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tif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4" r:id="rId2"/>
    <p:sldId id="316" r:id="rId3"/>
    <p:sldId id="341" r:id="rId4"/>
    <p:sldId id="345" r:id="rId5"/>
    <p:sldId id="342" r:id="rId6"/>
    <p:sldId id="322" r:id="rId7"/>
    <p:sldId id="334" r:id="rId8"/>
    <p:sldId id="335" r:id="rId9"/>
    <p:sldId id="321" r:id="rId10"/>
    <p:sldId id="332" r:id="rId11"/>
    <p:sldId id="336" r:id="rId12"/>
    <p:sldId id="333" r:id="rId13"/>
    <p:sldId id="337" r:id="rId14"/>
    <p:sldId id="331" r:id="rId15"/>
    <p:sldId id="326" r:id="rId16"/>
    <p:sldId id="315" r:id="rId17"/>
    <p:sldId id="344" r:id="rId18"/>
    <p:sldId id="323" r:id="rId19"/>
    <p:sldId id="327" r:id="rId20"/>
    <p:sldId id="329" r:id="rId21"/>
    <p:sldId id="343" r:id="rId22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9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9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9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9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9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-9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-9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-9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-9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11th" initials="m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CFF"/>
    <a:srgbClr val="FFCC33"/>
    <a:srgbClr val="00A2AE"/>
    <a:srgbClr val="C400AE"/>
    <a:srgbClr val="4D1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14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6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2363C-037F-469E-9F7C-36A3C696DB1A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D9DCD-3FB7-4A22-BF3B-D451EEA6C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483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36A84C8-4BDD-46E9-99D4-0F1F477805FE}" type="datetimeFigureOut">
              <a:rPr lang="en-GB" altLang="en-US"/>
              <a:pPr>
                <a:defRPr/>
              </a:pPr>
              <a:t>21/09/2020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  <a:endParaRPr lang="en-GB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991F35D-9012-4E04-B7ED-9F610CFBA09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189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3CC-8A9B-4471-995B-9A61367710BA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ヒラギノ角ゴ Pro W3" pitchFamily="-96" charset="-128"/>
              <a:cs typeface="Geneva" pitchFamily="-96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AADFDD-6C1F-4D84-9865-2E916C262A35}" type="slidenum">
              <a:rPr lang="en-GB" altLang="en-US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GB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ヒラギノ角ゴ Pro W3" pitchFamily="-96" charset="-128"/>
              <a:cs typeface="Geneva" pitchFamily="-96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AADFDD-6C1F-4D84-9865-2E916C262A35}" type="slidenum">
              <a:rPr lang="en-GB" altLang="en-US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GB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3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3B0B3-D959-4EEB-9016-15D669976653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3D452-C105-4DD5-877C-DE5D75AE8F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111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753C6-230B-4C21-8B8C-7538BD11AEAC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331-4CC0-4ADB-95E5-9BA43C19BA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2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438A6-2189-47CF-A8E6-EB264D1D1533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EC462-634A-4F42-AD55-F786B07BCE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76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9FE45-C3E7-4A6E-88E9-023B0676FDE5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2092D-B031-4283-81CC-27FEFEF19A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26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298C8-78F2-4B56-BE76-1FD607747414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B7BB-B3FD-4084-82AA-D424048B0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5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914DD-5EDD-4FC7-9911-82052E574505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A4178-88CF-4FE3-94DC-7461BF1540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0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22AC2-AB14-4E7F-8464-B8C224FF59C5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71A79-B2B3-4595-B64A-C0EFDE57B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608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A0EB1-8DA8-4C47-A435-A0FF89338B52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E0522-9FA2-439B-A662-1328585C0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13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35FBF-2247-4404-B2DA-6D13854D0816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C6879-D778-464E-A7B8-91E0108141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9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B9C62-6DFF-42D2-99E0-E5A68F83AA6A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360B7-28A1-4717-B779-CA11B5C66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25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BE2C3-D653-4ECA-B019-FB83EE91E7D5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A47F2-0404-48DE-A091-713B7AEC7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99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5EA433C-EFC2-46FA-98E1-7D2275C1028C}" type="datetimeFigureOut">
              <a:rPr lang="en-US" altLang="en-US"/>
              <a:pPr>
                <a:defRPr/>
              </a:pPr>
              <a:t>9/21/2020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FFA21B-6F02-40E5-B8BF-BCC5287AAF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Geneva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Genev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Genev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Genev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Geneva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cuments.manchester.ac.uk/DocuInfo.aspx?DocID=5112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://documents.manchester.ac.uk/DocuInfo.aspx?DocID=5111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Zs1w3NWz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-1270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233363" y="1774825"/>
            <a:ext cx="87518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  <a:latin typeface="Arial" pitchFamily="34" charset="0"/>
              </a:rPr>
              <a:t>Welcome to Alliance Manchester Business School</a:t>
            </a:r>
            <a:br>
              <a:rPr lang="en-GB" altLang="en-US" sz="2800" b="1">
                <a:solidFill>
                  <a:schemeClr val="bg1"/>
                </a:solidFill>
                <a:latin typeface="Arial" pitchFamily="34" charset="0"/>
              </a:rPr>
            </a:br>
            <a:r>
              <a:rPr lang="en-GB" altLang="en-US" sz="2800" b="1">
                <a:solidFill>
                  <a:schemeClr val="bg1"/>
                </a:solidFill>
                <a:latin typeface="Arial" pitchFamily="34" charset="0"/>
              </a:rPr>
              <a:t>Postgraduate Research Programmes</a:t>
            </a:r>
            <a:endParaRPr lang="en-US" altLang="en-US" sz="2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4497388" y="3089060"/>
            <a:ext cx="4487862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Professor Anne McBride</a:t>
            </a:r>
            <a:endParaRPr lang="en-GB" alt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Director of Postgraduate Research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33363" y="2809875"/>
            <a:ext cx="8528050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TextBox 1"/>
          <p:cNvSpPr txBox="1">
            <a:spLocks noChangeArrowheads="1"/>
          </p:cNvSpPr>
          <p:nvPr/>
        </p:nvSpPr>
        <p:spPr bwMode="auto">
          <a:xfrm>
            <a:off x="6473825" y="6249988"/>
            <a:ext cx="25114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500">
                <a:solidFill>
                  <a:schemeClr val="bg1"/>
                </a:solidFill>
                <a:latin typeface="Arial" pitchFamily="34" charset="0"/>
              </a:rPr>
              <a:t>Original Thinking Applied</a:t>
            </a:r>
          </a:p>
        </p:txBody>
      </p:sp>
      <p:pic>
        <p:nvPicPr>
          <p:cNvPr id="4103" name="Picture 6" descr="http://upload.wikimedia.org/wikipedia/commons/6/6d/University_of_Manchester_-_Whitworth_Bui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967288"/>
            <a:ext cx="25923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http://www.thedrum.com/uploads/news/old/23761/master.university_of_manche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4972050"/>
            <a:ext cx="28432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2050"/>
            <a:ext cx="266700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13651" y="3103728"/>
            <a:ext cx="410669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Professor Ken McPhail</a:t>
            </a:r>
            <a:endParaRPr lang="en-GB" alt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Director of </a:t>
            </a:r>
            <a:r>
              <a:rPr lang="en-GB" alt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Research</a:t>
            </a:r>
            <a:endParaRPr lang="en-GB" alt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MBS_TAB_all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509588"/>
            <a:ext cx="16557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400050" y="976313"/>
            <a:ext cx="87439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2384425" y="392113"/>
            <a:ext cx="7254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University Structure</a:t>
            </a: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9214" y="3242930"/>
            <a:ext cx="2170433" cy="109515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Faculty of Biology, Medicine &amp; Health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33816" y="3242930"/>
            <a:ext cx="2168024" cy="10951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Faculty of Science &amp; Engineering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64932" y="3242930"/>
            <a:ext cx="2204569" cy="109515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Faculty of Humanities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38907" y="1711844"/>
            <a:ext cx="3359889" cy="95693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University of Manchester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0097" y="4922874"/>
            <a:ext cx="1825891" cy="11057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Alliance Manchester Business School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2645777" y="4937045"/>
            <a:ext cx="1698613" cy="11057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School of Arts, Languages &amp; Cultures</a:t>
            </a:r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4772025" y="4912240"/>
            <a:ext cx="1839509" cy="11057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School of Education, Environment &amp; Development</a:t>
            </a:r>
            <a:endParaRPr lang="en-GB" dirty="0"/>
          </a:p>
        </p:txBody>
      </p:sp>
      <p:sp>
        <p:nvSpPr>
          <p:cNvPr id="16" name="Rounded Rectangle 15"/>
          <p:cNvSpPr/>
          <p:nvPr/>
        </p:nvSpPr>
        <p:spPr>
          <a:xfrm>
            <a:off x="7176053" y="4937045"/>
            <a:ext cx="1854820" cy="11057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School of Social Sciences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858617" y="4338084"/>
            <a:ext cx="1636466" cy="4923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868861" y="4338084"/>
            <a:ext cx="206182" cy="5989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18652" y="4338084"/>
            <a:ext cx="431742" cy="584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569297" y="4345169"/>
            <a:ext cx="2135461" cy="5918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8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MBS_TAB_all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509588"/>
            <a:ext cx="16557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400050" y="976313"/>
            <a:ext cx="87439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2384425" y="155623"/>
            <a:ext cx="7254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School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Head &amp; Deputy Heads</a:t>
            </a: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17" y="1533089"/>
            <a:ext cx="2939521" cy="192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3064" y="1655369"/>
            <a:ext cx="1502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Professor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Fiona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Devine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0164" y="6014585"/>
            <a:ext cx="3547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Professor Ken McPhail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34153" y="5988426"/>
            <a:ext cx="374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Professor Sharon Clarke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461544"/>
            <a:ext cx="19240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38" y="3647513"/>
            <a:ext cx="2195281" cy="2195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87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MBS_TAB_all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509588"/>
            <a:ext cx="16557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400050" y="976313"/>
            <a:ext cx="87439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2384425" y="392113"/>
            <a:ext cx="7254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School Structure</a:t>
            </a: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5033" y="3242930"/>
            <a:ext cx="1874946" cy="109515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Accounting &amp; Finance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84456" y="3242930"/>
            <a:ext cx="1936269" cy="10951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People, Management &amp; Organisations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30259" y="3242930"/>
            <a:ext cx="1936369" cy="109515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Management Science &amp; Marketing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38907" y="1711844"/>
            <a:ext cx="3359889" cy="95693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Alliance Manchester Business School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4761703"/>
            <a:ext cx="2149979" cy="7868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Manchester Institute of Innovation Research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2384425" y="4782538"/>
            <a:ext cx="2203880" cy="7974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Sustainable Consumption Institute</a:t>
            </a:r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4706059" y="4793170"/>
            <a:ext cx="2076393" cy="7868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Work and Equalities Institute</a:t>
            </a:r>
            <a:endParaRPr lang="en-GB" dirty="0"/>
          </a:p>
        </p:txBody>
      </p:sp>
      <p:sp>
        <p:nvSpPr>
          <p:cNvPr id="16" name="Rounded Rectangle 15"/>
          <p:cNvSpPr/>
          <p:nvPr/>
        </p:nvSpPr>
        <p:spPr>
          <a:xfrm>
            <a:off x="1212506" y="5805281"/>
            <a:ext cx="2033258" cy="8329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Centre for Analysis of Investment Risk</a:t>
            </a: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2480122" y="3257101"/>
            <a:ext cx="1893454" cy="109515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Innovation Management &amp; Policy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21019" y="5817248"/>
            <a:ext cx="2233450" cy="8329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Decision &amp; Cognitive Science Research Centre</a:t>
            </a:r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6908667" y="4782538"/>
            <a:ext cx="2076393" cy="7868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Productivity Institute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11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MBS_TAB_all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509588"/>
            <a:ext cx="16557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400050" y="976313"/>
            <a:ext cx="87439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2384425" y="218687"/>
            <a:ext cx="7254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School Structure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Heads of Division</a:t>
            </a: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5033" y="1524436"/>
            <a:ext cx="1874946" cy="109515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Accounting &amp; Finance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84456" y="1524436"/>
            <a:ext cx="1936269" cy="109515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People, Management &amp; Organisations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30259" y="1540202"/>
            <a:ext cx="1936369" cy="109515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Management Science &amp; Marketing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80122" y="1538607"/>
            <a:ext cx="1893454" cy="109515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Innovation Management &amp; Policy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65" y="2933060"/>
            <a:ext cx="1901212" cy="190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81" y="5175609"/>
            <a:ext cx="2058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Professor Marie </a:t>
            </a:r>
            <a:r>
              <a:rPr lang="en-GB" dirty="0" err="1" smtClean="0">
                <a:solidFill>
                  <a:schemeClr val="bg1"/>
                </a:solidFill>
              </a:rPr>
              <a:t>Dutordoir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50821" y="5170348"/>
            <a:ext cx="2073891" cy="66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Professor Silvia Massini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52801" y="5165088"/>
            <a:ext cx="207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Professor Jamie Burton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02079" y="5191360"/>
            <a:ext cx="207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Professor Sharon Clarke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444" y="2980328"/>
            <a:ext cx="1886281" cy="1857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7" y="2962696"/>
            <a:ext cx="1917465" cy="1875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10" y="2933060"/>
            <a:ext cx="2013827" cy="190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2795588" y="392113"/>
            <a:ext cx="62103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Arial" pitchFamily="34" charset="0"/>
              </a:rPr>
              <a:t>PGR Welcome Guide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172" name="Rectangle 3"/>
          <p:cNvSpPr txBox="1">
            <a:spLocks noChangeArrowheads="1"/>
          </p:cNvSpPr>
          <p:nvPr/>
        </p:nvSpPr>
        <p:spPr bwMode="auto">
          <a:xfrm>
            <a:off x="638175" y="1628775"/>
            <a:ext cx="7796377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  <a:defRPr/>
            </a:pPr>
            <a:r>
              <a:rPr lang="en-GB" altLang="en-US" sz="2800" dirty="0" smtClean="0">
                <a:solidFill>
                  <a:schemeClr val="bg1"/>
                </a:solidFill>
              </a:rPr>
              <a:t>PGR Welcome guide </a:t>
            </a:r>
          </a:p>
          <a:p>
            <a:pPr marL="0" indent="0" algn="just" eaLnBrk="1" hangingPunct="1">
              <a:buFont typeface="Arial" pitchFamily="34" charset="0"/>
              <a:buNone/>
              <a:defRPr/>
            </a:pPr>
            <a:r>
              <a:rPr lang="en-US" altLang="en-US" sz="2600" dirty="0" smtClean="0">
                <a:solidFill>
                  <a:schemeClr val="bg1"/>
                </a:solidFill>
              </a:rPr>
              <a:t>	Provides a wealth of information about PGR at </a:t>
            </a:r>
          </a:p>
          <a:p>
            <a:pPr marL="0" indent="0" algn="just" eaLnBrk="1" hangingPunct="1">
              <a:buFont typeface="Arial" pitchFamily="34" charset="0"/>
              <a:buNone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	</a:t>
            </a:r>
            <a:r>
              <a:rPr lang="en-US" altLang="en-US" sz="2600" dirty="0" smtClean="0">
                <a:solidFill>
                  <a:schemeClr val="bg1"/>
                </a:solidFill>
              </a:rPr>
              <a:t>AMBS and the essential elements you need to know.</a:t>
            </a:r>
          </a:p>
          <a:p>
            <a:pPr algn="just" eaLnBrk="1" hangingPunct="1">
              <a:buFont typeface="Arial" pitchFamily="34" charset="0"/>
              <a:buNone/>
              <a:defRPr/>
            </a:pPr>
            <a:endParaRPr lang="en-US" altLang="en-US" sz="2600" dirty="0" smtClean="0">
              <a:solidFill>
                <a:schemeClr val="bg1"/>
              </a:solidFill>
            </a:endParaRPr>
          </a:p>
          <a:p>
            <a:pPr algn="just" eaLnBrk="1" hangingPunct="1">
              <a:buFont typeface="Wingdings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</a:rPr>
              <a:t>PGR e-bulletin</a:t>
            </a:r>
          </a:p>
          <a:p>
            <a:pPr lvl="1" algn="just" eaLnBrk="1" hangingPunct="1">
              <a:buFont typeface="Arial" pitchFamily="34" charset="0"/>
              <a:buNone/>
              <a:defRPr/>
            </a:pPr>
            <a:r>
              <a:rPr lang="en-US" altLang="en-US" sz="2600" dirty="0" smtClean="0">
                <a:solidFill>
                  <a:schemeClr val="bg1"/>
                </a:solidFill>
              </a:rPr>
              <a:t>Distributed monthly – this keeps you up-to-date with PGR information and avoids sending too many emails.</a:t>
            </a:r>
          </a:p>
          <a:p>
            <a:pPr lvl="1" algn="just" eaLnBrk="1" hangingPunct="1">
              <a:buFont typeface="Arial" pitchFamily="34" charset="0"/>
              <a:buNone/>
              <a:defRPr/>
            </a:pPr>
            <a:endParaRPr lang="en-US" altLang="en-US" sz="2600" dirty="0" smtClean="0">
              <a:solidFill>
                <a:schemeClr val="bg1"/>
              </a:solidFill>
            </a:endParaRPr>
          </a:p>
          <a:p>
            <a:pPr lvl="1" algn="just" eaLnBrk="1" hangingPunct="1">
              <a:buFont typeface="Arial" pitchFamily="34" charset="0"/>
              <a:buNone/>
              <a:defRPr/>
            </a:pPr>
            <a:r>
              <a:rPr lang="en-US" altLang="en-US" sz="2600" dirty="0" smtClean="0">
                <a:solidFill>
                  <a:schemeClr val="bg1"/>
                </a:solidFill>
              </a:rPr>
              <a:t>We love to hear any good news!!!</a:t>
            </a:r>
          </a:p>
        </p:txBody>
      </p:sp>
      <p:pic>
        <p:nvPicPr>
          <p:cNvPr id="8197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2795588" y="392113"/>
            <a:ext cx="62103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Arial" pitchFamily="34" charset="0"/>
              </a:rPr>
              <a:t>PGR Handbook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172" name="Rectangle 3"/>
          <p:cNvSpPr txBox="1">
            <a:spLocks noChangeArrowheads="1"/>
          </p:cNvSpPr>
          <p:nvPr/>
        </p:nvSpPr>
        <p:spPr bwMode="auto">
          <a:xfrm>
            <a:off x="95250" y="1628775"/>
            <a:ext cx="642302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371600" indent="-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  <a:defRPr/>
            </a:pPr>
            <a:r>
              <a:rPr lang="en-GB" altLang="en-US" sz="2800" dirty="0" smtClean="0">
                <a:solidFill>
                  <a:schemeClr val="bg1"/>
                </a:solidFill>
              </a:rPr>
              <a:t>http://pgrhandbook.portals.mbs.ac.uk/</a:t>
            </a:r>
          </a:p>
          <a:p>
            <a:pPr algn="just" eaLnBrk="1" hangingPunct="1">
              <a:buFont typeface="Arial" pitchFamily="34" charset="0"/>
              <a:buNone/>
              <a:defRPr/>
            </a:pPr>
            <a:r>
              <a:rPr lang="en-US" altLang="en-US" sz="2600" dirty="0" smtClean="0">
                <a:solidFill>
                  <a:schemeClr val="bg1"/>
                </a:solidFill>
              </a:rPr>
              <a:t>	Your one-stop shop for all things PGR</a:t>
            </a:r>
          </a:p>
          <a:p>
            <a:pPr lvl="2" algn="just" eaLnBrk="1" hangingPunct="1">
              <a:buFont typeface="Wingdings" pitchFamily="2" charset="2"/>
              <a:buChar char="§"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Policies &amp; Procedures</a:t>
            </a:r>
          </a:p>
          <a:p>
            <a:pPr lvl="2" algn="just" eaLnBrk="1" hangingPunct="1">
              <a:buFont typeface="Wingdings" pitchFamily="2" charset="2"/>
              <a:buChar char="§"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Guidelines</a:t>
            </a:r>
          </a:p>
          <a:p>
            <a:pPr lvl="2" algn="just" eaLnBrk="1" hangingPunct="1">
              <a:buFont typeface="Wingdings" pitchFamily="2" charset="2"/>
              <a:buChar char="§"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Research Training </a:t>
            </a:r>
          </a:p>
          <a:p>
            <a:pPr marL="914400" lvl="2" indent="0" algn="just" eaLnBrk="1" hangingPunct="1">
              <a:buFont typeface="Arial" pitchFamily="34" charset="0"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r>
              <a:rPr lang="en-US" altLang="en-US" dirty="0" err="1" smtClean="0">
                <a:solidFill>
                  <a:schemeClr val="bg1"/>
                </a:solidFill>
              </a:rPr>
              <a:t>Programme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lvl="2" algn="just" eaLnBrk="1" hangingPunct="1">
              <a:buFont typeface="Wingdings" pitchFamily="2" charset="2"/>
              <a:buChar char="§"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Links to wider training </a:t>
            </a:r>
          </a:p>
          <a:p>
            <a:pPr marL="914400" lvl="2" indent="0" algn="just" eaLnBrk="1" hangingPunct="1">
              <a:buFont typeface="Arial" pitchFamily="34" charset="0"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	networks</a:t>
            </a:r>
          </a:p>
          <a:p>
            <a:pPr algn="just" eaLnBrk="1" hangingPunct="1">
              <a:buFont typeface="Arial" pitchFamily="34" charset="0"/>
              <a:buNone/>
              <a:defRPr/>
            </a:pPr>
            <a:endParaRPr lang="en-US" altLang="en-US" sz="2600" dirty="0" smtClean="0">
              <a:solidFill>
                <a:schemeClr val="bg1"/>
              </a:solidFill>
            </a:endParaRPr>
          </a:p>
        </p:txBody>
      </p:sp>
      <p:pic>
        <p:nvPicPr>
          <p:cNvPr id="9221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00401"/>
            <a:ext cx="4662488" cy="3383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brand_ppt_b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2657475" y="509588"/>
            <a:ext cx="61356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FFFFFF"/>
                </a:solidFill>
                <a:latin typeface="Arial" pitchFamily="34" charset="0"/>
              </a:rPr>
              <a:t>Induction </a:t>
            </a:r>
            <a:r>
              <a:rPr lang="en-GB" altLang="en-US" sz="4000" b="1" dirty="0" smtClean="0">
                <a:solidFill>
                  <a:srgbClr val="FFFFFF"/>
                </a:solidFill>
                <a:latin typeface="Arial" pitchFamily="34" charset="0"/>
              </a:rPr>
              <a:t>Schedule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rgbClr val="FFFFFF"/>
                </a:solidFill>
                <a:latin typeface="Arial" pitchFamily="34" charset="0"/>
              </a:rPr>
              <a:t>Week 1</a:t>
            </a:r>
            <a:endParaRPr lang="en-US" altLang="en-US" sz="40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244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608794"/>
              </p:ext>
            </p:extLst>
          </p:nvPr>
        </p:nvGraphicFramePr>
        <p:xfrm>
          <a:off x="519113" y="1917700"/>
          <a:ext cx="8027010" cy="4632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Worksheet" r:id="rId6" imgW="20526437" imgH="12554002" progId="Excel.Sheet.12">
                  <p:embed/>
                </p:oleObj>
              </mc:Choice>
              <mc:Fallback>
                <p:oleObj name="Worksheet" r:id="rId6" imgW="20526437" imgH="125540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9113" y="1917700"/>
                        <a:ext cx="8027010" cy="4632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7240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400050" y="1560513"/>
            <a:ext cx="874395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4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400050" y="1966778"/>
            <a:ext cx="857362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Arial" pitchFamily="34" charset="0"/>
              </a:rPr>
              <a:t>11am Tues: Emma Banister, Introduction to RTP </a:t>
            </a: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– look at the materials before the session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Meet your supervisory team wks1/2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1269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9214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			Meeting Supervisors and Planning RTP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400050" y="1560513"/>
            <a:ext cx="874395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4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400050" y="1966778"/>
            <a:ext cx="857362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2pm Today : Presentations from winners of Best Conference Abstracts 2020 (2</a:t>
            </a:r>
            <a:r>
              <a:rPr lang="en-GB" altLang="en-US" sz="3600" b="1" baseline="30000" dirty="0" smtClean="0">
                <a:solidFill>
                  <a:schemeClr val="bg1"/>
                </a:solidFill>
                <a:latin typeface="Arial" pitchFamily="34" charset="0"/>
              </a:rPr>
              <a:t>nd</a:t>
            </a: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 years)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2pm Thursday: PGR representation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11am Friday: Q&amp;A with current PGRs</a:t>
            </a: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1269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		Meeting current PGRs 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400050" y="1560513"/>
            <a:ext cx="8743950" cy="358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On </a:t>
            </a: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Tuesday, Weds </a:t>
            </a: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and Thursday </a:t>
            </a: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we will </a:t>
            </a: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cover many aspects of doing a PhD.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A 3 year </a:t>
            </a: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journey over 3</a:t>
            </a: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days!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View online materials, bring your responses to the challenges and content to 3 live sessions</a:t>
            </a: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2579688" y="242888"/>
            <a:ext cx="6564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Arial" pitchFamily="34" charset="0"/>
              </a:rPr>
              <a:t>Introduction to Research: “Speed PhD”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306888"/>
            <a:ext cx="3654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4268788"/>
            <a:ext cx="33782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281355" y="2098395"/>
            <a:ext cx="8862646" cy="441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The research environment of the School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Who </a:t>
            </a: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we are – </a:t>
            </a: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reminder of PGR teams; relationship to University and School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PGR Welcome </a:t>
            </a: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Guide and Handbook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2000" u="sng" dirty="0" smtClean="0">
                <a:solidFill>
                  <a:srgbClr val="F1DCFF"/>
                </a:solidFill>
                <a:hlinkClick r:id="rId3"/>
              </a:rPr>
              <a:t>http</a:t>
            </a:r>
            <a:r>
              <a:rPr lang="en-GB" sz="2000" u="sng" dirty="0">
                <a:solidFill>
                  <a:srgbClr val="F1DCFF"/>
                </a:solidFill>
                <a:hlinkClick r:id="rId3"/>
              </a:rPr>
              <a:t>://documents.manchester.ac.uk/DocuInfo.aspx?DocID=51126</a:t>
            </a:r>
            <a:endParaRPr lang="en-GB" altLang="en-US" sz="2000" i="1" dirty="0" smtClean="0">
              <a:solidFill>
                <a:srgbClr val="F1DCFF"/>
              </a:solidFill>
              <a:latin typeface="Arial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2000" u="sng" dirty="0">
                <a:hlinkClick r:id="rId4"/>
              </a:rPr>
              <a:t>http://</a:t>
            </a:r>
            <a:r>
              <a:rPr lang="en-GB" sz="2000" u="sng" dirty="0" smtClean="0">
                <a:hlinkClick r:id="rId4"/>
              </a:rPr>
              <a:t>documents.manchester.ac.uk/DocuInfo.aspx?DocID=51116</a:t>
            </a:r>
            <a:endParaRPr lang="en-GB" sz="2000" u="sng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000" i="1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Introduction to key aspects of induction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Addressing your questions throughout</a:t>
            </a: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2384425" y="392113"/>
            <a:ext cx="7254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Arial" pitchFamily="34" charset="0"/>
              </a:rPr>
              <a:t>Brief Overview</a:t>
            </a:r>
            <a:endParaRPr lang="en-US" altLang="en-US" sz="280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125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400050" y="1560513"/>
            <a:ext cx="8743950" cy="51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In addition to meeting with your </a:t>
            </a: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Associate Head </a:t>
            </a: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/ Advisor, you will meet your supervisors, other PhD students and </a:t>
            </a:r>
            <a:r>
              <a:rPr lang="en-GB" altLang="en-US" sz="2800" i="1" dirty="0" smtClean="0">
                <a:solidFill>
                  <a:schemeClr val="bg1"/>
                </a:solidFill>
                <a:latin typeface="Arial" pitchFamily="34" charset="0"/>
              </a:rPr>
              <a:t>academics.</a:t>
            </a: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An important opportunity to get to know people in your immediate research network.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Each Division has various subject groups and research centres – these will host research seminars and activities which are a key to the research environment in AMBS.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GB" altLang="en-US" sz="2800" i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2800" i="1" dirty="0">
                <a:solidFill>
                  <a:schemeClr val="bg1"/>
                </a:solidFill>
                <a:latin typeface="Arial" pitchFamily="34" charset="0"/>
              </a:rPr>
              <a:t>	Get involved. Attend. Participate.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586038" y="392113"/>
            <a:ext cx="6546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itchFamily="34" charset="0"/>
              </a:rPr>
              <a:t>Wednesday : Meet the </a:t>
            </a:r>
            <a:r>
              <a:rPr lang="en-GB" altLang="en-US" b="1" dirty="0" smtClean="0">
                <a:solidFill>
                  <a:schemeClr val="bg1"/>
                </a:solidFill>
                <a:latin typeface="Arial" pitchFamily="34" charset="0"/>
              </a:rPr>
              <a:t>Divisions</a:t>
            </a:r>
            <a:endParaRPr lang="en-GB" altLang="en-US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2293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brand_ppt_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2657475" y="509588"/>
            <a:ext cx="61356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FFFFFF"/>
                </a:solidFill>
                <a:latin typeface="Arial" pitchFamily="34" charset="0"/>
              </a:rPr>
              <a:t>Induction </a:t>
            </a:r>
            <a:r>
              <a:rPr lang="en-GB" altLang="en-US" sz="4000" b="1" dirty="0" smtClean="0">
                <a:solidFill>
                  <a:srgbClr val="FFFFFF"/>
                </a:solidFill>
                <a:latin typeface="Arial" pitchFamily="34" charset="0"/>
              </a:rPr>
              <a:t>Schedule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rgbClr val="FFFFFF"/>
                </a:solidFill>
                <a:latin typeface="Arial" pitchFamily="34" charset="0"/>
              </a:rPr>
              <a:t>Week 2</a:t>
            </a:r>
            <a:endParaRPr lang="en-US" altLang="en-US" sz="40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244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2299657"/>
            <a:ext cx="8229602" cy="31955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826161"/>
              </p:ext>
            </p:extLst>
          </p:nvPr>
        </p:nvGraphicFramePr>
        <p:xfrm>
          <a:off x="457199" y="2299657"/>
          <a:ext cx="8229603" cy="3195536"/>
        </p:xfrm>
        <a:graphic>
          <a:graphicData uri="http://schemas.openxmlformats.org/drawingml/2006/table">
            <a:tbl>
              <a:tblPr/>
              <a:tblGrid>
                <a:gridCol w="814026">
                  <a:extLst>
                    <a:ext uri="{9D8B030D-6E8A-4147-A177-3AD203B41FA5}">
                      <a16:colId xmlns:a16="http://schemas.microsoft.com/office/drawing/2014/main" val="487323449"/>
                    </a:ext>
                  </a:extLst>
                </a:gridCol>
                <a:gridCol w="823953">
                  <a:extLst>
                    <a:ext uri="{9D8B030D-6E8A-4147-A177-3AD203B41FA5}">
                      <a16:colId xmlns:a16="http://schemas.microsoft.com/office/drawing/2014/main" val="2557669372"/>
                    </a:ext>
                  </a:extLst>
                </a:gridCol>
                <a:gridCol w="823953">
                  <a:extLst>
                    <a:ext uri="{9D8B030D-6E8A-4147-A177-3AD203B41FA5}">
                      <a16:colId xmlns:a16="http://schemas.microsoft.com/office/drawing/2014/main" val="3920400601"/>
                    </a:ext>
                  </a:extLst>
                </a:gridCol>
                <a:gridCol w="823953">
                  <a:extLst>
                    <a:ext uri="{9D8B030D-6E8A-4147-A177-3AD203B41FA5}">
                      <a16:colId xmlns:a16="http://schemas.microsoft.com/office/drawing/2014/main" val="330423814"/>
                    </a:ext>
                  </a:extLst>
                </a:gridCol>
                <a:gridCol w="823953">
                  <a:extLst>
                    <a:ext uri="{9D8B030D-6E8A-4147-A177-3AD203B41FA5}">
                      <a16:colId xmlns:a16="http://schemas.microsoft.com/office/drawing/2014/main" val="2339404387"/>
                    </a:ext>
                  </a:extLst>
                </a:gridCol>
                <a:gridCol w="823953">
                  <a:extLst>
                    <a:ext uri="{9D8B030D-6E8A-4147-A177-3AD203B41FA5}">
                      <a16:colId xmlns:a16="http://schemas.microsoft.com/office/drawing/2014/main" val="3371150003"/>
                    </a:ext>
                  </a:extLst>
                </a:gridCol>
                <a:gridCol w="823953">
                  <a:extLst>
                    <a:ext uri="{9D8B030D-6E8A-4147-A177-3AD203B41FA5}">
                      <a16:colId xmlns:a16="http://schemas.microsoft.com/office/drawing/2014/main" val="3819474610"/>
                    </a:ext>
                  </a:extLst>
                </a:gridCol>
                <a:gridCol w="823953">
                  <a:extLst>
                    <a:ext uri="{9D8B030D-6E8A-4147-A177-3AD203B41FA5}">
                      <a16:colId xmlns:a16="http://schemas.microsoft.com/office/drawing/2014/main" val="1477555357"/>
                    </a:ext>
                  </a:extLst>
                </a:gridCol>
                <a:gridCol w="823953">
                  <a:extLst>
                    <a:ext uri="{9D8B030D-6E8A-4147-A177-3AD203B41FA5}">
                      <a16:colId xmlns:a16="http://schemas.microsoft.com/office/drawing/2014/main" val="2731057282"/>
                    </a:ext>
                  </a:extLst>
                </a:gridCol>
                <a:gridCol w="823953">
                  <a:extLst>
                    <a:ext uri="{9D8B030D-6E8A-4147-A177-3AD203B41FA5}">
                      <a16:colId xmlns:a16="http://schemas.microsoft.com/office/drawing/2014/main" val="193896214"/>
                    </a:ext>
                  </a:extLst>
                </a:gridCol>
              </a:tblGrid>
              <a:tr h="296729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Doctoral Programme Induction Week 2</a:t>
                      </a: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87463"/>
                  </a:ext>
                </a:extLst>
              </a:tr>
              <a:tr h="2206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09:00 – 10:00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 – 11:00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11:00 – 12:00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12:-00 – 13:00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13:00 – 14:00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14:00 - 14:30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14:30 – 15:00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15:00 – 16:00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16:00 – 17:00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371886"/>
                  </a:ext>
                </a:extLst>
              </a:tr>
              <a:tr h="25868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 29.9.20</a:t>
                      </a: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STIP Induction (open to IMP)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455382"/>
                  </a:ext>
                </a:extLst>
              </a:tr>
              <a:tr h="29672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MSM Induction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390206"/>
                  </a:ext>
                </a:extLst>
              </a:tr>
              <a:tr h="25868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 30.9.20</a:t>
                      </a: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RTP 'Open Door' Emma Banister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Faculty Induction https://zoom.us/j/97795037064 Password: Humspgr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367970"/>
                  </a:ext>
                </a:extLst>
              </a:tr>
              <a:tr h="25868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827957"/>
                  </a:ext>
                </a:extLst>
              </a:tr>
              <a:tr h="2586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 30.9.20</a:t>
                      </a: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MSM Research Part 1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A&amp;F Induction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306379"/>
                  </a:ext>
                </a:extLst>
              </a:tr>
              <a:tr h="3119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PMO Speed Networking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883735"/>
                  </a:ext>
                </a:extLst>
              </a:tr>
              <a:tr h="2586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 1.10.20</a:t>
                      </a: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PMO 'From peer to peer'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238278"/>
                  </a:ext>
                </a:extLst>
              </a:tr>
              <a:tr h="25868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078268"/>
                  </a:ext>
                </a:extLst>
              </a:tr>
              <a:tr h="2586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 2.10.20</a:t>
                      </a: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Closing Session Anne McBride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MSM Research Part 2</a:t>
                      </a:r>
                    </a:p>
                  </a:txBody>
                  <a:tcPr marL="7445" marR="7445" marT="74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220183"/>
                  </a:ext>
                </a:extLst>
              </a:tr>
              <a:tr h="25868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45" marR="7445" marT="74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20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6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0BF7B6-3012-42C6-818C-C7E55C4ECDB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2050" name="Picture 2" descr="C:\Users\mcyssam\AppData\Local\Microsoft\Windows\Temporary Internet Files\Content.IE5\1TKSRLZ1\MC90044190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1520825" cy="1308251"/>
          </a:xfrm>
          <a:prstGeom prst="rect">
            <a:avLst/>
          </a:prstGeom>
          <a:noFill/>
        </p:spPr>
      </p:pic>
      <p:pic>
        <p:nvPicPr>
          <p:cNvPr id="2053" name="Picture 5" descr="C:\Users\mcyssam\AppData\Local\Microsoft\Windows\Temporary Internet Files\Content.IE5\3QSAJGDA\MC90007862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3400425"/>
            <a:ext cx="1857375" cy="2908895"/>
          </a:xfrm>
          <a:prstGeom prst="rect">
            <a:avLst/>
          </a:prstGeom>
          <a:noFill/>
        </p:spPr>
      </p:pic>
      <p:pic>
        <p:nvPicPr>
          <p:cNvPr id="2055" name="Picture 7" descr="C:\Users\mcyssam\AppData\Local\Microsoft\Windows\Temporary Internet Files\Content.IE5\3QSAJGDA\MM90023624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2132856"/>
            <a:ext cx="466725" cy="571500"/>
          </a:xfrm>
          <a:prstGeom prst="rect">
            <a:avLst/>
          </a:prstGeom>
          <a:noFill/>
        </p:spPr>
      </p:pic>
      <p:pic>
        <p:nvPicPr>
          <p:cNvPr id="2056" name="Picture 8" descr="C:\Users\mcyssam\AppData\Local\Microsoft\Windows\Temporary Internet Files\Content.IE5\1TKSRLZ1\MC90007871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476672"/>
            <a:ext cx="1622425" cy="3861817"/>
          </a:xfrm>
          <a:prstGeom prst="rect">
            <a:avLst/>
          </a:prstGeom>
          <a:noFill/>
        </p:spPr>
      </p:pic>
      <p:pic>
        <p:nvPicPr>
          <p:cNvPr id="2059" name="Picture 11" descr="C:\Users\mcyssam\AppData\Local\Microsoft\Windows\Temporary Internet Files\Content.IE5\L598XQOC\MC900156053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581128"/>
            <a:ext cx="1522412" cy="1739900"/>
          </a:xfrm>
          <a:prstGeom prst="rect">
            <a:avLst/>
          </a:prstGeom>
          <a:noFill/>
        </p:spPr>
      </p:pic>
      <p:pic>
        <p:nvPicPr>
          <p:cNvPr id="2061" name="Picture 13" descr="C:\Users\mcyssam\AppData\Local\Microsoft\Windows\Temporary Internet Files\Content.IE5\QD82D1RJ\MP900321197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67456" y="1600200"/>
            <a:ext cx="2609088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554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343362"/>
              </p:ext>
            </p:extLst>
          </p:nvPr>
        </p:nvGraphicFramePr>
        <p:xfrm>
          <a:off x="0" y="1"/>
          <a:ext cx="9143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Presentation" r:id="rId3" imgW="5341789" imgH="3003795" progId="PowerPoint.Show.12">
                  <p:embed/>
                </p:oleObj>
              </mc:Choice>
              <mc:Fallback>
                <p:oleObj name="Presentation" r:id="rId3" imgW="5341789" imgH="300379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9143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980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Professor Ken McPhail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Director of Research</a:t>
            </a:r>
          </a:p>
          <a:p>
            <a:endParaRPr lang="en-GB" u="sng" dirty="0">
              <a:hlinkClick r:id="rId3"/>
            </a:endParaRPr>
          </a:p>
          <a:p>
            <a:r>
              <a:rPr lang="en-GB" sz="2000" u="sng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GB" sz="2000" u="sng" dirty="0">
                <a:solidFill>
                  <a:schemeClr val="bg1"/>
                </a:solidFill>
                <a:hlinkClick r:id="rId3"/>
              </a:rPr>
              <a:t>://www.youtube.com/watch?v=WzZs1w3NWzg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bg1"/>
                </a:solidFill>
              </a:rPr>
              <a:t>The research environment of the School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33" y="3744913"/>
            <a:ext cx="19240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79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9647" y="1938338"/>
            <a:ext cx="9054353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96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9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9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9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9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9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9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9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96" charset="-128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800" i="1" dirty="0" smtClean="0">
                <a:solidFill>
                  <a:schemeClr val="bg1"/>
                </a:solidFill>
              </a:rPr>
              <a:t>Professor Anne McBride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i="1" dirty="0" smtClean="0">
                <a:solidFill>
                  <a:schemeClr val="bg1"/>
                </a:solidFill>
              </a:rPr>
              <a:t>	</a:t>
            </a:r>
            <a:r>
              <a:rPr lang="en-GB" altLang="en-US" sz="2400" dirty="0" smtClean="0">
                <a:solidFill>
                  <a:schemeClr val="bg1"/>
                </a:solidFill>
              </a:rPr>
              <a:t>Director for Postgraduate Research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en-GB" altLang="en-US" sz="2400" i="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endParaRPr lang="en-GB" altLang="en-US" sz="2800" i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en-GB" altLang="en-US" sz="2800" i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800" i="1" smtClean="0">
                <a:solidFill>
                  <a:schemeClr val="bg1"/>
                </a:solidFill>
              </a:rPr>
              <a:t>Professor Emma </a:t>
            </a:r>
            <a:r>
              <a:rPr lang="en-GB" altLang="en-US" sz="2800" i="1" dirty="0" smtClean="0">
                <a:solidFill>
                  <a:schemeClr val="bg1"/>
                </a:solidFill>
              </a:rPr>
              <a:t>Banister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GB" altLang="en-US" sz="2800" i="1" dirty="0">
                <a:solidFill>
                  <a:schemeClr val="bg1"/>
                </a:solidFill>
              </a:rPr>
              <a:t>	</a:t>
            </a:r>
            <a:r>
              <a:rPr lang="en-GB" altLang="en-US" sz="2000" dirty="0" smtClean="0">
                <a:solidFill>
                  <a:schemeClr val="bg1"/>
                </a:solidFill>
              </a:rPr>
              <a:t>Director of </a:t>
            </a:r>
            <a:r>
              <a:rPr lang="en-GB" altLang="en-US" sz="2000" dirty="0" err="1" smtClean="0">
                <a:solidFill>
                  <a:schemeClr val="bg1"/>
                </a:solidFill>
              </a:rPr>
              <a:t>MRes</a:t>
            </a:r>
            <a:r>
              <a:rPr lang="en-GB" altLang="en-US" sz="2000" dirty="0" smtClean="0">
                <a:solidFill>
                  <a:schemeClr val="bg1"/>
                </a:solidFill>
              </a:rPr>
              <a:t> and Director of Research Training Programme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2841625" y="392113"/>
            <a:ext cx="7254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Arial" pitchFamily="34" charset="0"/>
              </a:rPr>
              <a:t>Who are we</a:t>
            </a: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?</a:t>
            </a: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6149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pgrhandbook.portals.mbs.ac.uk/portals/0/Images/Emma%20Banister.jpg?ver=2015-11-06-102501-1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743" y="4589929"/>
            <a:ext cx="1993658" cy="215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743" y="704453"/>
            <a:ext cx="1878634" cy="251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C88ABE-8562-9A48-BD69-27728D826E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93" r="5711"/>
          <a:stretch/>
        </p:blipFill>
        <p:spPr>
          <a:xfrm>
            <a:off x="6498211" y="4621848"/>
            <a:ext cx="2038190" cy="230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2841625" y="392113"/>
            <a:ext cx="7254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Arial" pitchFamily="34" charset="0"/>
              </a:rPr>
              <a:t>Who are we</a:t>
            </a:r>
            <a:r>
              <a:rPr lang="en-GB" altLang="en-US" sz="3600" b="1" dirty="0" smtClean="0">
                <a:solidFill>
                  <a:schemeClr val="bg1"/>
                </a:solidFill>
                <a:latin typeface="Arial" pitchFamily="34" charset="0"/>
              </a:rPr>
              <a:t>?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</a:rPr>
              <a:t>Divisional PGR Co-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</a:rPr>
              <a:t>ordinators</a:t>
            </a:r>
            <a:endParaRPr lang="en-GB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6149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53897"/>
            <a:ext cx="1995954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 descr="Image result for kathy keeling manchester business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http://pgrhandbook.portals.mbs.ac.uk/portals/0/Images/stefania_marino.jpg?ver=2018-09-14-185914-6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35" y="3953897"/>
            <a:ext cx="193761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4" y="3953898"/>
            <a:ext cx="1925490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447" y="1831640"/>
            <a:ext cx="8382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2400" i="1" dirty="0" smtClean="0">
                <a:solidFill>
                  <a:schemeClr val="bg1"/>
                </a:solidFill>
              </a:rPr>
              <a:t>A&amp;F  </a:t>
            </a:r>
            <a:r>
              <a:rPr lang="en-GB" altLang="en-US" sz="2400" i="1" dirty="0">
                <a:solidFill>
                  <a:schemeClr val="bg1"/>
                </a:solidFill>
              </a:rPr>
              <a:t>- 	</a:t>
            </a:r>
            <a:r>
              <a:rPr lang="en-GB" altLang="en-US" sz="2400" i="1" dirty="0" smtClean="0">
                <a:solidFill>
                  <a:schemeClr val="bg1"/>
                </a:solidFill>
              </a:rPr>
              <a:t>	Prof </a:t>
            </a:r>
            <a:r>
              <a:rPr lang="en-GB" altLang="en-US" sz="2400" i="1" dirty="0">
                <a:solidFill>
                  <a:schemeClr val="bg1"/>
                </a:solidFill>
              </a:rPr>
              <a:t>Edward Lee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en-GB" altLang="en-US" sz="2400" i="1" dirty="0">
                <a:solidFill>
                  <a:schemeClr val="bg1"/>
                </a:solidFill>
              </a:rPr>
              <a:t>  IMP   -   	</a:t>
            </a:r>
            <a:r>
              <a:rPr lang="en-GB" altLang="en-US" sz="2400" i="1" dirty="0" smtClean="0">
                <a:solidFill>
                  <a:schemeClr val="bg1"/>
                </a:solidFill>
              </a:rPr>
              <a:t>Dr Oliver </a:t>
            </a:r>
            <a:r>
              <a:rPr lang="en-GB" altLang="en-US" sz="2400" i="1" dirty="0" err="1" smtClean="0">
                <a:solidFill>
                  <a:schemeClr val="bg1"/>
                </a:solidFill>
              </a:rPr>
              <a:t>Laasch</a:t>
            </a:r>
            <a:endParaRPr lang="en-GB" altLang="en-US" sz="2400" i="1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en-GB" altLang="en-US" sz="2400" i="1" dirty="0">
                <a:solidFill>
                  <a:schemeClr val="bg1"/>
                </a:solidFill>
              </a:rPr>
              <a:t>  MSM - 	Dr </a:t>
            </a:r>
            <a:r>
              <a:rPr lang="en-GB" altLang="en-US" sz="2400" i="1" dirty="0" err="1">
                <a:solidFill>
                  <a:schemeClr val="bg1"/>
                </a:solidFill>
              </a:rPr>
              <a:t>Matti</a:t>
            </a:r>
            <a:r>
              <a:rPr lang="en-GB" altLang="en-US" sz="2400" i="1" dirty="0">
                <a:solidFill>
                  <a:schemeClr val="bg1"/>
                </a:solidFill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</a:rPr>
              <a:t>Jaakkola</a:t>
            </a:r>
            <a:endParaRPr lang="en-GB" altLang="en-US" sz="2400" i="1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en-GB" altLang="en-US" sz="2400" i="1" dirty="0">
                <a:solidFill>
                  <a:schemeClr val="bg1"/>
                </a:solidFill>
              </a:rPr>
              <a:t>  PMO - 	Dr Stefania Marino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246" y="3953898"/>
            <a:ext cx="2145323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2841625" y="344815"/>
            <a:ext cx="7254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Arial" pitchFamily="34" charset="0"/>
              </a:rPr>
              <a:t>Who are we?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i="1" dirty="0" smtClean="0">
                <a:solidFill>
                  <a:schemeClr val="bg1"/>
                </a:solidFill>
              </a:rPr>
              <a:t>The PGR Office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6149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 descr="Image result for kathy keeling manchester business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27" y="2108407"/>
            <a:ext cx="5779601" cy="38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2608263" y="392113"/>
            <a:ext cx="64500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Arial" pitchFamily="34" charset="0"/>
              </a:rPr>
              <a:t>Who are we?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i="1">
                <a:solidFill>
                  <a:schemeClr val="bg1"/>
                </a:solidFill>
              </a:rPr>
              <a:t>The PGR Office</a:t>
            </a:r>
            <a:endParaRPr lang="en-US" altLang="en-US" sz="280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7172" name="Picture 2" descr="https://encrypted-tbn2.gstatic.com/images?q=tbn:ANd9GcSDB6XjtfCRdapvnY_MLyoDlWlnNwN-_t_xXfRtUxWvydWhE2ma9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5078413"/>
            <a:ext cx="199866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3"/>
          <p:cNvSpPr txBox="1">
            <a:spLocks noChangeArrowheads="1"/>
          </p:cNvSpPr>
          <p:nvPr/>
        </p:nvSpPr>
        <p:spPr bwMode="auto">
          <a:xfrm>
            <a:off x="212725" y="1628775"/>
            <a:ext cx="88455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96" charset="-128"/>
                <a:cs typeface="Geneva" pitchFamily="-9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96" charset="0"/>
                <a:cs typeface="Geneva" pitchFamily="-96" charset="0"/>
              </a:defRPr>
            </a:lvl9pPr>
          </a:lstStyle>
          <a:p>
            <a:pPr algn="just" eaLnBrk="1" hangingPunct="1">
              <a:buFont typeface="Arial" pitchFamily="34" charset="0"/>
              <a:buNone/>
            </a:pPr>
            <a:r>
              <a:rPr lang="en-GB" altLang="en-US" sz="2800" i="1" dirty="0">
                <a:solidFill>
                  <a:schemeClr val="bg1"/>
                </a:solidFill>
              </a:rPr>
              <a:t>Helen </a:t>
            </a:r>
            <a:r>
              <a:rPr lang="en-GB" altLang="en-US" sz="2800" i="1" dirty="0" err="1">
                <a:solidFill>
                  <a:schemeClr val="bg1"/>
                </a:solidFill>
              </a:rPr>
              <a:t>McManamon</a:t>
            </a:r>
            <a:r>
              <a:rPr lang="en-GB" altLang="en-US" sz="2800" i="1" dirty="0">
                <a:solidFill>
                  <a:schemeClr val="bg1"/>
                </a:solidFill>
              </a:rPr>
              <a:t> </a:t>
            </a:r>
            <a:r>
              <a:rPr lang="en-GB" altLang="en-US" sz="2800" dirty="0">
                <a:solidFill>
                  <a:schemeClr val="bg1"/>
                </a:solidFill>
              </a:rPr>
              <a:t>– PGR Manager</a:t>
            </a:r>
          </a:p>
          <a:p>
            <a:pPr algn="just" eaLnBrk="1" hangingPunct="1">
              <a:buFont typeface="Arial" pitchFamily="34" charset="0"/>
              <a:buNone/>
            </a:pPr>
            <a:r>
              <a:rPr lang="en-GB" altLang="en-US" sz="2800" i="1" dirty="0">
                <a:solidFill>
                  <a:schemeClr val="bg1"/>
                </a:solidFill>
              </a:rPr>
              <a:t>Lynne Barlow-Cheetham</a:t>
            </a:r>
            <a:r>
              <a:rPr lang="en-GB" altLang="en-US" sz="2800" dirty="0">
                <a:solidFill>
                  <a:schemeClr val="bg1"/>
                </a:solidFill>
              </a:rPr>
              <a:t> – Senior Programme Administrator </a:t>
            </a:r>
          </a:p>
          <a:p>
            <a:pPr algn="just" eaLnBrk="1" hangingPunct="1">
              <a:buFont typeface="Arial" pitchFamily="34" charset="0"/>
              <a:buNone/>
            </a:pPr>
            <a:r>
              <a:rPr lang="en-GB" altLang="en-US" sz="2800" i="1" dirty="0">
                <a:solidFill>
                  <a:schemeClr val="bg1"/>
                </a:solidFill>
              </a:rPr>
              <a:t>Mark </a:t>
            </a:r>
            <a:r>
              <a:rPr lang="en-GB" altLang="en-US" sz="2800" i="1" dirty="0" err="1" smtClean="0">
                <a:solidFill>
                  <a:schemeClr val="bg1"/>
                </a:solidFill>
              </a:rPr>
              <a:t>Falzon</a:t>
            </a:r>
            <a:r>
              <a:rPr lang="en-GB" altLang="en-US" sz="2800" i="1" dirty="0" smtClean="0">
                <a:solidFill>
                  <a:schemeClr val="bg1"/>
                </a:solidFill>
              </a:rPr>
              <a:t> </a:t>
            </a:r>
            <a:r>
              <a:rPr lang="en-GB" altLang="en-US" sz="2800" i="1" dirty="0">
                <a:solidFill>
                  <a:schemeClr val="bg1"/>
                </a:solidFill>
              </a:rPr>
              <a:t>– </a:t>
            </a:r>
            <a:r>
              <a:rPr lang="en-GB" altLang="en-US" sz="2800" dirty="0">
                <a:solidFill>
                  <a:schemeClr val="bg1"/>
                </a:solidFill>
              </a:rPr>
              <a:t>Programme Administrator (A&amp;F)</a:t>
            </a:r>
          </a:p>
          <a:p>
            <a:pPr algn="just" eaLnBrk="1" hangingPunct="1">
              <a:buFont typeface="Arial" pitchFamily="34" charset="0"/>
              <a:buNone/>
            </a:pPr>
            <a:r>
              <a:rPr lang="en-GB" altLang="en-US" sz="2800" i="1" dirty="0" smtClean="0">
                <a:solidFill>
                  <a:schemeClr val="bg1"/>
                </a:solidFill>
              </a:rPr>
              <a:t>Kristin </a:t>
            </a:r>
            <a:r>
              <a:rPr lang="en-GB" altLang="en-US" sz="2800" i="1" dirty="0" err="1" smtClean="0">
                <a:solidFill>
                  <a:schemeClr val="bg1"/>
                </a:solidFill>
              </a:rPr>
              <a:t>Trichler</a:t>
            </a:r>
            <a:r>
              <a:rPr lang="en-GB" altLang="en-US" sz="2800" i="1" dirty="0" smtClean="0">
                <a:solidFill>
                  <a:schemeClr val="bg1"/>
                </a:solidFill>
              </a:rPr>
              <a:t> - </a:t>
            </a:r>
            <a:r>
              <a:rPr lang="en-GB" altLang="en-US" sz="2800" dirty="0">
                <a:solidFill>
                  <a:schemeClr val="bg1"/>
                </a:solidFill>
              </a:rPr>
              <a:t>Programme Administrator (IMP)</a:t>
            </a:r>
          </a:p>
          <a:p>
            <a:pPr algn="just" eaLnBrk="1" hangingPunct="1">
              <a:buNone/>
            </a:pPr>
            <a:r>
              <a:rPr lang="en-GB" altLang="en-US" sz="2800" i="1" dirty="0">
                <a:solidFill>
                  <a:schemeClr val="bg1"/>
                </a:solidFill>
              </a:rPr>
              <a:t>Paul Greenham - </a:t>
            </a:r>
            <a:r>
              <a:rPr lang="en-GB" altLang="en-US" sz="2800" dirty="0">
                <a:solidFill>
                  <a:schemeClr val="bg1"/>
                </a:solidFill>
              </a:rPr>
              <a:t>Programme Administrator (MSM) &amp; </a:t>
            </a:r>
            <a:r>
              <a:rPr lang="en-GB" altLang="en-US" sz="2800" dirty="0" err="1">
                <a:solidFill>
                  <a:schemeClr val="bg1"/>
                </a:solidFill>
              </a:rPr>
              <a:t>MRes</a:t>
            </a:r>
            <a:r>
              <a:rPr lang="en-GB" altLang="en-US" sz="2800" dirty="0">
                <a:solidFill>
                  <a:schemeClr val="bg1"/>
                </a:solidFill>
              </a:rPr>
              <a:t>/Research Training co-ordinator</a:t>
            </a:r>
          </a:p>
          <a:p>
            <a:pPr algn="just" eaLnBrk="1" hangingPunct="1">
              <a:buFont typeface="Arial" pitchFamily="34" charset="0"/>
              <a:buNone/>
            </a:pPr>
            <a:r>
              <a:rPr lang="en-GB" altLang="en-US" sz="2800" i="1" dirty="0" smtClean="0">
                <a:solidFill>
                  <a:schemeClr val="bg1"/>
                </a:solidFill>
              </a:rPr>
              <a:t>Sandra Bundy-Palmer </a:t>
            </a:r>
            <a:r>
              <a:rPr lang="en-GB" altLang="en-US" sz="2800" i="1" dirty="0">
                <a:solidFill>
                  <a:schemeClr val="bg1"/>
                </a:solidFill>
              </a:rPr>
              <a:t>- </a:t>
            </a:r>
            <a:r>
              <a:rPr lang="en-GB" altLang="en-US" sz="2800" dirty="0">
                <a:solidFill>
                  <a:schemeClr val="bg1"/>
                </a:solidFill>
              </a:rPr>
              <a:t>Programme Administrator (PMO</a:t>
            </a:r>
            <a:r>
              <a:rPr lang="en-GB" altLang="en-US" sz="2800" dirty="0" smtClean="0">
                <a:solidFill>
                  <a:schemeClr val="bg1"/>
                </a:solidFill>
              </a:rPr>
              <a:t>)</a:t>
            </a:r>
          </a:p>
          <a:p>
            <a:pPr algn="just" eaLnBrk="1" hangingPunct="1">
              <a:buFont typeface="Arial" pitchFamily="34" charset="0"/>
              <a:buNone/>
            </a:pPr>
            <a:r>
              <a:rPr lang="en-GB" altLang="en-US" sz="2800" i="1" dirty="0" smtClean="0">
                <a:solidFill>
                  <a:schemeClr val="bg1"/>
                </a:solidFill>
              </a:rPr>
              <a:t>Madeleine Ryan </a:t>
            </a:r>
            <a:r>
              <a:rPr lang="en-GB" altLang="en-US" sz="2800" dirty="0" smtClean="0">
                <a:solidFill>
                  <a:schemeClr val="bg1"/>
                </a:solidFill>
              </a:rPr>
              <a:t>– </a:t>
            </a:r>
            <a:r>
              <a:rPr lang="en-GB" altLang="en-US" sz="2800" smtClean="0">
                <a:solidFill>
                  <a:schemeClr val="bg1"/>
                </a:solidFill>
              </a:rPr>
              <a:t>Special Projects</a:t>
            </a:r>
            <a:endParaRPr lang="en-GB" altLang="en-US" sz="2800" dirty="0">
              <a:solidFill>
                <a:schemeClr val="bg1"/>
              </a:solidFill>
            </a:endParaRPr>
          </a:p>
          <a:p>
            <a:pPr algn="just" eaLnBrk="1" hangingPunct="1">
              <a:buFont typeface="Arial" pitchFamily="34" charset="0"/>
              <a:buNone/>
            </a:pPr>
            <a:endParaRPr lang="en-GB" altLang="en-US" sz="2800" dirty="0">
              <a:solidFill>
                <a:schemeClr val="bg1"/>
              </a:solidFill>
            </a:endParaRPr>
          </a:p>
          <a:p>
            <a:pPr algn="ctr" eaLnBrk="1" hangingPunct="1">
              <a:buFont typeface="Arial" pitchFamily="34" charset="0"/>
              <a:buNone/>
            </a:pPr>
            <a:endParaRPr lang="en-GB" altLang="en-US" sz="2600" dirty="0">
              <a:solidFill>
                <a:srgbClr val="898989"/>
              </a:solidFill>
            </a:endParaRPr>
          </a:p>
          <a:p>
            <a:pPr algn="ctr" eaLnBrk="1" hangingPunct="1">
              <a:buFont typeface="Arial" pitchFamily="34" charset="0"/>
              <a:buNone/>
            </a:pPr>
            <a:endParaRPr lang="en-US" altLang="en-US" sz="2600" dirty="0">
              <a:solidFill>
                <a:srgbClr val="898989"/>
              </a:solidFill>
            </a:endParaRPr>
          </a:p>
        </p:txBody>
      </p:sp>
      <p:pic>
        <p:nvPicPr>
          <p:cNvPr id="7174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49275"/>
            <a:ext cx="20605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10566</TotalTime>
  <Words>782</Words>
  <Application>Microsoft Office PowerPoint</Application>
  <PresentationFormat>On-screen Show (4:3)</PresentationFormat>
  <Paragraphs>225</Paragraphs>
  <Slides>21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Geneva</vt:lpstr>
      <vt:lpstr>Wingdings</vt:lpstr>
      <vt:lpstr>ヒラギノ角ゴ Pro W3</vt:lpstr>
      <vt:lpstr>Office Theme</vt:lpstr>
      <vt:lpstr>Presentation</vt:lpstr>
      <vt:lpstr>Worksheet</vt:lpstr>
      <vt:lpstr>PowerPoint Presentation</vt:lpstr>
      <vt:lpstr>PowerPoint Presentation</vt:lpstr>
      <vt:lpstr>PowerPoint Presentation</vt:lpstr>
      <vt:lpstr>PowerPoint Presentation</vt:lpstr>
      <vt:lpstr>The research environment of the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Meeting Supervisors and Planning RTP</vt:lpstr>
      <vt:lpstr>  Meeting current PGRs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 Hart</dc:creator>
  <cp:lastModifiedBy>Anne Mcbride</cp:lastModifiedBy>
  <cp:revision>186</cp:revision>
  <cp:lastPrinted>2020-09-16T16:54:37Z</cp:lastPrinted>
  <dcterms:created xsi:type="dcterms:W3CDTF">2012-01-17T15:51:07Z</dcterms:created>
  <dcterms:modified xsi:type="dcterms:W3CDTF">2020-09-21T09:23:35Z</dcterms:modified>
</cp:coreProperties>
</file>