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media/image19.jpg" ContentType="image/tiff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74" r:id="rId2"/>
    <p:sldId id="316" r:id="rId3"/>
    <p:sldId id="341" r:id="rId4"/>
    <p:sldId id="345" r:id="rId5"/>
    <p:sldId id="342" r:id="rId6"/>
    <p:sldId id="322" r:id="rId7"/>
    <p:sldId id="334" r:id="rId8"/>
    <p:sldId id="335" r:id="rId9"/>
    <p:sldId id="321" r:id="rId10"/>
    <p:sldId id="332" r:id="rId11"/>
    <p:sldId id="336" r:id="rId12"/>
    <p:sldId id="333" r:id="rId13"/>
    <p:sldId id="337" r:id="rId14"/>
    <p:sldId id="331" r:id="rId15"/>
    <p:sldId id="326" r:id="rId16"/>
    <p:sldId id="315" r:id="rId17"/>
    <p:sldId id="344" r:id="rId18"/>
    <p:sldId id="323" r:id="rId19"/>
    <p:sldId id="327" r:id="rId20"/>
    <p:sldId id="329" r:id="rId21"/>
    <p:sldId id="343" r:id="rId22"/>
  </p:sldIdLst>
  <p:sldSz cx="9144000" cy="6858000" type="screen4x3"/>
  <p:notesSz cx="6797675" cy="9926638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-96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-96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-96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-96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-96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-96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-96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-96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-96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m11th" initials="m" lastIdx="1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DCFF"/>
    <a:srgbClr val="FFCC33"/>
    <a:srgbClr val="00A2AE"/>
    <a:srgbClr val="C400AE"/>
    <a:srgbClr val="4D1A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7" d="100"/>
          <a:sy n="107" d="100"/>
        </p:scale>
        <p:origin x="114" y="1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0" d="100"/>
        <a:sy n="130" d="100"/>
      </p:scale>
      <p:origin x="0" y="647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22363C-037F-469E-9F7C-36A3C696DB1A}" type="datetimeFigureOut">
              <a:rPr lang="en-GB" smtClean="0"/>
              <a:t>21/09/2020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2D9DCD-3FB7-4A22-BF3B-D451EEA6C18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14831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36A84C8-4BDD-46E9-99D4-0F1F477805FE}" type="datetimeFigureOut">
              <a:rPr lang="en-GB" altLang="en-US"/>
              <a:pPr>
                <a:defRPr/>
              </a:pPr>
              <a:t>21/09/2020</a:t>
            </a:fld>
            <a:endParaRPr lang="en-GB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altLang="en-US" noProof="0" smtClean="0"/>
              <a:t>Click to edit Master text styles</a:t>
            </a:r>
          </a:p>
          <a:p>
            <a:pPr lvl="1"/>
            <a:r>
              <a:rPr lang="en-US" altLang="en-US" noProof="0" smtClean="0"/>
              <a:t>Second level</a:t>
            </a:r>
          </a:p>
          <a:p>
            <a:pPr lvl="2"/>
            <a:r>
              <a:rPr lang="en-US" altLang="en-US" noProof="0" smtClean="0"/>
              <a:t>Third level</a:t>
            </a:r>
          </a:p>
          <a:p>
            <a:pPr lvl="3"/>
            <a:r>
              <a:rPr lang="en-US" altLang="en-US" noProof="0" smtClean="0"/>
              <a:t>Fourth level</a:t>
            </a:r>
          </a:p>
          <a:p>
            <a:pPr lvl="4"/>
            <a:r>
              <a:rPr lang="en-US" altLang="en-US" noProof="0" smtClean="0"/>
              <a:t>Fifth level</a:t>
            </a:r>
            <a:endParaRPr lang="en-GB" alt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991F35D-9012-4E04-B7ED-9F610CFBA09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918902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Geneva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0"/>
        <a:cs typeface="Geneva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0"/>
        <a:cs typeface="Geneva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0"/>
        <a:cs typeface="Geneva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0"/>
        <a:cs typeface="Geneva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5883CC-8A9B-4471-995B-9A61367710BA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>
              <a:ea typeface="ヒラギノ角ゴ Pro W3" pitchFamily="-96" charset="-128"/>
              <a:cs typeface="Geneva" pitchFamily="-96" charset="0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ヒラギノ角ゴ Pro W3" pitchFamily="-96" charset="-128"/>
                <a:cs typeface="Geneva" pitchFamily="-96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FAADFDD-6C1F-4D84-9865-2E916C262A35}" type="slidenum">
              <a:rPr lang="en-GB" altLang="en-US" smtClean="0">
                <a:cs typeface="Arial" pitchFamily="34" charset="0"/>
              </a:rPr>
              <a:pPr eaLnBrk="1" hangingPunct="1">
                <a:spcBef>
                  <a:spcPct val="0"/>
                </a:spcBef>
              </a:pPr>
              <a:t>16</a:t>
            </a:fld>
            <a:endParaRPr lang="en-GB" altLang="en-US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ea typeface="ヒラギノ角ゴ Pro W3" pitchFamily="-96" charset="-128"/>
              <a:cs typeface="Geneva" pitchFamily="-96" charset="0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ヒラギノ角ゴ Pro W3" pitchFamily="-96" charset="-128"/>
                <a:cs typeface="Geneva" pitchFamily="-96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FAADFDD-6C1F-4D84-9865-2E916C262A35}" type="slidenum">
              <a:rPr lang="en-GB" altLang="en-US" smtClean="0">
                <a:cs typeface="Arial" pitchFamily="34" charset="0"/>
              </a:rPr>
              <a:pPr eaLnBrk="1" hangingPunct="1">
                <a:spcBef>
                  <a:spcPct val="0"/>
                </a:spcBef>
              </a:pPr>
              <a:t>21</a:t>
            </a:fld>
            <a:endParaRPr lang="en-GB" altLang="en-US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1135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23B0B3-D959-4EEB-9016-15D669976653}" type="datetimeFigureOut">
              <a:rPr lang="en-US" altLang="en-US"/>
              <a:pPr>
                <a:defRPr/>
              </a:pPr>
              <a:t>9/21/2020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43D452-C105-4DD5-877C-DE5D75AE8F0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9111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4753C6-230B-4C21-8B8C-7538BD11AEAC}" type="datetimeFigureOut">
              <a:rPr lang="en-US" altLang="en-US"/>
              <a:pPr>
                <a:defRPr/>
              </a:pPr>
              <a:t>9/21/2020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582331-4CC0-4ADB-95E5-9BA43C19BAE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320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438A6-2189-47CF-A8E6-EB264D1D1533}" type="datetimeFigureOut">
              <a:rPr lang="en-US" altLang="en-US"/>
              <a:pPr>
                <a:defRPr/>
              </a:pPr>
              <a:t>9/21/2020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CEC462-634A-4F42-AD55-F786B07BCE4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5764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C9FE45-C3E7-4A6E-88E9-023B0676FDE5}" type="datetimeFigureOut">
              <a:rPr lang="en-US" altLang="en-US"/>
              <a:pPr>
                <a:defRPr/>
              </a:pPr>
              <a:t>9/21/2020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2092D-B031-4283-81CC-27FEFEF19A8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6267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298C8-78F2-4B56-BE76-1FD607747414}" type="datetimeFigureOut">
              <a:rPr lang="en-US" altLang="en-US"/>
              <a:pPr>
                <a:defRPr/>
              </a:pPr>
              <a:t>9/21/2020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A0B7BB-B3FD-4084-82AA-D424048B062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5252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914DD-5EDD-4FC7-9911-82052E574505}" type="datetimeFigureOut">
              <a:rPr lang="en-US" altLang="en-US"/>
              <a:pPr>
                <a:defRPr/>
              </a:pPr>
              <a:t>9/21/2020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FA4178-88CF-4FE3-94DC-7461BF15404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008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22AC2-AB14-4E7F-8464-B8C224FF59C5}" type="datetimeFigureOut">
              <a:rPr lang="en-US" altLang="en-US"/>
              <a:pPr>
                <a:defRPr/>
              </a:pPr>
              <a:t>9/21/2020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371A79-B2B3-4595-B64A-C0EFDE57BAB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5608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6A0EB1-8DA8-4C47-A435-A0FF89338B52}" type="datetimeFigureOut">
              <a:rPr lang="en-US" altLang="en-US"/>
              <a:pPr>
                <a:defRPr/>
              </a:pPr>
              <a:t>9/21/2020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5E0522-9FA2-439B-A662-1328585C0BB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6131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835FBF-2247-4404-B2DA-6D13854D0816}" type="datetimeFigureOut">
              <a:rPr lang="en-US" altLang="en-US"/>
              <a:pPr>
                <a:defRPr/>
              </a:pPr>
              <a:t>9/21/2020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DC6879-D778-464E-A7B8-91E01081414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23919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DB9C62-6DFF-42D2-99E0-E5A68F83AA6A}" type="datetimeFigureOut">
              <a:rPr lang="en-US" altLang="en-US"/>
              <a:pPr>
                <a:defRPr/>
              </a:pPr>
              <a:t>9/21/2020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F360B7-28A1-4717-B779-CA11B5C665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2254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BBE2C3-D653-4ECA-B019-FB83EE91E7D5}" type="datetimeFigureOut">
              <a:rPr lang="en-US" altLang="en-US"/>
              <a:pPr>
                <a:defRPr/>
              </a:pPr>
              <a:t>9/21/2020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FA47F2-0404-48DE-A091-713B7AEC7D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0994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  <a:endParaRPr lang="en-US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  <a:endParaRPr lang="en-US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5EA433C-EFC2-46FA-98E1-7D2275C1028C}" type="datetimeFigureOut">
              <a:rPr lang="en-US" altLang="en-US"/>
              <a:pPr>
                <a:defRPr/>
              </a:pPr>
              <a:t>9/21/2020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8FFA21B-6F02-40E5-B8BF-BCC5287AAF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charset="0"/>
          <a:cs typeface="Geneva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charset="0"/>
          <a:cs typeface="Geneva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charset="0"/>
          <a:cs typeface="Geneva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charset="0"/>
          <a:cs typeface="Geneva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charset="0"/>
          <a:cs typeface="Geneva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ヒラギノ角ゴ Pro W3" charset="0"/>
          <a:cs typeface="Geneva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Geneva" charset="0"/>
          <a:cs typeface="Geneva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Geneva" charset="0"/>
          <a:cs typeface="Geneva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Geneva" charset="0"/>
          <a:cs typeface="Geneva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Geneva" charset="0"/>
          <a:cs typeface="Geneva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13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G"/><Relationship Id="rId5" Type="http://schemas.openxmlformats.org/officeDocument/2006/relationships/image" Target="../media/image25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30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4.png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documents.manchester.ac.uk/DocuInfo.aspx?DocID=51126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hyperlink" Target="http://documents.manchester.ac.uk/DocuInfo.aspx?DocID=51116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wmf"/><Relationship Id="rId5" Type="http://schemas.openxmlformats.org/officeDocument/2006/relationships/image" Target="../media/image8.gif"/><Relationship Id="rId4" Type="http://schemas.openxmlformats.org/officeDocument/2006/relationships/image" Target="../media/image7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zZs1w3NWz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brand_ppt_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725" y="-12700"/>
            <a:ext cx="9229725" cy="692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6"/>
          <p:cNvSpPr>
            <a:spLocks noChangeArrowheads="1"/>
          </p:cNvSpPr>
          <p:nvPr/>
        </p:nvSpPr>
        <p:spPr bwMode="auto">
          <a:xfrm>
            <a:off x="233363" y="1774825"/>
            <a:ext cx="8751887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-96" charset="-128"/>
                <a:cs typeface="Geneva" pitchFamily="-96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 b="1">
                <a:solidFill>
                  <a:schemeClr val="bg1"/>
                </a:solidFill>
                <a:latin typeface="Arial" pitchFamily="34" charset="0"/>
              </a:rPr>
              <a:t>Welcome to Alliance Manchester Business School</a:t>
            </a:r>
            <a:br>
              <a:rPr lang="en-GB" altLang="en-US" sz="2800" b="1">
                <a:solidFill>
                  <a:schemeClr val="bg1"/>
                </a:solidFill>
                <a:latin typeface="Arial" pitchFamily="34" charset="0"/>
              </a:rPr>
            </a:br>
            <a:r>
              <a:rPr lang="en-GB" altLang="en-US" sz="2800" b="1">
                <a:solidFill>
                  <a:schemeClr val="bg1"/>
                </a:solidFill>
                <a:latin typeface="Arial" pitchFamily="34" charset="0"/>
              </a:rPr>
              <a:t>Postgraduate Research Programmes</a:t>
            </a:r>
            <a:endParaRPr lang="en-US" altLang="en-US" sz="28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4100" name="Rectangle 7"/>
          <p:cNvSpPr>
            <a:spLocks noChangeArrowheads="1"/>
          </p:cNvSpPr>
          <p:nvPr/>
        </p:nvSpPr>
        <p:spPr bwMode="auto">
          <a:xfrm>
            <a:off x="4497388" y="3089060"/>
            <a:ext cx="4487862" cy="1421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-96" charset="-128"/>
                <a:cs typeface="Geneva" pitchFamily="-96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GB" alt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Professor Anne McBride</a:t>
            </a:r>
            <a:endParaRPr lang="en-GB" alt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GB" alt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Director of Postgraduate Research</a:t>
            </a:r>
          </a:p>
        </p:txBody>
      </p:sp>
      <p:cxnSp>
        <p:nvCxnSpPr>
          <p:cNvPr id="10" name="Straight Connector 9"/>
          <p:cNvCxnSpPr>
            <a:cxnSpLocks noChangeShapeType="1"/>
          </p:cNvCxnSpPr>
          <p:nvPr/>
        </p:nvCxnSpPr>
        <p:spPr bwMode="auto">
          <a:xfrm>
            <a:off x="233363" y="2809875"/>
            <a:ext cx="8528050" cy="0"/>
          </a:xfrm>
          <a:prstGeom prst="line">
            <a:avLst/>
          </a:prstGeom>
          <a:noFill/>
          <a:ln w="25400">
            <a:solidFill>
              <a:schemeClr val="bg1"/>
            </a:solidFill>
            <a:prstDash val="dot"/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102" name="TextBox 1"/>
          <p:cNvSpPr txBox="1">
            <a:spLocks noChangeArrowheads="1"/>
          </p:cNvSpPr>
          <p:nvPr/>
        </p:nvSpPr>
        <p:spPr bwMode="auto">
          <a:xfrm>
            <a:off x="6473825" y="6249988"/>
            <a:ext cx="2511425" cy="32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-96" charset="-128"/>
                <a:cs typeface="Geneva" pitchFamily="-96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500">
                <a:solidFill>
                  <a:schemeClr val="bg1"/>
                </a:solidFill>
                <a:latin typeface="Arial" pitchFamily="34" charset="0"/>
              </a:rPr>
              <a:t>Original Thinking Applied</a:t>
            </a:r>
          </a:p>
        </p:txBody>
      </p:sp>
      <p:pic>
        <p:nvPicPr>
          <p:cNvPr id="4103" name="Picture 6" descr="http://upload.wikimedia.org/wikipedia/commons/6/6d/University_of_Manchester_-_Whitworth_Buildin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575" y="4967288"/>
            <a:ext cx="2592388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 descr="http://www.thedrum.com/uploads/news/old/23761/master.university_of_mancheste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513" y="4972050"/>
            <a:ext cx="2843212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 descr="S:\Marketing\1 - Marketing &amp; Communications\Branding\Logos\Alliance MBS logos\AMBS_White for coloured background\AMBS_White for coloured background\AMBS_TAB_allwhite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3" y="549275"/>
            <a:ext cx="206057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72050"/>
            <a:ext cx="2667000" cy="1951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613651" y="3103728"/>
            <a:ext cx="4106698" cy="97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-96" charset="-128"/>
                <a:cs typeface="Geneva" pitchFamily="-96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GB" alt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Professor Ken McPhail</a:t>
            </a:r>
            <a:endParaRPr lang="en-GB" alt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GB" altLang="en-US" sz="2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Director of </a:t>
            </a:r>
            <a:r>
              <a:rPr lang="en-GB" alt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Research</a:t>
            </a:r>
            <a:endParaRPr lang="en-GB" altLang="en-US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 descr="brand_ppt_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1" descr="MBS_TAB_allwhit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" y="509588"/>
            <a:ext cx="1655763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Rectangle 7"/>
          <p:cNvSpPr>
            <a:spLocks noChangeArrowheads="1"/>
          </p:cNvSpPr>
          <p:nvPr/>
        </p:nvSpPr>
        <p:spPr bwMode="auto">
          <a:xfrm>
            <a:off x="400050" y="976313"/>
            <a:ext cx="8743950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-96" charset="-128"/>
                <a:cs typeface="Geneva" pitchFamily="-96" charset="0"/>
              </a:defRPr>
            </a:lvl1pPr>
            <a:lvl2pPr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§"/>
            </a:pPr>
            <a:endParaRPr lang="en-GB" altLang="en-US" sz="2800" i="1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4341" name="Rectangle 6"/>
          <p:cNvSpPr>
            <a:spLocks noChangeArrowheads="1"/>
          </p:cNvSpPr>
          <p:nvPr/>
        </p:nvSpPr>
        <p:spPr bwMode="auto">
          <a:xfrm>
            <a:off x="2384425" y="392113"/>
            <a:ext cx="72548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-96" charset="-128"/>
                <a:cs typeface="Geneva" pitchFamily="-96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>
                <a:solidFill>
                  <a:schemeClr val="bg1"/>
                </a:solidFill>
                <a:latin typeface="Arial" pitchFamily="34" charset="0"/>
              </a:rPr>
              <a:t>University Structure</a:t>
            </a:r>
            <a:endParaRPr lang="en-GB" altLang="en-US" sz="3600" b="1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849214" y="3242930"/>
            <a:ext cx="2170433" cy="1095154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Faculty of Biology, Medicine &amp; Health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133816" y="3242930"/>
            <a:ext cx="2168024" cy="109515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Faculty of Science &amp; Engineering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464932" y="3242930"/>
            <a:ext cx="2204569" cy="1095154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Faculty of Humanities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838907" y="1711844"/>
            <a:ext cx="3359889" cy="95693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smtClean="0">
                <a:solidFill>
                  <a:schemeClr val="tx1"/>
                </a:solidFill>
              </a:rPr>
              <a:t>University of Manchester</a:t>
            </a: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60097" y="4922874"/>
            <a:ext cx="1825891" cy="11057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Alliance Manchester Business School</a:t>
            </a:r>
            <a:endParaRPr lang="en-GB" dirty="0"/>
          </a:p>
        </p:txBody>
      </p:sp>
      <p:sp>
        <p:nvSpPr>
          <p:cNvPr id="13" name="Rounded Rectangle 12"/>
          <p:cNvSpPr/>
          <p:nvPr/>
        </p:nvSpPr>
        <p:spPr>
          <a:xfrm>
            <a:off x="2645777" y="4937045"/>
            <a:ext cx="1698613" cy="11057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School of Arts, Languages &amp; Cultures</a:t>
            </a:r>
            <a:endParaRPr lang="en-GB" dirty="0"/>
          </a:p>
        </p:txBody>
      </p:sp>
      <p:sp>
        <p:nvSpPr>
          <p:cNvPr id="14" name="Rounded Rectangle 13"/>
          <p:cNvSpPr/>
          <p:nvPr/>
        </p:nvSpPr>
        <p:spPr>
          <a:xfrm>
            <a:off x="4772025" y="4912240"/>
            <a:ext cx="1839509" cy="11057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School of Education, Environment &amp; Development</a:t>
            </a:r>
            <a:endParaRPr lang="en-GB" dirty="0"/>
          </a:p>
        </p:txBody>
      </p:sp>
      <p:sp>
        <p:nvSpPr>
          <p:cNvPr id="16" name="Rounded Rectangle 15"/>
          <p:cNvSpPr/>
          <p:nvPr/>
        </p:nvSpPr>
        <p:spPr>
          <a:xfrm>
            <a:off x="7176053" y="4937045"/>
            <a:ext cx="1854820" cy="110578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School of Social Sciences</a:t>
            </a:r>
            <a:endParaRPr lang="en-GB" dirty="0"/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1858617" y="4338084"/>
            <a:ext cx="1636466" cy="49233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3868861" y="4338084"/>
            <a:ext cx="206182" cy="59896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118652" y="4338084"/>
            <a:ext cx="431742" cy="58479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569297" y="4345169"/>
            <a:ext cx="2135461" cy="59187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380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 descr="brand_ppt_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1" descr="MBS_TAB_allwhit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" y="509588"/>
            <a:ext cx="1655763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Rectangle 7"/>
          <p:cNvSpPr>
            <a:spLocks noChangeArrowheads="1"/>
          </p:cNvSpPr>
          <p:nvPr/>
        </p:nvSpPr>
        <p:spPr bwMode="auto">
          <a:xfrm>
            <a:off x="400050" y="976313"/>
            <a:ext cx="8743950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-96" charset="-128"/>
                <a:cs typeface="Geneva" pitchFamily="-96" charset="0"/>
              </a:defRPr>
            </a:lvl1pPr>
            <a:lvl2pPr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§"/>
            </a:pPr>
            <a:endParaRPr lang="en-GB" altLang="en-US" sz="2800" i="1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4341" name="Rectangle 6"/>
          <p:cNvSpPr>
            <a:spLocks noChangeArrowheads="1"/>
          </p:cNvSpPr>
          <p:nvPr/>
        </p:nvSpPr>
        <p:spPr bwMode="auto">
          <a:xfrm>
            <a:off x="2384425" y="155623"/>
            <a:ext cx="72548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-96" charset="-128"/>
                <a:cs typeface="Geneva" pitchFamily="-96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>
                <a:solidFill>
                  <a:schemeClr val="bg1"/>
                </a:solidFill>
                <a:latin typeface="Arial" pitchFamily="34" charset="0"/>
              </a:rPr>
              <a:t>School Structure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>
                <a:solidFill>
                  <a:schemeClr val="bg1"/>
                </a:solidFill>
                <a:latin typeface="Arial" pitchFamily="34" charset="0"/>
              </a:rPr>
              <a:t>Head &amp; Deputy Heads</a:t>
            </a:r>
            <a:endParaRPr lang="en-GB" altLang="en-US" sz="3600" b="1" dirty="0">
              <a:solidFill>
                <a:schemeClr val="bg1"/>
              </a:solidFill>
              <a:latin typeface="Arial" pitchFamily="34" charset="0"/>
            </a:endParaRPr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8217" y="1533089"/>
            <a:ext cx="2939521" cy="1928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563064" y="1655369"/>
            <a:ext cx="150233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chemeClr val="bg1"/>
                </a:solidFill>
              </a:rPr>
              <a:t>Professor</a:t>
            </a:r>
          </a:p>
          <a:p>
            <a:r>
              <a:rPr lang="en-GB" sz="2400" dirty="0" smtClean="0">
                <a:solidFill>
                  <a:schemeClr val="bg1"/>
                </a:solidFill>
              </a:rPr>
              <a:t>Fiona</a:t>
            </a:r>
          </a:p>
          <a:p>
            <a:r>
              <a:rPr lang="en-GB" sz="2400" dirty="0" smtClean="0">
                <a:solidFill>
                  <a:schemeClr val="bg1"/>
                </a:solidFill>
              </a:rPr>
              <a:t>Devine</a:t>
            </a:r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30164" y="6014585"/>
            <a:ext cx="35472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chemeClr val="bg1"/>
                </a:solidFill>
              </a:rPr>
              <a:t>Professor Ken McPhail</a:t>
            </a:r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234153" y="5988426"/>
            <a:ext cx="37470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chemeClr val="bg1"/>
                </a:solidFill>
              </a:rPr>
              <a:t>Professor Sharon Clarke</a:t>
            </a:r>
            <a:endParaRPr lang="en-GB" sz="2400" dirty="0">
              <a:solidFill>
                <a:schemeClr val="bg1"/>
              </a:solidFill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963" y="3461544"/>
            <a:ext cx="192405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7738" y="3647513"/>
            <a:ext cx="2195281" cy="21952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08765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 descr="brand_ppt_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1" descr="MBS_TAB_allwhit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" y="509588"/>
            <a:ext cx="1655763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Rectangle 7"/>
          <p:cNvSpPr>
            <a:spLocks noChangeArrowheads="1"/>
          </p:cNvSpPr>
          <p:nvPr/>
        </p:nvSpPr>
        <p:spPr bwMode="auto">
          <a:xfrm>
            <a:off x="400050" y="976313"/>
            <a:ext cx="8743950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-96" charset="-128"/>
                <a:cs typeface="Geneva" pitchFamily="-96" charset="0"/>
              </a:defRPr>
            </a:lvl1pPr>
            <a:lvl2pPr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§"/>
            </a:pPr>
            <a:endParaRPr lang="en-GB" altLang="en-US" sz="2800" i="1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4341" name="Rectangle 6"/>
          <p:cNvSpPr>
            <a:spLocks noChangeArrowheads="1"/>
          </p:cNvSpPr>
          <p:nvPr/>
        </p:nvSpPr>
        <p:spPr bwMode="auto">
          <a:xfrm>
            <a:off x="2384425" y="392113"/>
            <a:ext cx="72548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-96" charset="-128"/>
                <a:cs typeface="Geneva" pitchFamily="-96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>
                <a:solidFill>
                  <a:schemeClr val="bg1"/>
                </a:solidFill>
                <a:latin typeface="Arial" pitchFamily="34" charset="0"/>
              </a:rPr>
              <a:t>School Structure</a:t>
            </a:r>
            <a:endParaRPr lang="en-GB" altLang="en-US" sz="3600" b="1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275033" y="3242930"/>
            <a:ext cx="1874946" cy="1095154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Accounting &amp; Finance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984456" y="3242930"/>
            <a:ext cx="1936269" cy="109515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People, Management &amp; Organisations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730259" y="3242930"/>
            <a:ext cx="1936369" cy="1095154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Management Science &amp; Marketing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2838907" y="1711844"/>
            <a:ext cx="3359889" cy="95693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 smtClean="0">
                <a:solidFill>
                  <a:schemeClr val="tx1"/>
                </a:solidFill>
              </a:rPr>
              <a:t>Alliance Manchester Business School</a:t>
            </a: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0" y="4761703"/>
            <a:ext cx="2149979" cy="78681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Manchester Institute of Innovation Research</a:t>
            </a:r>
            <a:endParaRPr lang="en-GB" dirty="0"/>
          </a:p>
        </p:txBody>
      </p:sp>
      <p:sp>
        <p:nvSpPr>
          <p:cNvPr id="13" name="Rounded Rectangle 12"/>
          <p:cNvSpPr/>
          <p:nvPr/>
        </p:nvSpPr>
        <p:spPr>
          <a:xfrm>
            <a:off x="2384425" y="4782538"/>
            <a:ext cx="2203880" cy="79744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Sustainable Consumption Institute</a:t>
            </a:r>
            <a:endParaRPr lang="en-GB" dirty="0"/>
          </a:p>
        </p:txBody>
      </p:sp>
      <p:sp>
        <p:nvSpPr>
          <p:cNvPr id="14" name="Rounded Rectangle 13"/>
          <p:cNvSpPr/>
          <p:nvPr/>
        </p:nvSpPr>
        <p:spPr>
          <a:xfrm>
            <a:off x="4706059" y="4793170"/>
            <a:ext cx="2076393" cy="78681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Work and Equalities Institute</a:t>
            </a:r>
            <a:endParaRPr lang="en-GB" dirty="0"/>
          </a:p>
        </p:txBody>
      </p:sp>
      <p:sp>
        <p:nvSpPr>
          <p:cNvPr id="16" name="Rounded Rectangle 15"/>
          <p:cNvSpPr/>
          <p:nvPr/>
        </p:nvSpPr>
        <p:spPr>
          <a:xfrm>
            <a:off x="1212506" y="5805281"/>
            <a:ext cx="2033258" cy="83291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Centre for Analysis of Investment Risk</a:t>
            </a:r>
            <a:endParaRPr lang="en-GB" dirty="0"/>
          </a:p>
        </p:txBody>
      </p:sp>
      <p:sp>
        <p:nvSpPr>
          <p:cNvPr id="17" name="Rounded Rectangle 16"/>
          <p:cNvSpPr/>
          <p:nvPr/>
        </p:nvSpPr>
        <p:spPr>
          <a:xfrm>
            <a:off x="2480122" y="3257101"/>
            <a:ext cx="1893454" cy="1095154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Innovation Management &amp; Policy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5121019" y="5817248"/>
            <a:ext cx="2233450" cy="83290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 smtClean="0"/>
              <a:t>Decision &amp; Cognitive Science Research Centre</a:t>
            </a:r>
            <a:endParaRPr lang="en-GB" dirty="0"/>
          </a:p>
        </p:txBody>
      </p:sp>
      <p:sp>
        <p:nvSpPr>
          <p:cNvPr id="19" name="Rounded Rectangle 18"/>
          <p:cNvSpPr/>
          <p:nvPr/>
        </p:nvSpPr>
        <p:spPr>
          <a:xfrm>
            <a:off x="6908667" y="4782538"/>
            <a:ext cx="2076393" cy="78681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Productivity Institute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5110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 descr="brand_ppt_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1" descr="MBS_TAB_allwhit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5" y="509588"/>
            <a:ext cx="1655763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0" name="Rectangle 7"/>
          <p:cNvSpPr>
            <a:spLocks noChangeArrowheads="1"/>
          </p:cNvSpPr>
          <p:nvPr/>
        </p:nvSpPr>
        <p:spPr bwMode="auto">
          <a:xfrm>
            <a:off x="400050" y="976313"/>
            <a:ext cx="8743950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-96" charset="-128"/>
                <a:cs typeface="Geneva" pitchFamily="-96" charset="0"/>
              </a:defRPr>
            </a:lvl1pPr>
            <a:lvl2pPr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§"/>
            </a:pPr>
            <a:endParaRPr lang="en-GB" altLang="en-US" sz="2800" i="1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4341" name="Rectangle 6"/>
          <p:cNvSpPr>
            <a:spLocks noChangeArrowheads="1"/>
          </p:cNvSpPr>
          <p:nvPr/>
        </p:nvSpPr>
        <p:spPr bwMode="auto">
          <a:xfrm>
            <a:off x="2384425" y="218687"/>
            <a:ext cx="72548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-96" charset="-128"/>
                <a:cs typeface="Geneva" pitchFamily="-96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>
                <a:solidFill>
                  <a:schemeClr val="bg1"/>
                </a:solidFill>
                <a:latin typeface="Arial" pitchFamily="34" charset="0"/>
              </a:rPr>
              <a:t>School Structure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>
                <a:solidFill>
                  <a:schemeClr val="bg1"/>
                </a:solidFill>
                <a:latin typeface="Arial" pitchFamily="34" charset="0"/>
              </a:rPr>
              <a:t>Heads of Division</a:t>
            </a:r>
            <a:endParaRPr lang="en-GB" altLang="en-US" sz="3600" b="1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275033" y="1524436"/>
            <a:ext cx="1874946" cy="1095154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Accounting &amp; Finance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984456" y="1524436"/>
            <a:ext cx="1936269" cy="109515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People, Management &amp; Organisations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730259" y="1540202"/>
            <a:ext cx="1936369" cy="1095154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Management Science &amp; Marketing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480122" y="1538607"/>
            <a:ext cx="1893454" cy="1095154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</a:rPr>
              <a:t>Innovation Management &amp; Policy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4813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2365" y="2933060"/>
            <a:ext cx="1901212" cy="1905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1181" y="5175609"/>
            <a:ext cx="20587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Professor Marie </a:t>
            </a:r>
            <a:r>
              <a:rPr lang="en-GB" dirty="0" err="1" smtClean="0">
                <a:solidFill>
                  <a:schemeClr val="bg1"/>
                </a:solidFill>
              </a:rPr>
              <a:t>Dutordoir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450821" y="5170348"/>
            <a:ext cx="2073891" cy="667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Professor Silvia Massini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652801" y="5165088"/>
            <a:ext cx="2073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Professor Jamie Burton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902079" y="5191360"/>
            <a:ext cx="20738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Professor Sharon Clarke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4444" y="2980328"/>
            <a:ext cx="1886281" cy="18577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057" y="2962696"/>
            <a:ext cx="1917465" cy="187542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710" y="2933060"/>
            <a:ext cx="2013827" cy="1905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82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brand_ppt_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6"/>
          <p:cNvSpPr>
            <a:spLocks noChangeArrowheads="1"/>
          </p:cNvSpPr>
          <p:nvPr/>
        </p:nvSpPr>
        <p:spPr bwMode="auto">
          <a:xfrm>
            <a:off x="2795588" y="392113"/>
            <a:ext cx="62103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-96" charset="-128"/>
                <a:cs typeface="Geneva" pitchFamily="-96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3600" b="1">
                <a:solidFill>
                  <a:schemeClr val="bg1"/>
                </a:solidFill>
                <a:latin typeface="Arial" pitchFamily="34" charset="0"/>
              </a:rPr>
              <a:t>PGR Welcome Guide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8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7172" name="Rectangle 3"/>
          <p:cNvSpPr txBox="1">
            <a:spLocks noChangeArrowheads="1"/>
          </p:cNvSpPr>
          <p:nvPr/>
        </p:nvSpPr>
        <p:spPr bwMode="auto">
          <a:xfrm>
            <a:off x="638175" y="1628775"/>
            <a:ext cx="7796377" cy="454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-96" charset="-128"/>
                <a:cs typeface="Geneva" pitchFamily="-96" charset="0"/>
              </a:defRPr>
            </a:lvl1pPr>
            <a:lvl2pPr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2pPr>
            <a:lvl3pPr marL="1371600" indent="-4572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9pPr>
          </a:lstStyle>
          <a:p>
            <a:pPr algn="just" eaLnBrk="1" hangingPunct="1">
              <a:buFont typeface="Wingdings" pitchFamily="2" charset="2"/>
              <a:buChar char="§"/>
              <a:defRPr/>
            </a:pPr>
            <a:r>
              <a:rPr lang="en-GB" altLang="en-US" sz="2800" dirty="0" smtClean="0">
                <a:solidFill>
                  <a:schemeClr val="bg1"/>
                </a:solidFill>
              </a:rPr>
              <a:t>PGR Welcome guide </a:t>
            </a:r>
          </a:p>
          <a:p>
            <a:pPr marL="0" indent="0" algn="just" eaLnBrk="1" hangingPunct="1">
              <a:buFont typeface="Arial" pitchFamily="34" charset="0"/>
              <a:buNone/>
              <a:defRPr/>
            </a:pPr>
            <a:r>
              <a:rPr lang="en-US" altLang="en-US" sz="2600" dirty="0" smtClean="0">
                <a:solidFill>
                  <a:schemeClr val="bg1"/>
                </a:solidFill>
              </a:rPr>
              <a:t>	Provides a wealth of information about PGR at </a:t>
            </a:r>
          </a:p>
          <a:p>
            <a:pPr marL="0" indent="0" algn="just" eaLnBrk="1" hangingPunct="1">
              <a:buFont typeface="Arial" pitchFamily="34" charset="0"/>
              <a:buNone/>
              <a:defRPr/>
            </a:pPr>
            <a:r>
              <a:rPr lang="en-US" altLang="en-US" sz="2600" dirty="0">
                <a:solidFill>
                  <a:schemeClr val="bg1"/>
                </a:solidFill>
              </a:rPr>
              <a:t>	</a:t>
            </a:r>
            <a:r>
              <a:rPr lang="en-US" altLang="en-US" sz="2600" dirty="0" smtClean="0">
                <a:solidFill>
                  <a:schemeClr val="bg1"/>
                </a:solidFill>
              </a:rPr>
              <a:t>AMBS and the essential elements you need to know.</a:t>
            </a:r>
          </a:p>
          <a:p>
            <a:pPr algn="just" eaLnBrk="1" hangingPunct="1">
              <a:buFont typeface="Arial" pitchFamily="34" charset="0"/>
              <a:buNone/>
              <a:defRPr/>
            </a:pPr>
            <a:endParaRPr lang="en-US" altLang="en-US" sz="2600" dirty="0" smtClean="0">
              <a:solidFill>
                <a:schemeClr val="bg1"/>
              </a:solidFill>
            </a:endParaRPr>
          </a:p>
          <a:p>
            <a:pPr algn="just" eaLnBrk="1" hangingPunct="1">
              <a:buFont typeface="Wingdings" pitchFamily="2" charset="2"/>
              <a:buChar char="§"/>
              <a:defRPr/>
            </a:pPr>
            <a:r>
              <a:rPr lang="en-US" altLang="en-US" sz="2800" dirty="0" smtClean="0">
                <a:solidFill>
                  <a:schemeClr val="bg1"/>
                </a:solidFill>
              </a:rPr>
              <a:t>PGR e-bulletin</a:t>
            </a:r>
          </a:p>
          <a:p>
            <a:pPr lvl="1" algn="just" eaLnBrk="1" hangingPunct="1">
              <a:buFont typeface="Arial" pitchFamily="34" charset="0"/>
              <a:buNone/>
              <a:defRPr/>
            </a:pPr>
            <a:r>
              <a:rPr lang="en-US" altLang="en-US" sz="2600" dirty="0" smtClean="0">
                <a:solidFill>
                  <a:schemeClr val="bg1"/>
                </a:solidFill>
              </a:rPr>
              <a:t>Distributed monthly – this keeps you up-to-date with PGR information and avoids sending too many emails.</a:t>
            </a:r>
          </a:p>
          <a:p>
            <a:pPr lvl="1" algn="just" eaLnBrk="1" hangingPunct="1">
              <a:buFont typeface="Arial" pitchFamily="34" charset="0"/>
              <a:buNone/>
              <a:defRPr/>
            </a:pPr>
            <a:endParaRPr lang="en-US" altLang="en-US" sz="2600" dirty="0" smtClean="0">
              <a:solidFill>
                <a:schemeClr val="bg1"/>
              </a:solidFill>
            </a:endParaRPr>
          </a:p>
          <a:p>
            <a:pPr lvl="1" algn="just" eaLnBrk="1" hangingPunct="1">
              <a:buFont typeface="Arial" pitchFamily="34" charset="0"/>
              <a:buNone/>
              <a:defRPr/>
            </a:pPr>
            <a:r>
              <a:rPr lang="en-US" altLang="en-US" sz="2600" dirty="0" smtClean="0">
                <a:solidFill>
                  <a:schemeClr val="bg1"/>
                </a:solidFill>
              </a:rPr>
              <a:t>We love to hear any good news!!!</a:t>
            </a:r>
          </a:p>
        </p:txBody>
      </p:sp>
      <p:pic>
        <p:nvPicPr>
          <p:cNvPr id="8197" name="Picture 9" descr="S:\Marketing\1 - Marketing &amp; Communications\Branding\Logos\Alliance MBS logos\AMBS_White for coloured background\AMBS_White for coloured background\AMBS_TAB_allwhi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3" y="549275"/>
            <a:ext cx="206057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1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 descr="brand_ppt_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6"/>
          <p:cNvSpPr>
            <a:spLocks noChangeArrowheads="1"/>
          </p:cNvSpPr>
          <p:nvPr/>
        </p:nvSpPr>
        <p:spPr bwMode="auto">
          <a:xfrm>
            <a:off x="2795588" y="392113"/>
            <a:ext cx="62103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-96" charset="-128"/>
                <a:cs typeface="Geneva" pitchFamily="-96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3600" b="1">
                <a:solidFill>
                  <a:schemeClr val="bg1"/>
                </a:solidFill>
                <a:latin typeface="Arial" pitchFamily="34" charset="0"/>
              </a:rPr>
              <a:t>PGR Handbook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8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7172" name="Rectangle 3"/>
          <p:cNvSpPr txBox="1">
            <a:spLocks noChangeArrowheads="1"/>
          </p:cNvSpPr>
          <p:nvPr/>
        </p:nvSpPr>
        <p:spPr bwMode="auto">
          <a:xfrm>
            <a:off x="95250" y="1628775"/>
            <a:ext cx="6423025" cy="454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-96" charset="-128"/>
                <a:cs typeface="Geneva" pitchFamily="-96" charset="0"/>
              </a:defRPr>
            </a:lvl1pPr>
            <a:lvl2pPr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2pPr>
            <a:lvl3pPr marL="1371600" indent="-4572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9pPr>
          </a:lstStyle>
          <a:p>
            <a:pPr algn="just" eaLnBrk="1" hangingPunct="1">
              <a:buFont typeface="Wingdings" pitchFamily="2" charset="2"/>
              <a:buChar char="§"/>
              <a:defRPr/>
            </a:pPr>
            <a:r>
              <a:rPr lang="en-GB" altLang="en-US" sz="2800" dirty="0" smtClean="0">
                <a:solidFill>
                  <a:schemeClr val="bg1"/>
                </a:solidFill>
              </a:rPr>
              <a:t>http://pgrhandbook.portals.mbs.ac.uk/</a:t>
            </a:r>
          </a:p>
          <a:p>
            <a:pPr algn="just" eaLnBrk="1" hangingPunct="1">
              <a:buFont typeface="Arial" pitchFamily="34" charset="0"/>
              <a:buNone/>
              <a:defRPr/>
            </a:pPr>
            <a:r>
              <a:rPr lang="en-US" altLang="en-US" sz="2600" dirty="0" smtClean="0">
                <a:solidFill>
                  <a:schemeClr val="bg1"/>
                </a:solidFill>
              </a:rPr>
              <a:t>	Your one-stop shop for all things PGR</a:t>
            </a:r>
          </a:p>
          <a:p>
            <a:pPr lvl="2" algn="just" eaLnBrk="1" hangingPunct="1">
              <a:buFont typeface="Wingdings" pitchFamily="2" charset="2"/>
              <a:buChar char="§"/>
              <a:defRPr/>
            </a:pPr>
            <a:r>
              <a:rPr lang="en-US" altLang="en-US" dirty="0" smtClean="0">
                <a:solidFill>
                  <a:schemeClr val="bg1"/>
                </a:solidFill>
              </a:rPr>
              <a:t>Policies &amp; Procedures</a:t>
            </a:r>
          </a:p>
          <a:p>
            <a:pPr lvl="2" algn="just" eaLnBrk="1" hangingPunct="1">
              <a:buFont typeface="Wingdings" pitchFamily="2" charset="2"/>
              <a:buChar char="§"/>
              <a:defRPr/>
            </a:pPr>
            <a:r>
              <a:rPr lang="en-US" altLang="en-US" dirty="0" smtClean="0">
                <a:solidFill>
                  <a:schemeClr val="bg1"/>
                </a:solidFill>
              </a:rPr>
              <a:t>Guidelines</a:t>
            </a:r>
          </a:p>
          <a:p>
            <a:pPr lvl="2" algn="just" eaLnBrk="1" hangingPunct="1">
              <a:buFont typeface="Wingdings" pitchFamily="2" charset="2"/>
              <a:buChar char="§"/>
              <a:defRPr/>
            </a:pPr>
            <a:r>
              <a:rPr lang="en-US" altLang="en-US" dirty="0" smtClean="0">
                <a:solidFill>
                  <a:schemeClr val="bg1"/>
                </a:solidFill>
              </a:rPr>
              <a:t>Research Training </a:t>
            </a:r>
          </a:p>
          <a:p>
            <a:pPr marL="914400" lvl="2" indent="0" algn="just" eaLnBrk="1" hangingPunct="1">
              <a:buFont typeface="Arial" pitchFamily="34" charset="0"/>
              <a:buNone/>
              <a:defRPr/>
            </a:pPr>
            <a:r>
              <a:rPr lang="en-US" altLang="en-US" dirty="0" smtClean="0">
                <a:solidFill>
                  <a:schemeClr val="bg1"/>
                </a:solidFill>
              </a:rPr>
              <a:t>	</a:t>
            </a:r>
            <a:r>
              <a:rPr lang="en-US" altLang="en-US" dirty="0" err="1" smtClean="0">
                <a:solidFill>
                  <a:schemeClr val="bg1"/>
                </a:solidFill>
              </a:rPr>
              <a:t>Programme</a:t>
            </a:r>
            <a:endParaRPr lang="en-US" altLang="en-US" dirty="0" smtClean="0">
              <a:solidFill>
                <a:schemeClr val="bg1"/>
              </a:solidFill>
            </a:endParaRPr>
          </a:p>
          <a:p>
            <a:pPr lvl="2" algn="just" eaLnBrk="1" hangingPunct="1">
              <a:buFont typeface="Wingdings" pitchFamily="2" charset="2"/>
              <a:buChar char="§"/>
              <a:defRPr/>
            </a:pPr>
            <a:r>
              <a:rPr lang="en-US" altLang="en-US" dirty="0" smtClean="0">
                <a:solidFill>
                  <a:schemeClr val="bg1"/>
                </a:solidFill>
              </a:rPr>
              <a:t>Links to wider training </a:t>
            </a:r>
          </a:p>
          <a:p>
            <a:pPr marL="914400" lvl="2" indent="0" algn="just" eaLnBrk="1" hangingPunct="1">
              <a:buFont typeface="Arial" pitchFamily="34" charset="0"/>
              <a:buNone/>
              <a:defRPr/>
            </a:pPr>
            <a:r>
              <a:rPr lang="en-US" altLang="en-US" dirty="0" smtClean="0">
                <a:solidFill>
                  <a:schemeClr val="bg1"/>
                </a:solidFill>
              </a:rPr>
              <a:t>	networks</a:t>
            </a:r>
          </a:p>
          <a:p>
            <a:pPr algn="just" eaLnBrk="1" hangingPunct="1">
              <a:buFont typeface="Arial" pitchFamily="34" charset="0"/>
              <a:buNone/>
              <a:defRPr/>
            </a:pPr>
            <a:endParaRPr lang="en-US" altLang="en-US" sz="2600" dirty="0" smtClean="0">
              <a:solidFill>
                <a:schemeClr val="bg1"/>
              </a:solidFill>
            </a:endParaRPr>
          </a:p>
        </p:txBody>
      </p:sp>
      <p:pic>
        <p:nvPicPr>
          <p:cNvPr id="9221" name="Picture 9" descr="S:\Marketing\1 - Marketing &amp; Communications\Branding\Logos\Alliance MBS logos\AMBS_White for coloured background\AMBS_White for coloured background\AMBS_TAB_allwhi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3" y="549275"/>
            <a:ext cx="206057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3200401"/>
            <a:ext cx="4662488" cy="33833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 descr="brand_ppt_back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6"/>
          <p:cNvSpPr>
            <a:spLocks noChangeArrowheads="1"/>
          </p:cNvSpPr>
          <p:nvPr/>
        </p:nvSpPr>
        <p:spPr bwMode="auto">
          <a:xfrm>
            <a:off x="2657475" y="509588"/>
            <a:ext cx="613568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-96" charset="-128"/>
                <a:cs typeface="Geneva" pitchFamily="-96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4000" b="1" dirty="0">
                <a:solidFill>
                  <a:srgbClr val="FFFFFF"/>
                </a:solidFill>
                <a:latin typeface="Arial" pitchFamily="34" charset="0"/>
              </a:rPr>
              <a:t>Induction </a:t>
            </a:r>
            <a:r>
              <a:rPr lang="en-GB" altLang="en-US" sz="4000" b="1" dirty="0" smtClean="0">
                <a:solidFill>
                  <a:srgbClr val="FFFFFF"/>
                </a:solidFill>
                <a:latin typeface="Arial" pitchFamily="34" charset="0"/>
              </a:rPr>
              <a:t>Schedule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4000" b="1" dirty="0" smtClean="0">
                <a:solidFill>
                  <a:srgbClr val="FFFFFF"/>
                </a:solidFill>
                <a:latin typeface="Arial" pitchFamily="34" charset="0"/>
              </a:rPr>
              <a:t>Week 1</a:t>
            </a:r>
            <a:endParaRPr lang="en-US" altLang="en-US" sz="4000" dirty="0">
              <a:solidFill>
                <a:srgbClr val="FFFFFF"/>
              </a:solidFill>
              <a:latin typeface="Arial" pitchFamily="34" charset="0"/>
            </a:endParaRPr>
          </a:p>
        </p:txBody>
      </p:sp>
      <p:pic>
        <p:nvPicPr>
          <p:cNvPr id="10244" name="Picture 9" descr="S:\Marketing\1 - Marketing &amp; Communications\Branding\Logos\Alliance MBS logos\AMBS_White for coloured background\AMBS_White for coloured background\AMBS_TAB_allwhite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3" y="549275"/>
            <a:ext cx="206057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2608794"/>
              </p:ext>
            </p:extLst>
          </p:nvPr>
        </p:nvGraphicFramePr>
        <p:xfrm>
          <a:off x="519113" y="1917700"/>
          <a:ext cx="8027010" cy="46325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Worksheet" r:id="rId6" imgW="20526437" imgH="12554002" progId="Excel.Sheet.12">
                  <p:embed/>
                </p:oleObj>
              </mc:Choice>
              <mc:Fallback>
                <p:oleObj name="Worksheet" r:id="rId6" imgW="20526437" imgH="12554002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19113" y="1917700"/>
                        <a:ext cx="8027010" cy="46325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49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1724025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 descr="brand_ppt_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Rectangle 7"/>
          <p:cNvSpPr>
            <a:spLocks noChangeArrowheads="1"/>
          </p:cNvSpPr>
          <p:nvPr/>
        </p:nvSpPr>
        <p:spPr bwMode="auto">
          <a:xfrm>
            <a:off x="400050" y="1560513"/>
            <a:ext cx="8743950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-96" charset="-128"/>
                <a:cs typeface="Geneva" pitchFamily="-96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9pPr>
          </a:lstStyle>
          <a:p>
            <a:pPr lvl="1"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§"/>
            </a:pPr>
            <a:endParaRPr lang="en-GB" altLang="en-US" sz="2400" i="1" dirty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§"/>
            </a:pPr>
            <a:endParaRPr lang="en-GB" altLang="en-US" sz="2800" i="1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400050" y="1966778"/>
            <a:ext cx="8573621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-96" charset="-128"/>
                <a:cs typeface="Geneva" pitchFamily="-96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>
                <a:solidFill>
                  <a:schemeClr val="bg1"/>
                </a:solidFill>
                <a:latin typeface="Arial" pitchFamily="34" charset="0"/>
              </a:rPr>
              <a:t>11am Tues: Emma Banister, Introduction to RTP </a:t>
            </a:r>
            <a:r>
              <a:rPr lang="en-GB" altLang="en-US" sz="3600" b="1" dirty="0" smtClean="0">
                <a:solidFill>
                  <a:schemeClr val="bg1"/>
                </a:solidFill>
                <a:latin typeface="Arial" pitchFamily="34" charset="0"/>
              </a:rPr>
              <a:t>– look at the materials before the session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3600" b="1" dirty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>
                <a:solidFill>
                  <a:schemeClr val="bg1"/>
                </a:solidFill>
                <a:latin typeface="Arial" pitchFamily="34" charset="0"/>
              </a:rPr>
              <a:t>Meet your supervisory team wks1/2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3600" b="1" dirty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3600" b="1" dirty="0">
              <a:solidFill>
                <a:schemeClr val="bg1"/>
              </a:solidFill>
              <a:latin typeface="Arial" pitchFamily="34" charset="0"/>
            </a:endParaRPr>
          </a:p>
        </p:txBody>
      </p:sp>
      <p:pic>
        <p:nvPicPr>
          <p:cNvPr id="11269" name="Picture 9" descr="S:\Marketing\1 - Marketing &amp; Communications\Branding\Logos\Alliance MBS logos\AMBS_White for coloured background\AMBS_White for coloured background\AMBS_TAB_allwhi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3" y="549275"/>
            <a:ext cx="206057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92140"/>
          </a:xfrm>
        </p:spPr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			Meeting Supervisors and Planning RTP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15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 descr="brand_ppt_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Rectangle 7"/>
          <p:cNvSpPr>
            <a:spLocks noChangeArrowheads="1"/>
          </p:cNvSpPr>
          <p:nvPr/>
        </p:nvSpPr>
        <p:spPr bwMode="auto">
          <a:xfrm>
            <a:off x="400050" y="1560513"/>
            <a:ext cx="8743950" cy="81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-96" charset="-128"/>
                <a:cs typeface="Geneva" pitchFamily="-96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9pPr>
          </a:lstStyle>
          <a:p>
            <a:pPr lvl="1"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§"/>
            </a:pPr>
            <a:endParaRPr lang="en-GB" altLang="en-US" sz="2400" i="1" dirty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§"/>
            </a:pPr>
            <a:endParaRPr lang="en-GB" altLang="en-US" sz="2800" i="1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400050" y="1966778"/>
            <a:ext cx="8573621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-96" charset="-128"/>
                <a:cs typeface="Geneva" pitchFamily="-96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>
                <a:solidFill>
                  <a:schemeClr val="bg1"/>
                </a:solidFill>
                <a:latin typeface="Arial" pitchFamily="34" charset="0"/>
              </a:rPr>
              <a:t>2pm Today : Presentations from winners of Best Conference Abstracts 2020 (2</a:t>
            </a:r>
            <a:r>
              <a:rPr lang="en-GB" altLang="en-US" sz="3600" b="1" baseline="30000" dirty="0" smtClean="0">
                <a:solidFill>
                  <a:schemeClr val="bg1"/>
                </a:solidFill>
                <a:latin typeface="Arial" pitchFamily="34" charset="0"/>
              </a:rPr>
              <a:t>nd</a:t>
            </a:r>
            <a:r>
              <a:rPr lang="en-GB" altLang="en-US" sz="3600" b="1" dirty="0" smtClean="0">
                <a:solidFill>
                  <a:schemeClr val="bg1"/>
                </a:solidFill>
                <a:latin typeface="Arial" pitchFamily="34" charset="0"/>
              </a:rPr>
              <a:t> years)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3600" b="1" dirty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>
                <a:solidFill>
                  <a:schemeClr val="bg1"/>
                </a:solidFill>
                <a:latin typeface="Arial" pitchFamily="34" charset="0"/>
              </a:rPr>
              <a:t>2pm Thursday: PGR representation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3600" b="1" dirty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 smtClean="0">
                <a:solidFill>
                  <a:schemeClr val="bg1"/>
                </a:solidFill>
                <a:latin typeface="Arial" pitchFamily="34" charset="0"/>
              </a:rPr>
              <a:t>11am Friday: Q&amp;A with current PGRs</a:t>
            </a:r>
            <a:endParaRPr lang="en-GB" altLang="en-US" sz="3600" b="1" dirty="0">
              <a:solidFill>
                <a:schemeClr val="bg1"/>
              </a:solidFill>
              <a:latin typeface="Arial" pitchFamily="34" charset="0"/>
            </a:endParaRPr>
          </a:p>
        </p:txBody>
      </p:sp>
      <p:pic>
        <p:nvPicPr>
          <p:cNvPr id="11269" name="Picture 9" descr="S:\Marketing\1 - Marketing &amp; Communications\Branding\Logos\Alliance MBS logos\AMBS_White for coloured background\AMBS_White for coloured background\AMBS_TAB_allwhi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3" y="549275"/>
            <a:ext cx="206057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		Meeting current PGRs </a:t>
            </a:r>
            <a:endParaRPr lang="en-GB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" descr="brand_ppt_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2863"/>
            <a:ext cx="9229725" cy="692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angle 7"/>
          <p:cNvSpPr>
            <a:spLocks noChangeArrowheads="1"/>
          </p:cNvSpPr>
          <p:nvPr/>
        </p:nvSpPr>
        <p:spPr bwMode="auto">
          <a:xfrm>
            <a:off x="400050" y="1560513"/>
            <a:ext cx="8743950" cy="3582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-96" charset="-128"/>
                <a:cs typeface="Geneva" pitchFamily="-96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§"/>
            </a:pPr>
            <a:r>
              <a:rPr lang="en-GB" altLang="en-US" sz="2800" i="1" dirty="0">
                <a:solidFill>
                  <a:schemeClr val="bg1"/>
                </a:solidFill>
                <a:latin typeface="Arial" pitchFamily="34" charset="0"/>
              </a:rPr>
              <a:t>On </a:t>
            </a:r>
            <a:r>
              <a:rPr lang="en-GB" altLang="en-US" sz="2800" i="1" dirty="0" smtClean="0">
                <a:solidFill>
                  <a:schemeClr val="bg1"/>
                </a:solidFill>
                <a:latin typeface="Arial" pitchFamily="34" charset="0"/>
              </a:rPr>
              <a:t>Tuesday, Weds </a:t>
            </a:r>
            <a:r>
              <a:rPr lang="en-GB" altLang="en-US" sz="2800" i="1" dirty="0">
                <a:solidFill>
                  <a:schemeClr val="bg1"/>
                </a:solidFill>
                <a:latin typeface="Arial" pitchFamily="34" charset="0"/>
              </a:rPr>
              <a:t>and Thursday </a:t>
            </a:r>
            <a:r>
              <a:rPr lang="en-GB" altLang="en-US" sz="2800" i="1" dirty="0" smtClean="0">
                <a:solidFill>
                  <a:schemeClr val="bg1"/>
                </a:solidFill>
                <a:latin typeface="Arial" pitchFamily="34" charset="0"/>
              </a:rPr>
              <a:t>we will </a:t>
            </a:r>
            <a:r>
              <a:rPr lang="en-GB" altLang="en-US" sz="2800" i="1" dirty="0">
                <a:solidFill>
                  <a:schemeClr val="bg1"/>
                </a:solidFill>
                <a:latin typeface="Arial" pitchFamily="34" charset="0"/>
              </a:rPr>
              <a:t>cover many aspects of doing a PhD.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§"/>
            </a:pPr>
            <a:endParaRPr lang="en-GB" altLang="en-US" sz="2800" i="1" dirty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§"/>
            </a:pPr>
            <a:r>
              <a:rPr lang="en-GB" altLang="en-US" sz="2800" i="1" dirty="0" smtClean="0">
                <a:solidFill>
                  <a:schemeClr val="bg1"/>
                </a:solidFill>
                <a:latin typeface="Arial" pitchFamily="34" charset="0"/>
              </a:rPr>
              <a:t>A 3 year </a:t>
            </a:r>
            <a:r>
              <a:rPr lang="en-GB" altLang="en-US" sz="2800" i="1" dirty="0">
                <a:solidFill>
                  <a:schemeClr val="bg1"/>
                </a:solidFill>
                <a:latin typeface="Arial" pitchFamily="34" charset="0"/>
              </a:rPr>
              <a:t>journey over 3</a:t>
            </a:r>
            <a:r>
              <a:rPr lang="en-GB" altLang="en-US" sz="2800" i="1" dirty="0" smtClean="0">
                <a:solidFill>
                  <a:schemeClr val="bg1"/>
                </a:solidFill>
                <a:latin typeface="Arial" pitchFamily="34" charset="0"/>
              </a:rPr>
              <a:t> </a:t>
            </a:r>
            <a:r>
              <a:rPr lang="en-GB" altLang="en-US" sz="2800" i="1" dirty="0">
                <a:solidFill>
                  <a:schemeClr val="bg1"/>
                </a:solidFill>
                <a:latin typeface="Arial" pitchFamily="34" charset="0"/>
              </a:rPr>
              <a:t>days!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§"/>
            </a:pPr>
            <a:endParaRPr lang="en-GB" altLang="en-US" sz="2800" i="1" dirty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§"/>
            </a:pPr>
            <a:r>
              <a:rPr lang="en-GB" altLang="en-US" sz="2800" i="1" dirty="0" smtClean="0">
                <a:solidFill>
                  <a:schemeClr val="bg1"/>
                </a:solidFill>
                <a:latin typeface="Arial" pitchFamily="34" charset="0"/>
              </a:rPr>
              <a:t>View online materials, bring your responses to the challenges and content to 3 live sessions</a:t>
            </a:r>
            <a:endParaRPr lang="en-GB" altLang="en-US" sz="2800" i="1" dirty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§"/>
            </a:pPr>
            <a:endParaRPr lang="en-GB" altLang="en-US" sz="2800" i="1" dirty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§"/>
            </a:pPr>
            <a:endParaRPr lang="en-GB" altLang="en-US" sz="2800" i="1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3316" name="Rectangle 6"/>
          <p:cNvSpPr>
            <a:spLocks noChangeArrowheads="1"/>
          </p:cNvSpPr>
          <p:nvPr/>
        </p:nvSpPr>
        <p:spPr bwMode="auto">
          <a:xfrm>
            <a:off x="2579688" y="242888"/>
            <a:ext cx="656431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-96" charset="-128"/>
                <a:cs typeface="Geneva" pitchFamily="-96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3600" b="1">
                <a:solidFill>
                  <a:schemeClr val="bg1"/>
                </a:solidFill>
                <a:latin typeface="Arial" pitchFamily="34" charset="0"/>
              </a:rPr>
              <a:t>Introduction to Research: “Speed PhD”</a:t>
            </a:r>
          </a:p>
        </p:txBody>
      </p:sp>
      <p:pic>
        <p:nvPicPr>
          <p:cNvPr id="1331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3" y="4306888"/>
            <a:ext cx="365442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5425" y="4268788"/>
            <a:ext cx="3378200" cy="228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9" descr="S:\Marketing\1 - Marketing &amp; Communications\Branding\Logos\Alliance MBS logos\AMBS_White for coloured background\AMBS_White for coloured background\AMBS_TAB_allwhite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3" y="549275"/>
            <a:ext cx="206057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 descr="brand_ppt_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7"/>
          <p:cNvSpPr>
            <a:spLocks noChangeArrowheads="1"/>
          </p:cNvSpPr>
          <p:nvPr/>
        </p:nvSpPr>
        <p:spPr bwMode="auto">
          <a:xfrm>
            <a:off x="281355" y="2098395"/>
            <a:ext cx="8862646" cy="4413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-96" charset="-128"/>
                <a:cs typeface="Geneva" pitchFamily="-96" charset="0"/>
              </a:defRPr>
            </a:lvl1pPr>
            <a:lvl2pPr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§"/>
            </a:pPr>
            <a:r>
              <a:rPr lang="en-GB" altLang="en-US" sz="2800" i="1" dirty="0" smtClean="0">
                <a:solidFill>
                  <a:schemeClr val="bg1"/>
                </a:solidFill>
                <a:latin typeface="Arial" pitchFamily="34" charset="0"/>
              </a:rPr>
              <a:t>The research environment of the School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§"/>
            </a:pPr>
            <a:endParaRPr lang="en-GB" altLang="en-US" sz="2800" i="1" dirty="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§"/>
            </a:pPr>
            <a:r>
              <a:rPr lang="en-GB" altLang="en-US" sz="2800" i="1" dirty="0" smtClean="0">
                <a:solidFill>
                  <a:schemeClr val="bg1"/>
                </a:solidFill>
                <a:latin typeface="Arial" pitchFamily="34" charset="0"/>
              </a:rPr>
              <a:t>Who </a:t>
            </a:r>
            <a:r>
              <a:rPr lang="en-GB" altLang="en-US" sz="2800" i="1" dirty="0">
                <a:solidFill>
                  <a:schemeClr val="bg1"/>
                </a:solidFill>
                <a:latin typeface="Arial" pitchFamily="34" charset="0"/>
              </a:rPr>
              <a:t>we are – </a:t>
            </a:r>
            <a:r>
              <a:rPr lang="en-GB" altLang="en-US" sz="2800" i="1" dirty="0" smtClean="0">
                <a:solidFill>
                  <a:schemeClr val="bg1"/>
                </a:solidFill>
                <a:latin typeface="Arial" pitchFamily="34" charset="0"/>
              </a:rPr>
              <a:t>reminder of PGR teams; relationship to University and School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None/>
            </a:pPr>
            <a:endParaRPr lang="en-GB" altLang="en-US" sz="2800" i="1" dirty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§"/>
            </a:pPr>
            <a:r>
              <a:rPr lang="en-GB" altLang="en-US" sz="2800" i="1" dirty="0">
                <a:solidFill>
                  <a:schemeClr val="bg1"/>
                </a:solidFill>
                <a:latin typeface="Arial" pitchFamily="34" charset="0"/>
              </a:rPr>
              <a:t>PGR Welcome </a:t>
            </a:r>
            <a:r>
              <a:rPr lang="en-GB" altLang="en-US" sz="2800" i="1" dirty="0" smtClean="0">
                <a:solidFill>
                  <a:schemeClr val="bg1"/>
                </a:solidFill>
                <a:latin typeface="Arial" pitchFamily="34" charset="0"/>
              </a:rPr>
              <a:t>Guide and Handbook</a:t>
            </a: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GB" sz="2000" u="sng" dirty="0" smtClean="0">
                <a:solidFill>
                  <a:srgbClr val="F1DCFF"/>
                </a:solidFill>
                <a:hlinkClick r:id="rId3"/>
              </a:rPr>
              <a:t>http</a:t>
            </a:r>
            <a:r>
              <a:rPr lang="en-GB" sz="2000" u="sng" dirty="0">
                <a:solidFill>
                  <a:srgbClr val="F1DCFF"/>
                </a:solidFill>
                <a:hlinkClick r:id="rId3"/>
              </a:rPr>
              <a:t>://documents.manchester.ac.uk/DocuInfo.aspx?DocID=51126</a:t>
            </a:r>
            <a:endParaRPr lang="en-GB" altLang="en-US" sz="2000" i="1" dirty="0" smtClean="0">
              <a:solidFill>
                <a:srgbClr val="F1DCFF"/>
              </a:solidFill>
              <a:latin typeface="Arial" pitchFamily="34" charset="0"/>
            </a:endParaRPr>
          </a:p>
          <a:p>
            <a:pPr marL="0" indent="0" eaLnBrk="1" hangingPunct="1">
              <a:lnSpc>
                <a:spcPct val="90000"/>
              </a:lnSpc>
              <a:spcBef>
                <a:spcPct val="0"/>
              </a:spcBef>
              <a:buNone/>
            </a:pPr>
            <a:r>
              <a:rPr lang="en-GB" sz="2000" u="sng" dirty="0">
                <a:hlinkClick r:id="rId4"/>
              </a:rPr>
              <a:t>http://</a:t>
            </a:r>
            <a:r>
              <a:rPr lang="en-GB" sz="2000" u="sng" dirty="0" smtClean="0">
                <a:hlinkClick r:id="rId4"/>
              </a:rPr>
              <a:t>documents.manchester.ac.uk/DocuInfo.aspx?DocID=51116</a:t>
            </a:r>
            <a:endParaRPr lang="en-GB" sz="2000" u="sng" dirty="0" smtClean="0"/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§"/>
            </a:pPr>
            <a:endParaRPr lang="en-GB" altLang="en-US" sz="2000" i="1" dirty="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§"/>
            </a:pPr>
            <a:r>
              <a:rPr lang="en-GB" altLang="en-US" sz="2800" i="1" dirty="0" smtClean="0">
                <a:solidFill>
                  <a:schemeClr val="bg1"/>
                </a:solidFill>
                <a:latin typeface="Arial" pitchFamily="34" charset="0"/>
              </a:rPr>
              <a:t>Introduction to key aspects of induction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§"/>
            </a:pPr>
            <a:endParaRPr lang="en-GB" altLang="en-US" sz="2800" i="1" dirty="0" smtClean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§"/>
            </a:pPr>
            <a:r>
              <a:rPr lang="en-GB" altLang="en-US" sz="2800" i="1" dirty="0" smtClean="0">
                <a:solidFill>
                  <a:schemeClr val="bg1"/>
                </a:solidFill>
                <a:latin typeface="Arial" pitchFamily="34" charset="0"/>
              </a:rPr>
              <a:t>Addressing your questions throughout</a:t>
            </a:r>
            <a:endParaRPr lang="en-GB" altLang="en-US" sz="2800" i="1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5124" name="Rectangle 6"/>
          <p:cNvSpPr>
            <a:spLocks noChangeArrowheads="1"/>
          </p:cNvSpPr>
          <p:nvPr/>
        </p:nvSpPr>
        <p:spPr bwMode="auto">
          <a:xfrm>
            <a:off x="2384425" y="392113"/>
            <a:ext cx="72548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-96" charset="-128"/>
                <a:cs typeface="Geneva" pitchFamily="-96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3600" b="1">
                <a:solidFill>
                  <a:schemeClr val="bg1"/>
                </a:solidFill>
                <a:latin typeface="Arial" pitchFamily="34" charset="0"/>
              </a:rPr>
              <a:t>Brief Overview</a:t>
            </a:r>
            <a:endParaRPr lang="en-US" altLang="en-US" sz="2800">
              <a:solidFill>
                <a:schemeClr val="bg1"/>
              </a:solidFill>
              <a:latin typeface="Arial" pitchFamily="34" charset="0"/>
            </a:endParaRPr>
          </a:p>
        </p:txBody>
      </p:sp>
      <p:pic>
        <p:nvPicPr>
          <p:cNvPr id="5125" name="Picture 9" descr="S:\Marketing\1 - Marketing &amp; Communications\Branding\Logos\Alliance MBS logos\AMBS_White for coloured background\AMBS_White for coloured background\AMBS_TAB_allwhite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3" y="549275"/>
            <a:ext cx="206057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1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1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 descr="brand_ppt_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Rectangle 7"/>
          <p:cNvSpPr>
            <a:spLocks noChangeArrowheads="1"/>
          </p:cNvSpPr>
          <p:nvPr/>
        </p:nvSpPr>
        <p:spPr bwMode="auto">
          <a:xfrm>
            <a:off x="400050" y="1560513"/>
            <a:ext cx="8743950" cy="513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-96" charset="-128"/>
                <a:cs typeface="Geneva" pitchFamily="-96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§"/>
            </a:pPr>
            <a:r>
              <a:rPr lang="en-GB" altLang="en-US" sz="2800" i="1" dirty="0">
                <a:solidFill>
                  <a:schemeClr val="bg1"/>
                </a:solidFill>
                <a:latin typeface="Arial" pitchFamily="34" charset="0"/>
              </a:rPr>
              <a:t>In addition to meeting with your </a:t>
            </a:r>
            <a:r>
              <a:rPr lang="en-GB" altLang="en-US" sz="2800" i="1" dirty="0" smtClean="0">
                <a:solidFill>
                  <a:schemeClr val="bg1"/>
                </a:solidFill>
                <a:latin typeface="Arial" pitchFamily="34" charset="0"/>
              </a:rPr>
              <a:t>Associate Head </a:t>
            </a:r>
            <a:r>
              <a:rPr lang="en-GB" altLang="en-US" sz="2800" i="1" dirty="0">
                <a:solidFill>
                  <a:schemeClr val="bg1"/>
                </a:solidFill>
                <a:latin typeface="Arial" pitchFamily="34" charset="0"/>
              </a:rPr>
              <a:t>/ Advisor, you will meet your supervisors, other PhD students and </a:t>
            </a:r>
            <a:r>
              <a:rPr lang="en-GB" altLang="en-US" sz="2800" i="1" dirty="0" smtClean="0">
                <a:solidFill>
                  <a:schemeClr val="bg1"/>
                </a:solidFill>
                <a:latin typeface="Arial" pitchFamily="34" charset="0"/>
              </a:rPr>
              <a:t>academics.</a:t>
            </a:r>
            <a:endParaRPr lang="en-GB" altLang="en-US" sz="2800" i="1" dirty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§"/>
            </a:pPr>
            <a:endParaRPr lang="en-GB" altLang="en-US" sz="2800" i="1" dirty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§"/>
            </a:pPr>
            <a:r>
              <a:rPr lang="en-GB" altLang="en-US" sz="2800" i="1" dirty="0">
                <a:solidFill>
                  <a:schemeClr val="bg1"/>
                </a:solidFill>
                <a:latin typeface="Arial" pitchFamily="34" charset="0"/>
              </a:rPr>
              <a:t>An important opportunity to get to know people in your immediate research network.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§"/>
            </a:pPr>
            <a:endParaRPr lang="en-GB" altLang="en-US" sz="2800" i="1" dirty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§"/>
            </a:pPr>
            <a:r>
              <a:rPr lang="en-GB" altLang="en-US" sz="2800" i="1" dirty="0">
                <a:solidFill>
                  <a:schemeClr val="bg1"/>
                </a:solidFill>
                <a:latin typeface="Arial" pitchFamily="34" charset="0"/>
              </a:rPr>
              <a:t>Each Division has various subject groups and research centres – these will host research seminars and activities which are a key to the research environment in AMBS. 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 typeface="Wingdings" pitchFamily="2" charset="2"/>
              <a:buChar char="§"/>
            </a:pPr>
            <a:endParaRPr lang="en-GB" altLang="en-US" sz="2800" i="1" dirty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GB" altLang="en-US" sz="2800" i="1" dirty="0">
                <a:solidFill>
                  <a:schemeClr val="bg1"/>
                </a:solidFill>
                <a:latin typeface="Arial" pitchFamily="34" charset="0"/>
              </a:rPr>
              <a:t>	Get involved. Attend. Participate.</a:t>
            </a:r>
          </a:p>
        </p:txBody>
      </p:sp>
      <p:sp>
        <p:nvSpPr>
          <p:cNvPr id="12292" name="Rectangle 6"/>
          <p:cNvSpPr>
            <a:spLocks noChangeArrowheads="1"/>
          </p:cNvSpPr>
          <p:nvPr/>
        </p:nvSpPr>
        <p:spPr bwMode="auto">
          <a:xfrm>
            <a:off x="2586038" y="392113"/>
            <a:ext cx="65468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-96" charset="-128"/>
                <a:cs typeface="Geneva" pitchFamily="-96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chemeClr val="bg1"/>
                </a:solidFill>
                <a:latin typeface="Arial" pitchFamily="34" charset="0"/>
              </a:rPr>
              <a:t>Wednesday : Meet the </a:t>
            </a:r>
            <a:r>
              <a:rPr lang="en-GB" altLang="en-US" b="1" dirty="0" smtClean="0">
                <a:solidFill>
                  <a:schemeClr val="bg1"/>
                </a:solidFill>
                <a:latin typeface="Arial" pitchFamily="34" charset="0"/>
              </a:rPr>
              <a:t>Divisions</a:t>
            </a:r>
            <a:endParaRPr lang="en-GB" altLang="en-US" b="1" dirty="0">
              <a:solidFill>
                <a:schemeClr val="bg1"/>
              </a:solidFill>
              <a:latin typeface="Arial" pitchFamily="34" charset="0"/>
            </a:endParaRPr>
          </a:p>
        </p:txBody>
      </p:sp>
      <p:pic>
        <p:nvPicPr>
          <p:cNvPr id="12293" name="Picture 9" descr="S:\Marketing\1 - Marketing &amp; Communications\Branding\Logos\Alliance MBS logos\AMBS_White for coloured background\AMBS_White for coloured background\AMBS_TAB_allwhi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3" y="549275"/>
            <a:ext cx="206057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 descr="brand_ppt_back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725" y="0"/>
            <a:ext cx="9229725" cy="692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6"/>
          <p:cNvSpPr>
            <a:spLocks noChangeArrowheads="1"/>
          </p:cNvSpPr>
          <p:nvPr/>
        </p:nvSpPr>
        <p:spPr bwMode="auto">
          <a:xfrm>
            <a:off x="2657475" y="509588"/>
            <a:ext cx="6135688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-96" charset="-128"/>
                <a:cs typeface="Geneva" pitchFamily="-96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4000" b="1" dirty="0">
                <a:solidFill>
                  <a:srgbClr val="FFFFFF"/>
                </a:solidFill>
                <a:latin typeface="Arial" pitchFamily="34" charset="0"/>
              </a:rPr>
              <a:t>Induction </a:t>
            </a:r>
            <a:r>
              <a:rPr lang="en-GB" altLang="en-US" sz="4000" b="1" dirty="0" smtClean="0">
                <a:solidFill>
                  <a:srgbClr val="FFFFFF"/>
                </a:solidFill>
                <a:latin typeface="Arial" pitchFamily="34" charset="0"/>
              </a:rPr>
              <a:t>Schedule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4000" b="1" dirty="0" smtClean="0">
                <a:solidFill>
                  <a:srgbClr val="FFFFFF"/>
                </a:solidFill>
                <a:latin typeface="Arial" pitchFamily="34" charset="0"/>
              </a:rPr>
              <a:t>Week 2</a:t>
            </a:r>
            <a:endParaRPr lang="en-US" altLang="en-US" sz="4000" dirty="0">
              <a:solidFill>
                <a:srgbClr val="FFFFFF"/>
              </a:solidFill>
              <a:latin typeface="Arial" pitchFamily="34" charset="0"/>
            </a:endParaRPr>
          </a:p>
        </p:txBody>
      </p:sp>
      <p:pic>
        <p:nvPicPr>
          <p:cNvPr id="10244" name="Picture 9" descr="S:\Marketing\1 - Marketing &amp; Communications\Branding\Logos\Alliance MBS logos\AMBS_White for coloured background\AMBS_White for coloured background\AMBS_TAB_allwhit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3" y="549275"/>
            <a:ext cx="206057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457200" y="2299657"/>
            <a:ext cx="8229602" cy="319553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2826161"/>
              </p:ext>
            </p:extLst>
          </p:nvPr>
        </p:nvGraphicFramePr>
        <p:xfrm>
          <a:off x="457199" y="2299657"/>
          <a:ext cx="8229603" cy="3195536"/>
        </p:xfrm>
        <a:graphic>
          <a:graphicData uri="http://schemas.openxmlformats.org/drawingml/2006/table">
            <a:tbl>
              <a:tblPr/>
              <a:tblGrid>
                <a:gridCol w="814026">
                  <a:extLst>
                    <a:ext uri="{9D8B030D-6E8A-4147-A177-3AD203B41FA5}">
                      <a16:colId xmlns:a16="http://schemas.microsoft.com/office/drawing/2014/main" val="487323449"/>
                    </a:ext>
                  </a:extLst>
                </a:gridCol>
                <a:gridCol w="823953">
                  <a:extLst>
                    <a:ext uri="{9D8B030D-6E8A-4147-A177-3AD203B41FA5}">
                      <a16:colId xmlns:a16="http://schemas.microsoft.com/office/drawing/2014/main" val="2557669372"/>
                    </a:ext>
                  </a:extLst>
                </a:gridCol>
                <a:gridCol w="823953">
                  <a:extLst>
                    <a:ext uri="{9D8B030D-6E8A-4147-A177-3AD203B41FA5}">
                      <a16:colId xmlns:a16="http://schemas.microsoft.com/office/drawing/2014/main" val="3920400601"/>
                    </a:ext>
                  </a:extLst>
                </a:gridCol>
                <a:gridCol w="823953">
                  <a:extLst>
                    <a:ext uri="{9D8B030D-6E8A-4147-A177-3AD203B41FA5}">
                      <a16:colId xmlns:a16="http://schemas.microsoft.com/office/drawing/2014/main" val="330423814"/>
                    </a:ext>
                  </a:extLst>
                </a:gridCol>
                <a:gridCol w="823953">
                  <a:extLst>
                    <a:ext uri="{9D8B030D-6E8A-4147-A177-3AD203B41FA5}">
                      <a16:colId xmlns:a16="http://schemas.microsoft.com/office/drawing/2014/main" val="2339404387"/>
                    </a:ext>
                  </a:extLst>
                </a:gridCol>
                <a:gridCol w="823953">
                  <a:extLst>
                    <a:ext uri="{9D8B030D-6E8A-4147-A177-3AD203B41FA5}">
                      <a16:colId xmlns:a16="http://schemas.microsoft.com/office/drawing/2014/main" val="3371150003"/>
                    </a:ext>
                  </a:extLst>
                </a:gridCol>
                <a:gridCol w="823953">
                  <a:extLst>
                    <a:ext uri="{9D8B030D-6E8A-4147-A177-3AD203B41FA5}">
                      <a16:colId xmlns:a16="http://schemas.microsoft.com/office/drawing/2014/main" val="3819474610"/>
                    </a:ext>
                  </a:extLst>
                </a:gridCol>
                <a:gridCol w="823953">
                  <a:extLst>
                    <a:ext uri="{9D8B030D-6E8A-4147-A177-3AD203B41FA5}">
                      <a16:colId xmlns:a16="http://schemas.microsoft.com/office/drawing/2014/main" val="1477555357"/>
                    </a:ext>
                  </a:extLst>
                </a:gridCol>
                <a:gridCol w="823953">
                  <a:extLst>
                    <a:ext uri="{9D8B030D-6E8A-4147-A177-3AD203B41FA5}">
                      <a16:colId xmlns:a16="http://schemas.microsoft.com/office/drawing/2014/main" val="2731057282"/>
                    </a:ext>
                  </a:extLst>
                </a:gridCol>
                <a:gridCol w="823953">
                  <a:extLst>
                    <a:ext uri="{9D8B030D-6E8A-4147-A177-3AD203B41FA5}">
                      <a16:colId xmlns:a16="http://schemas.microsoft.com/office/drawing/2014/main" val="193896214"/>
                    </a:ext>
                  </a:extLst>
                </a:gridCol>
              </a:tblGrid>
              <a:tr h="296729"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Doctoral Programme Induction Week 2</a:t>
                      </a:r>
                    </a:p>
                  </a:txBody>
                  <a:tcPr marL="7445" marR="7445" marT="7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487463"/>
                  </a:ext>
                </a:extLst>
              </a:tr>
              <a:tr h="220644">
                <a:tc>
                  <a:txBody>
                    <a:bodyPr/>
                    <a:lstStyle/>
                    <a:p>
                      <a:pPr algn="l" fontAlgn="ctr"/>
                      <a:r>
                        <a:rPr lang="en-GB" sz="13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09:00 – 10:00</a:t>
                      </a:r>
                    </a:p>
                  </a:txBody>
                  <a:tcPr marL="7445" marR="7445" marT="744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10:00 – 11:00</a:t>
                      </a:r>
                    </a:p>
                  </a:txBody>
                  <a:tcPr marL="7445" marR="7445" marT="744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11:00 – 12:00</a:t>
                      </a:r>
                    </a:p>
                  </a:txBody>
                  <a:tcPr marL="7445" marR="7445" marT="744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12:-00 – 13:00</a:t>
                      </a:r>
                    </a:p>
                  </a:txBody>
                  <a:tcPr marL="7445" marR="7445" marT="744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13:00 – 14:00</a:t>
                      </a:r>
                    </a:p>
                  </a:txBody>
                  <a:tcPr marL="7445" marR="7445" marT="744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14:00 - 14:30</a:t>
                      </a:r>
                    </a:p>
                  </a:txBody>
                  <a:tcPr marL="7445" marR="7445" marT="744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14:30 – 15:00</a:t>
                      </a:r>
                    </a:p>
                  </a:txBody>
                  <a:tcPr marL="7445" marR="7445" marT="744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15:00 – 16:00</a:t>
                      </a:r>
                    </a:p>
                  </a:txBody>
                  <a:tcPr marL="7445" marR="7445" marT="744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16:00 – 17:00</a:t>
                      </a:r>
                    </a:p>
                  </a:txBody>
                  <a:tcPr marL="7445" marR="7445" marT="7445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8371886"/>
                  </a:ext>
                </a:extLst>
              </a:tr>
              <a:tr h="258686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Monday 29.9.20</a:t>
                      </a:r>
                    </a:p>
                  </a:txBody>
                  <a:tcPr marL="7445" marR="7445" marT="7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STIP Induction (open to IMP)</a:t>
                      </a:r>
                    </a:p>
                  </a:txBody>
                  <a:tcPr marL="7445" marR="7445" marT="744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0455382"/>
                  </a:ext>
                </a:extLst>
              </a:tr>
              <a:tr h="296729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MSM Induction</a:t>
                      </a:r>
                    </a:p>
                  </a:txBody>
                  <a:tcPr marL="7445" marR="7445" marT="744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7390206"/>
                  </a:ext>
                </a:extLst>
              </a:tr>
              <a:tr h="258686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Tuesday 30.9.20</a:t>
                      </a:r>
                    </a:p>
                  </a:txBody>
                  <a:tcPr marL="7445" marR="7445" marT="7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nl-NL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RTP 'Open Door' Emma Banister</a:t>
                      </a:r>
                    </a:p>
                  </a:txBody>
                  <a:tcPr marL="7445" marR="7445" marT="744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 gridSpan="3"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Faculty Induction https://zoom.us/j/97795037064 Password: Humspgr</a:t>
                      </a:r>
                    </a:p>
                  </a:txBody>
                  <a:tcPr marL="7445" marR="7445" marT="744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66367970"/>
                  </a:ext>
                </a:extLst>
              </a:tr>
              <a:tr h="25868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89827957"/>
                  </a:ext>
                </a:extLst>
              </a:tr>
              <a:tr h="25868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Wednesday 30.9.20</a:t>
                      </a:r>
                    </a:p>
                  </a:txBody>
                  <a:tcPr marL="7445" marR="7445" marT="7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MSM Research Part 1</a:t>
                      </a:r>
                    </a:p>
                  </a:txBody>
                  <a:tcPr marL="7445" marR="7445" marT="744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A&amp;F Induction</a:t>
                      </a:r>
                    </a:p>
                  </a:txBody>
                  <a:tcPr marL="7445" marR="7445" marT="744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6306379"/>
                  </a:ext>
                </a:extLst>
              </a:tr>
              <a:tr h="31194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PMO Speed Networking</a:t>
                      </a:r>
                    </a:p>
                  </a:txBody>
                  <a:tcPr marL="7445" marR="7445" marT="744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81883735"/>
                  </a:ext>
                </a:extLst>
              </a:tr>
              <a:tr h="25868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Thursday 1.10.20</a:t>
                      </a:r>
                    </a:p>
                  </a:txBody>
                  <a:tcPr marL="7445" marR="7445" marT="7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PMO 'From peer to peer'</a:t>
                      </a:r>
                    </a:p>
                  </a:txBody>
                  <a:tcPr marL="7445" marR="7445" marT="744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9238278"/>
                  </a:ext>
                </a:extLst>
              </a:tr>
              <a:tr h="25868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50078268"/>
                  </a:ext>
                </a:extLst>
              </a:tr>
              <a:tr h="25868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Friday 2.10.20</a:t>
                      </a:r>
                    </a:p>
                  </a:txBody>
                  <a:tcPr marL="7445" marR="7445" marT="744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Closing Session Anne McBride</a:t>
                      </a:r>
                    </a:p>
                  </a:txBody>
                  <a:tcPr marL="7445" marR="7445" marT="744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MSM Research Part 2</a:t>
                      </a:r>
                    </a:p>
                  </a:txBody>
                  <a:tcPr marL="7445" marR="7445" marT="744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4220183"/>
                  </a:ext>
                </a:extLst>
              </a:tr>
              <a:tr h="25868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7445" marR="7445" marT="7445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8207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5604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80BF7B6-3012-42C6-818C-C7E55C4ECDB2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  <p:pic>
        <p:nvPicPr>
          <p:cNvPr id="2050" name="Picture 2" descr="C:\Users\mcyssam\AppData\Local\Microsoft\Windows\Temporary Internet Files\Content.IE5\1TKSRLZ1\MC900441902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04664"/>
            <a:ext cx="1520825" cy="1308251"/>
          </a:xfrm>
          <a:prstGeom prst="rect">
            <a:avLst/>
          </a:prstGeom>
          <a:noFill/>
        </p:spPr>
      </p:pic>
      <p:pic>
        <p:nvPicPr>
          <p:cNvPr id="2053" name="Picture 5" descr="C:\Users\mcyssam\AppData\Local\Microsoft\Windows\Temporary Internet Files\Content.IE5\3QSAJGDA\MC900078622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0113" y="3400425"/>
            <a:ext cx="1857375" cy="2908895"/>
          </a:xfrm>
          <a:prstGeom prst="rect">
            <a:avLst/>
          </a:prstGeom>
          <a:noFill/>
        </p:spPr>
      </p:pic>
      <p:pic>
        <p:nvPicPr>
          <p:cNvPr id="2055" name="Picture 7" descr="C:\Users\mcyssam\AppData\Local\Microsoft\Windows\Temporary Internet Files\Content.IE5\3QSAJGDA\MM900236240[1]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31640" y="2132856"/>
            <a:ext cx="466725" cy="571500"/>
          </a:xfrm>
          <a:prstGeom prst="rect">
            <a:avLst/>
          </a:prstGeom>
          <a:noFill/>
        </p:spPr>
      </p:pic>
      <p:pic>
        <p:nvPicPr>
          <p:cNvPr id="2056" name="Picture 8" descr="C:\Users\mcyssam\AppData\Local\Microsoft\Windows\Temporary Internet Files\Content.IE5\1TKSRLZ1\MC900078711[1]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164288" y="476672"/>
            <a:ext cx="1622425" cy="3861817"/>
          </a:xfrm>
          <a:prstGeom prst="rect">
            <a:avLst/>
          </a:prstGeom>
          <a:noFill/>
        </p:spPr>
      </p:pic>
      <p:pic>
        <p:nvPicPr>
          <p:cNvPr id="2059" name="Picture 11" descr="C:\Users\mcyssam\AppData\Local\Microsoft\Windows\Temporary Internet Files\Content.IE5\L598XQOC\MC900156053[1].wm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88224" y="4581128"/>
            <a:ext cx="1522412" cy="1739900"/>
          </a:xfrm>
          <a:prstGeom prst="rect">
            <a:avLst/>
          </a:prstGeom>
          <a:noFill/>
        </p:spPr>
      </p:pic>
      <p:pic>
        <p:nvPicPr>
          <p:cNvPr id="2061" name="Picture 13" descr="C:\Users\mcyssam\AppData\Local\Microsoft\Windows\Temporary Internet Files\Content.IE5\QD82D1RJ\MP900321197[1]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67456" y="1600200"/>
            <a:ext cx="2609088" cy="3657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7554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11343362"/>
              </p:ext>
            </p:extLst>
          </p:nvPr>
        </p:nvGraphicFramePr>
        <p:xfrm>
          <a:off x="0" y="1"/>
          <a:ext cx="9143999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Presentation" r:id="rId3" imgW="5341789" imgH="3003795" progId="PowerPoint.Show.12">
                  <p:embed/>
                </p:oleObj>
              </mc:Choice>
              <mc:Fallback>
                <p:oleObj name="Presentation" r:id="rId3" imgW="5341789" imgH="3003795" progId="PowerPoint.Show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1"/>
                        <a:ext cx="9143999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698052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brand_ppt_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Professor Ken McPhail</a:t>
            </a: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Director of Research</a:t>
            </a:r>
          </a:p>
          <a:p>
            <a:endParaRPr lang="en-GB" u="sng" dirty="0">
              <a:hlinkClick r:id="rId3"/>
            </a:endParaRPr>
          </a:p>
          <a:p>
            <a:r>
              <a:rPr lang="en-GB" sz="2000" u="sng" dirty="0" smtClean="0">
                <a:solidFill>
                  <a:schemeClr val="bg1"/>
                </a:solidFill>
                <a:hlinkClick r:id="rId3"/>
              </a:rPr>
              <a:t>https</a:t>
            </a:r>
            <a:r>
              <a:rPr lang="en-GB" sz="2000" u="sng" dirty="0">
                <a:solidFill>
                  <a:schemeClr val="bg1"/>
                </a:solidFill>
                <a:hlinkClick r:id="rId3"/>
              </a:rPr>
              <a:t>://www.youtube.com/watch?v=WzZs1w3NWzg</a:t>
            </a:r>
            <a:endParaRPr lang="en-GB" sz="2000" dirty="0">
              <a:solidFill>
                <a:schemeClr val="bg1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>
                <a:solidFill>
                  <a:schemeClr val="bg1"/>
                </a:solidFill>
              </a:rPr>
              <a:t>The research environment of the School</a:t>
            </a:r>
            <a:endParaRPr lang="en-GB" sz="3600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2433" y="3744913"/>
            <a:ext cx="192405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1791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 descr="brand_ppt_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7"/>
          <p:cNvSpPr>
            <a:spLocks noChangeArrowheads="1"/>
          </p:cNvSpPr>
          <p:nvPr/>
        </p:nvSpPr>
        <p:spPr bwMode="auto">
          <a:xfrm>
            <a:off x="89647" y="1938338"/>
            <a:ext cx="9054353" cy="2751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96" charset="-128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96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96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96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ヒラギノ角ゴ Pro W3" pitchFamily="-96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96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96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96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ヒラギノ角ゴ Pro W3" pitchFamily="-96" charset="-128"/>
              </a:defRPr>
            </a:lvl9pPr>
          </a:lstStyle>
          <a:p>
            <a:pPr eaLnBrk="1" hangingPunct="1">
              <a:lnSpc>
                <a:spcPct val="90000"/>
              </a:lnSpc>
              <a:buFont typeface="Wingdings" pitchFamily="2" charset="2"/>
              <a:buChar char="§"/>
              <a:defRPr/>
            </a:pPr>
            <a:r>
              <a:rPr lang="en-GB" altLang="en-US" sz="2800" i="1" dirty="0" smtClean="0">
                <a:solidFill>
                  <a:schemeClr val="bg1"/>
                </a:solidFill>
              </a:rPr>
              <a:t>Professor Anne McBride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GB" altLang="en-US" sz="2800" i="1" dirty="0" smtClean="0">
                <a:solidFill>
                  <a:schemeClr val="bg1"/>
                </a:solidFill>
              </a:rPr>
              <a:t>	</a:t>
            </a:r>
            <a:r>
              <a:rPr lang="en-GB" altLang="en-US" sz="2400" dirty="0" smtClean="0">
                <a:solidFill>
                  <a:schemeClr val="bg1"/>
                </a:solidFill>
              </a:rPr>
              <a:t>Director for Postgraduate Research</a:t>
            </a:r>
          </a:p>
          <a:p>
            <a:pPr marL="0" indent="0" eaLnBrk="1" hangingPunct="1">
              <a:lnSpc>
                <a:spcPct val="90000"/>
              </a:lnSpc>
              <a:defRPr/>
            </a:pPr>
            <a:endParaRPr lang="en-GB" altLang="en-US" sz="2400" i="1" dirty="0" smtClean="0">
              <a:solidFill>
                <a:schemeClr val="bg1"/>
              </a:solidFill>
            </a:endParaRP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v"/>
              <a:defRPr/>
            </a:pPr>
            <a:endParaRPr lang="en-GB" altLang="en-US" sz="2800" i="1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  <a:defRPr/>
            </a:pPr>
            <a:endParaRPr lang="en-GB" altLang="en-US" sz="2800" i="1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Char char="§"/>
              <a:defRPr/>
            </a:pPr>
            <a:r>
              <a:rPr lang="en-GB" altLang="en-US" sz="2800" i="1" smtClean="0">
                <a:solidFill>
                  <a:schemeClr val="bg1"/>
                </a:solidFill>
              </a:rPr>
              <a:t>Professor Emma </a:t>
            </a:r>
            <a:r>
              <a:rPr lang="en-GB" altLang="en-US" sz="2800" i="1" dirty="0" smtClean="0">
                <a:solidFill>
                  <a:schemeClr val="bg1"/>
                </a:solidFill>
              </a:rPr>
              <a:t>Banister</a:t>
            </a:r>
          </a:p>
          <a:p>
            <a:pPr marL="0" indent="0" eaLnBrk="1" hangingPunct="1">
              <a:lnSpc>
                <a:spcPct val="90000"/>
              </a:lnSpc>
              <a:defRPr/>
            </a:pPr>
            <a:r>
              <a:rPr lang="en-GB" altLang="en-US" sz="2800" i="1" dirty="0">
                <a:solidFill>
                  <a:schemeClr val="bg1"/>
                </a:solidFill>
              </a:rPr>
              <a:t>	</a:t>
            </a:r>
            <a:r>
              <a:rPr lang="en-GB" altLang="en-US" sz="2000" dirty="0" smtClean="0">
                <a:solidFill>
                  <a:schemeClr val="bg1"/>
                </a:solidFill>
              </a:rPr>
              <a:t>Director of </a:t>
            </a:r>
            <a:r>
              <a:rPr lang="en-GB" altLang="en-US" sz="2000" dirty="0" err="1" smtClean="0">
                <a:solidFill>
                  <a:schemeClr val="bg1"/>
                </a:solidFill>
              </a:rPr>
              <a:t>MRes</a:t>
            </a:r>
            <a:r>
              <a:rPr lang="en-GB" altLang="en-US" sz="2000" dirty="0" smtClean="0">
                <a:solidFill>
                  <a:schemeClr val="bg1"/>
                </a:solidFill>
              </a:rPr>
              <a:t> and Director of Research Training Programme</a:t>
            </a:r>
            <a:endParaRPr lang="en-GB" altLang="en-US" sz="2000" dirty="0">
              <a:solidFill>
                <a:schemeClr val="bg1"/>
              </a:solidFill>
            </a:endParaRPr>
          </a:p>
        </p:txBody>
      </p:sp>
      <p:sp>
        <p:nvSpPr>
          <p:cNvPr id="6148" name="Rectangle 6"/>
          <p:cNvSpPr>
            <a:spLocks noChangeArrowheads="1"/>
          </p:cNvSpPr>
          <p:nvPr/>
        </p:nvSpPr>
        <p:spPr bwMode="auto">
          <a:xfrm>
            <a:off x="2841625" y="392113"/>
            <a:ext cx="72548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-96" charset="-128"/>
                <a:cs typeface="Geneva" pitchFamily="-96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>
                <a:solidFill>
                  <a:schemeClr val="bg1"/>
                </a:solidFill>
                <a:latin typeface="Arial" pitchFamily="34" charset="0"/>
              </a:rPr>
              <a:t>Who are we</a:t>
            </a:r>
            <a:r>
              <a:rPr lang="en-GB" altLang="en-US" sz="3600" b="1" dirty="0" smtClean="0">
                <a:solidFill>
                  <a:schemeClr val="bg1"/>
                </a:solidFill>
                <a:latin typeface="Arial" pitchFamily="34" charset="0"/>
              </a:rPr>
              <a:t>?</a:t>
            </a:r>
            <a:endParaRPr lang="en-GB" altLang="en-US" sz="3600" b="1" dirty="0">
              <a:solidFill>
                <a:schemeClr val="bg1"/>
              </a:solidFill>
              <a:latin typeface="Arial" pitchFamily="34" charset="0"/>
            </a:endParaRPr>
          </a:p>
        </p:txBody>
      </p:sp>
      <p:pic>
        <p:nvPicPr>
          <p:cNvPr id="6149" name="Picture 9" descr="S:\Marketing\1 - Marketing &amp; Communications\Branding\Logos\Alliance MBS logos\AMBS_White for coloured background\AMBS_White for coloured background\AMBS_TAB_allwhi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3" y="549275"/>
            <a:ext cx="206057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http://pgrhandbook.portals.mbs.ac.uk/portals/0/Images/Emma%20Banister.jpg?ver=2015-11-06-102501-19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743" y="4589929"/>
            <a:ext cx="1993658" cy="215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743" y="704453"/>
            <a:ext cx="1878634" cy="251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C88ABE-8562-9A48-BD69-27728D826E9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693" r="5711"/>
          <a:stretch/>
        </p:blipFill>
        <p:spPr>
          <a:xfrm>
            <a:off x="6498211" y="4621848"/>
            <a:ext cx="2038190" cy="23012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 descr="brand_ppt_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Rectangle 6"/>
          <p:cNvSpPr>
            <a:spLocks noChangeArrowheads="1"/>
          </p:cNvSpPr>
          <p:nvPr/>
        </p:nvSpPr>
        <p:spPr bwMode="auto">
          <a:xfrm>
            <a:off x="2841625" y="392113"/>
            <a:ext cx="725487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-96" charset="-128"/>
                <a:cs typeface="Geneva" pitchFamily="-96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>
                <a:solidFill>
                  <a:schemeClr val="bg1"/>
                </a:solidFill>
                <a:latin typeface="Arial" pitchFamily="34" charset="0"/>
              </a:rPr>
              <a:t>Who are we</a:t>
            </a:r>
            <a:r>
              <a:rPr lang="en-GB" altLang="en-US" sz="3600" b="1" dirty="0" smtClean="0">
                <a:solidFill>
                  <a:schemeClr val="bg1"/>
                </a:solidFill>
                <a:latin typeface="Arial" pitchFamily="34" charset="0"/>
              </a:rPr>
              <a:t>?</a:t>
            </a:r>
            <a:endParaRPr lang="en-US" altLang="en-US" sz="2800" dirty="0">
              <a:solidFill>
                <a:schemeClr val="bg1"/>
              </a:solidFill>
              <a:latin typeface="Arial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smtClean="0">
                <a:solidFill>
                  <a:schemeClr val="bg1"/>
                </a:solidFill>
                <a:latin typeface="Arial" pitchFamily="34" charset="0"/>
              </a:rPr>
              <a:t>Divisional PGR Co-</a:t>
            </a:r>
            <a:r>
              <a:rPr lang="en-US" altLang="en-US" sz="2800" b="1" dirty="0" err="1" smtClean="0">
                <a:solidFill>
                  <a:schemeClr val="bg1"/>
                </a:solidFill>
                <a:latin typeface="Arial" pitchFamily="34" charset="0"/>
              </a:rPr>
              <a:t>ordinators</a:t>
            </a:r>
            <a:endParaRPr lang="en-GB" altLang="en-US" sz="3600" b="1" dirty="0">
              <a:solidFill>
                <a:schemeClr val="bg1"/>
              </a:solidFill>
              <a:latin typeface="Arial" pitchFamily="34" charset="0"/>
            </a:endParaRPr>
          </a:p>
        </p:txBody>
      </p:sp>
      <p:pic>
        <p:nvPicPr>
          <p:cNvPr id="6149" name="Picture 9" descr="S:\Marketing\1 - Marketing &amp; Communications\Branding\Logos\Alliance MBS logos\AMBS_White for coloured background\AMBS_White for coloured background\AMBS_TAB_allwhi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3" y="549275"/>
            <a:ext cx="206057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953897"/>
            <a:ext cx="1995954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utoShape 6" descr="Image result for kathy keeling manchester business scho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28" name="Picture 4" descr="http://pgrhandbook.portals.mbs.ac.uk/portals/0/Images/stefania_marino.jpg?ver=2018-09-14-185914-66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4235" y="3953897"/>
            <a:ext cx="1937612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4424" y="3953898"/>
            <a:ext cx="1925490" cy="1905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94447" y="1831640"/>
            <a:ext cx="8382000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lnSpc>
                <a:spcPct val="90000"/>
              </a:lnSpc>
              <a:buFont typeface="Wingdings" panose="05000000000000000000" pitchFamily="2" charset="2"/>
              <a:buChar char="v"/>
              <a:defRPr/>
            </a:pPr>
            <a:r>
              <a:rPr lang="en-GB" altLang="en-US" sz="2400" i="1" dirty="0" smtClean="0">
                <a:solidFill>
                  <a:schemeClr val="bg1"/>
                </a:solidFill>
              </a:rPr>
              <a:t>A&amp;F  </a:t>
            </a:r>
            <a:r>
              <a:rPr lang="en-GB" altLang="en-US" sz="2400" i="1" dirty="0">
                <a:solidFill>
                  <a:schemeClr val="bg1"/>
                </a:solidFill>
              </a:rPr>
              <a:t>- 	</a:t>
            </a:r>
            <a:r>
              <a:rPr lang="en-GB" altLang="en-US" sz="2400" i="1" dirty="0" smtClean="0">
                <a:solidFill>
                  <a:schemeClr val="bg1"/>
                </a:solidFill>
              </a:rPr>
              <a:t>	Prof </a:t>
            </a:r>
            <a:r>
              <a:rPr lang="en-GB" altLang="en-US" sz="2400" i="1" dirty="0">
                <a:solidFill>
                  <a:schemeClr val="bg1"/>
                </a:solidFill>
              </a:rPr>
              <a:t>Edward Lee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v"/>
              <a:defRPr/>
            </a:pPr>
            <a:r>
              <a:rPr lang="en-GB" altLang="en-US" sz="2400" i="1" dirty="0">
                <a:solidFill>
                  <a:schemeClr val="bg1"/>
                </a:solidFill>
              </a:rPr>
              <a:t>  IMP   -   	</a:t>
            </a:r>
            <a:r>
              <a:rPr lang="en-GB" altLang="en-US" sz="2400" i="1" dirty="0" smtClean="0">
                <a:solidFill>
                  <a:schemeClr val="bg1"/>
                </a:solidFill>
              </a:rPr>
              <a:t>Dr Oliver </a:t>
            </a:r>
            <a:r>
              <a:rPr lang="en-GB" altLang="en-US" sz="2400" i="1" dirty="0" err="1" smtClean="0">
                <a:solidFill>
                  <a:schemeClr val="bg1"/>
                </a:solidFill>
              </a:rPr>
              <a:t>Laasch</a:t>
            </a:r>
            <a:endParaRPr lang="en-GB" altLang="en-US" sz="2400" i="1" dirty="0">
              <a:solidFill>
                <a:schemeClr val="bg1"/>
              </a:solidFill>
            </a:endParaRP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v"/>
              <a:defRPr/>
            </a:pPr>
            <a:r>
              <a:rPr lang="en-GB" altLang="en-US" sz="2400" i="1" dirty="0">
                <a:solidFill>
                  <a:schemeClr val="bg1"/>
                </a:solidFill>
              </a:rPr>
              <a:t>  MSM - 	Dr </a:t>
            </a:r>
            <a:r>
              <a:rPr lang="en-GB" altLang="en-US" sz="2400" i="1" dirty="0" err="1">
                <a:solidFill>
                  <a:schemeClr val="bg1"/>
                </a:solidFill>
              </a:rPr>
              <a:t>Matti</a:t>
            </a:r>
            <a:r>
              <a:rPr lang="en-GB" altLang="en-US" sz="2400" i="1" dirty="0">
                <a:solidFill>
                  <a:schemeClr val="bg1"/>
                </a:solidFill>
              </a:rPr>
              <a:t> </a:t>
            </a:r>
            <a:r>
              <a:rPr lang="en-GB" altLang="en-US" sz="2400" i="1" dirty="0" err="1">
                <a:solidFill>
                  <a:schemeClr val="bg1"/>
                </a:solidFill>
              </a:rPr>
              <a:t>Jaakkola</a:t>
            </a:r>
            <a:endParaRPr lang="en-GB" altLang="en-US" sz="2400" i="1" dirty="0">
              <a:solidFill>
                <a:schemeClr val="bg1"/>
              </a:solidFill>
            </a:endParaRPr>
          </a:p>
          <a:p>
            <a:pPr lvl="1" eaLnBrk="1" hangingPunct="1">
              <a:lnSpc>
                <a:spcPct val="90000"/>
              </a:lnSpc>
              <a:buFont typeface="Wingdings" pitchFamily="2" charset="2"/>
              <a:buChar char="v"/>
              <a:defRPr/>
            </a:pPr>
            <a:r>
              <a:rPr lang="en-GB" altLang="en-US" sz="2400" i="1" dirty="0">
                <a:solidFill>
                  <a:schemeClr val="bg1"/>
                </a:solidFill>
              </a:rPr>
              <a:t>  PMO - 	Dr Stefania Marino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33246" y="3953898"/>
            <a:ext cx="2145323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85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3" descr="brand_ppt_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6" y="0"/>
            <a:ext cx="9229725" cy="692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Rectangle 6"/>
          <p:cNvSpPr>
            <a:spLocks noChangeArrowheads="1"/>
          </p:cNvSpPr>
          <p:nvPr/>
        </p:nvSpPr>
        <p:spPr bwMode="auto">
          <a:xfrm>
            <a:off x="2841625" y="344815"/>
            <a:ext cx="7254875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-96" charset="-128"/>
                <a:cs typeface="Geneva" pitchFamily="-96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3600" b="1" dirty="0">
                <a:solidFill>
                  <a:schemeClr val="bg1"/>
                </a:solidFill>
                <a:latin typeface="Arial" pitchFamily="34" charset="0"/>
              </a:rPr>
              <a:t>Who are we?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 i="1" dirty="0" smtClean="0">
                <a:solidFill>
                  <a:schemeClr val="bg1"/>
                </a:solidFill>
              </a:rPr>
              <a:t>The PGR Office</a:t>
            </a:r>
            <a:endParaRPr lang="en-US" altLang="en-US" sz="2800" dirty="0">
              <a:solidFill>
                <a:schemeClr val="bg1"/>
              </a:solidFill>
              <a:latin typeface="Arial" pitchFamily="34" charset="0"/>
            </a:endParaRPr>
          </a:p>
        </p:txBody>
      </p:sp>
      <p:pic>
        <p:nvPicPr>
          <p:cNvPr id="6149" name="Picture 9" descr="S:\Marketing\1 - Marketing &amp; Communications\Branding\Logos\Alliance MBS logos\AMBS_White for coloured background\AMBS_White for coloured background\AMBS_TAB_allwhi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3" y="549275"/>
            <a:ext cx="206057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utoShape 6" descr="Image result for kathy keeling manchester business scho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827" y="2108407"/>
            <a:ext cx="5779601" cy="3899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13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 descr="brand_ppt_bac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9725" cy="692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Rectangle 6"/>
          <p:cNvSpPr>
            <a:spLocks noChangeArrowheads="1"/>
          </p:cNvSpPr>
          <p:nvPr/>
        </p:nvSpPr>
        <p:spPr bwMode="auto">
          <a:xfrm>
            <a:off x="2608263" y="392113"/>
            <a:ext cx="6450012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-96" charset="-128"/>
                <a:cs typeface="Geneva" pitchFamily="-96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3600" b="1">
                <a:solidFill>
                  <a:schemeClr val="bg1"/>
                </a:solidFill>
                <a:latin typeface="Arial" pitchFamily="34" charset="0"/>
              </a:rPr>
              <a:t>Who are we?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800" i="1">
                <a:solidFill>
                  <a:schemeClr val="bg1"/>
                </a:solidFill>
              </a:rPr>
              <a:t>The PGR Office</a:t>
            </a:r>
            <a:endParaRPr lang="en-US" altLang="en-US" sz="2800">
              <a:solidFill>
                <a:schemeClr val="bg1"/>
              </a:solidFill>
              <a:latin typeface="Arial" pitchFamily="34" charset="0"/>
            </a:endParaRPr>
          </a:p>
        </p:txBody>
      </p:sp>
      <p:pic>
        <p:nvPicPr>
          <p:cNvPr id="7172" name="Picture 2" descr="https://encrypted-tbn2.gstatic.com/images?q=tbn:ANd9GcSDB6XjtfCRdapvnY_MLyoDlWlnNwN-_t_xXfRtUxWvydWhE2ma9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1063" y="5078413"/>
            <a:ext cx="1998662" cy="184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Rectangle 3"/>
          <p:cNvSpPr txBox="1">
            <a:spLocks noChangeArrowheads="1"/>
          </p:cNvSpPr>
          <p:nvPr/>
        </p:nvSpPr>
        <p:spPr bwMode="auto">
          <a:xfrm>
            <a:off x="212725" y="1628775"/>
            <a:ext cx="8845550" cy="454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ヒラギノ角ゴ Pro W3" pitchFamily="-96" charset="-128"/>
                <a:cs typeface="Geneva" pitchFamily="-96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Geneva" pitchFamily="-96" charset="0"/>
                <a:cs typeface="Geneva" pitchFamily="-96" charset="0"/>
              </a:defRPr>
            </a:lvl9pPr>
          </a:lstStyle>
          <a:p>
            <a:pPr algn="just" eaLnBrk="1" hangingPunct="1">
              <a:buFont typeface="Arial" pitchFamily="34" charset="0"/>
              <a:buNone/>
            </a:pPr>
            <a:r>
              <a:rPr lang="en-GB" altLang="en-US" sz="2800" i="1" dirty="0">
                <a:solidFill>
                  <a:schemeClr val="bg1"/>
                </a:solidFill>
              </a:rPr>
              <a:t>Helen </a:t>
            </a:r>
            <a:r>
              <a:rPr lang="en-GB" altLang="en-US" sz="2800" i="1" dirty="0" err="1">
                <a:solidFill>
                  <a:schemeClr val="bg1"/>
                </a:solidFill>
              </a:rPr>
              <a:t>McManamon</a:t>
            </a:r>
            <a:r>
              <a:rPr lang="en-GB" altLang="en-US" sz="2800" i="1" dirty="0">
                <a:solidFill>
                  <a:schemeClr val="bg1"/>
                </a:solidFill>
              </a:rPr>
              <a:t> </a:t>
            </a:r>
            <a:r>
              <a:rPr lang="en-GB" altLang="en-US" sz="2800" dirty="0">
                <a:solidFill>
                  <a:schemeClr val="bg1"/>
                </a:solidFill>
              </a:rPr>
              <a:t>– PGR Manager</a:t>
            </a:r>
          </a:p>
          <a:p>
            <a:pPr algn="just" eaLnBrk="1" hangingPunct="1">
              <a:buFont typeface="Arial" pitchFamily="34" charset="0"/>
              <a:buNone/>
            </a:pPr>
            <a:r>
              <a:rPr lang="en-GB" altLang="en-US" sz="2800" i="1" dirty="0">
                <a:solidFill>
                  <a:schemeClr val="bg1"/>
                </a:solidFill>
              </a:rPr>
              <a:t>Lynne Barlow-Cheetham</a:t>
            </a:r>
            <a:r>
              <a:rPr lang="en-GB" altLang="en-US" sz="2800" dirty="0">
                <a:solidFill>
                  <a:schemeClr val="bg1"/>
                </a:solidFill>
              </a:rPr>
              <a:t> – Senior Programme Administrator </a:t>
            </a:r>
          </a:p>
          <a:p>
            <a:pPr algn="just" eaLnBrk="1" hangingPunct="1">
              <a:buFont typeface="Arial" pitchFamily="34" charset="0"/>
              <a:buNone/>
            </a:pPr>
            <a:r>
              <a:rPr lang="en-GB" altLang="en-US" sz="2800" i="1" dirty="0">
                <a:solidFill>
                  <a:schemeClr val="bg1"/>
                </a:solidFill>
              </a:rPr>
              <a:t>Mark </a:t>
            </a:r>
            <a:r>
              <a:rPr lang="en-GB" altLang="en-US" sz="2800" i="1" dirty="0" err="1" smtClean="0">
                <a:solidFill>
                  <a:schemeClr val="bg1"/>
                </a:solidFill>
              </a:rPr>
              <a:t>Falzon</a:t>
            </a:r>
            <a:r>
              <a:rPr lang="en-GB" altLang="en-US" sz="2800" i="1" dirty="0" smtClean="0">
                <a:solidFill>
                  <a:schemeClr val="bg1"/>
                </a:solidFill>
              </a:rPr>
              <a:t> </a:t>
            </a:r>
            <a:r>
              <a:rPr lang="en-GB" altLang="en-US" sz="2800" i="1" dirty="0">
                <a:solidFill>
                  <a:schemeClr val="bg1"/>
                </a:solidFill>
              </a:rPr>
              <a:t>– </a:t>
            </a:r>
            <a:r>
              <a:rPr lang="en-GB" altLang="en-US" sz="2800" dirty="0">
                <a:solidFill>
                  <a:schemeClr val="bg1"/>
                </a:solidFill>
              </a:rPr>
              <a:t>Programme Administrator (A&amp;F)</a:t>
            </a:r>
          </a:p>
          <a:p>
            <a:pPr algn="just" eaLnBrk="1" hangingPunct="1">
              <a:buFont typeface="Arial" pitchFamily="34" charset="0"/>
              <a:buNone/>
            </a:pPr>
            <a:r>
              <a:rPr lang="en-GB" altLang="en-US" sz="2800" i="1" dirty="0" smtClean="0">
                <a:solidFill>
                  <a:schemeClr val="bg1"/>
                </a:solidFill>
              </a:rPr>
              <a:t>Kristin </a:t>
            </a:r>
            <a:r>
              <a:rPr lang="en-GB" altLang="en-US" sz="2800" i="1" dirty="0" err="1" smtClean="0">
                <a:solidFill>
                  <a:schemeClr val="bg1"/>
                </a:solidFill>
              </a:rPr>
              <a:t>Trichler</a:t>
            </a:r>
            <a:r>
              <a:rPr lang="en-GB" altLang="en-US" sz="2800" i="1" dirty="0" smtClean="0">
                <a:solidFill>
                  <a:schemeClr val="bg1"/>
                </a:solidFill>
              </a:rPr>
              <a:t> - </a:t>
            </a:r>
            <a:r>
              <a:rPr lang="en-GB" altLang="en-US" sz="2800" dirty="0">
                <a:solidFill>
                  <a:schemeClr val="bg1"/>
                </a:solidFill>
              </a:rPr>
              <a:t>Programme Administrator (IMP)</a:t>
            </a:r>
          </a:p>
          <a:p>
            <a:pPr algn="just" eaLnBrk="1" hangingPunct="1">
              <a:buNone/>
            </a:pPr>
            <a:r>
              <a:rPr lang="en-GB" altLang="en-US" sz="2800" i="1" dirty="0">
                <a:solidFill>
                  <a:schemeClr val="bg1"/>
                </a:solidFill>
              </a:rPr>
              <a:t>Paul Greenham - </a:t>
            </a:r>
            <a:r>
              <a:rPr lang="en-GB" altLang="en-US" sz="2800" dirty="0">
                <a:solidFill>
                  <a:schemeClr val="bg1"/>
                </a:solidFill>
              </a:rPr>
              <a:t>Programme Administrator (MSM) &amp; </a:t>
            </a:r>
            <a:r>
              <a:rPr lang="en-GB" altLang="en-US" sz="2800" dirty="0" err="1">
                <a:solidFill>
                  <a:schemeClr val="bg1"/>
                </a:solidFill>
              </a:rPr>
              <a:t>MRes</a:t>
            </a:r>
            <a:r>
              <a:rPr lang="en-GB" altLang="en-US" sz="2800" dirty="0">
                <a:solidFill>
                  <a:schemeClr val="bg1"/>
                </a:solidFill>
              </a:rPr>
              <a:t>/Research Training co-ordinator</a:t>
            </a:r>
          </a:p>
          <a:p>
            <a:pPr algn="just" eaLnBrk="1" hangingPunct="1">
              <a:buFont typeface="Arial" pitchFamily="34" charset="0"/>
              <a:buNone/>
            </a:pPr>
            <a:r>
              <a:rPr lang="en-GB" altLang="en-US" sz="2800" i="1" dirty="0" smtClean="0">
                <a:solidFill>
                  <a:schemeClr val="bg1"/>
                </a:solidFill>
              </a:rPr>
              <a:t>Sandra Bundy-Palmer </a:t>
            </a:r>
            <a:r>
              <a:rPr lang="en-GB" altLang="en-US" sz="2800" i="1" dirty="0">
                <a:solidFill>
                  <a:schemeClr val="bg1"/>
                </a:solidFill>
              </a:rPr>
              <a:t>- </a:t>
            </a:r>
            <a:r>
              <a:rPr lang="en-GB" altLang="en-US" sz="2800" dirty="0">
                <a:solidFill>
                  <a:schemeClr val="bg1"/>
                </a:solidFill>
              </a:rPr>
              <a:t>Programme Administrator (PMO</a:t>
            </a:r>
            <a:r>
              <a:rPr lang="en-GB" altLang="en-US" sz="2800" dirty="0" smtClean="0">
                <a:solidFill>
                  <a:schemeClr val="bg1"/>
                </a:solidFill>
              </a:rPr>
              <a:t>)</a:t>
            </a:r>
          </a:p>
          <a:p>
            <a:pPr algn="just" eaLnBrk="1" hangingPunct="1">
              <a:buFont typeface="Arial" pitchFamily="34" charset="0"/>
              <a:buNone/>
            </a:pPr>
            <a:r>
              <a:rPr lang="en-GB" altLang="en-US" sz="2800" i="1" dirty="0" smtClean="0">
                <a:solidFill>
                  <a:schemeClr val="bg1"/>
                </a:solidFill>
              </a:rPr>
              <a:t>Madeleine Ryan </a:t>
            </a:r>
            <a:r>
              <a:rPr lang="en-GB" altLang="en-US" sz="2800" dirty="0" smtClean="0">
                <a:solidFill>
                  <a:schemeClr val="bg1"/>
                </a:solidFill>
              </a:rPr>
              <a:t>– </a:t>
            </a:r>
            <a:r>
              <a:rPr lang="en-GB" altLang="en-US" sz="2800" smtClean="0">
                <a:solidFill>
                  <a:schemeClr val="bg1"/>
                </a:solidFill>
              </a:rPr>
              <a:t>Special Projects</a:t>
            </a:r>
            <a:endParaRPr lang="en-GB" altLang="en-US" sz="2800" dirty="0">
              <a:solidFill>
                <a:schemeClr val="bg1"/>
              </a:solidFill>
            </a:endParaRPr>
          </a:p>
          <a:p>
            <a:pPr algn="just" eaLnBrk="1" hangingPunct="1">
              <a:buFont typeface="Arial" pitchFamily="34" charset="0"/>
              <a:buNone/>
            </a:pPr>
            <a:endParaRPr lang="en-GB" altLang="en-US" sz="2800" dirty="0">
              <a:solidFill>
                <a:schemeClr val="bg1"/>
              </a:solidFill>
            </a:endParaRPr>
          </a:p>
          <a:p>
            <a:pPr algn="ctr" eaLnBrk="1" hangingPunct="1">
              <a:buFont typeface="Arial" pitchFamily="34" charset="0"/>
              <a:buNone/>
            </a:pPr>
            <a:endParaRPr lang="en-GB" altLang="en-US" sz="2600" dirty="0">
              <a:solidFill>
                <a:srgbClr val="898989"/>
              </a:solidFill>
            </a:endParaRPr>
          </a:p>
          <a:p>
            <a:pPr algn="ctr" eaLnBrk="1" hangingPunct="1">
              <a:buFont typeface="Arial" pitchFamily="34" charset="0"/>
              <a:buNone/>
            </a:pPr>
            <a:endParaRPr lang="en-US" altLang="en-US" sz="2600" dirty="0">
              <a:solidFill>
                <a:srgbClr val="898989"/>
              </a:solidFill>
            </a:endParaRPr>
          </a:p>
        </p:txBody>
      </p:sp>
      <p:pic>
        <p:nvPicPr>
          <p:cNvPr id="7174" name="Picture 9" descr="S:\Marketing\1 - Marketing &amp; Communications\Branding\Logos\Alliance MBS logos\AMBS_White for coloured background\AMBS_White for coloured background\AMBS_TAB_allwhit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13" y="549275"/>
            <a:ext cx="2060575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10566</TotalTime>
  <Words>782</Words>
  <Application>Microsoft Office PowerPoint</Application>
  <PresentationFormat>On-screen Show (4:3)</PresentationFormat>
  <Paragraphs>225</Paragraphs>
  <Slides>21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Arial</vt:lpstr>
      <vt:lpstr>Calibri</vt:lpstr>
      <vt:lpstr>Geneva</vt:lpstr>
      <vt:lpstr>Wingdings</vt:lpstr>
      <vt:lpstr>ヒラギノ角ゴ Pro W3</vt:lpstr>
      <vt:lpstr>Office Theme</vt:lpstr>
      <vt:lpstr>Presentation</vt:lpstr>
      <vt:lpstr>Worksheet</vt:lpstr>
      <vt:lpstr>PowerPoint Presentation</vt:lpstr>
      <vt:lpstr>PowerPoint Presentation</vt:lpstr>
      <vt:lpstr>PowerPoint Presentation</vt:lpstr>
      <vt:lpstr>PowerPoint Presentation</vt:lpstr>
      <vt:lpstr>The research environment of the School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Meeting Supervisors and Planning RTP</vt:lpstr>
      <vt:lpstr>  Meeting current PGRs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Russell Hart</dc:creator>
  <cp:lastModifiedBy>Anne Mcbride</cp:lastModifiedBy>
  <cp:revision>186</cp:revision>
  <cp:lastPrinted>2020-09-16T16:54:37Z</cp:lastPrinted>
  <dcterms:created xsi:type="dcterms:W3CDTF">2012-01-17T15:51:07Z</dcterms:created>
  <dcterms:modified xsi:type="dcterms:W3CDTF">2020-09-21T09:23:35Z</dcterms:modified>
</cp:coreProperties>
</file>