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61288-229E-E9B5-B5F3-262C74A08733}" name="Enna Bartlett" initials="EB" userId="S::enna.bartlett@manchester.ac.uk::c5f7fcdf-5d07-4f9e-a791-0e048ff4b4f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97E73-C0C1-4E2C-B9E9-EB4AC8E9F29E}" v="7" dt="2023-10-10T08:21:28.902"/>
    <p1510:client id="{845D69E8-6D36-49B3-87ED-D3CD803B2916}" v="19" dt="2023-10-10T08:34:57.267"/>
    <p1510:client id="{AEC3B5D7-006E-42EC-8928-7966F94830D8}" v="6" dt="2023-10-09T16:49:08.434"/>
    <p1510:client id="{B2633E59-D26A-4344-B77E-AF231E341752}" v="9" dt="2023-10-09T16:03:45.897"/>
    <p1510:client id="{BAC30123-B5FD-4904-8AE0-7B1186395D00}" v="7" dt="2023-10-09T15:50:57.410"/>
    <p1510:client id="{E7E1B021-F9EA-4993-8D8A-A37E5B66D2EA}" v="152" dt="2023-10-09T15:56:27.547"/>
    <p1510:client id="{EFDD2DF2-BB84-4098-84D6-5C09580BEA6A}" v="6" dt="2023-10-10T07:13:54.693"/>
    <p1510:client id="{F32E8788-DA74-4CCC-AB0E-74B7E39F979B}" v="9" dt="2023-10-09T15:47:27.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E769-FBDB-F04A-5E7A-2DA532C94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3185C-488D-A797-ADAE-0971A415B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FA4614-4D4E-0327-1ADF-9A267054232E}"/>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4D9D7E46-15A3-BCCC-17D6-A908B9CE8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295A4-81BE-EC6E-F2DA-F7D4B50B9EA8}"/>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103807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B8B0-B1C9-72F7-0F8E-671DB4E0B7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D31F2D-8978-FC2D-1A2F-088AB0194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5B478-3C69-FC3A-B030-CB7AE2147BA0}"/>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C2F8DEC0-1BBB-5DCB-B1C3-C4FB463962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F4DC4-D7CA-FAA9-38BF-9894EDDFA58C}"/>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156544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E8EDD-4533-657A-1996-AF0521779C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1756D2-9971-605C-9B10-E0C0938F8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BAE11D-3AC1-7BD0-1C4A-75E2DF4112B9}"/>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8DC6E501-9588-5A4E-AFA4-9E12F73C27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0F71D-BCA2-F556-2D29-E71E1392926C}"/>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367877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ADA5-266E-3552-31EE-F62976925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58D5C4-D671-C6E4-7B29-C17F3AEC7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EE878-DF9E-F717-F217-0900CC6F69AF}"/>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AC7C96DB-94FB-64F2-AA6E-F32411E00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35AF7-94A3-9BF2-643B-86C559EF8FFC}"/>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116197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783F-A9ED-60DD-5DC8-2BB64C5A1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1A41AD-4134-542D-509E-B382A8104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D35F9-CEBB-B559-6A8B-2BBEC6662B70}"/>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66A8737A-6B5E-D9AB-5238-E6F8F3F4B6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09084-41DC-74F7-85CA-D682F8F6AA1D}"/>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264206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9374-1DEF-5770-6B90-3C572B59F3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F73B22-CA7D-08B9-7E73-98290B103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989347-7B81-3A7B-467B-71EEC4E25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5AC4D9-B610-0031-7605-13C62AA53031}"/>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6" name="Footer Placeholder 5">
            <a:extLst>
              <a:ext uri="{FF2B5EF4-FFF2-40B4-BE49-F238E27FC236}">
                <a16:creationId xmlns:a16="http://schemas.microsoft.com/office/drawing/2014/main" id="{40080772-A630-ADE2-367B-937E84CE01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12D0BF-6180-6122-0C13-37866A3E1A5B}"/>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38395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4BB4-5B3F-1283-C7EE-EDDE5F04A7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B5EF29-7973-2099-1343-BBCA8EAC1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90AFE-0D05-B2BE-9AFB-361A8FA54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D0F743-7ED8-ADF5-F821-FB88BE82F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659C3-5B1C-B742-6B71-B06DC7B69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D6F775-8141-0236-46AC-E90F9C24C9E3}"/>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8" name="Footer Placeholder 7">
            <a:extLst>
              <a:ext uri="{FF2B5EF4-FFF2-40B4-BE49-F238E27FC236}">
                <a16:creationId xmlns:a16="http://schemas.microsoft.com/office/drawing/2014/main" id="{8A81EEB0-FB2A-D14C-FA65-18B1192EBC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858BC9-25C3-709D-5CD5-1B68FB5623DF}"/>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390621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0B40-36AF-CE78-F47F-2A08FF2660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79CEB8-5122-1208-0A25-C39A1CF44BCD}"/>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4" name="Footer Placeholder 3">
            <a:extLst>
              <a:ext uri="{FF2B5EF4-FFF2-40B4-BE49-F238E27FC236}">
                <a16:creationId xmlns:a16="http://schemas.microsoft.com/office/drawing/2014/main" id="{1FC576BD-CEAA-573A-73D1-26B59605F6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719A2C-76D8-64C3-18AF-E5C86069808C}"/>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263521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A8459-9D6C-73B5-74D4-CE7AFE162161}"/>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3" name="Footer Placeholder 2">
            <a:extLst>
              <a:ext uri="{FF2B5EF4-FFF2-40B4-BE49-F238E27FC236}">
                <a16:creationId xmlns:a16="http://schemas.microsoft.com/office/drawing/2014/main" id="{ABC6FE2B-5EB6-3AE0-9EBB-B0DCB7E419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7126F6-8B46-CEA8-8B9D-A73417CBA123}"/>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260116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7B88-F236-EDED-F76E-948686B22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9B2540-8221-EC63-C613-0F1D03AAC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8AECDA-6403-E770-70B9-890F1F7CC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E004D-B999-B445-09F5-647719FBBBA9}"/>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6" name="Footer Placeholder 5">
            <a:extLst>
              <a:ext uri="{FF2B5EF4-FFF2-40B4-BE49-F238E27FC236}">
                <a16:creationId xmlns:a16="http://schemas.microsoft.com/office/drawing/2014/main" id="{FBFFD761-34F3-686F-F609-ABB428038B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6502B5-B820-A25D-ACDE-35D0EA0AC803}"/>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118774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FAEB-CCF3-EB5B-A410-1AE0BB2A2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F4D4FC-78A2-B2F8-6C88-054D0CD52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24CD6D-271E-3D9D-ADFF-F5235C575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7C636-576C-41F0-71B8-C4083E921EA3}"/>
              </a:ext>
            </a:extLst>
          </p:cNvPr>
          <p:cNvSpPr>
            <a:spLocks noGrp="1"/>
          </p:cNvSpPr>
          <p:nvPr>
            <p:ph type="dt" sz="half" idx="10"/>
          </p:nvPr>
        </p:nvSpPr>
        <p:spPr/>
        <p:txBody>
          <a:bodyPr/>
          <a:lstStyle/>
          <a:p>
            <a:fld id="{D32D7629-1420-4B71-8648-85A3301C6829}" type="datetimeFigureOut">
              <a:rPr lang="en-GB" smtClean="0"/>
              <a:t>11/10/2023</a:t>
            </a:fld>
            <a:endParaRPr lang="en-GB"/>
          </a:p>
        </p:txBody>
      </p:sp>
      <p:sp>
        <p:nvSpPr>
          <p:cNvPr id="6" name="Footer Placeholder 5">
            <a:extLst>
              <a:ext uri="{FF2B5EF4-FFF2-40B4-BE49-F238E27FC236}">
                <a16:creationId xmlns:a16="http://schemas.microsoft.com/office/drawing/2014/main" id="{03F1F505-8B03-884C-3977-83D6BCE7B3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AF8B5-95E1-3E07-7BB4-26D47191C83F}"/>
              </a:ext>
            </a:extLst>
          </p:cNvPr>
          <p:cNvSpPr>
            <a:spLocks noGrp="1"/>
          </p:cNvSpPr>
          <p:nvPr>
            <p:ph type="sldNum" sz="quarter" idx="12"/>
          </p:nvPr>
        </p:nvSpPr>
        <p:spPr/>
        <p:txBody>
          <a:bodyPr/>
          <a:lstStyle/>
          <a:p>
            <a:fld id="{EADCBC76-E693-4883-8E90-7A71B0F4A41D}" type="slidenum">
              <a:rPr lang="en-GB" smtClean="0"/>
              <a:t>‹#›</a:t>
            </a:fld>
            <a:endParaRPr lang="en-GB"/>
          </a:p>
        </p:txBody>
      </p:sp>
    </p:spTree>
    <p:extLst>
      <p:ext uri="{BB962C8B-B14F-4D97-AF65-F5344CB8AC3E}">
        <p14:creationId xmlns:p14="http://schemas.microsoft.com/office/powerpoint/2010/main" val="309008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EA027-9610-72D6-812A-F128133F5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325698-BEBC-AB27-B50E-651327F3A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E73D24-3643-C9C7-8C08-BE7F48664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D7629-1420-4B71-8648-85A3301C6829}" type="datetimeFigureOut">
              <a:rPr lang="en-GB" smtClean="0"/>
              <a:t>11/10/2023</a:t>
            </a:fld>
            <a:endParaRPr lang="en-GB"/>
          </a:p>
        </p:txBody>
      </p:sp>
      <p:sp>
        <p:nvSpPr>
          <p:cNvPr id="5" name="Footer Placeholder 4">
            <a:extLst>
              <a:ext uri="{FF2B5EF4-FFF2-40B4-BE49-F238E27FC236}">
                <a16:creationId xmlns:a16="http://schemas.microsoft.com/office/drawing/2014/main" id="{390CCD25-628F-979B-2B7B-0BA2207E0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E0547-C726-52AD-A54B-0A31E7E8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CBC76-E693-4883-8E90-7A71B0F4A41D}" type="slidenum">
              <a:rPr lang="en-GB" smtClean="0"/>
              <a:t>‹#›</a:t>
            </a:fld>
            <a:endParaRPr lang="en-GB"/>
          </a:p>
        </p:txBody>
      </p:sp>
    </p:spTree>
    <p:extLst>
      <p:ext uri="{BB962C8B-B14F-4D97-AF65-F5344CB8AC3E}">
        <p14:creationId xmlns:p14="http://schemas.microsoft.com/office/powerpoint/2010/main" val="245826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nna.bartlett@manchester.ac.uk" TargetMode="External"/><Relationship Id="rId2" Type="http://schemas.openxmlformats.org/officeDocument/2006/relationships/hyperlink" Target="mailto:joanne.d&#8217;angelo@manchester.ac.uk"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edward.dobson@manchester.ac.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20enna.bartlett@manchester.ac.uk" TargetMode="External"/><Relationship Id="rId2" Type="http://schemas.openxmlformats.org/officeDocument/2006/relationships/hyperlink" Target="mailto:joanne.d&#8217;angelo@manchester.ac.uk"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2.jpeg"/><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scieng.manchester.ac.uk/tomorrowlabs/welc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n-gb/office/create-and-add-a-signature-to-messages-8ee5d4f4-68fd-464a-a1c1-0e1c80bb27f2" TargetMode="External"/><Relationship Id="rId2" Type="http://schemas.openxmlformats.org/officeDocument/2006/relationships/hyperlink" Target="https://livemanchesterac.sharepoint.com/:i:/s/researchbeacons/EX0mQKzYAtROl53HlB-jwjABltoVpBH2DYVMi-YLgj0KlA?e=E36QBc"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scieng.manchester.ac.uk/tomorrowlabs?utm_source=EmailSignature&amp;utm_medium=stakeholders&amp;utm_campaign=TomorrowLab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vemanchesterac.sharepoint.com/:v:/s/researchbeacons/EUUD26xTAzVGvDKCvf_-OLIBZoSpc8tVVCPLqhsFFwThig?e=dy4Nrq" TargetMode="External"/><Relationship Id="rId7" Type="http://schemas.openxmlformats.org/officeDocument/2006/relationships/image" Target="../media/image2.jpeg"/><Relationship Id="rId2" Type="http://schemas.openxmlformats.org/officeDocument/2006/relationships/hyperlink" Target="https://www.scieng.manchester.ac.uk/tomorrowlabs?utm_source=LinkedIn&amp;utm_medium=stakeholders&amp;utm_campaign=TomorrowLabs" TargetMode="External"/><Relationship Id="rId1" Type="http://schemas.openxmlformats.org/officeDocument/2006/relationships/slideLayout" Target="../slideLayouts/slideLayout2.xml"/><Relationship Id="rId6" Type="http://schemas.openxmlformats.org/officeDocument/2006/relationships/hyperlink" Target="https://livemanchesterac.sharepoint.com/:f:/s/researchbeacons/Eq6WDu2z7f5MuCTIhBUptYwBIjUI51qf837j2kCQffUtEA?e=oLdN7D" TargetMode="External"/><Relationship Id="rId5" Type="http://schemas.openxmlformats.org/officeDocument/2006/relationships/hyperlink" Target="https://livemanchesterac.sharepoint.com/:w:/s/researchbeacons/EZ4CrtPjcbZBk224jENMJUMBpN0M6Ka7SL5xKqlLseNJMA?e=8wEEY2" TargetMode="External"/><Relationship Id="rId4" Type="http://schemas.openxmlformats.org/officeDocument/2006/relationships/hyperlink" Target="https://livemanchesterac.sharepoint.com/:i:/s/researchbeacons/Ee_8a_Qdp_lCo-DhTV_YrlIBE2WYwm3ikvnZpkN2__cUfw?e=yiV12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vemanchesterac.sharepoint.com/:v:/s/researchbeacons/EUUD26xTAzVGvDKCvf_-OLIBZoSpc8tVVCPLqhsFFwThig?e=dy4Nrq" TargetMode="External"/><Relationship Id="rId7" Type="http://schemas.openxmlformats.org/officeDocument/2006/relationships/image" Target="../media/image2.jpeg"/><Relationship Id="rId2" Type="http://schemas.openxmlformats.org/officeDocument/2006/relationships/hyperlink" Target="https://www.scieng.manchester.ac.uk/tomorrowlabs?utm_source=Twitter&amp;utm_medium=stakeholders&amp;utm_campaign=TomorrowLabs" TargetMode="External"/><Relationship Id="rId1" Type="http://schemas.openxmlformats.org/officeDocument/2006/relationships/slideLayout" Target="../slideLayouts/slideLayout2.xml"/><Relationship Id="rId6" Type="http://schemas.openxmlformats.org/officeDocument/2006/relationships/hyperlink" Target="https://livemanchesterac.sharepoint.com/:f:/s/researchbeacons/Eq6WDu2z7f5MuCTIhBUptYwBIjUI51qf837j2kCQffUtEA?e=oLdN7D" TargetMode="External"/><Relationship Id="rId5" Type="http://schemas.openxmlformats.org/officeDocument/2006/relationships/hyperlink" Target="https://livemanchesterac.sharepoint.com/:w:/s/researchbeacons/EZ4CrtPjcbZBk224jENMJUMBpN0M6Ka7SL5xKqlLseNJMA?e=8wEEY2" TargetMode="External"/><Relationship Id="rId4" Type="http://schemas.openxmlformats.org/officeDocument/2006/relationships/hyperlink" Target="https://livemanchesterac.sharepoint.com/:i:/s/researchbeacons/EQ15_75XubRDifYpU1Hcn3wB56bB9bPusb6fSAuIWy0Y2w?e=rqtt3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vemanchesterac.sharepoint.com/:i:/s/researchbeacons/EWojTNjcOnFHu__nqHQJi04BOMl0lvG8I0Q4KOaR6TvsjA?e=58Av1g" TargetMode="External"/><Relationship Id="rId2" Type="http://schemas.openxmlformats.org/officeDocument/2006/relationships/hyperlink" Target="https://www.scieng.manchester.ac.uk/tomorrowlabs?utm_source=eMarketing&amp;utm_medium=stakeholders&amp;utm_campaign=TomorrowLab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hyperlink" Target="mailto:enna.bartlett@manchester.ac.uk" TargetMode="External"/><Relationship Id="rId3" Type="http://schemas.openxmlformats.org/officeDocument/2006/relationships/image" Target="../media/image5.jpeg"/><Relationship Id="rId7" Type="http://schemas.openxmlformats.org/officeDocument/2006/relationships/hyperlink" Target="mailto:joanne.d&#8217;angelo@manchester.ac.uk"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llow writing reads &quot;The University of Manchester's&quot;, while purple, neon writing underneath reads &quot;Tomorrow Labs&quot;, to read completely: &quot;The University of Manchester's Tomorrow Labs&quot;.">
            <a:extLst>
              <a:ext uri="{FF2B5EF4-FFF2-40B4-BE49-F238E27FC236}">
                <a16:creationId xmlns:a16="http://schemas.microsoft.com/office/drawing/2014/main" id="{203BD34E-94D2-6C0B-5E4F-4BFDEA7885E6}"/>
              </a:ext>
            </a:extLst>
          </p:cNvPr>
          <p:cNvPicPr>
            <a:picLocks noChangeAspect="1"/>
          </p:cNvPicPr>
          <p:nvPr/>
        </p:nvPicPr>
        <p:blipFill>
          <a:blip r:embed="rId2"/>
          <a:stretch>
            <a:fillRect/>
          </a:stretch>
        </p:blipFill>
        <p:spPr>
          <a:xfrm>
            <a:off x="0" y="0"/>
            <a:ext cx="12192000" cy="6858000"/>
          </a:xfrm>
          <a:prstGeom prst="rect">
            <a:avLst/>
          </a:prstGeom>
        </p:spPr>
      </p:pic>
      <p:sp>
        <p:nvSpPr>
          <p:cNvPr id="5" name="Google Shape;54;p13">
            <a:extLst>
              <a:ext uri="{FF2B5EF4-FFF2-40B4-BE49-F238E27FC236}">
                <a16:creationId xmlns:a16="http://schemas.microsoft.com/office/drawing/2014/main" id="{E34D4D1D-B37B-3E66-396D-42E75CB02F21}"/>
              </a:ext>
            </a:extLst>
          </p:cNvPr>
          <p:cNvSpPr/>
          <p:nvPr/>
        </p:nvSpPr>
        <p:spPr>
          <a:xfrm>
            <a:off x="4741575" y="4660288"/>
            <a:ext cx="2708850" cy="490780"/>
          </a:xfrm>
          <a:prstGeom prst="rect">
            <a:avLst/>
          </a:prstGeom>
          <a:solidFill>
            <a:srgbClr val="FFD5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Open Sans"/>
                <a:ea typeface="Open Sans"/>
                <a:cs typeface="Open Sans"/>
                <a:sym typeface="Open Sans"/>
              </a:rPr>
              <a:t>Content Pack</a:t>
            </a:r>
            <a:endParaRPr sz="2800" b="1">
              <a:latin typeface="Open Sans"/>
              <a:ea typeface="Open Sans"/>
              <a:cs typeface="Open Sans"/>
              <a:sym typeface="Open Sans"/>
            </a:endParaRPr>
          </a:p>
        </p:txBody>
      </p:sp>
    </p:spTree>
    <p:extLst>
      <p:ext uri="{BB962C8B-B14F-4D97-AF65-F5344CB8AC3E}">
        <p14:creationId xmlns:p14="http://schemas.microsoft.com/office/powerpoint/2010/main" val="372357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a:ea typeface="Open Sans"/>
                <a:cs typeface="Open Sans"/>
              </a:rPr>
              <a:t>Suggesting new labs</a:t>
            </a:r>
            <a:endParaRPr lang="en-GB" sz="360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91800" cy="4852988"/>
          </a:xfrm>
        </p:spPr>
        <p:txBody>
          <a:bodyPr vert="horz" lIns="91440" tIns="45720" rIns="91440" bIns="45720" rtlCol="0" anchor="t">
            <a:noAutofit/>
          </a:bodyPr>
          <a:lstStyle/>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This collection of 19 labs is the first iteration of this campaign. We know there are more facilities that deserve to be showcased.</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We intended to evolve this campaign and extend the brochure to include new additions that reflect the depth and breadth of our expertise.</a:t>
            </a:r>
          </a:p>
          <a:p>
            <a:pPr marL="0" indent="0">
              <a:lnSpc>
                <a:spcPct val="150000"/>
              </a:lnSpc>
              <a:buNone/>
            </a:pPr>
            <a:r>
              <a:rPr lang="en-GB" sz="1600">
                <a:latin typeface="Open Sans"/>
                <a:ea typeface="Open Sans"/>
                <a:cs typeface="Open Sans"/>
              </a:rPr>
              <a:t>If you know of a lab that should be considered for future iterations of the brochure, please email </a:t>
            </a:r>
            <a:r>
              <a:rPr lang="en-GB" sz="1600">
                <a:latin typeface="Open Sans"/>
                <a:ea typeface="Open Sans"/>
                <a:cs typeface="Open Sans"/>
                <a:hlinkClick r:id="rId2"/>
              </a:rPr>
              <a:t>joanne.d’angelo@manchester.ac.uk</a:t>
            </a:r>
            <a:r>
              <a:rPr lang="en-GB" sz="1600">
                <a:latin typeface="Open Sans"/>
                <a:ea typeface="Open Sans"/>
                <a:cs typeface="Open Sans"/>
              </a:rPr>
              <a:t>, </a:t>
            </a:r>
            <a:r>
              <a:rPr lang="en-GB" sz="1600">
                <a:latin typeface="Open Sans"/>
                <a:ea typeface="Open Sans"/>
                <a:cs typeface="Open Sans"/>
                <a:hlinkClick r:id="rId3"/>
              </a:rPr>
              <a:t>enna.bartlett@manchester.ac.uk</a:t>
            </a:r>
            <a:r>
              <a:rPr lang="en-GB" sz="1600">
                <a:latin typeface="Open Sans"/>
                <a:ea typeface="Open Sans"/>
                <a:cs typeface="Open Sans"/>
              </a:rPr>
              <a:t> and </a:t>
            </a:r>
            <a:r>
              <a:rPr lang="en-GB" sz="1600">
                <a:latin typeface="Open Sans"/>
                <a:ea typeface="Open Sans"/>
                <a:cs typeface="Open Sans"/>
                <a:hlinkClick r:id="rId4"/>
              </a:rPr>
              <a:t>edward.dobson@manchester.ac.uk</a:t>
            </a:r>
            <a:r>
              <a:rPr lang="en-GB" sz="1600">
                <a:latin typeface="Open Sans"/>
                <a:ea typeface="Open Sans"/>
                <a:cs typeface="Open Sans"/>
              </a:rPr>
              <a:t>with any pre-approved copy and images you have.</a:t>
            </a:r>
          </a:p>
          <a:p>
            <a:pPr marL="0" indent="0">
              <a:lnSpc>
                <a:spcPct val="15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Questions?</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91800" cy="4852988"/>
          </a:xfrm>
        </p:spPr>
        <p:txBody>
          <a:bodyPr>
            <a:noAutofit/>
          </a:bodyPr>
          <a:lstStyle/>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If you have any questions at all, that haven’t been addressed in this pack, please drop us a line via email: </a:t>
            </a:r>
            <a:r>
              <a:rPr lang="en-GB" sz="1600">
                <a:latin typeface="Open Sans" panose="020B0606030504020204" pitchFamily="34" charset="0"/>
                <a:ea typeface="Open Sans" panose="020B0606030504020204" pitchFamily="34" charset="0"/>
                <a:cs typeface="Open Sans" panose="020B0606030504020204" pitchFamily="34" charset="0"/>
                <a:hlinkClick r:id="rId2"/>
              </a:rPr>
              <a:t>joanne.d’angelo@manchester.ac.uk </a:t>
            </a:r>
            <a:r>
              <a:rPr lang="en-GB" sz="1600">
                <a:latin typeface="Open Sans" panose="020B0606030504020204" pitchFamily="34" charset="0"/>
                <a:ea typeface="Open Sans" panose="020B0606030504020204" pitchFamily="34" charset="0"/>
                <a:cs typeface="Open Sans" panose="020B0606030504020204" pitchFamily="34" charset="0"/>
              </a:rPr>
              <a:t>and </a:t>
            </a:r>
            <a:r>
              <a:rPr lang="en-GB" sz="1600">
                <a:latin typeface="Open Sans" panose="020B0606030504020204" pitchFamily="34" charset="0"/>
                <a:ea typeface="Open Sans" panose="020B0606030504020204" pitchFamily="34" charset="0"/>
                <a:cs typeface="Open Sans" panose="020B0606030504020204" pitchFamily="34" charset="0"/>
                <a:hlinkClick r:id="rId3"/>
              </a:rPr>
              <a:t>enna.bartlett@manchester.ac.uk</a:t>
            </a:r>
            <a:r>
              <a:rPr lang="en-GB" sz="1600">
                <a:latin typeface="Open Sans" panose="020B0606030504020204" pitchFamily="34" charset="0"/>
                <a:ea typeface="Open Sans" panose="020B0606030504020204" pitchFamily="34" charset="0"/>
                <a:cs typeface="Open Sans" panose="020B0606030504020204" pitchFamily="34" charset="0"/>
              </a:rPr>
              <a:t>.</a:t>
            </a:r>
          </a:p>
          <a:p>
            <a:pPr marL="0" indent="0">
              <a:lnSpc>
                <a:spcPct val="15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4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In this pack</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15600" cy="4852988"/>
          </a:xfrm>
        </p:spPr>
        <p:txBody>
          <a:bodyPr vert="horz" lIns="91440" tIns="45720" rIns="91440" bIns="45720" rtlCol="0" anchor="t">
            <a:noAutofit/>
          </a:bodyPr>
          <a:lstStyle/>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3 – </a:t>
            </a:r>
            <a:r>
              <a:rPr lang="en-GB" sz="1600">
                <a:latin typeface="Open Sans" panose="020B0606030504020204" pitchFamily="34" charset="0"/>
                <a:ea typeface="Open Sans" panose="020B0606030504020204" pitchFamily="34" charset="0"/>
                <a:cs typeface="Open Sans" panose="020B0606030504020204" pitchFamily="34" charset="0"/>
                <a:hlinkClick r:id="rId2" action="ppaction://hlinksldjump"/>
              </a:rPr>
              <a:t>What are the Tomorrow Labs?</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4 – </a:t>
            </a:r>
            <a:r>
              <a:rPr lang="en-GB" sz="1600">
                <a:latin typeface="Open Sans" panose="020B0606030504020204" pitchFamily="34" charset="0"/>
                <a:ea typeface="Open Sans" panose="020B0606030504020204" pitchFamily="34" charset="0"/>
                <a:cs typeface="Open Sans" panose="020B0606030504020204" pitchFamily="34" charset="0"/>
                <a:hlinkClick r:id="rId3" action="ppaction://hlinksldjump"/>
              </a:rPr>
              <a:t>Campaign aims</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5 – </a:t>
            </a:r>
            <a:r>
              <a:rPr lang="en-GB" sz="1600">
                <a:latin typeface="Open Sans" panose="020B0606030504020204" pitchFamily="34" charset="0"/>
                <a:ea typeface="Open Sans" panose="020B0606030504020204" pitchFamily="34" charset="0"/>
                <a:cs typeface="Open Sans" panose="020B0606030504020204" pitchFamily="34" charset="0"/>
                <a:hlinkClick r:id="rId4" action="ppaction://hlinksldjump"/>
              </a:rPr>
              <a:t>Email signature</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6 - </a:t>
            </a:r>
            <a:r>
              <a:rPr lang="en-GB" sz="1600">
                <a:latin typeface="Open Sans" panose="020B0606030504020204" pitchFamily="34" charset="0"/>
                <a:ea typeface="Open Sans" panose="020B0606030504020204" pitchFamily="34" charset="0"/>
                <a:cs typeface="Open Sans" panose="020B0606030504020204" pitchFamily="34" charset="0"/>
                <a:hlinkClick r:id="rId5" action="ppaction://hlinksldjump"/>
              </a:rPr>
              <a:t>Suggested LinkedIn content</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1600">
                <a:latin typeface="Open Sans"/>
                <a:ea typeface="Open Sans"/>
                <a:cs typeface="Open Sans"/>
              </a:rPr>
              <a:t>Slide 7 - </a:t>
            </a:r>
            <a:r>
              <a:rPr lang="en-GB" sz="1600">
                <a:latin typeface="Open Sans"/>
                <a:ea typeface="Open Sans"/>
                <a:cs typeface="Open Sans"/>
                <a:hlinkClick r:id="rId6" action="ppaction://hlinksldjump"/>
              </a:rPr>
              <a:t>Suggested X (formerly Twitter) content</a:t>
            </a:r>
            <a:endParaRPr lang="en-GB" sz="1600">
              <a:latin typeface="Open Sans"/>
              <a:ea typeface="Open Sans"/>
              <a:cs typeface="Open Sans"/>
            </a:endParaRPr>
          </a:p>
          <a:p>
            <a:pPr marL="0" indent="0">
              <a:lnSpc>
                <a:spcPct val="150000"/>
              </a:lnSpc>
              <a:buNone/>
            </a:pPr>
            <a:r>
              <a:rPr lang="en-GB" sz="1600">
                <a:latin typeface="Open Sans"/>
                <a:ea typeface="Open Sans"/>
                <a:cs typeface="Open Sans"/>
              </a:rPr>
              <a:t>Slide 8 - </a:t>
            </a:r>
            <a:r>
              <a:rPr lang="en-GB" sz="1600">
                <a:latin typeface="Open Sans"/>
                <a:ea typeface="Open Sans"/>
                <a:cs typeface="Open Sans"/>
                <a:hlinkClick r:id="rId7" action="ppaction://hlinksldjump"/>
              </a:rPr>
              <a:t>Suggested email and newsletter copy</a:t>
            </a:r>
            <a:endParaRPr lang="en-GB" sz="1600">
              <a:latin typeface="Open Sans"/>
              <a:ea typeface="Open Sans"/>
              <a:cs typeface="Open Sans"/>
            </a:endParaRPr>
          </a:p>
          <a:p>
            <a:pPr marL="0" indent="0">
              <a:lnSpc>
                <a:spcPct val="150000"/>
              </a:lnSpc>
              <a:buNone/>
            </a:pPr>
            <a:r>
              <a:rPr lang="en-GB" sz="1600">
                <a:latin typeface="Open Sans"/>
                <a:ea typeface="Open Sans"/>
                <a:cs typeface="Open Sans"/>
              </a:rPr>
              <a:t>Slide 9 - </a:t>
            </a:r>
            <a:r>
              <a:rPr lang="en-GB" sz="1600">
                <a:latin typeface="Open Sans"/>
                <a:ea typeface="Open Sans"/>
                <a:cs typeface="Open Sans"/>
                <a:hlinkClick r:id="rId8" action="ppaction://hlinksldjump"/>
              </a:rPr>
              <a:t>Tours of the Tomorrow Labs</a:t>
            </a:r>
            <a:endParaRPr lang="en-GB" sz="1600">
              <a:latin typeface="Open Sans"/>
              <a:ea typeface="Open Sans"/>
              <a:cs typeface="Open Sans"/>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9 - </a:t>
            </a:r>
            <a:r>
              <a:rPr lang="en-GB" sz="1600">
                <a:latin typeface="Open Sans" panose="020B0606030504020204" pitchFamily="34" charset="0"/>
                <a:ea typeface="Open Sans" panose="020B0606030504020204" pitchFamily="34" charset="0"/>
                <a:cs typeface="Open Sans" panose="020B0606030504020204" pitchFamily="34" charset="0"/>
                <a:hlinkClick r:id="rId9" action="ppaction://hlinksldjump"/>
              </a:rPr>
              <a:t>Suggesting new additions to the campaign</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Slide 10 - </a:t>
            </a:r>
            <a:r>
              <a:rPr lang="en-GB" sz="1600">
                <a:latin typeface="Open Sans" panose="020B0606030504020204" pitchFamily="34" charset="0"/>
                <a:ea typeface="Open Sans" panose="020B0606030504020204" pitchFamily="34" charset="0"/>
                <a:cs typeface="Open Sans" panose="020B0606030504020204" pitchFamily="34" charset="0"/>
                <a:hlinkClick r:id="rId10" action="ppaction://hlinksldjump"/>
              </a:rPr>
              <a:t>Questions?</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2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What are the Tomorrow Labs?</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15600" cy="4852988"/>
          </a:xfrm>
        </p:spPr>
        <p:txBody>
          <a:bodyPr>
            <a:noAutofit/>
          </a:bodyPr>
          <a:lstStyle/>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Tomorrow Labs is a marketing and communications campaign designed to better foreground our facilities and capabilities, launching on 10 October 2023.</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UoM is home to one of the largest test beds in UK academia – where the brightest minds are devising real-world solutions. This campaign has been created to better tell that story and attract potential research partners.</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‘Tomorrow Labs’ is the umbrella term we’ve given to the University’s collection of 19 trailblazing science and engineering research laboratories. We have created an online brochure that shows off our amazing facilities: </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hlinkClick r:id="rId2"/>
              </a:rPr>
              <a:t>View the brochure here &gt;&gt;</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4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Campaign aims</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15600" cy="4852988"/>
          </a:xfrm>
        </p:spPr>
        <p:txBody>
          <a:bodyPr>
            <a:noAutofit/>
          </a:bodyPr>
          <a:lstStyle/>
          <a:p>
            <a:pPr marL="342900" indent="-342900">
              <a:lnSpc>
                <a:spcPct val="150000"/>
              </a:lnSpc>
              <a:buFont typeface="+mj-lt"/>
              <a:buAutoNum type="arabicPeriod"/>
            </a:pPr>
            <a:r>
              <a:rPr lang="en-GB" sz="1600" b="1">
                <a:latin typeface="Open Sans" panose="020B0606030504020204" pitchFamily="34" charset="0"/>
                <a:ea typeface="Open Sans" panose="020B0606030504020204" pitchFamily="34" charset="0"/>
                <a:cs typeface="Open Sans" panose="020B0606030504020204" pitchFamily="34" charset="0"/>
              </a:rPr>
              <a:t>Ensure UoM is front of mind</a:t>
            </a:r>
            <a:r>
              <a:rPr lang="en-GB" sz="1600">
                <a:latin typeface="Open Sans" panose="020B0606030504020204" pitchFamily="34" charset="0"/>
                <a:ea typeface="Open Sans" panose="020B0606030504020204" pitchFamily="34" charset="0"/>
                <a:cs typeface="Open Sans" panose="020B0606030504020204" pitchFamily="34" charset="0"/>
              </a:rPr>
              <a:t>, by driving awareness of the sheer scale of our capabilities.</a:t>
            </a:r>
          </a:p>
          <a:p>
            <a:pPr marL="342900" indent="-342900">
              <a:lnSpc>
                <a:spcPct val="150000"/>
              </a:lnSpc>
              <a:buFont typeface="+mj-lt"/>
              <a:buAutoNum type="arabicPeriod"/>
            </a:pPr>
            <a:r>
              <a:rPr lang="en-GB" sz="1600" b="1">
                <a:latin typeface="Open Sans" panose="020B0606030504020204" pitchFamily="34" charset="0"/>
                <a:ea typeface="Open Sans" panose="020B0606030504020204" pitchFamily="34" charset="0"/>
                <a:cs typeface="Open Sans" panose="020B0606030504020204" pitchFamily="34" charset="0"/>
              </a:rPr>
              <a:t>Assert our leadership</a:t>
            </a:r>
            <a:r>
              <a:rPr lang="en-GB" sz="1600">
                <a:latin typeface="Open Sans" panose="020B0606030504020204" pitchFamily="34" charset="0"/>
                <a:ea typeface="Open Sans" panose="020B0606030504020204" pitchFamily="34" charset="0"/>
                <a:cs typeface="Open Sans" panose="020B0606030504020204" pitchFamily="34" charset="0"/>
              </a:rPr>
              <a:t>, extending our reputation for being at the forefront of research and development.</a:t>
            </a:r>
          </a:p>
          <a:p>
            <a:pPr marL="342900" indent="-342900">
              <a:lnSpc>
                <a:spcPct val="150000"/>
              </a:lnSpc>
              <a:buFont typeface="+mj-lt"/>
              <a:buAutoNum type="arabicPeriod"/>
            </a:pPr>
            <a:r>
              <a:rPr lang="en-GB" sz="1600" b="1">
                <a:latin typeface="Open Sans" panose="020B0606030504020204" pitchFamily="34" charset="0"/>
                <a:ea typeface="Open Sans" panose="020B0606030504020204" pitchFamily="34" charset="0"/>
                <a:cs typeface="Open Sans" panose="020B0606030504020204" pitchFamily="34" charset="0"/>
              </a:rPr>
              <a:t>Communicate the impact of our transformative research</a:t>
            </a:r>
            <a:r>
              <a:rPr lang="en-GB" sz="1600">
                <a:latin typeface="Open Sans" panose="020B0606030504020204" pitchFamily="34" charset="0"/>
                <a:ea typeface="Open Sans" panose="020B0606030504020204" pitchFamily="34" charset="0"/>
                <a:cs typeface="Open Sans" panose="020B0606030504020204" pitchFamily="34" charset="0"/>
              </a:rPr>
              <a:t>, by profiling the experts working in these labs and sharing examples of the real-world impact.</a:t>
            </a:r>
          </a:p>
          <a:p>
            <a:pPr marL="342900" indent="-342900">
              <a:lnSpc>
                <a:spcPct val="150000"/>
              </a:lnSpc>
              <a:buFont typeface="+mj-lt"/>
              <a:buAutoNum type="arabicPeriod"/>
            </a:pPr>
            <a:r>
              <a:rPr lang="en-GB" sz="1600" b="1">
                <a:latin typeface="Open Sans" panose="020B0606030504020204" pitchFamily="34" charset="0"/>
                <a:ea typeface="Open Sans" panose="020B0606030504020204" pitchFamily="34" charset="0"/>
                <a:cs typeface="Open Sans" panose="020B0606030504020204" pitchFamily="34" charset="0"/>
              </a:rPr>
              <a:t>Create meaningful engagement</a:t>
            </a:r>
            <a:r>
              <a:rPr lang="en-GB" sz="1600">
                <a:latin typeface="Open Sans" panose="020B0606030504020204" pitchFamily="34" charset="0"/>
                <a:ea typeface="Open Sans" panose="020B0606030504020204" pitchFamily="34" charset="0"/>
                <a:cs typeface="Open Sans" panose="020B0606030504020204" pitchFamily="34" charset="0"/>
              </a:rPr>
              <a:t> by driving enquiries from potential partners (namely industry, funding bodies and policymakers).</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The campaign currently focuses on FSE, but there is the potential to expand to include FBMH and Hums.</a:t>
            </a: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Email signature</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15600" cy="4852988"/>
          </a:xfrm>
        </p:spPr>
        <p:txBody>
          <a:bodyPr vert="horz" lIns="91440" tIns="45720" rIns="91440" bIns="45720" rtlCol="0" anchor="t">
            <a:noAutofit/>
          </a:bodyPr>
          <a:lstStyle/>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To help raise awareness of the campaign, we’ve created a Tomorrow Labs email signature. To activate:</a:t>
            </a:r>
          </a:p>
          <a:p>
            <a:pPr marL="342900" indent="-342900">
              <a:lnSpc>
                <a:spcPct val="150000"/>
              </a:lnSpc>
              <a:buAutoNum type="arabicPeriod"/>
            </a:pPr>
            <a:r>
              <a:rPr lang="en-GB" sz="1600">
                <a:latin typeface="Open Sans"/>
                <a:ea typeface="Open Sans"/>
                <a:cs typeface="Open Sans"/>
              </a:rPr>
              <a:t>Download the email signature &gt;&gt; </a:t>
            </a:r>
            <a:r>
              <a:rPr lang="en-GB" sz="1600" dirty="0">
                <a:latin typeface="Open Sans"/>
                <a:ea typeface="Open Sans"/>
                <a:cs typeface="Open Sans"/>
                <a:hlinkClick r:id="rId2"/>
              </a:rPr>
              <a:t>Email footer</a:t>
            </a:r>
            <a:endParaRPr lang="en-GB" sz="1600">
              <a:latin typeface="Calibri"/>
              <a:ea typeface="Calibri"/>
              <a:cs typeface="Calibri"/>
            </a:endParaRPr>
          </a:p>
          <a:p>
            <a:pPr marL="342900" indent="-342900">
              <a:lnSpc>
                <a:spcPct val="150000"/>
              </a:lnSpc>
              <a:buFont typeface="+mj-lt"/>
              <a:buAutoNum type="arabicPeriod"/>
            </a:pPr>
            <a:r>
              <a:rPr lang="en-GB" sz="1600">
                <a:latin typeface="Open Sans"/>
                <a:ea typeface="Open Sans"/>
                <a:cs typeface="Open Sans"/>
              </a:rPr>
              <a:t>Add the image to your email signature. </a:t>
            </a:r>
            <a:r>
              <a:rPr lang="en-GB" sz="1200">
                <a:latin typeface="Open Sans"/>
                <a:ea typeface="Open Sans"/>
                <a:cs typeface="Open Sans"/>
              </a:rPr>
              <a:t>For a guide on how to change your email signature, visit the </a:t>
            </a:r>
            <a:r>
              <a:rPr lang="en-GB" sz="1200">
                <a:latin typeface="Open Sans"/>
                <a:ea typeface="Open Sans"/>
                <a:cs typeface="Open Sans"/>
                <a:hlinkClick r:id="rId3"/>
              </a:rPr>
              <a:t>“create and add a signature to messages” page on the Microsoft site &gt;&gt;</a:t>
            </a:r>
            <a:endParaRPr lang="en-GB" sz="1200">
              <a:latin typeface="Open Sans"/>
              <a:ea typeface="Open Sans"/>
              <a:cs typeface="Open Sans"/>
            </a:endParaRPr>
          </a:p>
          <a:p>
            <a:pPr marL="342900" indent="-342900">
              <a:lnSpc>
                <a:spcPct val="150000"/>
              </a:lnSpc>
              <a:buFont typeface="+mj-lt"/>
              <a:buAutoNum type="arabicPeriod"/>
            </a:pPr>
            <a:r>
              <a:rPr lang="en-GB" sz="1600">
                <a:latin typeface="Open Sans" panose="020B0606030504020204" pitchFamily="34" charset="0"/>
                <a:ea typeface="Open Sans" panose="020B0606030504020204" pitchFamily="34" charset="0"/>
                <a:cs typeface="Open Sans" panose="020B0606030504020204" pitchFamily="34" charset="0"/>
              </a:rPr>
              <a:t>Hyperlink the image using this tracking link: </a:t>
            </a:r>
            <a:r>
              <a:rPr lang="en-GB" sz="1600">
                <a:latin typeface="Open Sans" panose="020B0606030504020204" pitchFamily="34" charset="0"/>
                <a:ea typeface="Open Sans" panose="020B0606030504020204" pitchFamily="34" charset="0"/>
                <a:cs typeface="Open Sans" panose="020B0606030504020204" pitchFamily="34" charset="0"/>
                <a:hlinkClick r:id="rId4"/>
              </a:rPr>
              <a:t>https://www.scieng.manchester.ac.uk/tomorrowlabs?utm_source=EmailSignature&amp;utm_medium=stakeholders&amp;utm_campaign=TomorrowLabs</a:t>
            </a:r>
            <a:r>
              <a:rPr lang="en-GB" sz="1600">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rple and white background with text&#10;&#10;Description automatically generated">
            <a:extLst>
              <a:ext uri="{FF2B5EF4-FFF2-40B4-BE49-F238E27FC236}">
                <a16:creationId xmlns:a16="http://schemas.microsoft.com/office/drawing/2014/main" id="{8744AB8A-2F7D-EB6F-2F07-112701AE1F54}"/>
              </a:ext>
            </a:extLst>
          </p:cNvPr>
          <p:cNvPicPr>
            <a:picLocks noChangeAspect="1"/>
          </p:cNvPicPr>
          <p:nvPr/>
        </p:nvPicPr>
        <p:blipFill>
          <a:blip r:embed="rId6"/>
          <a:stretch>
            <a:fillRect/>
          </a:stretch>
        </p:blipFill>
        <p:spPr>
          <a:xfrm>
            <a:off x="1962150" y="4465967"/>
            <a:ext cx="5292437" cy="1476294"/>
          </a:xfrm>
          <a:prstGeom prst="rect">
            <a:avLst/>
          </a:prstGeom>
        </p:spPr>
      </p:pic>
    </p:spTree>
    <p:extLst>
      <p:ext uri="{BB962C8B-B14F-4D97-AF65-F5344CB8AC3E}">
        <p14:creationId xmlns:p14="http://schemas.microsoft.com/office/powerpoint/2010/main" val="4954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LinkedIn</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157288"/>
            <a:ext cx="11003756" cy="5019675"/>
          </a:xfrm>
        </p:spPr>
        <p:txBody>
          <a:bodyPr vert="horz" lIns="91440" tIns="45720" rIns="91440" bIns="45720" rtlCol="0" anchor="t">
            <a:noAutofit/>
          </a:bodyPr>
          <a:lstStyle/>
          <a:p>
            <a:pPr marL="0" indent="0">
              <a:lnSpc>
                <a:spcPct val="150000"/>
              </a:lnSpc>
              <a:buNone/>
            </a:pPr>
            <a:r>
              <a:rPr lang="en-GB" sz="1200" b="1">
                <a:latin typeface="Open Sans"/>
                <a:ea typeface="Open Sans"/>
                <a:cs typeface="Open Sans"/>
              </a:rPr>
              <a:t>Suggested post 1</a:t>
            </a:r>
          </a:p>
          <a:p>
            <a:pPr marL="0" indent="0">
              <a:lnSpc>
                <a:spcPct val="100000"/>
              </a:lnSpc>
              <a:buNone/>
            </a:pPr>
            <a:r>
              <a:rPr lang="en-GB" sz="1200">
                <a:latin typeface="Open Sans"/>
                <a:ea typeface="Open Sans"/>
                <a:cs typeface="Open Sans"/>
              </a:rPr>
              <a:t>Discover our Tomorrow Labs</a:t>
            </a:r>
          </a:p>
          <a:p>
            <a:pPr marL="0" indent="0">
              <a:lnSpc>
                <a:spcPct val="100000"/>
              </a:lnSpc>
              <a:buNone/>
            </a:pPr>
            <a:r>
              <a:rPr lang="en-GB" sz="1200">
                <a:latin typeface="Open Sans"/>
                <a:ea typeface="Open Sans"/>
                <a:cs typeface="Open Sans"/>
              </a:rPr>
              <a:t>19 trailblazing science and engineering research laboratories, where a community of pioneers turn theories into realities.</a:t>
            </a:r>
          </a:p>
          <a:p>
            <a:pPr marL="0" indent="0">
              <a:lnSpc>
                <a:spcPct val="100000"/>
              </a:lnSpc>
              <a:buNone/>
            </a:pPr>
            <a:r>
              <a:rPr lang="en-GB" sz="1200">
                <a:latin typeface="Open Sans"/>
                <a:ea typeface="Open Sans"/>
                <a:cs typeface="Open Sans"/>
              </a:rPr>
              <a:t>We devise real-world solutions to tackle the biggest global challenges; from net zero to food security, future homes to health. </a:t>
            </a:r>
          </a:p>
          <a:p>
            <a:pPr marL="0" indent="0">
              <a:lnSpc>
                <a:spcPct val="100000"/>
              </a:lnSpc>
              <a:buNone/>
            </a:pPr>
            <a:r>
              <a:rPr lang="en-GB" sz="1200">
                <a:latin typeface="Open Sans"/>
                <a:ea typeface="Open Sans"/>
                <a:cs typeface="Open Sans"/>
              </a:rPr>
              <a:t>We provide national leadership, informing policy and driving the UK research and innovation agenda.</a:t>
            </a:r>
          </a:p>
          <a:p>
            <a:pPr marL="0" indent="0">
              <a:lnSpc>
                <a:spcPct val="100000"/>
              </a:lnSpc>
              <a:buNone/>
            </a:pPr>
            <a:r>
              <a:rPr lang="en-GB" sz="1200">
                <a:latin typeface="Open Sans"/>
                <a:ea typeface="Open Sans"/>
                <a:cs typeface="Open Sans"/>
              </a:rPr>
              <a:t>And we can build solutions for the challenges you face. </a:t>
            </a:r>
            <a:endParaRPr lang="en-GB" sz="12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200">
                <a:latin typeface="Open Sans"/>
                <a:ea typeface="Open Sans"/>
                <a:cs typeface="Open Sans"/>
                <a:hlinkClick r:id="rId2"/>
              </a:rPr>
              <a:t>Find out how &gt;&gt; </a:t>
            </a:r>
            <a:endParaRPr lang="en-GB" sz="12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200">
                <a:latin typeface="Open Sans"/>
                <a:ea typeface="Open Sans"/>
                <a:cs typeface="Open Sans"/>
              </a:rPr>
              <a:t>(</a:t>
            </a:r>
            <a:r>
              <a:rPr lang="en-GB" sz="1200">
                <a:latin typeface="Open Sans"/>
                <a:ea typeface="Open Sans"/>
                <a:cs typeface="Open Sans"/>
                <a:hlinkClick r:id="rId3"/>
              </a:rPr>
              <a:t>Download supporting video to use in the post &gt;&gt;</a:t>
            </a:r>
            <a:r>
              <a:rPr lang="en-GB" sz="1200">
                <a:latin typeface="Open Sans"/>
                <a:ea typeface="Open Sans"/>
                <a:cs typeface="Open Sans"/>
              </a:rPr>
              <a:t>)</a:t>
            </a:r>
          </a:p>
          <a:p>
            <a:pPr marL="0" indent="0">
              <a:lnSpc>
                <a:spcPct val="100000"/>
              </a:lnSpc>
              <a:buNone/>
            </a:pPr>
            <a:endParaRPr lang="en-GB" sz="1200">
              <a:latin typeface="Open Sans"/>
              <a:ea typeface="Open Sans"/>
              <a:cs typeface="Open Sans"/>
            </a:endParaRPr>
          </a:p>
          <a:p>
            <a:pPr marL="0" indent="0">
              <a:lnSpc>
                <a:spcPct val="150000"/>
              </a:lnSpc>
              <a:buNone/>
            </a:pPr>
            <a:r>
              <a:rPr lang="en-GB" sz="1200" b="1">
                <a:latin typeface="Open Sans"/>
                <a:ea typeface="Open Sans"/>
                <a:cs typeface="Open Sans"/>
              </a:rPr>
              <a:t>Suggested post 2</a:t>
            </a:r>
            <a:endParaRPr lang="en-GB">
              <a:latin typeface="Open Sans"/>
              <a:ea typeface="Open Sans"/>
              <a:cs typeface="Open Sans"/>
            </a:endParaRPr>
          </a:p>
          <a:p>
            <a:pPr marL="0" indent="0">
              <a:lnSpc>
                <a:spcPct val="100000"/>
              </a:lnSpc>
              <a:buNone/>
            </a:pPr>
            <a:r>
              <a:rPr lang="en-GB" sz="1200">
                <a:latin typeface="Open Sans" panose="020B0606030504020204" pitchFamily="34" charset="0"/>
                <a:ea typeface="Open Sans" panose="020B0606030504020204" pitchFamily="34" charset="0"/>
                <a:cs typeface="Open Sans" panose="020B0606030504020204" pitchFamily="34" charset="0"/>
              </a:rPr>
              <a:t>Want to grow your ideas? </a:t>
            </a:r>
          </a:p>
          <a:p>
            <a:pPr marL="0" indent="0">
              <a:lnSpc>
                <a:spcPct val="100000"/>
              </a:lnSpc>
              <a:buNone/>
            </a:pPr>
            <a:r>
              <a:rPr lang="en-GB" sz="1200">
                <a:latin typeface="Open Sans" panose="020B0606030504020204" pitchFamily="34" charset="0"/>
                <a:ea typeface="Open Sans" panose="020B0606030504020204" pitchFamily="34" charset="0"/>
                <a:cs typeface="Open Sans" panose="020B0606030504020204" pitchFamily="34" charset="0"/>
              </a:rPr>
              <a:t>We’ve created one of the foremost test beds in UK academia. Our labs are home to the brightest minds from across the globe, harnessing a culture where risk-taking is rewarded and transformative outcomes delivered. </a:t>
            </a:r>
          </a:p>
          <a:p>
            <a:pPr marL="0" indent="0">
              <a:lnSpc>
                <a:spcPct val="100000"/>
              </a:lnSpc>
              <a:buNone/>
            </a:pPr>
            <a:r>
              <a:rPr lang="en-GB" sz="1200">
                <a:latin typeface="Open Sans" panose="020B0606030504020204" pitchFamily="34" charset="0"/>
                <a:ea typeface="Open Sans" panose="020B0606030504020204" pitchFamily="34" charset="0"/>
                <a:cs typeface="Open Sans" panose="020B0606030504020204" pitchFamily="34" charset="0"/>
              </a:rPr>
              <a:t>The University of Manchester’s Tomorrow Labs have the equipment and capabilities to build solutions for the challenges you face. </a:t>
            </a:r>
          </a:p>
          <a:p>
            <a:pPr marL="0" indent="0">
              <a:lnSpc>
                <a:spcPct val="100000"/>
              </a:lnSpc>
              <a:buNone/>
            </a:pPr>
            <a:r>
              <a:rPr lang="en-GB" sz="1200">
                <a:latin typeface="Open Sans"/>
                <a:ea typeface="Open Sans"/>
                <a:cs typeface="Open Sans"/>
                <a:hlinkClick r:id="rId2"/>
              </a:rPr>
              <a:t>See how we can help &gt;&gt;</a:t>
            </a:r>
            <a:endParaRPr lang="en-GB" sz="1200">
              <a:latin typeface="Open Sans"/>
              <a:ea typeface="Open Sans"/>
              <a:cs typeface="Open Sans"/>
            </a:endParaRPr>
          </a:p>
          <a:p>
            <a:pPr marL="0" indent="0">
              <a:lnSpc>
                <a:spcPct val="100000"/>
              </a:lnSpc>
              <a:buNone/>
            </a:pPr>
            <a:r>
              <a:rPr lang="en-GB" sz="1200">
                <a:latin typeface="Open Sans"/>
                <a:ea typeface="Open Sans"/>
                <a:cs typeface="Open Sans"/>
              </a:rPr>
              <a:t>(</a:t>
            </a:r>
            <a:r>
              <a:rPr lang="en-GB" sz="1200">
                <a:latin typeface="Open Sans"/>
                <a:ea typeface="Open Sans"/>
                <a:cs typeface="Open Sans"/>
                <a:hlinkClick r:id="rId4"/>
              </a:rPr>
              <a:t>Download supporting image to use in the post &gt;&gt;</a:t>
            </a:r>
            <a:r>
              <a:rPr lang="en-GB" sz="1200">
                <a:latin typeface="Open Sans"/>
                <a:ea typeface="Open Sans"/>
                <a:cs typeface="Open Sans"/>
              </a:rPr>
              <a:t>)</a:t>
            </a:r>
          </a:p>
          <a:p>
            <a:pPr marL="0" indent="0">
              <a:lnSpc>
                <a:spcPct val="100000"/>
              </a:lnSpc>
              <a:buNone/>
            </a:pPr>
            <a:endParaRPr lang="en-GB" sz="1200">
              <a:latin typeface="Open Sans"/>
              <a:ea typeface="Open Sans"/>
              <a:cs typeface="Open Sans"/>
            </a:endParaRPr>
          </a:p>
          <a:p>
            <a:pPr marL="0" indent="0">
              <a:lnSpc>
                <a:spcPct val="100000"/>
              </a:lnSpc>
              <a:buNone/>
            </a:pPr>
            <a:r>
              <a:rPr lang="en-GB" sz="1200">
                <a:latin typeface="Open Sans"/>
                <a:ea typeface="Open Sans"/>
                <a:cs typeface="Open Sans"/>
              </a:rPr>
              <a:t>Campaign hashtag: #TomorrowLabs | </a:t>
            </a:r>
            <a:r>
              <a:rPr lang="en-GB" sz="1200">
                <a:latin typeface="Open Sans"/>
                <a:ea typeface="Open Sans"/>
                <a:cs typeface="Open Sans"/>
                <a:hlinkClick r:id="rId5"/>
              </a:rPr>
              <a:t>Suggested posts for individual labs &gt;&gt; </a:t>
            </a:r>
            <a:r>
              <a:rPr lang="en-GB" sz="1200">
                <a:latin typeface="Open Sans"/>
                <a:ea typeface="Open Sans"/>
                <a:cs typeface="Open Sans"/>
              </a:rPr>
              <a:t>| </a:t>
            </a:r>
            <a:r>
              <a:rPr lang="en-GB" sz="1200">
                <a:latin typeface="Open Sans"/>
                <a:ea typeface="Open Sans"/>
                <a:cs typeface="Open Sans"/>
                <a:hlinkClick r:id="rId6"/>
              </a:rPr>
              <a:t>Supporting images and videos &gt;&gt;</a:t>
            </a:r>
            <a:endParaRPr lang="en-GB" sz="1200">
              <a:latin typeface="Open Sans"/>
              <a:ea typeface="Open Sans"/>
              <a:cs typeface="Open Sans"/>
            </a:endParaRPr>
          </a:p>
          <a:p>
            <a:pPr marL="0" indent="0">
              <a:lnSpc>
                <a:spcPct val="15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4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X (formerly Twitter)</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932318" cy="4852988"/>
          </a:xfrm>
        </p:spPr>
        <p:txBody>
          <a:bodyPr vert="horz" lIns="91440" tIns="45720" rIns="91440" bIns="45720" rtlCol="0" anchor="t">
            <a:noAutofit/>
          </a:bodyPr>
          <a:lstStyle/>
          <a:p>
            <a:pPr marL="0" indent="0">
              <a:lnSpc>
                <a:spcPct val="150000"/>
              </a:lnSpc>
              <a:buNone/>
            </a:pPr>
            <a:r>
              <a:rPr lang="en-GB" sz="1400" b="1">
                <a:latin typeface="Open Sans"/>
                <a:ea typeface="Open Sans"/>
                <a:cs typeface="Open Sans"/>
              </a:rPr>
              <a:t>Suggested post 1</a:t>
            </a:r>
          </a:p>
          <a:p>
            <a:pPr marL="0" indent="0">
              <a:lnSpc>
                <a:spcPct val="100000"/>
              </a:lnSpc>
              <a:buNone/>
            </a:pPr>
            <a:r>
              <a:rPr lang="en-GB" sz="1400">
                <a:latin typeface="Open Sans"/>
                <a:ea typeface="Open Sans"/>
                <a:cs typeface="Open Sans"/>
              </a:rPr>
              <a:t>Discover our Tomorrow Labs.</a:t>
            </a:r>
          </a:p>
          <a:p>
            <a:pPr marL="0" indent="0">
              <a:lnSpc>
                <a:spcPct val="100000"/>
              </a:lnSpc>
              <a:buNone/>
            </a:pPr>
            <a:r>
              <a:rPr lang="en-GB" sz="1400">
                <a:latin typeface="Open Sans"/>
                <a:ea typeface="Open Sans"/>
                <a:cs typeface="Open Sans"/>
              </a:rPr>
              <a:t>19 trailblazing science and engineering research laboratories, where a community of pioneers turn theories into realities.</a:t>
            </a:r>
          </a:p>
          <a:p>
            <a:pPr marL="0" indent="0">
              <a:lnSpc>
                <a:spcPct val="100000"/>
              </a:lnSpc>
              <a:buNone/>
            </a:pPr>
            <a:r>
              <a:rPr lang="en-GB" sz="1400">
                <a:latin typeface="Open Sans"/>
                <a:ea typeface="Open Sans"/>
                <a:cs typeface="Open Sans"/>
                <a:hlinkClick r:id="rId2"/>
              </a:rPr>
              <a:t>Find out how &gt;&gt; </a:t>
            </a:r>
            <a:endParaRPr lang="en-GB" sz="14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400">
                <a:latin typeface="Open Sans"/>
                <a:ea typeface="Open Sans"/>
                <a:cs typeface="Open Sans"/>
              </a:rPr>
              <a:t>(</a:t>
            </a:r>
            <a:r>
              <a:rPr lang="en-GB" sz="1400">
                <a:latin typeface="Open Sans"/>
                <a:ea typeface="Open Sans"/>
                <a:cs typeface="Open Sans"/>
                <a:hlinkClick r:id="rId3"/>
              </a:rPr>
              <a:t>Download supporting video to use in the post &gt;&gt;</a:t>
            </a:r>
            <a:r>
              <a:rPr lang="en-GB" sz="1400">
                <a:latin typeface="Open Sans"/>
                <a:ea typeface="Open Sans"/>
                <a:cs typeface="Open Sans"/>
              </a:rPr>
              <a:t>)</a:t>
            </a:r>
          </a:p>
          <a:p>
            <a:pPr marL="0" indent="0">
              <a:lnSpc>
                <a:spcPct val="150000"/>
              </a:lnSpc>
              <a:buNone/>
            </a:pPr>
            <a:endParaRPr lang="en-GB" sz="1400" b="1">
              <a:latin typeface="Open Sans"/>
              <a:ea typeface="Open Sans"/>
              <a:cs typeface="Open Sans"/>
            </a:endParaRPr>
          </a:p>
          <a:p>
            <a:pPr marL="0" indent="0">
              <a:lnSpc>
                <a:spcPct val="150000"/>
              </a:lnSpc>
              <a:buNone/>
            </a:pPr>
            <a:r>
              <a:rPr lang="en-GB" sz="1400" b="1">
                <a:latin typeface="Open Sans"/>
                <a:ea typeface="Open Sans"/>
                <a:cs typeface="Open Sans"/>
              </a:rPr>
              <a:t>Suggested post 2</a:t>
            </a:r>
            <a:endParaRPr lang="en-GB">
              <a:latin typeface="Open Sans"/>
              <a:ea typeface="Open Sans"/>
              <a:cs typeface="Open Sans"/>
            </a:endParaRPr>
          </a:p>
          <a:p>
            <a:pPr marL="0" indent="0">
              <a:lnSpc>
                <a:spcPct val="100000"/>
              </a:lnSpc>
              <a:buNone/>
            </a:pPr>
            <a:r>
              <a:rPr lang="en-GB" sz="1400">
                <a:latin typeface="Open Sans"/>
                <a:ea typeface="Open Sans"/>
                <a:cs typeface="Open Sans"/>
              </a:rPr>
              <a:t>In our Tomorrow Labs we…</a:t>
            </a:r>
          </a:p>
          <a:p>
            <a:pPr marL="0" indent="0">
              <a:lnSpc>
                <a:spcPct val="100000"/>
              </a:lnSpc>
              <a:buNone/>
            </a:pPr>
            <a:r>
              <a:rPr lang="en-GB" sz="1400">
                <a:latin typeface="Open Sans"/>
                <a:ea typeface="Open Sans"/>
                <a:cs typeface="Open Sans"/>
              </a:rPr>
              <a:t>Devise real-world solutions to tackle the biggest global challenges.</a:t>
            </a:r>
          </a:p>
          <a:p>
            <a:pPr marL="0" indent="0">
              <a:lnSpc>
                <a:spcPct val="100000"/>
              </a:lnSpc>
              <a:buNone/>
            </a:pPr>
            <a:r>
              <a:rPr lang="en-GB" sz="1400">
                <a:latin typeface="Open Sans"/>
                <a:ea typeface="Open Sans"/>
                <a:cs typeface="Open Sans"/>
              </a:rPr>
              <a:t>Provide national leadership, informing policy and driving the UK research &amp; innovation agenda.</a:t>
            </a:r>
          </a:p>
          <a:p>
            <a:pPr marL="0" indent="0">
              <a:lnSpc>
                <a:spcPct val="100000"/>
              </a:lnSpc>
              <a:buNone/>
            </a:pPr>
            <a:r>
              <a:rPr lang="en-GB" sz="1400">
                <a:latin typeface="Open Sans"/>
                <a:ea typeface="Open Sans"/>
                <a:cs typeface="Open Sans"/>
              </a:rPr>
              <a:t>Build solutions for the challenges you face.</a:t>
            </a:r>
          </a:p>
          <a:p>
            <a:pPr marL="0" indent="0">
              <a:lnSpc>
                <a:spcPct val="100000"/>
              </a:lnSpc>
              <a:buNone/>
            </a:pPr>
            <a:r>
              <a:rPr lang="en-GB" sz="1400">
                <a:latin typeface="Open Sans"/>
                <a:ea typeface="Open Sans"/>
                <a:cs typeface="Open Sans"/>
                <a:hlinkClick r:id="rId2"/>
              </a:rPr>
              <a:t>See how we can help &gt;&gt;</a:t>
            </a:r>
            <a:endParaRPr lang="en-GB" sz="1400">
              <a:latin typeface="Open Sans"/>
              <a:ea typeface="Open Sans"/>
              <a:cs typeface="Open Sans"/>
            </a:endParaRPr>
          </a:p>
          <a:p>
            <a:pPr marL="0" indent="0">
              <a:lnSpc>
                <a:spcPct val="100000"/>
              </a:lnSpc>
              <a:buNone/>
            </a:pPr>
            <a:r>
              <a:rPr lang="en-GB" sz="1400">
                <a:latin typeface="Open Sans"/>
                <a:ea typeface="Open Sans"/>
                <a:cs typeface="Open Sans"/>
              </a:rPr>
              <a:t>(</a:t>
            </a:r>
            <a:r>
              <a:rPr lang="en-GB" sz="1400">
                <a:latin typeface="Open Sans"/>
                <a:ea typeface="Open Sans"/>
                <a:cs typeface="Open Sans"/>
                <a:hlinkClick r:id="rId4"/>
              </a:rPr>
              <a:t>Download supporting image to use in the post &gt;&gt;</a:t>
            </a:r>
            <a:r>
              <a:rPr lang="en-GB" sz="1400">
                <a:latin typeface="Open Sans"/>
                <a:ea typeface="Open Sans"/>
                <a:cs typeface="Open Sans"/>
              </a:rPr>
              <a:t>)</a:t>
            </a:r>
          </a:p>
          <a:p>
            <a:pPr marL="0" indent="0">
              <a:lnSpc>
                <a:spcPct val="100000"/>
              </a:lnSpc>
              <a:buNone/>
            </a:pPr>
            <a:endParaRPr lang="en-GB" sz="1400">
              <a:latin typeface="Open Sans"/>
              <a:ea typeface="Open Sans"/>
              <a:cs typeface="Open Sans"/>
            </a:endParaRPr>
          </a:p>
          <a:p>
            <a:pPr marL="0" indent="0">
              <a:lnSpc>
                <a:spcPct val="100000"/>
              </a:lnSpc>
              <a:buNone/>
            </a:pPr>
            <a:r>
              <a:rPr lang="en-GB" sz="1400">
                <a:latin typeface="Open Sans"/>
                <a:ea typeface="Open Sans"/>
                <a:cs typeface="Open Sans"/>
              </a:rPr>
              <a:t>Campaign hashtag: #TomorrowLabs | </a:t>
            </a:r>
            <a:r>
              <a:rPr lang="en-GB" sz="1400">
                <a:latin typeface="Open Sans"/>
                <a:ea typeface="Open Sans"/>
                <a:cs typeface="Open Sans"/>
                <a:hlinkClick r:id="rId5"/>
              </a:rPr>
              <a:t>Suggested posts for individual labs &gt;&gt; </a:t>
            </a:r>
            <a:r>
              <a:rPr lang="en-GB" sz="1400">
                <a:latin typeface="Open Sans"/>
                <a:ea typeface="Open Sans"/>
                <a:cs typeface="Open Sans"/>
              </a:rPr>
              <a:t>| </a:t>
            </a:r>
            <a:r>
              <a:rPr lang="en-GB" sz="1400">
                <a:latin typeface="Open Sans"/>
                <a:ea typeface="Open Sans"/>
                <a:cs typeface="Open Sans"/>
                <a:hlinkClick r:id="rId6"/>
              </a:rPr>
              <a:t>Supporting images and videos &gt;&gt;</a:t>
            </a:r>
            <a:endParaRPr lang="en-GB" sz="1400">
              <a:latin typeface="Open Sans"/>
              <a:ea typeface="Open Sans"/>
              <a:cs typeface="Open Sans"/>
            </a:endParaRPr>
          </a:p>
          <a:p>
            <a:pPr marL="0" indent="0">
              <a:lnSpc>
                <a:spcPct val="15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2286000" y="296565"/>
            <a:ext cx="9067800" cy="751767"/>
          </a:xfrm>
        </p:spPr>
        <p:txBody>
          <a:bodyPr>
            <a:noAutofit/>
          </a:bodyPr>
          <a:lstStyle/>
          <a:p>
            <a:r>
              <a:rPr lang="en-GB" sz="3600">
                <a:latin typeface="Open Sans" panose="020B0606030504020204" pitchFamily="34" charset="0"/>
                <a:ea typeface="Open Sans" panose="020B0606030504020204" pitchFamily="34" charset="0"/>
                <a:cs typeface="Open Sans" panose="020B0606030504020204" pitchFamily="34" charset="0"/>
              </a:rPr>
              <a:t>Emails and newsletters (UoM-owned)</a:t>
            </a:r>
          </a:p>
        </p:txBody>
      </p:sp>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838200" y="1323975"/>
            <a:ext cx="10515600" cy="4852988"/>
          </a:xfrm>
        </p:spPr>
        <p:txBody>
          <a:bodyPr vert="horz" lIns="91440" tIns="45720" rIns="91440" bIns="45720" rtlCol="0" anchor="t">
            <a:noAutofit/>
          </a:bodyPr>
          <a:lstStyle/>
          <a:p>
            <a:pPr marL="0" indent="0">
              <a:lnSpc>
                <a:spcPct val="150000"/>
              </a:lnSpc>
              <a:buNone/>
            </a:pPr>
            <a:r>
              <a:rPr lang="en-GB" sz="1600" b="1">
                <a:latin typeface="Open Sans"/>
                <a:ea typeface="Open Sans"/>
                <a:cs typeface="Open Sans"/>
              </a:rPr>
              <a:t>Suggest copy with UTM link</a:t>
            </a:r>
          </a:p>
          <a:p>
            <a:pPr marL="0" indent="0">
              <a:lnSpc>
                <a:spcPct val="150000"/>
              </a:lnSpc>
              <a:buNone/>
            </a:pPr>
            <a:r>
              <a:rPr lang="en-GB" sz="1600">
                <a:latin typeface="Open Sans"/>
                <a:ea typeface="Open Sans"/>
                <a:cs typeface="Open Sans"/>
              </a:rPr>
              <a:t>Discover our Tomorrow Labs – a collection of 19 trailblazing science and engineering research laboratories at The University of Manchester.</a:t>
            </a:r>
            <a:endParaRPr lang="en-GB">
              <a:latin typeface="Open Sans"/>
              <a:ea typeface="Open Sans"/>
              <a:cs typeface="Open Sans"/>
            </a:endParaRP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Here, our researchers turn theory into reality, tackling the biggest global challenges from net zero to food security, future homes to health.</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The brightest minds are devising real-world solutions in our unique city centre location, creating one of the largest test beds in UK academia – and influencing research around the world.</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rPr>
              <a:t>At the Tomorrow Labs we’re developing a better future for all.</a:t>
            </a:r>
          </a:p>
          <a:p>
            <a:pPr marL="0" indent="0">
              <a:lnSpc>
                <a:spcPct val="150000"/>
              </a:lnSpc>
              <a:buNone/>
            </a:pPr>
            <a:r>
              <a:rPr lang="en-GB" sz="1600">
                <a:latin typeface="Open Sans" panose="020B0606030504020204" pitchFamily="34" charset="0"/>
                <a:ea typeface="Open Sans" panose="020B0606030504020204" pitchFamily="34" charset="0"/>
                <a:cs typeface="Open Sans" panose="020B0606030504020204" pitchFamily="34" charset="0"/>
                <a:hlinkClick r:id="rId2"/>
              </a:rPr>
              <a:t>Discover how we can build solutions for the challenges you face &gt;&gt; </a:t>
            </a: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1600">
                <a:latin typeface="Open Sans"/>
                <a:ea typeface="Open Sans"/>
                <a:cs typeface="Open Sans"/>
                <a:hlinkClick r:id="rId3"/>
              </a:rPr>
              <a:t>Access suggested image to use alongside &gt;&gt;</a:t>
            </a:r>
            <a:endParaRPr lang="en-GB" sz="1600">
              <a:latin typeface="Open Sans"/>
              <a:ea typeface="Open Sans"/>
              <a:cs typeface="Open Sans"/>
            </a:endParaRPr>
          </a:p>
          <a:p>
            <a:pPr marL="0" indent="0">
              <a:lnSpc>
                <a:spcPct val="150000"/>
              </a:lnSpc>
              <a:buNone/>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https://assets.manchester.ac.uk/logos/hi-res/TAB_UNI_MAIN_logo/White_backgrounds/TAB_col_white_background.jpg">
            <a:extLst>
              <a:ext uri="{FF2B5EF4-FFF2-40B4-BE49-F238E27FC236}">
                <a16:creationId xmlns:a16="http://schemas.microsoft.com/office/drawing/2014/main" id="{C648BA3E-A7C8-80F5-181C-7ABC3932AE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89" y="296565"/>
            <a:ext cx="1774825" cy="75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6FB75-E005-208E-4F7D-134428569C67}"/>
              </a:ext>
            </a:extLst>
          </p:cNvPr>
          <p:cNvSpPr>
            <a:spLocks noGrp="1"/>
          </p:cNvSpPr>
          <p:nvPr>
            <p:ph type="title"/>
          </p:nvPr>
        </p:nvSpPr>
        <p:spPr>
          <a:xfrm>
            <a:off x="7527223" y="557189"/>
            <a:ext cx="3826577" cy="1671566"/>
          </a:xfrm>
        </p:spPr>
        <p:txBody>
          <a:bodyPr>
            <a:normAutofit/>
          </a:bodyPr>
          <a:lstStyle/>
          <a:p>
            <a:r>
              <a:rPr lang="en-GB" sz="4000">
                <a:latin typeface="Open Sans" panose="020B0606030504020204" pitchFamily="34" charset="0"/>
                <a:ea typeface="Open Sans" panose="020B0606030504020204" pitchFamily="34" charset="0"/>
                <a:cs typeface="Open Sans" panose="020B0606030504020204" pitchFamily="34" charset="0"/>
              </a:rPr>
              <a:t>Lab tours</a:t>
            </a:r>
          </a:p>
        </p:txBody>
      </p:sp>
      <p:pic>
        <p:nvPicPr>
          <p:cNvPr id="35" name="Picture 34" descr="A blue sign with white text&#10;&#10;Description automatically generated">
            <a:extLst>
              <a:ext uri="{FF2B5EF4-FFF2-40B4-BE49-F238E27FC236}">
                <a16:creationId xmlns:a16="http://schemas.microsoft.com/office/drawing/2014/main" id="{D77DD764-B9E5-8410-6147-2EF46EF30BEE}"/>
              </a:ext>
            </a:extLst>
          </p:cNvPr>
          <p:cNvPicPr>
            <a:picLocks noChangeAspect="1"/>
          </p:cNvPicPr>
          <p:nvPr/>
        </p:nvPicPr>
        <p:blipFill rotWithShape="1">
          <a:blip r:embed="rId2">
            <a:extLst>
              <a:ext uri="{28A0092B-C50C-407E-A947-70E740481C1C}">
                <a14:useLocalDpi xmlns:a14="http://schemas.microsoft.com/office/drawing/2010/main" val="0"/>
              </a:ext>
            </a:extLst>
          </a:blip>
          <a:srcRect l="14189" r="26101" b="-2"/>
          <a:stretch/>
        </p:blipFill>
        <p:spPr>
          <a:xfrm>
            <a:off x="20" y="-1"/>
            <a:ext cx="3997732" cy="4469126"/>
          </a:xfrm>
          <a:prstGeom prst="rect">
            <a:avLst/>
          </a:prstGeom>
        </p:spPr>
      </p:pic>
      <p:pic>
        <p:nvPicPr>
          <p:cNvPr id="33" name="Picture 32" descr="A person in a red shirt&#10;&#10;Description automatically generated">
            <a:extLst>
              <a:ext uri="{FF2B5EF4-FFF2-40B4-BE49-F238E27FC236}">
                <a16:creationId xmlns:a16="http://schemas.microsoft.com/office/drawing/2014/main" id="{3747E945-8345-8048-70C6-21F0796D55E5}"/>
              </a:ext>
            </a:extLst>
          </p:cNvPr>
          <p:cNvPicPr>
            <a:picLocks noChangeAspect="1"/>
          </p:cNvPicPr>
          <p:nvPr/>
        </p:nvPicPr>
        <p:blipFill rotWithShape="1">
          <a:blip r:embed="rId3">
            <a:extLst>
              <a:ext uri="{28A0092B-C50C-407E-A947-70E740481C1C}">
                <a14:useLocalDpi xmlns:a14="http://schemas.microsoft.com/office/drawing/2010/main" val="0"/>
              </a:ext>
            </a:extLst>
          </a:blip>
          <a:srcRect l="4240" r="4994" b="1"/>
          <a:stretch/>
        </p:blipFill>
        <p:spPr>
          <a:xfrm>
            <a:off x="4184069" y="-2"/>
            <a:ext cx="3027239" cy="2226220"/>
          </a:xfrm>
          <a:prstGeom prst="rect">
            <a:avLst/>
          </a:prstGeom>
        </p:spPr>
      </p:pic>
      <p:pic>
        <p:nvPicPr>
          <p:cNvPr id="39" name="Picture 38" descr="Close-up of a microscope&#10;&#10;Description automatically generated">
            <a:extLst>
              <a:ext uri="{FF2B5EF4-FFF2-40B4-BE49-F238E27FC236}">
                <a16:creationId xmlns:a16="http://schemas.microsoft.com/office/drawing/2014/main" id="{49A8FBD9-F356-D84B-6547-257C8181C81C}"/>
              </a:ext>
            </a:extLst>
          </p:cNvPr>
          <p:cNvPicPr>
            <a:picLocks noChangeAspect="1"/>
          </p:cNvPicPr>
          <p:nvPr/>
        </p:nvPicPr>
        <p:blipFill rotWithShape="1">
          <a:blip r:embed="rId4">
            <a:extLst>
              <a:ext uri="{28A0092B-C50C-407E-A947-70E740481C1C}">
                <a14:useLocalDpi xmlns:a14="http://schemas.microsoft.com/office/drawing/2010/main" val="0"/>
              </a:ext>
            </a:extLst>
          </a:blip>
          <a:srcRect l="1476" r="-6" b="-6"/>
          <a:stretch/>
        </p:blipFill>
        <p:spPr>
          <a:xfrm>
            <a:off x="4184069" y="2406570"/>
            <a:ext cx="3027239" cy="2050948"/>
          </a:xfrm>
          <a:prstGeom prst="rect">
            <a:avLst/>
          </a:prstGeom>
        </p:spPr>
      </p:pic>
      <p:pic>
        <p:nvPicPr>
          <p:cNvPr id="37" name="Picture 36" descr="A person standing in front of a screen&#10;&#10;Description automatically generated">
            <a:extLst>
              <a:ext uri="{FF2B5EF4-FFF2-40B4-BE49-F238E27FC236}">
                <a16:creationId xmlns:a16="http://schemas.microsoft.com/office/drawing/2014/main" id="{5421D428-60B5-B8FF-5271-65A28A0871F5}"/>
              </a:ext>
            </a:extLst>
          </p:cNvPr>
          <p:cNvPicPr>
            <a:picLocks noChangeAspect="1"/>
          </p:cNvPicPr>
          <p:nvPr/>
        </p:nvPicPr>
        <p:blipFill rotWithShape="1">
          <a:blip r:embed="rId5">
            <a:extLst>
              <a:ext uri="{28A0092B-C50C-407E-A947-70E740481C1C}">
                <a14:useLocalDpi xmlns:a14="http://schemas.microsoft.com/office/drawing/2010/main" val="0"/>
              </a:ext>
            </a:extLst>
          </a:blip>
          <a:srcRect l="8078" r="1085" b="6"/>
          <a:stretch/>
        </p:blipFill>
        <p:spPr>
          <a:xfrm>
            <a:off x="-3717" y="4638290"/>
            <a:ext cx="3020892" cy="2219710"/>
          </a:xfrm>
          <a:prstGeom prst="rect">
            <a:avLst/>
          </a:prstGeom>
        </p:spPr>
      </p:pic>
      <p:pic>
        <p:nvPicPr>
          <p:cNvPr id="41" name="Picture 40" descr="A person in a blue coat standing in a room with people in the background&#10;&#10;Description automatically generated">
            <a:extLst>
              <a:ext uri="{FF2B5EF4-FFF2-40B4-BE49-F238E27FC236}">
                <a16:creationId xmlns:a16="http://schemas.microsoft.com/office/drawing/2014/main" id="{B3A32611-43E9-114F-B91C-72D1DD8411E6}"/>
              </a:ext>
            </a:extLst>
          </p:cNvPr>
          <p:cNvPicPr>
            <a:picLocks noChangeAspect="1"/>
          </p:cNvPicPr>
          <p:nvPr/>
        </p:nvPicPr>
        <p:blipFill rotWithShape="1">
          <a:blip r:embed="rId6">
            <a:extLst>
              <a:ext uri="{28A0092B-C50C-407E-A947-70E740481C1C}">
                <a14:useLocalDpi xmlns:a14="http://schemas.microsoft.com/office/drawing/2010/main" val="0"/>
              </a:ext>
            </a:extLst>
          </a:blip>
          <a:srcRect r="3" b="17081"/>
          <a:stretch/>
        </p:blipFill>
        <p:spPr>
          <a:xfrm>
            <a:off x="3184628" y="4629236"/>
            <a:ext cx="4026679" cy="2228764"/>
          </a:xfrm>
          <a:prstGeom prst="rect">
            <a:avLst/>
          </a:prstGeom>
        </p:spPr>
      </p:pic>
      <p:sp>
        <p:nvSpPr>
          <p:cNvPr id="3" name="Content Placeholder 2">
            <a:extLst>
              <a:ext uri="{FF2B5EF4-FFF2-40B4-BE49-F238E27FC236}">
                <a16:creationId xmlns:a16="http://schemas.microsoft.com/office/drawing/2014/main" id="{3E6FEFE8-02FB-B766-B9B6-4BF2447E3ED2}"/>
              </a:ext>
            </a:extLst>
          </p:cNvPr>
          <p:cNvSpPr>
            <a:spLocks noGrp="1"/>
          </p:cNvSpPr>
          <p:nvPr>
            <p:ph idx="1"/>
          </p:nvPr>
        </p:nvSpPr>
        <p:spPr>
          <a:xfrm>
            <a:off x="7527222" y="2130552"/>
            <a:ext cx="4122233" cy="4046411"/>
          </a:xfrm>
        </p:spPr>
        <p:txBody>
          <a:bodyPr>
            <a:normAutofit/>
          </a:bodyPr>
          <a:lstStyle/>
          <a:p>
            <a:pPr marL="0" indent="0">
              <a:lnSpc>
                <a:spcPct val="150000"/>
              </a:lnSpc>
              <a:buNone/>
            </a:pPr>
            <a:r>
              <a:rPr lang="en-GB" sz="1800">
                <a:latin typeface="Open Sans" panose="020B0606030504020204" pitchFamily="34" charset="0"/>
                <a:ea typeface="Open Sans" panose="020B0606030504020204" pitchFamily="34" charset="0"/>
                <a:cs typeface="Open Sans" panose="020B0606030504020204" pitchFamily="34" charset="0"/>
              </a:rPr>
              <a:t>We can organise bespoke tours for external partners and stakeholders.</a:t>
            </a:r>
          </a:p>
          <a:p>
            <a:pPr marL="0" indent="0">
              <a:lnSpc>
                <a:spcPct val="150000"/>
              </a:lnSpc>
              <a:buNone/>
            </a:pPr>
            <a:r>
              <a:rPr lang="en-GB" sz="1800">
                <a:latin typeface="Open Sans" panose="020B0606030504020204" pitchFamily="34" charset="0"/>
                <a:ea typeface="Open Sans" panose="020B0606030504020204" pitchFamily="34" charset="0"/>
                <a:cs typeface="Open Sans" panose="020B0606030504020204" pitchFamily="34" charset="0"/>
              </a:rPr>
              <a:t>If this is something you’d like to discuss, please contact Jo D’Angelo (</a:t>
            </a:r>
            <a:r>
              <a:rPr lang="en-GB" sz="1800" err="1">
                <a:latin typeface="Open Sans" panose="020B0606030504020204" pitchFamily="34" charset="0"/>
                <a:ea typeface="Open Sans" panose="020B0606030504020204" pitchFamily="34" charset="0"/>
                <a:cs typeface="Open Sans" panose="020B0606030504020204" pitchFamily="34" charset="0"/>
                <a:hlinkClick r:id="rId7"/>
              </a:rPr>
              <a:t>joanne.d’angelo@manchester.ac.uk</a:t>
            </a:r>
            <a:r>
              <a:rPr lang="en-GB" sz="1800">
                <a:latin typeface="Open Sans" panose="020B0606030504020204" pitchFamily="34" charset="0"/>
                <a:ea typeface="Open Sans" panose="020B0606030504020204" pitchFamily="34" charset="0"/>
                <a:cs typeface="Open Sans" panose="020B0606030504020204" pitchFamily="34" charset="0"/>
              </a:rPr>
              <a:t>) and Enna Bartlett (</a:t>
            </a:r>
            <a:r>
              <a:rPr lang="en-GB" sz="1800">
                <a:latin typeface="Open Sans" panose="020B0606030504020204" pitchFamily="34" charset="0"/>
                <a:ea typeface="Open Sans" panose="020B0606030504020204" pitchFamily="34" charset="0"/>
                <a:cs typeface="Open Sans" panose="020B0606030504020204" pitchFamily="34" charset="0"/>
                <a:hlinkClick r:id="rId8"/>
              </a:rPr>
              <a:t>enna.bartlett@manchester.ac.uk</a:t>
            </a:r>
            <a:r>
              <a:rPr lang="en-GB" sz="1800">
                <a:latin typeface="Open Sans" panose="020B0606030504020204" pitchFamily="34" charset="0"/>
                <a:ea typeface="Open Sans" panose="020B0606030504020204" pitchFamily="34" charset="0"/>
                <a:cs typeface="Open Sans" panose="020B0606030504020204" pitchFamily="34" charset="0"/>
              </a:rPr>
              <a:t>)</a:t>
            </a:r>
          </a:p>
        </p:txBody>
      </p:sp>
      <p:pic>
        <p:nvPicPr>
          <p:cNvPr id="43" name="Picture 42" descr="A black text on a white background&#10;&#10;Description automatically generated">
            <a:extLst>
              <a:ext uri="{FF2B5EF4-FFF2-40B4-BE49-F238E27FC236}">
                <a16:creationId xmlns:a16="http://schemas.microsoft.com/office/drawing/2014/main" id="{8A0B666A-40B5-5802-C40A-1AD0A2C26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691" y="259079"/>
            <a:ext cx="1655067" cy="701041"/>
          </a:xfrm>
          <a:prstGeom prst="rect">
            <a:avLst/>
          </a:prstGeom>
        </p:spPr>
      </p:pic>
    </p:spTree>
    <p:extLst>
      <p:ext uri="{BB962C8B-B14F-4D97-AF65-F5344CB8AC3E}">
        <p14:creationId xmlns:p14="http://schemas.microsoft.com/office/powerpoint/2010/main" val="236235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3DEAFAA663B54780DCEAD3E90E46A7" ma:contentTypeVersion="21" ma:contentTypeDescription="Create a new document." ma:contentTypeScope="" ma:versionID="83325a0ba65493ee561ff4bad24ee3bd">
  <xsd:schema xmlns:xsd="http://www.w3.org/2001/XMLSchema" xmlns:xs="http://www.w3.org/2001/XMLSchema" xmlns:p="http://schemas.microsoft.com/office/2006/metadata/properties" xmlns:ns2="080ac498-fe0b-471d-b8fe-c2d148d5799f" xmlns:ns3="8f66f29f-9d91-4278-bb83-6960dfba7612" targetNamespace="http://schemas.microsoft.com/office/2006/metadata/properties" ma:root="true" ma:fieldsID="e188aab2903e149acb09545f64934b71" ns2:_="" ns3:_="">
    <xsd:import namespace="080ac498-fe0b-471d-b8fe-c2d148d5799f"/>
    <xsd:import namespace="8f66f29f-9d91-4278-bb83-6960dfba76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Notes" minOccurs="0"/>
                <xsd:element ref="ns2:Subtitlesready" minOccurs="0"/>
                <xsd:element ref="ns2:MediaServiceLocation" minOccurs="0"/>
                <xsd:element ref="ns2:MediaLengthInSeconds" minOccurs="0"/>
                <xsd:element ref="ns2:lcf76f155ced4ddcb4097134ff3c332f" minOccurs="0"/>
                <xsd:element ref="ns3:TaxCatchAll" minOccurs="0"/>
                <xsd:element ref="ns2:Thumbnai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ac498-fe0b-471d-b8fe-c2d148d579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Notes" ma:index="18" nillable="true" ma:displayName="Notes" ma:format="Dropdown" ma:internalName="Notes">
      <xsd:simpleType>
        <xsd:restriction base="dms:Text">
          <xsd:maxLength value="255"/>
        </xsd:restriction>
      </xsd:simpleType>
    </xsd:element>
    <xsd:element name="Subtitlesready" ma:index="19" nillable="true" ma:displayName="Subtitles ready" ma:default="0" ma:format="Dropdown" ma:internalName="Subtitlesready">
      <xsd:simpleType>
        <xsd:restriction base="dms:Boolea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Thumbnail" ma:index="25" nillable="true" ma:displayName="Thumbnail" ma:format="Thumbnail" ma:internalName="Thumbnail">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6f29f-9d91-4278-bb83-6960dfba76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f2967e9-c8e4-4bb0-862c-1af661aeb840}" ma:internalName="TaxCatchAll" ma:showField="CatchAllData" ma:web="8f66f29f-9d91-4278-bb83-6960dfba76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titlesready xmlns="080ac498-fe0b-471d-b8fe-c2d148d5799f">false</Subtitlesready>
    <lcf76f155ced4ddcb4097134ff3c332f xmlns="080ac498-fe0b-471d-b8fe-c2d148d5799f">
      <Terms xmlns="http://schemas.microsoft.com/office/infopath/2007/PartnerControls"/>
    </lcf76f155ced4ddcb4097134ff3c332f>
    <Notes xmlns="080ac498-fe0b-471d-b8fe-c2d148d5799f" xsi:nil="true"/>
    <TaxCatchAll xmlns="8f66f29f-9d91-4278-bb83-6960dfba7612" xsi:nil="true"/>
    <Thumbnail xmlns="080ac498-fe0b-471d-b8fe-c2d148d579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A9208C-05A4-4713-BE5C-37E00B7B4262}">
  <ds:schemaRefs>
    <ds:schemaRef ds:uri="080ac498-fe0b-471d-b8fe-c2d148d5799f"/>
    <ds:schemaRef ds:uri="8f66f29f-9d91-4278-bb83-6960dfba76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F6907A-D69B-4901-87B2-35845FBACDF3}">
  <ds:schemaRefs>
    <ds:schemaRef ds:uri="http://purl.org/dc/terms/"/>
    <ds:schemaRef ds:uri="http://schemas.microsoft.com/office/2006/documentManagement/types"/>
    <ds:schemaRef ds:uri="080ac498-fe0b-471d-b8fe-c2d148d5799f"/>
    <ds:schemaRef ds:uri="http://schemas.microsoft.com/office/infopath/2007/PartnerControls"/>
    <ds:schemaRef ds:uri="http://purl.org/dc/elements/1.1/"/>
    <ds:schemaRef ds:uri="http://schemas.openxmlformats.org/package/2006/metadata/core-properties"/>
    <ds:schemaRef ds:uri="8f66f29f-9d91-4278-bb83-6960dfba761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D412AA9-76B8-4FB7-8084-DC3EBD91B4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PowerPoint Presentation</vt:lpstr>
      <vt:lpstr>In this pack</vt:lpstr>
      <vt:lpstr>What are the Tomorrow Labs?</vt:lpstr>
      <vt:lpstr>Campaign aims</vt:lpstr>
      <vt:lpstr>Email signature</vt:lpstr>
      <vt:lpstr>LinkedIn</vt:lpstr>
      <vt:lpstr>X (formerly Twitter)</vt:lpstr>
      <vt:lpstr>Emails and newsletters (UoM-owned)</vt:lpstr>
      <vt:lpstr>Lab tours</vt:lpstr>
      <vt:lpstr>Suggesting new labs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Enna Bartlett</dc:creator>
  <cp:lastModifiedBy>Liam O'hanlon</cp:lastModifiedBy>
  <cp:revision>14</cp:revision>
  <dcterms:created xsi:type="dcterms:W3CDTF">2023-10-09T14:27:03Z</dcterms:created>
  <dcterms:modified xsi:type="dcterms:W3CDTF">2023-10-11T12:46:03Z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0x010100433DEAFAA663B54780DCEAD3E90E46A7</vt:lpwstr>
  </property>
  <property fmtid="{D5CDD505-2E9C-101B-9397-08002B2CF9AE}" pid="3" name="MediaServiceImageTags">
    <vt:lpwstr/>
  </property>
</Properties>
</file>