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86717" autoAdjust="0"/>
  </p:normalViewPr>
  <p:slideViewPr>
    <p:cSldViewPr snapToGrid="0" snapToObjects="1">
      <p:cViewPr>
        <p:scale>
          <a:sx n="99" d="100"/>
          <a:sy n="99" d="100"/>
        </p:scale>
        <p:origin x="-18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902CC-E26E-4EB5-B54F-105AA7A0B6C6}" type="datetimeFigureOut">
              <a:rPr lang="it-IT" smtClean="0"/>
              <a:pPr/>
              <a:t>06/11/2015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BD7AB-92B1-413C-808D-50B7F6CC0CA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7633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Future enhancement</a:t>
            </a:r>
            <a:r>
              <a:rPr lang="en-GB" smtClean="0">
                <a:sym typeface="Wingdings" panose="05000000000000000000" pitchFamily="2" charset="2"/>
              </a:rPr>
              <a:t> </a:t>
            </a:r>
            <a:r>
              <a:rPr lang="en-GB" dirty="0" smtClean="0">
                <a:sym typeface="Wingdings" panose="05000000000000000000" pitchFamily="2" charset="2"/>
              </a:rPr>
              <a:t>this year’s adjustments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D7AB-92B1-413C-808D-50B7F6CC0CA4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705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Unit evaluation Qs – ‘The resources available online significantly enhanced my learning’</a:t>
            </a:r>
            <a:endParaRPr lang="it-IT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err="1" smtClean="0"/>
              <a:t>HeLD</a:t>
            </a:r>
            <a:r>
              <a:rPr lang="it-IT" dirty="0" smtClean="0"/>
              <a:t>: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Humanities eLearning Design is a multi-staged process to support academic staff in the re-working of existing course units, and the development of new ones</a:t>
            </a:r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D7AB-92B1-413C-808D-50B7F6CC0CA4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3 </a:t>
            </a:r>
            <a:r>
              <a:rPr lang="it-IT" dirty="0" err="1" smtClean="0"/>
              <a:t>questions</a:t>
            </a:r>
            <a:r>
              <a:rPr lang="it-IT" baseline="0" dirty="0" smtClean="0"/>
              <a:t>: </a:t>
            </a:r>
            <a:r>
              <a:rPr lang="it-IT" baseline="0" dirty="0" err="1" smtClean="0"/>
              <a:t>Resources</a:t>
            </a:r>
            <a:r>
              <a:rPr lang="it-IT" baseline="0" dirty="0" smtClean="0"/>
              <a:t> on BB, </a:t>
            </a:r>
            <a:r>
              <a:rPr lang="it-IT" baseline="0" dirty="0" err="1" smtClean="0"/>
              <a:t>resources</a:t>
            </a:r>
            <a:r>
              <a:rPr lang="it-IT" baseline="0" dirty="0" smtClean="0"/>
              <a:t> </a:t>
            </a:r>
            <a:r>
              <a:rPr lang="it-IT" baseline="0" dirty="0" err="1" smtClean="0"/>
              <a:t>outside</a:t>
            </a:r>
            <a:r>
              <a:rPr lang="it-IT" baseline="0" dirty="0" smtClean="0"/>
              <a:t> </a:t>
            </a:r>
            <a:r>
              <a:rPr lang="it-IT" baseline="0" dirty="0" err="1" smtClean="0"/>
              <a:t>class</a:t>
            </a:r>
            <a:r>
              <a:rPr lang="it-IT" baseline="0" dirty="0" smtClean="0"/>
              <a:t>, </a:t>
            </a:r>
            <a:r>
              <a:rPr lang="it-IT" baseline="0" dirty="0" err="1" smtClean="0"/>
              <a:t>tips</a:t>
            </a:r>
            <a:r>
              <a:rPr lang="it-IT" baseline="0" dirty="0" smtClean="0"/>
              <a:t> on </a:t>
            </a:r>
            <a:r>
              <a:rPr lang="it-IT" baseline="0" dirty="0" err="1" smtClean="0"/>
              <a:t>independent</a:t>
            </a:r>
            <a:r>
              <a:rPr lang="it-IT" baseline="0" dirty="0" smtClean="0"/>
              <a:t> </a:t>
            </a:r>
            <a:r>
              <a:rPr lang="it-IT" baseline="0" dirty="0" err="1" smtClean="0"/>
              <a:t>learning</a:t>
            </a:r>
            <a:r>
              <a:rPr lang="it-IT" baseline="0" dirty="0" smtClean="0"/>
              <a:t>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D7AB-92B1-413C-808D-50B7F6CC0CA4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padlet</a:t>
            </a:r>
            <a:r>
              <a:rPr lang="en-US" dirty="0" smtClean="0"/>
              <a:t> is a blank page where you can put any content - text, images, videos, documents.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D7AB-92B1-413C-808D-50B7F6CC0CA4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it-IT" smtClean="0"/>
              <a:t>Click to edit Master text styles</a:t>
            </a:r>
          </a:p>
          <a:p>
            <a:pPr lvl="1" eaLnBrk="1" latinLnBrk="0" hangingPunct="1"/>
            <a:r>
              <a:rPr lang="it-IT" smtClean="0"/>
              <a:t>Second level</a:t>
            </a:r>
          </a:p>
          <a:p>
            <a:pPr lvl="2" eaLnBrk="1" latinLnBrk="0" hangingPunct="1"/>
            <a:r>
              <a:rPr lang="it-IT" smtClean="0"/>
              <a:t>Third level</a:t>
            </a:r>
          </a:p>
          <a:p>
            <a:pPr lvl="3" eaLnBrk="1" latinLnBrk="0" hangingPunct="1"/>
            <a:r>
              <a:rPr lang="it-IT" smtClean="0"/>
              <a:t>Fourth level</a:t>
            </a:r>
          </a:p>
          <a:p>
            <a:pPr lvl="4" eaLnBrk="1" latinLnBrk="0" hangingPunct="1"/>
            <a:r>
              <a:rPr lang="it-IT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it-IT" smtClean="0"/>
              <a:t>Click to edit Master text styles</a:t>
            </a:r>
          </a:p>
          <a:p>
            <a:pPr lvl="1" eaLnBrk="1" latinLnBrk="0" hangingPunct="1"/>
            <a:r>
              <a:rPr kumimoji="0" lang="it-IT" smtClean="0"/>
              <a:t>Second level</a:t>
            </a:r>
          </a:p>
          <a:p>
            <a:pPr lvl="2" eaLnBrk="1" latinLnBrk="0" hangingPunct="1"/>
            <a:r>
              <a:rPr kumimoji="0" lang="it-IT" smtClean="0"/>
              <a:t>Third level</a:t>
            </a:r>
          </a:p>
          <a:p>
            <a:pPr lvl="3" eaLnBrk="1" latinLnBrk="0" hangingPunct="1"/>
            <a:r>
              <a:rPr kumimoji="0" lang="it-IT" smtClean="0"/>
              <a:t>Fourth level</a:t>
            </a:r>
          </a:p>
          <a:p>
            <a:pPr lvl="4" eaLnBrk="1" latinLnBrk="0" hangingPunct="1"/>
            <a:r>
              <a:rPr kumimoji="0" lang="it-IT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0D08C6A4-79BC-C848-835C-EB9FCCA52912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7B32D446-51B5-F548-8B5D-0A80588E80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737" y="1820206"/>
            <a:ext cx="8141368" cy="1828800"/>
          </a:xfrm>
        </p:spPr>
        <p:txBody>
          <a:bodyPr/>
          <a:lstStyle/>
          <a:p>
            <a:r>
              <a:rPr lang="en-US" dirty="0" smtClean="0"/>
              <a:t>ITALO – </a:t>
            </a:r>
            <a:r>
              <a:rPr lang="en-US" dirty="0" err="1" smtClean="0"/>
              <a:t>MyLearning</a:t>
            </a:r>
            <a:r>
              <a:rPr lang="en-US" dirty="0" smtClean="0"/>
              <a:t> Log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568056"/>
          </a:xfrm>
        </p:spPr>
        <p:txBody>
          <a:bodyPr>
            <a:normAutofit/>
          </a:bodyPr>
          <a:lstStyle/>
          <a:p>
            <a:r>
              <a:rPr lang="en-US" sz="165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US" sz="165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importance of asking yourself the right questions </a:t>
            </a:r>
            <a:r>
              <a:rPr lang="en-US" sz="165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and </a:t>
            </a:r>
            <a:r>
              <a:rPr lang="en-US" sz="165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networking to learn Italian (</a:t>
            </a:r>
            <a:r>
              <a:rPr lang="en-US" sz="165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better</a:t>
            </a:r>
            <a:r>
              <a:rPr lang="en-US" sz="165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141" y="5665232"/>
            <a:ext cx="1159878" cy="4842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28055" y="4721578"/>
            <a:ext cx="3448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4425D"/>
                </a:solidFill>
              </a:rPr>
              <a:t>Maria </a:t>
            </a:r>
            <a:r>
              <a:rPr lang="en-US" dirty="0" err="1" smtClean="0">
                <a:solidFill>
                  <a:srgbClr val="14425D"/>
                </a:solidFill>
              </a:rPr>
              <a:t>Kluczek</a:t>
            </a:r>
            <a:endParaRPr lang="en-US" dirty="0" smtClean="0">
              <a:solidFill>
                <a:srgbClr val="14425D"/>
              </a:solidFill>
            </a:endParaRPr>
          </a:p>
          <a:p>
            <a:pPr algn="ctr"/>
            <a:r>
              <a:rPr lang="en-US" dirty="0">
                <a:solidFill>
                  <a:srgbClr val="14425D"/>
                </a:solidFill>
              </a:rPr>
              <a:t>Helen Perkins</a:t>
            </a:r>
          </a:p>
          <a:p>
            <a:pPr algn="ctr"/>
            <a:r>
              <a:rPr lang="en-US" dirty="0" smtClean="0">
                <a:solidFill>
                  <a:srgbClr val="14425D"/>
                </a:solidFill>
              </a:rPr>
              <a:t>Salvatore </a:t>
            </a:r>
            <a:r>
              <a:rPr lang="en-US" dirty="0" err="1" smtClean="0">
                <a:solidFill>
                  <a:srgbClr val="14425D"/>
                </a:solidFill>
              </a:rPr>
              <a:t>Campisi</a:t>
            </a:r>
            <a:endParaRPr lang="en-US" dirty="0" smtClean="0">
              <a:solidFill>
                <a:srgbClr val="14425D"/>
              </a:solidFill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2015445" y="1221207"/>
            <a:ext cx="511311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TDF</a:t>
            </a:r>
          </a:p>
          <a:p>
            <a:pPr algn="ctr"/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 November 2015</a:t>
            </a: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924" y="215671"/>
            <a:ext cx="7530152" cy="835208"/>
          </a:xfrm>
          <a:effectLst>
            <a:outerShdw blurRad="152400" dist="317500" dir="5400000" sx="90000" sy="-19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 smtClean="0"/>
              <a:t>ITALO – </a:t>
            </a:r>
            <a:r>
              <a:rPr lang="en-US" sz="3200" dirty="0" err="1" smtClean="0"/>
              <a:t>MyLearning</a:t>
            </a:r>
            <a:r>
              <a:rPr lang="en-US" sz="3200" dirty="0" smtClean="0"/>
              <a:t> Log</a:t>
            </a:r>
            <a:br>
              <a:rPr lang="en-US" sz="3200" dirty="0" smtClean="0"/>
            </a:br>
            <a:r>
              <a:rPr lang="en-US" sz="1650" b="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The importance of asking yourself the right questions and networking</a:t>
            </a:r>
            <a:br>
              <a:rPr lang="en-US" sz="1650" b="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</a:br>
            <a:r>
              <a:rPr lang="en-US" sz="1650" b="0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to learn Italian (better)</a:t>
            </a:r>
            <a:endParaRPr lang="en-US" sz="1650" b="0" i="1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8289" y="2606842"/>
            <a:ext cx="7667423" cy="32316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23900" lvl="1" indent="-266700">
              <a:buFont typeface="Arial"/>
              <a:buChar char="•"/>
            </a:pP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23900" lvl="1" indent="-266700">
              <a:spcBef>
                <a:spcPts val="1800"/>
              </a:spcBef>
              <a:spcAft>
                <a:spcPts val="1800"/>
              </a:spcAft>
              <a:buFont typeface="Arial"/>
              <a:buChar char="•"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Background</a:t>
            </a:r>
            <a:endParaRPr lang="en-US" sz="2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723900" lvl="1" indent="-266700">
              <a:spcBef>
                <a:spcPts val="1800"/>
              </a:spcBef>
              <a:spcAft>
                <a:spcPts val="1800"/>
              </a:spcAft>
              <a:buFont typeface="Arial"/>
              <a:buChar char="•"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Project development</a:t>
            </a:r>
            <a:endParaRPr lang="en-US" sz="2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723900" lvl="1" indent="-266700">
              <a:spcBef>
                <a:spcPts val="1800"/>
              </a:spcBef>
              <a:spcAft>
                <a:spcPts val="1800"/>
              </a:spcAft>
              <a:buFont typeface="Arial"/>
              <a:buChar char="•"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Outcomes and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future enhancement</a:t>
            </a:r>
            <a:endParaRPr lang="en-US" sz="2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23900" lvl="1" indent="-266700"/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15173" y="1898316"/>
            <a:ext cx="17136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Outline</a:t>
            </a:r>
            <a:endParaRPr lang="en-US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924" y="215671"/>
            <a:ext cx="7530152" cy="835208"/>
          </a:xfrm>
          <a:effectLst>
            <a:outerShdw blurRad="152400" dist="317500" dir="5400000" sx="90000" sy="-19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 smtClean="0"/>
              <a:t>ITALO – </a:t>
            </a:r>
            <a:r>
              <a:rPr lang="en-US" sz="3200" dirty="0" err="1" smtClean="0"/>
              <a:t>MyLearning</a:t>
            </a:r>
            <a:r>
              <a:rPr lang="en-US" sz="3200" dirty="0" smtClean="0"/>
              <a:t> Log</a:t>
            </a:r>
            <a:br>
              <a:rPr lang="en-US" sz="3200" dirty="0" smtClean="0"/>
            </a:br>
            <a:r>
              <a:rPr lang="en-US" sz="1650" b="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The importance of asking yourself the right questions and networking</a:t>
            </a:r>
            <a:br>
              <a:rPr lang="en-US" sz="1650" b="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</a:br>
            <a:r>
              <a:rPr lang="en-US" sz="1650" b="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to learn Italian (better)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4360" y="2073937"/>
            <a:ext cx="7667423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61938" lvl="1" indent="-174625">
              <a:buFont typeface="Arial"/>
              <a:buChar char="•"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Aims</a:t>
            </a:r>
          </a:p>
          <a:p>
            <a:pPr marL="347663" lvl="1" indent="2841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Improve students’ engagement with the VLE</a:t>
            </a:r>
          </a:p>
          <a:p>
            <a:pPr marL="347663" lvl="1" indent="284163"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Enhance their independent learning skills</a:t>
            </a:r>
          </a:p>
          <a:p>
            <a:pPr marL="261938" lvl="1" indent="-174625">
              <a:buFont typeface="Arial"/>
              <a:buChar char="•"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Support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1950" lvl="3" indent="266700"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Humanities e-Learning Design</a:t>
            </a:r>
          </a:p>
          <a:p>
            <a:pPr marL="261938" lvl="1" indent="-174625">
              <a:buFont typeface="Arial"/>
              <a:buChar char="•"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Staff involved</a:t>
            </a:r>
          </a:p>
          <a:p>
            <a:pPr marL="361950" lvl="3" indent="2667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M.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Kluczek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, S.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Campisi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(language tutors in Italian)</a:t>
            </a:r>
          </a:p>
          <a:p>
            <a:pPr marL="361950" lvl="3" indent="266700"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H. Perkins (e-Learning)</a:t>
            </a:r>
          </a:p>
          <a:p>
            <a:pPr marL="261938" lvl="1" indent="-174625">
              <a:buFont typeface="Arial"/>
              <a:buChar char="•"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Plan</a:t>
            </a:r>
          </a:p>
          <a:p>
            <a:pPr marL="361950" lvl="1" indent="2667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Former students (beginners) as mentor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Video</a:t>
            </a:r>
          </a:p>
          <a:p>
            <a:pPr marL="361950" lvl="1" indent="2667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Current students keep a journal of learning progress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0430" y="1643050"/>
            <a:ext cx="21152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Background</a:t>
            </a:r>
            <a:endParaRPr lang="en-US" sz="2200" b="1" dirty="0"/>
          </a:p>
        </p:txBody>
      </p:sp>
      <p:pic>
        <p:nvPicPr>
          <p:cNvPr id="6" name="Picture 5" descr="held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3643314"/>
            <a:ext cx="1321926" cy="3105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924" y="215671"/>
            <a:ext cx="7530152" cy="835208"/>
          </a:xfrm>
          <a:effectLst>
            <a:outerShdw blurRad="152400" dist="317500" dir="5400000" sx="90000" sy="-19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 smtClean="0"/>
              <a:t>ITALO – </a:t>
            </a:r>
            <a:r>
              <a:rPr lang="en-US" sz="3200" dirty="0" err="1" smtClean="0"/>
              <a:t>MyLearning</a:t>
            </a:r>
            <a:r>
              <a:rPr lang="en-US" sz="3200" dirty="0" smtClean="0"/>
              <a:t> Log</a:t>
            </a:r>
            <a:br>
              <a:rPr lang="en-US" sz="3200" dirty="0" smtClean="0"/>
            </a:br>
            <a:r>
              <a:rPr lang="en-US" sz="1650" b="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The importance of asking yourself the right questions and networking</a:t>
            </a:r>
            <a:br>
              <a:rPr lang="en-US" sz="1650" b="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</a:br>
            <a:r>
              <a:rPr lang="en-US" sz="1650" b="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to learn Italian (better)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8289" y="2606842"/>
            <a:ext cx="7667423" cy="34009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628650" lvl="1" indent="-266700">
              <a:spcAft>
                <a:spcPts val="300"/>
              </a:spcAft>
              <a:buFont typeface="Arial"/>
              <a:buChar char="•"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Videos</a:t>
            </a:r>
          </a:p>
          <a:p>
            <a:pPr marL="723900" lvl="1" indent="255588">
              <a:spcAft>
                <a:spcPts val="3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Focus  on:</a:t>
            </a:r>
          </a:p>
          <a:p>
            <a:pPr marL="723900" lvl="1" indent="255588">
              <a:spcAft>
                <a:spcPts val="300"/>
              </a:spcAft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		- 3 questions</a:t>
            </a:r>
          </a:p>
          <a:p>
            <a:pPr marL="723900" lvl="1" indent="255588">
              <a:spcAft>
                <a:spcPts val="1200"/>
              </a:spcAft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		- students (interactive dimension)</a:t>
            </a:r>
          </a:p>
          <a:p>
            <a:pPr marL="723900" lvl="1" indent="255588">
              <a:spcAft>
                <a:spcPts val="3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Prompts to be acted upon</a:t>
            </a:r>
          </a:p>
          <a:p>
            <a:pPr marL="723900" lvl="1" indent="-266700">
              <a:spcAft>
                <a:spcPts val="300"/>
              </a:spcAft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28650" lvl="1" indent="-266700">
              <a:spcAft>
                <a:spcPts val="300"/>
              </a:spcAft>
              <a:buFont typeface="Arial"/>
              <a:buChar char="•"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Journal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90600" lvl="3" indent="-26670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Self-assessment grid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Informal diary</a:t>
            </a:r>
          </a:p>
          <a:p>
            <a:pPr marL="990600" lvl="3" indent="-266700">
              <a:spcAft>
                <a:spcPts val="3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Private (students see their own entries only)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40379" y="1898316"/>
            <a:ext cx="42632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Project development</a:t>
            </a:r>
            <a:endParaRPr lang="en-US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924" y="215671"/>
            <a:ext cx="7530152" cy="835208"/>
          </a:xfrm>
          <a:effectLst>
            <a:outerShdw blurRad="152400" dist="317500" dir="5400000" sx="90000" sy="-19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 smtClean="0"/>
              <a:t>ITALO – </a:t>
            </a:r>
            <a:r>
              <a:rPr lang="en-US" sz="3200" dirty="0" err="1" smtClean="0"/>
              <a:t>MyLearning</a:t>
            </a:r>
            <a:r>
              <a:rPr lang="en-US" sz="3200" dirty="0" smtClean="0"/>
              <a:t> Log</a:t>
            </a:r>
            <a:br>
              <a:rPr lang="en-US" sz="3200" dirty="0" smtClean="0"/>
            </a:br>
            <a:r>
              <a:rPr lang="en-US" sz="1650" b="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The importance of asking yourself the right questions and networking</a:t>
            </a:r>
            <a:br>
              <a:rPr lang="en-US" sz="1650" b="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</a:br>
            <a:r>
              <a:rPr lang="en-US" sz="1650" b="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to learn Italian (better)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227" y="1645309"/>
            <a:ext cx="7667423" cy="48628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23900" lvl="1" indent="-266700" algn="ctr"/>
            <a:r>
              <a:rPr lang="en-US" sz="2000" b="1" cap="all" dirty="0" smtClean="0">
                <a:solidFill>
                  <a:schemeClr val="accent1">
                    <a:lumMod val="75000"/>
                  </a:schemeClr>
                </a:solidFill>
              </a:rPr>
              <a:t>Outcomes</a:t>
            </a:r>
          </a:p>
          <a:p>
            <a:pPr marL="723900" lvl="1" indent="-266700"/>
            <a:r>
              <a:rPr lang="en-US" sz="2000" b="1" u="sng" dirty="0" smtClean="0">
                <a:solidFill>
                  <a:schemeClr val="accent1">
                    <a:lumMod val="75000"/>
                  </a:schemeClr>
                </a:solidFill>
              </a:rPr>
              <a:t>Students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1073150" lvl="1" indent="-265113">
              <a:spcBef>
                <a:spcPts val="3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Stronger engagement with the VLE</a:t>
            </a:r>
          </a:p>
          <a:p>
            <a:pPr marL="1073150" lvl="1" indent="-265113">
              <a:spcBef>
                <a:spcPts val="3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Improved independent learning skills</a:t>
            </a:r>
          </a:p>
          <a:p>
            <a:pPr marL="1073150" lvl="1" indent="-265113">
              <a:spcBef>
                <a:spcPts val="3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Rewarding collaborative dimension</a:t>
            </a:r>
          </a:p>
          <a:p>
            <a:pPr marL="1073150" lvl="1" indent="-265113">
              <a:spcBef>
                <a:spcPts val="3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Involved in the teaching process	</a:t>
            </a:r>
          </a:p>
          <a:p>
            <a:pPr marL="1073150" lvl="1" indent="-622300"/>
            <a:r>
              <a:rPr lang="en-US" sz="2000" b="1" u="sng" dirty="0" smtClean="0">
                <a:solidFill>
                  <a:schemeClr val="accent1">
                    <a:lumMod val="75000"/>
                  </a:schemeClr>
                </a:solidFill>
              </a:rPr>
              <a:t>Tutors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1073150" lvl="1" indent="-265113">
              <a:spcBef>
                <a:spcPts val="3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Follow students’ progress more closely</a:t>
            </a:r>
          </a:p>
          <a:p>
            <a:pPr marL="1073150" lvl="1" indent="-265113">
              <a:spcBef>
                <a:spcPts val="3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Monitor and improve VLE effectiveness</a:t>
            </a:r>
          </a:p>
          <a:p>
            <a:pPr marL="723900" lvl="1" indent="-266700" algn="ctr"/>
            <a:endParaRPr lang="en-US" sz="2000" b="1" cap="all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23900" lvl="1" indent="-266700" algn="ctr"/>
            <a:r>
              <a:rPr lang="en-US" sz="2000" b="1" cap="all" dirty="0" smtClean="0">
                <a:solidFill>
                  <a:schemeClr val="accent1">
                    <a:lumMod val="75000"/>
                  </a:schemeClr>
                </a:solidFill>
              </a:rPr>
              <a:t>THIS YEAR’S ADJUSTMENTS</a:t>
            </a:r>
          </a:p>
          <a:p>
            <a:pPr marL="723900" lvl="1" indent="-266700"/>
            <a:r>
              <a:rPr lang="en-US" sz="2000" b="1" u="sng" dirty="0" smtClean="0">
                <a:solidFill>
                  <a:schemeClr val="accent1">
                    <a:lumMod val="75000"/>
                  </a:schemeClr>
                </a:solidFill>
              </a:rPr>
              <a:t>Learning Logs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1073150" lvl="1" indent="-265113">
              <a:spcBef>
                <a:spcPts val="3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No longer private</a:t>
            </a:r>
          </a:p>
          <a:p>
            <a:pPr marL="1073150" lvl="1" indent="-265113">
              <a:spcBef>
                <a:spcPts val="3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Created on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Padlet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1214422"/>
            <a:ext cx="6107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Outcomes and future enhancement</a:t>
            </a:r>
            <a:endParaRPr lang="en-US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737" y="1820206"/>
            <a:ext cx="8141368" cy="1828800"/>
          </a:xfrm>
        </p:spPr>
        <p:txBody>
          <a:bodyPr/>
          <a:lstStyle/>
          <a:p>
            <a:r>
              <a:rPr lang="en-US" dirty="0" smtClean="0"/>
              <a:t>Thank you for your attention!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4142232"/>
            <a:ext cx="7772400" cy="9144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Questions or suggestions?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7882" y="5665232"/>
            <a:ext cx="1608237" cy="671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45369" y="5265122"/>
            <a:ext cx="5053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14425D"/>
                </a:solidFill>
              </a:rPr>
              <a:t>salvatore.campisi@manchester.ac.uk</a:t>
            </a:r>
            <a:endParaRPr lang="en-US" dirty="0">
              <a:solidFill>
                <a:srgbClr val="14425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981</TotalTime>
  <Words>241</Words>
  <Application>Microsoft Office PowerPoint</Application>
  <PresentationFormat>On-screen Show (4:3)</PresentationFormat>
  <Paragraphs>66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Aspect</vt:lpstr>
      <vt:lpstr>ITALO – MyLearning Log</vt:lpstr>
      <vt:lpstr>ITALO – MyLearning Log The importance of asking yourself the right questions and networking to learn Italian (better)</vt:lpstr>
      <vt:lpstr>ITALO – MyLearning Log The importance of asking yourself the right questions and networking to learn Italian (better)</vt:lpstr>
      <vt:lpstr>ITALO – MyLearning Log The importance of asking yourself the right questions and networking to learn Italian (better)</vt:lpstr>
      <vt:lpstr>ITALO – MyLearning Log The importance of asking yourself the right questions and networking to learn Italian (better)</vt:lpstr>
      <vt:lpstr>Thank you for your attention!</vt:lpstr>
    </vt:vector>
  </TitlesOfParts>
  <Company>ISI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ITALO – MyLearning Log</dc:title>
  <dc:creator>Salvatore CAMPISI</dc:creator>
  <cp:lastModifiedBy>Salvatore Campisi</cp:lastModifiedBy>
  <cp:revision>54</cp:revision>
  <cp:lastPrinted>2015-09-27T14:07:57Z</cp:lastPrinted>
  <dcterms:created xsi:type="dcterms:W3CDTF">2015-09-28T07:45:53Z</dcterms:created>
  <dcterms:modified xsi:type="dcterms:W3CDTF">2015-11-06T12:52:56Z</dcterms:modified>
</cp:coreProperties>
</file>