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19"/>
  </p:notesMasterIdLst>
  <p:handoutMasterIdLst>
    <p:handoutMasterId r:id="rId20"/>
  </p:handoutMasterIdLst>
  <p:sldIdLst>
    <p:sldId id="256" r:id="rId3"/>
    <p:sldId id="305" r:id="rId4"/>
    <p:sldId id="260" r:id="rId5"/>
    <p:sldId id="262" r:id="rId6"/>
    <p:sldId id="263" r:id="rId7"/>
    <p:sldId id="264" r:id="rId8"/>
    <p:sldId id="303" r:id="rId9"/>
    <p:sldId id="294" r:id="rId10"/>
    <p:sldId id="265" r:id="rId11"/>
    <p:sldId id="307" r:id="rId12"/>
    <p:sldId id="308" r:id="rId13"/>
    <p:sldId id="309" r:id="rId14"/>
    <p:sldId id="300" r:id="rId15"/>
    <p:sldId id="298" r:id="rId16"/>
    <p:sldId id="301" r:id="rId17"/>
    <p:sldId id="267" r:id="rId18"/>
  </p:sldIdLst>
  <p:sldSz cx="12192000" cy="6858000"/>
  <p:notesSz cx="6761163" cy="99425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52008A"/>
    <a:srgbClr val="000000"/>
    <a:srgbClr val="FFFFFF"/>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2135" autoAdjust="0"/>
  </p:normalViewPr>
  <p:slideViewPr>
    <p:cSldViewPr>
      <p:cViewPr varScale="1">
        <p:scale>
          <a:sx n="108" d="100"/>
          <a:sy n="108" d="100"/>
        </p:scale>
        <p:origin x="664" y="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24" y="-8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D66B2F-1F4E-4F7F-8FCC-7C10C3126077}"/>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defTabSz="916324" eaLnBrk="1" hangingPunct="1">
              <a:defRPr sz="1200"/>
            </a:lvl1pPr>
          </a:lstStyle>
          <a:p>
            <a:pPr>
              <a:defRPr/>
            </a:pPr>
            <a:endParaRPr lang="en-US" altLang="en-US"/>
          </a:p>
        </p:txBody>
      </p:sp>
      <p:sp>
        <p:nvSpPr>
          <p:cNvPr id="34819" name="Rectangle 3">
            <a:extLst>
              <a:ext uri="{FF2B5EF4-FFF2-40B4-BE49-F238E27FC236}">
                <a16:creationId xmlns:a16="http://schemas.microsoft.com/office/drawing/2014/main" id="{09850E11-F8F4-44F7-9738-86BDF5F1FA06}"/>
              </a:ext>
            </a:extLst>
          </p:cNvPr>
          <p:cNvSpPr>
            <a:spLocks noGrp="1" noChangeArrowheads="1"/>
          </p:cNvSpPr>
          <p:nvPr>
            <p:ph type="dt" sz="quarter" idx="1"/>
          </p:nvPr>
        </p:nvSpPr>
        <p:spPr bwMode="auto">
          <a:xfrm>
            <a:off x="3830638"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algn="r" defTabSz="916324" eaLnBrk="1" hangingPunct="1">
              <a:defRPr sz="1200"/>
            </a:lvl1pPr>
          </a:lstStyle>
          <a:p>
            <a:pPr>
              <a:defRPr/>
            </a:pPr>
            <a:endParaRPr lang="en-US" altLang="en-US"/>
          </a:p>
        </p:txBody>
      </p:sp>
      <p:sp>
        <p:nvSpPr>
          <p:cNvPr id="34820" name="Rectangle 4">
            <a:extLst>
              <a:ext uri="{FF2B5EF4-FFF2-40B4-BE49-F238E27FC236}">
                <a16:creationId xmlns:a16="http://schemas.microsoft.com/office/drawing/2014/main" id="{679EB03C-D9E4-481C-9ABA-4C908488273C}"/>
              </a:ext>
            </a:extLst>
          </p:cNvPr>
          <p:cNvSpPr>
            <a:spLocks noGrp="1" noChangeArrowheads="1"/>
          </p:cNvSpPr>
          <p:nvPr>
            <p:ph type="ftr" sz="quarter" idx="2"/>
          </p:nvPr>
        </p:nvSpPr>
        <p:spPr bwMode="auto">
          <a:xfrm>
            <a:off x="0"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defTabSz="916324" eaLnBrk="1" hangingPunct="1">
              <a:defRPr sz="1200"/>
            </a:lvl1pPr>
          </a:lstStyle>
          <a:p>
            <a:pPr>
              <a:defRPr/>
            </a:pPr>
            <a:endParaRPr lang="en-US" altLang="en-US"/>
          </a:p>
        </p:txBody>
      </p:sp>
      <p:sp>
        <p:nvSpPr>
          <p:cNvPr id="34821" name="Rectangle 5">
            <a:extLst>
              <a:ext uri="{FF2B5EF4-FFF2-40B4-BE49-F238E27FC236}">
                <a16:creationId xmlns:a16="http://schemas.microsoft.com/office/drawing/2014/main" id="{6415C29C-BB79-4C15-82A3-5969322FF319}"/>
              </a:ext>
            </a:extLst>
          </p:cNvPr>
          <p:cNvSpPr>
            <a:spLocks noGrp="1" noChangeArrowheads="1"/>
          </p:cNvSpPr>
          <p:nvPr>
            <p:ph type="sldNum" sz="quarter" idx="3"/>
          </p:nvPr>
        </p:nvSpPr>
        <p:spPr bwMode="auto">
          <a:xfrm>
            <a:off x="3830638"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algn="r" defTabSz="915988" eaLnBrk="1" hangingPunct="1">
              <a:defRPr sz="1200"/>
            </a:lvl1pPr>
          </a:lstStyle>
          <a:p>
            <a:fld id="{F7AE7227-3C60-43C4-9023-17C4118D553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FE8FA92-EC97-4EAF-8DE1-98CD2AC78F91}"/>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defTabSz="916324" eaLnBrk="1" hangingPunct="1">
              <a:defRPr sz="1200"/>
            </a:lvl1pPr>
          </a:lstStyle>
          <a:p>
            <a:pPr>
              <a:defRPr/>
            </a:pPr>
            <a:endParaRPr lang="en-US" altLang="en-US"/>
          </a:p>
        </p:txBody>
      </p:sp>
      <p:sp>
        <p:nvSpPr>
          <p:cNvPr id="33795" name="Rectangle 3">
            <a:extLst>
              <a:ext uri="{FF2B5EF4-FFF2-40B4-BE49-F238E27FC236}">
                <a16:creationId xmlns:a16="http://schemas.microsoft.com/office/drawing/2014/main" id="{99591195-096D-4222-AF3A-BCFC69822BCD}"/>
              </a:ext>
            </a:extLst>
          </p:cNvPr>
          <p:cNvSpPr>
            <a:spLocks noGrp="1" noChangeArrowheads="1"/>
          </p:cNvSpPr>
          <p:nvPr>
            <p:ph type="dt" idx="1"/>
          </p:nvPr>
        </p:nvSpPr>
        <p:spPr bwMode="auto">
          <a:xfrm>
            <a:off x="3830638"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algn="r" defTabSz="916324"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FBD45756-5413-4CDE-8573-32D80D3BE3E8}"/>
              </a:ext>
            </a:extLst>
          </p:cNvPr>
          <p:cNvSpPr>
            <a:spLocks noGrp="1" noRot="1" noChangeAspect="1" noChangeArrowheads="1" noTextEdit="1"/>
          </p:cNvSpPr>
          <p:nvPr>
            <p:ph type="sldImg" idx="2"/>
          </p:nvPr>
        </p:nvSpPr>
        <p:spPr bwMode="auto">
          <a:xfrm>
            <a:off x="66675" y="746125"/>
            <a:ext cx="662622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a:extLst>
              <a:ext uri="{FF2B5EF4-FFF2-40B4-BE49-F238E27FC236}">
                <a16:creationId xmlns:a16="http://schemas.microsoft.com/office/drawing/2014/main" id="{6E7B8E25-3182-46E9-B8B5-31493F95316E}"/>
              </a:ext>
            </a:extLst>
          </p:cNvPr>
          <p:cNvSpPr>
            <a:spLocks noGrp="1" noChangeArrowheads="1"/>
          </p:cNvSpPr>
          <p:nvPr>
            <p:ph type="body" sz="quarter" idx="3"/>
          </p:nvPr>
        </p:nvSpPr>
        <p:spPr bwMode="auto">
          <a:xfrm>
            <a:off x="901700" y="4721225"/>
            <a:ext cx="4957763" cy="4475163"/>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798" name="Rectangle 6">
            <a:extLst>
              <a:ext uri="{FF2B5EF4-FFF2-40B4-BE49-F238E27FC236}">
                <a16:creationId xmlns:a16="http://schemas.microsoft.com/office/drawing/2014/main" id="{B2EC50F7-7ACF-49E6-9CBF-A50AB735DBCA}"/>
              </a:ext>
            </a:extLst>
          </p:cNvPr>
          <p:cNvSpPr>
            <a:spLocks noGrp="1" noChangeArrowheads="1"/>
          </p:cNvSpPr>
          <p:nvPr>
            <p:ph type="ftr" sz="quarter" idx="4"/>
          </p:nvPr>
        </p:nvSpPr>
        <p:spPr bwMode="auto">
          <a:xfrm>
            <a:off x="0"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defTabSz="916324" eaLnBrk="1" hangingPunct="1">
              <a:defRPr sz="1200"/>
            </a:lvl1pPr>
          </a:lstStyle>
          <a:p>
            <a:pPr>
              <a:defRPr/>
            </a:pPr>
            <a:endParaRPr lang="en-US" altLang="en-US"/>
          </a:p>
        </p:txBody>
      </p:sp>
      <p:sp>
        <p:nvSpPr>
          <p:cNvPr id="33799" name="Rectangle 7">
            <a:extLst>
              <a:ext uri="{FF2B5EF4-FFF2-40B4-BE49-F238E27FC236}">
                <a16:creationId xmlns:a16="http://schemas.microsoft.com/office/drawing/2014/main" id="{40070BA1-3607-487F-94F4-4C7F047D4642}"/>
              </a:ext>
            </a:extLst>
          </p:cNvPr>
          <p:cNvSpPr>
            <a:spLocks noGrp="1" noChangeArrowheads="1"/>
          </p:cNvSpPr>
          <p:nvPr>
            <p:ph type="sldNum" sz="quarter" idx="5"/>
          </p:nvPr>
        </p:nvSpPr>
        <p:spPr bwMode="auto">
          <a:xfrm>
            <a:off x="3830638"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algn="r" defTabSz="915988" eaLnBrk="1" hangingPunct="1">
              <a:defRPr sz="1200"/>
            </a:lvl1pPr>
          </a:lstStyle>
          <a:p>
            <a:fld id="{9D7C26C7-3992-453B-96D9-DE82A8D492C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5C41057-5944-47AF-8790-4AF2D1B3C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CCFCFFEB-5BA2-4702-8841-38A585224F3B}" type="slidenum">
              <a:rPr lang="en-GB" altLang="en-US"/>
              <a:pPr defTabSz="914400">
                <a:spcBef>
                  <a:spcPct val="0"/>
                </a:spcBef>
              </a:pPr>
              <a:t>1</a:t>
            </a:fld>
            <a:endParaRPr lang="en-GB" altLang="en-US"/>
          </a:p>
        </p:txBody>
      </p:sp>
      <p:sp>
        <p:nvSpPr>
          <p:cNvPr id="6147" name="Rectangle 2">
            <a:extLst>
              <a:ext uri="{FF2B5EF4-FFF2-40B4-BE49-F238E27FC236}">
                <a16:creationId xmlns:a16="http://schemas.microsoft.com/office/drawing/2014/main" id="{1AE53337-1FF1-4F4E-94CC-72F5C7AE69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B1602F2-2056-4AEA-A12A-5EC61178E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CF3B05D-0DAC-41C7-9555-16035825B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97D7B9E5-AC1C-417E-8586-F53F34DB9437}" type="slidenum">
              <a:rPr lang="en-GB" altLang="en-US"/>
              <a:pPr defTabSz="914400">
                <a:spcBef>
                  <a:spcPct val="0"/>
                </a:spcBef>
              </a:pPr>
              <a:t>10</a:t>
            </a:fld>
            <a:endParaRPr lang="en-GB" altLang="en-US"/>
          </a:p>
        </p:txBody>
      </p:sp>
      <p:sp>
        <p:nvSpPr>
          <p:cNvPr id="24579" name="Rectangle 2">
            <a:extLst>
              <a:ext uri="{FF2B5EF4-FFF2-40B4-BE49-F238E27FC236}">
                <a16:creationId xmlns:a16="http://schemas.microsoft.com/office/drawing/2014/main" id="{1B577F28-C941-4A4D-98FD-4207CDF9A2A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2A695E6-0432-48A9-8BB4-02BEC1118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1D8D990-29FF-4AC4-815B-749034063D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503326B6-1189-420B-A0DF-963D005DEBF0}" type="slidenum">
              <a:rPr lang="en-GB" altLang="en-US"/>
              <a:pPr defTabSz="914400">
                <a:spcBef>
                  <a:spcPct val="0"/>
                </a:spcBef>
              </a:pPr>
              <a:t>11</a:t>
            </a:fld>
            <a:endParaRPr lang="en-GB" altLang="en-US"/>
          </a:p>
        </p:txBody>
      </p:sp>
      <p:sp>
        <p:nvSpPr>
          <p:cNvPr id="26627" name="Rectangle 2">
            <a:extLst>
              <a:ext uri="{FF2B5EF4-FFF2-40B4-BE49-F238E27FC236}">
                <a16:creationId xmlns:a16="http://schemas.microsoft.com/office/drawing/2014/main" id="{99F5AEDD-ADF5-42A7-B7DF-4802C8BB83F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AD4F94A-D24F-44D0-ACB5-DBC3DC64F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23DEDB3-FD53-42DD-BB21-D6B380682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E75DEF2D-A596-43E2-95CF-0FB8D4279141}" type="slidenum">
              <a:rPr lang="en-GB" altLang="en-US"/>
              <a:pPr defTabSz="914400">
                <a:spcBef>
                  <a:spcPct val="0"/>
                </a:spcBef>
              </a:pPr>
              <a:t>12</a:t>
            </a:fld>
            <a:endParaRPr lang="en-GB" altLang="en-US"/>
          </a:p>
        </p:txBody>
      </p:sp>
      <p:sp>
        <p:nvSpPr>
          <p:cNvPr id="28675" name="Rectangle 2">
            <a:extLst>
              <a:ext uri="{FF2B5EF4-FFF2-40B4-BE49-F238E27FC236}">
                <a16:creationId xmlns:a16="http://schemas.microsoft.com/office/drawing/2014/main" id="{AD09DC2D-FB11-4806-8E0F-016AEA32E1A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446872D-2135-4886-A5E9-0AC0CDE29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8D1B749-DFA6-48C2-950D-976272196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D918ED64-422E-48C8-A815-AFB921B6EE64}" type="slidenum">
              <a:rPr lang="en-GB" altLang="en-US"/>
              <a:pPr defTabSz="914400">
                <a:spcBef>
                  <a:spcPct val="0"/>
                </a:spcBef>
              </a:pPr>
              <a:t>16</a:t>
            </a:fld>
            <a:endParaRPr lang="en-GB" altLang="en-US"/>
          </a:p>
        </p:txBody>
      </p:sp>
      <p:sp>
        <p:nvSpPr>
          <p:cNvPr id="33795" name="Rectangle 2">
            <a:extLst>
              <a:ext uri="{FF2B5EF4-FFF2-40B4-BE49-F238E27FC236}">
                <a16:creationId xmlns:a16="http://schemas.microsoft.com/office/drawing/2014/main" id="{287F5F0F-20C4-4FBE-ABF1-B9B40962DE8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CAC7B03-7669-4FD7-99EF-F38E2E8D0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220F373-935B-4AEF-9D8F-65FD7F453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9334AFC1-BA6E-41D9-A2B0-2C7D7BE32577}" type="slidenum">
              <a:rPr lang="en-GB" altLang="en-US"/>
              <a:pPr defTabSz="914400">
                <a:spcBef>
                  <a:spcPct val="0"/>
                </a:spcBef>
              </a:pPr>
              <a:t>2</a:t>
            </a:fld>
            <a:endParaRPr lang="en-GB" altLang="en-US"/>
          </a:p>
        </p:txBody>
      </p:sp>
      <p:sp>
        <p:nvSpPr>
          <p:cNvPr id="8195" name="Rectangle 2">
            <a:extLst>
              <a:ext uri="{FF2B5EF4-FFF2-40B4-BE49-F238E27FC236}">
                <a16:creationId xmlns:a16="http://schemas.microsoft.com/office/drawing/2014/main" id="{5F6AF01E-CFE1-4C55-8BDC-D6D6D20B619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6054917-DF8B-4E45-A836-AA3FA3187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406AC1A-0974-4395-B777-A37AE25D9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0DC3C27E-51EC-4555-A3B1-2E0FB4AA4639}" type="slidenum">
              <a:rPr lang="en-GB" altLang="en-US"/>
              <a:pPr defTabSz="914400">
                <a:spcBef>
                  <a:spcPct val="0"/>
                </a:spcBef>
              </a:pPr>
              <a:t>3</a:t>
            </a:fld>
            <a:endParaRPr lang="en-GB" altLang="en-US"/>
          </a:p>
        </p:txBody>
      </p:sp>
      <p:sp>
        <p:nvSpPr>
          <p:cNvPr id="10243" name="Rectangle 2">
            <a:extLst>
              <a:ext uri="{FF2B5EF4-FFF2-40B4-BE49-F238E27FC236}">
                <a16:creationId xmlns:a16="http://schemas.microsoft.com/office/drawing/2014/main" id="{E27FC0B9-703B-4D2B-AF9A-B763047D4A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7A8C8F5-6A00-494C-B511-8326A19C3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085F52D-A2EA-45AC-B22D-88768647A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D413D75E-009F-4FAC-B917-E1EB18F9D895}" type="slidenum">
              <a:rPr lang="en-GB" altLang="en-US"/>
              <a:pPr defTabSz="914400">
                <a:spcBef>
                  <a:spcPct val="0"/>
                </a:spcBef>
              </a:pPr>
              <a:t>4</a:t>
            </a:fld>
            <a:endParaRPr lang="en-GB" altLang="en-US"/>
          </a:p>
        </p:txBody>
      </p:sp>
      <p:sp>
        <p:nvSpPr>
          <p:cNvPr id="12291" name="Rectangle 2">
            <a:extLst>
              <a:ext uri="{FF2B5EF4-FFF2-40B4-BE49-F238E27FC236}">
                <a16:creationId xmlns:a16="http://schemas.microsoft.com/office/drawing/2014/main" id="{866598C6-D9CE-44A3-9D76-2D79C643DD0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646CD51-3292-4ECD-87CA-6AD932D28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ACE5E0-C436-440C-860C-1FAEC8094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2242A098-2AA5-4BB1-BB9C-6783B08CA142}" type="slidenum">
              <a:rPr lang="en-GB" altLang="en-US"/>
              <a:pPr defTabSz="914400">
                <a:spcBef>
                  <a:spcPct val="0"/>
                </a:spcBef>
              </a:pPr>
              <a:t>5</a:t>
            </a:fld>
            <a:endParaRPr lang="en-GB" altLang="en-US"/>
          </a:p>
        </p:txBody>
      </p:sp>
      <p:sp>
        <p:nvSpPr>
          <p:cNvPr id="14339" name="Rectangle 2">
            <a:extLst>
              <a:ext uri="{FF2B5EF4-FFF2-40B4-BE49-F238E27FC236}">
                <a16:creationId xmlns:a16="http://schemas.microsoft.com/office/drawing/2014/main" id="{B7558686-12CF-4691-9F64-DCCFEEC7ED2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F0BE090-EA89-40A8-9475-AA8D09780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CAE37C9-63F7-498B-90F9-864C6AE21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6ACC2D10-20A8-4A33-9D85-0FDBC4E71CC0}" type="slidenum">
              <a:rPr lang="en-GB" altLang="en-US"/>
              <a:pPr defTabSz="914400">
                <a:spcBef>
                  <a:spcPct val="0"/>
                </a:spcBef>
              </a:pPr>
              <a:t>6</a:t>
            </a:fld>
            <a:endParaRPr lang="en-GB" altLang="en-US"/>
          </a:p>
        </p:txBody>
      </p:sp>
      <p:sp>
        <p:nvSpPr>
          <p:cNvPr id="16387" name="Rectangle 2">
            <a:extLst>
              <a:ext uri="{FF2B5EF4-FFF2-40B4-BE49-F238E27FC236}">
                <a16:creationId xmlns:a16="http://schemas.microsoft.com/office/drawing/2014/main" id="{34E4D747-8B71-4213-B82D-E0F9D2CABFC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3AB728C-5DC0-4AB0-8E50-7EBD25B4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CA1F3F5-A33D-4B06-B020-4577456A427E}"/>
              </a:ext>
            </a:extLst>
          </p:cNvPr>
          <p:cNvSpPr txBox="1">
            <a:spLocks noGrp="1" noChangeArrowheads="1"/>
          </p:cNvSpPr>
          <p:nvPr/>
        </p:nvSpPr>
        <p:spPr bwMode="auto">
          <a:xfrm>
            <a:off x="3830638" y="94456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1" tIns="45841" rIns="91681" bIns="45841" anchor="b"/>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8D2F7B6-328F-4C6A-A72B-8C5B62F95FD5}" type="slidenum">
              <a:rPr lang="en-GB" altLang="en-US"/>
              <a:pPr algn="r" eaLnBrk="1" hangingPunct="1">
                <a:spcBef>
                  <a:spcPct val="0"/>
                </a:spcBef>
              </a:pPr>
              <a:t>7</a:t>
            </a:fld>
            <a:endParaRPr lang="en-GB" altLang="en-US"/>
          </a:p>
        </p:txBody>
      </p:sp>
      <p:sp>
        <p:nvSpPr>
          <p:cNvPr id="18435" name="Rectangle 2">
            <a:extLst>
              <a:ext uri="{FF2B5EF4-FFF2-40B4-BE49-F238E27FC236}">
                <a16:creationId xmlns:a16="http://schemas.microsoft.com/office/drawing/2014/main" id="{F7A53951-C7A0-419B-B9FD-DD108F83DCD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7CF82EC-1719-40C9-8E77-8521C1874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97EBBDB-99C9-4FA0-AEAF-4C157CB4C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63E1AA52-5979-4419-8759-971F0765F531}" type="slidenum">
              <a:rPr lang="en-GB" altLang="en-US"/>
              <a:pPr defTabSz="914400">
                <a:spcBef>
                  <a:spcPct val="0"/>
                </a:spcBef>
              </a:pPr>
              <a:t>8</a:t>
            </a:fld>
            <a:endParaRPr lang="en-GB" altLang="en-US"/>
          </a:p>
        </p:txBody>
      </p:sp>
      <p:sp>
        <p:nvSpPr>
          <p:cNvPr id="20483" name="Rectangle 2">
            <a:extLst>
              <a:ext uri="{FF2B5EF4-FFF2-40B4-BE49-F238E27FC236}">
                <a16:creationId xmlns:a16="http://schemas.microsoft.com/office/drawing/2014/main" id="{C0E4247B-C164-41CE-AEE6-5BEFEFE28F7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182FA16-F59A-4C3D-BDA2-A6B03A9E3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E4C389F-4593-4A20-9D34-6DE5B30DE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F2161617-2A18-4B2D-9993-5EDB2170E511}" type="slidenum">
              <a:rPr lang="en-GB" altLang="en-US"/>
              <a:pPr defTabSz="914400">
                <a:spcBef>
                  <a:spcPct val="0"/>
                </a:spcBef>
              </a:pPr>
              <a:t>9</a:t>
            </a:fld>
            <a:endParaRPr lang="en-GB" altLang="en-US"/>
          </a:p>
        </p:txBody>
      </p:sp>
      <p:sp>
        <p:nvSpPr>
          <p:cNvPr id="22531" name="Rectangle 2">
            <a:extLst>
              <a:ext uri="{FF2B5EF4-FFF2-40B4-BE49-F238E27FC236}">
                <a16:creationId xmlns:a16="http://schemas.microsoft.com/office/drawing/2014/main" id="{C955DAC2-CDE5-404B-A156-64D5F1E0001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924D94E-C5BD-437C-9E7D-E890D0428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B0D61A7-A651-4F6A-B458-71BE687F8C43}"/>
              </a:ext>
            </a:extLst>
          </p:cNvPr>
          <p:cNvSpPr>
            <a:spLocks noGrp="1" noChangeArrowheads="1"/>
          </p:cNvSpPr>
          <p:nvPr>
            <p:ph type="dt" sz="half" idx="10"/>
          </p:nvPr>
        </p:nvSpPr>
        <p:spPr>
          <a:ln/>
        </p:spPr>
        <p:txBody>
          <a:bodyPr/>
          <a:lstStyle>
            <a:lvl1pPr>
              <a:defRPr/>
            </a:lvl1pPr>
          </a:lstStyle>
          <a:p>
            <a:pPr>
              <a:defRPr/>
            </a:pPr>
            <a:fld id="{9C716F26-9E29-4B3E-99CA-9AEB9BDA5454}"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19625C1B-9044-41BE-BC08-C25DD78255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A9F04B3-55F8-44EA-8636-185AA4329482}"/>
              </a:ext>
            </a:extLst>
          </p:cNvPr>
          <p:cNvSpPr>
            <a:spLocks noGrp="1" noChangeArrowheads="1"/>
          </p:cNvSpPr>
          <p:nvPr>
            <p:ph type="sldNum" sz="quarter" idx="12"/>
          </p:nvPr>
        </p:nvSpPr>
        <p:spPr>
          <a:ln/>
        </p:spPr>
        <p:txBody>
          <a:bodyPr/>
          <a:lstStyle>
            <a:lvl1pPr>
              <a:defRPr/>
            </a:lvl1pPr>
          </a:lstStyle>
          <a:p>
            <a:fld id="{EB4D0D76-772E-4CFB-9227-B6BAEAB03386}" type="slidenum">
              <a:rPr lang="en-GB" altLang="en-US"/>
              <a:pPr/>
              <a:t>‹#›</a:t>
            </a:fld>
            <a:endParaRPr lang="en-GB" altLang="en-US"/>
          </a:p>
        </p:txBody>
      </p:sp>
    </p:spTree>
    <p:extLst>
      <p:ext uri="{BB962C8B-B14F-4D97-AF65-F5344CB8AC3E}">
        <p14:creationId xmlns:p14="http://schemas.microsoft.com/office/powerpoint/2010/main" val="331442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D40E73F-2EF1-48DE-94F2-BDF59B716A10}"/>
              </a:ext>
            </a:extLst>
          </p:cNvPr>
          <p:cNvSpPr>
            <a:spLocks noGrp="1" noChangeArrowheads="1"/>
          </p:cNvSpPr>
          <p:nvPr>
            <p:ph type="dt" sz="half" idx="10"/>
          </p:nvPr>
        </p:nvSpPr>
        <p:spPr>
          <a:ln/>
        </p:spPr>
        <p:txBody>
          <a:bodyPr/>
          <a:lstStyle>
            <a:lvl1pPr>
              <a:defRPr/>
            </a:lvl1pPr>
          </a:lstStyle>
          <a:p>
            <a:pPr>
              <a:defRPr/>
            </a:pPr>
            <a:fld id="{9D931A2C-C3B9-4F4D-B448-1E2F8055781A}"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36840F4E-6B6D-46CA-B333-C8B9844857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932CF8-5142-4FEB-B9F4-B0E95B0066EB}"/>
              </a:ext>
            </a:extLst>
          </p:cNvPr>
          <p:cNvSpPr>
            <a:spLocks noGrp="1" noChangeArrowheads="1"/>
          </p:cNvSpPr>
          <p:nvPr>
            <p:ph type="sldNum" sz="quarter" idx="12"/>
          </p:nvPr>
        </p:nvSpPr>
        <p:spPr>
          <a:ln/>
        </p:spPr>
        <p:txBody>
          <a:bodyPr/>
          <a:lstStyle>
            <a:lvl1pPr>
              <a:defRPr/>
            </a:lvl1pPr>
          </a:lstStyle>
          <a:p>
            <a:fld id="{822A531A-DFBD-4CCE-8B0A-D1800848156D}" type="slidenum">
              <a:rPr lang="en-GB" altLang="en-US"/>
              <a:pPr/>
              <a:t>‹#›</a:t>
            </a:fld>
            <a:endParaRPr lang="en-GB" altLang="en-US"/>
          </a:p>
        </p:txBody>
      </p:sp>
    </p:spTree>
    <p:extLst>
      <p:ext uri="{BB962C8B-B14F-4D97-AF65-F5344CB8AC3E}">
        <p14:creationId xmlns:p14="http://schemas.microsoft.com/office/powerpoint/2010/main" val="25249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6670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274639"/>
            <a:ext cx="77999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CBACEA9-953C-4E0D-8666-11A7B8FA9982}"/>
              </a:ext>
            </a:extLst>
          </p:cNvPr>
          <p:cNvSpPr>
            <a:spLocks noGrp="1" noChangeArrowheads="1"/>
          </p:cNvSpPr>
          <p:nvPr>
            <p:ph type="dt" sz="half" idx="10"/>
          </p:nvPr>
        </p:nvSpPr>
        <p:spPr>
          <a:ln/>
        </p:spPr>
        <p:txBody>
          <a:bodyPr/>
          <a:lstStyle>
            <a:lvl1pPr>
              <a:defRPr/>
            </a:lvl1pPr>
          </a:lstStyle>
          <a:p>
            <a:pPr>
              <a:defRPr/>
            </a:pPr>
            <a:fld id="{4609A846-1ABF-4ADF-8095-72D00061F28E}"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1EB4183C-7FE5-4F6C-AFD7-0F73810758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CB5035-8674-4EC7-9639-AD552F2006E9}"/>
              </a:ext>
            </a:extLst>
          </p:cNvPr>
          <p:cNvSpPr>
            <a:spLocks noGrp="1" noChangeArrowheads="1"/>
          </p:cNvSpPr>
          <p:nvPr>
            <p:ph type="sldNum" sz="quarter" idx="12"/>
          </p:nvPr>
        </p:nvSpPr>
        <p:spPr>
          <a:ln/>
        </p:spPr>
        <p:txBody>
          <a:bodyPr/>
          <a:lstStyle>
            <a:lvl1pPr>
              <a:defRPr/>
            </a:lvl1pPr>
          </a:lstStyle>
          <a:p>
            <a:fld id="{08788F10-F0AF-46AD-832A-CAB48A331181}" type="slidenum">
              <a:rPr lang="en-GB" altLang="en-US"/>
              <a:pPr/>
              <a:t>‹#›</a:t>
            </a:fld>
            <a:endParaRPr lang="en-GB" altLang="en-US"/>
          </a:p>
        </p:txBody>
      </p:sp>
    </p:spTree>
    <p:extLst>
      <p:ext uri="{BB962C8B-B14F-4D97-AF65-F5344CB8AC3E}">
        <p14:creationId xmlns:p14="http://schemas.microsoft.com/office/powerpoint/2010/main" val="69583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5C94F05-64D3-41AC-9D6E-F228584497E7}"/>
              </a:ext>
            </a:extLst>
          </p:cNvPr>
          <p:cNvSpPr>
            <a:spLocks noGrp="1" noChangeArrowheads="1"/>
          </p:cNvSpPr>
          <p:nvPr>
            <p:ph type="dt" sz="half" idx="10"/>
          </p:nvPr>
        </p:nvSpPr>
        <p:spPr>
          <a:ln/>
        </p:spPr>
        <p:txBody>
          <a:bodyPr/>
          <a:lstStyle>
            <a:lvl1pPr>
              <a:defRPr/>
            </a:lvl1pPr>
          </a:lstStyle>
          <a:p>
            <a:pPr>
              <a:defRPr/>
            </a:pPr>
            <a:fld id="{53051554-71D6-4924-A682-5A3DBB0E8EF2}"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6A836889-03B2-4256-94C8-E0C17DB73D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1168D1-A8FD-4584-8BA5-88ACFF1EA088}"/>
              </a:ext>
            </a:extLst>
          </p:cNvPr>
          <p:cNvSpPr>
            <a:spLocks noGrp="1" noChangeArrowheads="1"/>
          </p:cNvSpPr>
          <p:nvPr>
            <p:ph type="sldNum" sz="quarter" idx="12"/>
          </p:nvPr>
        </p:nvSpPr>
        <p:spPr>
          <a:ln/>
        </p:spPr>
        <p:txBody>
          <a:bodyPr/>
          <a:lstStyle>
            <a:lvl1pPr>
              <a:defRPr/>
            </a:lvl1pPr>
          </a:lstStyle>
          <a:p>
            <a:fld id="{8246FBC7-6C2E-4890-BD58-C8DE63AFCCD4}" type="slidenum">
              <a:rPr lang="en-GB" altLang="en-US"/>
              <a:pPr/>
              <a:t>‹#›</a:t>
            </a:fld>
            <a:endParaRPr lang="en-GB" altLang="en-US"/>
          </a:p>
        </p:txBody>
      </p:sp>
    </p:spTree>
    <p:extLst>
      <p:ext uri="{BB962C8B-B14F-4D97-AF65-F5344CB8AC3E}">
        <p14:creationId xmlns:p14="http://schemas.microsoft.com/office/powerpoint/2010/main" val="351104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31A1CFD-F918-463E-A79F-A4C61BA4BA55}"/>
              </a:ext>
            </a:extLst>
          </p:cNvPr>
          <p:cNvSpPr>
            <a:spLocks noGrp="1" noChangeArrowheads="1"/>
          </p:cNvSpPr>
          <p:nvPr>
            <p:ph type="dt" sz="half" idx="10"/>
          </p:nvPr>
        </p:nvSpPr>
        <p:spPr>
          <a:ln/>
        </p:spPr>
        <p:txBody>
          <a:bodyPr/>
          <a:lstStyle>
            <a:lvl1pPr>
              <a:defRPr/>
            </a:lvl1pPr>
          </a:lstStyle>
          <a:p>
            <a:pPr>
              <a:defRPr/>
            </a:pPr>
            <a:fld id="{7486DCA6-5BE4-448C-883D-523D0A487032}"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E2E436CE-48AB-4DF6-A88B-1C9F2C1C7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0D82504-10A0-4E24-8421-EA8AA94413FE}"/>
              </a:ext>
            </a:extLst>
          </p:cNvPr>
          <p:cNvSpPr>
            <a:spLocks noGrp="1" noChangeArrowheads="1"/>
          </p:cNvSpPr>
          <p:nvPr>
            <p:ph type="sldNum" sz="quarter" idx="12"/>
          </p:nvPr>
        </p:nvSpPr>
        <p:spPr>
          <a:ln/>
        </p:spPr>
        <p:txBody>
          <a:bodyPr/>
          <a:lstStyle>
            <a:lvl1pPr>
              <a:defRPr/>
            </a:lvl1pPr>
          </a:lstStyle>
          <a:p>
            <a:fld id="{ABA76E00-35E7-42C8-8BB9-E037B8FFF651}" type="slidenum">
              <a:rPr lang="en-GB" altLang="en-US"/>
              <a:pPr/>
              <a:t>‹#›</a:t>
            </a:fld>
            <a:endParaRPr lang="en-GB" altLang="en-US"/>
          </a:p>
        </p:txBody>
      </p:sp>
    </p:spTree>
    <p:extLst>
      <p:ext uri="{BB962C8B-B14F-4D97-AF65-F5344CB8AC3E}">
        <p14:creationId xmlns:p14="http://schemas.microsoft.com/office/powerpoint/2010/main" val="26275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366A58-3C18-46FE-B8CD-556E23A3507E}"/>
              </a:ext>
            </a:extLst>
          </p:cNvPr>
          <p:cNvSpPr>
            <a:spLocks noGrp="1" noChangeArrowheads="1"/>
          </p:cNvSpPr>
          <p:nvPr>
            <p:ph type="dt" sz="half" idx="10"/>
          </p:nvPr>
        </p:nvSpPr>
        <p:spPr>
          <a:ln/>
        </p:spPr>
        <p:txBody>
          <a:bodyPr/>
          <a:lstStyle>
            <a:lvl1pPr>
              <a:defRPr/>
            </a:lvl1pPr>
          </a:lstStyle>
          <a:p>
            <a:pPr>
              <a:defRPr/>
            </a:pPr>
            <a:fld id="{E3F621F4-33B7-4C22-835A-D6AF15474438}"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4CE9F7A4-5816-437F-915B-3EF8E64C6A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8D435E-284C-458B-BD37-5BA14E36F8F4}"/>
              </a:ext>
            </a:extLst>
          </p:cNvPr>
          <p:cNvSpPr>
            <a:spLocks noGrp="1" noChangeArrowheads="1"/>
          </p:cNvSpPr>
          <p:nvPr>
            <p:ph type="sldNum" sz="quarter" idx="12"/>
          </p:nvPr>
        </p:nvSpPr>
        <p:spPr>
          <a:ln/>
        </p:spPr>
        <p:txBody>
          <a:bodyPr/>
          <a:lstStyle>
            <a:lvl1pPr>
              <a:defRPr/>
            </a:lvl1pPr>
          </a:lstStyle>
          <a:p>
            <a:fld id="{62D24F32-8123-4478-8CC8-2AAA2AC87C6C}" type="slidenum">
              <a:rPr lang="en-GB" altLang="en-US"/>
              <a:pPr/>
              <a:t>‹#›</a:t>
            </a:fld>
            <a:endParaRPr lang="en-GB" altLang="en-US"/>
          </a:p>
        </p:txBody>
      </p:sp>
    </p:spTree>
    <p:extLst>
      <p:ext uri="{BB962C8B-B14F-4D97-AF65-F5344CB8AC3E}">
        <p14:creationId xmlns:p14="http://schemas.microsoft.com/office/powerpoint/2010/main" val="20050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7885" y="1600201"/>
            <a:ext cx="52345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FE21B41-AE2A-45F2-845E-CFDC7C5E77C7}"/>
              </a:ext>
            </a:extLst>
          </p:cNvPr>
          <p:cNvSpPr>
            <a:spLocks noGrp="1" noChangeArrowheads="1"/>
          </p:cNvSpPr>
          <p:nvPr>
            <p:ph type="dt" sz="half" idx="10"/>
          </p:nvPr>
        </p:nvSpPr>
        <p:spPr>
          <a:ln/>
        </p:spPr>
        <p:txBody>
          <a:bodyPr/>
          <a:lstStyle>
            <a:lvl1pPr>
              <a:defRPr/>
            </a:lvl1pPr>
          </a:lstStyle>
          <a:p>
            <a:pPr>
              <a:defRPr/>
            </a:pPr>
            <a:fld id="{FEE8306B-802B-4455-B68C-6ABB74FECC9E}"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E2162269-C42F-4335-A6CB-344B0B2861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330A64E-A913-43C4-93E5-62CD3F87F7FD}"/>
              </a:ext>
            </a:extLst>
          </p:cNvPr>
          <p:cNvSpPr>
            <a:spLocks noGrp="1" noChangeArrowheads="1"/>
          </p:cNvSpPr>
          <p:nvPr>
            <p:ph type="sldNum" sz="quarter" idx="12"/>
          </p:nvPr>
        </p:nvSpPr>
        <p:spPr>
          <a:ln/>
        </p:spPr>
        <p:txBody>
          <a:bodyPr/>
          <a:lstStyle>
            <a:lvl1pPr>
              <a:defRPr/>
            </a:lvl1pPr>
          </a:lstStyle>
          <a:p>
            <a:fld id="{56CFCC8C-2941-4C61-B3A7-F11D63BBB7C3}" type="slidenum">
              <a:rPr lang="en-GB" altLang="en-US"/>
              <a:pPr/>
              <a:t>‹#›</a:t>
            </a:fld>
            <a:endParaRPr lang="en-GB" altLang="en-US"/>
          </a:p>
        </p:txBody>
      </p:sp>
    </p:spTree>
    <p:extLst>
      <p:ext uri="{BB962C8B-B14F-4D97-AF65-F5344CB8AC3E}">
        <p14:creationId xmlns:p14="http://schemas.microsoft.com/office/powerpoint/2010/main" val="1514525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C557752-3118-45CB-8338-3BA7EB9C584F}"/>
              </a:ext>
            </a:extLst>
          </p:cNvPr>
          <p:cNvSpPr>
            <a:spLocks noGrp="1" noChangeArrowheads="1"/>
          </p:cNvSpPr>
          <p:nvPr>
            <p:ph type="dt" sz="half" idx="10"/>
          </p:nvPr>
        </p:nvSpPr>
        <p:spPr>
          <a:ln/>
        </p:spPr>
        <p:txBody>
          <a:bodyPr/>
          <a:lstStyle>
            <a:lvl1pPr>
              <a:defRPr/>
            </a:lvl1pPr>
          </a:lstStyle>
          <a:p>
            <a:pPr>
              <a:defRPr/>
            </a:pPr>
            <a:fld id="{350ACAED-9727-44EE-9DE0-AFB18E0212C6}" type="datetimeFigureOut">
              <a:rPr lang="en-US" altLang="en-US"/>
              <a:pPr>
                <a:defRPr/>
              </a:pPr>
              <a:t>7/29/2020</a:t>
            </a:fld>
            <a:endParaRPr lang="en-GB" altLang="en-US"/>
          </a:p>
        </p:txBody>
      </p:sp>
      <p:sp>
        <p:nvSpPr>
          <p:cNvPr id="8" name="Rectangle 5">
            <a:extLst>
              <a:ext uri="{FF2B5EF4-FFF2-40B4-BE49-F238E27FC236}">
                <a16:creationId xmlns:a16="http://schemas.microsoft.com/office/drawing/2014/main" id="{69D4945C-A270-442E-8F60-EB9446F715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636396A-D055-4971-8E27-D5075165C399}"/>
              </a:ext>
            </a:extLst>
          </p:cNvPr>
          <p:cNvSpPr>
            <a:spLocks noGrp="1" noChangeArrowheads="1"/>
          </p:cNvSpPr>
          <p:nvPr>
            <p:ph type="sldNum" sz="quarter" idx="12"/>
          </p:nvPr>
        </p:nvSpPr>
        <p:spPr>
          <a:ln/>
        </p:spPr>
        <p:txBody>
          <a:bodyPr/>
          <a:lstStyle>
            <a:lvl1pPr>
              <a:defRPr/>
            </a:lvl1pPr>
          </a:lstStyle>
          <a:p>
            <a:fld id="{1625A478-9283-4E5C-9096-9056D5342E9A}" type="slidenum">
              <a:rPr lang="en-GB" altLang="en-US"/>
              <a:pPr/>
              <a:t>‹#›</a:t>
            </a:fld>
            <a:endParaRPr lang="en-GB" altLang="en-US"/>
          </a:p>
        </p:txBody>
      </p:sp>
    </p:spTree>
    <p:extLst>
      <p:ext uri="{BB962C8B-B14F-4D97-AF65-F5344CB8AC3E}">
        <p14:creationId xmlns:p14="http://schemas.microsoft.com/office/powerpoint/2010/main" val="406255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65BE5CF-414B-49F8-84EB-F53380889BDC}"/>
              </a:ext>
            </a:extLst>
          </p:cNvPr>
          <p:cNvSpPr>
            <a:spLocks noGrp="1" noChangeArrowheads="1"/>
          </p:cNvSpPr>
          <p:nvPr>
            <p:ph type="dt" sz="half" idx="10"/>
          </p:nvPr>
        </p:nvSpPr>
        <p:spPr>
          <a:ln/>
        </p:spPr>
        <p:txBody>
          <a:bodyPr/>
          <a:lstStyle>
            <a:lvl1pPr>
              <a:defRPr/>
            </a:lvl1pPr>
          </a:lstStyle>
          <a:p>
            <a:pPr>
              <a:defRPr/>
            </a:pPr>
            <a:fld id="{8145D101-5FBD-43EA-AAA8-9D8FD71898FF}" type="datetimeFigureOut">
              <a:rPr lang="en-US" altLang="en-US"/>
              <a:pPr>
                <a:defRPr/>
              </a:pPr>
              <a:t>7/29/2020</a:t>
            </a:fld>
            <a:endParaRPr lang="en-GB" altLang="en-US"/>
          </a:p>
        </p:txBody>
      </p:sp>
      <p:sp>
        <p:nvSpPr>
          <p:cNvPr id="4" name="Rectangle 5">
            <a:extLst>
              <a:ext uri="{FF2B5EF4-FFF2-40B4-BE49-F238E27FC236}">
                <a16:creationId xmlns:a16="http://schemas.microsoft.com/office/drawing/2014/main" id="{2D588A61-A89B-47D4-AEB9-0F2298159B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88D13C6-9368-4FC8-BB1B-104A4A74BEF8}"/>
              </a:ext>
            </a:extLst>
          </p:cNvPr>
          <p:cNvSpPr>
            <a:spLocks noGrp="1" noChangeArrowheads="1"/>
          </p:cNvSpPr>
          <p:nvPr>
            <p:ph type="sldNum" sz="quarter" idx="12"/>
          </p:nvPr>
        </p:nvSpPr>
        <p:spPr>
          <a:ln/>
        </p:spPr>
        <p:txBody>
          <a:bodyPr/>
          <a:lstStyle>
            <a:lvl1pPr>
              <a:defRPr/>
            </a:lvl1pPr>
          </a:lstStyle>
          <a:p>
            <a:fld id="{4E5C2D76-D180-471B-85BF-4D6DE7F2939F}" type="slidenum">
              <a:rPr lang="en-GB" altLang="en-US"/>
              <a:pPr/>
              <a:t>‹#›</a:t>
            </a:fld>
            <a:endParaRPr lang="en-GB" altLang="en-US"/>
          </a:p>
        </p:txBody>
      </p:sp>
    </p:spTree>
    <p:extLst>
      <p:ext uri="{BB962C8B-B14F-4D97-AF65-F5344CB8AC3E}">
        <p14:creationId xmlns:p14="http://schemas.microsoft.com/office/powerpoint/2010/main" val="976560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C1493D-426D-4DF6-BB39-F47B4D76457E}"/>
              </a:ext>
            </a:extLst>
          </p:cNvPr>
          <p:cNvSpPr>
            <a:spLocks noGrp="1" noChangeArrowheads="1"/>
          </p:cNvSpPr>
          <p:nvPr>
            <p:ph type="dt" sz="half" idx="10"/>
          </p:nvPr>
        </p:nvSpPr>
        <p:spPr>
          <a:ln/>
        </p:spPr>
        <p:txBody>
          <a:bodyPr/>
          <a:lstStyle>
            <a:lvl1pPr>
              <a:defRPr/>
            </a:lvl1pPr>
          </a:lstStyle>
          <a:p>
            <a:pPr>
              <a:defRPr/>
            </a:pPr>
            <a:fld id="{54A70293-0820-4783-B1DB-340435B65559}" type="datetimeFigureOut">
              <a:rPr lang="en-US" altLang="en-US"/>
              <a:pPr>
                <a:defRPr/>
              </a:pPr>
              <a:t>7/29/2020</a:t>
            </a:fld>
            <a:endParaRPr lang="en-GB" altLang="en-US"/>
          </a:p>
        </p:txBody>
      </p:sp>
      <p:sp>
        <p:nvSpPr>
          <p:cNvPr id="3" name="Rectangle 5">
            <a:extLst>
              <a:ext uri="{FF2B5EF4-FFF2-40B4-BE49-F238E27FC236}">
                <a16:creationId xmlns:a16="http://schemas.microsoft.com/office/drawing/2014/main" id="{C6EC96CD-B650-4D4A-B86C-A3805F3AE8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6C7D71E-B73A-4E0B-8B5A-CDF8B625AA46}"/>
              </a:ext>
            </a:extLst>
          </p:cNvPr>
          <p:cNvSpPr>
            <a:spLocks noGrp="1" noChangeArrowheads="1"/>
          </p:cNvSpPr>
          <p:nvPr>
            <p:ph type="sldNum" sz="quarter" idx="12"/>
          </p:nvPr>
        </p:nvSpPr>
        <p:spPr>
          <a:ln/>
        </p:spPr>
        <p:txBody>
          <a:bodyPr/>
          <a:lstStyle>
            <a:lvl1pPr>
              <a:defRPr/>
            </a:lvl1pPr>
          </a:lstStyle>
          <a:p>
            <a:fld id="{4F8D49B3-DEFB-4D40-9474-7AD00C45B532}" type="slidenum">
              <a:rPr lang="en-GB" altLang="en-US"/>
              <a:pPr/>
              <a:t>‹#›</a:t>
            </a:fld>
            <a:endParaRPr lang="en-GB" altLang="en-US"/>
          </a:p>
        </p:txBody>
      </p:sp>
    </p:spTree>
    <p:extLst>
      <p:ext uri="{BB962C8B-B14F-4D97-AF65-F5344CB8AC3E}">
        <p14:creationId xmlns:p14="http://schemas.microsoft.com/office/powerpoint/2010/main" val="188484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7FC7EC-D34E-4B90-9F50-D234C19B4CE7}"/>
              </a:ext>
            </a:extLst>
          </p:cNvPr>
          <p:cNvSpPr>
            <a:spLocks noGrp="1" noChangeArrowheads="1"/>
          </p:cNvSpPr>
          <p:nvPr>
            <p:ph type="dt" sz="half" idx="10"/>
          </p:nvPr>
        </p:nvSpPr>
        <p:spPr>
          <a:ln/>
        </p:spPr>
        <p:txBody>
          <a:bodyPr/>
          <a:lstStyle>
            <a:lvl1pPr>
              <a:defRPr/>
            </a:lvl1pPr>
          </a:lstStyle>
          <a:p>
            <a:pPr>
              <a:defRPr/>
            </a:pPr>
            <a:fld id="{103897D6-782C-42EC-9C2A-791C2834FB16}"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409A172E-D57B-4909-B65B-1AF40AA70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72F3AC-3651-4E47-9D84-D52DD62AA803}"/>
              </a:ext>
            </a:extLst>
          </p:cNvPr>
          <p:cNvSpPr>
            <a:spLocks noGrp="1" noChangeArrowheads="1"/>
          </p:cNvSpPr>
          <p:nvPr>
            <p:ph type="sldNum" sz="quarter" idx="12"/>
          </p:nvPr>
        </p:nvSpPr>
        <p:spPr>
          <a:ln/>
        </p:spPr>
        <p:txBody>
          <a:bodyPr/>
          <a:lstStyle>
            <a:lvl1pPr>
              <a:defRPr/>
            </a:lvl1pPr>
          </a:lstStyle>
          <a:p>
            <a:fld id="{8D94805E-CBB2-478D-848D-BFF9D0017145}" type="slidenum">
              <a:rPr lang="en-GB" altLang="en-US"/>
              <a:pPr/>
              <a:t>‹#›</a:t>
            </a:fld>
            <a:endParaRPr lang="en-GB" altLang="en-US"/>
          </a:p>
        </p:txBody>
      </p:sp>
    </p:spTree>
    <p:extLst>
      <p:ext uri="{BB962C8B-B14F-4D97-AF65-F5344CB8AC3E}">
        <p14:creationId xmlns:p14="http://schemas.microsoft.com/office/powerpoint/2010/main" val="88096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7A852A4-1CF8-4E87-9D1A-49DD75476928}"/>
              </a:ext>
            </a:extLst>
          </p:cNvPr>
          <p:cNvSpPr>
            <a:spLocks noGrp="1" noChangeArrowheads="1"/>
          </p:cNvSpPr>
          <p:nvPr>
            <p:ph type="dt" sz="half" idx="10"/>
          </p:nvPr>
        </p:nvSpPr>
        <p:spPr>
          <a:ln/>
        </p:spPr>
        <p:txBody>
          <a:bodyPr/>
          <a:lstStyle>
            <a:lvl1pPr>
              <a:defRPr/>
            </a:lvl1pPr>
          </a:lstStyle>
          <a:p>
            <a:pPr>
              <a:defRPr/>
            </a:pPr>
            <a:fld id="{41233EE3-A2DD-45E9-AA13-C21546028664}"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E57AE5BF-A91D-4E1D-AB26-50016C639A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41D242-843C-4530-9868-C6D036A2B4F4}"/>
              </a:ext>
            </a:extLst>
          </p:cNvPr>
          <p:cNvSpPr>
            <a:spLocks noGrp="1" noChangeArrowheads="1"/>
          </p:cNvSpPr>
          <p:nvPr>
            <p:ph type="sldNum" sz="quarter" idx="12"/>
          </p:nvPr>
        </p:nvSpPr>
        <p:spPr>
          <a:ln/>
        </p:spPr>
        <p:txBody>
          <a:bodyPr/>
          <a:lstStyle>
            <a:lvl1pPr>
              <a:defRPr/>
            </a:lvl1pPr>
          </a:lstStyle>
          <a:p>
            <a:fld id="{5F2F139A-4002-42AC-98DC-745EBD6546E1}" type="slidenum">
              <a:rPr lang="en-GB" altLang="en-US"/>
              <a:pPr/>
              <a:t>‹#›</a:t>
            </a:fld>
            <a:endParaRPr lang="en-GB" altLang="en-US"/>
          </a:p>
        </p:txBody>
      </p:sp>
    </p:spTree>
    <p:extLst>
      <p:ext uri="{BB962C8B-B14F-4D97-AF65-F5344CB8AC3E}">
        <p14:creationId xmlns:p14="http://schemas.microsoft.com/office/powerpoint/2010/main" val="227217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76E1AC-739B-46A9-A506-151EF97F62DA}"/>
              </a:ext>
            </a:extLst>
          </p:cNvPr>
          <p:cNvSpPr>
            <a:spLocks noGrp="1" noChangeArrowheads="1"/>
          </p:cNvSpPr>
          <p:nvPr>
            <p:ph type="dt" sz="half" idx="10"/>
          </p:nvPr>
        </p:nvSpPr>
        <p:spPr>
          <a:ln/>
        </p:spPr>
        <p:txBody>
          <a:bodyPr/>
          <a:lstStyle>
            <a:lvl1pPr>
              <a:defRPr/>
            </a:lvl1pPr>
          </a:lstStyle>
          <a:p>
            <a:pPr>
              <a:defRPr/>
            </a:pPr>
            <a:fld id="{B2C2B686-719B-444B-A145-6F310BBBDC41}"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98A47341-BBDE-40EE-945C-69E5B95798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2122F6-A8D7-4E01-B2D6-483950BDE02A}"/>
              </a:ext>
            </a:extLst>
          </p:cNvPr>
          <p:cNvSpPr>
            <a:spLocks noGrp="1" noChangeArrowheads="1"/>
          </p:cNvSpPr>
          <p:nvPr>
            <p:ph type="sldNum" sz="quarter" idx="12"/>
          </p:nvPr>
        </p:nvSpPr>
        <p:spPr>
          <a:ln/>
        </p:spPr>
        <p:txBody>
          <a:bodyPr/>
          <a:lstStyle>
            <a:lvl1pPr>
              <a:defRPr/>
            </a:lvl1pPr>
          </a:lstStyle>
          <a:p>
            <a:fld id="{38E9B45B-1DD3-483E-A213-815C8B51805E}" type="slidenum">
              <a:rPr lang="en-GB" altLang="en-US"/>
              <a:pPr/>
              <a:t>‹#›</a:t>
            </a:fld>
            <a:endParaRPr lang="en-GB" altLang="en-US"/>
          </a:p>
        </p:txBody>
      </p:sp>
    </p:spTree>
    <p:extLst>
      <p:ext uri="{BB962C8B-B14F-4D97-AF65-F5344CB8AC3E}">
        <p14:creationId xmlns:p14="http://schemas.microsoft.com/office/powerpoint/2010/main" val="229572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ABDCD50-7018-4CDE-8A96-92B93B880164}"/>
              </a:ext>
            </a:extLst>
          </p:cNvPr>
          <p:cNvSpPr>
            <a:spLocks noGrp="1" noChangeArrowheads="1"/>
          </p:cNvSpPr>
          <p:nvPr>
            <p:ph type="dt" sz="half" idx="10"/>
          </p:nvPr>
        </p:nvSpPr>
        <p:spPr>
          <a:ln/>
        </p:spPr>
        <p:txBody>
          <a:bodyPr/>
          <a:lstStyle>
            <a:lvl1pPr>
              <a:defRPr/>
            </a:lvl1pPr>
          </a:lstStyle>
          <a:p>
            <a:pPr>
              <a:defRPr/>
            </a:pPr>
            <a:fld id="{B6F2ADBD-D07D-4E7B-9CE4-BD7E46A67BE9}"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A4259AEB-F027-47ED-9A6A-2FA904E5D0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7F9E39-D2D5-4286-A2F1-23457451E561}"/>
              </a:ext>
            </a:extLst>
          </p:cNvPr>
          <p:cNvSpPr>
            <a:spLocks noGrp="1" noChangeArrowheads="1"/>
          </p:cNvSpPr>
          <p:nvPr>
            <p:ph type="sldNum" sz="quarter" idx="12"/>
          </p:nvPr>
        </p:nvSpPr>
        <p:spPr>
          <a:ln/>
        </p:spPr>
        <p:txBody>
          <a:bodyPr/>
          <a:lstStyle>
            <a:lvl1pPr>
              <a:defRPr/>
            </a:lvl1pPr>
          </a:lstStyle>
          <a:p>
            <a:fld id="{12B6B3E2-78F6-40AB-862B-57C42B802237}" type="slidenum">
              <a:rPr lang="en-GB" altLang="en-US"/>
              <a:pPr/>
              <a:t>‹#›</a:t>
            </a:fld>
            <a:endParaRPr lang="en-GB" altLang="en-US"/>
          </a:p>
        </p:txBody>
      </p:sp>
    </p:spTree>
    <p:extLst>
      <p:ext uri="{BB962C8B-B14F-4D97-AF65-F5344CB8AC3E}">
        <p14:creationId xmlns:p14="http://schemas.microsoft.com/office/powerpoint/2010/main" val="196225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6670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274639"/>
            <a:ext cx="77999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E8D321A-886E-4D91-A8BD-64CC912BACCF}"/>
              </a:ext>
            </a:extLst>
          </p:cNvPr>
          <p:cNvSpPr>
            <a:spLocks noGrp="1" noChangeArrowheads="1"/>
          </p:cNvSpPr>
          <p:nvPr>
            <p:ph type="dt" sz="half" idx="10"/>
          </p:nvPr>
        </p:nvSpPr>
        <p:spPr>
          <a:ln/>
        </p:spPr>
        <p:txBody>
          <a:bodyPr/>
          <a:lstStyle>
            <a:lvl1pPr>
              <a:defRPr/>
            </a:lvl1pPr>
          </a:lstStyle>
          <a:p>
            <a:pPr>
              <a:defRPr/>
            </a:pPr>
            <a:fld id="{8AE67183-1A7D-45CB-AB0F-E1107B52BCAA}"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6E05D9B7-B52C-401F-8213-64A82B9CF4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58182C-82AD-485B-8584-46A5CE5A267E}"/>
              </a:ext>
            </a:extLst>
          </p:cNvPr>
          <p:cNvSpPr>
            <a:spLocks noGrp="1" noChangeArrowheads="1"/>
          </p:cNvSpPr>
          <p:nvPr>
            <p:ph type="sldNum" sz="quarter" idx="12"/>
          </p:nvPr>
        </p:nvSpPr>
        <p:spPr>
          <a:ln/>
        </p:spPr>
        <p:txBody>
          <a:bodyPr/>
          <a:lstStyle>
            <a:lvl1pPr>
              <a:defRPr/>
            </a:lvl1pPr>
          </a:lstStyle>
          <a:p>
            <a:fld id="{97DAE169-8598-4381-B939-D449F1BE0507}" type="slidenum">
              <a:rPr lang="en-GB" altLang="en-US"/>
              <a:pPr/>
              <a:t>‹#›</a:t>
            </a:fld>
            <a:endParaRPr lang="en-GB" altLang="en-US"/>
          </a:p>
        </p:txBody>
      </p:sp>
    </p:spTree>
    <p:extLst>
      <p:ext uri="{BB962C8B-B14F-4D97-AF65-F5344CB8AC3E}">
        <p14:creationId xmlns:p14="http://schemas.microsoft.com/office/powerpoint/2010/main" val="38349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1181CAC-3C42-4ABB-9FC3-121DF4363C89}"/>
              </a:ext>
            </a:extLst>
          </p:cNvPr>
          <p:cNvSpPr>
            <a:spLocks noGrp="1" noChangeArrowheads="1"/>
          </p:cNvSpPr>
          <p:nvPr>
            <p:ph type="dt" sz="half" idx="10"/>
          </p:nvPr>
        </p:nvSpPr>
        <p:spPr>
          <a:ln/>
        </p:spPr>
        <p:txBody>
          <a:bodyPr/>
          <a:lstStyle>
            <a:lvl1pPr>
              <a:defRPr/>
            </a:lvl1pPr>
          </a:lstStyle>
          <a:p>
            <a:pPr>
              <a:defRPr/>
            </a:pPr>
            <a:fld id="{A92EDACD-2868-4114-9FD7-9968BF93EA17}"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073034C7-33B9-46F2-BCEE-6B6617D8D7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55BA81-C3B3-4FEE-AA2D-7B9864836406}"/>
              </a:ext>
            </a:extLst>
          </p:cNvPr>
          <p:cNvSpPr>
            <a:spLocks noGrp="1" noChangeArrowheads="1"/>
          </p:cNvSpPr>
          <p:nvPr>
            <p:ph type="sldNum" sz="quarter" idx="12"/>
          </p:nvPr>
        </p:nvSpPr>
        <p:spPr>
          <a:ln/>
        </p:spPr>
        <p:txBody>
          <a:bodyPr/>
          <a:lstStyle>
            <a:lvl1pPr>
              <a:defRPr/>
            </a:lvl1pPr>
          </a:lstStyle>
          <a:p>
            <a:fld id="{4F2DEBA4-DC8D-4218-BE68-9FA430A0220B}" type="slidenum">
              <a:rPr lang="en-GB" altLang="en-US"/>
              <a:pPr/>
              <a:t>‹#›</a:t>
            </a:fld>
            <a:endParaRPr lang="en-GB" altLang="en-US"/>
          </a:p>
        </p:txBody>
      </p:sp>
    </p:spTree>
    <p:extLst>
      <p:ext uri="{BB962C8B-B14F-4D97-AF65-F5344CB8AC3E}">
        <p14:creationId xmlns:p14="http://schemas.microsoft.com/office/powerpoint/2010/main" val="21681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7885" y="1600201"/>
            <a:ext cx="52345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CFC33B3-7E10-45AB-A81B-9087743F3257}"/>
              </a:ext>
            </a:extLst>
          </p:cNvPr>
          <p:cNvSpPr>
            <a:spLocks noGrp="1" noChangeArrowheads="1"/>
          </p:cNvSpPr>
          <p:nvPr>
            <p:ph type="dt" sz="half" idx="10"/>
          </p:nvPr>
        </p:nvSpPr>
        <p:spPr>
          <a:ln/>
        </p:spPr>
        <p:txBody>
          <a:bodyPr/>
          <a:lstStyle>
            <a:lvl1pPr>
              <a:defRPr/>
            </a:lvl1pPr>
          </a:lstStyle>
          <a:p>
            <a:pPr>
              <a:defRPr/>
            </a:pPr>
            <a:fld id="{1FA610B4-8B8F-4686-BCD8-ACE3A56425A7}"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8116365B-5A4D-41DA-BAC5-7BAD79E4F6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19E02ED-D054-45A1-8D5F-956845779C97}"/>
              </a:ext>
            </a:extLst>
          </p:cNvPr>
          <p:cNvSpPr>
            <a:spLocks noGrp="1" noChangeArrowheads="1"/>
          </p:cNvSpPr>
          <p:nvPr>
            <p:ph type="sldNum" sz="quarter" idx="12"/>
          </p:nvPr>
        </p:nvSpPr>
        <p:spPr>
          <a:ln/>
        </p:spPr>
        <p:txBody>
          <a:bodyPr/>
          <a:lstStyle>
            <a:lvl1pPr>
              <a:defRPr/>
            </a:lvl1pPr>
          </a:lstStyle>
          <a:p>
            <a:fld id="{0DDD07A0-CF80-4375-99CF-6EAA95D26F8E}" type="slidenum">
              <a:rPr lang="en-GB" altLang="en-US"/>
              <a:pPr/>
              <a:t>‹#›</a:t>
            </a:fld>
            <a:endParaRPr lang="en-GB" altLang="en-US"/>
          </a:p>
        </p:txBody>
      </p:sp>
    </p:spTree>
    <p:extLst>
      <p:ext uri="{BB962C8B-B14F-4D97-AF65-F5344CB8AC3E}">
        <p14:creationId xmlns:p14="http://schemas.microsoft.com/office/powerpoint/2010/main" val="12150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E824ADD-CE1B-418D-9637-98ADD42BFF0E}"/>
              </a:ext>
            </a:extLst>
          </p:cNvPr>
          <p:cNvSpPr>
            <a:spLocks noGrp="1" noChangeArrowheads="1"/>
          </p:cNvSpPr>
          <p:nvPr>
            <p:ph type="dt" sz="half" idx="10"/>
          </p:nvPr>
        </p:nvSpPr>
        <p:spPr>
          <a:ln/>
        </p:spPr>
        <p:txBody>
          <a:bodyPr/>
          <a:lstStyle>
            <a:lvl1pPr>
              <a:defRPr/>
            </a:lvl1pPr>
          </a:lstStyle>
          <a:p>
            <a:pPr>
              <a:defRPr/>
            </a:pPr>
            <a:fld id="{B1D32EB2-E88D-4BE6-BA98-1E91DBCB7E85}" type="datetimeFigureOut">
              <a:rPr lang="en-US" altLang="en-US"/>
              <a:pPr>
                <a:defRPr/>
              </a:pPr>
              <a:t>7/29/2020</a:t>
            </a:fld>
            <a:endParaRPr lang="en-GB" altLang="en-US"/>
          </a:p>
        </p:txBody>
      </p:sp>
      <p:sp>
        <p:nvSpPr>
          <p:cNvPr id="8" name="Rectangle 5">
            <a:extLst>
              <a:ext uri="{FF2B5EF4-FFF2-40B4-BE49-F238E27FC236}">
                <a16:creationId xmlns:a16="http://schemas.microsoft.com/office/drawing/2014/main" id="{E47ECA16-7370-4E57-B5DE-6C6A4B1653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A1188D5-F293-459B-8309-30C876A77A54}"/>
              </a:ext>
            </a:extLst>
          </p:cNvPr>
          <p:cNvSpPr>
            <a:spLocks noGrp="1" noChangeArrowheads="1"/>
          </p:cNvSpPr>
          <p:nvPr>
            <p:ph type="sldNum" sz="quarter" idx="12"/>
          </p:nvPr>
        </p:nvSpPr>
        <p:spPr>
          <a:ln/>
        </p:spPr>
        <p:txBody>
          <a:bodyPr/>
          <a:lstStyle>
            <a:lvl1pPr>
              <a:defRPr/>
            </a:lvl1pPr>
          </a:lstStyle>
          <a:p>
            <a:fld id="{70D6385F-FAA0-4BFC-BA6D-F52C90CC8AC6}" type="slidenum">
              <a:rPr lang="en-GB" altLang="en-US"/>
              <a:pPr/>
              <a:t>‹#›</a:t>
            </a:fld>
            <a:endParaRPr lang="en-GB" altLang="en-US"/>
          </a:p>
        </p:txBody>
      </p:sp>
    </p:spTree>
    <p:extLst>
      <p:ext uri="{BB962C8B-B14F-4D97-AF65-F5344CB8AC3E}">
        <p14:creationId xmlns:p14="http://schemas.microsoft.com/office/powerpoint/2010/main" val="263902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784C77B-4A16-4B56-A395-86188F46C5F9}"/>
              </a:ext>
            </a:extLst>
          </p:cNvPr>
          <p:cNvSpPr>
            <a:spLocks noGrp="1" noChangeArrowheads="1"/>
          </p:cNvSpPr>
          <p:nvPr>
            <p:ph type="dt" sz="half" idx="10"/>
          </p:nvPr>
        </p:nvSpPr>
        <p:spPr>
          <a:ln/>
        </p:spPr>
        <p:txBody>
          <a:bodyPr/>
          <a:lstStyle>
            <a:lvl1pPr>
              <a:defRPr/>
            </a:lvl1pPr>
          </a:lstStyle>
          <a:p>
            <a:pPr>
              <a:defRPr/>
            </a:pPr>
            <a:fld id="{B107B42A-C4AD-4B06-87C0-3F98A4100A79}" type="datetimeFigureOut">
              <a:rPr lang="en-US" altLang="en-US"/>
              <a:pPr>
                <a:defRPr/>
              </a:pPr>
              <a:t>7/29/2020</a:t>
            </a:fld>
            <a:endParaRPr lang="en-GB" altLang="en-US"/>
          </a:p>
        </p:txBody>
      </p:sp>
      <p:sp>
        <p:nvSpPr>
          <p:cNvPr id="4" name="Rectangle 5">
            <a:extLst>
              <a:ext uri="{FF2B5EF4-FFF2-40B4-BE49-F238E27FC236}">
                <a16:creationId xmlns:a16="http://schemas.microsoft.com/office/drawing/2014/main" id="{17A522FC-A179-4261-8CCD-0240A30C4D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01B41D6-BA13-4563-A628-D90E11F3AF00}"/>
              </a:ext>
            </a:extLst>
          </p:cNvPr>
          <p:cNvSpPr>
            <a:spLocks noGrp="1" noChangeArrowheads="1"/>
          </p:cNvSpPr>
          <p:nvPr>
            <p:ph type="sldNum" sz="quarter" idx="12"/>
          </p:nvPr>
        </p:nvSpPr>
        <p:spPr>
          <a:ln/>
        </p:spPr>
        <p:txBody>
          <a:bodyPr/>
          <a:lstStyle>
            <a:lvl1pPr>
              <a:defRPr/>
            </a:lvl1pPr>
          </a:lstStyle>
          <a:p>
            <a:fld id="{9BC27A12-860A-4BF7-A9A3-E66AEC9D926E}" type="slidenum">
              <a:rPr lang="en-GB" altLang="en-US"/>
              <a:pPr/>
              <a:t>‹#›</a:t>
            </a:fld>
            <a:endParaRPr lang="en-GB" altLang="en-US"/>
          </a:p>
        </p:txBody>
      </p:sp>
    </p:spTree>
    <p:extLst>
      <p:ext uri="{BB962C8B-B14F-4D97-AF65-F5344CB8AC3E}">
        <p14:creationId xmlns:p14="http://schemas.microsoft.com/office/powerpoint/2010/main" val="258896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7DCA13-B386-402B-A5F9-B28E6FA26ADB}"/>
              </a:ext>
            </a:extLst>
          </p:cNvPr>
          <p:cNvSpPr>
            <a:spLocks noGrp="1" noChangeArrowheads="1"/>
          </p:cNvSpPr>
          <p:nvPr>
            <p:ph type="dt" sz="half" idx="10"/>
          </p:nvPr>
        </p:nvSpPr>
        <p:spPr>
          <a:ln/>
        </p:spPr>
        <p:txBody>
          <a:bodyPr/>
          <a:lstStyle>
            <a:lvl1pPr>
              <a:defRPr/>
            </a:lvl1pPr>
          </a:lstStyle>
          <a:p>
            <a:pPr>
              <a:defRPr/>
            </a:pPr>
            <a:fld id="{29F51A1F-F4A5-47F6-905A-9D83B82C556F}" type="datetimeFigureOut">
              <a:rPr lang="en-US" altLang="en-US"/>
              <a:pPr>
                <a:defRPr/>
              </a:pPr>
              <a:t>7/29/2020</a:t>
            </a:fld>
            <a:endParaRPr lang="en-GB" altLang="en-US"/>
          </a:p>
        </p:txBody>
      </p:sp>
      <p:sp>
        <p:nvSpPr>
          <p:cNvPr id="3" name="Rectangle 5">
            <a:extLst>
              <a:ext uri="{FF2B5EF4-FFF2-40B4-BE49-F238E27FC236}">
                <a16:creationId xmlns:a16="http://schemas.microsoft.com/office/drawing/2014/main" id="{9E4E3099-8E71-4EBF-AE1A-EF76D77EFE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495E40-358C-445A-9B52-C7A14E7753D1}"/>
              </a:ext>
            </a:extLst>
          </p:cNvPr>
          <p:cNvSpPr>
            <a:spLocks noGrp="1" noChangeArrowheads="1"/>
          </p:cNvSpPr>
          <p:nvPr>
            <p:ph type="sldNum" sz="quarter" idx="12"/>
          </p:nvPr>
        </p:nvSpPr>
        <p:spPr>
          <a:ln/>
        </p:spPr>
        <p:txBody>
          <a:bodyPr/>
          <a:lstStyle>
            <a:lvl1pPr>
              <a:defRPr/>
            </a:lvl1pPr>
          </a:lstStyle>
          <a:p>
            <a:fld id="{58F7BD8F-BD0F-4E5C-BA62-AFCD3F89438A}" type="slidenum">
              <a:rPr lang="en-GB" altLang="en-US"/>
              <a:pPr/>
              <a:t>‹#›</a:t>
            </a:fld>
            <a:endParaRPr lang="en-GB" altLang="en-US"/>
          </a:p>
        </p:txBody>
      </p:sp>
    </p:spTree>
    <p:extLst>
      <p:ext uri="{BB962C8B-B14F-4D97-AF65-F5344CB8AC3E}">
        <p14:creationId xmlns:p14="http://schemas.microsoft.com/office/powerpoint/2010/main" val="181380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8F8CDF-09DE-4E30-B7DF-F429BB32927A}"/>
              </a:ext>
            </a:extLst>
          </p:cNvPr>
          <p:cNvSpPr>
            <a:spLocks noGrp="1" noChangeArrowheads="1"/>
          </p:cNvSpPr>
          <p:nvPr>
            <p:ph type="dt" sz="half" idx="10"/>
          </p:nvPr>
        </p:nvSpPr>
        <p:spPr>
          <a:ln/>
        </p:spPr>
        <p:txBody>
          <a:bodyPr/>
          <a:lstStyle>
            <a:lvl1pPr>
              <a:defRPr/>
            </a:lvl1pPr>
          </a:lstStyle>
          <a:p>
            <a:pPr>
              <a:defRPr/>
            </a:pPr>
            <a:fld id="{F5DDAADD-06F3-4449-BD03-19C1B5E15760}"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7CC75350-3EF3-4AB4-8739-D5764CEA28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B2302FD-6A73-4A2A-869D-F53499CF92BE}"/>
              </a:ext>
            </a:extLst>
          </p:cNvPr>
          <p:cNvSpPr>
            <a:spLocks noGrp="1" noChangeArrowheads="1"/>
          </p:cNvSpPr>
          <p:nvPr>
            <p:ph type="sldNum" sz="quarter" idx="12"/>
          </p:nvPr>
        </p:nvSpPr>
        <p:spPr>
          <a:ln/>
        </p:spPr>
        <p:txBody>
          <a:bodyPr/>
          <a:lstStyle>
            <a:lvl1pPr>
              <a:defRPr/>
            </a:lvl1pPr>
          </a:lstStyle>
          <a:p>
            <a:fld id="{1ACF6D55-A0C4-433E-AC93-23FF06D26177}" type="slidenum">
              <a:rPr lang="en-GB" altLang="en-US"/>
              <a:pPr/>
              <a:t>‹#›</a:t>
            </a:fld>
            <a:endParaRPr lang="en-GB" altLang="en-US"/>
          </a:p>
        </p:txBody>
      </p:sp>
    </p:spTree>
    <p:extLst>
      <p:ext uri="{BB962C8B-B14F-4D97-AF65-F5344CB8AC3E}">
        <p14:creationId xmlns:p14="http://schemas.microsoft.com/office/powerpoint/2010/main" val="227938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FDDFE9-FB35-472E-A702-5DD76FF21966}"/>
              </a:ext>
            </a:extLst>
          </p:cNvPr>
          <p:cNvSpPr>
            <a:spLocks noGrp="1" noChangeArrowheads="1"/>
          </p:cNvSpPr>
          <p:nvPr>
            <p:ph type="dt" sz="half" idx="10"/>
          </p:nvPr>
        </p:nvSpPr>
        <p:spPr>
          <a:ln/>
        </p:spPr>
        <p:txBody>
          <a:bodyPr/>
          <a:lstStyle>
            <a:lvl1pPr>
              <a:defRPr/>
            </a:lvl1pPr>
          </a:lstStyle>
          <a:p>
            <a:pPr>
              <a:defRPr/>
            </a:pPr>
            <a:fld id="{84A4D02C-8873-4CD4-B500-8F1F1250D787}"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CCB1ACF1-AD7F-4A5E-B906-181BF3297C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C1A13E1-AC02-46A4-A901-E9BE37C634FC}"/>
              </a:ext>
            </a:extLst>
          </p:cNvPr>
          <p:cNvSpPr>
            <a:spLocks noGrp="1" noChangeArrowheads="1"/>
          </p:cNvSpPr>
          <p:nvPr>
            <p:ph type="sldNum" sz="quarter" idx="12"/>
          </p:nvPr>
        </p:nvSpPr>
        <p:spPr>
          <a:ln/>
        </p:spPr>
        <p:txBody>
          <a:bodyPr/>
          <a:lstStyle>
            <a:lvl1pPr>
              <a:defRPr/>
            </a:lvl1pPr>
          </a:lstStyle>
          <a:p>
            <a:fld id="{BC416320-4A90-4C3C-9480-948C465F3279}" type="slidenum">
              <a:rPr lang="en-GB" altLang="en-US"/>
              <a:pPr/>
              <a:t>‹#›</a:t>
            </a:fld>
            <a:endParaRPr lang="en-GB" altLang="en-US"/>
          </a:p>
        </p:txBody>
      </p:sp>
    </p:spTree>
    <p:extLst>
      <p:ext uri="{BB962C8B-B14F-4D97-AF65-F5344CB8AC3E}">
        <p14:creationId xmlns:p14="http://schemas.microsoft.com/office/powerpoint/2010/main" val="331470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6BEAD0-68FD-4A8B-BF75-1CF36B92645E}"/>
              </a:ext>
            </a:extLst>
          </p:cNvPr>
          <p:cNvSpPr>
            <a:spLocks noGrp="1" noChangeArrowheads="1"/>
          </p:cNvSpPr>
          <p:nvPr>
            <p:ph type="title"/>
          </p:nvPr>
        </p:nvSpPr>
        <p:spPr bwMode="auto">
          <a:xfrm>
            <a:off x="3024188" y="274638"/>
            <a:ext cx="8558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763C419-99E3-4B43-B1C6-13545CC0AE8E}"/>
              </a:ext>
            </a:extLst>
          </p:cNvPr>
          <p:cNvSpPr>
            <a:spLocks noGrp="1" noChangeArrowheads="1"/>
          </p:cNvSpPr>
          <p:nvPr>
            <p:ph type="body" idx="1"/>
          </p:nvPr>
        </p:nvSpPr>
        <p:spPr bwMode="auto">
          <a:xfrm>
            <a:off x="912813" y="1600200"/>
            <a:ext cx="106695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0180" name="Rectangle 4">
            <a:extLst>
              <a:ext uri="{FF2B5EF4-FFF2-40B4-BE49-F238E27FC236}">
                <a16:creationId xmlns:a16="http://schemas.microsoft.com/office/drawing/2014/main" id="{D1366A5F-0CAC-4ED0-8A4C-65120E636F0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56771CE3-357C-47B3-8AEB-D541755AB415}" type="datetimeFigureOut">
              <a:rPr lang="en-US" altLang="en-US"/>
              <a:pPr>
                <a:defRPr/>
              </a:pPr>
              <a:t>7/29/2020</a:t>
            </a:fld>
            <a:endParaRPr lang="en-GB" altLang="en-US"/>
          </a:p>
        </p:txBody>
      </p:sp>
      <p:sp>
        <p:nvSpPr>
          <p:cNvPr id="50181" name="Rectangle 5">
            <a:extLst>
              <a:ext uri="{FF2B5EF4-FFF2-40B4-BE49-F238E27FC236}">
                <a16:creationId xmlns:a16="http://schemas.microsoft.com/office/drawing/2014/main" id="{3846255C-EBE7-4A5B-857D-5B6684185EC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50182" name="Rectangle 6">
            <a:extLst>
              <a:ext uri="{FF2B5EF4-FFF2-40B4-BE49-F238E27FC236}">
                <a16:creationId xmlns:a16="http://schemas.microsoft.com/office/drawing/2014/main" id="{B0606CC4-B04E-4CDD-86D6-D06CE2E29BF7}"/>
              </a:ext>
            </a:extLst>
          </p:cNvPr>
          <p:cNvSpPr>
            <a:spLocks noGrp="1" noChangeArrowheads="1"/>
          </p:cNvSpPr>
          <p:nvPr>
            <p:ph type="sldNum" sz="quarter" idx="4"/>
          </p:nvPr>
        </p:nvSpPr>
        <p:spPr bwMode="auto">
          <a:xfrm>
            <a:off x="9120188"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99183E3-6E0A-4666-95F3-70F772E50645}" type="slidenum">
              <a:rPr lang="en-GB" altLang="en-US"/>
              <a:pPr/>
              <a:t>‹#›</a:t>
            </a:fld>
            <a:endParaRPr lang="en-GB" altLang="en-US"/>
          </a:p>
        </p:txBody>
      </p:sp>
      <p:pic>
        <p:nvPicPr>
          <p:cNvPr id="1031" name="Picture 1">
            <a:extLst>
              <a:ext uri="{FF2B5EF4-FFF2-40B4-BE49-F238E27FC236}">
                <a16:creationId xmlns:a16="http://schemas.microsoft.com/office/drawing/2014/main" id="{602008E5-5152-42D5-BA45-CF29ADE9536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376238"/>
            <a:ext cx="17399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rgbClr val="52008A"/>
          </a:solidFill>
          <a:latin typeface="+mj-lt"/>
          <a:ea typeface="+mj-ea"/>
          <a:cs typeface="+mj-cs"/>
        </a:defRPr>
      </a:lvl1pPr>
      <a:lvl2pPr algn="ctr" rtl="0" eaLnBrk="0" fontAlgn="base" hangingPunct="0">
        <a:spcBef>
          <a:spcPct val="0"/>
        </a:spcBef>
        <a:spcAft>
          <a:spcPct val="0"/>
        </a:spcAft>
        <a:defRPr sz="4400">
          <a:solidFill>
            <a:srgbClr val="52008A"/>
          </a:solidFill>
          <a:latin typeface="Arial" charset="0"/>
        </a:defRPr>
      </a:lvl2pPr>
      <a:lvl3pPr algn="ctr" rtl="0" eaLnBrk="0" fontAlgn="base" hangingPunct="0">
        <a:spcBef>
          <a:spcPct val="0"/>
        </a:spcBef>
        <a:spcAft>
          <a:spcPct val="0"/>
        </a:spcAft>
        <a:defRPr sz="4400">
          <a:solidFill>
            <a:srgbClr val="52008A"/>
          </a:solidFill>
          <a:latin typeface="Arial" charset="0"/>
        </a:defRPr>
      </a:lvl3pPr>
      <a:lvl4pPr algn="ctr" rtl="0" eaLnBrk="0" fontAlgn="base" hangingPunct="0">
        <a:spcBef>
          <a:spcPct val="0"/>
        </a:spcBef>
        <a:spcAft>
          <a:spcPct val="0"/>
        </a:spcAft>
        <a:defRPr sz="4400">
          <a:solidFill>
            <a:srgbClr val="52008A"/>
          </a:solidFill>
          <a:latin typeface="Arial" charset="0"/>
        </a:defRPr>
      </a:lvl4pPr>
      <a:lvl5pPr algn="ctr" rtl="0" eaLnBrk="0" fontAlgn="base" hangingPunct="0">
        <a:spcBef>
          <a:spcPct val="0"/>
        </a:spcBef>
        <a:spcAft>
          <a:spcPct val="0"/>
        </a:spcAft>
        <a:defRPr sz="4400">
          <a:solidFill>
            <a:srgbClr val="52008A"/>
          </a:solidFill>
          <a:latin typeface="Arial" charset="0"/>
        </a:defRPr>
      </a:lvl5pPr>
      <a:lvl6pPr marL="457200" algn="ctr" rtl="0" fontAlgn="base">
        <a:spcBef>
          <a:spcPct val="0"/>
        </a:spcBef>
        <a:spcAft>
          <a:spcPct val="0"/>
        </a:spcAft>
        <a:defRPr sz="4400">
          <a:solidFill>
            <a:srgbClr val="52008A"/>
          </a:solidFill>
          <a:latin typeface="Arial" charset="0"/>
        </a:defRPr>
      </a:lvl6pPr>
      <a:lvl7pPr marL="914400" algn="ctr" rtl="0" fontAlgn="base">
        <a:spcBef>
          <a:spcPct val="0"/>
        </a:spcBef>
        <a:spcAft>
          <a:spcPct val="0"/>
        </a:spcAft>
        <a:defRPr sz="4400">
          <a:solidFill>
            <a:srgbClr val="52008A"/>
          </a:solidFill>
          <a:latin typeface="Arial" charset="0"/>
        </a:defRPr>
      </a:lvl7pPr>
      <a:lvl8pPr marL="1371600" algn="ctr" rtl="0" fontAlgn="base">
        <a:spcBef>
          <a:spcPct val="0"/>
        </a:spcBef>
        <a:spcAft>
          <a:spcPct val="0"/>
        </a:spcAft>
        <a:defRPr sz="4400">
          <a:solidFill>
            <a:srgbClr val="52008A"/>
          </a:solidFill>
          <a:latin typeface="Arial" charset="0"/>
        </a:defRPr>
      </a:lvl8pPr>
      <a:lvl9pPr marL="1828800" algn="ctr" rtl="0" fontAlgn="base">
        <a:spcBef>
          <a:spcPct val="0"/>
        </a:spcBef>
        <a:spcAft>
          <a:spcPct val="0"/>
        </a:spcAft>
        <a:defRPr sz="4400">
          <a:solidFill>
            <a:srgbClr val="52008A"/>
          </a:solidFill>
          <a:latin typeface="Arial"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FC83E-902E-4D16-B441-2B7626E4C401}"/>
              </a:ext>
            </a:extLst>
          </p:cNvPr>
          <p:cNvSpPr>
            <a:spLocks noGrp="1" noChangeArrowheads="1"/>
          </p:cNvSpPr>
          <p:nvPr>
            <p:ph type="title"/>
          </p:nvPr>
        </p:nvSpPr>
        <p:spPr bwMode="auto">
          <a:xfrm>
            <a:off x="3024188" y="274638"/>
            <a:ext cx="8558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1FEBFE13-797B-4E7A-A150-2481D73C73EA}"/>
              </a:ext>
            </a:extLst>
          </p:cNvPr>
          <p:cNvSpPr>
            <a:spLocks noGrp="1" noChangeArrowheads="1"/>
          </p:cNvSpPr>
          <p:nvPr>
            <p:ph type="body" idx="1"/>
          </p:nvPr>
        </p:nvSpPr>
        <p:spPr bwMode="auto">
          <a:xfrm>
            <a:off x="912813" y="1600200"/>
            <a:ext cx="106695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04" name="Rectangle 4">
            <a:extLst>
              <a:ext uri="{FF2B5EF4-FFF2-40B4-BE49-F238E27FC236}">
                <a16:creationId xmlns:a16="http://schemas.microsoft.com/office/drawing/2014/main" id="{D1DCABA8-D136-4481-8587-2C67D1A875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8E7919BF-27C4-4E70-95F4-DAE7EFEA1689}" type="datetimeFigureOut">
              <a:rPr lang="en-US" altLang="en-US"/>
              <a:pPr>
                <a:defRPr/>
              </a:pPr>
              <a:t>7/29/2020</a:t>
            </a:fld>
            <a:endParaRPr lang="en-GB" altLang="en-US"/>
          </a:p>
        </p:txBody>
      </p:sp>
      <p:sp>
        <p:nvSpPr>
          <p:cNvPr id="51205" name="Rectangle 5">
            <a:extLst>
              <a:ext uri="{FF2B5EF4-FFF2-40B4-BE49-F238E27FC236}">
                <a16:creationId xmlns:a16="http://schemas.microsoft.com/office/drawing/2014/main" id="{ECDF1870-164B-45FC-9F25-44C38C0743E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51206" name="Rectangle 6">
            <a:extLst>
              <a:ext uri="{FF2B5EF4-FFF2-40B4-BE49-F238E27FC236}">
                <a16:creationId xmlns:a16="http://schemas.microsoft.com/office/drawing/2014/main" id="{47ACF6D0-C9D8-4FAC-9175-43C489225E7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07657DF-6AD1-41AE-97FB-146A3E529FFF}" type="slidenum">
              <a:rPr lang="en-GB" altLang="en-US"/>
              <a:pPr/>
              <a:t>‹#›</a:t>
            </a:fld>
            <a:endParaRPr lang="en-GB" altLang="en-US"/>
          </a:p>
        </p:txBody>
      </p:sp>
      <p:pic>
        <p:nvPicPr>
          <p:cNvPr id="2055" name="Picture 6" descr="MBS_2SPE_U_cropped_300">
            <a:extLst>
              <a:ext uri="{FF2B5EF4-FFF2-40B4-BE49-F238E27FC236}">
                <a16:creationId xmlns:a16="http://schemas.microsoft.com/office/drawing/2014/main" id="{B02FB55B-278F-4E58-B73A-77EF78575D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194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rgbClr val="7000BC"/>
          </a:solidFill>
          <a:latin typeface="+mj-lt"/>
          <a:ea typeface="+mj-ea"/>
          <a:cs typeface="+mj-cs"/>
        </a:defRPr>
      </a:lvl1pPr>
      <a:lvl2pPr algn="ctr" rtl="0" eaLnBrk="0" fontAlgn="base" hangingPunct="0">
        <a:spcBef>
          <a:spcPct val="0"/>
        </a:spcBef>
        <a:spcAft>
          <a:spcPct val="0"/>
        </a:spcAft>
        <a:defRPr sz="4400">
          <a:solidFill>
            <a:srgbClr val="7000BC"/>
          </a:solidFill>
          <a:latin typeface="Arial" charset="0"/>
        </a:defRPr>
      </a:lvl2pPr>
      <a:lvl3pPr algn="ctr" rtl="0" eaLnBrk="0" fontAlgn="base" hangingPunct="0">
        <a:spcBef>
          <a:spcPct val="0"/>
        </a:spcBef>
        <a:spcAft>
          <a:spcPct val="0"/>
        </a:spcAft>
        <a:defRPr sz="4400">
          <a:solidFill>
            <a:srgbClr val="7000BC"/>
          </a:solidFill>
          <a:latin typeface="Arial" charset="0"/>
        </a:defRPr>
      </a:lvl3pPr>
      <a:lvl4pPr algn="ctr" rtl="0" eaLnBrk="0" fontAlgn="base" hangingPunct="0">
        <a:spcBef>
          <a:spcPct val="0"/>
        </a:spcBef>
        <a:spcAft>
          <a:spcPct val="0"/>
        </a:spcAft>
        <a:defRPr sz="4400">
          <a:solidFill>
            <a:srgbClr val="7000BC"/>
          </a:solidFill>
          <a:latin typeface="Arial" charset="0"/>
        </a:defRPr>
      </a:lvl4pPr>
      <a:lvl5pPr algn="ctr" rtl="0" eaLnBrk="0" fontAlgn="base" hangingPunct="0">
        <a:spcBef>
          <a:spcPct val="0"/>
        </a:spcBef>
        <a:spcAft>
          <a:spcPct val="0"/>
        </a:spcAft>
        <a:defRPr sz="4400">
          <a:solidFill>
            <a:srgbClr val="7000BC"/>
          </a:solidFill>
          <a:latin typeface="Arial" charset="0"/>
        </a:defRPr>
      </a:lvl5pPr>
      <a:lvl6pPr marL="457200" algn="ctr" rtl="0" fontAlgn="base">
        <a:spcBef>
          <a:spcPct val="0"/>
        </a:spcBef>
        <a:spcAft>
          <a:spcPct val="0"/>
        </a:spcAft>
        <a:defRPr sz="4400">
          <a:solidFill>
            <a:srgbClr val="7000BC"/>
          </a:solidFill>
          <a:latin typeface="Arial" charset="0"/>
        </a:defRPr>
      </a:lvl6pPr>
      <a:lvl7pPr marL="914400" algn="ctr" rtl="0" fontAlgn="base">
        <a:spcBef>
          <a:spcPct val="0"/>
        </a:spcBef>
        <a:spcAft>
          <a:spcPct val="0"/>
        </a:spcAft>
        <a:defRPr sz="4400">
          <a:solidFill>
            <a:srgbClr val="7000BC"/>
          </a:solidFill>
          <a:latin typeface="Arial" charset="0"/>
        </a:defRPr>
      </a:lvl7pPr>
      <a:lvl8pPr marL="1371600" algn="ctr" rtl="0" fontAlgn="base">
        <a:spcBef>
          <a:spcPct val="0"/>
        </a:spcBef>
        <a:spcAft>
          <a:spcPct val="0"/>
        </a:spcAft>
        <a:defRPr sz="4400">
          <a:solidFill>
            <a:srgbClr val="7000BC"/>
          </a:solidFill>
          <a:latin typeface="Arial" charset="0"/>
        </a:defRPr>
      </a:lvl8pPr>
      <a:lvl9pPr marL="1828800" algn="ctr" rtl="0" fontAlgn="base">
        <a:spcBef>
          <a:spcPct val="0"/>
        </a:spcBef>
        <a:spcAft>
          <a:spcPct val="0"/>
        </a:spcAft>
        <a:defRPr sz="4400">
          <a:solidFill>
            <a:srgbClr val="7000BC"/>
          </a:solidFill>
          <a:latin typeface="Arial"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A6FB21-4E12-426E-802C-CC6A90DDAB0E}"/>
              </a:ext>
            </a:extLst>
          </p:cNvPr>
          <p:cNvSpPr>
            <a:spLocks noGrp="1" noChangeArrowheads="1"/>
          </p:cNvSpPr>
          <p:nvPr>
            <p:ph type="ctrTitle" idx="4294967295"/>
          </p:nvPr>
        </p:nvSpPr>
        <p:spPr>
          <a:xfrm>
            <a:off x="0" y="44450"/>
            <a:ext cx="12192000" cy="3240088"/>
          </a:xfrm>
        </p:spPr>
        <p:txBody>
          <a:bodyPr lIns="92075" tIns="46038" rIns="92075" bIns="46038"/>
          <a:lstStyle/>
          <a:p>
            <a:pPr eaLnBrk="1" hangingPunct="1"/>
            <a:r>
              <a:rPr lang="en-GB" altLang="en-US" sz="3600" b="1" dirty="0">
                <a:solidFill>
                  <a:schemeClr val="bg1"/>
                </a:solidFill>
              </a:rPr>
              <a:t>Alliance Manchester Business School</a:t>
            </a:r>
            <a:br>
              <a:rPr lang="en-GB" altLang="en-US" sz="3600" b="1" dirty="0">
                <a:solidFill>
                  <a:schemeClr val="bg1"/>
                </a:solidFill>
              </a:rPr>
            </a:br>
            <a:r>
              <a:rPr lang="en-GB" altLang="en-US" sz="3600" b="1" dirty="0">
                <a:solidFill>
                  <a:schemeClr val="bg1"/>
                </a:solidFill>
              </a:rPr>
              <a:t>Accounting &amp; Finance Pathways</a:t>
            </a:r>
            <a:br>
              <a:rPr lang="en-GB" altLang="en-US" sz="3600" b="1" dirty="0">
                <a:solidFill>
                  <a:schemeClr val="bg1"/>
                </a:solidFill>
              </a:rPr>
            </a:br>
            <a:r>
              <a:rPr lang="en-GB" altLang="en-US" sz="3600" b="1" dirty="0">
                <a:solidFill>
                  <a:schemeClr val="bg1"/>
                </a:solidFill>
              </a:rPr>
              <a:t>Final Year 2020-21</a:t>
            </a:r>
            <a:br>
              <a:rPr lang="en-GB" altLang="en-US" sz="3600" b="1" dirty="0">
                <a:solidFill>
                  <a:schemeClr val="bg1"/>
                </a:solidFill>
              </a:rPr>
            </a:br>
            <a:r>
              <a:rPr lang="en-GB" altLang="en-US" sz="1600" b="1" dirty="0">
                <a:solidFill>
                  <a:schemeClr val="bg1"/>
                </a:solidFill>
              </a:rPr>
              <a:t/>
            </a:r>
            <a:br>
              <a:rPr lang="en-GB" altLang="en-US" sz="1600" b="1" dirty="0">
                <a:solidFill>
                  <a:schemeClr val="bg1"/>
                </a:solidFill>
              </a:rPr>
            </a:br>
            <a:r>
              <a:rPr lang="en-GB" altLang="en-US" sz="3200" b="1" dirty="0">
                <a:solidFill>
                  <a:schemeClr val="bg1"/>
                </a:solidFill>
              </a:rPr>
              <a:t>Information for 2</a:t>
            </a:r>
            <a:r>
              <a:rPr lang="en-GB" altLang="en-US" sz="3200" b="1" baseline="30000" dirty="0">
                <a:solidFill>
                  <a:schemeClr val="bg1"/>
                </a:solidFill>
              </a:rPr>
              <a:t>nd</a:t>
            </a:r>
            <a:r>
              <a:rPr lang="en-GB" altLang="en-US" sz="3200" b="1" dirty="0">
                <a:solidFill>
                  <a:schemeClr val="bg1"/>
                </a:solidFill>
              </a:rPr>
              <a:t> Year BA (Econ) students on choosing </a:t>
            </a:r>
            <a:br>
              <a:rPr lang="en-GB" altLang="en-US" sz="3200" b="1" dirty="0">
                <a:solidFill>
                  <a:schemeClr val="bg1"/>
                </a:solidFill>
              </a:rPr>
            </a:br>
            <a:r>
              <a:rPr lang="en-GB" altLang="en-US" sz="3200" b="1" dirty="0">
                <a:solidFill>
                  <a:schemeClr val="bg1"/>
                </a:solidFill>
              </a:rPr>
              <a:t>A&amp;F 3</a:t>
            </a:r>
            <a:r>
              <a:rPr lang="en-GB" altLang="en-US" sz="3200" b="1" baseline="30000" dirty="0">
                <a:solidFill>
                  <a:schemeClr val="bg1"/>
                </a:solidFill>
              </a:rPr>
              <a:t>rd</a:t>
            </a:r>
            <a:r>
              <a:rPr lang="en-GB" altLang="en-US" sz="3200" b="1" dirty="0">
                <a:solidFill>
                  <a:schemeClr val="bg1"/>
                </a:solidFill>
              </a:rPr>
              <a:t> Year course units for the academic year 2020-21</a:t>
            </a:r>
          </a:p>
        </p:txBody>
      </p:sp>
      <p:pic>
        <p:nvPicPr>
          <p:cNvPr id="5123" name="Picture 3">
            <a:extLst>
              <a:ext uri="{FF2B5EF4-FFF2-40B4-BE49-F238E27FC236}">
                <a16:creationId xmlns:a16="http://schemas.microsoft.com/office/drawing/2014/main" id="{7D0592A4-0DEF-4744-8569-158AF449F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3141663"/>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07E92436-B1AA-4EA6-A54C-5AA886BDB950}"/>
              </a:ext>
            </a:extLst>
          </p:cNvPr>
          <p:cNvSpPr>
            <a:spLocks noGrp="1"/>
          </p:cNvSpPr>
          <p:nvPr>
            <p:ph type="sldNum" sz="quarter" idx="12"/>
          </p:nvPr>
        </p:nvSpPr>
        <p:spPr>
          <a:xfrm>
            <a:off x="10287000" y="64087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5CC8068-10A0-4C43-B8E8-6EC6368617C5}" type="slidenum">
              <a:rPr lang="en-GB" altLang="en-US" sz="1400">
                <a:solidFill>
                  <a:schemeClr val="tx2"/>
                </a:solidFill>
                <a:latin typeface="Times New Roman" panose="02020603050405020304" pitchFamily="18" charset="0"/>
              </a:rPr>
              <a:pPr>
                <a:spcBef>
                  <a:spcPct val="0"/>
                </a:spcBef>
                <a:buFontTx/>
                <a:buNone/>
              </a:pPr>
              <a:t>10</a:t>
            </a:fld>
            <a:endParaRPr lang="en-GB" altLang="en-US" sz="1400">
              <a:solidFill>
                <a:schemeClr val="tx2"/>
              </a:solidFill>
              <a:latin typeface="Times New Roman" panose="02020603050405020304" pitchFamily="18" charset="0"/>
            </a:endParaRPr>
          </a:p>
        </p:txBody>
      </p:sp>
      <p:sp>
        <p:nvSpPr>
          <p:cNvPr id="23555" name="Rectangle 2">
            <a:extLst>
              <a:ext uri="{FF2B5EF4-FFF2-40B4-BE49-F238E27FC236}">
                <a16:creationId xmlns:a16="http://schemas.microsoft.com/office/drawing/2014/main" id="{E3C90427-7255-4959-93D0-F7206E4F4E03}"/>
              </a:ext>
            </a:extLst>
          </p:cNvPr>
          <p:cNvSpPr>
            <a:spLocks noChangeArrowheads="1"/>
          </p:cNvSpPr>
          <p:nvPr/>
        </p:nvSpPr>
        <p:spPr bwMode="auto">
          <a:xfrm>
            <a:off x="1919288" y="274638"/>
            <a:ext cx="102250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000" dirty="0">
                <a:solidFill>
                  <a:srgbClr val="7030A0"/>
                </a:solidFill>
              </a:rPr>
              <a:t>2020/21 Final Year </a:t>
            </a:r>
            <a:r>
              <a:rPr lang="en-GB" altLang="en-US" sz="3000" b="1" dirty="0">
                <a:solidFill>
                  <a:srgbClr val="7030A0"/>
                </a:solidFill>
              </a:rPr>
              <a:t>Available </a:t>
            </a:r>
            <a:r>
              <a:rPr lang="en-GB" altLang="en-US" sz="3000" b="1" dirty="0">
                <a:solidFill>
                  <a:srgbClr val="C00000"/>
                </a:solidFill>
              </a:rPr>
              <a:t>Accounting</a:t>
            </a:r>
            <a:r>
              <a:rPr lang="en-GB" altLang="en-US" sz="3000" b="1" dirty="0">
                <a:solidFill>
                  <a:srgbClr val="7030A0"/>
                </a:solidFill>
              </a:rPr>
              <a:t> Course Units </a:t>
            </a:r>
          </a:p>
        </p:txBody>
      </p:sp>
      <p:graphicFrame>
        <p:nvGraphicFramePr>
          <p:cNvPr id="2" name="Table 1">
            <a:extLst>
              <a:ext uri="{FF2B5EF4-FFF2-40B4-BE49-F238E27FC236}">
                <a16:creationId xmlns:a16="http://schemas.microsoft.com/office/drawing/2014/main" id="{E1BBB5BB-B6B8-4727-BC73-30C6D8325621}"/>
              </a:ext>
            </a:extLst>
          </p:cNvPr>
          <p:cNvGraphicFramePr>
            <a:graphicFrameLocks noGrp="1"/>
          </p:cNvGraphicFramePr>
          <p:nvPr/>
        </p:nvGraphicFramePr>
        <p:xfrm>
          <a:off x="119063" y="1327150"/>
          <a:ext cx="11953875" cy="4762500"/>
        </p:xfrm>
        <a:graphic>
          <a:graphicData uri="http://schemas.openxmlformats.org/drawingml/2006/table">
            <a:tbl>
              <a:tblPr>
                <a:tableStyleId>{9D7B26C5-4107-4FEC-AEDC-1716B250A1EF}</a:tableStyleId>
              </a:tblPr>
              <a:tblGrid>
                <a:gridCol w="1584368">
                  <a:extLst>
                    <a:ext uri="{9D8B030D-6E8A-4147-A177-3AD203B41FA5}">
                      <a16:colId xmlns:a16="http://schemas.microsoft.com/office/drawing/2014/main" val="20000"/>
                    </a:ext>
                  </a:extLst>
                </a:gridCol>
                <a:gridCol w="5976775">
                  <a:extLst>
                    <a:ext uri="{9D8B030D-6E8A-4147-A177-3AD203B41FA5}">
                      <a16:colId xmlns:a16="http://schemas.microsoft.com/office/drawing/2014/main" val="20001"/>
                    </a:ext>
                  </a:extLst>
                </a:gridCol>
                <a:gridCol w="792103">
                  <a:extLst>
                    <a:ext uri="{9D8B030D-6E8A-4147-A177-3AD203B41FA5}">
                      <a16:colId xmlns:a16="http://schemas.microsoft.com/office/drawing/2014/main" val="20002"/>
                    </a:ext>
                  </a:extLst>
                </a:gridCol>
                <a:gridCol w="3600629">
                  <a:extLst>
                    <a:ext uri="{9D8B030D-6E8A-4147-A177-3AD203B41FA5}">
                      <a16:colId xmlns:a16="http://schemas.microsoft.com/office/drawing/2014/main" val="20003"/>
                    </a:ext>
                  </a:extLst>
                </a:gridCol>
              </a:tblGrid>
              <a:tr h="49496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Code</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Title</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Units</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Pre/Co-requisites/Notes </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89957">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BMAN31000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Financial Analysis of Corporate Performance</a:t>
                      </a:r>
                      <a:r>
                        <a:rPr kumimoji="0" lang="en-US" altLang="en-US" sz="2000" u="none" strike="noStrike" cap="none" normalizeH="0" baseline="0" dirty="0">
                          <a:ln>
                            <a:noFill/>
                          </a:ln>
                          <a:solidFill>
                            <a:srgbClr val="C00000"/>
                          </a:solidFill>
                          <a:effectLst/>
                        </a:rPr>
                        <a:t>*</a:t>
                      </a:r>
                      <a:r>
                        <a:rPr kumimoji="0" lang="en-US" altLang="en-US" sz="1600" u="none" strike="noStrike" cap="none" normalizeH="0" baseline="0" dirty="0">
                          <a:ln>
                            <a:noFill/>
                          </a:ln>
                          <a:solidFill>
                            <a:schemeClr val="tx1"/>
                          </a:solidFill>
                          <a:effectLst/>
                        </a:rPr>
                        <a:t>(only available to the Accounting and Finance pathway)</a:t>
                      </a:r>
                      <a:endParaRPr kumimoji="0" lang="en-GB" altLang="en-US" sz="16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40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 BMAN21040, BMAN20081 &amp; BMAN23000A</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072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BMAN30030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Contemporary Issues in Financial Reporting &amp; Regulation</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20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215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BMAN31040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Advanced Management Accounting</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20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rPr>
                        <a:t>P: BMAN21040</a:t>
                      </a:r>
                      <a:endParaRPr kumimoji="0" lang="en-GB" altLang="en-US" sz="2000" b="1" i="0" u="none" strike="noStrike" cap="none" normalizeH="0" baseline="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4713">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BMAN30071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Share Prices &amp; Accounting Information</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BMAN23000A</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154">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BMAN30131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Accountability &amp; Auditing</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670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BMAN30151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Advanced Business Information Systems</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BMAN21061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926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BMAN32051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Case Studies in Digital Transformation  </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BMAN21061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985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BMAN30211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Corporate Governance in Context</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3608" name="Rectangle 2">
            <a:extLst>
              <a:ext uri="{FF2B5EF4-FFF2-40B4-BE49-F238E27FC236}">
                <a16:creationId xmlns:a16="http://schemas.microsoft.com/office/drawing/2014/main" id="{C545A3BB-2CCB-4893-9EEE-35507B4FF8CB}"/>
              </a:ext>
            </a:extLst>
          </p:cNvPr>
          <p:cNvSpPr>
            <a:spLocks noChangeArrowheads="1"/>
          </p:cNvSpPr>
          <p:nvPr/>
        </p:nvSpPr>
        <p:spPr bwMode="auto">
          <a:xfrm>
            <a:off x="119063" y="6089650"/>
            <a:ext cx="11306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lnSpc>
                <a:spcPct val="115000"/>
              </a:lnSpc>
              <a:spcBef>
                <a:spcPct val="0"/>
              </a:spcBef>
              <a:buFontTx/>
              <a:buNone/>
            </a:pPr>
            <a:r>
              <a:rPr lang="en-US" altLang="en-US" sz="1600">
                <a:solidFill>
                  <a:srgbClr val="C00000"/>
                </a:solidFill>
              </a:rPr>
              <a:t>* </a:t>
            </a:r>
            <a:r>
              <a:rPr lang="en-US" altLang="en-US" sz="1600">
                <a:solidFill>
                  <a:srgbClr val="000000"/>
                </a:solidFill>
              </a:rPr>
              <a:t>Students on the joint Accounting &amp; Finance pathway must take one of either BMAN31000 OR BMAN30190</a:t>
            </a:r>
            <a:endParaRPr lang="en-GB" altLang="en-US" sz="1600" b="1">
              <a:solidFill>
                <a:srgbClr val="00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CB70957-AD3B-4594-9D52-77E3FFA49B7E}"/>
              </a:ext>
            </a:extLst>
          </p:cNvPr>
          <p:cNvSpPr>
            <a:spLocks noGrp="1"/>
          </p:cNvSpPr>
          <p:nvPr>
            <p:ph type="sldNum" sz="quarter" idx="12"/>
          </p:nvPr>
        </p:nvSpPr>
        <p:spPr>
          <a:xfrm>
            <a:off x="1029652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A1431A3-EE0D-4D66-93C1-AEDC096B9551}" type="slidenum">
              <a:rPr lang="en-GB" altLang="en-US" sz="1400">
                <a:solidFill>
                  <a:schemeClr val="tx2"/>
                </a:solidFill>
                <a:latin typeface="Times New Roman" panose="02020603050405020304" pitchFamily="18" charset="0"/>
              </a:rPr>
              <a:pPr>
                <a:spcBef>
                  <a:spcPct val="0"/>
                </a:spcBef>
                <a:buFontTx/>
                <a:buNone/>
              </a:pPr>
              <a:t>11</a:t>
            </a:fld>
            <a:endParaRPr lang="en-GB" altLang="en-US" sz="1400">
              <a:solidFill>
                <a:schemeClr val="tx2"/>
              </a:solidFill>
              <a:latin typeface="Times New Roman" panose="02020603050405020304" pitchFamily="18" charset="0"/>
            </a:endParaRPr>
          </a:p>
        </p:txBody>
      </p:sp>
      <p:sp>
        <p:nvSpPr>
          <p:cNvPr id="25603" name="Rectangle 2">
            <a:extLst>
              <a:ext uri="{FF2B5EF4-FFF2-40B4-BE49-F238E27FC236}">
                <a16:creationId xmlns:a16="http://schemas.microsoft.com/office/drawing/2014/main" id="{0D86ED93-B8CA-4DDB-AF4D-0AFEAA9602B1}"/>
              </a:ext>
            </a:extLst>
          </p:cNvPr>
          <p:cNvSpPr>
            <a:spLocks noChangeArrowheads="1"/>
          </p:cNvSpPr>
          <p:nvPr/>
        </p:nvSpPr>
        <p:spPr bwMode="auto">
          <a:xfrm>
            <a:off x="2135188" y="274638"/>
            <a:ext cx="10085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dirty="0">
                <a:solidFill>
                  <a:srgbClr val="7030A0"/>
                </a:solidFill>
              </a:rPr>
              <a:t>2020/21 Final Year </a:t>
            </a:r>
            <a:r>
              <a:rPr lang="en-GB" altLang="en-US" b="1" dirty="0">
                <a:solidFill>
                  <a:srgbClr val="7030A0"/>
                </a:solidFill>
              </a:rPr>
              <a:t>Available </a:t>
            </a:r>
            <a:r>
              <a:rPr lang="en-GB" altLang="en-US" b="1" dirty="0">
                <a:solidFill>
                  <a:srgbClr val="C00000"/>
                </a:solidFill>
              </a:rPr>
              <a:t>Finance</a:t>
            </a:r>
            <a:r>
              <a:rPr lang="en-GB" altLang="en-US" b="1" dirty="0">
                <a:solidFill>
                  <a:srgbClr val="7030A0"/>
                </a:solidFill>
              </a:rPr>
              <a:t> Course Units</a:t>
            </a:r>
          </a:p>
        </p:txBody>
      </p:sp>
      <p:graphicFrame>
        <p:nvGraphicFramePr>
          <p:cNvPr id="3" name="Table 2">
            <a:extLst>
              <a:ext uri="{FF2B5EF4-FFF2-40B4-BE49-F238E27FC236}">
                <a16:creationId xmlns:a16="http://schemas.microsoft.com/office/drawing/2014/main" id="{68F02EA4-8A7A-41E9-9693-A9DD22D236E9}"/>
              </a:ext>
            </a:extLst>
          </p:cNvPr>
          <p:cNvGraphicFramePr>
            <a:graphicFrameLocks noGrp="1"/>
          </p:cNvGraphicFramePr>
          <p:nvPr/>
        </p:nvGraphicFramePr>
        <p:xfrm>
          <a:off x="192088" y="1306513"/>
          <a:ext cx="11999912" cy="5087936"/>
        </p:xfrm>
        <a:graphic>
          <a:graphicData uri="http://schemas.openxmlformats.org/drawingml/2006/table">
            <a:tbl>
              <a:tblPr>
                <a:tableStyleId>{2D5ABB26-0587-4C30-8999-92F81FD0307C}</a:tableStyleId>
              </a:tblPr>
              <a:tblGrid>
                <a:gridCol w="1692204">
                  <a:extLst>
                    <a:ext uri="{9D8B030D-6E8A-4147-A177-3AD203B41FA5}">
                      <a16:colId xmlns:a16="http://schemas.microsoft.com/office/drawing/2014/main" val="20000"/>
                    </a:ext>
                  </a:extLst>
                </a:gridCol>
                <a:gridCol w="4572104">
                  <a:extLst>
                    <a:ext uri="{9D8B030D-6E8A-4147-A177-3AD203B41FA5}">
                      <a16:colId xmlns:a16="http://schemas.microsoft.com/office/drawing/2014/main" val="20001"/>
                    </a:ext>
                  </a:extLst>
                </a:gridCol>
                <a:gridCol w="792039">
                  <a:extLst>
                    <a:ext uri="{9D8B030D-6E8A-4147-A177-3AD203B41FA5}">
                      <a16:colId xmlns:a16="http://schemas.microsoft.com/office/drawing/2014/main" val="20002"/>
                    </a:ext>
                  </a:extLst>
                </a:gridCol>
                <a:gridCol w="4943565">
                  <a:extLst>
                    <a:ext uri="{9D8B030D-6E8A-4147-A177-3AD203B41FA5}">
                      <a16:colId xmlns:a16="http://schemas.microsoft.com/office/drawing/2014/main" val="20003"/>
                    </a:ext>
                  </a:extLst>
                </a:gridCol>
              </a:tblGrid>
              <a:tr h="41800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Code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Title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Units</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Pre/Co-requisites/Notes </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7289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BMAN30190</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Empirical Finance</a:t>
                      </a:r>
                      <a:r>
                        <a:rPr kumimoji="0" lang="en-US" altLang="en-US" sz="2000" b="1" u="none" strike="noStrike" cap="none" normalizeH="0" baseline="0" dirty="0">
                          <a:ln>
                            <a:noFill/>
                          </a:ln>
                          <a:solidFill>
                            <a:srgbClr val="C00000"/>
                          </a:solidFill>
                          <a:effectLst/>
                          <a:latin typeface="+mn-lt"/>
                        </a:rPr>
                        <a:t>* </a:t>
                      </a:r>
                      <a:endParaRPr kumimoji="0" lang="en-GB" altLang="en-US" sz="2000" b="1" u="none" strike="noStrike" cap="none" normalizeH="0" baseline="0" dirty="0">
                        <a:ln>
                          <a:noFill/>
                        </a:ln>
                        <a:solidFill>
                          <a:srgbClr val="C00000"/>
                        </a:solidFill>
                        <a:effectLst/>
                        <a:latin typeface="+mn-l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mn-lt"/>
                        </a:rPr>
                        <a:t>(only available to the Finance Pathway)</a:t>
                      </a:r>
                      <a:endParaRPr kumimoji="0" lang="en-GB" altLang="en-US" sz="16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40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BMAN20072 &amp; BMAN20081</a:t>
                      </a:r>
                      <a:endParaRPr kumimoji="0" lang="en-GB" altLang="en-US" sz="2000" u="none" strike="noStrike" cap="none" normalizeH="0" baseline="0" dirty="0">
                        <a:ln>
                          <a:noFill/>
                        </a:ln>
                        <a:solidFill>
                          <a:schemeClr val="tx1"/>
                        </a:solidFill>
                        <a:effectLst/>
                        <a:latin typeface="+mn-lt"/>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605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BMAN30060</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International Finance</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20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11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BMAN30071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Share Prices &amp; Accounting Information</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7163">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BMAN30091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Financial Derivatives</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r>
                        <a:rPr kumimoji="0" lang="en-US" altLang="en-US" sz="1600" i="1" u="none" strike="noStrike" cap="none" normalizeH="0" baseline="0" dirty="0">
                          <a:ln>
                            <a:noFill/>
                          </a:ln>
                          <a:solidFill>
                            <a:schemeClr val="tx1"/>
                          </a:solidFill>
                          <a:effectLst/>
                          <a:latin typeface="+mn-lt"/>
                        </a:rPr>
                        <a:t>Preferable to have 50% or more in BMAN23000A Foundations of Finance</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3586">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BMAN30111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Advanced Corporate Finance</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u="none" strike="noStrike" cap="none" normalizeH="0" baseline="0" dirty="0">
                          <a:ln>
                            <a:noFill/>
                          </a:ln>
                          <a:solidFill>
                            <a:schemeClr val="tx1"/>
                          </a:solidFill>
                          <a:effectLst/>
                          <a:latin typeface="+mn-lt"/>
                        </a:rPr>
                        <a:t>20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r>
                        <a:rPr kumimoji="0" lang="en-US" altLang="en-US" sz="1600" i="1" u="none" strike="noStrike" cap="none" normalizeH="0" baseline="0" dirty="0">
                          <a:ln>
                            <a:noFill/>
                          </a:ln>
                          <a:solidFill>
                            <a:schemeClr val="tx1"/>
                          </a:solidFill>
                          <a:effectLst/>
                          <a:latin typeface="+mn-lt"/>
                        </a:rPr>
                        <a:t>Sem 1 20 credit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011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BMAN30242</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Financial Engineering</a:t>
                      </a:r>
                      <a:r>
                        <a:rPr kumimoji="0" lang="en-US" altLang="en-US" sz="2000" u="none" strike="noStrike" cap="none" normalizeH="0" baseline="0" dirty="0">
                          <a:ln>
                            <a:noFill/>
                          </a:ln>
                          <a:solidFill>
                            <a:srgbClr val="0066FF"/>
                          </a:solidFill>
                          <a:effectLst/>
                          <a:latin typeface="+mn-lt"/>
                        </a:rPr>
                        <a:t>**</a:t>
                      </a:r>
                      <a:endParaRPr kumimoji="0" lang="en-GB" altLang="en-US" sz="2000" b="1" i="0" u="none" strike="noStrike" cap="none" normalizeH="0" baseline="0" dirty="0">
                        <a:ln>
                          <a:noFill/>
                        </a:ln>
                        <a:solidFill>
                          <a:srgbClr val="0066FF"/>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endParaRPr kumimoji="0" lang="en-GB" altLang="en-US" sz="200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i="1" u="none" strike="noStrike" cap="none" normalizeH="0" baseline="0" dirty="0">
                          <a:ln>
                            <a:noFill/>
                          </a:ln>
                          <a:solidFill>
                            <a:srgbClr val="0066FF"/>
                          </a:solidFill>
                          <a:effectLst/>
                          <a:latin typeface="+mn-lt"/>
                        </a:rPr>
                        <a:t>**</a:t>
                      </a:r>
                      <a:r>
                        <a:rPr kumimoji="0" lang="en-US" altLang="en-US" sz="1600" i="1" u="none" strike="noStrike" cap="none" normalizeH="0" baseline="0" dirty="0">
                          <a:ln>
                            <a:noFill/>
                          </a:ln>
                          <a:solidFill>
                            <a:schemeClr val="tx1"/>
                          </a:solidFill>
                          <a:effectLst/>
                          <a:latin typeface="+mn-lt"/>
                        </a:rPr>
                        <a:t>Students wishing to take BMAN30242 are strongly advised to take BMAN30091 in semester one.</a:t>
                      </a:r>
                      <a:endParaRPr kumimoji="0" lang="en-GB" altLang="en-US" sz="1600" b="1"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5646" name="Rectangle 6">
            <a:extLst>
              <a:ext uri="{FF2B5EF4-FFF2-40B4-BE49-F238E27FC236}">
                <a16:creationId xmlns:a16="http://schemas.microsoft.com/office/drawing/2014/main" id="{34CB2758-85D2-46F8-9ED5-4A1B7201A8AB}"/>
              </a:ext>
            </a:extLst>
          </p:cNvPr>
          <p:cNvSpPr>
            <a:spLocks noChangeArrowheads="1"/>
          </p:cNvSpPr>
          <p:nvPr/>
        </p:nvSpPr>
        <p:spPr bwMode="auto">
          <a:xfrm>
            <a:off x="161925" y="6394450"/>
            <a:ext cx="11306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lnSpc>
                <a:spcPct val="115000"/>
              </a:lnSpc>
              <a:spcBef>
                <a:spcPct val="0"/>
              </a:spcBef>
              <a:buFontTx/>
              <a:buNone/>
            </a:pPr>
            <a:r>
              <a:rPr lang="en-US" altLang="en-US" sz="1600">
                <a:solidFill>
                  <a:srgbClr val="C00000"/>
                </a:solidFill>
              </a:rPr>
              <a:t>* </a:t>
            </a:r>
            <a:r>
              <a:rPr lang="en-US" altLang="en-US" sz="1600">
                <a:solidFill>
                  <a:srgbClr val="000000"/>
                </a:solidFill>
              </a:rPr>
              <a:t>Students on the joint Accounting &amp; Finance pathway must take one of either BMAN31000 OR BMAN30190</a:t>
            </a:r>
            <a:endParaRPr lang="en-GB" altLang="en-US" sz="1600" b="1">
              <a:solidFill>
                <a:srgbClr val="00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79124180-F3C3-4DB9-965B-C46D1DC75A00}"/>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A31DDC8-37AD-4D87-85F7-53BB5564703D}" type="slidenum">
              <a:rPr lang="en-GB" altLang="en-US" sz="1400">
                <a:solidFill>
                  <a:schemeClr val="tx2"/>
                </a:solidFill>
                <a:latin typeface="Times New Roman" panose="02020603050405020304" pitchFamily="18" charset="0"/>
              </a:rPr>
              <a:pPr>
                <a:spcBef>
                  <a:spcPct val="0"/>
                </a:spcBef>
                <a:buFontTx/>
                <a:buNone/>
              </a:pPr>
              <a:t>12</a:t>
            </a:fld>
            <a:endParaRPr lang="en-GB" altLang="en-US" sz="1400">
              <a:solidFill>
                <a:schemeClr val="tx2"/>
              </a:solidFill>
              <a:latin typeface="Times New Roman" panose="02020603050405020304" pitchFamily="18" charset="0"/>
            </a:endParaRPr>
          </a:p>
        </p:txBody>
      </p:sp>
      <p:sp>
        <p:nvSpPr>
          <p:cNvPr id="27651" name="Rectangle 2">
            <a:extLst>
              <a:ext uri="{FF2B5EF4-FFF2-40B4-BE49-F238E27FC236}">
                <a16:creationId xmlns:a16="http://schemas.microsoft.com/office/drawing/2014/main" id="{16D86F18-0305-4A79-9901-55213489AB86}"/>
              </a:ext>
            </a:extLst>
          </p:cNvPr>
          <p:cNvSpPr>
            <a:spLocks noChangeArrowheads="1"/>
          </p:cNvSpPr>
          <p:nvPr/>
        </p:nvSpPr>
        <p:spPr bwMode="auto">
          <a:xfrm>
            <a:off x="2135188" y="274638"/>
            <a:ext cx="10085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dirty="0">
                <a:solidFill>
                  <a:srgbClr val="7030A0"/>
                </a:solidFill>
              </a:rPr>
              <a:t>2020/21 Final Year </a:t>
            </a:r>
            <a:r>
              <a:rPr lang="en-GB" altLang="en-US" b="1" dirty="0">
                <a:solidFill>
                  <a:srgbClr val="7030A0"/>
                </a:solidFill>
              </a:rPr>
              <a:t>Available </a:t>
            </a:r>
            <a:r>
              <a:rPr lang="en-GB" altLang="en-US" b="1" dirty="0">
                <a:solidFill>
                  <a:srgbClr val="C00000"/>
                </a:solidFill>
              </a:rPr>
              <a:t>Finance</a:t>
            </a:r>
            <a:r>
              <a:rPr lang="en-GB" altLang="en-US" b="1" dirty="0">
                <a:solidFill>
                  <a:srgbClr val="7030A0"/>
                </a:solidFill>
              </a:rPr>
              <a:t> Course Units</a:t>
            </a:r>
          </a:p>
        </p:txBody>
      </p:sp>
      <p:graphicFrame>
        <p:nvGraphicFramePr>
          <p:cNvPr id="2" name="Table 1">
            <a:extLst>
              <a:ext uri="{FF2B5EF4-FFF2-40B4-BE49-F238E27FC236}">
                <a16:creationId xmlns:a16="http://schemas.microsoft.com/office/drawing/2014/main" id="{992BE7B1-F58D-4E29-BFEB-98EB0AFEF4BD}"/>
              </a:ext>
            </a:extLst>
          </p:cNvPr>
          <p:cNvGraphicFramePr>
            <a:graphicFrameLocks noGrp="1"/>
          </p:cNvGraphicFramePr>
          <p:nvPr>
            <p:extLst>
              <p:ext uri="{D42A27DB-BD31-4B8C-83A1-F6EECF244321}">
                <p14:modId xmlns:p14="http://schemas.microsoft.com/office/powerpoint/2010/main" val="3297585147"/>
              </p:ext>
            </p:extLst>
          </p:nvPr>
        </p:nvGraphicFramePr>
        <p:xfrm>
          <a:off x="95250" y="1341438"/>
          <a:ext cx="12001500" cy="5240337"/>
        </p:xfrm>
        <a:graphic>
          <a:graphicData uri="http://schemas.openxmlformats.org/drawingml/2006/table">
            <a:tbl>
              <a:tblPr>
                <a:tableStyleId>{2D5ABB26-0587-4C30-8999-92F81FD0307C}</a:tableStyleId>
              </a:tblPr>
              <a:tblGrid>
                <a:gridCol w="1692428">
                  <a:extLst>
                    <a:ext uri="{9D8B030D-6E8A-4147-A177-3AD203B41FA5}">
                      <a16:colId xmlns:a16="http://schemas.microsoft.com/office/drawing/2014/main" val="20000"/>
                    </a:ext>
                  </a:extLst>
                </a:gridCol>
                <a:gridCol w="5028453">
                  <a:extLst>
                    <a:ext uri="{9D8B030D-6E8A-4147-A177-3AD203B41FA5}">
                      <a16:colId xmlns:a16="http://schemas.microsoft.com/office/drawing/2014/main" val="20001"/>
                    </a:ext>
                  </a:extLst>
                </a:gridCol>
                <a:gridCol w="720131">
                  <a:extLst>
                    <a:ext uri="{9D8B030D-6E8A-4147-A177-3AD203B41FA5}">
                      <a16:colId xmlns:a16="http://schemas.microsoft.com/office/drawing/2014/main" val="20002"/>
                    </a:ext>
                  </a:extLst>
                </a:gridCol>
                <a:gridCol w="4560488">
                  <a:extLst>
                    <a:ext uri="{9D8B030D-6E8A-4147-A177-3AD203B41FA5}">
                      <a16:colId xmlns:a16="http://schemas.microsoft.com/office/drawing/2014/main" val="20003"/>
                    </a:ext>
                  </a:extLst>
                </a:gridCol>
              </a:tblGrid>
              <a:tr h="404957">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Code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Title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Units</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Pre/Co-requisites/Notes </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5983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BMAN30702</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Corporate Contracting and Managerial Behaviour</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a:t>
                      </a:r>
                      <a:r>
                        <a:rPr kumimoji="0" lang="en-US" altLang="en-US" sz="1600" b="0" i="1" u="none" strike="noStrike" cap="none" normalizeH="0" baseline="0" dirty="0">
                          <a:ln>
                            <a:noFill/>
                          </a:ln>
                          <a:solidFill>
                            <a:schemeClr val="tx1"/>
                          </a:solidFill>
                          <a:effectLst/>
                          <a:latin typeface="+mn-lt"/>
                        </a:rPr>
                        <a:t>Preferable to have 60% or more in BMAN23000A to take this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9" marR="685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2680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BMAN31792</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Financial Market Microstructure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mn-lt"/>
                        </a:rPr>
                        <a:t>(only available to: Finance, Accounting &amp; Finance, Economics &amp; Finance </a:t>
                      </a:r>
                      <a:r>
                        <a:rPr kumimoji="0" lang="en-US" altLang="en-US" sz="1600" b="0" i="1" u="none" strike="noStrike" kern="1200" cap="none" normalizeH="0" baseline="0" dirty="0">
                          <a:ln>
                            <a:noFill/>
                          </a:ln>
                          <a:solidFill>
                            <a:schemeClr val="tx1"/>
                          </a:solidFill>
                          <a:effectLst/>
                          <a:latin typeface="Arial" charset="0"/>
                          <a:ea typeface="+mn-ea"/>
                          <a:cs typeface="+mn-cs"/>
                        </a:rPr>
                        <a:t>pathways</a:t>
                      </a:r>
                      <a:r>
                        <a:rPr kumimoji="0" lang="en-US" altLang="en-US" sz="1600" b="0" i="1" u="none" strike="noStrike" cap="none" normalizeH="0" baseline="0" dirty="0">
                          <a:ln>
                            <a:noFill/>
                          </a:ln>
                          <a:solidFill>
                            <a:schemeClr val="tx1"/>
                          </a:solidFill>
                          <a:effectLst/>
                          <a:latin typeface="+mn-lt"/>
                        </a:rPr>
                        <a:t>).</a:t>
                      </a: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BMAN20072 &amp; BMAN21011: </a:t>
                      </a:r>
                      <a:r>
                        <a:rPr kumimoji="0" lang="en-US" altLang="en-US" sz="1600" b="0" i="1" u="none" strike="noStrike" cap="none" normalizeH="0" baseline="0" dirty="0">
                          <a:ln>
                            <a:noFill/>
                          </a:ln>
                          <a:solidFill>
                            <a:schemeClr val="tx1"/>
                          </a:solidFill>
                          <a:effectLst/>
                          <a:latin typeface="+mn-lt"/>
                        </a:rPr>
                        <a:t>Preferable to have 60% or more in BMAN23000A, BMAN20072 and BMAN21011 to take this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9" marR="6857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1832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Times New Roman" pitchFamily="18" charset="0"/>
                        </a:rPr>
                        <a:t>BMAN32082</a:t>
                      </a: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ea typeface="Times New Roman" pitchFamily="18" charset="0"/>
                          <a:cs typeface="Arial" charset="0"/>
                        </a:rPr>
                        <a:t>Applied Practical Investing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n-lt"/>
                          <a:ea typeface="Times New Roman" pitchFamily="18" charset="0"/>
                          <a:cs typeface="Arial" charset="0"/>
                        </a:rPr>
                        <a:t>(</a:t>
                      </a:r>
                      <a:r>
                        <a:rPr kumimoji="0" lang="en-GB" altLang="en-US" sz="1600" b="0" i="1" u="none" strike="noStrike" kern="1200" cap="none" normalizeH="0" baseline="0" dirty="0">
                          <a:ln>
                            <a:noFill/>
                          </a:ln>
                          <a:solidFill>
                            <a:schemeClr val="tx1"/>
                          </a:solidFill>
                          <a:effectLst/>
                          <a:latin typeface="+mn-lt"/>
                          <a:ea typeface="+mn-ea"/>
                          <a:cs typeface="Arial" charset="0"/>
                        </a:rPr>
                        <a:t>only available to: Finance, Accounting and Finance, Economics and Finance pathways). </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Times New Roman" pitchFamily="18" charset="0"/>
                        </a:rPr>
                        <a:t>10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or BMAN20072</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mn-lt"/>
                        </a:rPr>
                        <a:t>Preferable at least 60% in BMAN23000A or BMAN20072 to take this course unit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0" i="1" u="none" strike="noStrike" cap="none" normalizeH="0" baseline="0" dirty="0">
                        <a:ln>
                          <a:noFill/>
                        </a:ln>
                        <a:solidFill>
                          <a:srgbClr val="C00000"/>
                        </a:solidFill>
                        <a:effectLst/>
                        <a:latin typeface="+mn-lt"/>
                      </a:endParaRPr>
                    </a:p>
                  </a:txBody>
                  <a:tcPr marL="68571" marR="68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041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BMAN30091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Financial Derivatives</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r>
                        <a:rPr kumimoji="0" lang="en-US" altLang="en-US" sz="1600" i="1" u="none" strike="noStrike" cap="none" normalizeH="0" baseline="0" dirty="0">
                          <a:ln>
                            <a:noFill/>
                          </a:ln>
                          <a:solidFill>
                            <a:schemeClr val="tx1"/>
                          </a:solidFill>
                          <a:effectLst/>
                          <a:latin typeface="+mn-lt"/>
                        </a:rPr>
                        <a:t>Preferable to have 50% or more in BMAN23000A Foundations of Finance</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6615090C-509B-4391-8511-87094C1D4DBD}"/>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E5700F1-E94F-4352-A3CE-1F610454369E}" type="slidenum">
              <a:rPr lang="en-GB" altLang="en-US" sz="1400">
                <a:solidFill>
                  <a:schemeClr val="tx2"/>
                </a:solidFill>
                <a:latin typeface="Times New Roman" panose="02020603050405020304" pitchFamily="18" charset="0"/>
              </a:rPr>
              <a:pPr>
                <a:spcBef>
                  <a:spcPct val="0"/>
                </a:spcBef>
                <a:buFontTx/>
                <a:buNone/>
              </a:pPr>
              <a:t>13</a:t>
            </a:fld>
            <a:endParaRPr lang="en-GB" altLang="en-US" sz="1400">
              <a:solidFill>
                <a:schemeClr val="tx2"/>
              </a:solidFill>
              <a:latin typeface="Times New Roman" panose="02020603050405020304" pitchFamily="18" charset="0"/>
            </a:endParaRPr>
          </a:p>
        </p:txBody>
      </p:sp>
      <p:sp>
        <p:nvSpPr>
          <p:cNvPr id="29699" name="Rectangle 2">
            <a:extLst>
              <a:ext uri="{FF2B5EF4-FFF2-40B4-BE49-F238E27FC236}">
                <a16:creationId xmlns:a16="http://schemas.microsoft.com/office/drawing/2014/main" id="{38B19C4F-9CCA-4B60-A452-6BFF3F8942BB}"/>
              </a:ext>
            </a:extLst>
          </p:cNvPr>
          <p:cNvSpPr>
            <a:spLocks noGrp="1" noChangeArrowheads="1"/>
          </p:cNvSpPr>
          <p:nvPr>
            <p:ph type="title" idx="4294967295"/>
          </p:nvPr>
        </p:nvSpPr>
        <p:spPr>
          <a:xfrm>
            <a:off x="479425" y="274638"/>
            <a:ext cx="11593513" cy="941387"/>
          </a:xfrm>
        </p:spPr>
        <p:txBody>
          <a:bodyPr lIns="92075" tIns="46038" rIns="92075" bIns="46038"/>
          <a:lstStyle/>
          <a:p>
            <a:pPr eaLnBrk="1" hangingPunct="1"/>
            <a:r>
              <a:rPr lang="en-GB" altLang="en-US" sz="3600" b="1"/>
              <a:t>Course Unit Information </a:t>
            </a:r>
          </a:p>
        </p:txBody>
      </p:sp>
      <p:sp>
        <p:nvSpPr>
          <p:cNvPr id="29700" name="Rectangle 3">
            <a:extLst>
              <a:ext uri="{FF2B5EF4-FFF2-40B4-BE49-F238E27FC236}">
                <a16:creationId xmlns:a16="http://schemas.microsoft.com/office/drawing/2014/main" id="{0B60FE8A-2078-4DF9-A318-76369B570E87}"/>
              </a:ext>
            </a:extLst>
          </p:cNvPr>
          <p:cNvSpPr>
            <a:spLocks noGrp="1" noChangeArrowheads="1"/>
          </p:cNvSpPr>
          <p:nvPr>
            <p:ph type="body" idx="4294967295"/>
          </p:nvPr>
        </p:nvSpPr>
        <p:spPr>
          <a:xfrm>
            <a:off x="334963" y="1328738"/>
            <a:ext cx="11857037" cy="5529262"/>
          </a:xfrm>
        </p:spPr>
        <p:txBody>
          <a:bodyPr lIns="92075" tIns="46038" rIns="92075" bIns="46038"/>
          <a:lstStyle/>
          <a:p>
            <a:pPr>
              <a:spcBef>
                <a:spcPts val="600"/>
              </a:spcBef>
              <a:spcAft>
                <a:spcPts val="600"/>
              </a:spcAft>
            </a:pPr>
            <a:r>
              <a:rPr lang="en-US" altLang="en-US" sz="3000" dirty="0">
                <a:solidFill>
                  <a:schemeClr val="tx1"/>
                </a:solidFill>
              </a:rPr>
              <a:t>You can read course outlines for all the compulsory and optional accounting and finance course units on course unit information via My Manchester.  Course information is currently being updated for 2020/1 and will be fully updated by </a:t>
            </a:r>
            <a:r>
              <a:rPr lang="en-US" altLang="en-US" sz="3000" dirty="0">
                <a:solidFill>
                  <a:schemeClr val="tx1"/>
                </a:solidFill>
                <a:highlight>
                  <a:srgbClr val="FFFF00"/>
                </a:highlight>
              </a:rPr>
              <a:t>the beginning of </a:t>
            </a:r>
            <a:r>
              <a:rPr lang="en-US" altLang="en-US" sz="3000" dirty="0" smtClean="0">
                <a:solidFill>
                  <a:schemeClr val="tx1"/>
                </a:solidFill>
                <a:highlight>
                  <a:srgbClr val="FFFF00"/>
                </a:highlight>
              </a:rPr>
              <a:t>August.</a:t>
            </a:r>
            <a:endParaRPr lang="en-US" altLang="en-US" sz="3000" dirty="0">
              <a:solidFill>
                <a:schemeClr val="tx1"/>
              </a:solidFill>
              <a:highlight>
                <a:srgbClr val="FFFF00"/>
              </a:highlight>
            </a:endParaRPr>
          </a:p>
          <a:p>
            <a:pPr>
              <a:spcBef>
                <a:spcPts val="600"/>
              </a:spcBef>
              <a:spcAft>
                <a:spcPts val="600"/>
              </a:spcAft>
            </a:pPr>
            <a:r>
              <a:rPr lang="en-US" altLang="en-US" sz="3000" b="1" i="1" dirty="0">
                <a:solidFill>
                  <a:schemeClr val="tx1"/>
                </a:solidFill>
              </a:rPr>
              <a:t>Please remember that it is </a:t>
            </a:r>
            <a:r>
              <a:rPr lang="en-US" altLang="en-US" sz="3000" b="1" i="1" u="sng" dirty="0">
                <a:solidFill>
                  <a:schemeClr val="tx1"/>
                </a:solidFill>
              </a:rPr>
              <a:t>your</a:t>
            </a:r>
            <a:r>
              <a:rPr lang="en-US" altLang="en-US" sz="3000" b="1" i="1" dirty="0">
                <a:solidFill>
                  <a:schemeClr val="tx1"/>
                </a:solidFill>
              </a:rPr>
              <a:t> responsibility to ensure that your choice of course units adheres to the requirements for your pathway.</a:t>
            </a:r>
            <a:r>
              <a:rPr lang="en-US" altLang="en-US" sz="3000" dirty="0">
                <a:solidFill>
                  <a:schemeClr val="tx1"/>
                </a:solidFill>
              </a:rPr>
              <a:t>  Your course unit choices must fulfil the requirements of the pathway at both second and final year.  </a:t>
            </a:r>
            <a:r>
              <a:rPr lang="en-US" altLang="en-US" sz="3000" b="1" i="1" dirty="0">
                <a:solidFill>
                  <a:schemeClr val="tx1"/>
                </a:solidFill>
              </a:rPr>
              <a:t>If your course unit choices do not meet the requirements at both levels, then you will be unable to graduate with that pathway.</a:t>
            </a:r>
            <a:endParaRPr lang="en-GB" altLang="en-US" sz="3000" b="1" i="1" dirty="0">
              <a:solidFill>
                <a:schemeClr val="tx1"/>
              </a:solidFill>
            </a:endParaRPr>
          </a:p>
          <a:p>
            <a:pPr eaLnBrk="1" hangingPunct="1">
              <a:lnSpc>
                <a:spcPct val="80000"/>
              </a:lnSpc>
              <a:spcBef>
                <a:spcPts val="600"/>
              </a:spcBef>
              <a:spcAft>
                <a:spcPts val="600"/>
              </a:spcAft>
              <a:buFontTx/>
              <a:buNone/>
            </a:pPr>
            <a:endParaRPr lang="en-GB" altLang="en-US" sz="3000"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CF1E30EA-9DCD-4A2F-B41D-BEF243829978}"/>
              </a:ext>
            </a:extLst>
          </p:cNvPr>
          <p:cNvSpPr>
            <a:spLocks noGrp="1"/>
          </p:cNvSpPr>
          <p:nvPr>
            <p:ph type="sldNum" sz="quarter" idx="12"/>
          </p:nvPr>
        </p:nvSpPr>
        <p:spPr>
          <a:xfrm>
            <a:off x="10296525" y="64404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298FC7A-8A00-4BA7-BCBE-F17F01F2E0C3}" type="slidenum">
              <a:rPr lang="en-GB" altLang="en-US" sz="1400">
                <a:solidFill>
                  <a:schemeClr val="tx2"/>
                </a:solidFill>
                <a:latin typeface="Times New Roman" panose="02020603050405020304" pitchFamily="18" charset="0"/>
              </a:rPr>
              <a:pPr>
                <a:spcBef>
                  <a:spcPct val="0"/>
                </a:spcBef>
                <a:buFontTx/>
                <a:buNone/>
              </a:pPr>
              <a:t>14</a:t>
            </a:fld>
            <a:endParaRPr lang="en-GB" altLang="en-US" sz="1400">
              <a:solidFill>
                <a:schemeClr val="tx2"/>
              </a:solidFill>
              <a:latin typeface="Times New Roman" panose="02020603050405020304" pitchFamily="18" charset="0"/>
            </a:endParaRPr>
          </a:p>
        </p:txBody>
      </p:sp>
      <p:sp>
        <p:nvSpPr>
          <p:cNvPr id="30723" name="Rectangle 2">
            <a:extLst>
              <a:ext uri="{FF2B5EF4-FFF2-40B4-BE49-F238E27FC236}">
                <a16:creationId xmlns:a16="http://schemas.microsoft.com/office/drawing/2014/main" id="{41937EFC-7000-405B-9EED-C22B40401C4F}"/>
              </a:ext>
            </a:extLst>
          </p:cNvPr>
          <p:cNvSpPr>
            <a:spLocks noGrp="1" noChangeArrowheads="1"/>
          </p:cNvSpPr>
          <p:nvPr>
            <p:ph type="title" idx="4294967295"/>
          </p:nvPr>
        </p:nvSpPr>
        <p:spPr>
          <a:xfrm>
            <a:off x="417513" y="188913"/>
            <a:ext cx="11582400" cy="1008062"/>
          </a:xfrm>
        </p:spPr>
        <p:txBody>
          <a:bodyPr lIns="92075" tIns="46038" rIns="92075" bIns="46038"/>
          <a:lstStyle/>
          <a:p>
            <a:pPr eaLnBrk="1" hangingPunct="1"/>
            <a:r>
              <a:rPr lang="en-GB" altLang="en-US" sz="3600" b="1"/>
              <a:t>Signing Up for Course Units </a:t>
            </a:r>
          </a:p>
        </p:txBody>
      </p:sp>
      <p:sp>
        <p:nvSpPr>
          <p:cNvPr id="30724" name="Rectangle 3">
            <a:extLst>
              <a:ext uri="{FF2B5EF4-FFF2-40B4-BE49-F238E27FC236}">
                <a16:creationId xmlns:a16="http://schemas.microsoft.com/office/drawing/2014/main" id="{E3687786-5768-4A4B-9360-5FB4FDF6E61E}"/>
              </a:ext>
            </a:extLst>
          </p:cNvPr>
          <p:cNvSpPr>
            <a:spLocks noGrp="1" noChangeArrowheads="1"/>
          </p:cNvSpPr>
          <p:nvPr>
            <p:ph type="body" idx="4294967295"/>
          </p:nvPr>
        </p:nvSpPr>
        <p:spPr>
          <a:xfrm>
            <a:off x="0" y="1412875"/>
            <a:ext cx="11999913" cy="5445125"/>
          </a:xfrm>
        </p:spPr>
        <p:txBody>
          <a:bodyPr lIns="92075" tIns="46038" rIns="92075" bIns="46038"/>
          <a:lstStyle/>
          <a:p>
            <a:pPr eaLnBrk="1" hangingPunct="1">
              <a:spcBef>
                <a:spcPts val="600"/>
              </a:spcBef>
              <a:spcAft>
                <a:spcPts val="600"/>
              </a:spcAft>
              <a:buFont typeface="Wingdings" panose="05000000000000000000" pitchFamily="2" charset="2"/>
              <a:buChar char="§"/>
            </a:pPr>
            <a:r>
              <a:rPr lang="en-US" altLang="en-US" sz="2500" dirty="0">
                <a:solidFill>
                  <a:schemeClr val="tx1"/>
                </a:solidFill>
              </a:rPr>
              <a:t>In June, the draft Accounting and Finance timetables for 2019/20 will be available on the AMBS undergraduate intranet</a:t>
            </a:r>
            <a:r>
              <a:rPr lang="en-US" altLang="en-US" sz="2500" b="1" dirty="0">
                <a:solidFill>
                  <a:schemeClr val="tx1"/>
                </a:solidFill>
              </a:rPr>
              <a:t>.</a:t>
            </a:r>
            <a:r>
              <a:rPr lang="en-US" altLang="en-US" sz="2500" dirty="0">
                <a:solidFill>
                  <a:schemeClr val="tx1"/>
                </a:solidFill>
              </a:rPr>
              <a:t> </a:t>
            </a:r>
            <a:r>
              <a:rPr lang="en-US" altLang="en-US" sz="2500" b="1" i="1" dirty="0">
                <a:solidFill>
                  <a:schemeClr val="tx1"/>
                </a:solidFill>
              </a:rPr>
              <a:t>Please be aware that some course units that run all year may have different timetabling slots in each semester so you will need to ensure that </a:t>
            </a:r>
            <a:r>
              <a:rPr lang="en-US" altLang="en-US" sz="2500" b="1" i="1" u="sng" dirty="0">
                <a:solidFill>
                  <a:schemeClr val="tx1"/>
                </a:solidFill>
              </a:rPr>
              <a:t>both</a:t>
            </a:r>
            <a:r>
              <a:rPr lang="en-US" altLang="en-US" sz="2500" b="1" i="1" dirty="0">
                <a:solidFill>
                  <a:schemeClr val="tx1"/>
                </a:solidFill>
              </a:rPr>
              <a:t> seminar timetabling slots fit your timetable. </a:t>
            </a:r>
          </a:p>
          <a:p>
            <a:pPr eaLnBrk="1" hangingPunct="1">
              <a:spcBef>
                <a:spcPts val="600"/>
              </a:spcBef>
              <a:spcAft>
                <a:spcPts val="600"/>
              </a:spcAft>
              <a:buFont typeface="Wingdings" panose="05000000000000000000" pitchFamily="2" charset="2"/>
              <a:buChar char="§"/>
            </a:pPr>
            <a:r>
              <a:rPr lang="en-US" altLang="en-US" sz="2500" dirty="0">
                <a:solidFill>
                  <a:schemeClr val="tx1"/>
                </a:solidFill>
              </a:rPr>
              <a:t>Once you have the accounting and finance lecture timetables you can start to make an informed choice about what course units you can choose next year. </a:t>
            </a:r>
            <a:endParaRPr lang="en-US" altLang="en-US" sz="2500" dirty="0" smtClean="0">
              <a:solidFill>
                <a:schemeClr val="tx1"/>
              </a:solidFill>
            </a:endParaRPr>
          </a:p>
          <a:p>
            <a:pPr eaLnBrk="1" hangingPunct="1">
              <a:spcBef>
                <a:spcPts val="600"/>
              </a:spcBef>
              <a:spcAft>
                <a:spcPts val="600"/>
              </a:spcAft>
              <a:buFont typeface="Wingdings" panose="05000000000000000000" pitchFamily="2" charset="2"/>
              <a:buChar char="§"/>
            </a:pPr>
            <a:r>
              <a:rPr lang="en-GB" altLang="en-US" sz="2500" dirty="0" smtClean="0">
                <a:solidFill>
                  <a:schemeClr val="tx1"/>
                </a:solidFill>
              </a:rPr>
              <a:t>Please </a:t>
            </a:r>
            <a:r>
              <a:rPr lang="en-GB" altLang="en-US" sz="2500" dirty="0">
                <a:solidFill>
                  <a:schemeClr val="tx1"/>
                </a:solidFill>
              </a:rPr>
              <a:t>be sure to look at all the course units available to your pathway and consult them again before you make your selection. The majority of course unit details have been confirmed but please bear in mind there may be some minor changes at a later date.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C7089F7-F3B1-452B-BC70-EF795653A39E}"/>
              </a:ext>
            </a:extLst>
          </p:cNvPr>
          <p:cNvSpPr>
            <a:spLocks noGrp="1"/>
          </p:cNvSpPr>
          <p:nvPr>
            <p:ph type="sldNum" sz="quarter" idx="12"/>
          </p:nvPr>
        </p:nvSpPr>
        <p:spPr>
          <a:xfrm>
            <a:off x="102695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1CC43881-229D-46F4-A0A6-E7E3F9D0D7FE}" type="slidenum">
              <a:rPr lang="en-GB" altLang="en-US" sz="1400">
                <a:solidFill>
                  <a:schemeClr val="tx2"/>
                </a:solidFill>
                <a:latin typeface="Times New Roman" panose="02020603050405020304" pitchFamily="18" charset="0"/>
              </a:rPr>
              <a:pPr>
                <a:spcBef>
                  <a:spcPct val="0"/>
                </a:spcBef>
                <a:buFontTx/>
                <a:buNone/>
              </a:pPr>
              <a:t>15</a:t>
            </a:fld>
            <a:endParaRPr lang="en-GB" altLang="en-US" sz="1400">
              <a:solidFill>
                <a:schemeClr val="tx2"/>
              </a:solidFill>
              <a:latin typeface="Times New Roman" panose="02020603050405020304" pitchFamily="18" charset="0"/>
            </a:endParaRPr>
          </a:p>
        </p:txBody>
      </p:sp>
      <p:sp>
        <p:nvSpPr>
          <p:cNvPr id="31747" name="Rectangle 2">
            <a:extLst>
              <a:ext uri="{FF2B5EF4-FFF2-40B4-BE49-F238E27FC236}">
                <a16:creationId xmlns:a16="http://schemas.microsoft.com/office/drawing/2014/main" id="{15AE2B40-3786-44E4-99C6-0B784FA70BBE}"/>
              </a:ext>
            </a:extLst>
          </p:cNvPr>
          <p:cNvSpPr>
            <a:spLocks noGrp="1" noChangeArrowheads="1"/>
          </p:cNvSpPr>
          <p:nvPr>
            <p:ph type="title" idx="4294967295"/>
          </p:nvPr>
        </p:nvSpPr>
        <p:spPr>
          <a:xfrm>
            <a:off x="407988" y="188913"/>
            <a:ext cx="11784012" cy="954087"/>
          </a:xfrm>
        </p:spPr>
        <p:txBody>
          <a:bodyPr lIns="92075" tIns="46038" rIns="92075" bIns="46038"/>
          <a:lstStyle/>
          <a:p>
            <a:pPr eaLnBrk="1" hangingPunct="1"/>
            <a:r>
              <a:rPr lang="en-GB" altLang="en-US" sz="4000" b="1"/>
              <a:t>Signing Up for Course Units</a:t>
            </a:r>
          </a:p>
        </p:txBody>
      </p:sp>
      <p:sp>
        <p:nvSpPr>
          <p:cNvPr id="31748" name="Rectangle 3">
            <a:extLst>
              <a:ext uri="{FF2B5EF4-FFF2-40B4-BE49-F238E27FC236}">
                <a16:creationId xmlns:a16="http://schemas.microsoft.com/office/drawing/2014/main" id="{87EDCBDD-A63A-4759-849C-96943AE077F5}"/>
              </a:ext>
            </a:extLst>
          </p:cNvPr>
          <p:cNvSpPr>
            <a:spLocks noGrp="1" noChangeArrowheads="1"/>
          </p:cNvSpPr>
          <p:nvPr>
            <p:ph type="body" idx="4294967295"/>
          </p:nvPr>
        </p:nvSpPr>
        <p:spPr>
          <a:xfrm>
            <a:off x="0" y="1322388"/>
            <a:ext cx="12174538" cy="5535612"/>
          </a:xfrm>
        </p:spPr>
        <p:txBody>
          <a:bodyPr lIns="92075" tIns="46038" rIns="92075" bIns="46038"/>
          <a:lstStyle/>
          <a:p>
            <a:pPr eaLnBrk="1" hangingPunct="1">
              <a:spcBef>
                <a:spcPts val="600"/>
              </a:spcBef>
              <a:spcAft>
                <a:spcPts val="600"/>
              </a:spcAft>
            </a:pPr>
            <a:r>
              <a:rPr lang="en-US" altLang="en-US" sz="2400" b="1" i="1" dirty="0">
                <a:solidFill>
                  <a:schemeClr val="tx1"/>
                </a:solidFill>
              </a:rPr>
              <a:t>You are NOT being asked to make course unit choices at this stage</a:t>
            </a:r>
            <a:r>
              <a:rPr lang="en-US" altLang="en-US" sz="2400" dirty="0">
                <a:solidFill>
                  <a:schemeClr val="tx1"/>
                </a:solidFill>
              </a:rPr>
              <a:t>. </a:t>
            </a:r>
            <a:r>
              <a:rPr lang="en-US" altLang="en-US" sz="2400" i="1" dirty="0">
                <a:solidFill>
                  <a:schemeClr val="tx1"/>
                </a:solidFill>
              </a:rPr>
              <a:t>You will sign up for your course units on the student system after the examination results are released in the summer. </a:t>
            </a:r>
            <a:r>
              <a:rPr lang="en-US" altLang="en-US" sz="2400" dirty="0">
                <a:solidFill>
                  <a:schemeClr val="tx1"/>
                </a:solidFill>
              </a:rPr>
              <a:t> This will enable you to make course unit choices based on your areas of strength and interest and will also ensure that you have passed pre-requisite course units, if applicable.  </a:t>
            </a:r>
            <a:endParaRPr lang="en-GB" altLang="en-US" sz="2400" dirty="0">
              <a:solidFill>
                <a:schemeClr val="tx1"/>
              </a:solidFill>
            </a:endParaRPr>
          </a:p>
          <a:p>
            <a:pPr eaLnBrk="1" hangingPunct="1">
              <a:spcBef>
                <a:spcPts val="600"/>
              </a:spcBef>
              <a:spcAft>
                <a:spcPts val="600"/>
              </a:spcAft>
            </a:pPr>
            <a:r>
              <a:rPr lang="en-US" altLang="en-US" sz="2400" dirty="0">
                <a:solidFill>
                  <a:schemeClr val="tx1"/>
                </a:solidFill>
              </a:rPr>
              <a:t>The student system will open for course unit selection </a:t>
            </a:r>
            <a:r>
              <a:rPr lang="en-US" altLang="en-US" sz="2400" dirty="0" smtClean="0">
                <a:solidFill>
                  <a:schemeClr val="tx1"/>
                </a:solidFill>
              </a:rPr>
              <a:t>from 25 August 2020. </a:t>
            </a:r>
            <a:r>
              <a:rPr lang="en-US" altLang="en-US" sz="2400" dirty="0">
                <a:solidFill>
                  <a:schemeClr val="tx1"/>
                </a:solidFill>
              </a:rPr>
              <a:t>Shau Chan the BA (Econ) programme administrator will email you to advise you when you can start to sign up for your final year course units on the student system. We recommend that you complete your course sign up as early as possible to avoid disappointment. </a:t>
            </a:r>
            <a:endParaRPr lang="en-US" altLang="en-US" sz="2400" dirty="0" smtClean="0">
              <a:solidFill>
                <a:schemeClr val="tx1"/>
              </a:solidFill>
            </a:endParaRPr>
          </a:p>
          <a:p>
            <a:pPr eaLnBrk="1" hangingPunct="1">
              <a:spcBef>
                <a:spcPts val="600"/>
              </a:spcBef>
              <a:spcAft>
                <a:spcPts val="600"/>
              </a:spcAft>
            </a:pPr>
            <a:r>
              <a:rPr lang="en-GB" altLang="en-US" sz="2400" dirty="0" smtClean="0">
                <a:solidFill>
                  <a:schemeClr val="tx1"/>
                </a:solidFill>
              </a:rPr>
              <a:t>Please </a:t>
            </a:r>
            <a:r>
              <a:rPr lang="en-GB" altLang="en-US" sz="2400" dirty="0">
                <a:solidFill>
                  <a:schemeClr val="tx1"/>
                </a:solidFill>
              </a:rPr>
              <a:t>note if you have compulsory resits in August you will not be able to sign up for  any course units where you have not met the pre-requisites until your resit results have been confirmed. However, this does not stop you from signing up for the rest of your course units.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8026E698-8CB3-444E-ADBA-222FAF9CD45A}"/>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A3E9F51-CC34-490F-88A6-EEC892A826E0}" type="slidenum">
              <a:rPr lang="en-GB" altLang="en-US" sz="1400">
                <a:solidFill>
                  <a:schemeClr val="tx2"/>
                </a:solidFill>
                <a:latin typeface="Times New Roman" panose="02020603050405020304" pitchFamily="18" charset="0"/>
              </a:rPr>
              <a:pPr>
                <a:spcBef>
                  <a:spcPct val="0"/>
                </a:spcBef>
                <a:buFontTx/>
                <a:buNone/>
              </a:pPr>
              <a:t>16</a:t>
            </a:fld>
            <a:endParaRPr lang="en-GB" altLang="en-US" sz="1400">
              <a:solidFill>
                <a:schemeClr val="tx2"/>
              </a:solidFill>
              <a:latin typeface="Times New Roman" panose="02020603050405020304" pitchFamily="18" charset="0"/>
            </a:endParaRPr>
          </a:p>
        </p:txBody>
      </p:sp>
      <p:sp>
        <p:nvSpPr>
          <p:cNvPr id="32771" name="Rectangle 3">
            <a:extLst>
              <a:ext uri="{FF2B5EF4-FFF2-40B4-BE49-F238E27FC236}">
                <a16:creationId xmlns:a16="http://schemas.microsoft.com/office/drawing/2014/main" id="{E2989403-5DAC-4A1D-A2B0-A0CA4850B5F5}"/>
              </a:ext>
            </a:extLst>
          </p:cNvPr>
          <p:cNvSpPr>
            <a:spLocks noGrp="1" noChangeArrowheads="1"/>
          </p:cNvSpPr>
          <p:nvPr>
            <p:ph type="body" idx="4294967295"/>
          </p:nvPr>
        </p:nvSpPr>
        <p:spPr>
          <a:xfrm>
            <a:off x="0" y="1643063"/>
            <a:ext cx="12192000" cy="5199062"/>
          </a:xfrm>
        </p:spPr>
        <p:txBody>
          <a:bodyPr lIns="92075" tIns="46038" rIns="92075" bIns="46038"/>
          <a:lstStyle/>
          <a:p>
            <a:pPr marL="533400" indent="-533400" eaLnBrk="1" hangingPunct="1">
              <a:spcBef>
                <a:spcPts val="600"/>
              </a:spcBef>
              <a:spcAft>
                <a:spcPts val="600"/>
              </a:spcAft>
            </a:pPr>
            <a:endParaRPr lang="en-GB" altLang="en-US" sz="2400" smtClean="0">
              <a:solidFill>
                <a:schemeClr val="tx1"/>
              </a:solidFill>
            </a:endParaRPr>
          </a:p>
          <a:p>
            <a:pPr marL="533400" indent="-533400" eaLnBrk="1" hangingPunct="1">
              <a:spcBef>
                <a:spcPts val="600"/>
              </a:spcBef>
              <a:spcAft>
                <a:spcPts val="600"/>
              </a:spcAft>
            </a:pPr>
            <a:r>
              <a:rPr lang="en-GB" altLang="en-US" sz="2400" smtClean="0">
                <a:solidFill>
                  <a:schemeClr val="tx1"/>
                </a:solidFill>
              </a:rPr>
              <a:t>The </a:t>
            </a:r>
            <a:r>
              <a:rPr lang="en-GB" altLang="en-US" sz="2400" dirty="0">
                <a:solidFill>
                  <a:schemeClr val="tx1"/>
                </a:solidFill>
              </a:rPr>
              <a:t>School of Social Sciences BA (Economic and Social Studies) </a:t>
            </a:r>
            <a:r>
              <a:rPr lang="en-GB" altLang="en-US" sz="2400" dirty="0" smtClean="0">
                <a:solidFill>
                  <a:schemeClr val="tx1"/>
                </a:solidFill>
              </a:rPr>
              <a:t>course unit selection information, Programme </a:t>
            </a:r>
            <a:r>
              <a:rPr lang="en-GB" altLang="en-US" sz="2400" smtClean="0">
                <a:solidFill>
                  <a:schemeClr val="tx1"/>
                </a:solidFill>
              </a:rPr>
              <a:t>Structure 20/21 and </a:t>
            </a:r>
            <a:r>
              <a:rPr lang="en-GB" altLang="en-US" sz="2400" dirty="0" smtClean="0">
                <a:solidFill>
                  <a:schemeClr val="tx1"/>
                </a:solidFill>
              </a:rPr>
              <a:t>videos can be found </a:t>
            </a:r>
            <a:r>
              <a:rPr lang="en-GB" altLang="en-US" sz="2400" smtClean="0">
                <a:solidFill>
                  <a:schemeClr val="tx1"/>
                </a:solidFill>
              </a:rPr>
              <a:t>via the SOSS </a:t>
            </a:r>
            <a:r>
              <a:rPr lang="en-GB" altLang="en-US" sz="2400" dirty="0">
                <a:solidFill>
                  <a:schemeClr val="tx1"/>
                </a:solidFill>
              </a:rPr>
              <a:t>undergraduate intranet at:</a:t>
            </a:r>
          </a:p>
          <a:p>
            <a:pPr marL="536575" lvl="2" indent="-12700" eaLnBrk="1" hangingPunct="1">
              <a:spcBef>
                <a:spcPts val="600"/>
              </a:spcBef>
              <a:spcAft>
                <a:spcPts val="600"/>
              </a:spcAft>
              <a:buFontTx/>
              <a:buNone/>
            </a:pPr>
            <a:r>
              <a:rPr lang="en-GB" altLang="en-US" sz="2000" u="sng" dirty="0">
                <a:solidFill>
                  <a:srgbClr val="0066FF"/>
                </a:solidFill>
                <a:highlight>
                  <a:srgbClr val="FFFF00"/>
                </a:highlight>
              </a:rPr>
              <a:t>https://www.socialsciences.manchester.ac.uk/student-intranet/undergraduate/course-unit-selection/baecon/</a:t>
            </a:r>
            <a:endParaRPr lang="en-GB" altLang="en-US" sz="1600" dirty="0"/>
          </a:p>
          <a:p>
            <a:pPr marL="533400" indent="-533400" eaLnBrk="1" hangingPunct="1">
              <a:spcBef>
                <a:spcPts val="600"/>
              </a:spcBef>
              <a:spcAft>
                <a:spcPts val="600"/>
              </a:spcAft>
              <a:buFontTx/>
              <a:buNone/>
            </a:pPr>
            <a:endParaRPr lang="en-GB" altLang="en-US" sz="1600" dirty="0"/>
          </a:p>
          <a:p>
            <a:pPr marL="533400" indent="-533400" algn="ctr" eaLnBrk="1" hangingPunct="1">
              <a:spcBef>
                <a:spcPts val="600"/>
              </a:spcBef>
              <a:spcAft>
                <a:spcPts val="600"/>
              </a:spcAft>
              <a:buFontTx/>
              <a:buNone/>
            </a:pPr>
            <a:endParaRPr lang="en-GB" altLang="en-US" sz="1200" b="1" u="sng" dirty="0"/>
          </a:p>
          <a:p>
            <a:pPr marL="533400" indent="-533400" eaLnBrk="1" hangingPunct="1">
              <a:spcBef>
                <a:spcPts val="600"/>
              </a:spcBef>
              <a:spcAft>
                <a:spcPts val="600"/>
              </a:spcAft>
              <a:buFontTx/>
              <a:buNone/>
            </a:pPr>
            <a:endParaRPr lang="en-GB" altLang="en-US" sz="1200" dirty="0"/>
          </a:p>
          <a:p>
            <a:pPr marL="533400" indent="-533400" eaLnBrk="1" hangingPunct="1">
              <a:spcBef>
                <a:spcPts val="600"/>
              </a:spcBef>
              <a:spcAft>
                <a:spcPts val="600"/>
              </a:spcAft>
              <a:buFontTx/>
              <a:buNone/>
            </a:pPr>
            <a:endParaRPr lang="en-GB" altLang="en-US" sz="2400" dirty="0"/>
          </a:p>
        </p:txBody>
      </p:sp>
      <p:sp>
        <p:nvSpPr>
          <p:cNvPr id="32772" name="Rectangle 5">
            <a:extLst>
              <a:ext uri="{FF2B5EF4-FFF2-40B4-BE49-F238E27FC236}">
                <a16:creationId xmlns:a16="http://schemas.microsoft.com/office/drawing/2014/main" id="{23A06BD8-54B3-4517-B571-2FED79D3A039}"/>
              </a:ext>
            </a:extLst>
          </p:cNvPr>
          <p:cNvSpPr>
            <a:spLocks noGrp="1" noChangeArrowheads="1"/>
          </p:cNvSpPr>
          <p:nvPr>
            <p:ph type="title" idx="4294967295"/>
          </p:nvPr>
        </p:nvSpPr>
        <p:spPr>
          <a:xfrm>
            <a:off x="1919288" y="274638"/>
            <a:ext cx="8004175" cy="993775"/>
          </a:xfrm>
        </p:spPr>
        <p:txBody>
          <a:bodyPr lIns="92075" tIns="46038" rIns="92075" bIns="46038"/>
          <a:lstStyle/>
          <a:p>
            <a:pPr eaLnBrk="1" hangingPunct="1"/>
            <a:r>
              <a:rPr lang="en-US" altLang="en-US" sz="4000" b="1"/>
              <a:t>Where can I get more info?</a:t>
            </a:r>
          </a:p>
        </p:txBody>
      </p:sp>
      <p:pic>
        <p:nvPicPr>
          <p:cNvPr id="32773" name="Picture 6" descr="students_library_04">
            <a:extLst>
              <a:ext uri="{FF2B5EF4-FFF2-40B4-BE49-F238E27FC236}">
                <a16:creationId xmlns:a16="http://schemas.microsoft.com/office/drawing/2014/main" id="{E31EC9F6-2E6D-457C-A454-7B1A6AB94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463" y="0"/>
            <a:ext cx="2286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0B42802A-8531-4774-903E-7DCCC788EE46}"/>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3EA0889D-8D43-4E26-94C8-C6595CA84F19}" type="slidenum">
              <a:rPr lang="en-GB" altLang="en-US" sz="1400">
                <a:solidFill>
                  <a:schemeClr val="tx2"/>
                </a:solidFill>
                <a:latin typeface="Times New Roman" panose="02020603050405020304" pitchFamily="18" charset="0"/>
              </a:rPr>
              <a:pPr>
                <a:spcBef>
                  <a:spcPct val="0"/>
                </a:spcBef>
                <a:buFontTx/>
                <a:buNone/>
              </a:pPr>
              <a:t>2</a:t>
            </a:fld>
            <a:endParaRPr lang="en-GB" altLang="en-US" sz="1400">
              <a:solidFill>
                <a:schemeClr val="tx2"/>
              </a:solidFill>
              <a:latin typeface="Times New Roman" panose="02020603050405020304" pitchFamily="18" charset="0"/>
            </a:endParaRPr>
          </a:p>
        </p:txBody>
      </p:sp>
      <p:sp>
        <p:nvSpPr>
          <p:cNvPr id="7171" name="Rectangle 2">
            <a:extLst>
              <a:ext uri="{FF2B5EF4-FFF2-40B4-BE49-F238E27FC236}">
                <a16:creationId xmlns:a16="http://schemas.microsoft.com/office/drawing/2014/main" id="{841B1079-BD55-4D4E-A959-C3D1686D8DD5}"/>
              </a:ext>
            </a:extLst>
          </p:cNvPr>
          <p:cNvSpPr>
            <a:spLocks noGrp="1" noChangeArrowheads="1"/>
          </p:cNvSpPr>
          <p:nvPr>
            <p:ph type="title" idx="4294967295"/>
          </p:nvPr>
        </p:nvSpPr>
        <p:spPr>
          <a:xfrm>
            <a:off x="1127125" y="260350"/>
            <a:ext cx="11064875" cy="1143000"/>
          </a:xfrm>
        </p:spPr>
        <p:txBody>
          <a:bodyPr lIns="92075" tIns="46038" rIns="92075" bIns="46038"/>
          <a:lstStyle/>
          <a:p>
            <a:pPr eaLnBrk="1" hangingPunct="1"/>
            <a:r>
              <a:rPr lang="en-GB" altLang="en-US" sz="3200" b="1"/>
              <a:t>Overview of the Accounting and/or Finance </a:t>
            </a:r>
            <a:br>
              <a:rPr lang="en-GB" altLang="en-US" sz="3200" b="1"/>
            </a:br>
            <a:r>
              <a:rPr lang="en-GB" altLang="en-US" sz="3200" b="1"/>
              <a:t>Pathways Talk</a:t>
            </a:r>
          </a:p>
        </p:txBody>
      </p:sp>
      <p:sp>
        <p:nvSpPr>
          <p:cNvPr id="7172" name="Rectangle 3">
            <a:extLst>
              <a:ext uri="{FF2B5EF4-FFF2-40B4-BE49-F238E27FC236}">
                <a16:creationId xmlns:a16="http://schemas.microsoft.com/office/drawing/2014/main" id="{65EEF187-9F8D-4967-929F-677F418EE211}"/>
              </a:ext>
            </a:extLst>
          </p:cNvPr>
          <p:cNvSpPr>
            <a:spLocks noGrp="1" noChangeArrowheads="1"/>
          </p:cNvSpPr>
          <p:nvPr>
            <p:ph type="body" idx="4294967295"/>
          </p:nvPr>
        </p:nvSpPr>
        <p:spPr>
          <a:xfrm>
            <a:off x="528638" y="1700213"/>
            <a:ext cx="11663362" cy="4862512"/>
          </a:xfrm>
        </p:spPr>
        <p:txBody>
          <a:bodyPr lIns="92075" tIns="46038" rIns="92075" bIns="46038"/>
          <a:lstStyle/>
          <a:p>
            <a:pPr marL="711200" indent="-711200" eaLnBrk="1" hangingPunct="1">
              <a:spcAft>
                <a:spcPts val="300"/>
              </a:spcAft>
              <a:buFont typeface="Wingdings" panose="05000000000000000000" pitchFamily="2" charset="2"/>
              <a:buChar char="§"/>
            </a:pPr>
            <a:r>
              <a:rPr lang="en-GB" altLang="en-US" sz="3600">
                <a:solidFill>
                  <a:schemeClr val="tx1"/>
                </a:solidFill>
              </a:rPr>
              <a:t>Pathways in the BA (Econ)</a:t>
            </a:r>
          </a:p>
          <a:p>
            <a:pPr marL="711200" indent="-711200" eaLnBrk="1" hangingPunct="1">
              <a:spcAft>
                <a:spcPts val="300"/>
              </a:spcAft>
              <a:buFont typeface="Wingdings" panose="05000000000000000000" pitchFamily="2" charset="2"/>
              <a:buChar char="§"/>
            </a:pPr>
            <a:r>
              <a:rPr lang="en-GB" altLang="en-US" sz="3600">
                <a:solidFill>
                  <a:schemeClr val="tx1"/>
                </a:solidFill>
              </a:rPr>
              <a:t>Choosing your course options</a:t>
            </a:r>
          </a:p>
          <a:p>
            <a:pPr marL="711200" indent="-711200" eaLnBrk="1" hangingPunct="1">
              <a:spcAft>
                <a:spcPts val="300"/>
              </a:spcAft>
              <a:buFont typeface="Wingdings" panose="05000000000000000000" pitchFamily="2" charset="2"/>
              <a:buChar char="§"/>
            </a:pPr>
            <a:r>
              <a:rPr lang="en-GB" altLang="en-US" sz="3600">
                <a:solidFill>
                  <a:schemeClr val="tx1"/>
                </a:solidFill>
              </a:rPr>
              <a:t>Careers and Accreditation</a:t>
            </a:r>
          </a:p>
          <a:p>
            <a:pPr marL="711200" indent="-711200" eaLnBrk="1" hangingPunct="1">
              <a:spcAft>
                <a:spcPts val="300"/>
              </a:spcAft>
              <a:buFont typeface="Wingdings" panose="05000000000000000000" pitchFamily="2" charset="2"/>
              <a:buChar char="§"/>
            </a:pPr>
            <a:r>
              <a:rPr lang="en-GB" altLang="en-US" sz="3600">
                <a:solidFill>
                  <a:schemeClr val="tx1"/>
                </a:solidFill>
              </a:rPr>
              <a:t>Compulsory course units &amp; free choice units</a:t>
            </a:r>
          </a:p>
          <a:p>
            <a:pPr marL="711200" indent="-711200" eaLnBrk="1" hangingPunct="1">
              <a:spcAft>
                <a:spcPts val="300"/>
              </a:spcAft>
              <a:buFont typeface="Wingdings" panose="05000000000000000000" pitchFamily="2" charset="2"/>
              <a:buChar char="§"/>
            </a:pPr>
            <a:r>
              <a:rPr lang="en-GB" altLang="en-US" sz="3600">
                <a:solidFill>
                  <a:schemeClr val="tx1"/>
                </a:solidFill>
              </a:rPr>
              <a:t>Other important information</a:t>
            </a:r>
          </a:p>
          <a:p>
            <a:pPr marL="711200" indent="-711200" eaLnBrk="1" hangingPunct="1">
              <a:spcAft>
                <a:spcPts val="300"/>
              </a:spcAft>
              <a:buFont typeface="Wingdings" panose="05000000000000000000" pitchFamily="2" charset="2"/>
              <a:buChar char="§"/>
            </a:pPr>
            <a:r>
              <a:rPr lang="en-GB" altLang="en-US" sz="3600">
                <a:solidFill>
                  <a:schemeClr val="tx1"/>
                </a:solidFill>
              </a:rPr>
              <a:t>Course Unit Information</a:t>
            </a:r>
          </a:p>
          <a:p>
            <a:pPr marL="711200" indent="-711200" eaLnBrk="1" hangingPunct="1">
              <a:spcAft>
                <a:spcPts val="300"/>
              </a:spcAft>
              <a:buFont typeface="Wingdings" panose="05000000000000000000" pitchFamily="2" charset="2"/>
              <a:buChar char="§"/>
            </a:pPr>
            <a:r>
              <a:rPr lang="en-GB" altLang="en-US" sz="3600">
                <a:solidFill>
                  <a:schemeClr val="tx1"/>
                </a:solidFill>
              </a:rPr>
              <a:t>Signing up for course units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1F122CF7-0F3D-41E4-895E-4D8642A7042F}"/>
              </a:ext>
            </a:extLst>
          </p:cNvPr>
          <p:cNvSpPr>
            <a:spLocks noGrp="1"/>
          </p:cNvSpPr>
          <p:nvPr>
            <p:ph type="sldNum" sz="quarter" idx="12"/>
          </p:nvPr>
        </p:nvSpPr>
        <p:spPr>
          <a:xfrm>
            <a:off x="10287000" y="63595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B743E98-FAB8-48DC-9FCC-7E8BEFD99AEA}" type="slidenum">
              <a:rPr lang="en-GB" altLang="en-US" sz="1400">
                <a:solidFill>
                  <a:schemeClr val="tx2"/>
                </a:solidFill>
                <a:latin typeface="Times New Roman" panose="02020603050405020304" pitchFamily="18" charset="0"/>
              </a:rPr>
              <a:pPr>
                <a:spcBef>
                  <a:spcPct val="0"/>
                </a:spcBef>
                <a:buFontTx/>
                <a:buNone/>
              </a:pPr>
              <a:t>3</a:t>
            </a:fld>
            <a:endParaRPr lang="en-GB" altLang="en-US" sz="1400">
              <a:solidFill>
                <a:schemeClr val="tx2"/>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23AFD365-287B-418B-8A84-7C404FA5F4D5}"/>
              </a:ext>
            </a:extLst>
          </p:cNvPr>
          <p:cNvSpPr>
            <a:spLocks noGrp="1" noChangeArrowheads="1"/>
          </p:cNvSpPr>
          <p:nvPr>
            <p:ph type="body" idx="4294967295"/>
          </p:nvPr>
        </p:nvSpPr>
        <p:spPr>
          <a:xfrm>
            <a:off x="407988" y="1484313"/>
            <a:ext cx="11449050" cy="4764087"/>
          </a:xfrm>
        </p:spPr>
        <p:txBody>
          <a:bodyPr lIns="92075" tIns="46038" rIns="92075" bIns="46038"/>
          <a:lstStyle/>
          <a:p>
            <a:pPr eaLnBrk="1" hangingPunct="1">
              <a:spcAft>
                <a:spcPts val="600"/>
              </a:spcAft>
            </a:pPr>
            <a:r>
              <a:rPr lang="en-GB" altLang="en-US" sz="3600" dirty="0">
                <a:solidFill>
                  <a:schemeClr val="tx1"/>
                </a:solidFill>
              </a:rPr>
              <a:t>Single Pathway </a:t>
            </a:r>
            <a:r>
              <a:rPr lang="en-GB" altLang="en-US" sz="3600" dirty="0" smtClean="0">
                <a:solidFill>
                  <a:schemeClr val="tx1"/>
                </a:solidFill>
              </a:rPr>
              <a:t>(</a:t>
            </a:r>
            <a:r>
              <a:rPr lang="en-GB" altLang="en-US" sz="3600" smtClean="0">
                <a:solidFill>
                  <a:schemeClr val="tx1"/>
                </a:solidFill>
              </a:rPr>
              <a:t>Accounting or Finance</a:t>
            </a:r>
            <a:r>
              <a:rPr lang="en-GB" altLang="en-US" sz="3600" dirty="0">
                <a:solidFill>
                  <a:schemeClr val="tx1"/>
                </a:solidFill>
              </a:rPr>
              <a:t>)</a:t>
            </a:r>
          </a:p>
          <a:p>
            <a:pPr eaLnBrk="1" hangingPunct="1">
              <a:spcAft>
                <a:spcPts val="600"/>
              </a:spcAft>
            </a:pPr>
            <a:r>
              <a:rPr lang="en-GB" altLang="en-US" sz="3600" dirty="0">
                <a:solidFill>
                  <a:schemeClr val="tx1"/>
                </a:solidFill>
              </a:rPr>
              <a:t>Joint Pathways (Accounting &amp; Finance, Economics &amp; Finance)</a:t>
            </a:r>
          </a:p>
          <a:p>
            <a:pPr eaLnBrk="1" hangingPunct="1">
              <a:spcAft>
                <a:spcPts val="600"/>
              </a:spcAft>
            </a:pPr>
            <a:r>
              <a:rPr lang="en-GB" altLang="en-US" sz="3600" dirty="0">
                <a:solidFill>
                  <a:schemeClr val="tx1"/>
                </a:solidFill>
              </a:rPr>
              <a:t>You confirm your BA (Econ) pathway at the </a:t>
            </a:r>
            <a:r>
              <a:rPr lang="en-GB" altLang="en-US" sz="3600" i="1" dirty="0">
                <a:solidFill>
                  <a:schemeClr val="tx1"/>
                </a:solidFill>
              </a:rPr>
              <a:t>beginning</a:t>
            </a:r>
            <a:r>
              <a:rPr lang="en-GB" altLang="en-US" sz="3600" dirty="0">
                <a:solidFill>
                  <a:schemeClr val="tx1"/>
                </a:solidFill>
              </a:rPr>
              <a:t> of the final year</a:t>
            </a:r>
          </a:p>
          <a:p>
            <a:pPr eaLnBrk="1" hangingPunct="1">
              <a:spcAft>
                <a:spcPts val="600"/>
              </a:spcAft>
            </a:pPr>
            <a:r>
              <a:rPr lang="en-GB" altLang="en-US" sz="3600" b="1" i="1" dirty="0">
                <a:solidFill>
                  <a:schemeClr val="tx1"/>
                </a:solidFill>
              </a:rPr>
              <a:t>Final Year compulsory course units </a:t>
            </a:r>
            <a:r>
              <a:rPr lang="en-GB" altLang="en-US" sz="3600" dirty="0">
                <a:solidFill>
                  <a:schemeClr val="tx1"/>
                </a:solidFill>
              </a:rPr>
              <a:t>are course units you </a:t>
            </a:r>
            <a:r>
              <a:rPr lang="en-GB" altLang="en-US" sz="3600" u="sng" dirty="0">
                <a:solidFill>
                  <a:schemeClr val="tx1"/>
                </a:solidFill>
              </a:rPr>
              <a:t>must</a:t>
            </a:r>
            <a:r>
              <a:rPr lang="en-GB" altLang="en-US" sz="3600" dirty="0">
                <a:solidFill>
                  <a:schemeClr val="tx1"/>
                </a:solidFill>
              </a:rPr>
              <a:t> take for the pathway in the final year.</a:t>
            </a:r>
          </a:p>
        </p:txBody>
      </p:sp>
      <p:sp>
        <p:nvSpPr>
          <p:cNvPr id="9220" name="Rectangle 4">
            <a:extLst>
              <a:ext uri="{FF2B5EF4-FFF2-40B4-BE49-F238E27FC236}">
                <a16:creationId xmlns:a16="http://schemas.microsoft.com/office/drawing/2014/main" id="{FC5C6F7C-1281-4D85-94E9-51393966B06B}"/>
              </a:ext>
            </a:extLst>
          </p:cNvPr>
          <p:cNvSpPr>
            <a:spLocks noGrp="1" noChangeArrowheads="1"/>
          </p:cNvSpPr>
          <p:nvPr>
            <p:ph type="title" idx="4294967295"/>
          </p:nvPr>
        </p:nvSpPr>
        <p:spPr>
          <a:xfrm>
            <a:off x="2279650" y="188913"/>
            <a:ext cx="9720263" cy="1143000"/>
          </a:xfrm>
          <a:noFill/>
        </p:spPr>
        <p:txBody>
          <a:bodyPr lIns="92075" tIns="46038" rIns="92075" bIns="46038"/>
          <a:lstStyle/>
          <a:p>
            <a:pPr eaLnBrk="1" hangingPunct="1"/>
            <a:r>
              <a:rPr lang="en-GB" altLang="en-US" sz="3600" b="1"/>
              <a:t>Final Year: Accounting &amp; Finance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3B40B24-F071-4366-BFCA-E9BE97D54B46}"/>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1286E7D-A21E-407C-8050-18B0E835CF0C}" type="slidenum">
              <a:rPr lang="en-GB" altLang="en-US" sz="1400">
                <a:solidFill>
                  <a:schemeClr val="tx2"/>
                </a:solidFill>
                <a:latin typeface="Times New Roman" panose="02020603050405020304" pitchFamily="18" charset="0"/>
              </a:rPr>
              <a:pPr>
                <a:spcBef>
                  <a:spcPct val="0"/>
                </a:spcBef>
                <a:buFontTx/>
                <a:buNone/>
              </a:pPr>
              <a:t>4</a:t>
            </a:fld>
            <a:endParaRPr lang="en-GB" altLang="en-US" sz="1400">
              <a:solidFill>
                <a:schemeClr val="tx2"/>
              </a:solidFill>
              <a:latin typeface="Times New Roman" panose="02020603050405020304" pitchFamily="18" charset="0"/>
            </a:endParaRPr>
          </a:p>
        </p:txBody>
      </p:sp>
      <p:sp>
        <p:nvSpPr>
          <p:cNvPr id="11267" name="Rectangle 2">
            <a:extLst>
              <a:ext uri="{FF2B5EF4-FFF2-40B4-BE49-F238E27FC236}">
                <a16:creationId xmlns:a16="http://schemas.microsoft.com/office/drawing/2014/main" id="{F5943FAA-90B5-498F-9A4C-8AA35470A750}"/>
              </a:ext>
            </a:extLst>
          </p:cNvPr>
          <p:cNvSpPr>
            <a:spLocks noGrp="1" noChangeArrowheads="1"/>
          </p:cNvSpPr>
          <p:nvPr>
            <p:ph type="title" idx="4294967295"/>
          </p:nvPr>
        </p:nvSpPr>
        <p:spPr>
          <a:xfrm>
            <a:off x="407988" y="274638"/>
            <a:ext cx="11664950" cy="1143000"/>
          </a:xfrm>
        </p:spPr>
        <p:txBody>
          <a:bodyPr lIns="92075" tIns="46038" rIns="92075" bIns="46038"/>
          <a:lstStyle/>
          <a:p>
            <a:pPr eaLnBrk="1" hangingPunct="1"/>
            <a:r>
              <a:rPr lang="en-GB" altLang="en-US" sz="3600" b="1"/>
              <a:t>Before choosing your </a:t>
            </a:r>
            <a:br>
              <a:rPr lang="en-GB" altLang="en-US" sz="3600" b="1"/>
            </a:br>
            <a:r>
              <a:rPr lang="en-GB" altLang="en-US" sz="3600" b="1"/>
              <a:t>Final Year course unit options</a:t>
            </a:r>
          </a:p>
        </p:txBody>
      </p:sp>
      <p:sp>
        <p:nvSpPr>
          <p:cNvPr id="11268" name="Rectangle 3">
            <a:extLst>
              <a:ext uri="{FF2B5EF4-FFF2-40B4-BE49-F238E27FC236}">
                <a16:creationId xmlns:a16="http://schemas.microsoft.com/office/drawing/2014/main" id="{9B6237A3-E8B6-4185-9378-AB3E26931B53}"/>
              </a:ext>
            </a:extLst>
          </p:cNvPr>
          <p:cNvSpPr>
            <a:spLocks noGrp="1" noChangeArrowheads="1"/>
          </p:cNvSpPr>
          <p:nvPr>
            <p:ph type="body" idx="4294967295"/>
          </p:nvPr>
        </p:nvSpPr>
        <p:spPr>
          <a:xfrm>
            <a:off x="407988" y="1628775"/>
            <a:ext cx="11664950" cy="4968875"/>
          </a:xfrm>
        </p:spPr>
        <p:txBody>
          <a:bodyPr lIns="92075" tIns="46038" rIns="92075" bIns="46038"/>
          <a:lstStyle/>
          <a:p>
            <a:pPr marL="609600" indent="-609600" eaLnBrk="1" hangingPunct="1">
              <a:spcBef>
                <a:spcPts val="300"/>
              </a:spcBef>
              <a:spcAft>
                <a:spcPts val="300"/>
              </a:spcAft>
              <a:buFontTx/>
              <a:buNone/>
              <a:defRPr/>
            </a:pPr>
            <a:r>
              <a:rPr lang="en-GB" altLang="en-US" sz="2800" b="1" dirty="0">
                <a:solidFill>
                  <a:schemeClr val="tx1"/>
                </a:solidFill>
              </a:rPr>
              <a:t>Consider the following:</a:t>
            </a:r>
          </a:p>
          <a:p>
            <a:pPr marL="452438" indent="-452438" eaLnBrk="1" hangingPunct="1">
              <a:spcBef>
                <a:spcPts val="600"/>
              </a:spcBef>
              <a:spcAft>
                <a:spcPts val="600"/>
              </a:spcAft>
              <a:defRPr/>
            </a:pPr>
            <a:r>
              <a:rPr lang="en-GB" altLang="en-US" sz="2800" dirty="0">
                <a:solidFill>
                  <a:schemeClr val="tx1"/>
                </a:solidFill>
              </a:rPr>
              <a:t>Pathway Requirements:</a:t>
            </a:r>
          </a:p>
          <a:p>
            <a:pPr marL="452438" indent="-452438" eaLnBrk="1" hangingPunct="1">
              <a:spcBef>
                <a:spcPts val="600"/>
              </a:spcBef>
              <a:spcAft>
                <a:spcPts val="600"/>
              </a:spcAft>
              <a:buFontTx/>
              <a:buNone/>
              <a:defRPr/>
            </a:pPr>
            <a:r>
              <a:rPr lang="en-GB" altLang="en-US" sz="2800" i="1" dirty="0">
                <a:solidFill>
                  <a:schemeClr val="tx1"/>
                </a:solidFill>
              </a:rPr>
              <a:t>	</a:t>
            </a:r>
            <a:r>
              <a:rPr lang="en-GB" altLang="en-US" sz="2800" dirty="0">
                <a:solidFill>
                  <a:schemeClr val="tx1"/>
                </a:solidFill>
              </a:rPr>
              <a:t>Balance your 120 credits of course units across the two semesters. </a:t>
            </a:r>
            <a:r>
              <a:rPr lang="en-GB" altLang="en-US" sz="2800" b="1" dirty="0">
                <a:solidFill>
                  <a:schemeClr val="tx1"/>
                </a:solidFill>
              </a:rPr>
              <a:t>Aim for a 60-60 split</a:t>
            </a:r>
            <a:r>
              <a:rPr lang="en-GB" altLang="en-US" sz="2800" dirty="0">
                <a:solidFill>
                  <a:schemeClr val="tx1"/>
                </a:solidFill>
              </a:rPr>
              <a:t>. (although a 50/70 or 70/50 split is permitted)</a:t>
            </a:r>
          </a:p>
          <a:p>
            <a:pPr marL="452438" indent="-452438" eaLnBrk="1" hangingPunct="1">
              <a:spcBef>
                <a:spcPts val="600"/>
              </a:spcBef>
              <a:spcAft>
                <a:spcPts val="600"/>
              </a:spcAft>
              <a:defRPr/>
            </a:pPr>
            <a:r>
              <a:rPr lang="en-GB" altLang="en-US" sz="2800" dirty="0">
                <a:solidFill>
                  <a:schemeClr val="tx1"/>
                </a:solidFill>
              </a:rPr>
              <a:t>Final Year Project courses </a:t>
            </a:r>
            <a:r>
              <a:rPr lang="en-GB" altLang="en-US" sz="2800" b="1" dirty="0">
                <a:solidFill>
                  <a:schemeClr val="tx1"/>
                </a:solidFill>
              </a:rPr>
              <a:t>(40 credits): </a:t>
            </a:r>
            <a:r>
              <a:rPr lang="en-GB" altLang="en-US" sz="2800" dirty="0">
                <a:solidFill>
                  <a:schemeClr val="tx1"/>
                </a:solidFill>
              </a:rPr>
              <a:t>realistic to view workload as 20 credits in semester 1 and 20 credits in semester 2 </a:t>
            </a:r>
          </a:p>
          <a:p>
            <a:pPr marL="452438" indent="-452438" eaLnBrk="1" hangingPunct="1">
              <a:spcBef>
                <a:spcPts val="600"/>
              </a:spcBef>
              <a:spcAft>
                <a:spcPts val="600"/>
              </a:spcAft>
              <a:defRPr/>
            </a:pPr>
            <a:r>
              <a:rPr lang="en-GB" altLang="en-US" sz="2800" dirty="0">
                <a:solidFill>
                  <a:schemeClr val="tx1"/>
                </a:solidFill>
              </a:rPr>
              <a:t>Be aware of any </a:t>
            </a:r>
            <a:r>
              <a:rPr lang="en-GB" altLang="en-US" sz="2800" b="1" dirty="0">
                <a:solidFill>
                  <a:schemeClr val="tx1"/>
                </a:solidFill>
              </a:rPr>
              <a:t>pre-requisite course units required </a:t>
            </a:r>
            <a:r>
              <a:rPr lang="en-GB" altLang="en-US" sz="2800" dirty="0">
                <a:solidFill>
                  <a:schemeClr val="tx1"/>
                </a:solidFill>
              </a:rPr>
              <a:t>for final year course units that you may want to choose.</a:t>
            </a:r>
          </a:p>
          <a:p>
            <a:pPr marL="452438" indent="-452438" eaLnBrk="1" hangingPunct="1">
              <a:spcBef>
                <a:spcPts val="600"/>
              </a:spcBef>
              <a:spcAft>
                <a:spcPts val="600"/>
              </a:spcAft>
              <a:defRPr/>
            </a:pPr>
            <a:r>
              <a:rPr lang="en-GB" altLang="en-US" sz="2800" dirty="0">
                <a:solidFill>
                  <a:schemeClr val="tx1"/>
                </a:solidFill>
              </a:rPr>
              <a:t>Timetable constraints</a:t>
            </a:r>
          </a:p>
          <a:p>
            <a:pPr marL="609600" indent="-609600" eaLnBrk="1" hangingPunct="1">
              <a:spcBef>
                <a:spcPts val="300"/>
              </a:spcBef>
              <a:spcAft>
                <a:spcPts val="300"/>
              </a:spcAft>
              <a:buFontTx/>
              <a:buNone/>
              <a:defRPr/>
            </a:pPr>
            <a:endParaRPr lang="en-GB" altLang="en-US" sz="28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A60468B3-78C2-44B4-B22A-08A8E0194DB2}"/>
              </a:ext>
            </a:extLst>
          </p:cNvPr>
          <p:cNvSpPr>
            <a:spLocks noGrp="1"/>
          </p:cNvSpPr>
          <p:nvPr>
            <p:ph type="sldNum" sz="quarter" idx="12"/>
          </p:nvPr>
        </p:nvSpPr>
        <p:spPr>
          <a:xfrm>
            <a:off x="10287000" y="6389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0BF08E12-FE76-4812-9497-76E2C3379C03}" type="slidenum">
              <a:rPr lang="en-GB" altLang="en-US" sz="1400">
                <a:solidFill>
                  <a:schemeClr val="tx2"/>
                </a:solidFill>
                <a:latin typeface="Times New Roman" panose="02020603050405020304" pitchFamily="18" charset="0"/>
              </a:rPr>
              <a:pPr>
                <a:spcBef>
                  <a:spcPct val="0"/>
                </a:spcBef>
                <a:buFontTx/>
                <a:buNone/>
              </a:pPr>
              <a:t>5</a:t>
            </a:fld>
            <a:endParaRPr lang="en-GB" altLang="en-US" sz="1400">
              <a:solidFill>
                <a:schemeClr val="tx2"/>
              </a:solidFill>
              <a:latin typeface="Times New Roman" panose="02020603050405020304" pitchFamily="18" charset="0"/>
            </a:endParaRPr>
          </a:p>
        </p:txBody>
      </p:sp>
      <p:sp>
        <p:nvSpPr>
          <p:cNvPr id="13315" name="Rectangle 2">
            <a:extLst>
              <a:ext uri="{FF2B5EF4-FFF2-40B4-BE49-F238E27FC236}">
                <a16:creationId xmlns:a16="http://schemas.microsoft.com/office/drawing/2014/main" id="{FC4872DE-5FDC-4228-B454-187F2E90021A}"/>
              </a:ext>
            </a:extLst>
          </p:cNvPr>
          <p:cNvSpPr>
            <a:spLocks noGrp="1" noChangeArrowheads="1"/>
          </p:cNvSpPr>
          <p:nvPr>
            <p:ph type="title" idx="4294967295"/>
          </p:nvPr>
        </p:nvSpPr>
        <p:spPr>
          <a:xfrm>
            <a:off x="2063750" y="274638"/>
            <a:ext cx="7788275" cy="1143000"/>
          </a:xfrm>
        </p:spPr>
        <p:txBody>
          <a:bodyPr lIns="92075" tIns="46038" rIns="92075" bIns="46038"/>
          <a:lstStyle/>
          <a:p>
            <a:pPr eaLnBrk="1" hangingPunct="1"/>
            <a:r>
              <a:rPr lang="en-GB" altLang="en-US" sz="4000" b="1"/>
              <a:t>Careers and accreditation</a:t>
            </a:r>
          </a:p>
        </p:txBody>
      </p:sp>
      <p:sp>
        <p:nvSpPr>
          <p:cNvPr id="13316" name="Rectangle 3">
            <a:extLst>
              <a:ext uri="{FF2B5EF4-FFF2-40B4-BE49-F238E27FC236}">
                <a16:creationId xmlns:a16="http://schemas.microsoft.com/office/drawing/2014/main" id="{66354E94-6EC4-47B6-B37F-88AD24FBA905}"/>
              </a:ext>
            </a:extLst>
          </p:cNvPr>
          <p:cNvSpPr>
            <a:spLocks noGrp="1" noChangeArrowheads="1"/>
          </p:cNvSpPr>
          <p:nvPr>
            <p:ph type="body" idx="4294967295"/>
          </p:nvPr>
        </p:nvSpPr>
        <p:spPr>
          <a:xfrm>
            <a:off x="0" y="1520825"/>
            <a:ext cx="12192000" cy="5324475"/>
          </a:xfrm>
        </p:spPr>
        <p:txBody>
          <a:bodyPr lIns="92075" tIns="46038" rIns="92075" bIns="46038"/>
          <a:lstStyle/>
          <a:p>
            <a:pPr marL="533400" indent="-533400" eaLnBrk="1" hangingPunct="1">
              <a:spcBef>
                <a:spcPts val="300"/>
              </a:spcBef>
              <a:spcAft>
                <a:spcPts val="300"/>
              </a:spcAft>
              <a:defRPr/>
            </a:pPr>
            <a:r>
              <a:rPr lang="en-GB" altLang="en-US" sz="2800" b="1" dirty="0">
                <a:solidFill>
                  <a:schemeClr val="tx1"/>
                </a:solidFill>
              </a:rPr>
              <a:t>How should my career plans fit in with my course unit choices in my Final Year?</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What are “best” course units in the context of career aspirations?</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Good degree result more important than individual course subjects</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Choose course units you are </a:t>
            </a:r>
            <a:r>
              <a:rPr lang="en-GB" altLang="en-US" i="1" dirty="0">
                <a:solidFill>
                  <a:schemeClr val="tx1"/>
                </a:solidFill>
              </a:rPr>
              <a:t>interested</a:t>
            </a:r>
            <a:r>
              <a:rPr lang="en-GB" altLang="en-US" dirty="0">
                <a:solidFill>
                  <a:schemeClr val="tx1"/>
                </a:solidFill>
              </a:rPr>
              <a:t> in</a:t>
            </a:r>
          </a:p>
          <a:p>
            <a:pPr marL="533400" indent="-533400" eaLnBrk="1" hangingPunct="1">
              <a:spcBef>
                <a:spcPts val="300"/>
              </a:spcBef>
              <a:spcAft>
                <a:spcPts val="300"/>
              </a:spcAft>
              <a:defRPr/>
            </a:pPr>
            <a:r>
              <a:rPr lang="en-GB" altLang="en-US" sz="2800" b="1" dirty="0">
                <a:solidFill>
                  <a:schemeClr val="tx1"/>
                </a:solidFill>
              </a:rPr>
              <a:t>Accreditation</a:t>
            </a:r>
          </a:p>
          <a:p>
            <a:pPr marL="914400" lvl="1" indent="-457200" eaLnBrk="1" hangingPunct="1">
              <a:spcBef>
                <a:spcPts val="300"/>
              </a:spcBef>
              <a:spcAft>
                <a:spcPts val="300"/>
              </a:spcAft>
              <a:defRPr/>
            </a:pPr>
            <a:r>
              <a:rPr lang="en-GB" altLang="en-US" dirty="0">
                <a:solidFill>
                  <a:schemeClr val="tx1"/>
                </a:solidFill>
              </a:rPr>
              <a:t>Some information in the A&amp;F Pathway Guide (page 3)</a:t>
            </a:r>
          </a:p>
          <a:p>
            <a:pPr marL="914400" lvl="1" indent="-457200" eaLnBrk="1" hangingPunct="1">
              <a:spcBef>
                <a:spcPts val="300"/>
              </a:spcBef>
              <a:spcAft>
                <a:spcPts val="300"/>
              </a:spcAft>
              <a:defRPr/>
            </a:pPr>
            <a:r>
              <a:rPr lang="en-GB" altLang="en-US" dirty="0">
                <a:solidFill>
                  <a:schemeClr val="tx1"/>
                </a:solidFill>
              </a:rPr>
              <a:t>Information specific to Manchester University degree programmes can be found in the AMBS UG handbook</a:t>
            </a:r>
            <a:endParaRPr lang="en-GB" altLang="en-US" sz="2000" dirty="0">
              <a:solidFill>
                <a:srgbClr val="0070C0"/>
              </a:solidFill>
            </a:endParaRPr>
          </a:p>
        </p:txBody>
      </p:sp>
      <p:pic>
        <p:nvPicPr>
          <p:cNvPr id="13317" name="Picture 7" descr="graduation_18">
            <a:extLst>
              <a:ext uri="{FF2B5EF4-FFF2-40B4-BE49-F238E27FC236}">
                <a16:creationId xmlns:a16="http://schemas.microsoft.com/office/drawing/2014/main" id="{C345EBC9-9E2C-4708-98FB-E3DE58024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0" y="0"/>
            <a:ext cx="20637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788B9517-B0F6-488F-839D-174B83F4934F}"/>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FBF8A8A-2D5A-4A84-B655-7CE5B0D5586E}" type="slidenum">
              <a:rPr lang="en-GB" altLang="en-US" sz="1400">
                <a:solidFill>
                  <a:schemeClr val="tx2"/>
                </a:solidFill>
                <a:latin typeface="Times New Roman" panose="02020603050405020304" pitchFamily="18" charset="0"/>
              </a:rPr>
              <a:pPr>
                <a:spcBef>
                  <a:spcPct val="0"/>
                </a:spcBef>
                <a:buFontTx/>
                <a:buNone/>
              </a:pPr>
              <a:t>6</a:t>
            </a:fld>
            <a:endParaRPr lang="en-GB" altLang="en-US" sz="1400">
              <a:solidFill>
                <a:schemeClr val="tx2"/>
              </a:solidFill>
              <a:latin typeface="Times New Roman" panose="02020603050405020304" pitchFamily="18" charset="0"/>
            </a:endParaRPr>
          </a:p>
        </p:txBody>
      </p:sp>
      <p:sp>
        <p:nvSpPr>
          <p:cNvPr id="15363" name="Rectangle 2">
            <a:extLst>
              <a:ext uri="{FF2B5EF4-FFF2-40B4-BE49-F238E27FC236}">
                <a16:creationId xmlns:a16="http://schemas.microsoft.com/office/drawing/2014/main" id="{75361F50-DA81-494E-AA68-86E0CA2E163B}"/>
              </a:ext>
            </a:extLst>
          </p:cNvPr>
          <p:cNvSpPr>
            <a:spLocks noGrp="1" noChangeArrowheads="1"/>
          </p:cNvSpPr>
          <p:nvPr>
            <p:ph type="title" idx="4294967295"/>
          </p:nvPr>
        </p:nvSpPr>
        <p:spPr>
          <a:xfrm>
            <a:off x="2063750" y="0"/>
            <a:ext cx="7967663" cy="1417638"/>
          </a:xfrm>
        </p:spPr>
        <p:txBody>
          <a:bodyPr lIns="92075" tIns="46038" rIns="92075" bIns="46038"/>
          <a:lstStyle/>
          <a:p>
            <a:pPr eaLnBrk="1" hangingPunct="1"/>
            <a:r>
              <a:rPr lang="en-GB" altLang="en-US" sz="4000" b="1"/>
              <a:t>Regulations</a:t>
            </a:r>
          </a:p>
        </p:txBody>
      </p:sp>
      <p:sp>
        <p:nvSpPr>
          <p:cNvPr id="15364" name="Rectangle 3">
            <a:extLst>
              <a:ext uri="{FF2B5EF4-FFF2-40B4-BE49-F238E27FC236}">
                <a16:creationId xmlns:a16="http://schemas.microsoft.com/office/drawing/2014/main" id="{554A97CE-721B-4185-99EF-8330C7B7D8FD}"/>
              </a:ext>
            </a:extLst>
          </p:cNvPr>
          <p:cNvSpPr>
            <a:spLocks noGrp="1" noChangeArrowheads="1"/>
          </p:cNvSpPr>
          <p:nvPr>
            <p:ph type="body" idx="4294967295"/>
          </p:nvPr>
        </p:nvSpPr>
        <p:spPr>
          <a:xfrm>
            <a:off x="334963" y="1341438"/>
            <a:ext cx="11857037" cy="5516562"/>
          </a:xfrm>
        </p:spPr>
        <p:txBody>
          <a:bodyPr lIns="92075" tIns="46038" rIns="92075" bIns="46038"/>
          <a:lstStyle/>
          <a:p>
            <a:pPr eaLnBrk="1" hangingPunct="1">
              <a:lnSpc>
                <a:spcPct val="114000"/>
              </a:lnSpc>
              <a:spcBef>
                <a:spcPts val="300"/>
              </a:spcBef>
              <a:spcAft>
                <a:spcPts val="300"/>
              </a:spcAft>
              <a:buFont typeface="Wingdings" panose="05000000000000000000" pitchFamily="2" charset="2"/>
              <a:buChar char="§"/>
            </a:pPr>
            <a:r>
              <a:rPr lang="en-GB" altLang="en-US" sz="2400">
                <a:solidFill>
                  <a:schemeClr val="tx1"/>
                </a:solidFill>
              </a:rPr>
              <a:t>120 units each year (Honours degree)</a:t>
            </a:r>
          </a:p>
          <a:p>
            <a:pPr eaLnBrk="1" hangingPunct="1">
              <a:lnSpc>
                <a:spcPct val="114000"/>
              </a:lnSpc>
              <a:spcBef>
                <a:spcPts val="300"/>
              </a:spcBef>
              <a:spcAft>
                <a:spcPts val="300"/>
              </a:spcAft>
              <a:buFont typeface="Wingdings" panose="05000000000000000000" pitchFamily="2" charset="2"/>
              <a:buChar char="§"/>
            </a:pPr>
            <a:r>
              <a:rPr lang="en-GB" altLang="en-US" sz="2400">
                <a:solidFill>
                  <a:schemeClr val="tx1"/>
                </a:solidFill>
              </a:rPr>
              <a:t>“P” = pre-requisites; “C” = co-requisite</a:t>
            </a:r>
          </a:p>
          <a:p>
            <a:pPr eaLnBrk="1" hangingPunct="1">
              <a:lnSpc>
                <a:spcPct val="114000"/>
              </a:lnSpc>
              <a:spcBef>
                <a:spcPts val="300"/>
              </a:spcBef>
              <a:spcAft>
                <a:spcPts val="300"/>
              </a:spcAft>
              <a:buFont typeface="Wingdings" panose="05000000000000000000" pitchFamily="2" charset="2"/>
              <a:buChar char="§"/>
            </a:pPr>
            <a:r>
              <a:rPr lang="en-GB" altLang="en-US" sz="2400" b="1">
                <a:solidFill>
                  <a:schemeClr val="tx1"/>
                </a:solidFill>
              </a:rPr>
              <a:t>2</a:t>
            </a:r>
            <a:r>
              <a:rPr lang="en-GB" altLang="en-US" sz="2400" b="1" baseline="30000">
                <a:solidFill>
                  <a:schemeClr val="tx1"/>
                </a:solidFill>
              </a:rPr>
              <a:t>nd</a:t>
            </a:r>
            <a:r>
              <a:rPr lang="en-GB" altLang="en-US" sz="2400" b="1">
                <a:solidFill>
                  <a:schemeClr val="tx1"/>
                </a:solidFill>
              </a:rPr>
              <a:t> Year compulsory course units </a:t>
            </a:r>
            <a:r>
              <a:rPr lang="en-GB" altLang="en-US" sz="2400">
                <a:solidFill>
                  <a:schemeClr val="tx1"/>
                </a:solidFill>
              </a:rPr>
              <a:t>must be </a:t>
            </a:r>
            <a:r>
              <a:rPr lang="en-GB" altLang="en-US" sz="2400" b="1">
                <a:solidFill>
                  <a:schemeClr val="tx1"/>
                </a:solidFill>
              </a:rPr>
              <a:t>passed at 40% or higher </a:t>
            </a:r>
            <a:r>
              <a:rPr lang="en-GB" altLang="en-US" sz="2400">
                <a:solidFill>
                  <a:schemeClr val="tx1"/>
                </a:solidFill>
              </a:rPr>
              <a:t>in order to be eligible for the pathway in the final year</a:t>
            </a:r>
          </a:p>
          <a:p>
            <a:pPr eaLnBrk="1" hangingPunct="1">
              <a:lnSpc>
                <a:spcPct val="114000"/>
              </a:lnSpc>
              <a:spcBef>
                <a:spcPts val="300"/>
              </a:spcBef>
              <a:spcAft>
                <a:spcPts val="300"/>
              </a:spcAft>
              <a:buFont typeface="Wingdings" panose="05000000000000000000" pitchFamily="2" charset="2"/>
              <a:buChar char="§"/>
            </a:pPr>
            <a:r>
              <a:rPr lang="en-GB" altLang="en-US" sz="2400">
                <a:solidFill>
                  <a:schemeClr val="tx1"/>
                </a:solidFill>
              </a:rPr>
              <a:t>Compensated fail mark (between 30% and 39%) does </a:t>
            </a:r>
            <a:r>
              <a:rPr lang="en-GB" altLang="en-US" sz="2400" u="sng">
                <a:solidFill>
                  <a:schemeClr val="tx1"/>
                </a:solidFill>
              </a:rPr>
              <a:t>not</a:t>
            </a:r>
            <a:r>
              <a:rPr lang="en-GB" altLang="en-US" sz="2400">
                <a:solidFill>
                  <a:schemeClr val="tx1"/>
                </a:solidFill>
              </a:rPr>
              <a:t> count as possessing the 2</a:t>
            </a:r>
            <a:r>
              <a:rPr lang="en-GB" altLang="en-US" sz="2400" baseline="30000">
                <a:solidFill>
                  <a:schemeClr val="tx1"/>
                </a:solidFill>
              </a:rPr>
              <a:t>nd</a:t>
            </a:r>
            <a:r>
              <a:rPr lang="en-GB" altLang="en-US" sz="2400">
                <a:solidFill>
                  <a:schemeClr val="tx1"/>
                </a:solidFill>
              </a:rPr>
              <a:t> year compulsory course units.</a:t>
            </a:r>
            <a:r>
              <a:rPr lang="en-GB" altLang="en-US" sz="2400" baseline="30000">
                <a:solidFill>
                  <a:schemeClr val="tx1"/>
                </a:solidFill>
              </a:rPr>
              <a:t> </a:t>
            </a:r>
            <a:r>
              <a:rPr lang="en-GB" altLang="en-US" sz="2400">
                <a:solidFill>
                  <a:schemeClr val="tx1"/>
                </a:solidFill>
              </a:rPr>
              <a:t>  </a:t>
            </a:r>
          </a:p>
          <a:p>
            <a:pPr eaLnBrk="1" hangingPunct="1">
              <a:lnSpc>
                <a:spcPct val="114000"/>
              </a:lnSpc>
              <a:spcBef>
                <a:spcPts val="300"/>
              </a:spcBef>
              <a:spcAft>
                <a:spcPts val="300"/>
              </a:spcAft>
              <a:buFont typeface="Wingdings" panose="05000000000000000000" pitchFamily="2" charset="2"/>
              <a:buChar char="§"/>
            </a:pPr>
            <a:r>
              <a:rPr lang="en-GB" altLang="en-US" sz="2400">
                <a:solidFill>
                  <a:schemeClr val="tx1"/>
                </a:solidFill>
              </a:rPr>
              <a:t>Final Year </a:t>
            </a:r>
            <a:r>
              <a:rPr lang="en-GB" altLang="en-US" sz="2400" b="1">
                <a:solidFill>
                  <a:schemeClr val="tx1"/>
                </a:solidFill>
              </a:rPr>
              <a:t>Compulsory Course Units (40 credits) </a:t>
            </a:r>
            <a:r>
              <a:rPr lang="en-GB" altLang="en-US" sz="2400">
                <a:solidFill>
                  <a:schemeClr val="tx1"/>
                </a:solidFill>
              </a:rPr>
              <a:t>are</a:t>
            </a:r>
            <a:r>
              <a:rPr lang="en-GB" altLang="en-US" sz="2400" b="1">
                <a:solidFill>
                  <a:schemeClr val="tx1"/>
                </a:solidFill>
              </a:rPr>
              <a:t> </a:t>
            </a:r>
            <a:r>
              <a:rPr lang="en-GB" altLang="en-US" sz="2400">
                <a:solidFill>
                  <a:schemeClr val="tx1"/>
                </a:solidFill>
              </a:rPr>
              <a:t>courses you </a:t>
            </a:r>
            <a:r>
              <a:rPr lang="en-GB" altLang="en-US" sz="2400" u="sng">
                <a:solidFill>
                  <a:schemeClr val="tx1"/>
                </a:solidFill>
              </a:rPr>
              <a:t>must</a:t>
            </a:r>
            <a:r>
              <a:rPr lang="en-GB" altLang="en-US" sz="2400">
                <a:solidFill>
                  <a:schemeClr val="tx1"/>
                </a:solidFill>
              </a:rPr>
              <a:t> take in the final year for the pathway:</a:t>
            </a:r>
          </a:p>
          <a:p>
            <a:pPr marL="987425" lvl="1" indent="-530225" eaLnBrk="1" hangingPunct="1">
              <a:spcBef>
                <a:spcPts val="300"/>
              </a:spcBef>
              <a:spcAft>
                <a:spcPts val="300"/>
              </a:spcAft>
              <a:buFont typeface="Courier New" panose="02070309020205020404" pitchFamily="49" charset="0"/>
              <a:buChar char="o"/>
            </a:pPr>
            <a:r>
              <a:rPr lang="en-GB" altLang="en-US" sz="2400">
                <a:solidFill>
                  <a:schemeClr val="tx1"/>
                </a:solidFill>
              </a:rPr>
              <a:t>BMAN31000 Financial Analysis of Corporate Performance: the </a:t>
            </a:r>
            <a:r>
              <a:rPr lang="en-GB" altLang="en-US" sz="2400" b="1">
                <a:solidFill>
                  <a:schemeClr val="tx1"/>
                </a:solidFill>
              </a:rPr>
              <a:t>accounting</a:t>
            </a:r>
            <a:r>
              <a:rPr lang="en-GB" altLang="en-US" sz="2400">
                <a:solidFill>
                  <a:schemeClr val="tx1"/>
                </a:solidFill>
              </a:rPr>
              <a:t> project course unit</a:t>
            </a:r>
          </a:p>
          <a:p>
            <a:pPr marL="987425" lvl="2" indent="-530225" eaLnBrk="1" hangingPunct="1">
              <a:spcBef>
                <a:spcPts val="300"/>
              </a:spcBef>
              <a:spcAft>
                <a:spcPts val="300"/>
              </a:spcAft>
              <a:buFontTx/>
              <a:buNone/>
            </a:pPr>
            <a:r>
              <a:rPr lang="en-GB" altLang="en-US" sz="2000" b="1" i="1">
                <a:solidFill>
                  <a:srgbClr val="C00000"/>
                </a:solidFill>
              </a:rPr>
              <a:t>OR</a:t>
            </a:r>
          </a:p>
          <a:p>
            <a:pPr marL="987425" lvl="1" indent="-530225" eaLnBrk="1" hangingPunct="1">
              <a:spcBef>
                <a:spcPts val="300"/>
              </a:spcBef>
              <a:spcAft>
                <a:spcPts val="300"/>
              </a:spcAft>
              <a:buFont typeface="Courier New" panose="02070309020205020404" pitchFamily="49" charset="0"/>
              <a:buChar char="o"/>
            </a:pPr>
            <a:r>
              <a:rPr lang="en-GB" altLang="en-US" sz="2400">
                <a:solidFill>
                  <a:schemeClr val="tx1"/>
                </a:solidFill>
              </a:rPr>
              <a:t>BMAN30190 Empirical Finance: the </a:t>
            </a:r>
            <a:r>
              <a:rPr lang="en-GB" altLang="en-US" sz="2400" b="1">
                <a:solidFill>
                  <a:schemeClr val="tx1"/>
                </a:solidFill>
              </a:rPr>
              <a:t>finance</a:t>
            </a:r>
            <a:r>
              <a:rPr lang="en-GB" altLang="en-US" sz="2400">
                <a:solidFill>
                  <a:schemeClr val="tx1"/>
                </a:solidFill>
              </a:rPr>
              <a:t> project course unit</a:t>
            </a:r>
          </a:p>
        </p:txBody>
      </p:sp>
      <p:pic>
        <p:nvPicPr>
          <p:cNvPr id="15365" name="Picture 7" descr="medicine_01">
            <a:extLst>
              <a:ext uri="{FF2B5EF4-FFF2-40B4-BE49-F238E27FC236}">
                <a16:creationId xmlns:a16="http://schemas.microsoft.com/office/drawing/2014/main" id="{E2ABB781-997F-4019-AAA9-8804F155D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413" y="0"/>
            <a:ext cx="21605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50A173EF-CEB6-4886-9D53-5609DAFF88D2}"/>
              </a:ext>
            </a:extLst>
          </p:cNvPr>
          <p:cNvSpPr txBox="1">
            <a:spLocks noGrp="1"/>
          </p:cNvSpPr>
          <p:nvPr/>
        </p:nvSpPr>
        <p:spPr bwMode="auto">
          <a:xfrm>
            <a:off x="8750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r" eaLnBrk="1" hangingPunct="1">
              <a:spcBef>
                <a:spcPct val="0"/>
              </a:spcBef>
              <a:buFontTx/>
              <a:buNone/>
            </a:pPr>
            <a:fld id="{660B61C6-FC24-473B-B324-94589DEFAE39}" type="slidenum">
              <a:rPr lang="en-GB" altLang="en-US" sz="1400">
                <a:solidFill>
                  <a:schemeClr val="tx2"/>
                </a:solidFill>
                <a:latin typeface="Times New Roman" panose="02020603050405020304" pitchFamily="18" charset="0"/>
              </a:rPr>
              <a:pPr algn="r" eaLnBrk="1" hangingPunct="1">
                <a:spcBef>
                  <a:spcPct val="0"/>
                </a:spcBef>
                <a:buFontTx/>
                <a:buNone/>
              </a:pPr>
              <a:t>7</a:t>
            </a:fld>
            <a:endParaRPr lang="en-GB" altLang="en-US" sz="1400">
              <a:solidFill>
                <a:schemeClr val="tx2"/>
              </a:solidFill>
              <a:latin typeface="Times New Roman" panose="02020603050405020304" pitchFamily="18" charset="0"/>
            </a:endParaRPr>
          </a:p>
        </p:txBody>
      </p:sp>
      <p:sp>
        <p:nvSpPr>
          <p:cNvPr id="17411" name="Rectangle 2">
            <a:extLst>
              <a:ext uri="{FF2B5EF4-FFF2-40B4-BE49-F238E27FC236}">
                <a16:creationId xmlns:a16="http://schemas.microsoft.com/office/drawing/2014/main" id="{74FCC569-9109-4753-AA47-B614D6175D69}"/>
              </a:ext>
            </a:extLst>
          </p:cNvPr>
          <p:cNvSpPr>
            <a:spLocks noGrp="1" noChangeArrowheads="1"/>
          </p:cNvSpPr>
          <p:nvPr>
            <p:ph type="title" idx="4294967295"/>
          </p:nvPr>
        </p:nvSpPr>
        <p:spPr>
          <a:xfrm>
            <a:off x="2279650" y="0"/>
            <a:ext cx="7473950" cy="1268413"/>
          </a:xfrm>
        </p:spPr>
        <p:txBody>
          <a:bodyPr lIns="92075" tIns="46038" rIns="92075" bIns="46038"/>
          <a:lstStyle/>
          <a:p>
            <a:pPr eaLnBrk="1" hangingPunct="1"/>
            <a:r>
              <a:rPr lang="en-GB" altLang="en-US" sz="3600" b="1"/>
              <a:t>Final Year Pathway Regulations</a:t>
            </a:r>
          </a:p>
        </p:txBody>
      </p:sp>
      <p:sp>
        <p:nvSpPr>
          <p:cNvPr id="17412" name="Rectangle 3">
            <a:extLst>
              <a:ext uri="{FF2B5EF4-FFF2-40B4-BE49-F238E27FC236}">
                <a16:creationId xmlns:a16="http://schemas.microsoft.com/office/drawing/2014/main" id="{D70E0236-7C73-422E-8D99-D71F05755763}"/>
              </a:ext>
            </a:extLst>
          </p:cNvPr>
          <p:cNvSpPr>
            <a:spLocks noGrp="1" noChangeArrowheads="1"/>
          </p:cNvSpPr>
          <p:nvPr>
            <p:ph type="body" idx="4294967295"/>
          </p:nvPr>
        </p:nvSpPr>
        <p:spPr>
          <a:xfrm>
            <a:off x="192088" y="1412875"/>
            <a:ext cx="11999912" cy="5445125"/>
          </a:xfrm>
        </p:spPr>
        <p:txBody>
          <a:bodyPr lIns="92075" tIns="46038" rIns="92075" bIns="46038"/>
          <a:lstStyle/>
          <a:p>
            <a:pPr marL="0" indent="0" eaLnBrk="1" hangingPunct="1">
              <a:spcAft>
                <a:spcPts val="600"/>
              </a:spcAft>
              <a:buFontTx/>
              <a:buNone/>
              <a:defRPr/>
            </a:pPr>
            <a:r>
              <a:rPr lang="en-GB" altLang="en-US" b="1" dirty="0">
                <a:solidFill>
                  <a:schemeClr val="tx1"/>
                </a:solidFill>
              </a:rPr>
              <a:t>Final Year Pathways: </a:t>
            </a:r>
          </a:p>
          <a:p>
            <a:pPr eaLnBrk="1" hangingPunct="1">
              <a:spcAft>
                <a:spcPts val="600"/>
              </a:spcAft>
              <a:buFont typeface="Wingdings" panose="05000000000000000000" pitchFamily="2" charset="2"/>
              <a:buChar char="§"/>
              <a:defRPr/>
            </a:pPr>
            <a:r>
              <a:rPr lang="en-GB" altLang="en-US" b="1" i="1" dirty="0">
                <a:solidFill>
                  <a:schemeClr val="tx1"/>
                </a:solidFill>
              </a:rPr>
              <a:t>Finance (single pathway) - </a:t>
            </a:r>
            <a:r>
              <a:rPr lang="en-GB" altLang="en-US" dirty="0">
                <a:solidFill>
                  <a:schemeClr val="tx1"/>
                </a:solidFill>
              </a:rPr>
              <a:t>must select at least 80 credits of finance course units in the final year</a:t>
            </a:r>
          </a:p>
          <a:p>
            <a:pPr eaLnBrk="1" hangingPunct="1">
              <a:spcAft>
                <a:spcPts val="600"/>
              </a:spcAft>
              <a:buFont typeface="Wingdings" panose="05000000000000000000" pitchFamily="2" charset="2"/>
              <a:buChar char="§"/>
              <a:defRPr/>
            </a:pPr>
            <a:r>
              <a:rPr lang="en-GB" altLang="en-US" b="1" i="1" dirty="0">
                <a:solidFill>
                  <a:schemeClr val="tx1"/>
                </a:solidFill>
              </a:rPr>
              <a:t>Accounting and Finance (joint pathway) </a:t>
            </a:r>
            <a:r>
              <a:rPr lang="en-GB" altLang="en-US" dirty="0">
                <a:solidFill>
                  <a:schemeClr val="tx1"/>
                </a:solidFill>
              </a:rPr>
              <a:t>must select at least 50 credits of accounting course units AND 50 credits of finance course units in the final year</a:t>
            </a:r>
          </a:p>
          <a:p>
            <a:pPr eaLnBrk="1" hangingPunct="1">
              <a:spcAft>
                <a:spcPts val="600"/>
              </a:spcAft>
              <a:buFont typeface="Wingdings" panose="05000000000000000000" pitchFamily="2" charset="2"/>
              <a:buChar char="§"/>
              <a:defRPr/>
            </a:pPr>
            <a:r>
              <a:rPr lang="en-GB" altLang="en-US" b="1" i="1" dirty="0">
                <a:solidFill>
                  <a:schemeClr val="tx1"/>
                </a:solidFill>
              </a:rPr>
              <a:t>Economics and Finance (joint pathway) </a:t>
            </a:r>
            <a:r>
              <a:rPr lang="en-GB" altLang="en-US" dirty="0">
                <a:solidFill>
                  <a:schemeClr val="tx1"/>
                </a:solidFill>
              </a:rPr>
              <a:t>must select at least 50 credits of economics course units AND 50 credits of finance course units in the final year</a:t>
            </a:r>
          </a:p>
        </p:txBody>
      </p:sp>
      <p:pic>
        <p:nvPicPr>
          <p:cNvPr id="17413" name="Picture 7" descr="medicine_01">
            <a:extLst>
              <a:ext uri="{FF2B5EF4-FFF2-40B4-BE49-F238E27FC236}">
                <a16:creationId xmlns:a16="http://schemas.microsoft.com/office/drawing/2014/main" id="{C20463D9-6FEB-4FCA-AADC-EDF6449F0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609231E-79CA-473D-8F00-F9A6261C3825}"/>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186DE00-3BEE-4628-9948-8E4872C91C4F}" type="slidenum">
              <a:rPr lang="en-GB" altLang="en-US" sz="1400">
                <a:solidFill>
                  <a:schemeClr val="tx2"/>
                </a:solidFill>
                <a:latin typeface="Times New Roman" panose="02020603050405020304" pitchFamily="18" charset="0"/>
              </a:rPr>
              <a:pPr>
                <a:spcBef>
                  <a:spcPct val="0"/>
                </a:spcBef>
                <a:buFontTx/>
                <a:buNone/>
              </a:pPr>
              <a:t>8</a:t>
            </a:fld>
            <a:endParaRPr lang="en-GB" altLang="en-US" sz="1400">
              <a:solidFill>
                <a:schemeClr val="tx2"/>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E8306003-FFFF-415A-9117-9316E50B8B4D}"/>
              </a:ext>
            </a:extLst>
          </p:cNvPr>
          <p:cNvSpPr>
            <a:spLocks noGrp="1" noChangeArrowheads="1"/>
          </p:cNvSpPr>
          <p:nvPr>
            <p:ph type="body" idx="4294967295"/>
          </p:nvPr>
        </p:nvSpPr>
        <p:spPr>
          <a:xfrm>
            <a:off x="119063" y="1412875"/>
            <a:ext cx="12072937" cy="5445125"/>
          </a:xfrm>
        </p:spPr>
        <p:txBody>
          <a:bodyPr lIns="92075" tIns="46038" rIns="92075" bIns="46038"/>
          <a:lstStyle/>
          <a:p>
            <a:pPr marL="57150" indent="0" eaLnBrk="1" hangingPunct="1">
              <a:spcBef>
                <a:spcPts val="300"/>
              </a:spcBef>
              <a:spcAft>
                <a:spcPts val="600"/>
              </a:spcAft>
              <a:buFontTx/>
              <a:buNone/>
              <a:defRPr/>
            </a:pPr>
            <a:r>
              <a:rPr lang="en-GB" altLang="en-US" sz="2400" b="1" dirty="0">
                <a:solidFill>
                  <a:schemeClr val="tx1"/>
                </a:solidFill>
              </a:rPr>
              <a:t>Final Year Compulsory Course Units:</a:t>
            </a:r>
          </a:p>
          <a:p>
            <a:pPr eaLnBrk="1" hangingPunct="1">
              <a:spcBef>
                <a:spcPts val="300"/>
              </a:spcBef>
              <a:spcAft>
                <a:spcPts val="600"/>
              </a:spcAft>
              <a:buFont typeface="Wingdings" panose="05000000000000000000" pitchFamily="2" charset="2"/>
              <a:buChar char="§"/>
              <a:defRPr/>
            </a:pPr>
            <a:r>
              <a:rPr lang="en-GB" altLang="en-US" sz="2400" dirty="0">
                <a:solidFill>
                  <a:schemeClr val="tx1"/>
                </a:solidFill>
              </a:rPr>
              <a:t> BMAN31000 Financial Analysis of Corporate Performance </a:t>
            </a:r>
            <a:r>
              <a:rPr lang="en-GB" altLang="en-US" sz="2400" b="1" dirty="0">
                <a:solidFill>
                  <a:schemeClr val="tx1"/>
                </a:solidFill>
              </a:rPr>
              <a:t>(40 credits) </a:t>
            </a:r>
            <a:r>
              <a:rPr lang="en-GB" altLang="en-US" sz="2400" b="1" i="1" dirty="0">
                <a:solidFill>
                  <a:srgbClr val="C00000"/>
                </a:solidFill>
              </a:rPr>
              <a:t>Or</a:t>
            </a:r>
            <a:r>
              <a:rPr lang="en-GB" altLang="en-US" sz="2400" dirty="0">
                <a:solidFill>
                  <a:schemeClr val="tx1"/>
                </a:solidFill>
              </a:rPr>
              <a:t>	 </a:t>
            </a:r>
          </a:p>
          <a:p>
            <a:pPr eaLnBrk="1" hangingPunct="1">
              <a:spcBef>
                <a:spcPts val="300"/>
              </a:spcBef>
              <a:spcAft>
                <a:spcPts val="600"/>
              </a:spcAft>
              <a:buFont typeface="Wingdings" panose="05000000000000000000" pitchFamily="2" charset="2"/>
              <a:buChar char="§"/>
              <a:defRPr/>
            </a:pPr>
            <a:r>
              <a:rPr lang="en-GB" altLang="en-US" sz="2400" dirty="0">
                <a:solidFill>
                  <a:schemeClr val="tx1"/>
                </a:solidFill>
              </a:rPr>
              <a:t> BMAN30190 Empirical Finance </a:t>
            </a:r>
            <a:r>
              <a:rPr lang="en-GB" altLang="en-US" sz="2400" b="1" dirty="0">
                <a:solidFill>
                  <a:schemeClr val="tx1"/>
                </a:solidFill>
              </a:rPr>
              <a:t>(40 credits) </a:t>
            </a:r>
          </a:p>
          <a:p>
            <a:pPr marL="0" indent="0" eaLnBrk="1" hangingPunct="1">
              <a:spcBef>
                <a:spcPts val="300"/>
              </a:spcBef>
              <a:spcAft>
                <a:spcPts val="600"/>
              </a:spcAft>
              <a:buFontTx/>
              <a:buNone/>
              <a:defRPr/>
            </a:pPr>
            <a:r>
              <a:rPr lang="en-GB" altLang="en-US" sz="2400" b="1" i="1" dirty="0">
                <a:solidFill>
                  <a:schemeClr val="tx1"/>
                </a:solidFill>
              </a:rPr>
              <a:t>You can only choose one project course you </a:t>
            </a:r>
            <a:r>
              <a:rPr lang="en-GB" altLang="en-US" sz="2400" b="1" i="1" u="sng" dirty="0">
                <a:solidFill>
                  <a:schemeClr val="tx1"/>
                </a:solidFill>
              </a:rPr>
              <a:t>cannot</a:t>
            </a:r>
            <a:r>
              <a:rPr lang="en-GB" altLang="en-US" sz="2400" b="1" i="1" dirty="0">
                <a:solidFill>
                  <a:schemeClr val="tx1"/>
                </a:solidFill>
              </a:rPr>
              <a:t> take both</a:t>
            </a:r>
          </a:p>
          <a:p>
            <a:pPr eaLnBrk="1" hangingPunct="1">
              <a:spcBef>
                <a:spcPts val="300"/>
              </a:spcBef>
              <a:spcAft>
                <a:spcPts val="600"/>
              </a:spcAft>
              <a:buFont typeface="Wingdings" panose="05000000000000000000" pitchFamily="2" charset="2"/>
              <a:buChar char="§"/>
              <a:defRPr/>
            </a:pPr>
            <a:r>
              <a:rPr lang="en-GB" altLang="en-US" sz="2200" dirty="0">
                <a:solidFill>
                  <a:schemeClr val="tx1"/>
                </a:solidFill>
              </a:rPr>
              <a:t>For the A&amp;F pathway in the final year you MUST select </a:t>
            </a:r>
            <a:r>
              <a:rPr lang="en-GB" altLang="en-US" sz="2200" b="1" dirty="0">
                <a:solidFill>
                  <a:schemeClr val="tx1"/>
                </a:solidFill>
              </a:rPr>
              <a:t>at least 50 credits of accounting course units </a:t>
            </a:r>
            <a:r>
              <a:rPr lang="en-GB" altLang="en-US" sz="2200" dirty="0">
                <a:solidFill>
                  <a:schemeClr val="tx1"/>
                </a:solidFill>
              </a:rPr>
              <a:t>from the available final year accounting course units AND </a:t>
            </a:r>
            <a:r>
              <a:rPr lang="en-GB" altLang="en-US" sz="2200" b="1" dirty="0">
                <a:solidFill>
                  <a:schemeClr val="tx1"/>
                </a:solidFill>
              </a:rPr>
              <a:t>50 credits of finance course </a:t>
            </a:r>
            <a:r>
              <a:rPr lang="en-GB" altLang="en-US" sz="2200" dirty="0">
                <a:solidFill>
                  <a:schemeClr val="tx1"/>
                </a:solidFill>
              </a:rPr>
              <a:t>units from the available final year finance course units. </a:t>
            </a:r>
          </a:p>
          <a:p>
            <a:pPr>
              <a:spcBef>
                <a:spcPts val="300"/>
              </a:spcBef>
              <a:spcAft>
                <a:spcPts val="600"/>
              </a:spcAft>
              <a:buFont typeface="Wingdings" panose="05000000000000000000" pitchFamily="2" charset="2"/>
              <a:buChar char="§"/>
              <a:defRPr/>
            </a:pPr>
            <a:r>
              <a:rPr lang="en-US" altLang="en-US" sz="2200" b="1" dirty="0">
                <a:solidFill>
                  <a:schemeClr val="tx1"/>
                </a:solidFill>
              </a:rPr>
              <a:t>E.g.: </a:t>
            </a:r>
            <a:r>
              <a:rPr lang="en-US" altLang="en-US" sz="2200" dirty="0">
                <a:solidFill>
                  <a:schemeClr val="tx1"/>
                </a:solidFill>
              </a:rPr>
              <a:t>If you choose the accounting project course BMAN31000 Financial Analysis of Corporate  Performance </a:t>
            </a:r>
            <a:r>
              <a:rPr lang="en-US" altLang="en-US" sz="2200" b="1" dirty="0">
                <a:solidFill>
                  <a:schemeClr val="tx1"/>
                </a:solidFill>
              </a:rPr>
              <a:t>(40 credits) </a:t>
            </a:r>
            <a:r>
              <a:rPr lang="en-US" altLang="en-US" sz="2200" dirty="0">
                <a:solidFill>
                  <a:schemeClr val="tx1"/>
                </a:solidFill>
              </a:rPr>
              <a:t>you must then select at least a further 10 credits of final year accounting course units and then at least 50 credits of final year finance course units.</a:t>
            </a:r>
            <a:endParaRPr lang="en-GB" altLang="en-US" sz="2200" dirty="0">
              <a:solidFill>
                <a:schemeClr val="tx1"/>
              </a:solidFill>
            </a:endParaRPr>
          </a:p>
          <a:p>
            <a:pPr>
              <a:spcBef>
                <a:spcPts val="300"/>
              </a:spcBef>
              <a:spcAft>
                <a:spcPts val="600"/>
              </a:spcAft>
              <a:buFont typeface="Wingdings" panose="05000000000000000000" pitchFamily="2" charset="2"/>
              <a:buChar char="§"/>
              <a:defRPr/>
            </a:pPr>
            <a:r>
              <a:rPr lang="en-US" altLang="en-US" sz="2200" b="1" dirty="0">
                <a:solidFill>
                  <a:schemeClr val="tx1"/>
                </a:solidFill>
              </a:rPr>
              <a:t>Alternatively:</a:t>
            </a:r>
            <a:r>
              <a:rPr lang="en-US" altLang="en-US" sz="2200" dirty="0">
                <a:solidFill>
                  <a:schemeClr val="tx1"/>
                </a:solidFill>
              </a:rPr>
              <a:t> if you choose the finance project course BMAN30190 Empirical Finance </a:t>
            </a:r>
            <a:r>
              <a:rPr lang="en-US" altLang="en-US" sz="2200" b="1" dirty="0">
                <a:solidFill>
                  <a:schemeClr val="tx1"/>
                </a:solidFill>
              </a:rPr>
              <a:t>(40 credits) </a:t>
            </a:r>
            <a:r>
              <a:rPr lang="en-US" altLang="en-US" sz="2200" dirty="0">
                <a:solidFill>
                  <a:schemeClr val="tx1"/>
                </a:solidFill>
              </a:rPr>
              <a:t>you must then select at least a further 10 credits of final year finance course units and then select at least 50 credits  of final year accounting course units.</a:t>
            </a:r>
            <a:endParaRPr lang="en-GB" altLang="en-US" sz="2000" i="1" dirty="0">
              <a:solidFill>
                <a:schemeClr val="tx1"/>
              </a:solidFill>
            </a:endParaRPr>
          </a:p>
        </p:txBody>
      </p:sp>
      <p:sp>
        <p:nvSpPr>
          <p:cNvPr id="19460" name="Rectangle 2">
            <a:extLst>
              <a:ext uri="{FF2B5EF4-FFF2-40B4-BE49-F238E27FC236}">
                <a16:creationId xmlns:a16="http://schemas.microsoft.com/office/drawing/2014/main" id="{7C53A28A-EAC0-4839-BFEC-550C63D783D9}"/>
              </a:ext>
            </a:extLst>
          </p:cNvPr>
          <p:cNvSpPr>
            <a:spLocks noChangeArrowheads="1"/>
          </p:cNvSpPr>
          <p:nvPr/>
        </p:nvSpPr>
        <p:spPr bwMode="auto">
          <a:xfrm>
            <a:off x="479425" y="152400"/>
            <a:ext cx="117125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b="1" dirty="0">
                <a:solidFill>
                  <a:srgbClr val="C00000"/>
                </a:solidFill>
              </a:rPr>
              <a:t>Accounting and Finance (A&amp;F)</a:t>
            </a:r>
          </a:p>
          <a:p>
            <a:pPr algn="ctr" eaLnBrk="1" hangingPunct="1">
              <a:spcBef>
                <a:spcPct val="0"/>
              </a:spcBef>
              <a:buFontTx/>
              <a:buNone/>
            </a:pPr>
            <a:r>
              <a:rPr lang="en-GB" altLang="en-US" b="1" dirty="0">
                <a:solidFill>
                  <a:srgbClr val="52008A"/>
                </a:solidFill>
              </a:rPr>
              <a:t>(joint pathway): Final Year 2020-21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591EF109-B3D0-44CE-B8C4-C0D6E8614243}"/>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B2198D5-CB5A-4166-B336-3CC34514DDA0}" type="slidenum">
              <a:rPr lang="en-GB" altLang="en-US" sz="1400">
                <a:solidFill>
                  <a:schemeClr val="tx2"/>
                </a:solidFill>
                <a:latin typeface="Times New Roman" panose="02020603050405020304" pitchFamily="18" charset="0"/>
              </a:rPr>
              <a:pPr>
                <a:spcBef>
                  <a:spcPct val="0"/>
                </a:spcBef>
                <a:buFontTx/>
                <a:buNone/>
              </a:pPr>
              <a:t>9</a:t>
            </a:fld>
            <a:endParaRPr lang="en-GB" altLang="en-US" sz="1400">
              <a:solidFill>
                <a:schemeClr val="tx2"/>
              </a:solidFill>
              <a:latin typeface="Times New Roman" panose="02020603050405020304" pitchFamily="18" charset="0"/>
            </a:endParaRPr>
          </a:p>
        </p:txBody>
      </p:sp>
      <p:sp>
        <p:nvSpPr>
          <p:cNvPr id="21507" name="Rectangle 3">
            <a:extLst>
              <a:ext uri="{FF2B5EF4-FFF2-40B4-BE49-F238E27FC236}">
                <a16:creationId xmlns:a16="http://schemas.microsoft.com/office/drawing/2014/main" id="{3878DE2E-21B7-4F2B-AE70-9324B07F4740}"/>
              </a:ext>
            </a:extLst>
          </p:cNvPr>
          <p:cNvSpPr>
            <a:spLocks noGrp="1" noChangeArrowheads="1"/>
          </p:cNvSpPr>
          <p:nvPr>
            <p:ph type="body" idx="4294967295"/>
          </p:nvPr>
        </p:nvSpPr>
        <p:spPr>
          <a:xfrm>
            <a:off x="0" y="1628775"/>
            <a:ext cx="12192000" cy="5229225"/>
          </a:xfrm>
        </p:spPr>
        <p:txBody>
          <a:bodyPr lIns="92075" tIns="46038" rIns="92075" bIns="46038"/>
          <a:lstStyle/>
          <a:p>
            <a:pPr eaLnBrk="1" hangingPunct="1">
              <a:spcBef>
                <a:spcPts val="600"/>
              </a:spcBef>
              <a:spcAft>
                <a:spcPts val="300"/>
              </a:spcAft>
            </a:pPr>
            <a:r>
              <a:rPr lang="en-GB" altLang="en-US" sz="2800" b="1">
                <a:solidFill>
                  <a:schemeClr val="tx1"/>
                </a:solidFill>
              </a:rPr>
              <a:t>Final Year Compulsory Course Units:</a:t>
            </a:r>
          </a:p>
          <a:p>
            <a:pPr lvl="1" eaLnBrk="1" hangingPunct="1">
              <a:spcBef>
                <a:spcPts val="600"/>
              </a:spcBef>
              <a:spcAft>
                <a:spcPts val="300"/>
              </a:spcAft>
            </a:pPr>
            <a:r>
              <a:rPr lang="en-GB" altLang="en-US" sz="2400">
                <a:solidFill>
                  <a:schemeClr val="tx1"/>
                </a:solidFill>
              </a:rPr>
              <a:t> BMAN30190 Empirical Finance </a:t>
            </a:r>
            <a:r>
              <a:rPr lang="en-GB" altLang="en-US" sz="2400" b="1">
                <a:solidFill>
                  <a:schemeClr val="tx1"/>
                </a:solidFill>
              </a:rPr>
              <a:t>(40 credits)</a:t>
            </a:r>
            <a:r>
              <a:rPr lang="en-GB" altLang="en-US" sz="1600">
                <a:solidFill>
                  <a:schemeClr val="tx1"/>
                </a:solidFill>
              </a:rPr>
              <a:t>	</a:t>
            </a:r>
          </a:p>
          <a:p>
            <a:pPr eaLnBrk="1" hangingPunct="1">
              <a:spcBef>
                <a:spcPts val="600"/>
              </a:spcBef>
              <a:spcAft>
                <a:spcPts val="600"/>
              </a:spcAft>
              <a:buFont typeface="Wingdings" panose="05000000000000000000" pitchFamily="2" charset="2"/>
              <a:buChar char="§"/>
            </a:pPr>
            <a:r>
              <a:rPr lang="en-GB" altLang="en-US" sz="2000">
                <a:solidFill>
                  <a:schemeClr val="tx1"/>
                </a:solidFill>
              </a:rPr>
              <a:t>For the </a:t>
            </a:r>
            <a:r>
              <a:rPr lang="en-GB" altLang="en-US" sz="2000" b="1" i="1">
                <a:solidFill>
                  <a:schemeClr val="tx1"/>
                </a:solidFill>
              </a:rPr>
              <a:t>finance single pathway </a:t>
            </a:r>
            <a:r>
              <a:rPr lang="en-GB" altLang="en-US" sz="2000">
                <a:solidFill>
                  <a:schemeClr val="tx1"/>
                </a:solidFill>
              </a:rPr>
              <a:t>in the final year you MUST select at least 80 credits of finance course units from the available final year finance course units. </a:t>
            </a:r>
          </a:p>
          <a:p>
            <a:pPr eaLnBrk="1" hangingPunct="1">
              <a:spcBef>
                <a:spcPts val="600"/>
              </a:spcBef>
              <a:spcAft>
                <a:spcPts val="600"/>
              </a:spcAft>
              <a:buFont typeface="Wingdings" panose="05000000000000000000" pitchFamily="2" charset="2"/>
              <a:buChar char="§"/>
            </a:pPr>
            <a:r>
              <a:rPr lang="en-GB" altLang="en-US" sz="2000">
                <a:solidFill>
                  <a:schemeClr val="tx1"/>
                </a:solidFill>
              </a:rPr>
              <a:t>For the </a:t>
            </a:r>
            <a:r>
              <a:rPr lang="en-GB" altLang="en-US" sz="2000" b="1" i="1">
                <a:solidFill>
                  <a:schemeClr val="tx1"/>
                </a:solidFill>
              </a:rPr>
              <a:t>economics and finance joint pathway </a:t>
            </a:r>
            <a:r>
              <a:rPr lang="en-GB" altLang="en-US" sz="2000">
                <a:solidFill>
                  <a:schemeClr val="tx1"/>
                </a:solidFill>
              </a:rPr>
              <a:t>in the final year you MUST select at least 50 credits of economics course units from the available final year economics course units and at least 50 credits of finance course units from the available final year finance course units</a:t>
            </a:r>
          </a:p>
          <a:p>
            <a:pPr>
              <a:spcBef>
                <a:spcPts val="600"/>
              </a:spcBef>
              <a:spcAft>
                <a:spcPts val="600"/>
              </a:spcAft>
              <a:buFont typeface="Wingdings" panose="05000000000000000000" pitchFamily="2" charset="2"/>
              <a:buChar char="§"/>
            </a:pPr>
            <a:r>
              <a:rPr lang="en-US" altLang="en-US" sz="2000" b="1">
                <a:solidFill>
                  <a:schemeClr val="tx1"/>
                </a:solidFill>
              </a:rPr>
              <a:t>For example</a:t>
            </a:r>
            <a:r>
              <a:rPr lang="en-US" altLang="en-US" sz="2000">
                <a:solidFill>
                  <a:schemeClr val="tx1"/>
                </a:solidFill>
              </a:rPr>
              <a:t>:  If you are on the </a:t>
            </a:r>
            <a:r>
              <a:rPr lang="en-US" altLang="en-US" sz="2000" b="1" i="1">
                <a:solidFill>
                  <a:schemeClr val="tx1"/>
                </a:solidFill>
              </a:rPr>
              <a:t>finance</a:t>
            </a:r>
            <a:r>
              <a:rPr lang="en-US" altLang="en-US" sz="2000">
                <a:solidFill>
                  <a:schemeClr val="tx1"/>
                </a:solidFill>
              </a:rPr>
              <a:t> </a:t>
            </a:r>
            <a:r>
              <a:rPr lang="en-US" altLang="en-US" sz="2000" b="1" i="1">
                <a:solidFill>
                  <a:schemeClr val="tx1"/>
                </a:solidFill>
              </a:rPr>
              <a:t>single pathway </a:t>
            </a:r>
            <a:r>
              <a:rPr lang="en-US" altLang="en-US" sz="2000">
                <a:solidFill>
                  <a:schemeClr val="tx1"/>
                </a:solidFill>
              </a:rPr>
              <a:t>you will take the finance project course BMAN30190 Empirical Finance </a:t>
            </a:r>
            <a:r>
              <a:rPr lang="en-US" altLang="en-US" sz="2000" b="1">
                <a:solidFill>
                  <a:schemeClr val="tx1"/>
                </a:solidFill>
              </a:rPr>
              <a:t>(40 credits). </a:t>
            </a:r>
            <a:r>
              <a:rPr lang="en-US" altLang="en-US" sz="2000">
                <a:solidFill>
                  <a:schemeClr val="tx1"/>
                </a:solidFill>
              </a:rPr>
              <a:t>You must then select at least a further 40 credits of final year finance course units. </a:t>
            </a:r>
          </a:p>
          <a:p>
            <a:pPr>
              <a:spcBef>
                <a:spcPts val="600"/>
              </a:spcBef>
              <a:spcAft>
                <a:spcPts val="600"/>
              </a:spcAft>
              <a:buFont typeface="Wingdings" panose="05000000000000000000" pitchFamily="2" charset="2"/>
              <a:buChar char="§"/>
            </a:pPr>
            <a:r>
              <a:rPr lang="en-US" altLang="en-US" sz="2000" b="1">
                <a:solidFill>
                  <a:schemeClr val="tx1"/>
                </a:solidFill>
              </a:rPr>
              <a:t>Alternatively: </a:t>
            </a:r>
            <a:r>
              <a:rPr lang="en-US" altLang="en-US" sz="2000">
                <a:solidFill>
                  <a:schemeClr val="tx1"/>
                </a:solidFill>
              </a:rPr>
              <a:t>If you are on the </a:t>
            </a:r>
            <a:r>
              <a:rPr lang="en-US" altLang="en-US" sz="2000" b="1" i="1">
                <a:solidFill>
                  <a:schemeClr val="tx1"/>
                </a:solidFill>
              </a:rPr>
              <a:t>economics and finance joint pathway </a:t>
            </a:r>
            <a:r>
              <a:rPr lang="en-US" altLang="en-US" sz="2000">
                <a:solidFill>
                  <a:schemeClr val="tx1"/>
                </a:solidFill>
              </a:rPr>
              <a:t>you will also take the finance project course BMAN30190 Empirical Finance </a:t>
            </a:r>
            <a:r>
              <a:rPr lang="en-US" altLang="en-US" sz="2000" b="1">
                <a:solidFill>
                  <a:schemeClr val="tx1"/>
                </a:solidFill>
              </a:rPr>
              <a:t>(40 credits). </a:t>
            </a:r>
            <a:r>
              <a:rPr lang="en-US" altLang="en-US" sz="2000">
                <a:solidFill>
                  <a:schemeClr val="tx1"/>
                </a:solidFill>
              </a:rPr>
              <a:t>You must then select at least a further 10 credits of final year finance course units and then select at least 50 credits of final year economics course units.</a:t>
            </a:r>
            <a:endParaRPr lang="en-GB" altLang="en-US" sz="2000">
              <a:solidFill>
                <a:schemeClr val="tx1"/>
              </a:solidFill>
            </a:endParaRPr>
          </a:p>
          <a:p>
            <a:pPr eaLnBrk="1" hangingPunct="1">
              <a:spcBef>
                <a:spcPts val="600"/>
              </a:spcBef>
              <a:spcAft>
                <a:spcPts val="300"/>
              </a:spcAft>
              <a:buFontTx/>
              <a:buNone/>
            </a:pPr>
            <a:endParaRPr lang="en-GB" altLang="en-US" sz="2800">
              <a:solidFill>
                <a:schemeClr val="tx1"/>
              </a:solidFill>
            </a:endParaRPr>
          </a:p>
          <a:p>
            <a:pPr lvl="1" eaLnBrk="1" hangingPunct="1">
              <a:spcBef>
                <a:spcPts val="600"/>
              </a:spcBef>
              <a:spcAft>
                <a:spcPts val="300"/>
              </a:spcAft>
              <a:buFontTx/>
              <a:buNone/>
            </a:pPr>
            <a:r>
              <a:rPr lang="en-GB" altLang="en-US" sz="2400">
                <a:solidFill>
                  <a:schemeClr val="tx1"/>
                </a:solidFill>
              </a:rPr>
              <a:t>	</a:t>
            </a:r>
          </a:p>
          <a:p>
            <a:pPr eaLnBrk="1" hangingPunct="1">
              <a:spcBef>
                <a:spcPts val="600"/>
              </a:spcBef>
              <a:spcAft>
                <a:spcPts val="300"/>
              </a:spcAft>
              <a:buFontTx/>
              <a:buNone/>
            </a:pPr>
            <a:endParaRPr lang="en-GB" altLang="en-US" sz="2400">
              <a:solidFill>
                <a:schemeClr val="tx1"/>
              </a:solidFill>
            </a:endParaRPr>
          </a:p>
        </p:txBody>
      </p:sp>
      <p:sp>
        <p:nvSpPr>
          <p:cNvPr id="21508" name="Rectangle 2">
            <a:extLst>
              <a:ext uri="{FF2B5EF4-FFF2-40B4-BE49-F238E27FC236}">
                <a16:creationId xmlns:a16="http://schemas.microsoft.com/office/drawing/2014/main" id="{D5F85B99-F9F0-4C4B-914B-F21D01CF5A4B}"/>
              </a:ext>
            </a:extLst>
          </p:cNvPr>
          <p:cNvSpPr>
            <a:spLocks noChangeArrowheads="1"/>
          </p:cNvSpPr>
          <p:nvPr/>
        </p:nvSpPr>
        <p:spPr bwMode="auto">
          <a:xfrm>
            <a:off x="479425" y="152400"/>
            <a:ext cx="117125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endParaRPr lang="en-GB" altLang="en-US" b="1" dirty="0">
              <a:solidFill>
                <a:srgbClr val="7030A0"/>
              </a:solidFill>
            </a:endParaRPr>
          </a:p>
          <a:p>
            <a:pPr algn="ctr" eaLnBrk="1" hangingPunct="1">
              <a:spcBef>
                <a:spcPct val="0"/>
              </a:spcBef>
              <a:buFontTx/>
              <a:buNone/>
            </a:pPr>
            <a:r>
              <a:rPr lang="en-GB" altLang="en-US" sz="3600" b="1" dirty="0">
                <a:solidFill>
                  <a:srgbClr val="C00000"/>
                </a:solidFill>
              </a:rPr>
              <a:t>Finance</a:t>
            </a:r>
            <a:r>
              <a:rPr lang="en-GB" altLang="en-US" sz="3600" b="1" dirty="0">
                <a:solidFill>
                  <a:srgbClr val="7030A0"/>
                </a:solidFill>
              </a:rPr>
              <a:t>  (single pathway), </a:t>
            </a:r>
          </a:p>
          <a:p>
            <a:pPr algn="ctr" eaLnBrk="1" hangingPunct="1">
              <a:spcBef>
                <a:spcPct val="0"/>
              </a:spcBef>
              <a:buFontTx/>
              <a:buNone/>
            </a:pPr>
            <a:r>
              <a:rPr lang="en-GB" altLang="en-US" sz="3600" b="1" dirty="0">
                <a:solidFill>
                  <a:srgbClr val="C00000"/>
                </a:solidFill>
              </a:rPr>
              <a:t>Economics &amp; Finance </a:t>
            </a:r>
            <a:r>
              <a:rPr lang="en-GB" altLang="en-US" sz="3600" b="1" dirty="0">
                <a:solidFill>
                  <a:srgbClr val="7030A0"/>
                </a:solidFill>
              </a:rPr>
              <a:t>(joint pathway) </a:t>
            </a:r>
          </a:p>
          <a:p>
            <a:pPr algn="ctr" eaLnBrk="1" hangingPunct="1">
              <a:spcBef>
                <a:spcPct val="0"/>
              </a:spcBef>
              <a:buFontTx/>
              <a:buNone/>
            </a:pPr>
            <a:r>
              <a:rPr lang="en-GB" altLang="en-US" sz="2400" b="1" dirty="0">
                <a:solidFill>
                  <a:srgbClr val="7030A0"/>
                </a:solidFill>
              </a:rPr>
              <a:t>Final Year 2020-21</a:t>
            </a:r>
          </a:p>
          <a:p>
            <a:pPr algn="ctr" eaLnBrk="1" hangingPunct="1">
              <a:spcBef>
                <a:spcPct val="0"/>
              </a:spcBef>
              <a:buFontTx/>
              <a:buNone/>
            </a:pPr>
            <a:endParaRPr lang="en-GB" altLang="en-US" sz="3600" b="1" dirty="0">
              <a:solidFill>
                <a:srgbClr val="52008A"/>
              </a:solidFill>
            </a:endParaRPr>
          </a:p>
        </p:txBody>
      </p:sp>
    </p:spTree>
  </p:cSld>
  <p:clrMapOvr>
    <a:masterClrMapping/>
  </p:clrMapOvr>
</p:sld>
</file>

<file path=ppt/theme/theme1.xml><?xml version="1.0" encoding="utf-8"?>
<a:theme xmlns:a="http://schemas.openxmlformats.org/drawingml/2006/main" name="MBS plain">
  <a:themeElements>
    <a:clrScheme name="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BS pl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BS 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BS 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BS 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BS 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BS 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BS 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BS 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BS 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BS 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BS 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BS 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BS plain">
  <a:themeElements>
    <a:clrScheme name="1_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BS pl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BS 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BS 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BS 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BS 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BS 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BS 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BS 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BS 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BS 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BS 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BS 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Designs\Sunny Days.pot</Template>
  <TotalTime>9178</TotalTime>
  <Words>1774</Words>
  <Application>Microsoft Office PowerPoint</Application>
  <PresentationFormat>Widescreen</PresentationFormat>
  <Paragraphs>203</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Times New Roman</vt:lpstr>
      <vt:lpstr>Wingdings</vt:lpstr>
      <vt:lpstr>MBS plain</vt:lpstr>
      <vt:lpstr>1_MBS plain</vt:lpstr>
      <vt:lpstr>Alliance Manchester Business School Accounting &amp; Finance Pathways Final Year 2020-21  Information for 2nd Year BA (Econ) students on choosing  A&amp;F 3rd Year course units for the academic year 2020-21</vt:lpstr>
      <vt:lpstr>Overview of the Accounting and/or Finance  Pathways Talk</vt:lpstr>
      <vt:lpstr>Final Year: Accounting &amp; Finance Pathways</vt:lpstr>
      <vt:lpstr>Before choosing your  Final Year course unit options</vt:lpstr>
      <vt:lpstr>Careers and accreditation</vt:lpstr>
      <vt:lpstr>Regulations</vt:lpstr>
      <vt:lpstr>Final Year Pathway Regulations</vt:lpstr>
      <vt:lpstr>PowerPoint Presentation</vt:lpstr>
      <vt:lpstr>PowerPoint Presentation</vt:lpstr>
      <vt:lpstr>PowerPoint Presentation</vt:lpstr>
      <vt:lpstr>PowerPoint Presentation</vt:lpstr>
      <vt:lpstr>PowerPoint Presentation</vt:lpstr>
      <vt:lpstr>Course Unit Information </vt:lpstr>
      <vt:lpstr>Signing Up for Course Units </vt:lpstr>
      <vt:lpstr>Signing Up for Course Units</vt:lpstr>
      <vt:lpstr>Where can I get more info?</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Finance at University of Manchester</dc:title>
  <dc:creator>Arif Khurshed</dc:creator>
  <cp:lastModifiedBy>Shau Chan</cp:lastModifiedBy>
  <cp:revision>460</cp:revision>
  <cp:lastPrinted>2019-05-07T18:30:28Z</cp:lastPrinted>
  <dcterms:created xsi:type="dcterms:W3CDTF">2001-04-23T09:45:14Z</dcterms:created>
  <dcterms:modified xsi:type="dcterms:W3CDTF">2020-07-29T14:52:52Z</dcterms:modified>
</cp:coreProperties>
</file>