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94691-E312-4F82-82D6-0D14FC1BDC8B}" type="datetimeFigureOut">
              <a:rPr lang="en-US" smtClean="0"/>
              <a:pPr/>
              <a:t>6/15/2011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F715A-A391-40C3-A900-E76B05E3061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Introduction to Research Governance, Ethics and Integrity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Mrs April </a:t>
            </a:r>
            <a:r>
              <a:rPr lang="en-GB" dirty="0" err="1" smtClean="0"/>
              <a:t>Lockyer</a:t>
            </a:r>
            <a:endParaRPr lang="en-GB" dirty="0"/>
          </a:p>
          <a:p>
            <a:r>
              <a:rPr lang="en-GB" dirty="0" smtClean="0"/>
              <a:t>Senior Research Policy Officer (Governance and Integrity)</a:t>
            </a:r>
            <a:endParaRPr lang="en-GB" dirty="0"/>
          </a:p>
        </p:txBody>
      </p:sp>
      <p:pic>
        <p:nvPicPr>
          <p:cNvPr id="1027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000232" y="1357298"/>
            <a:ext cx="5143536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Research </a:t>
            </a:r>
            <a:r>
              <a:rPr lang="en-GB" dirty="0" smtClean="0"/>
              <a:t>Conduct </a:t>
            </a:r>
            <a:r>
              <a:rPr lang="en-GB" dirty="0" smtClean="0"/>
              <a:t>and Accountability Committee</a:t>
            </a:r>
          </a:p>
          <a:p>
            <a:pPr algn="ctr"/>
            <a:r>
              <a:rPr lang="en-GB" dirty="0" smtClean="0"/>
              <a:t>Professor </a:t>
            </a:r>
            <a:r>
              <a:rPr lang="en-GB" dirty="0" err="1" smtClean="0"/>
              <a:t>Nalin</a:t>
            </a:r>
            <a:r>
              <a:rPr lang="en-GB" dirty="0" smtClean="0"/>
              <a:t> </a:t>
            </a:r>
            <a:r>
              <a:rPr lang="en-GB" dirty="0" err="1" smtClean="0"/>
              <a:t>Thakker</a:t>
            </a:r>
            <a:endParaRPr lang="en-GB" dirty="0" smtClean="0"/>
          </a:p>
          <a:p>
            <a:pPr algn="ctr"/>
            <a:r>
              <a:rPr lang="en-GB" dirty="0" smtClean="0"/>
              <a:t>Associate Vice President for Research Integrity</a:t>
            </a:r>
            <a:endParaRPr lang="en-GB" dirty="0"/>
          </a:p>
        </p:txBody>
      </p:sp>
      <p:cxnSp>
        <p:nvCxnSpPr>
          <p:cNvPr id="6" name="Straight Connector 5"/>
          <p:cNvCxnSpPr>
            <a:stCxn id="4" idx="2"/>
          </p:cNvCxnSpPr>
          <p:nvPr/>
        </p:nvCxnSpPr>
        <p:spPr>
          <a:xfrm rot="5400000">
            <a:off x="4357686" y="235743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43108" y="2571744"/>
            <a:ext cx="48577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1858150" y="285670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6751653" y="282098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42910" y="3214686"/>
            <a:ext cx="350046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Clinical Trials Management Group</a:t>
            </a:r>
          </a:p>
          <a:p>
            <a:pPr algn="ctr"/>
            <a:r>
              <a:rPr lang="en-GB" dirty="0" smtClean="0"/>
              <a:t>Professor Deborah </a:t>
            </a:r>
            <a:r>
              <a:rPr lang="en-GB" dirty="0" err="1" smtClean="0"/>
              <a:t>Symmons</a:t>
            </a:r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5143504" y="3000372"/>
            <a:ext cx="3286148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r>
              <a:rPr lang="en-GB" dirty="0" smtClean="0"/>
              <a:t>Persons Designated Group</a:t>
            </a:r>
          </a:p>
          <a:p>
            <a:pPr algn="ctr"/>
            <a:r>
              <a:rPr lang="en-GB" dirty="0" smtClean="0"/>
              <a:t>Professor Giorgio </a:t>
            </a:r>
            <a:r>
              <a:rPr lang="en-GB" dirty="0" err="1" smtClean="0"/>
              <a:t>Terenghi</a:t>
            </a:r>
            <a:endParaRPr lang="en-GB" dirty="0" smtClean="0"/>
          </a:p>
          <a:p>
            <a:pPr algn="ctr"/>
            <a:r>
              <a:rPr lang="en-GB" dirty="0" smtClean="0"/>
              <a:t>Designated Individual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Human Tissue 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Human Tissue Authority</a:t>
            </a:r>
          </a:p>
          <a:p>
            <a:r>
              <a:rPr lang="en-GB" dirty="0" smtClean="0"/>
              <a:t>Licence</a:t>
            </a:r>
          </a:p>
          <a:p>
            <a:r>
              <a:rPr lang="en-GB" dirty="0" smtClean="0"/>
              <a:t>Consent</a:t>
            </a:r>
          </a:p>
          <a:p>
            <a:r>
              <a:rPr lang="en-GB" dirty="0" smtClean="0"/>
              <a:t>Ethical review</a:t>
            </a:r>
          </a:p>
          <a:p>
            <a:r>
              <a:rPr lang="en-GB" dirty="0" smtClean="0"/>
              <a:t>Traceability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Human Tissue 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Annual Survey</a:t>
            </a:r>
          </a:p>
          <a:p>
            <a:r>
              <a:rPr lang="en-GB" dirty="0" smtClean="0"/>
              <a:t>Database</a:t>
            </a:r>
          </a:p>
          <a:p>
            <a:r>
              <a:rPr lang="en-GB" dirty="0" smtClean="0"/>
              <a:t>Persons Designated</a:t>
            </a:r>
          </a:p>
          <a:p>
            <a:r>
              <a:rPr lang="en-GB" dirty="0" smtClean="0"/>
              <a:t>Policies and SOPs</a:t>
            </a:r>
          </a:p>
          <a:p>
            <a:r>
              <a:rPr lang="en-GB" dirty="0" smtClean="0"/>
              <a:t>Quality Manual</a:t>
            </a:r>
          </a:p>
          <a:p>
            <a:r>
              <a:rPr lang="en-GB" dirty="0" smtClean="0"/>
              <a:t>Monitoring and Audit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Clinical Trials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Medicines and Healthcare products Regulatory Agency</a:t>
            </a:r>
          </a:p>
          <a:p>
            <a:r>
              <a:rPr lang="en-GB" dirty="0" smtClean="0"/>
              <a:t>Clinical Trials Authorisation</a:t>
            </a:r>
          </a:p>
          <a:p>
            <a:r>
              <a:rPr lang="en-GB" dirty="0" smtClean="0"/>
              <a:t>Ethical review</a:t>
            </a:r>
          </a:p>
          <a:p>
            <a:r>
              <a:rPr lang="en-GB" dirty="0" smtClean="0"/>
              <a:t>Sponsor</a:t>
            </a:r>
          </a:p>
          <a:p>
            <a:r>
              <a:rPr lang="en-GB" dirty="0" smtClean="0"/>
              <a:t>Trial Master File</a:t>
            </a:r>
          </a:p>
          <a:p>
            <a:r>
              <a:rPr lang="en-GB" dirty="0" smtClean="0"/>
              <a:t>Monitoring and audit</a:t>
            </a:r>
          </a:p>
          <a:p>
            <a:r>
              <a:rPr lang="en-GB" dirty="0" smtClean="0"/>
              <a:t>Safety Reporting</a:t>
            </a:r>
          </a:p>
          <a:p>
            <a:r>
              <a:rPr lang="en-GB" dirty="0" smtClean="0"/>
              <a:t>Archiving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Clinical Trials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Cradle to grave support</a:t>
            </a:r>
          </a:p>
          <a:p>
            <a:r>
              <a:rPr lang="en-GB" dirty="0" smtClean="0"/>
              <a:t>Risk assessment</a:t>
            </a:r>
          </a:p>
          <a:p>
            <a:r>
              <a:rPr lang="en-GB" dirty="0" smtClean="0"/>
              <a:t>Green light system</a:t>
            </a:r>
          </a:p>
          <a:p>
            <a:r>
              <a:rPr lang="en-GB" dirty="0" smtClean="0"/>
              <a:t>Policy and SOPs</a:t>
            </a:r>
          </a:p>
          <a:p>
            <a:r>
              <a:rPr lang="en-GB" dirty="0" smtClean="0"/>
              <a:t>Monitoring and Audit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Research Integrity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Code of Good Research Conduct</a:t>
            </a:r>
          </a:p>
          <a:p>
            <a:r>
              <a:rPr lang="en-GB" dirty="0" smtClean="0"/>
              <a:t>Code of Practice for Dealing with Complaints of Misconduct in Research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Current and Future Activities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Development of RMS</a:t>
            </a:r>
          </a:p>
          <a:p>
            <a:r>
              <a:rPr lang="en-GB" dirty="0" smtClean="0"/>
              <a:t>Working Group – Information Governance</a:t>
            </a:r>
          </a:p>
          <a:p>
            <a:r>
              <a:rPr lang="en-GB" dirty="0" smtClean="0"/>
              <a:t>Developments in ethical review</a:t>
            </a:r>
          </a:p>
          <a:p>
            <a:r>
              <a:rPr lang="en-GB" dirty="0" smtClean="0"/>
              <a:t>Web site</a:t>
            </a:r>
          </a:p>
          <a:p>
            <a:r>
              <a:rPr lang="en-GB" dirty="0" smtClean="0"/>
              <a:t>Launch Code of Good Research Conduct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Questions and Suggestions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/>
          <a:lstStyle/>
          <a:p>
            <a:r>
              <a:rPr lang="en-GB" dirty="0" smtClean="0"/>
              <a:t>Definition Research Governance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/>
          </a:p>
          <a:p>
            <a:r>
              <a:rPr lang="en-GB" dirty="0" smtClean="0"/>
              <a:t>Regulations</a:t>
            </a:r>
          </a:p>
          <a:p>
            <a:r>
              <a:rPr lang="en-GB" dirty="0" smtClean="0"/>
              <a:t>Principles</a:t>
            </a:r>
          </a:p>
          <a:p>
            <a:r>
              <a:rPr lang="en-GB" dirty="0" smtClean="0"/>
              <a:t>Standards</a:t>
            </a:r>
          </a:p>
          <a:p>
            <a:r>
              <a:rPr lang="en-GB" dirty="0" smtClean="0"/>
              <a:t>Research quality</a:t>
            </a:r>
            <a:endParaRPr lang="en-GB" dirty="0"/>
          </a:p>
        </p:txBody>
      </p:sp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Definition Research Ethics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Morality</a:t>
            </a:r>
          </a:p>
          <a:p>
            <a:r>
              <a:rPr lang="en-GB" dirty="0" smtClean="0"/>
              <a:t>Human subjects</a:t>
            </a:r>
          </a:p>
          <a:p>
            <a:r>
              <a:rPr lang="en-GB" dirty="0" smtClean="0"/>
              <a:t>Animals</a:t>
            </a:r>
          </a:p>
          <a:p>
            <a:r>
              <a:rPr lang="en-GB" dirty="0" smtClean="0"/>
              <a:t>Environment</a:t>
            </a:r>
          </a:p>
          <a:p>
            <a:r>
              <a:rPr lang="en-GB" dirty="0" smtClean="0"/>
              <a:t>Potential future use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en-GB" dirty="0" smtClean="0"/>
              <a:t>Definition Research Integrity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r>
              <a:rPr lang="en-GB" dirty="0" smtClean="0"/>
              <a:t>Responsible research practice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Statutory Obligations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Human Tissue Act</a:t>
            </a:r>
          </a:p>
          <a:p>
            <a:r>
              <a:rPr lang="en-GB" dirty="0" smtClean="0"/>
              <a:t>Medicines for Human Use Regulations</a:t>
            </a:r>
          </a:p>
          <a:p>
            <a:r>
              <a:rPr lang="en-GB" dirty="0" smtClean="0"/>
              <a:t>Data Protection Act</a:t>
            </a:r>
          </a:p>
          <a:p>
            <a:r>
              <a:rPr lang="en-GB" dirty="0" smtClean="0"/>
              <a:t>Mental Capacity Act</a:t>
            </a:r>
          </a:p>
          <a:p>
            <a:r>
              <a:rPr lang="en-GB" dirty="0" smtClean="0"/>
              <a:t>Animals (Scientific Procedures) Act</a:t>
            </a:r>
          </a:p>
          <a:p>
            <a:r>
              <a:rPr lang="en-GB" dirty="0" smtClean="0"/>
              <a:t>Health and Safety Regulations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Principles and Standards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DoH</a:t>
            </a:r>
            <a:r>
              <a:rPr lang="en-GB" dirty="0" smtClean="0"/>
              <a:t> Research Governance Framework</a:t>
            </a:r>
          </a:p>
          <a:p>
            <a:r>
              <a:rPr lang="en-GB" dirty="0" smtClean="0"/>
              <a:t>Declaration of Helsinki</a:t>
            </a:r>
          </a:p>
          <a:p>
            <a:r>
              <a:rPr lang="en-GB" dirty="0" smtClean="0"/>
              <a:t>Nuremburg Code</a:t>
            </a:r>
          </a:p>
          <a:p>
            <a:r>
              <a:rPr lang="en-GB" dirty="0" smtClean="0"/>
              <a:t>UK Research Integrity Office</a:t>
            </a:r>
          </a:p>
          <a:p>
            <a:r>
              <a:rPr lang="en-GB" dirty="0" smtClean="0"/>
              <a:t>Funding Bodies</a:t>
            </a:r>
          </a:p>
          <a:p>
            <a:r>
              <a:rPr lang="en-GB" dirty="0" smtClean="0"/>
              <a:t>Organisational Codes of Good Research Conduct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n-GB" dirty="0" smtClean="0"/>
              <a:t>Ethical 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GB" dirty="0" smtClean="0"/>
              <a:t>ignity</a:t>
            </a:r>
            <a:r>
              <a:rPr lang="en-GB" dirty="0"/>
              <a:t>, rights, safety and well-being of </a:t>
            </a:r>
            <a:r>
              <a:rPr lang="en-GB" dirty="0" smtClean="0"/>
              <a:t>participants.</a:t>
            </a:r>
          </a:p>
          <a:p>
            <a:r>
              <a:rPr lang="en-GB" dirty="0" smtClean="0"/>
              <a:t>Reduce, Refine and Replace</a:t>
            </a:r>
          </a:p>
          <a:p>
            <a:r>
              <a:rPr lang="en-GB" dirty="0" smtClean="0"/>
              <a:t>Ethical review</a:t>
            </a:r>
          </a:p>
          <a:p>
            <a:pPr lvl="1"/>
            <a:r>
              <a:rPr lang="en-GB" dirty="0" smtClean="0"/>
              <a:t>NHS</a:t>
            </a:r>
          </a:p>
          <a:p>
            <a:pPr lvl="1"/>
            <a:r>
              <a:rPr lang="en-GB" dirty="0" smtClean="0"/>
              <a:t>UREC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Research Governance and Integrity 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/>
          <a:lstStyle/>
          <a:p>
            <a:r>
              <a:rPr lang="en-GB" dirty="0" smtClean="0"/>
              <a:t>April </a:t>
            </a:r>
            <a:r>
              <a:rPr lang="en-GB" dirty="0" err="1" smtClean="0"/>
              <a:t>Lockyer</a:t>
            </a:r>
            <a:r>
              <a:rPr lang="en-GB" dirty="0" smtClean="0"/>
              <a:t>, Senior Research Policy Officer (Governance and Integrity)</a:t>
            </a:r>
          </a:p>
          <a:p>
            <a:r>
              <a:rPr lang="en-GB" dirty="0" smtClean="0"/>
              <a:t>Andrea Evans, Research Policy Officer (HTA)</a:t>
            </a:r>
          </a:p>
          <a:p>
            <a:r>
              <a:rPr lang="en-GB" dirty="0" smtClean="0"/>
              <a:t>Mohammed </a:t>
            </a:r>
            <a:r>
              <a:rPr lang="en-GB" dirty="0" err="1" smtClean="0"/>
              <a:t>Zubair</a:t>
            </a:r>
            <a:r>
              <a:rPr lang="en-GB" dirty="0" smtClean="0"/>
              <a:t>, Research Policy Officer (MHRA)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1824%20Full%20Colour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775"/>
            <a:ext cx="2088232" cy="187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Research Governance and Integrity 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/>
          <a:lstStyle/>
          <a:p>
            <a:r>
              <a:rPr lang="en-GB" dirty="0" smtClean="0"/>
              <a:t>Produce policies, procedures and training</a:t>
            </a:r>
          </a:p>
          <a:p>
            <a:r>
              <a:rPr lang="en-GB" dirty="0" smtClean="0"/>
              <a:t>Provide support and advice to researchers</a:t>
            </a:r>
          </a:p>
          <a:p>
            <a:r>
              <a:rPr lang="en-GB" dirty="0" smtClean="0"/>
              <a:t>Review and improve systems (central and local)</a:t>
            </a:r>
          </a:p>
          <a:p>
            <a:r>
              <a:rPr lang="en-GB" dirty="0" smtClean="0"/>
              <a:t>Oversee regulated activities (human tissue and clinical trials)</a:t>
            </a:r>
          </a:p>
          <a:p>
            <a:r>
              <a:rPr lang="en-GB" dirty="0" smtClean="0"/>
              <a:t>Governance and ethics breaches,  participant complaints and research misconduct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329</TotalTime>
  <Words>339</Words>
  <Application>Microsoft Office PowerPoint</Application>
  <PresentationFormat>On-screen Show (4:3)</PresentationFormat>
  <Paragraphs>95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Introduction to Research Governance, Ethics and Integrity</vt:lpstr>
      <vt:lpstr>Definition Research Governance</vt:lpstr>
      <vt:lpstr>Definition Research Ethics</vt:lpstr>
      <vt:lpstr>Definition Research Integrity</vt:lpstr>
      <vt:lpstr>Statutory Obligations</vt:lpstr>
      <vt:lpstr>Principles and Standards</vt:lpstr>
      <vt:lpstr>Ethical Research</vt:lpstr>
      <vt:lpstr>Research Governance and Integrity Team</vt:lpstr>
      <vt:lpstr>Research Governance and Integrity Team</vt:lpstr>
      <vt:lpstr>Structure</vt:lpstr>
      <vt:lpstr>Human Tissue Act</vt:lpstr>
      <vt:lpstr>Human Tissue Act</vt:lpstr>
      <vt:lpstr>Clinical Trials</vt:lpstr>
      <vt:lpstr>Clinical Trials</vt:lpstr>
      <vt:lpstr>Research Integrity</vt:lpstr>
      <vt:lpstr>Current and Future Activities</vt:lpstr>
      <vt:lpstr>Questions and Suggestions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Research Governance, Ethics and Integrity</dc:title>
  <dc:creator>April</dc:creator>
  <cp:lastModifiedBy>mqbssae5</cp:lastModifiedBy>
  <cp:revision>19</cp:revision>
  <dcterms:created xsi:type="dcterms:W3CDTF">2011-06-15T08:21:01Z</dcterms:created>
  <dcterms:modified xsi:type="dcterms:W3CDTF">2011-06-15T14:28:06Z</dcterms:modified>
</cp:coreProperties>
</file>