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notesSlides/notesSlide9.xml" ContentType="application/vnd.openxmlformats-officedocument.presentationml.notesSlide+xml"/>
  <Override PartName="/ppt/charts/chart10.xml" ContentType="application/vnd.openxmlformats-officedocument.drawingml.chart+xml"/>
  <Override PartName="/ppt/notesSlides/notesSlide10.xml" ContentType="application/vnd.openxmlformats-officedocument.presentationml.notesSlide+xml"/>
  <Override PartName="/ppt/charts/chart11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1.xml" ContentType="application/vnd.openxmlformats-officedocument.presentationml.notesSlide+xml"/>
  <Override PartName="/ppt/charts/chart12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78" r:id="rId5"/>
    <p:sldId id="268" r:id="rId6"/>
    <p:sldId id="279" r:id="rId7"/>
    <p:sldId id="280" r:id="rId8"/>
    <p:sldId id="281" r:id="rId9"/>
    <p:sldId id="282" r:id="rId10"/>
    <p:sldId id="284" r:id="rId11"/>
    <p:sldId id="285" r:id="rId12"/>
    <p:sldId id="286" r:id="rId13"/>
    <p:sldId id="290" r:id="rId14"/>
    <p:sldId id="291" r:id="rId15"/>
    <p:sldId id="292" r:id="rId16"/>
    <p:sldId id="293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2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50DBEF-83F2-4CE6-A85B-1739DE8CA216}" v="308" dt="2024-04-17T15:31:48.0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7" autoAdjust="0"/>
    <p:restoredTop sz="94660"/>
  </p:normalViewPr>
  <p:slideViewPr>
    <p:cSldViewPr snapToGrid="0">
      <p:cViewPr varScale="1">
        <p:scale>
          <a:sx n="70" d="100"/>
          <a:sy n="70" d="100"/>
        </p:scale>
        <p:origin x="672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NI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NI%202024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NI%20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NI%20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NI%20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NI%20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NI%20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D:\Suicide\REPORT%202024\Data%20slides\Data%20slides%20master%20book%20NI%20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NI%202024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NI%202024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icide\REPORT%202024\Data%20slides\Data%20slides%20master%20book%20NI%20202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297659670603995E-2"/>
          <c:y val="3.5428275562087476E-2"/>
          <c:w val="0.89146646253416562"/>
          <c:h val="0.735743919437698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'Gen pop age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DAEC346E-34A8-4A61-A54C-4C009D53720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F439-4FB3-83C1-6D4E3559FB2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10002B2F-C031-4B65-918A-79A3EE68D52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F439-4FB3-83C1-6D4E3559FB2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3697ED2-FE0A-41C7-A74E-938E3A7DB82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F439-4FB3-83C1-6D4E3559FB2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C660A7D-FBB6-4E69-BBDE-54982B9D1B4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F439-4FB3-83C1-6D4E3559FB2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D8AE4947-42CA-42F4-86D3-D8950373C33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F439-4FB3-83C1-6D4E3559FB2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C79566EA-E0B2-4D47-8513-FD90F860CF0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F439-4FB3-83C1-6D4E3559FB2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FD714DF-FE98-47D4-B90E-0096EC5BF83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F439-4FB3-83C1-6D4E3559FB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 pop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'Gen pop age gender'!$B$2:$B$8</c:f>
              <c:numCache>
                <c:formatCode>General</c:formatCode>
                <c:ptCount val="7"/>
                <c:pt idx="0">
                  <c:v>271</c:v>
                </c:pt>
                <c:pt idx="1">
                  <c:v>400</c:v>
                </c:pt>
                <c:pt idx="2">
                  <c:v>364</c:v>
                </c:pt>
                <c:pt idx="3">
                  <c:v>393</c:v>
                </c:pt>
                <c:pt idx="4">
                  <c:v>258</c:v>
                </c:pt>
                <c:pt idx="5">
                  <c:v>114</c:v>
                </c:pt>
                <c:pt idx="6">
                  <c:v>55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'Gen pop age gender'!$D$2:$D$8</c15:f>
                <c15:dlblRangeCache>
                  <c:ptCount val="7"/>
                  <c:pt idx="0">
                    <c:v>15%</c:v>
                  </c:pt>
                  <c:pt idx="1">
                    <c:v>22%</c:v>
                  </c:pt>
                  <c:pt idx="2">
                    <c:v>20%</c:v>
                  </c:pt>
                  <c:pt idx="3">
                    <c:v>21%</c:v>
                  </c:pt>
                  <c:pt idx="4">
                    <c:v>14%</c:v>
                  </c:pt>
                  <c:pt idx="5">
                    <c:v>6%</c:v>
                  </c:pt>
                  <c:pt idx="6">
                    <c:v>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F439-4FB3-83C1-6D4E3559FB22}"/>
            </c:ext>
          </c:extLst>
        </c:ser>
        <c:ser>
          <c:idx val="1"/>
          <c:order val="1"/>
          <c:tx>
            <c:strRef>
              <c:f>'Gen pop age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AD1D62C6-9CE7-4CB0-B8FB-4584435E8889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F439-4FB3-83C1-6D4E3559FB2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F3E45378-C50F-4504-BC3F-D1F9A92FF4D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F439-4FB3-83C1-6D4E3559FB2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07AF6992-58D6-4996-B1E4-61E0481C4C1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F439-4FB3-83C1-6D4E3559FB2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C7F2DD56-1BDE-4418-949A-0B04F2CCB00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F439-4FB3-83C1-6D4E3559FB2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D46DEBD-8B57-48C3-B3FA-3DCA5062D5F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F439-4FB3-83C1-6D4E3559FB2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295D8D29-F78A-4570-9177-1E3B08D157A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F439-4FB3-83C1-6D4E3559FB2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1CE72845-1F94-49A2-8EA6-93D1EB15F3F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F439-4FB3-83C1-6D4E3559FB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720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'Gen pop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'Gen pop age gender'!$C$2:$C$8</c:f>
              <c:numCache>
                <c:formatCode>General</c:formatCode>
                <c:ptCount val="7"/>
                <c:pt idx="0">
                  <c:v>94</c:v>
                </c:pt>
                <c:pt idx="1">
                  <c:v>96</c:v>
                </c:pt>
                <c:pt idx="2">
                  <c:v>121</c:v>
                </c:pt>
                <c:pt idx="3">
                  <c:v>129</c:v>
                </c:pt>
                <c:pt idx="4">
                  <c:v>67</c:v>
                </c:pt>
                <c:pt idx="5">
                  <c:v>37</c:v>
                </c:pt>
                <c:pt idx="6">
                  <c:v>14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'Gen pop age gender'!$E$2:$E$8</c15:f>
                <c15:dlblRangeCache>
                  <c:ptCount val="7"/>
                  <c:pt idx="0">
                    <c:v>17%</c:v>
                  </c:pt>
                  <c:pt idx="1">
                    <c:v>17%</c:v>
                  </c:pt>
                  <c:pt idx="2">
                    <c:v>22%</c:v>
                  </c:pt>
                  <c:pt idx="3">
                    <c:v>23%</c:v>
                  </c:pt>
                  <c:pt idx="4">
                    <c:v>12%</c:v>
                  </c:pt>
                  <c:pt idx="5">
                    <c:v>7%</c:v>
                  </c:pt>
                  <c:pt idx="6">
                    <c:v>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F439-4FB3-83C1-6D4E3559FB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77824479"/>
        <c:axId val="977819487"/>
      </c:barChart>
      <c:catAx>
        <c:axId val="9778244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Age group</a:t>
                </a:r>
              </a:p>
            </c:rich>
          </c:tx>
          <c:layout>
            <c:manualLayout>
              <c:xMode val="edge"/>
              <c:yMode val="edge"/>
              <c:x val="0.47141075001370597"/>
              <c:y val="0.8979679009579296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19487"/>
        <c:crosses val="autoZero"/>
        <c:auto val="1"/>
        <c:lblAlgn val="ctr"/>
        <c:lblOffset val="100"/>
        <c:noMultiLvlLbl val="0"/>
      </c:catAx>
      <c:valAx>
        <c:axId val="97781948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suicides</a:t>
                </a:r>
              </a:p>
            </c:rich>
          </c:tx>
          <c:layout>
            <c:manualLayout>
              <c:xMode val="edge"/>
              <c:yMode val="edge"/>
              <c:x val="0"/>
              <c:y val="0.28332878863270139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6350"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24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139741907261588"/>
          <c:y val="8.8541119860017448E-2"/>
          <c:w val="0.2194271653543307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43348817799448E-2"/>
          <c:y val="3.6954915003695493E-2"/>
          <c:w val="0.91656651182200555"/>
          <c:h val="0.87362059232618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'Last contact'!$B$1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CA5A343-C937-4C50-94E8-542218050114}" type="CELLRANGE">
                      <a:rPr lang="en-US" sz="1200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[CELLRANGE]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52E5-486F-96B0-C9CDEC73452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A821404-DFF2-4533-880D-4FFCA14A98A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52E5-486F-96B0-C9CDEC73452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B68D032-B026-473D-B73C-64FA6EFBF484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52E5-486F-96B0-C9CDEC73452A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0F002723-BB9B-4BFD-B4F1-2CF4F41603A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52E5-486F-96B0-C9CDEC73452A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8ABC8FB6-150F-4EB2-9DF4-12B500962BE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52E5-486F-96B0-C9CDEC7345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'Last contact'!$A$2:$A$6</c:f>
              <c:strCache>
                <c:ptCount val="5"/>
                <c:pt idx="0">
                  <c:v>&lt;24 hours</c:v>
                </c:pt>
                <c:pt idx="1">
                  <c:v>1-7 days</c:v>
                </c:pt>
                <c:pt idx="2">
                  <c:v>1-4 weeks</c:v>
                </c:pt>
                <c:pt idx="3">
                  <c:v>4-13 weeks</c:v>
                </c:pt>
                <c:pt idx="4">
                  <c:v>&gt;13 weeks</c:v>
                </c:pt>
              </c:strCache>
            </c:strRef>
          </c:cat>
          <c:val>
            <c:numRef>
              <c:f>'Last contact'!$B$2:$B$6</c:f>
              <c:numCache>
                <c:formatCode>General</c:formatCode>
                <c:ptCount val="5"/>
                <c:pt idx="0">
                  <c:v>58</c:v>
                </c:pt>
                <c:pt idx="1">
                  <c:v>125</c:v>
                </c:pt>
                <c:pt idx="2">
                  <c:v>131</c:v>
                </c:pt>
                <c:pt idx="3">
                  <c:v>87</c:v>
                </c:pt>
                <c:pt idx="4">
                  <c:v>122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'Last contact'!$C$2:$C$6</c15:f>
                <c15:dlblRangeCache>
                  <c:ptCount val="5"/>
                  <c:pt idx="0">
                    <c:v>11%</c:v>
                  </c:pt>
                  <c:pt idx="1">
                    <c:v>24%</c:v>
                  </c:pt>
                  <c:pt idx="2">
                    <c:v>25%</c:v>
                  </c:pt>
                  <c:pt idx="3">
                    <c:v>17%</c:v>
                  </c:pt>
                  <c:pt idx="4">
                    <c:v>23%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52E5-486F-96B0-C9CDEC7345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2.8267387078707206E-4"/>
              <c:y val="0.30766709217334787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3966534419082787E-2"/>
          <c:y val="3.6057199020453887E-2"/>
          <c:w val="0.8930909654864192"/>
          <c:h val="0.731052840195347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Risk!$B$1</c:f>
              <c:strCache>
                <c:ptCount val="1"/>
                <c:pt idx="0">
                  <c:v>Long-term risk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CA2C9AAC-F1D9-43B0-B4AB-5D281E0367ED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BF35-40E5-900B-765D0D618D3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1D293C4-BF0C-4E3D-B0EF-A60702EEF40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BF35-40E5-900B-765D0D618D3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80A7F605-6DB4-44B9-95F1-C4936C91F59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BF35-40E5-900B-765D0D618D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52E24196-07B0-4C27-A71E-9AD084A73E3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BF35-40E5-900B-765D0D618D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Risk!$A$2:$A$5</c:f>
              <c:strCache>
                <c:ptCount val="4"/>
                <c:pt idx="0">
                  <c:v>No risk</c:v>
                </c:pt>
                <c:pt idx="1">
                  <c:v>Low</c:v>
                </c:pt>
                <c:pt idx="2">
                  <c:v>Moderate</c:v>
                </c:pt>
                <c:pt idx="3">
                  <c:v>High</c:v>
                </c:pt>
              </c:strCache>
            </c:strRef>
          </c:cat>
          <c:val>
            <c:numRef>
              <c:f>Risk!$B$2:$B$5</c:f>
              <c:numCache>
                <c:formatCode>General</c:formatCode>
                <c:ptCount val="4"/>
                <c:pt idx="0">
                  <c:v>32</c:v>
                </c:pt>
                <c:pt idx="1">
                  <c:v>218</c:v>
                </c:pt>
                <c:pt idx="2">
                  <c:v>136</c:v>
                </c:pt>
                <c:pt idx="3">
                  <c:v>14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Risk!$D$2:$D$7</c15:f>
                <c15:dlblRangeCache>
                  <c:ptCount val="6"/>
                  <c:pt idx="0">
                    <c:v>8%</c:v>
                  </c:pt>
                  <c:pt idx="1">
                    <c:v>55%</c:v>
                  </c:pt>
                  <c:pt idx="2">
                    <c:v>34%</c:v>
                  </c:pt>
                  <c:pt idx="3">
                    <c:v>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BF35-40E5-900B-765D0D618D32}"/>
            </c:ext>
          </c:extLst>
        </c:ser>
        <c:ser>
          <c:idx val="1"/>
          <c:order val="1"/>
          <c:tx>
            <c:strRef>
              <c:f>Risk!$C$1</c:f>
              <c:strCache>
                <c:ptCount val="1"/>
                <c:pt idx="0">
                  <c:v>Immediate risk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E173D534-9777-47FE-9057-86F121AF48B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BF35-40E5-900B-765D0D618D3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CC09FA4C-05C4-4805-8958-B684A025D78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BF35-40E5-900B-765D0D618D3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32D6956A-B11F-48B3-A4E8-26A17D340F4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BF35-40E5-900B-765D0D618D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108CF3AD-D43E-4978-B331-7ACDD450BE8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BF35-40E5-900B-765D0D618D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Risk!$A$2:$A$5</c:f>
              <c:strCache>
                <c:ptCount val="4"/>
                <c:pt idx="0">
                  <c:v>No risk</c:v>
                </c:pt>
                <c:pt idx="1">
                  <c:v>Low</c:v>
                </c:pt>
                <c:pt idx="2">
                  <c:v>Moderate</c:v>
                </c:pt>
                <c:pt idx="3">
                  <c:v>High</c:v>
                </c:pt>
              </c:strCache>
            </c:strRef>
          </c:cat>
          <c:val>
            <c:numRef>
              <c:f>Risk!$C$2:$C$5</c:f>
              <c:numCache>
                <c:formatCode>General</c:formatCode>
                <c:ptCount val="4"/>
                <c:pt idx="0">
                  <c:v>104</c:v>
                </c:pt>
                <c:pt idx="1">
                  <c:v>276</c:v>
                </c:pt>
                <c:pt idx="2">
                  <c:v>46</c:v>
                </c:pt>
                <c:pt idx="3">
                  <c:v>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Risk!$E$2:$E$7</c15:f>
                <c15:dlblRangeCache>
                  <c:ptCount val="6"/>
                  <c:pt idx="0">
                    <c:v>24%</c:v>
                  </c:pt>
                  <c:pt idx="1">
                    <c:v>64%</c:v>
                  </c:pt>
                  <c:pt idx="2">
                    <c:v>11%</c:v>
                  </c:pt>
                  <c:pt idx="3">
                    <c:v>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9-BF35-40E5-900B-765D0D618D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Suicide risk</a:t>
                </a:r>
              </a:p>
            </c:rich>
          </c:tx>
          <c:layout>
            <c:manualLayout>
              <c:xMode val="edge"/>
              <c:yMode val="edge"/>
              <c:x val="0.48429445679298744"/>
              <c:y val="0.8775223595465815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4119091012179476E-2"/>
              <c:y val="0.2672172543656898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233937221261977"/>
          <c:y val="5.8084105894745407E-2"/>
          <c:w val="0.34551440724381"/>
          <c:h val="0.125185211050392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Lbls>
            <c:dLbl>
              <c:idx val="2"/>
              <c:tx>
                <c:rich>
                  <a:bodyPr/>
                  <a:lstStyle/>
                  <a:p>
                    <a:fld id="{CB508740-2718-4B12-A59C-882AE85EDD48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7886-47D3-B067-918F688FE39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1A5AFB6-424A-4632-A6DD-21B363CFB554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7886-47D3-B067-918F688FE392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B61400EF-D5F5-4A09-920E-CBA7490A043E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7886-47D3-B067-918F688FE392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525F3667-2D0B-4C84-B7B0-6FE1AACCF7B4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7886-47D3-B067-918F688FE392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BC1E88C8-A4BC-4E33-8189-7BF931B797E7}" type="VALUE">
                      <a:rPr lang="en-US"/>
                      <a:pPr/>
                      <a:t>[VALUE]</a:t>
                    </a:fld>
                    <a:r>
                      <a:rPr lang="en-US"/>
                      <a:t>*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7886-47D3-B067-918F688FE3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'Team views'!$A$2:$A$12</c:f>
              <c:strCache>
                <c:ptCount val="11"/>
                <c:pt idx="0">
                  <c:v>Closer supervision of patient</c:v>
                </c:pt>
                <c:pt idx="1">
                  <c:v>Closer contact with patients family</c:v>
                </c:pt>
                <c:pt idx="2">
                  <c:v>Decrease in caseloads</c:v>
                </c:pt>
                <c:pt idx="3">
                  <c:v>Improved adherence with drug treatment</c:v>
                </c:pt>
                <c:pt idx="4">
                  <c:v>Access to psychological treatment</c:v>
                </c:pt>
                <c:pt idx="5">
                  <c:v>Better communication between teams</c:v>
                </c:pt>
                <c:pt idx="6">
                  <c:v>Better staff training</c:v>
                </c:pt>
                <c:pt idx="7">
                  <c:v>Better crisis facilities</c:v>
                </c:pt>
                <c:pt idx="8">
                  <c:v>Increased staffing</c:v>
                </c:pt>
                <c:pt idx="9">
                  <c:v>Closer working with GP</c:v>
                </c:pt>
                <c:pt idx="10">
                  <c:v>Availability of dual diagnosis services</c:v>
                </c:pt>
              </c:strCache>
            </c:strRef>
          </c:cat>
          <c:val>
            <c:numRef>
              <c:f>'Team views'!$B$2:$B$12</c:f>
              <c:numCache>
                <c:formatCode>0%</c:formatCode>
                <c:ptCount val="11"/>
                <c:pt idx="0">
                  <c:v>0.11</c:v>
                </c:pt>
                <c:pt idx="1">
                  <c:v>0.11</c:v>
                </c:pt>
                <c:pt idx="2">
                  <c:v>0.1</c:v>
                </c:pt>
                <c:pt idx="3">
                  <c:v>0.09</c:v>
                </c:pt>
                <c:pt idx="4">
                  <c:v>0.12</c:v>
                </c:pt>
                <c:pt idx="5">
                  <c:v>7.0000000000000007E-2</c:v>
                </c:pt>
                <c:pt idx="6">
                  <c:v>0.05</c:v>
                </c:pt>
                <c:pt idx="7">
                  <c:v>0.06</c:v>
                </c:pt>
                <c:pt idx="8">
                  <c:v>7.0000000000000007E-2</c:v>
                </c:pt>
                <c:pt idx="9">
                  <c:v>0.05</c:v>
                </c:pt>
                <c:pt idx="10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886-47D3-B067-918F688FE3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148570367"/>
        <c:axId val="975713839"/>
      </c:barChart>
      <c:catAx>
        <c:axId val="114857036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5713839"/>
        <c:crosses val="autoZero"/>
        <c:auto val="1"/>
        <c:lblAlgn val="ctr"/>
        <c:lblOffset val="100"/>
        <c:noMultiLvlLbl val="0"/>
      </c:catAx>
      <c:valAx>
        <c:axId val="97571383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Percentage</a:t>
                </a:r>
                <a:r>
                  <a:rPr lang="hr-HR" sz="1400" b="1" baseline="0"/>
                  <a:t> of patients</a:t>
                </a:r>
                <a:endParaRPr lang="hr-HR" sz="1400" b="1"/>
              </a:p>
            </c:rich>
          </c:tx>
          <c:layout>
            <c:manualLayout>
              <c:xMode val="edge"/>
              <c:yMode val="edge"/>
              <c:x val="0.53573782150295812"/>
              <c:y val="0.9494197032858370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hr-HR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48570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10140199143485"/>
          <c:y val="6.3995997539616309E-2"/>
          <c:w val="0.87526893095782576"/>
          <c:h val="0.8069405261478516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rgbClr val="00206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A4F-4253-B4F3-B863F887DE4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11%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A4F-4253-B4F3-B863F887DE4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EA4F-4253-B4F3-B863F887DE4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2%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EA4F-4253-B4F3-B863F887DE4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EA4F-4253-B4F3-B863F887DE4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EA4F-4253-B4F3-B863F887DE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1281</c:v>
                </c:pt>
                <c:pt idx="1">
                  <c:v>211</c:v>
                </c:pt>
                <c:pt idx="2">
                  <c:v>40</c:v>
                </c:pt>
                <c:pt idx="3">
                  <c:v>46</c:v>
                </c:pt>
                <c:pt idx="4">
                  <c:v>142</c:v>
                </c:pt>
                <c:pt idx="5">
                  <c:v>142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A4F-4253-B4F3-B863F887DE4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EA4F-4253-B4F3-B863F887DE4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26%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EA4F-4253-B4F3-B863F887DE4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EA4F-4253-B4F3-B863F887DE4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EA4F-4253-B4F3-B863F887DE4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EA4F-4253-B4F3-B863F887DE4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EA4F-4253-B4F3-B863F887DE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339</c:v>
                </c:pt>
                <c:pt idx="1">
                  <c:v>145</c:v>
                </c:pt>
                <c:pt idx="2">
                  <c:v>3</c:v>
                </c:pt>
                <c:pt idx="3">
                  <c:v>6</c:v>
                </c:pt>
                <c:pt idx="4">
                  <c:v>48</c:v>
                </c:pt>
                <c:pt idx="5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EA4F-4253-B4F3-B863F887DE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6895312"/>
        <c:axId val="516901072"/>
      </c:barChart>
      <c:catAx>
        <c:axId val="516895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516901072"/>
        <c:crosses val="autoZero"/>
        <c:auto val="1"/>
        <c:lblAlgn val="ctr"/>
        <c:lblOffset val="100"/>
        <c:noMultiLvlLbl val="0"/>
      </c:catAx>
      <c:valAx>
        <c:axId val="516901072"/>
        <c:scaling>
          <c:orientation val="minMax"/>
          <c:max val="14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GB" sz="1600" b="1">
                    <a:latin typeface="Calibri" panose="020F0502020204030204" pitchFamily="34" charset="0"/>
                    <a:cs typeface="Calibri" panose="020F0502020204030204" pitchFamily="34" charset="0"/>
                  </a:rPr>
                  <a:t>Number of suicides</a:t>
                </a:r>
              </a:p>
            </c:rich>
          </c:tx>
          <c:layout>
            <c:manualLayout>
              <c:xMode val="edge"/>
              <c:yMode val="edge"/>
              <c:x val="1.714716364856855E-2"/>
              <c:y val="0.3227454279807192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6350">
            <a:solidFill>
              <a:schemeClr val="bg1">
                <a:lumMod val="6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6895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9219717521167745"/>
          <c:y val="4.2662891076347763E-2"/>
          <c:w val="0.15748414759649379"/>
          <c:h val="5.9389698610377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61969807054544E-2"/>
          <c:y val="3.5035326369215039E-2"/>
          <c:w val="0.89896851138149314"/>
          <c:h val="0.759367648825950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'Pt age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8019FE53-9359-4E07-8DCA-B8D695354B30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C76F-4568-947D-283A2E8C64B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02B5188-5EC3-4C9A-A3B0-460440791BD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C76F-4568-947D-283A2E8C64B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ED1715C0-24DC-4524-A9A0-11EA0C00CF7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C76F-4568-947D-283A2E8C64B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730E6513-5D1A-4747-B7F4-1A79C3FFEF2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C76F-4568-947D-283A2E8C64B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A3257439-4D71-4350-843D-72C9E40F6FB3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C76F-4568-947D-283A2E8C64B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FE536CF2-6B44-42B7-A3AF-6F140BD952E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C76F-4568-947D-283A2E8C64B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4DC35FCF-C08D-482C-B6ED-1EBCE7A8F65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C76F-4568-947D-283A2E8C64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'Pt age gender'!$B$2:$B$8</c:f>
              <c:numCache>
                <c:formatCode>General</c:formatCode>
                <c:ptCount val="7"/>
                <c:pt idx="0">
                  <c:v>37</c:v>
                </c:pt>
                <c:pt idx="1">
                  <c:v>80</c:v>
                </c:pt>
                <c:pt idx="2">
                  <c:v>91</c:v>
                </c:pt>
                <c:pt idx="3">
                  <c:v>80</c:v>
                </c:pt>
                <c:pt idx="4">
                  <c:v>48</c:v>
                </c:pt>
                <c:pt idx="5">
                  <c:v>22</c:v>
                </c:pt>
                <c:pt idx="6">
                  <c:v>10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age gender'!$D$2:$D$8</c15:f>
                <c15:dlblRangeCache>
                  <c:ptCount val="7"/>
                  <c:pt idx="0">
                    <c:v>10%</c:v>
                  </c:pt>
                  <c:pt idx="1">
                    <c:v>22%</c:v>
                  </c:pt>
                  <c:pt idx="2">
                    <c:v>25%</c:v>
                  </c:pt>
                  <c:pt idx="3">
                    <c:v>22%</c:v>
                  </c:pt>
                  <c:pt idx="4">
                    <c:v>13%</c:v>
                  </c:pt>
                  <c:pt idx="5">
                    <c:v>6%</c:v>
                  </c:pt>
                  <c:pt idx="6">
                    <c:v>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C76F-4568-947D-283A2E8C64B2}"/>
            </c:ext>
          </c:extLst>
        </c:ser>
        <c:ser>
          <c:idx val="1"/>
          <c:order val="1"/>
          <c:tx>
            <c:strRef>
              <c:f>'Pt age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DAC8EC88-9965-4C90-872F-73B898D9A2A8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8-C76F-4568-947D-283A2E8C64B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6ECE96E6-C847-4693-98ED-9D819A91762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C76F-4568-947D-283A2E8C64B2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7D7177ED-8EB3-4872-AA96-D68ABC31E99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C76F-4568-947D-283A2E8C64B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16A633A-48B3-4B67-9853-5342454C5698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C76F-4568-947D-283A2E8C64B2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4E0F0DF3-F3E6-4F01-9AC7-604FA244B30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C76F-4568-947D-283A2E8C64B2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80A8A865-60B9-486A-AC0C-5A9D1FE6AB49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C76F-4568-947D-283A2E8C64B2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fld id="{281F58E1-9BA6-4187-80C4-8D09061749D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C76F-4568-947D-283A2E8C64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720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0"/>
              </c:ext>
            </c:extLst>
          </c:dLbls>
          <c:cat>
            <c:strRef>
              <c:f>'Pt age gender'!$A$2:$A$8</c:f>
              <c:strCache>
                <c:ptCount val="7"/>
                <c:pt idx="0">
                  <c:v>Under 25</c:v>
                </c:pt>
                <c:pt idx="1">
                  <c:v>25-34</c:v>
                </c:pt>
                <c:pt idx="2">
                  <c:v>35-44</c:v>
                </c:pt>
                <c:pt idx="3">
                  <c:v>45-54</c:v>
                </c:pt>
                <c:pt idx="4">
                  <c:v>55-64</c:v>
                </c:pt>
                <c:pt idx="5">
                  <c:v>65-74</c:v>
                </c:pt>
                <c:pt idx="6">
                  <c:v>75+</c:v>
                </c:pt>
              </c:strCache>
            </c:strRef>
          </c:cat>
          <c:val>
            <c:numRef>
              <c:f>'Pt age gender'!$C$2:$C$8</c:f>
              <c:numCache>
                <c:formatCode>General</c:formatCode>
                <c:ptCount val="7"/>
                <c:pt idx="0">
                  <c:v>17</c:v>
                </c:pt>
                <c:pt idx="1">
                  <c:v>32</c:v>
                </c:pt>
                <c:pt idx="2">
                  <c:v>44</c:v>
                </c:pt>
                <c:pt idx="3">
                  <c:v>43</c:v>
                </c:pt>
                <c:pt idx="4">
                  <c:v>25</c:v>
                </c:pt>
                <c:pt idx="5">
                  <c:v>9</c:v>
                </c:pt>
                <c:pt idx="6">
                  <c:v>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age gender'!$E$2:$E$8</c15:f>
                <c15:dlblRangeCache>
                  <c:ptCount val="7"/>
                  <c:pt idx="0">
                    <c:v>10%</c:v>
                  </c:pt>
                  <c:pt idx="1">
                    <c:v>19%</c:v>
                  </c:pt>
                  <c:pt idx="2">
                    <c:v>25%</c:v>
                  </c:pt>
                  <c:pt idx="3">
                    <c:v>25%</c:v>
                  </c:pt>
                  <c:pt idx="4">
                    <c:v>14%</c:v>
                  </c:pt>
                  <c:pt idx="5">
                    <c:v>5%</c:v>
                  </c:pt>
                  <c:pt idx="6">
                    <c:v>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F-C76F-4568-947D-283A2E8C64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977824479"/>
        <c:axId val="977819487"/>
      </c:barChart>
      <c:catAx>
        <c:axId val="977824479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Age group</a:t>
                </a:r>
              </a:p>
            </c:rich>
          </c:tx>
          <c:layout>
            <c:manualLayout>
              <c:xMode val="edge"/>
              <c:yMode val="edge"/>
              <c:x val="0.47977162130402928"/>
              <c:y val="0.8835800103056459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19487"/>
        <c:crosses val="autoZero"/>
        <c:auto val="1"/>
        <c:lblAlgn val="ctr"/>
        <c:lblOffset val="100"/>
        <c:noMultiLvlLbl val="0"/>
      </c:catAx>
      <c:valAx>
        <c:axId val="977819487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2192536861783098E-2"/>
              <c:y val="0.2815740753941502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7782447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139741907261588"/>
          <c:y val="8.8541119860017448E-2"/>
          <c:w val="0.21942716535433071"/>
          <c:h val="7.81255468066491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'Pt meth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BD9F688A-BE5A-4186-988E-8541549F49E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A42E-42BD-9E5C-A7771B7D6F0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B9F4D0FE-4598-42A3-B8DD-70849F83E70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A42E-42BD-9E5C-A7771B7D6F0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059E5135-A758-476D-B901-4087EEF4407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A42E-42BD-9E5C-A7771B7D6F0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A60CBF2D-3209-4357-A17A-BDD62D2B95C7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A42E-42BD-9E5C-A7771B7D6F0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299278D-3070-4FC2-9A40-872237DADB30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A42E-42BD-9E5C-A7771B7D6F0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fld id="{0CE305D8-7FB0-473E-BBFB-E4080F3CA9C6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A42E-42BD-9E5C-A7771B7D6F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meth gender'!$A$2:$A$7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'Pt meth gender'!$B$2:$B$7</c:f>
              <c:numCache>
                <c:formatCode>General</c:formatCode>
                <c:ptCount val="6"/>
                <c:pt idx="0">
                  <c:v>232</c:v>
                </c:pt>
                <c:pt idx="1">
                  <c:v>57</c:v>
                </c:pt>
                <c:pt idx="2">
                  <c:v>6</c:v>
                </c:pt>
                <c:pt idx="3">
                  <c:v>11</c:v>
                </c:pt>
                <c:pt idx="4">
                  <c:v>37</c:v>
                </c:pt>
                <c:pt idx="5">
                  <c:v>17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meth gender'!$D$2:$D$7</c15:f>
                <c15:dlblRangeCache>
                  <c:ptCount val="6"/>
                  <c:pt idx="0">
                    <c:v>64%</c:v>
                  </c:pt>
                  <c:pt idx="1">
                    <c:v>16%</c:v>
                  </c:pt>
                  <c:pt idx="2">
                    <c:v>2%</c:v>
                  </c:pt>
                  <c:pt idx="3">
                    <c:v>3%</c:v>
                  </c:pt>
                  <c:pt idx="4">
                    <c:v>10%</c:v>
                  </c:pt>
                  <c:pt idx="5">
                    <c:v>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A42E-42BD-9E5C-A7771B7D6F0F}"/>
            </c:ext>
          </c:extLst>
        </c:ser>
        <c:ser>
          <c:idx val="1"/>
          <c:order val="1"/>
          <c:tx>
            <c:strRef>
              <c:f>'Pt meth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53%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7-A42E-42BD-9E5C-A7771B7D6F0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27%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8-A42E-42BD-9E5C-A7771B7D6F0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1%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9-A42E-42BD-9E5C-A7771B7D6F0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3C4FFFE2-89CD-4782-B7D8-296C04BD891A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A42E-42BD-9E5C-A7771B7D6F0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00F588A-DFB6-4DA7-A21E-412ADF045F5F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A42E-42BD-9E5C-A7771B7D6F0F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8%</a:t>
                    </a:r>
                    <a:endParaRPr lang="en-US" dirty="0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1"/>
                </c:ext>
                <c:ext xmlns:c16="http://schemas.microsoft.com/office/drawing/2014/chart" uri="{C3380CC4-5D6E-409C-BE32-E72D297353CC}">
                  <c16:uniqueId val="{0000000C-A42E-42BD-9E5C-A7771B7D6F0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'Pt meth gender'!$A$2:$A$7</c:f>
              <c:strCache>
                <c:ptCount val="6"/>
                <c:pt idx="0">
                  <c:v>Hanging/strangulation</c:v>
                </c:pt>
                <c:pt idx="1">
                  <c:v>Self-poisoning</c:v>
                </c:pt>
                <c:pt idx="2">
                  <c:v>Gas inhalation</c:v>
                </c:pt>
                <c:pt idx="3">
                  <c:v>Jumping/multiple injuries</c:v>
                </c:pt>
                <c:pt idx="4">
                  <c:v>Drowning</c:v>
                </c:pt>
                <c:pt idx="5">
                  <c:v>Other</c:v>
                </c:pt>
              </c:strCache>
            </c:strRef>
          </c:cat>
          <c:val>
            <c:numRef>
              <c:f>'Pt meth gender'!$C$2:$C$7</c:f>
              <c:numCache>
                <c:formatCode>General</c:formatCode>
                <c:ptCount val="6"/>
                <c:pt idx="0">
                  <c:v>87</c:v>
                </c:pt>
                <c:pt idx="1">
                  <c:v>46</c:v>
                </c:pt>
                <c:pt idx="2">
                  <c:v>3</c:v>
                </c:pt>
                <c:pt idx="3">
                  <c:v>4</c:v>
                </c:pt>
                <c:pt idx="4">
                  <c:v>14</c:v>
                </c:pt>
                <c:pt idx="5">
                  <c:v>12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'Pt meth gender'!$E$2:$E$7</c15:f>
                <c15:dlblRangeCache>
                  <c:ptCount val="6"/>
                  <c:pt idx="0">
                    <c:v>52%</c:v>
                  </c:pt>
                  <c:pt idx="1">
                    <c:v>28%</c:v>
                  </c:pt>
                  <c:pt idx="2">
                    <c:v>2%</c:v>
                  </c:pt>
                  <c:pt idx="3">
                    <c:v>2%</c:v>
                  </c:pt>
                  <c:pt idx="4">
                    <c:v>8%</c:v>
                  </c:pt>
                  <c:pt idx="5">
                    <c:v>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A42E-42BD-9E5C-A7771B7D6F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1.1616162124305192E-3"/>
              <c:y val="0.2994100488297926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0695297462817153"/>
          <c:y val="0.10243000874890634"/>
          <c:w val="0.17839606939376482"/>
          <c:h val="6.2361855544110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'Diagnosis gender'!$B$1</c:f>
              <c:strCache>
                <c:ptCount val="1"/>
                <c:pt idx="0">
                  <c:v>Men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01D34617-281D-4AAC-B680-70F70C4FF035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B57A-4DA9-A5D1-4DBE910ADAB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972105E9-5C00-4040-A4AD-C7239CCBE145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B57A-4DA9-A5D1-4DBE910ADAB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98658329-6EB7-494D-AE1F-70C25813929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B57A-4DA9-A5D1-4DBE910ADAB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CDEB874-28C9-4494-9286-4A440F9D8C1D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B57A-4DA9-A5D1-4DBE910ADAB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92A915CB-4E37-47D6-9D75-609B8B87559C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B57A-4DA9-A5D1-4DBE910ADA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'Diagnosis gender'!$A$2:$A$6</c:f>
              <c:strCache>
                <c:ptCount val="5"/>
                <c:pt idx="0">
                  <c:v>Schizophrenia &amp; other delusional disorders</c:v>
                </c:pt>
                <c:pt idx="1">
                  <c:v>Affective disorders</c:v>
                </c:pt>
                <c:pt idx="2">
                  <c:v>Personality disorder</c:v>
                </c:pt>
                <c:pt idx="3">
                  <c:v>Alcohol dependence/misuse</c:v>
                </c:pt>
                <c:pt idx="4">
                  <c:v>Drug dependence/misuse</c:v>
                </c:pt>
              </c:strCache>
            </c:strRef>
          </c:cat>
          <c:val>
            <c:numRef>
              <c:f>'Diagnosis gender'!$B$2:$B$6</c:f>
              <c:numCache>
                <c:formatCode>General</c:formatCode>
                <c:ptCount val="5"/>
                <c:pt idx="0">
                  <c:v>53</c:v>
                </c:pt>
                <c:pt idx="1">
                  <c:v>100</c:v>
                </c:pt>
                <c:pt idx="2">
                  <c:v>15</c:v>
                </c:pt>
                <c:pt idx="3">
                  <c:v>74</c:v>
                </c:pt>
                <c:pt idx="4">
                  <c:v>44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'Diagnosis gender'!$D$2:$D$7</c15:f>
                <c15:dlblRangeCache>
                  <c:ptCount val="6"/>
                  <c:pt idx="0">
                    <c:v>15%</c:v>
                  </c:pt>
                  <c:pt idx="1">
                    <c:v>28%</c:v>
                  </c:pt>
                  <c:pt idx="2">
                    <c:v>4%</c:v>
                  </c:pt>
                  <c:pt idx="3">
                    <c:v>21%</c:v>
                  </c:pt>
                  <c:pt idx="4">
                    <c:v>12%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B57A-4DA9-A5D1-4DBE910ADABF}"/>
            </c:ext>
          </c:extLst>
        </c:ser>
        <c:ser>
          <c:idx val="1"/>
          <c:order val="1"/>
          <c:tx>
            <c:strRef>
              <c:f>'Diagnosis gender'!$C$1</c:f>
              <c:strCache>
                <c:ptCount val="1"/>
                <c:pt idx="0">
                  <c:v>Women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fld id="{3C600445-234A-4000-B5F1-BA054E358CF3}" type="CELLRANGE">
                      <a:rPr lang="en-US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B57A-4DA9-A5D1-4DBE910ADAB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33F5FB2F-3059-4686-B000-3E52788D972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B57A-4DA9-A5D1-4DBE910ADAB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F1D61090-E330-4F52-BF60-4CB3AB5D703B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B57A-4DA9-A5D1-4DBE910ADAB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fld id="{680E44A1-3305-4323-BD18-C3B882BAF69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B57A-4DA9-A5D1-4DBE910ADAB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648EFAA7-5A29-4223-8D6F-E5FE00B52A42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B57A-4DA9-A5D1-4DBE910ADA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'Diagnosis gender'!$A$2:$A$6</c:f>
              <c:strCache>
                <c:ptCount val="5"/>
                <c:pt idx="0">
                  <c:v>Schizophrenia &amp; other delusional disorders</c:v>
                </c:pt>
                <c:pt idx="1">
                  <c:v>Affective disorders</c:v>
                </c:pt>
                <c:pt idx="2">
                  <c:v>Personality disorder</c:v>
                </c:pt>
                <c:pt idx="3">
                  <c:v>Alcohol dependence/misuse</c:v>
                </c:pt>
                <c:pt idx="4">
                  <c:v>Drug dependence/misuse</c:v>
                </c:pt>
              </c:strCache>
            </c:strRef>
          </c:cat>
          <c:val>
            <c:numRef>
              <c:f>'Diagnosis gender'!$C$2:$C$6</c:f>
              <c:numCache>
                <c:formatCode>General</c:formatCode>
                <c:ptCount val="5"/>
                <c:pt idx="0">
                  <c:v>9</c:v>
                </c:pt>
                <c:pt idx="1">
                  <c:v>63</c:v>
                </c:pt>
                <c:pt idx="2">
                  <c:v>30</c:v>
                </c:pt>
                <c:pt idx="3">
                  <c:v>29</c:v>
                </c:pt>
                <c:pt idx="4">
                  <c:v>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'Diagnosis gender'!$E$2:$E$7</c15:f>
                <c15:dlblRangeCache>
                  <c:ptCount val="6"/>
                  <c:pt idx="0">
                    <c:v>5%</c:v>
                  </c:pt>
                  <c:pt idx="1">
                    <c:v>38%</c:v>
                  </c:pt>
                  <c:pt idx="2">
                    <c:v>18%</c:v>
                  </c:pt>
                  <c:pt idx="3">
                    <c:v>18%</c:v>
                  </c:pt>
                  <c:pt idx="4">
                    <c:v>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B57A-4DA9-A5D1-4DBE910ADA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hr-HR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5.2910052910052907E-3"/>
              <c:y val="0.2804030051288843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6594769403824527"/>
          <c:y val="4.0033281140188802E-2"/>
          <c:w val="0.17839606939376482"/>
          <c:h val="6.23618555441102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2105220549071219"/>
          <c:w val="1"/>
          <c:h val="0.71780475713170999"/>
        </c:manualLayout>
      </c:layout>
      <c:pie3DChart>
        <c:varyColors val="1"/>
        <c:ser>
          <c:idx val="0"/>
          <c:order val="0"/>
          <c:tx>
            <c:strRef>
              <c:f>'Marital status'!$B$1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explosion val="8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E58C-4A1D-8195-A26C91530D91}"/>
              </c:ext>
            </c:extLst>
          </c:dPt>
          <c:dPt>
            <c:idx val="1"/>
            <c:bubble3D val="0"/>
            <c:explosion val="4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E58C-4A1D-8195-A26C91530D91}"/>
              </c:ext>
            </c:extLst>
          </c:dPt>
          <c:dPt>
            <c:idx val="2"/>
            <c:bubble3D val="0"/>
            <c:explosion val="8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E58C-4A1D-8195-A26C91530D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E58C-4A1D-8195-A26C91530D91}"/>
              </c:ext>
            </c:extLst>
          </c:dPt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EDF5487-094B-41F3-9E45-FD198E464EA8}" type="CATEGORYNAME">
                      <a:rPr lang="en-US" b="1"/>
                      <a:pPr>
                        <a:defRPr sz="1400" b="1"/>
                      </a:pPr>
                      <a:t>[CATEGORY NAME]</a:t>
                    </a:fld>
                    <a:endParaRPr lang="en-US" b="1" baseline="0" dirty="0"/>
                  </a:p>
                  <a:p>
                    <a:pPr>
                      <a:defRPr sz="1400" b="1"/>
                    </a:pPr>
                    <a:r>
                      <a:rPr lang="en-US" b="1" dirty="0"/>
                      <a:t>124 (</a:t>
                    </a:r>
                    <a:fld id="{F850E9CA-1B8F-41AF-9644-99DF7A2238C1}" type="VALUE">
                      <a:rPr lang="en-US" b="1"/>
                      <a:pPr>
                        <a:defRPr sz="1400" b="1"/>
                      </a:pPr>
                      <a:t>[VALUE]</a:t>
                    </a:fld>
                    <a:r>
                      <a:rPr lang="en-US" b="1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58C-4A1D-8195-A26C91530D91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488453A-B133-4783-A9EE-D5221577A6F6}" type="CATEGORYNAME">
                      <a:rPr lang="en-US" b="1"/>
                      <a:pPr>
                        <a:defRPr sz="1400" b="1"/>
                      </a:pPr>
                      <a:t>[CATEGORY NAME]</a:t>
                    </a:fld>
                    <a:endParaRPr lang="en-US" b="1" baseline="0" dirty="0"/>
                  </a:p>
                  <a:p>
                    <a:pPr>
                      <a:defRPr sz="1400" b="1"/>
                    </a:pPr>
                    <a:r>
                      <a:rPr lang="en-US" b="1" dirty="0"/>
                      <a:t>147 (</a:t>
                    </a:r>
                    <a:fld id="{39E668CF-F9C7-42BB-AB2C-AE8F73E4A4A4}" type="VALUE">
                      <a:rPr lang="en-US" b="1"/>
                      <a:pPr>
                        <a:defRPr sz="1400" b="1"/>
                      </a:pPr>
                      <a:t>[VALUE]</a:t>
                    </a:fld>
                    <a:r>
                      <a:rPr lang="en-US" b="1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58C-4A1D-8195-A26C91530D91}"/>
                </c:ext>
              </c:extLst>
            </c:dLbl>
            <c:dLbl>
              <c:idx val="2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F9A064C-114B-4566-8A8C-188742BED9BF}" type="CATEGORYNAME">
                      <a:rPr lang="en-US" b="1"/>
                      <a:pPr>
                        <a:defRPr sz="1400" b="1"/>
                      </a:pPr>
                      <a:t>[CATEGORY NAME]</a:t>
                    </a:fld>
                    <a:endParaRPr lang="en-US" b="1" baseline="0" dirty="0"/>
                  </a:p>
                  <a:p>
                    <a:pPr>
                      <a:defRPr sz="1400" b="1"/>
                    </a:pPr>
                    <a:r>
                      <a:rPr lang="en-US" b="1" dirty="0"/>
                      <a:t>210 (</a:t>
                    </a:r>
                    <a:fld id="{0B26F120-42D4-4DD8-B0DA-3754212DD867}" type="VALUE">
                      <a:rPr lang="en-US" b="1"/>
                      <a:pPr>
                        <a:defRPr sz="1400" b="1"/>
                      </a:pPr>
                      <a:t>[VALUE]</a:t>
                    </a:fld>
                    <a:r>
                      <a:rPr lang="en-US" b="1" dirty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58C-4A1D-8195-A26C91530D91}"/>
                </c:ext>
              </c:extLst>
            </c:dLbl>
            <c:dLbl>
              <c:idx val="3"/>
              <c:layout>
                <c:manualLayout>
                  <c:x val="2.7831959395143584E-2"/>
                  <c:y val="-1.272463999288221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36927DB-1EEA-498E-B7AC-D57DF106296B}" type="CATEGORYNAME">
                      <a:rPr lang="en-US" b="1"/>
                      <a:pPr>
                        <a:defRPr sz="1400" b="1"/>
                      </a:pPr>
                      <a:t>[CATEGORY NAME]</a:t>
                    </a:fld>
                    <a:r>
                      <a:rPr lang="en-US" b="1"/>
                      <a:t> </a:t>
                    </a:r>
                  </a:p>
                  <a:p>
                    <a:pPr>
                      <a:defRPr sz="1400" b="1"/>
                    </a:pPr>
                    <a:r>
                      <a:rPr lang="en-US" b="1" baseline="0"/>
                      <a:t>13 (</a:t>
                    </a:r>
                    <a:fld id="{966C80B4-08DC-4BD3-98EE-A6E26D7CA71F}" type="VALUE">
                      <a:rPr lang="en-US" b="1" baseline="0"/>
                      <a:pPr>
                        <a:defRPr sz="1400" b="1"/>
                      </a:pPr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58C-4A1D-8195-A26C91530D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'Marital status'!$A$2:$A$5</c:f>
              <c:strCache>
                <c:ptCount val="4"/>
                <c:pt idx="0">
                  <c:v>Divorced/Separated</c:v>
                </c:pt>
                <c:pt idx="1">
                  <c:v>Married/Co-habiting</c:v>
                </c:pt>
                <c:pt idx="2">
                  <c:v>Single</c:v>
                </c:pt>
                <c:pt idx="3">
                  <c:v>Widowed</c:v>
                </c:pt>
              </c:strCache>
            </c:strRef>
          </c:cat>
          <c:val>
            <c:numRef>
              <c:f>'Marital status'!$B$2:$B$5</c:f>
              <c:numCache>
                <c:formatCode>0%</c:formatCode>
                <c:ptCount val="4"/>
                <c:pt idx="0">
                  <c:v>0.25</c:v>
                </c:pt>
                <c:pt idx="1">
                  <c:v>0.3</c:v>
                </c:pt>
                <c:pt idx="2">
                  <c:v>0.43</c:v>
                </c:pt>
                <c:pt idx="3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58C-4A1D-8195-A26C91530D91}"/>
            </c:ext>
          </c:extLst>
        </c:ser>
        <c:ser>
          <c:idx val="1"/>
          <c:order val="1"/>
          <c:tx>
            <c:strRef>
              <c:f>'Marital status'!$C$1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A-E58C-4A1D-8195-A26C91530D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C-E58C-4A1D-8195-A26C91530D9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E-E58C-4A1D-8195-A26C91530D9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E58C-4A1D-8195-A26C91530D9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val>
            <c:numRef>
              <c:f>'Marital status'!$C$2:$C$5</c:f>
              <c:numCache>
                <c:formatCode>General</c:formatCode>
                <c:ptCount val="4"/>
                <c:pt idx="0">
                  <c:v>124</c:v>
                </c:pt>
                <c:pt idx="1">
                  <c:v>147</c:v>
                </c:pt>
                <c:pt idx="2">
                  <c:v>210</c:v>
                </c:pt>
                <c:pt idx="3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E58C-4A1D-8195-A26C91530D9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972222222222223"/>
          <c:y val="0.25525665489585392"/>
          <c:w val="0.81388888888888888"/>
          <c:h val="0.54983960338291049"/>
        </c:manualLayout>
      </c:layout>
      <c:pie3DChart>
        <c:varyColors val="1"/>
        <c:ser>
          <c:idx val="0"/>
          <c:order val="0"/>
          <c:tx>
            <c:strRef>
              <c:f>Employment!$B$1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403-4657-BA90-04ED8759F15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403-4657-BA90-04ED8759F15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403-4657-BA90-04ED8759F15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403-4657-BA90-04ED8759F15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403-4657-BA90-04ED8759F15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403-4657-BA90-04ED8759F15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9403-4657-BA90-04ED8759F154}"/>
              </c:ext>
            </c:extLst>
          </c:dPt>
          <c:dLbls>
            <c:dLbl>
              <c:idx val="0"/>
              <c:layout>
                <c:manualLayout>
                  <c:x val="5.6306805304666224E-2"/>
                  <c:y val="-7.539968028066926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CBBF571-6579-489B-9F2C-BEFFB97EBC8B}" type="CATEGORYNAME">
                      <a:rPr lang="en-GB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GB" sz="1400" b="1" baseline="0"/>
                      <a:t>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 baseline="0"/>
                      <a:t>93 (</a:t>
                    </a:r>
                    <a:fld id="{D8E92AC5-75B7-4192-8E3D-414EFD039D26}" type="VALUE">
                      <a:rPr lang="en-GB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GB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9529713703921295"/>
                      <c:h val="0.1718468583406043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9403-4657-BA90-04ED8759F154}"/>
                </c:ext>
              </c:extLst>
            </c:dLbl>
            <c:dLbl>
              <c:idx val="1"/>
              <c:layout>
                <c:manualLayout>
                  <c:x val="6.9440712710272468E-2"/>
                  <c:y val="-4.718878501260673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8F893D8-B94E-402E-AAA5-C04A531CD646}" type="CATEGORYNAM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/>
                      <a:t>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/>
                      <a:t>255 (</a:t>
                    </a:r>
                    <a:fld id="{E8CB5E2E-48EE-47EB-A8C5-9EF8EE505F8B}" type="VALU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704177602799649"/>
                      <c:h val="0.1854922904831881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9403-4657-BA90-04ED8759F154}"/>
                </c:ext>
              </c:extLst>
            </c:dLbl>
            <c:dLbl>
              <c:idx val="2"/>
              <c:layout>
                <c:manualLayout>
                  <c:x val="2.7151397373049E-3"/>
                  <c:y val="1.3590739938441114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A7102F95-9194-4D3E-9CCD-AA1F4D07EA14}" type="CATEGORYNAM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/>
                      <a:t> </a:t>
                    </a:r>
                  </a:p>
                  <a:p>
                    <a:pPr algn="l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/>
                      <a:t>12 (</a:t>
                    </a:r>
                    <a:fld id="{1A3C2CC9-860B-40B4-815C-4230FD73C7CD}" type="VALUE">
                      <a:rPr lang="en-US" sz="1400" b="1" baseline="0"/>
                      <a:pPr algn="l"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5916664722186089"/>
                      <c:h val="0.1724472137410439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9403-4657-BA90-04ED8759F154}"/>
                </c:ext>
              </c:extLst>
            </c:dLbl>
            <c:dLbl>
              <c:idx val="3"/>
              <c:layout>
                <c:manualLayout>
                  <c:x val="-7.4046821398034562E-2"/>
                  <c:y val="-5.099701730824204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9980345-3C3A-43CC-B1CE-CB52467152E7}" type="CATEGORYNAM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/>
                      <a:t>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/>
                      <a:t>12 (</a:t>
                    </a:r>
                    <a:fld id="{496093FA-64ED-4FAA-9F94-555997D6E651}" type="VALU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7624837385592346"/>
                      <c:h val="0.1618127911796299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9403-4657-BA90-04ED8759F154}"/>
                </c:ext>
              </c:extLst>
            </c:dLbl>
            <c:dLbl>
              <c:idx val="4"/>
              <c:layout>
                <c:manualLayout>
                  <c:x val="1.4919402627844207E-2"/>
                  <c:y val="-9.3364807390470428E-2"/>
                </c:manualLayout>
              </c:layout>
              <c:tx>
                <c:rich>
                  <a:bodyPr/>
                  <a:lstStyle/>
                  <a:p>
                    <a:fld id="{02198889-F136-49D4-8F35-F218948FC8A4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56 (</a:t>
                    </a:r>
                    <a:fld id="{1620D72B-373B-464E-9A78-E6353C4EA32C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9403-4657-BA90-04ED8759F154}"/>
                </c:ext>
              </c:extLst>
            </c:dLbl>
            <c:dLbl>
              <c:idx val="5"/>
              <c:layout>
                <c:manualLayout>
                  <c:x val="1.5748213407397581E-2"/>
                  <c:y val="-3.844432025205799E-2"/>
                </c:manualLayout>
              </c:layout>
              <c:tx>
                <c:rich>
                  <a:bodyPr/>
                  <a:lstStyle/>
                  <a:p>
                    <a:fld id="{DB253779-83FA-4F42-BB03-102EB5B74531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44 (</a:t>
                    </a:r>
                    <a:fld id="{90A22EAA-DE5A-4D8B-92B3-203D912E79ED}" type="VALUE">
                      <a:rPr lang="en-US" b="1" baseline="0"/>
                      <a:pPr/>
                      <a:t>[VALUE]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9403-4657-BA90-04ED8759F154}"/>
                </c:ext>
              </c:extLst>
            </c:dLbl>
            <c:dLbl>
              <c:idx val="6"/>
              <c:layout>
                <c:manualLayout>
                  <c:x val="4.5034978702739488E-2"/>
                  <c:y val="-7.3884166673927373E-2"/>
                </c:manualLayout>
              </c:layout>
              <c:tx>
                <c:rich>
                  <a:bodyPr/>
                  <a:lstStyle/>
                  <a:p>
                    <a:fld id="{A8C37F48-0ECA-47C9-A887-F08940128345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7 (</a:t>
                    </a:r>
                    <a:fld id="{B34DF08C-D9C0-4161-A3DA-5635E0BC9C16}" type="VALUE">
                      <a:rPr lang="en-US" b="1" baseline="0"/>
                      <a:pPr/>
                      <a:t>[VALUE]</a:t>
                    </a:fld>
                    <a:r>
                      <a:rPr lang="en-US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9403-4657-BA90-04ED8759F1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>
                  <a:solidFill>
                    <a:schemeClr val="bg2">
                      <a:lumMod val="75000"/>
                    </a:schemeClr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Employment!$A$2:$A$8</c:f>
              <c:strCache>
                <c:ptCount val="7"/>
                <c:pt idx="0">
                  <c:v>In paid employment (including part time &amp; self-employment)</c:v>
                </c:pt>
                <c:pt idx="1">
                  <c:v>Unemployed</c:v>
                </c:pt>
                <c:pt idx="2">
                  <c:v>Housewife/husband</c:v>
                </c:pt>
                <c:pt idx="3">
                  <c:v>Full-time student</c:v>
                </c:pt>
                <c:pt idx="4">
                  <c:v>Long-term sick</c:v>
                </c:pt>
                <c:pt idx="5">
                  <c:v>Retired</c:v>
                </c:pt>
                <c:pt idx="6">
                  <c:v>Other</c:v>
                </c:pt>
              </c:strCache>
            </c:strRef>
          </c:cat>
          <c:val>
            <c:numRef>
              <c:f>Employment!$B$2:$B$8</c:f>
              <c:numCache>
                <c:formatCode>0%</c:formatCode>
                <c:ptCount val="7"/>
                <c:pt idx="0">
                  <c:v>0.19</c:v>
                </c:pt>
                <c:pt idx="1">
                  <c:v>0.53</c:v>
                </c:pt>
                <c:pt idx="2">
                  <c:v>0.03</c:v>
                </c:pt>
                <c:pt idx="3">
                  <c:v>0.03</c:v>
                </c:pt>
                <c:pt idx="4">
                  <c:v>0.12</c:v>
                </c:pt>
                <c:pt idx="5">
                  <c:v>0.09</c:v>
                </c:pt>
                <c:pt idx="6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9403-4657-BA90-04ED8759F154}"/>
            </c:ext>
          </c:extLst>
        </c:ser>
        <c:ser>
          <c:idx val="1"/>
          <c:order val="1"/>
          <c:tx>
            <c:strRef>
              <c:f>Employment!$C$1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9403-4657-BA90-04ED8759F15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9403-4657-BA90-04ED8759F15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9403-4657-BA90-04ED8759F15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9403-4657-BA90-04ED8759F15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9403-4657-BA90-04ED8759F15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9403-4657-BA90-04ED8759F15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9403-4657-BA90-04ED8759F154}"/>
              </c:ext>
            </c:extLst>
          </c:dPt>
          <c:cat>
            <c:strRef>
              <c:f>Employment!$A$2:$A$8</c:f>
              <c:strCache>
                <c:ptCount val="7"/>
                <c:pt idx="0">
                  <c:v>In paid employment (including part time &amp; self-employment)</c:v>
                </c:pt>
                <c:pt idx="1">
                  <c:v>Unemployed</c:v>
                </c:pt>
                <c:pt idx="2">
                  <c:v>Housewife/husband</c:v>
                </c:pt>
                <c:pt idx="3">
                  <c:v>Full-time student</c:v>
                </c:pt>
                <c:pt idx="4">
                  <c:v>Long-term sick</c:v>
                </c:pt>
                <c:pt idx="5">
                  <c:v>Retired</c:v>
                </c:pt>
                <c:pt idx="6">
                  <c:v>Other</c:v>
                </c:pt>
              </c:strCache>
            </c:strRef>
          </c:cat>
          <c:val>
            <c:numRef>
              <c:f>Employment!$C$2:$C$8</c:f>
              <c:numCache>
                <c:formatCode>General</c:formatCode>
                <c:ptCount val="7"/>
                <c:pt idx="0">
                  <c:v>93</c:v>
                </c:pt>
                <c:pt idx="1">
                  <c:v>255</c:v>
                </c:pt>
                <c:pt idx="2">
                  <c:v>12</c:v>
                </c:pt>
                <c:pt idx="3">
                  <c:v>12</c:v>
                </c:pt>
                <c:pt idx="4">
                  <c:v>56</c:v>
                </c:pt>
                <c:pt idx="5">
                  <c:v>44</c:v>
                </c:pt>
                <c:pt idx="6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9403-4657-BA90-04ED8759F1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0972222222222223"/>
          <c:y val="0.25525665489585392"/>
          <c:w val="0.81388888888888888"/>
          <c:h val="0.54983960338291049"/>
        </c:manualLayout>
      </c:layout>
      <c:pie3DChart>
        <c:varyColors val="1"/>
        <c:ser>
          <c:idx val="0"/>
          <c:order val="0"/>
          <c:tx>
            <c:strRef>
              <c:f>'Living circ'!$B$1</c:f>
              <c:strCache>
                <c:ptCount val="1"/>
                <c:pt idx="0">
                  <c:v>Percent</c:v>
                </c:pt>
              </c:strCache>
            </c:strRef>
          </c:tx>
          <c:explosion val="2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F6D-4314-A3B4-96D2AEF37D5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F6D-4314-A3B4-96D2AEF37D5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F6D-4314-A3B4-96D2AEF37D5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F6D-4314-A3B4-96D2AEF37D5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F6D-4314-A3B4-96D2AEF37D5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F6D-4314-A3B4-96D2AEF37D5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3F6D-4314-A3B4-96D2AEF37D51}"/>
              </c:ext>
            </c:extLst>
          </c:dPt>
          <c:dLbls>
            <c:dLbl>
              <c:idx val="0"/>
              <c:layout>
                <c:manualLayout>
                  <c:x val="-2.7246616243645073E-3"/>
                  <c:y val="-0.1137805147769023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8EE70E24-0E86-430C-89A4-5CEC0F3B5447}" type="CATEGORYNAM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 baseline="0"/>
                      <a:t>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 baseline="0"/>
                      <a:t>201 (</a:t>
                    </a:r>
                    <a:fld id="{DD787704-78A7-400B-B4CF-ACDE11301CAD}" type="VALUE">
                      <a:rPr lang="en-US" sz="1400" b="1" baseline="0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[VALUE]</a:t>
                    </a:fld>
                    <a:r>
                      <a:rPr lang="en-US" sz="1400" b="1" baseline="0"/>
                      <a:t>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5044447519944026"/>
                      <c:h val="0.1549722790183757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3F6D-4314-A3B4-96D2AEF37D51}"/>
                </c:ext>
              </c:extLst>
            </c:dLbl>
            <c:dLbl>
              <c:idx val="1"/>
              <c:layout>
                <c:manualLayout>
                  <c:x val="-1.7546845685567129E-2"/>
                  <c:y val="2.078257063694333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endParaRPr lang="en-US" sz="1400" baseline="0"/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19E24BB-DFD2-4C5E-BE00-E66F18B19ABD}" type="CATEGORYNAME">
                      <a:rPr lang="en-US" sz="1400" b="1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US" sz="1400" b="1"/>
                      <a:t>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400" b="1"/>
                      <a:t>82 (17%)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18704181693343866"/>
                      <c:h val="0.15467775817001395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3F6D-4314-A3B4-96D2AEF37D51}"/>
                </c:ext>
              </c:extLst>
            </c:dLbl>
            <c:dLbl>
              <c:idx val="2"/>
              <c:layout>
                <c:manualLayout>
                  <c:x val="3.2463415174032242E-3"/>
                  <c:y val="6.6168643981593375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CC19A07B-615E-43D9-801E-D9960482BC88}" type="CATEGORYNAME">
                      <a:rPr lang="en-GB" sz="1400" b="1"/>
                      <a:pPr>
                        <a:defRPr sz="14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[CATEGORY NAME]</a:t>
                    </a:fld>
                    <a:r>
                      <a:rPr lang="en-GB" sz="1400" b="1"/>
                      <a:t> </a:t>
                    </a:r>
                  </a:p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/>
                      <a:t>143 (29%)</a:t>
                    </a:r>
                    <a:r>
                      <a:rPr lang="en-GB" sz="1400" b="1" baseline="0"/>
                      <a:t> 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8138886940842628"/>
                      <c:h val="0.1368090401849247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3F6D-4314-A3B4-96D2AEF37D51}"/>
                </c:ext>
              </c:extLst>
            </c:dLbl>
            <c:dLbl>
              <c:idx val="3"/>
              <c:layout>
                <c:manualLayout>
                  <c:x val="-6.9149091324339773E-2"/>
                  <c:y val="1.637856940883991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noAutofit/>
                  </a:bodyPr>
                  <a:lstStyle/>
                  <a:p>
                    <a:pPr algn="ctr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 baseline="0" dirty="0"/>
                      <a:t>With children only </a:t>
                    </a:r>
                  </a:p>
                  <a:p>
                    <a:pPr algn="ctr"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GB" sz="1400" b="1" baseline="0" dirty="0"/>
                      <a:t>19 (4%)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layout>
                    <c:manualLayout>
                      <c:w val="0.2205971034172593"/>
                      <c:h val="0.1555993956536711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7-3F6D-4314-A3B4-96D2AEF37D51}"/>
                </c:ext>
              </c:extLst>
            </c:dLbl>
            <c:dLbl>
              <c:idx val="4"/>
              <c:layout>
                <c:manualLayout>
                  <c:x val="-4.8307547751785716E-2"/>
                  <c:y val="-6.5672363287173685E-2"/>
                </c:manualLayout>
              </c:layout>
              <c:tx>
                <c:rich>
                  <a:bodyPr/>
                  <a:lstStyle/>
                  <a:p>
                    <a:fld id="{3EC4BF86-AD1D-45CA-BD90-B78DD2678181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22 (</a:t>
                    </a:r>
                    <a:fld id="{E14CEDFA-5710-4CA3-8CF9-6E022AF5EE22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3F6D-4314-A3B4-96D2AEF37D51}"/>
                </c:ext>
              </c:extLst>
            </c:dLbl>
            <c:dLbl>
              <c:idx val="5"/>
              <c:layout>
                <c:manualLayout>
                  <c:x val="2.8157164097004014E-2"/>
                  <c:y val="-0.11189589863854098"/>
                </c:manualLayout>
              </c:layout>
              <c:tx>
                <c:rich>
                  <a:bodyPr/>
                  <a:lstStyle/>
                  <a:p>
                    <a:r>
                      <a:rPr lang="en-US" baseline="0"/>
                      <a:t> </a:t>
                    </a:r>
                    <a:fld id="{A22D17E9-A013-430B-A2AF-837EF81E5827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&lt;3 (&lt;1%)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3F6D-4314-A3B4-96D2AEF37D51}"/>
                </c:ext>
              </c:extLst>
            </c:dLbl>
            <c:dLbl>
              <c:idx val="6"/>
              <c:layout>
                <c:manualLayout>
                  <c:x val="0.14847422465862473"/>
                  <c:y val="-8.1025708982419287E-2"/>
                </c:manualLayout>
              </c:layout>
              <c:tx>
                <c:rich>
                  <a:bodyPr/>
                  <a:lstStyle/>
                  <a:p>
                    <a:fld id="{3CFF658D-2F0C-4186-BB22-1812774B2108}" type="CATEGORYNAME">
                      <a:rPr lang="en-US" b="1" baseline="0"/>
                      <a:pPr/>
                      <a:t>[CATEGORY NAME]</a:t>
                    </a:fld>
                    <a:r>
                      <a:rPr lang="en-US" b="1" baseline="0"/>
                      <a:t> </a:t>
                    </a:r>
                  </a:p>
                  <a:p>
                    <a:r>
                      <a:rPr lang="en-US" b="1" baseline="0"/>
                      <a:t>20 (</a:t>
                    </a:r>
                    <a:fld id="{B6690380-210D-42B3-8516-6D53F84B3600}" type="VALUE">
                      <a:rPr lang="en-US" b="1" baseline="0"/>
                      <a:pPr/>
                      <a:t>[VALUE]</a:t>
                    </a:fld>
                    <a:r>
                      <a:rPr lang="en-US" b="1" baseline="0"/>
                      <a:t>)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3F6D-4314-A3B4-96D2AEF37D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 </c:separator>
            <c:showLeaderLines val="1"/>
            <c:leaderLines>
              <c:spPr>
                <a:ln>
                  <a:solidFill>
                    <a:schemeClr val="bg2">
                      <a:lumMod val="75000"/>
                    </a:schemeClr>
                  </a:solidFill>
                </a:ln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'Living circ'!$A$2:$A$8</c:f>
              <c:strCache>
                <c:ptCount val="7"/>
                <c:pt idx="0">
                  <c:v>Alone</c:v>
                </c:pt>
                <c:pt idx="1">
                  <c:v>With parents</c:v>
                </c:pt>
                <c:pt idx="2">
                  <c:v>With spouse/partner (with or without children)</c:v>
                </c:pt>
                <c:pt idx="3">
                  <c:v>With children only</c:v>
                </c:pt>
                <c:pt idx="4">
                  <c:v>Other shared</c:v>
                </c:pt>
                <c:pt idx="5">
                  <c:v>Prison/YOI</c:v>
                </c:pt>
                <c:pt idx="6">
                  <c:v>Other specified</c:v>
                </c:pt>
              </c:strCache>
            </c:strRef>
          </c:cat>
          <c:val>
            <c:numRef>
              <c:f>'Living circ'!$B$2:$B$8</c:f>
              <c:numCache>
                <c:formatCode>0%</c:formatCode>
                <c:ptCount val="7"/>
                <c:pt idx="0">
                  <c:v>0.41</c:v>
                </c:pt>
                <c:pt idx="1">
                  <c:v>0.17</c:v>
                </c:pt>
                <c:pt idx="2">
                  <c:v>0.28999999999999998</c:v>
                </c:pt>
                <c:pt idx="3">
                  <c:v>0.04</c:v>
                </c:pt>
                <c:pt idx="4">
                  <c:v>0.05</c:v>
                </c:pt>
                <c:pt idx="5">
                  <c:v>0.01</c:v>
                </c:pt>
                <c:pt idx="6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F6D-4314-A3B4-96D2AEF37D51}"/>
            </c:ext>
          </c:extLst>
        </c:ser>
        <c:ser>
          <c:idx val="1"/>
          <c:order val="1"/>
          <c:tx>
            <c:strRef>
              <c:f>'Living circ'!$C$1</c:f>
              <c:strCache>
                <c:ptCount val="1"/>
                <c:pt idx="0">
                  <c:v>No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0-3F6D-4314-A3B4-96D2AEF37D5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2-3F6D-4314-A3B4-96D2AEF37D5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4-3F6D-4314-A3B4-96D2AEF37D5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6-3F6D-4314-A3B4-96D2AEF37D51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8-3F6D-4314-A3B4-96D2AEF37D5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A-3F6D-4314-A3B4-96D2AEF37D51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1C-3F6D-4314-A3B4-96D2AEF37D51}"/>
              </c:ext>
            </c:extLst>
          </c:dPt>
          <c:cat>
            <c:strRef>
              <c:f>'Living circ'!$A$2:$A$8</c:f>
              <c:strCache>
                <c:ptCount val="7"/>
                <c:pt idx="0">
                  <c:v>Alone</c:v>
                </c:pt>
                <c:pt idx="1">
                  <c:v>With parents</c:v>
                </c:pt>
                <c:pt idx="2">
                  <c:v>With spouse/partner (with or without children)</c:v>
                </c:pt>
                <c:pt idx="3">
                  <c:v>With children only</c:v>
                </c:pt>
                <c:pt idx="4">
                  <c:v>Other shared</c:v>
                </c:pt>
                <c:pt idx="5">
                  <c:v>Prison/YOI</c:v>
                </c:pt>
                <c:pt idx="6">
                  <c:v>Other specified</c:v>
                </c:pt>
              </c:strCache>
            </c:strRef>
          </c:cat>
          <c:val>
            <c:numRef>
              <c:f>'Living circ'!$C$2:$C$8</c:f>
              <c:numCache>
                <c:formatCode>General</c:formatCode>
                <c:ptCount val="7"/>
                <c:pt idx="0">
                  <c:v>201</c:v>
                </c:pt>
                <c:pt idx="1">
                  <c:v>82</c:v>
                </c:pt>
                <c:pt idx="2">
                  <c:v>143</c:v>
                </c:pt>
                <c:pt idx="3">
                  <c:v>19</c:v>
                </c:pt>
                <c:pt idx="4">
                  <c:v>22</c:v>
                </c:pt>
                <c:pt idx="5">
                  <c:v>2</c:v>
                </c:pt>
                <c:pt idx="6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D-3F6D-4314-A3B4-96D2AEF37D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612311999141162"/>
          <c:y val="4.4345898004434593E-2"/>
          <c:w val="0.89173765381499537"/>
          <c:h val="0.8736205923261809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'Duration of illness'!$B$1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00206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dLbls>
            <c:dLbl>
              <c:idx val="0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418215A2-8071-4A15-9DAE-8AD82F2B381A}" type="CELLRANGE">
                      <a:rPr lang="en-US"/>
                      <a:pPr>
                        <a:defRPr sz="1200" b="0" i="0" u="none" strike="noStrike" kern="1200" baseline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t>[CELLRANGE]</a:t>
                    </a:fld>
                    <a:endParaRPr lang="en-GB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0CCE-4D43-B82D-A4D2B170654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DD4B8FD3-B53F-4BF2-B96B-2D267B8861E1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0CCE-4D43-B82D-A4D2B170654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A79EEB9-EB89-456B-B042-ABDD08C2880E}" type="CELLRANGE">
                      <a:rPr lang="en-GB"/>
                      <a:pPr/>
                      <a:t>[CELLRANGE]</a:t>
                    </a:fld>
                    <a:endParaRPr lang="en-GB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0CCE-4D43-B82D-A4D2B17065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'Duration of illness'!$A$2:$A$4</c:f>
              <c:strCache>
                <c:ptCount val="3"/>
                <c:pt idx="0">
                  <c:v>Within 12 months</c:v>
                </c:pt>
                <c:pt idx="1">
                  <c:v>1-5 years</c:v>
                </c:pt>
                <c:pt idx="2">
                  <c:v>More than 5 years</c:v>
                </c:pt>
              </c:strCache>
            </c:strRef>
          </c:cat>
          <c:val>
            <c:numRef>
              <c:f>'Duration of illness'!$B$2:$B$4</c:f>
              <c:numCache>
                <c:formatCode>General</c:formatCode>
                <c:ptCount val="3"/>
                <c:pt idx="0">
                  <c:v>85</c:v>
                </c:pt>
                <c:pt idx="1">
                  <c:v>126</c:v>
                </c:pt>
                <c:pt idx="2">
                  <c:v>251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'Duration of illness'!$C$2:$C$4</c15:f>
                <c15:dlblRangeCache>
                  <c:ptCount val="3"/>
                  <c:pt idx="0">
                    <c:v>18%</c:v>
                  </c:pt>
                  <c:pt idx="1">
                    <c:v>27%</c:v>
                  </c:pt>
                  <c:pt idx="2">
                    <c:v>54%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0CCE-4D43-B82D-A4D2B17065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"/>
        <c:axId val="989232047"/>
        <c:axId val="989258671"/>
      </c:barChart>
      <c:catAx>
        <c:axId val="989232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58671"/>
        <c:crosses val="autoZero"/>
        <c:auto val="1"/>
        <c:lblAlgn val="ctr"/>
        <c:lblOffset val="100"/>
        <c:noMultiLvlLbl val="0"/>
      </c:catAx>
      <c:valAx>
        <c:axId val="989258671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/>
                  <a:t>Number of patients</a:t>
                </a:r>
              </a:p>
            </c:rich>
          </c:tx>
          <c:layout>
            <c:manualLayout>
              <c:xMode val="edge"/>
              <c:yMode val="edge"/>
              <c:x val="5.5194796675397668E-4"/>
              <c:y val="0.3163468928373538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89232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02B00BC-B835-4AE2-B573-5B3F32EFE0BF}" type="datetimeFigureOut">
              <a:rPr lang="en-GB"/>
              <a:pPr>
                <a:defRPr/>
              </a:pPr>
              <a:t>08/04/2025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C2FE22B-340B-4E05-AE67-2C22C5733F6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968ADB4-4AFA-45F3-B185-6C6CC4C0874B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3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2FA2985-2F62-4865-B5BD-41A328C8E2A5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12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5EF60ED-6C17-4AB6-BCA8-3A9D4D56CA6D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13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B49FAF30-10A5-4826-AFD0-AAAC5EA482EB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4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C69F113-A13A-453A-B89F-139A23BFBB5F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5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206A27CD-AB13-4C59-AE35-BC634DDE0916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6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991F312-7D53-4AD4-94DA-E3A7D3ED61B7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7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67A31DCB-6CC2-4C0C-B2BE-2D2D38AB4542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8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3394937-B1B8-4A1F-AFB8-766355AFE92E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9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D95FFCB-06DD-4463-B5E3-994203C48DCC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10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>
              <a:latin typeface="Arial" panose="020B0604020202020204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17575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A43C619D-B85E-4847-9FE2-4EB79B0066F8}" type="slidenum">
              <a:rPr lang="en-GB" altLang="en-US" sz="1100">
                <a:solidFill>
                  <a:srgbClr val="000000"/>
                </a:solidFill>
                <a:latin typeface="Arial" panose="020B0604020202020204" pitchFamily="34" charset="0"/>
              </a:rPr>
              <a:pPr/>
              <a:t>11</a:t>
            </a:fld>
            <a:endParaRPr lang="en-GB" altLang="en-US" sz="11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ISH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AB_all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4"/>
          <p:cNvSpPr txBox="1">
            <a:spLocks noChangeArrowheads="1"/>
          </p:cNvSpPr>
          <p:nvPr userDrawn="1"/>
        </p:nvSpPr>
        <p:spPr bwMode="auto">
          <a:xfrm>
            <a:off x="0" y="6334125"/>
            <a:ext cx="1219200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UK_SUICIDE (2009-2019)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en-GB" altLang="en-US" sz="800" dirty="0">
                <a:solidFill>
                  <a:srgbClr val="B2B2B2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</p:spTree>
    <p:extLst>
      <p:ext uri="{BB962C8B-B14F-4D97-AF65-F5344CB8AC3E}">
        <p14:creationId xmlns:p14="http://schemas.microsoft.com/office/powerpoint/2010/main" val="1282504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CISH Rep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TAB_allwhite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522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80975"/>
            <a:ext cx="12192000" cy="685800"/>
          </a:xfrm>
          <a:prstGeom prst="rect">
            <a:avLst/>
          </a:prstGeom>
        </p:spPr>
        <p:txBody>
          <a:bodyPr/>
          <a:lstStyle>
            <a:lvl1pPr algn="ctr">
              <a:lnSpc>
                <a:spcPct val="100000"/>
              </a:lnSpc>
              <a:defRPr sz="30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6152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CC0911D-5868-4C9C-AE72-CDC57F25FC72}" type="datetimeFigureOut">
              <a:rPr lang="en-GB"/>
              <a:pPr>
                <a:defRPr/>
              </a:pPr>
              <a:t>08/04/2025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0"/>
            <a:ext cx="0" cy="0"/>
          </a:xfr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0"/>
            <a:ext cx="0" cy="0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45097876-20F4-4783-B673-C8BB0D6E741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91446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 txBox="1">
            <a:spLocks/>
          </p:cNvSpPr>
          <p:nvPr userDrawn="1"/>
        </p:nvSpPr>
        <p:spPr>
          <a:xfrm>
            <a:off x="0" y="0"/>
            <a:ext cx="12192000" cy="1079500"/>
          </a:xfrm>
          <a:prstGeom prst="rect">
            <a:avLst/>
          </a:prstGeom>
          <a:solidFill>
            <a:srgbClr val="2F528F"/>
          </a:solidFill>
        </p:spPr>
        <p:txBody>
          <a:bodyPr lIns="68580" tIns="34290" rIns="68580" bIns="3429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en-GB" sz="2250" b="1" dirty="0">
              <a:solidFill>
                <a:schemeClr val="bg1"/>
              </a:solidFill>
            </a:endParaRPr>
          </a:p>
        </p:txBody>
      </p:sp>
      <p:pic>
        <p:nvPicPr>
          <p:cNvPr id="1027" name="Picture 1" descr="TAB_allwhite.eps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3" y="168275"/>
            <a:ext cx="1663700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8" descr="Text&#10;&#10;Description automatically generated with medium confidence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0" y="122238"/>
            <a:ext cx="1905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08" r:id="rId3"/>
    <p:sldLayoutId id="2147483711" r:id="rId4"/>
  </p:sldLayoutIdLst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Background pattern&#10;&#10;Description automatically generat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3038" y="-173038"/>
            <a:ext cx="12365038" cy="7108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" descr="TAB_allwhite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013" y="168275"/>
            <a:ext cx="1636712" cy="684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8"/>
          <p:cNvSpPr txBox="1">
            <a:spLocks/>
          </p:cNvSpPr>
          <p:nvPr/>
        </p:nvSpPr>
        <p:spPr>
          <a:xfrm>
            <a:off x="693738" y="2212975"/>
            <a:ext cx="9471025" cy="320087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National Confidential Inquiry 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200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into Suicide and Safety in Mental Health 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General population suicide data for </a:t>
            </a:r>
            <a:r>
              <a:rPr lang="hr-HR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Northern Ireland</a:t>
            </a:r>
          </a:p>
          <a:p>
            <a:pPr defTabSz="4572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500" b="1" dirty="0">
                <a:solidFill>
                  <a:schemeClr val="bg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(2012 – 2022)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1079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duration of illness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530FA1AE-EB7C-D26D-6C5C-AE478F1059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55D88DCD-2B7F-43A8-A1A4-D6309FC83F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3623591"/>
              </p:ext>
            </p:extLst>
          </p:nvPr>
        </p:nvGraphicFramePr>
        <p:xfrm>
          <a:off x="1344850" y="1326356"/>
          <a:ext cx="8765319" cy="4681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112713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timing of last contact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4CE4DB71-6D10-2098-F6FA-6F90CA953C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84E43C4-D981-4A36-8A06-A2DE7ED663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374335"/>
              </p:ext>
            </p:extLst>
          </p:nvPr>
        </p:nvGraphicFramePr>
        <p:xfrm>
          <a:off x="1543050" y="1282148"/>
          <a:ext cx="9105900" cy="49298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9683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 mental health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teams’ estimation of suicide risk at last contact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C4714154-466D-C05E-5C6C-C7DE3002CB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4965B07-47C8-451C-80BE-B9E8E92902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4154748"/>
              </p:ext>
            </p:extLst>
          </p:nvPr>
        </p:nvGraphicFramePr>
        <p:xfrm>
          <a:off x="874644" y="1625257"/>
          <a:ext cx="10793896" cy="47707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8413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</a:t>
            </a:r>
            <a:r>
              <a:rPr lang="en-GB" altLang="en-US" sz="3000" b="1">
                <a:solidFill>
                  <a:schemeClr val="bg1"/>
                </a:solidFill>
              </a:rPr>
              <a:t>suicides: mental </a:t>
            </a:r>
            <a:r>
              <a:rPr lang="en-GB" altLang="en-US" sz="3000" b="1" dirty="0">
                <a:solidFill>
                  <a:schemeClr val="bg1"/>
                </a:solidFill>
              </a:rPr>
              <a:t>health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teams’ views on preventability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A07DBF9C-9972-8EBA-34A4-ED9BC08DD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96419" y="6515832"/>
            <a:ext cx="1873248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 eaLnBrk="1" hangingPunct="1"/>
            <a:r>
              <a:rPr lang="en-GB" altLang="en-US" sz="900" dirty="0">
                <a:solidFill>
                  <a:schemeClr val="folHlink"/>
                </a:solidFill>
                <a:cs typeface="Arial" panose="020B0604020202020204" pitchFamily="34" charset="0"/>
              </a:rPr>
              <a:t>* Data complete from 2016 onward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516EF570-0017-04E2-381A-27AA3DF787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9953099-68C6-C135-616C-B93FC22AAE3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00612843"/>
              </p:ext>
            </p:extLst>
          </p:nvPr>
        </p:nvGraphicFramePr>
        <p:xfrm>
          <a:off x="718930" y="1351722"/>
          <a:ext cx="10754139" cy="5044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General population suicides: </a:t>
            </a:r>
            <a:br>
              <a:rPr lang="en-US" dirty="0"/>
            </a:br>
            <a:r>
              <a:rPr lang="en-US" dirty="0"/>
              <a:t>age and gender profile</a:t>
            </a:r>
            <a:r>
              <a:rPr lang="en-GB" dirty="0"/>
              <a:t> </a:t>
            </a: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C0D0CB5A-5A02-ACA1-F68E-9104D912D0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44627402"/>
              </p:ext>
            </p:extLst>
          </p:nvPr>
        </p:nvGraphicFramePr>
        <p:xfrm>
          <a:off x="1189383" y="1441175"/>
          <a:ext cx="9813234" cy="4855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079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General population suicides: </a:t>
            </a:r>
          </a:p>
          <a:p>
            <a:pPr algn="ctr" eaLnBrk="1" hangingPunct="1"/>
            <a:r>
              <a:rPr lang="en-GB" altLang="en-US" sz="3000" b="1">
                <a:solidFill>
                  <a:schemeClr val="bg1"/>
                </a:solidFill>
              </a:rPr>
              <a:t>cause of death by gender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957B80F7-0A4B-888B-F697-EC053C2B53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DF800ED-FA73-D183-934E-53110ACF1A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5462954"/>
              </p:ext>
            </p:extLst>
          </p:nvPr>
        </p:nvGraphicFramePr>
        <p:xfrm>
          <a:off x="335280" y="1078173"/>
          <a:ext cx="11521439" cy="5322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73025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age and gender profile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91C7B6F1-58F7-6F7D-390D-3F9DDCE558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A64876D1-40EE-4E96-88F1-A0E28FB0014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85900937"/>
              </p:ext>
            </p:extLst>
          </p:nvPr>
        </p:nvGraphicFramePr>
        <p:xfrm>
          <a:off x="692634" y="1486108"/>
          <a:ext cx="10416208" cy="4909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7143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cause of death by gender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A40F5AC2-9AA4-56CB-5DA0-990B1EE368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9AB8DDD-AE8B-4432-B078-E187D53BF1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0490035"/>
              </p:ext>
            </p:extLst>
          </p:nvPr>
        </p:nvGraphicFramePr>
        <p:xfrm>
          <a:off x="735495" y="1351722"/>
          <a:ext cx="10933043" cy="5188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107950"/>
            <a:ext cx="12192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 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primary diagnosis by gender</a:t>
            </a: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5BDA42DA-EBE0-C129-7C65-7872772B8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95B84E6-4F88-47EE-9C14-063DA475A0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2878579"/>
              </p:ext>
            </p:extLst>
          </p:nvPr>
        </p:nvGraphicFramePr>
        <p:xfrm>
          <a:off x="1120822" y="1600201"/>
          <a:ext cx="9950355" cy="4795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14763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marital status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BDB712BD-8682-3F50-3B5A-7C775B80B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A38F384-48A5-4E12-A639-E857D6ACF3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4862727"/>
              </p:ext>
            </p:extLst>
          </p:nvPr>
        </p:nvGraphicFramePr>
        <p:xfrm>
          <a:off x="1528549" y="1405720"/>
          <a:ext cx="9126199" cy="49903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9683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employment status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4542280D-6D40-FB6C-9E4D-0BFDEB07C0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3EB97A0F-DEF7-423F-8455-A0C7CF7566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4530648"/>
              </p:ext>
            </p:extLst>
          </p:nvPr>
        </p:nvGraphicFramePr>
        <p:xfrm>
          <a:off x="1767509" y="1272209"/>
          <a:ext cx="8656982" cy="4820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90488"/>
            <a:ext cx="121920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Patient suicides:</a:t>
            </a:r>
          </a:p>
          <a:p>
            <a:pPr algn="ctr" eaLnBrk="1" hangingPunct="1"/>
            <a:r>
              <a:rPr lang="en-GB" altLang="en-US" sz="3000" b="1" dirty="0">
                <a:solidFill>
                  <a:schemeClr val="bg1"/>
                </a:solidFill>
              </a:rPr>
              <a:t>living circumstances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7FC6A3C1-B9AB-F324-E94F-A7B4CD5ED3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96038"/>
            <a:ext cx="4024313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NI_SUICIDE (2012-2022)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© National Confidential Inquiry into Suicide and Safety in Mental Health. All rights reserved.</a:t>
            </a:r>
          </a:p>
          <a:p>
            <a:pPr eaLnBrk="1" hangingPunct="1"/>
            <a:r>
              <a:rPr lang="en-GB" altLang="en-US" sz="800" dirty="0">
                <a:solidFill>
                  <a:schemeClr val="folHlink"/>
                </a:solidFill>
                <a:cs typeface="Arial" panose="020B0604020202020204" pitchFamily="34" charset="0"/>
              </a:rPr>
              <a:t>Not to be reproduced in whole or part without the permission of the copyright holder.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A51E780-5B55-E63D-6CD3-8D58E328C09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4276997"/>
              </p:ext>
            </p:extLst>
          </p:nvPr>
        </p:nvGraphicFramePr>
        <p:xfrm>
          <a:off x="1262097" y="1269164"/>
          <a:ext cx="9667806" cy="53578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ilk Glass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2" id="{C2301262-54BA-4082-BC44-DCE71F46C048}" vid="{BE05CBDD-88C7-4F0D-9D4D-99E8ADA8A7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99437FD8390540BA2006B7923868C9" ma:contentTypeVersion="14" ma:contentTypeDescription="Create a new document." ma:contentTypeScope="" ma:versionID="75959bf9ccd06b4730a3fd5b29ac696f">
  <xsd:schema xmlns:xsd="http://www.w3.org/2001/XMLSchema" xmlns:xs="http://www.w3.org/2001/XMLSchema" xmlns:p="http://schemas.microsoft.com/office/2006/metadata/properties" xmlns:ns2="2e0b6fce-bd22-48c9-9c2a-050ff6d964a9" xmlns:ns3="a8909ba7-2c5b-4737-8949-485c48a93818" targetNamespace="http://schemas.microsoft.com/office/2006/metadata/properties" ma:root="true" ma:fieldsID="80132f84ae899fbd3a02b4bddd0aa532" ns2:_="" ns3:_="">
    <xsd:import namespace="2e0b6fce-bd22-48c9-9c2a-050ff6d964a9"/>
    <xsd:import namespace="a8909ba7-2c5b-4737-8949-485c48a938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b6fce-bd22-48c9-9c2a-050ff6d96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d63537c-d192-4dc4-bb87-a5632b1c768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909ba7-2c5b-4737-8949-485c48a9381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11d6adc2-9397-47fb-a83a-b68597780155}" ma:internalName="TaxCatchAll" ma:showField="CatchAllData" ma:web="a8909ba7-2c5b-4737-8949-485c48a9381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0b6fce-bd22-48c9-9c2a-050ff6d964a9">
      <Terms xmlns="http://schemas.microsoft.com/office/infopath/2007/PartnerControls"/>
    </lcf76f155ced4ddcb4097134ff3c332f>
    <TaxCatchAll xmlns="a8909ba7-2c5b-4737-8949-485c48a93818" xsi:nil="true"/>
  </documentManagement>
</p:properties>
</file>

<file path=customXml/itemProps1.xml><?xml version="1.0" encoding="utf-8"?>
<ds:datastoreItem xmlns:ds="http://schemas.openxmlformats.org/officeDocument/2006/customXml" ds:itemID="{88E74DBD-12FB-4407-AA38-DFC741C31F30}"/>
</file>

<file path=customXml/itemProps2.xml><?xml version="1.0" encoding="utf-8"?>
<ds:datastoreItem xmlns:ds="http://schemas.openxmlformats.org/officeDocument/2006/customXml" ds:itemID="{D7495275-2A37-4AC2-9E16-FAB5444B16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799AA42-F571-4417-92A9-2ECA8DC31365}">
  <ds:schemaRefs>
    <ds:schemaRef ds:uri="http://schemas.microsoft.com/office/infopath/2007/PartnerControls"/>
    <ds:schemaRef ds:uri="db4257c5-c1bb-4f42-817a-c5ed313d6230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1543</TotalTime>
  <Words>776</Words>
  <Application>Microsoft Office PowerPoint</Application>
  <PresentationFormat>Widescreen</PresentationFormat>
  <Paragraphs>156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Theme2</vt:lpstr>
      <vt:lpstr>PowerPoint Presentation</vt:lpstr>
      <vt:lpstr>General population suicides:  age and gender profile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Graney</dc:creator>
  <cp:lastModifiedBy>Isabelle Hunt</cp:lastModifiedBy>
  <cp:revision>69</cp:revision>
  <dcterms:created xsi:type="dcterms:W3CDTF">2022-05-09T09:46:04Z</dcterms:created>
  <dcterms:modified xsi:type="dcterms:W3CDTF">2025-04-08T15:18:45Z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0x010100BB99437FD8390540BA2006B7923868C9</vt:lpwstr>
  </property>
</Properties>
</file>