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327" r:id="rId5"/>
    <p:sldId id="326" r:id="rId6"/>
    <p:sldId id="330" r:id="rId7"/>
    <p:sldId id="332" r:id="rId8"/>
    <p:sldId id="328" r:id="rId9"/>
    <p:sldId id="331" r:id="rId10"/>
    <p:sldId id="329" r:id="rId11"/>
    <p:sldId id="333" r:id="rId12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6" autoAdjust="0"/>
    <p:restoredTop sz="94533" autoAdjust="0"/>
  </p:normalViewPr>
  <p:slideViewPr>
    <p:cSldViewPr>
      <p:cViewPr varScale="1">
        <p:scale>
          <a:sx n="80" d="100"/>
          <a:sy n="80" d="100"/>
        </p:scale>
        <p:origin x="-1464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7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0660A-FEAD-4334-9903-AEA4923C73C0}" type="datetimeFigureOut">
              <a:rPr lang="en-GB" smtClean="0"/>
              <a:pPr/>
              <a:t>23/02/2017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713E6-D56E-4E81-8DB8-CBD58A55A71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0337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39739-8EE2-4803-975D-684A3815A970}" type="datetimeFigureOut">
              <a:rPr lang="en-GB" smtClean="0"/>
              <a:pPr/>
              <a:t>23/02/2017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91F74-09B3-4F75-8884-71023AE38A2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256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1B56E-0C2C-4C29-A7F4-CF1A7F5B3481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B7875-EAB2-4B75-8F42-D6EE0942148C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A6958-3639-4323-91B6-BE31E4104CA5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821E1-0C03-4019-BE6C-22D078806292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59B31-EEC1-4A3A-987E-8F51F32BCD3F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095AC-267E-4253-A03D-D5FD45403C13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6654D-E918-46F2-AD62-CD94D4E1E62C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FBB9A-C3D0-46FA-AEE4-47B3C0E54634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AACB0-D940-4933-A3AD-4F50F699EC35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1A15A-2D6D-481D-AF70-E3AEC4FF8189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9658B-100C-4A28-962B-307997E9EAC8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C9109-F252-4F99-9C09-F3015C6C16EC}" type="datetime1">
              <a:rPr lang="en-GB" smtClean="0"/>
              <a:t>23/02/2017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4139952" y="0"/>
            <a:ext cx="5004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 smtClean="0">
                <a:solidFill>
                  <a:schemeClr val="bg1">
                    <a:lumMod val="75000"/>
                  </a:schemeClr>
                </a:solidFill>
              </a:rPr>
              <a:t>Change Management</a:t>
            </a:r>
            <a:r>
              <a:rPr lang="en-GB" b="1" baseline="0" dirty="0" smtClean="0">
                <a:solidFill>
                  <a:schemeClr val="bg1">
                    <a:lumMod val="75000"/>
                  </a:schemeClr>
                </a:solidFill>
              </a:rPr>
              <a:t> and Process Improvement</a:t>
            </a:r>
            <a:endParaRPr lang="en-GB" b="1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8" name="Picture 7" descr="TAB_col_white_background.eps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06"/>
            <a:ext cx="16287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affnet.manchester.ac.uk/services/change-management-process-improvement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4"/>
                </a:solidFill>
              </a:rPr>
              <a:t>Creating a Communications Plan</a:t>
            </a:r>
            <a:endParaRPr lang="en-GB" b="1" dirty="0">
              <a:solidFill>
                <a:schemeClr val="accent4"/>
              </a:solidFill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944"/>
          </a:xfrm>
        </p:spPr>
        <p:txBody>
          <a:bodyPr/>
          <a:lstStyle/>
          <a:p>
            <a:endParaRPr lang="en-GB" b="1" dirty="0" smtClean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0" y="6237312"/>
            <a:ext cx="8460432" cy="6206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600" u="sng" dirty="0" smtClean="0">
                <a:hlinkClick r:id="rId2"/>
              </a:rPr>
              <a:t>http</a:t>
            </a:r>
            <a:r>
              <a:rPr lang="en-GB" sz="1600" u="sng" dirty="0">
                <a:hlinkClick r:id="rId2"/>
              </a:rPr>
              <a:t>://www.staffnet.manchester.ac.uk/services/change-management-process-improvement</a:t>
            </a:r>
            <a:r>
              <a:rPr lang="en-GB" sz="1600" u="sng" dirty="0" smtClean="0">
                <a:hlinkClick r:id="rId2"/>
              </a:rPr>
              <a:t>/</a:t>
            </a:r>
            <a:endParaRPr lang="en-GB" sz="1600" u="sng" dirty="0" smtClean="0"/>
          </a:p>
          <a:p>
            <a:pPr algn="l"/>
            <a:r>
              <a:rPr lang="en-GB" sz="1600" dirty="0" smtClean="0"/>
              <a:t>July 2016</a:t>
            </a:r>
            <a:endParaRPr lang="en-GB" sz="1600" b="1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863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accent4"/>
                </a:solidFill>
              </a:rPr>
              <a:t>Why create a communications plan?</a:t>
            </a:r>
            <a:endParaRPr lang="en-GB" sz="3600" b="1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r>
              <a:rPr lang="en-GB" dirty="0"/>
              <a:t>A communication plan is required for the </a:t>
            </a:r>
            <a:r>
              <a:rPr lang="en-GB" dirty="0" smtClean="0"/>
              <a:t>change team </a:t>
            </a:r>
            <a:r>
              <a:rPr lang="en-GB" dirty="0"/>
              <a:t>to agree how the </a:t>
            </a:r>
            <a:r>
              <a:rPr lang="en-GB" dirty="0" smtClean="0"/>
              <a:t>change will </a:t>
            </a:r>
            <a:r>
              <a:rPr lang="en-GB" dirty="0"/>
              <a:t>be communicated to the key stakeholders identified in the stakeholder matrix.</a:t>
            </a: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734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4"/>
                </a:solidFill>
              </a:rPr>
              <a:t>What you need before you start</a:t>
            </a:r>
            <a:endParaRPr lang="en-GB" sz="3600" b="1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968552"/>
          </a:xfrm>
        </p:spPr>
        <p:txBody>
          <a:bodyPr>
            <a:normAutofit/>
          </a:bodyPr>
          <a:lstStyle/>
          <a:p>
            <a:r>
              <a:rPr lang="en-GB" smtClean="0"/>
              <a:t>A stakeholder matrix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990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accent4"/>
                </a:solidFill>
              </a:rPr>
              <a:t>How to create a </a:t>
            </a:r>
            <a:br>
              <a:rPr lang="en-GB" b="1" dirty="0" smtClean="0">
                <a:solidFill>
                  <a:schemeClr val="accent4"/>
                </a:solidFill>
              </a:rPr>
            </a:br>
            <a:r>
              <a:rPr lang="en-GB" b="1" dirty="0" smtClean="0">
                <a:solidFill>
                  <a:schemeClr val="accent4"/>
                </a:solidFill>
              </a:rPr>
              <a:t>Communications Plan #1</a:t>
            </a:r>
            <a:endParaRPr lang="en-GB" sz="3600" b="1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968552"/>
          </a:xfrm>
        </p:spPr>
        <p:txBody>
          <a:bodyPr>
            <a:normAutofit/>
          </a:bodyPr>
          <a:lstStyle/>
          <a:p>
            <a:r>
              <a:rPr lang="en-GB" dirty="0" smtClean="0"/>
              <a:t>Review where stakeholders are placed on the matrix of ‘Support for change’ x ‘Influence over others in this change’ and what type of communication would be suitable e.g. Involve, Partner, Inform, Consult</a:t>
            </a:r>
          </a:p>
          <a:p>
            <a:r>
              <a:rPr lang="en-GB" dirty="0" smtClean="0"/>
              <a:t>Review the ‘Types of Communication’ on slide 4, add your own suggestions</a:t>
            </a: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662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4"/>
                </a:solidFill>
              </a:rPr>
              <a:t>Types of Communication</a:t>
            </a:r>
            <a:endParaRPr lang="en-GB" sz="3600" b="1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968552"/>
          </a:xfrm>
        </p:spPr>
        <p:txBody>
          <a:bodyPr>
            <a:normAutofit/>
          </a:bodyPr>
          <a:lstStyle/>
          <a:p>
            <a:endParaRPr lang="en-GB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685136"/>
              </p:ext>
            </p:extLst>
          </p:nvPr>
        </p:nvGraphicFramePr>
        <p:xfrm>
          <a:off x="467544" y="1988840"/>
          <a:ext cx="8136904" cy="462686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037898"/>
                <a:gridCol w="4099006"/>
              </a:tblGrid>
              <a:tr h="105573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INVOLVE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2400" dirty="0">
                          <a:effectLst/>
                        </a:rPr>
                        <a:t>Open conversations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2400" dirty="0">
                          <a:effectLst/>
                        </a:rPr>
                        <a:t>Invitations to attend steering committee meetings</a:t>
                      </a:r>
                      <a:endParaRPr lang="en-GB" sz="2400" dirty="0">
                        <a:effectLst/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PARTNER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2400">
                          <a:effectLst/>
                        </a:rPr>
                        <a:t>Include in Steering Committee membership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2400">
                          <a:effectLst/>
                        </a:rPr>
                        <a:t>Assign Champion role for specialist advisors</a:t>
                      </a:r>
                      <a:endParaRPr lang="en-GB" sz="2400">
                        <a:effectLst/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26687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INFORM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2400" dirty="0">
                          <a:effectLst/>
                        </a:rPr>
                        <a:t>Website links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2400" dirty="0">
                          <a:effectLst/>
                        </a:rPr>
                        <a:t>Provide web dates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2400" dirty="0">
                          <a:effectLst/>
                        </a:rPr>
                        <a:t>Newsletters</a:t>
                      </a:r>
                      <a:endParaRPr lang="en-GB" sz="2400" dirty="0">
                        <a:effectLst/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CONSULT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2400" dirty="0">
                          <a:effectLst/>
                        </a:rPr>
                        <a:t>Focus groups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2400" dirty="0">
                          <a:effectLst/>
                        </a:rPr>
                        <a:t>Workshops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2400" dirty="0">
                          <a:effectLst/>
                        </a:rPr>
                        <a:t>Questionnaires/ Surveys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2400" dirty="0">
                          <a:effectLst/>
                        </a:rPr>
                        <a:t>Question and Answer sessions</a:t>
                      </a:r>
                      <a:endParaRPr lang="en-GB" sz="2400" dirty="0">
                        <a:effectLst/>
                        <a:latin typeface="Calibri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618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accent4"/>
                </a:solidFill>
              </a:rPr>
              <a:t>How to create a </a:t>
            </a:r>
            <a:br>
              <a:rPr lang="en-GB" b="1" dirty="0" smtClean="0">
                <a:solidFill>
                  <a:schemeClr val="accent4"/>
                </a:solidFill>
              </a:rPr>
            </a:br>
            <a:r>
              <a:rPr lang="en-GB" b="1" dirty="0" smtClean="0">
                <a:solidFill>
                  <a:schemeClr val="accent4"/>
                </a:solidFill>
              </a:rPr>
              <a:t>Communications Plan #2</a:t>
            </a:r>
            <a:endParaRPr lang="en-GB" sz="3600" b="1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968552"/>
          </a:xfrm>
        </p:spPr>
        <p:txBody>
          <a:bodyPr>
            <a:normAutofit/>
          </a:bodyPr>
          <a:lstStyle/>
          <a:p>
            <a:r>
              <a:rPr lang="en-GB" sz="2800" dirty="0" smtClean="0"/>
              <a:t>Use a large whiteboard or paper roll to create an outline of a Communications Plan (slide 7)</a:t>
            </a:r>
          </a:p>
          <a:p>
            <a:r>
              <a:rPr lang="en-GB" sz="2800" dirty="0" smtClean="0"/>
              <a:t>Create a post-it for each Stakeholder and place the first one in the column ‘Who’</a:t>
            </a:r>
          </a:p>
          <a:p>
            <a:r>
              <a:rPr lang="en-GB" sz="2800" dirty="0" smtClean="0"/>
              <a:t>For the first Stakeholder identify ‘Why’ you need to communicate to them, identify ‘What’ you need to communicate, and then ‘How’ and ‘When’. Use post-its so you can move content around</a:t>
            </a:r>
          </a:p>
          <a:p>
            <a:r>
              <a:rPr lang="en-GB" sz="2800" dirty="0" smtClean="0"/>
              <a:t>Continue until the communication needs of all Stakeholders have been clarified</a:t>
            </a:r>
          </a:p>
          <a:p>
            <a:endParaRPr lang="en-GB" sz="2800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500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b="1" dirty="0">
                <a:solidFill>
                  <a:schemeClr val="accent4"/>
                </a:solidFill>
                <a:ea typeface="+mn-ea"/>
                <a:cs typeface="+mn-cs"/>
              </a:rPr>
              <a:t>Communications Plan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0228720"/>
              </p:ext>
            </p:extLst>
          </p:nvPr>
        </p:nvGraphicFramePr>
        <p:xfrm>
          <a:off x="539553" y="1052736"/>
          <a:ext cx="8280920" cy="5125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6184"/>
                <a:gridCol w="1656184"/>
                <a:gridCol w="1656184"/>
                <a:gridCol w="1656184"/>
                <a:gridCol w="16561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Who?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Why?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What?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How?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smtClean="0"/>
                        <a:t>When?</a:t>
                      </a:r>
                      <a:endParaRPr lang="en-GB" b="1" dirty="0"/>
                    </a:p>
                  </a:txBody>
                  <a:tcPr/>
                </a:tc>
              </a:tr>
              <a:tr h="1112520">
                <a:tc>
                  <a:txBody>
                    <a:bodyPr/>
                    <a:lstStyle/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31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n-GB" b="1" dirty="0">
                <a:solidFill>
                  <a:schemeClr val="accent4"/>
                </a:solidFill>
                <a:ea typeface="+mn-ea"/>
                <a:cs typeface="+mn-cs"/>
              </a:rPr>
              <a:t>Communications Plan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4470" y="6309320"/>
            <a:ext cx="8974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 communication plan doesn’t have to be complicated, </a:t>
            </a:r>
            <a:r>
              <a:rPr lang="en-GB" dirty="0"/>
              <a:t> </a:t>
            </a:r>
            <a:r>
              <a:rPr lang="en-GB" dirty="0" smtClean="0"/>
              <a:t>above is an </a:t>
            </a:r>
            <a:br>
              <a:rPr lang="en-GB" dirty="0" smtClean="0"/>
            </a:br>
            <a:r>
              <a:rPr lang="en-GB" dirty="0" smtClean="0"/>
              <a:t>example of a simple communications plan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248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d7c532db-36d0-4a61-bbe2-053c71439119">Creating a Communications Plan</Description0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56C8F79AEDC54A81D2A302660264B7" ma:contentTypeVersion="1" ma:contentTypeDescription="Create a new document." ma:contentTypeScope="" ma:versionID="ea480be11246338feca789906f8278ba">
  <xsd:schema xmlns:xsd="http://www.w3.org/2001/XMLSchema" xmlns:xs="http://www.w3.org/2001/XMLSchema" xmlns:p="http://schemas.microsoft.com/office/2006/metadata/properties" xmlns:ns2="d7c532db-36d0-4a61-bbe2-053c71439119" targetNamespace="http://schemas.microsoft.com/office/2006/metadata/properties" ma:root="true" ma:fieldsID="08dc8d52853c09dd17c0708ebd557812" ns2:_="">
    <xsd:import namespace="d7c532db-36d0-4a61-bbe2-053c71439119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532db-36d0-4a61-bbe2-053c71439119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F781C6-F26C-4F4B-AEC9-C1119A32F0AC}">
  <ds:schemaRefs>
    <ds:schemaRef ds:uri="http://www.w3.org/XML/1998/namespace"/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d7c532db-36d0-4a61-bbe2-053c71439119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B1334372-4E91-47B8-B7F5-F7700978C5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c532db-36d0-4a61-bbe2-053c714391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0AF770-E130-495B-98A3-122AD8D5F73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2297</TotalTime>
  <Words>279</Words>
  <Application>Microsoft Office PowerPoint</Application>
  <PresentationFormat>On-screen Show (4:3)</PresentationFormat>
  <Paragraphs>62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Creating a Communications Plan</vt:lpstr>
      <vt:lpstr>Why create a communications plan?</vt:lpstr>
      <vt:lpstr>What you need before you start</vt:lpstr>
      <vt:lpstr>How to create a  Communications Plan #1</vt:lpstr>
      <vt:lpstr>Types of Communication</vt:lpstr>
      <vt:lpstr>How to create a  Communications Plan #2</vt:lpstr>
      <vt:lpstr>Communications Plan</vt:lpstr>
      <vt:lpstr>Communications Plan</vt:lpstr>
    </vt:vector>
  </TitlesOfParts>
  <Company>STARS ITServices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a Communications Plan - Project Charter: Ensuring the project is Meaningful; Manageable and Measurable</dc:title>
  <dc:creator>MDEHSSHE</dc:creator>
  <cp:lastModifiedBy>Joanne Davidson</cp:lastModifiedBy>
  <cp:revision>135</cp:revision>
  <dcterms:created xsi:type="dcterms:W3CDTF">2011-10-17T08:31:54Z</dcterms:created>
  <dcterms:modified xsi:type="dcterms:W3CDTF">2017-02-23T09:50:11Z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0x0101000656C8F79AEDC54A81D2A302660264B7</vt:lpwstr>
  </property>
</Properties>
</file>