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9601200" cy="12801600" type="A3"/>
  <p:notesSz cx="6858000" cy="9144000"/>
  <p:defaultTextStyle>
    <a:defPPr>
      <a:defRPr lang="en-US"/>
    </a:defPPr>
    <a:lvl1pPr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9600" indent="-152400"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20788" indent="-306388"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31975" indent="-460375"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43163" indent="-614363"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Lee"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4626"/>
    <a:srgbClr val="F05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941" autoAdjust="0"/>
    <p:restoredTop sz="50067"/>
  </p:normalViewPr>
  <p:slideViewPr>
    <p:cSldViewPr snapToObjects="1">
      <p:cViewPr>
        <p:scale>
          <a:sx n="90" d="100"/>
          <a:sy n="90" d="100"/>
        </p:scale>
        <p:origin x="1576" y="328"/>
      </p:cViewPr>
      <p:guideLst>
        <p:guide orient="horz" pos="4032"/>
        <p:guide pos="30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4311AC9-B7E2-5E4E-A538-8AD967CD3C51}" type="datetime1">
              <a:rPr lang="en-AU"/>
              <a:pPr>
                <a:defRPr/>
              </a:pPr>
              <a:t>30/9/22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E21357-F778-8241-9D10-22810125E1F2}" type="slidenum">
              <a:rPr lang="en-US"/>
              <a:pPr>
                <a:defRPr/>
              </a:pPr>
              <a:t>‹#›</a:t>
            </a:fld>
            <a:endParaRPr lang="en-US" dirty="0"/>
          </a:p>
        </p:txBody>
      </p:sp>
    </p:spTree>
    <p:extLst>
      <p:ext uri="{BB962C8B-B14F-4D97-AF65-F5344CB8AC3E}">
        <p14:creationId xmlns:p14="http://schemas.microsoft.com/office/powerpoint/2010/main" val="384718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10956" fontAlgn="auto">
              <a:spcBef>
                <a:spcPts val="0"/>
              </a:spcBef>
              <a:spcAft>
                <a:spcPts val="0"/>
              </a:spcAft>
              <a:defRPr sz="1200" smtClean="0">
                <a:latin typeface="+mn-lt"/>
                <a:ea typeface="+mn-ea"/>
                <a:cs typeface="+mn-cs"/>
              </a:defRPr>
            </a:lvl1pPr>
          </a:lstStyle>
          <a:p>
            <a:pPr>
              <a:defRPr/>
            </a:pPr>
            <a:fld id="{239CF495-6B66-AE44-B22D-1AB475A190B9}" type="datetime1">
              <a:rPr lang="en-AU"/>
              <a:pPr>
                <a:defRPr/>
              </a:pPr>
              <a:t>30/9/22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10956" fontAlgn="auto">
              <a:spcBef>
                <a:spcPts val="0"/>
              </a:spcBef>
              <a:spcAft>
                <a:spcPts val="0"/>
              </a:spcAft>
              <a:defRPr sz="1200">
                <a:latin typeface="+mn-lt"/>
                <a:ea typeface="+mn-ea"/>
                <a:cs typeface="+mn-cs"/>
              </a:defRPr>
            </a:lvl1pPr>
          </a:lstStyle>
          <a:p>
            <a:pPr>
              <a:defRPr/>
            </a:pPr>
            <a:fld id="{0CFE03D5-7B9E-324A-AE0F-9714F93FEA82}" type="slidenum">
              <a:rPr lang="en-US"/>
              <a:pPr>
                <a:defRPr/>
              </a:pPr>
              <a:t>‹#›</a:t>
            </a:fld>
            <a:endParaRPr lang="en-US" dirty="0"/>
          </a:p>
        </p:txBody>
      </p:sp>
    </p:spTree>
    <p:extLst>
      <p:ext uri="{BB962C8B-B14F-4D97-AF65-F5344CB8AC3E}">
        <p14:creationId xmlns:p14="http://schemas.microsoft.com/office/powerpoint/2010/main" val="3135718962"/>
      </p:ext>
    </p:extLst>
  </p:cSld>
  <p:clrMap bg1="lt1" tx1="dk1" bg2="lt2" tx2="dk2" accent1="accent1" accent2="accent2" accent3="accent3" accent4="accent4" accent5="accent5" accent6="accent6" hlink="hlink" folHlink="folHlink"/>
  <p:hf hdr="0" ftr="0" dt="0"/>
  <p:notesStyle>
    <a:lvl1pPr algn="l" defTabSz="609600"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600"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20788"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31975"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43163"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54782" algn="l" defTabSz="610956" rtl="0" eaLnBrk="1" latinLnBrk="0" hangingPunct="1">
      <a:defRPr sz="1600" kern="1200">
        <a:solidFill>
          <a:schemeClr val="tx1"/>
        </a:solidFill>
        <a:latin typeface="+mn-lt"/>
        <a:ea typeface="+mn-ea"/>
        <a:cs typeface="+mn-cs"/>
      </a:defRPr>
    </a:lvl6pPr>
    <a:lvl7pPr marL="3665738" algn="l" defTabSz="610956" rtl="0" eaLnBrk="1" latinLnBrk="0" hangingPunct="1">
      <a:defRPr sz="1600" kern="1200">
        <a:solidFill>
          <a:schemeClr val="tx1"/>
        </a:solidFill>
        <a:latin typeface="+mn-lt"/>
        <a:ea typeface="+mn-ea"/>
        <a:cs typeface="+mn-cs"/>
      </a:defRPr>
    </a:lvl7pPr>
    <a:lvl8pPr marL="4276695" algn="l" defTabSz="610956" rtl="0" eaLnBrk="1" latinLnBrk="0" hangingPunct="1">
      <a:defRPr sz="1600" kern="1200">
        <a:solidFill>
          <a:schemeClr val="tx1"/>
        </a:solidFill>
        <a:latin typeface="+mn-lt"/>
        <a:ea typeface="+mn-ea"/>
        <a:cs typeface="+mn-cs"/>
      </a:defRPr>
    </a:lvl8pPr>
    <a:lvl9pPr marL="4887651" algn="l" defTabSz="610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69A37CB-28BB-2B4B-BBE3-E21043CCD151}" type="slidenum">
              <a:rPr lang="en-US" smtClean="0"/>
              <a:pPr>
                <a:defRPr/>
              </a:pPr>
              <a:t>1</a:t>
            </a:fld>
            <a:endParaRPr lang="en-US" dirty="0"/>
          </a:p>
        </p:txBody>
      </p:sp>
    </p:spTree>
    <p:extLst>
      <p:ext uri="{BB962C8B-B14F-4D97-AF65-F5344CB8AC3E}">
        <p14:creationId xmlns:p14="http://schemas.microsoft.com/office/powerpoint/2010/main" val="2110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3 poster - (body copy right hand side)">
    <p:spTree>
      <p:nvGrpSpPr>
        <p:cNvPr id="1" name=""/>
        <p:cNvGrpSpPr/>
        <p:nvPr/>
      </p:nvGrpSpPr>
      <p:grpSpPr>
        <a:xfrm>
          <a:off x="0" y="0"/>
          <a:ext cx="0" cy="0"/>
          <a:chOff x="0" y="0"/>
          <a:chExt cx="0" cy="0"/>
        </a:xfrm>
      </p:grpSpPr>
      <p:pic>
        <p:nvPicPr>
          <p:cNvPr id="6"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2"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a:xfrm>
            <a:off x="953453"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10" name="Content Placeholder 2"/>
          <p:cNvSpPr>
            <a:spLocks noGrp="1"/>
          </p:cNvSpPr>
          <p:nvPr>
            <p:ph idx="11"/>
          </p:nvPr>
        </p:nvSpPr>
        <p:spPr>
          <a:xfrm>
            <a:off x="3792489"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TextBox 8"/>
          <p:cNvSpPr txBox="1"/>
          <p:nvPr userDrawn="1"/>
        </p:nvSpPr>
        <p:spPr>
          <a:xfrm>
            <a:off x="953453" y="12161440"/>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008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3 poster - (body copy left hand side)">
    <p:spTree>
      <p:nvGrpSpPr>
        <p:cNvPr id="1" name=""/>
        <p:cNvGrpSpPr/>
        <p:nvPr/>
      </p:nvGrpSpPr>
      <p:grpSpPr>
        <a:xfrm>
          <a:off x="0" y="0"/>
          <a:ext cx="0" cy="0"/>
          <a:chOff x="0" y="0"/>
          <a:chExt cx="0" cy="0"/>
        </a:xfrm>
      </p:grpSpPr>
      <p:pic>
        <p:nvPicPr>
          <p:cNvPr id="10"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194178"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7" name="Content Placeholder 2"/>
          <p:cNvSpPr>
            <a:spLocks noGrp="1"/>
          </p:cNvSpPr>
          <p:nvPr>
            <p:ph idx="11"/>
          </p:nvPr>
        </p:nvSpPr>
        <p:spPr>
          <a:xfrm>
            <a:off x="971234"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8"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12" name="TextBox 11"/>
          <p:cNvSpPr txBox="1"/>
          <p:nvPr userDrawn="1"/>
        </p:nvSpPr>
        <p:spPr>
          <a:xfrm>
            <a:off x="953453" y="12328267"/>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32104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flipV="1">
            <a:off x="9842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6296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842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296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9773444" y="11738769"/>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72244" y="11737181"/>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1722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7734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609600" rtl="0" eaLnBrk="1" fontAlgn="base" hangingPunct="1">
        <a:spcBef>
          <a:spcPct val="0"/>
        </a:spcBef>
        <a:spcAft>
          <a:spcPct val="0"/>
        </a:spcAft>
        <a:defRPr sz="2500" b="1" kern="1200">
          <a:solidFill>
            <a:srgbClr val="FF0000"/>
          </a:solidFill>
          <a:latin typeface="Tw Cen MT"/>
          <a:ea typeface="ＭＳ Ｐゴシック" charset="0"/>
          <a:cs typeface="Tw Cen MT"/>
        </a:defRPr>
      </a:lvl1pPr>
      <a:lvl2pPr algn="l" defTabSz="609600" rtl="0" eaLnBrk="1" fontAlgn="base" hangingPunct="1">
        <a:spcBef>
          <a:spcPct val="0"/>
        </a:spcBef>
        <a:spcAft>
          <a:spcPct val="0"/>
        </a:spcAft>
        <a:defRPr sz="2500" b="1">
          <a:solidFill>
            <a:srgbClr val="FF0000"/>
          </a:solidFill>
          <a:latin typeface="Tw Cen MT" charset="0"/>
          <a:ea typeface="ＭＳ Ｐゴシック" charset="0"/>
        </a:defRPr>
      </a:lvl2pPr>
      <a:lvl3pPr algn="l" defTabSz="609600" rtl="0" eaLnBrk="1" fontAlgn="base" hangingPunct="1">
        <a:spcBef>
          <a:spcPct val="0"/>
        </a:spcBef>
        <a:spcAft>
          <a:spcPct val="0"/>
        </a:spcAft>
        <a:defRPr sz="2500" b="1">
          <a:solidFill>
            <a:srgbClr val="FF0000"/>
          </a:solidFill>
          <a:latin typeface="Tw Cen MT" charset="0"/>
          <a:ea typeface="ＭＳ Ｐゴシック" charset="0"/>
        </a:defRPr>
      </a:lvl3pPr>
      <a:lvl4pPr algn="l" defTabSz="609600" rtl="0" eaLnBrk="1" fontAlgn="base" hangingPunct="1">
        <a:spcBef>
          <a:spcPct val="0"/>
        </a:spcBef>
        <a:spcAft>
          <a:spcPct val="0"/>
        </a:spcAft>
        <a:defRPr sz="2500" b="1">
          <a:solidFill>
            <a:srgbClr val="FF0000"/>
          </a:solidFill>
          <a:latin typeface="Tw Cen MT" charset="0"/>
          <a:ea typeface="ＭＳ Ｐゴシック" charset="0"/>
        </a:defRPr>
      </a:lvl4pPr>
      <a:lvl5pPr algn="l" defTabSz="609600" rtl="0" eaLnBrk="1" fontAlgn="base" hangingPunct="1">
        <a:spcBef>
          <a:spcPct val="0"/>
        </a:spcBef>
        <a:spcAft>
          <a:spcPct val="0"/>
        </a:spcAft>
        <a:defRPr sz="2500" b="1">
          <a:solidFill>
            <a:srgbClr val="FF0000"/>
          </a:solidFill>
          <a:latin typeface="Tw Cen MT" charset="0"/>
          <a:ea typeface="ＭＳ Ｐゴシック" charset="0"/>
        </a:defRPr>
      </a:lvl5pPr>
      <a:lvl6pPr marL="457200" algn="l" defTabSz="609600" rtl="0" eaLnBrk="1" fontAlgn="base" hangingPunct="1">
        <a:spcBef>
          <a:spcPct val="0"/>
        </a:spcBef>
        <a:spcAft>
          <a:spcPct val="0"/>
        </a:spcAft>
        <a:defRPr sz="2500" b="1">
          <a:solidFill>
            <a:srgbClr val="FF0000"/>
          </a:solidFill>
          <a:latin typeface="Tw Cen MT" charset="0"/>
          <a:ea typeface="ＭＳ Ｐゴシック" charset="0"/>
        </a:defRPr>
      </a:lvl6pPr>
      <a:lvl7pPr marL="914400" algn="l" defTabSz="609600" rtl="0" eaLnBrk="1" fontAlgn="base" hangingPunct="1">
        <a:spcBef>
          <a:spcPct val="0"/>
        </a:spcBef>
        <a:spcAft>
          <a:spcPct val="0"/>
        </a:spcAft>
        <a:defRPr sz="2500" b="1">
          <a:solidFill>
            <a:srgbClr val="FF0000"/>
          </a:solidFill>
          <a:latin typeface="Tw Cen MT" charset="0"/>
          <a:ea typeface="ＭＳ Ｐゴシック" charset="0"/>
        </a:defRPr>
      </a:lvl7pPr>
      <a:lvl8pPr marL="1371600" algn="l" defTabSz="609600" rtl="0" eaLnBrk="1" fontAlgn="base" hangingPunct="1">
        <a:spcBef>
          <a:spcPct val="0"/>
        </a:spcBef>
        <a:spcAft>
          <a:spcPct val="0"/>
        </a:spcAft>
        <a:defRPr sz="2500" b="1">
          <a:solidFill>
            <a:srgbClr val="FF0000"/>
          </a:solidFill>
          <a:latin typeface="Tw Cen MT" charset="0"/>
          <a:ea typeface="ＭＳ Ｐゴシック" charset="0"/>
        </a:defRPr>
      </a:lvl8pPr>
      <a:lvl9pPr marL="1828800" algn="l" defTabSz="609600" rtl="0" eaLnBrk="1" fontAlgn="base" hangingPunct="1">
        <a:spcBef>
          <a:spcPct val="0"/>
        </a:spcBef>
        <a:spcAft>
          <a:spcPct val="0"/>
        </a:spcAft>
        <a:defRPr sz="2500" b="1">
          <a:solidFill>
            <a:srgbClr val="FF0000"/>
          </a:solidFill>
          <a:latin typeface="Tw Cen MT" charset="0"/>
          <a:ea typeface="ＭＳ Ｐゴシック" charset="0"/>
        </a:defRPr>
      </a:lvl9pPr>
    </p:titleStyle>
    <p:bodyStyle>
      <a:lvl1pPr marL="342900" indent="-342900" algn="l" defTabSz="609600" rtl="0" eaLnBrk="1" fontAlgn="base" hangingPunct="1">
        <a:lnSpc>
          <a:spcPts val="1800"/>
        </a:lnSpc>
        <a:spcBef>
          <a:spcPts val="1225"/>
        </a:spcBef>
        <a:spcAft>
          <a:spcPct val="0"/>
        </a:spcAft>
        <a:buFont typeface="Arial" charset="0"/>
        <a:defRPr lang="en-US" sz="1500" kern="120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747963"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alking on a beach&#10;&#10;Description automatically generated">
            <a:extLst>
              <a:ext uri="{FF2B5EF4-FFF2-40B4-BE49-F238E27FC236}">
                <a16:creationId xmlns:a16="http://schemas.microsoft.com/office/drawing/2014/main" id="{6976CA49-4DFD-9442-892D-B7287CD44F59}"/>
              </a:ext>
            </a:extLst>
          </p:cNvPr>
          <p:cNvPicPr>
            <a:picLocks noChangeAspect="1"/>
          </p:cNvPicPr>
          <p:nvPr/>
        </p:nvPicPr>
        <p:blipFill rotWithShape="1">
          <a:blip r:embed="rId3"/>
          <a:srcRect t="15866" b="22495"/>
          <a:stretch/>
        </p:blipFill>
        <p:spPr>
          <a:xfrm>
            <a:off x="2644924" y="2113585"/>
            <a:ext cx="4289275" cy="3525215"/>
          </a:xfrm>
          <a:prstGeom prst="rect">
            <a:avLst/>
          </a:prstGeom>
        </p:spPr>
      </p:pic>
      <p:sp>
        <p:nvSpPr>
          <p:cNvPr id="5121" name="Title 1"/>
          <p:cNvSpPr>
            <a:spLocks noGrp="1"/>
          </p:cNvSpPr>
          <p:nvPr>
            <p:ph type="title"/>
          </p:nvPr>
        </p:nvSpPr>
        <p:spPr bwMode="auto">
          <a:xfrm>
            <a:off x="304800" y="762000"/>
            <a:ext cx="5752921" cy="12156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solidFill>
                  <a:srgbClr val="7030A0"/>
                </a:solidFill>
                <a:latin typeface="+mn-lt"/>
                <a:cs typeface="Microsoft Sans Serif" panose="020B0604020202020204" pitchFamily="34" charset="0"/>
              </a:rPr>
              <a:t>Social Anthropology Seminar</a:t>
            </a:r>
            <a:br>
              <a:rPr lang="en-US" sz="1800" dirty="0">
                <a:latin typeface="+mn-lt"/>
                <a:cs typeface="Microsoft Sans Serif" panose="020B0604020202020204" pitchFamily="34" charset="0"/>
              </a:rPr>
            </a:br>
            <a:br>
              <a:rPr lang="en-US" sz="1800" b="0" dirty="0">
                <a:solidFill>
                  <a:schemeClr val="tx1"/>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Presented by the </a:t>
            </a:r>
            <a:br>
              <a:rPr lang="en-US" sz="1800" b="0" dirty="0">
                <a:solidFill>
                  <a:schemeClr val="bg1">
                    <a:lumMod val="50000"/>
                  </a:schemeClr>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Department of Social Anthropology</a:t>
            </a:r>
            <a:br>
              <a:rPr lang="en-US" sz="2400" b="0" dirty="0">
                <a:solidFill>
                  <a:schemeClr val="tx1"/>
                </a:solidFill>
                <a:latin typeface="Tw Cen MT" charset="0"/>
              </a:rPr>
            </a:br>
            <a:endParaRPr lang="en-US" sz="2400" b="0" dirty="0">
              <a:solidFill>
                <a:schemeClr val="tx1"/>
              </a:solidFill>
              <a:latin typeface="Tw Cen MT" charset="0"/>
            </a:endParaRPr>
          </a:p>
        </p:txBody>
      </p:sp>
      <p:sp>
        <p:nvSpPr>
          <p:cNvPr id="8" name="Pentagon 7"/>
          <p:cNvSpPr/>
          <p:nvPr/>
        </p:nvSpPr>
        <p:spPr>
          <a:xfrm>
            <a:off x="-2559050" y="911225"/>
            <a:ext cx="2058987" cy="557213"/>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2191" tIns="61096" rIns="122191" bIns="61096" anchor="ctr"/>
          <a:lstStyle/>
          <a:p>
            <a:pPr algn="ctr" defTabSz="610956" fontAlgn="auto">
              <a:spcBef>
                <a:spcPts val="0"/>
              </a:spcBef>
              <a:spcAft>
                <a:spcPts val="0"/>
              </a:spcAft>
              <a:defRPr/>
            </a:pPr>
            <a:r>
              <a:rPr lang="en-US" sz="1300" dirty="0">
                <a:latin typeface="Tw Cen MT"/>
                <a:cs typeface="Tw Cen MT"/>
              </a:rPr>
              <a:t>A3 POSTER</a:t>
            </a:r>
          </a:p>
          <a:p>
            <a:pPr algn="ctr" defTabSz="610956" fontAlgn="auto">
              <a:spcBef>
                <a:spcPts val="0"/>
              </a:spcBef>
              <a:spcAft>
                <a:spcPts val="0"/>
              </a:spcAft>
              <a:defRPr/>
            </a:pPr>
            <a:r>
              <a:rPr lang="en-US" sz="1300" dirty="0">
                <a:latin typeface="Tw Cen MT"/>
                <a:cs typeface="Tw Cen MT"/>
              </a:rPr>
              <a:t>TEMPLATE</a:t>
            </a:r>
          </a:p>
        </p:txBody>
      </p:sp>
      <p:sp>
        <p:nvSpPr>
          <p:cNvPr id="14" name="Content Placeholder 2"/>
          <p:cNvSpPr>
            <a:spLocks noGrp="1"/>
          </p:cNvSpPr>
          <p:nvPr>
            <p:ph idx="1"/>
          </p:nvPr>
        </p:nvSpPr>
        <p:spPr bwMode="auto">
          <a:xfrm>
            <a:off x="304800" y="5638800"/>
            <a:ext cx="6019799"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lnSpc>
                <a:spcPct val="100000"/>
              </a:lnSpc>
              <a:spcAft>
                <a:spcPts val="600"/>
              </a:spcAft>
            </a:pPr>
            <a:endParaRPr lang="en-AU" b="1" dirty="0">
              <a:solidFill>
                <a:srgbClr val="FF0000"/>
              </a:solidFill>
            </a:endParaRPr>
          </a:p>
          <a:p>
            <a:pPr>
              <a:lnSpc>
                <a:spcPct val="100000"/>
              </a:lnSpc>
              <a:spcAft>
                <a:spcPts val="600"/>
              </a:spcAft>
            </a:pPr>
            <a:r>
              <a:rPr lang="en-US" sz="1400" b="1" dirty="0">
                <a:solidFill>
                  <a:srgbClr val="7030A0"/>
                </a:solidFill>
                <a:effectLst/>
                <a:latin typeface="+mn-lt"/>
                <a:ea typeface="Calibri" panose="020F0502020204030204" pitchFamily="34" charset="0"/>
                <a:cs typeface="Arial" panose="020B0604020202020204" pitchFamily="34" charset="0"/>
              </a:rPr>
              <a:t>A Memory of Dust: Heroin Addiction and Polydrug use in Post-industrial Scotland</a:t>
            </a:r>
            <a:r>
              <a:rPr lang="en-GB" sz="1400" b="1" dirty="0">
                <a:solidFill>
                  <a:srgbClr val="7030A0"/>
                </a:solidFill>
                <a:effectLst/>
                <a:latin typeface="+mn-lt"/>
                <a:cs typeface="Arial" panose="020B0604020202020204" pitchFamily="34" charset="0"/>
              </a:rPr>
              <a:t> </a:t>
            </a:r>
            <a:endParaRPr lang="en-AU" sz="1400" b="1" dirty="0">
              <a:solidFill>
                <a:srgbClr val="7030A0"/>
              </a:solidFill>
              <a:latin typeface="+mn-lt"/>
              <a:cs typeface="Arial" panose="020B0604020202020204" pitchFamily="34" charset="0"/>
            </a:endParaRPr>
          </a:p>
          <a:p>
            <a:pPr>
              <a:lnSpc>
                <a:spcPct val="100000"/>
              </a:lnSpc>
              <a:spcAft>
                <a:spcPts val="600"/>
              </a:spcAft>
            </a:pPr>
            <a:r>
              <a:rPr lang="en-US" sz="1400" dirty="0">
                <a:solidFill>
                  <a:schemeClr val="tx1">
                    <a:lumMod val="50000"/>
                    <a:lumOff val="50000"/>
                  </a:schemeClr>
                </a:solidFill>
                <a:effectLst/>
                <a:latin typeface="+mn-lt"/>
                <a:ea typeface="Calibri" panose="020F0502020204030204" pitchFamily="34" charset="0"/>
              </a:rPr>
              <a:t>The end of coalmining in Scotland wrought profound changes to landscape, social life, and substance use. The gradual loss of coal livelihoods disrupted longstanding forms of community heritage, social memory, and relations to place and time, the impacts of which continue to shape contemporary experiences of addiction and drug use. Drawing on sustained ethnographic research with people who use drugs in Southeast Scotland, this paper asks how such experiences are composed, in part, in relation to collective imaginaries of coal, industrial nostalgia, and the material consequences of </a:t>
            </a:r>
            <a:r>
              <a:rPr lang="en-US" sz="1400" dirty="0" err="1">
                <a:solidFill>
                  <a:schemeClr val="tx1">
                    <a:lumMod val="50000"/>
                    <a:lumOff val="50000"/>
                  </a:schemeClr>
                </a:solidFill>
                <a:effectLst/>
                <a:latin typeface="+mn-lt"/>
                <a:ea typeface="Calibri" panose="020F0502020204030204" pitchFamily="34" charset="0"/>
              </a:rPr>
              <a:t>deindustrialisation</a:t>
            </a:r>
            <a:r>
              <a:rPr lang="en-US" sz="1400" dirty="0">
                <a:solidFill>
                  <a:schemeClr val="tx1">
                    <a:lumMod val="50000"/>
                    <a:lumOff val="50000"/>
                  </a:schemeClr>
                </a:solidFill>
                <a:effectLst/>
                <a:latin typeface="+mn-lt"/>
                <a:ea typeface="Calibri" panose="020F0502020204030204" pitchFamily="34" charset="0"/>
              </a:rPr>
              <a:t>. It also asks how attention to shifts in industry can illuminate Scotland’s unique and complex patterns of polydrug use, and </a:t>
            </a:r>
            <a:r>
              <a:rPr lang="en-US" sz="1400" dirty="0" err="1">
                <a:solidFill>
                  <a:schemeClr val="tx1">
                    <a:lumMod val="50000"/>
                    <a:lumOff val="50000"/>
                  </a:schemeClr>
                </a:solidFill>
                <a:effectLst/>
                <a:latin typeface="+mn-lt"/>
                <a:ea typeface="Calibri" panose="020F0502020204030204" pitchFamily="34" charset="0"/>
              </a:rPr>
              <a:t>contextualise</a:t>
            </a:r>
            <a:r>
              <a:rPr lang="en-US" sz="1400" dirty="0">
                <a:solidFill>
                  <a:schemeClr val="tx1">
                    <a:lumMod val="50000"/>
                    <a:lumOff val="50000"/>
                  </a:schemeClr>
                </a:solidFill>
                <a:effectLst/>
                <a:latin typeface="+mn-lt"/>
                <a:ea typeface="Calibri" panose="020F0502020204030204" pitchFamily="34" charset="0"/>
              </a:rPr>
              <a:t> the exponential expansion of domestically manufactured drugs. </a:t>
            </a:r>
            <a:r>
              <a:rPr lang="en-US" sz="1400" dirty="0" err="1">
                <a:solidFill>
                  <a:schemeClr val="tx1">
                    <a:lumMod val="50000"/>
                    <a:lumOff val="50000"/>
                  </a:schemeClr>
                </a:solidFill>
                <a:effectLst/>
                <a:latin typeface="+mn-lt"/>
                <a:ea typeface="Calibri" panose="020F0502020204030204" pitchFamily="34" charset="0"/>
              </a:rPr>
              <a:t>Deindustrialisation</a:t>
            </a:r>
            <a:r>
              <a:rPr lang="en-US" sz="1400" dirty="0">
                <a:solidFill>
                  <a:schemeClr val="tx1">
                    <a:lumMod val="50000"/>
                    <a:lumOff val="50000"/>
                  </a:schemeClr>
                </a:solidFill>
                <a:effectLst/>
                <a:latin typeface="+mn-lt"/>
                <a:ea typeface="Calibri" panose="020F0502020204030204" pitchFamily="34" charset="0"/>
              </a:rPr>
              <a:t>, overall, makes manifest a host of urgent ethical and social concerns, which are brought to the fore in the intimate experiences and perceptions of people who use drugs</a:t>
            </a:r>
            <a:r>
              <a:rPr lang="en-US" sz="1400" dirty="0">
                <a:solidFill>
                  <a:schemeClr val="tx1">
                    <a:lumMod val="50000"/>
                    <a:lumOff val="50000"/>
                  </a:schemeClr>
                </a:solidFill>
                <a:effectLst/>
                <a:latin typeface="+mn-lt"/>
                <a:ea typeface="Gill Sans MT" panose="020B0502020104020203" pitchFamily="34" charset="77"/>
                <a:cs typeface="Gill Sans MT" panose="020B0502020104020203" pitchFamily="34" charset="77"/>
              </a:rPr>
              <a:t>.</a:t>
            </a:r>
            <a:r>
              <a:rPr lang="en-GB" sz="1400" dirty="0">
                <a:solidFill>
                  <a:schemeClr val="tx1">
                    <a:lumMod val="50000"/>
                    <a:lumOff val="50000"/>
                  </a:schemeClr>
                </a:solidFill>
                <a:effectLst/>
                <a:latin typeface="+mn-lt"/>
              </a:rPr>
              <a:t> </a:t>
            </a:r>
          </a:p>
          <a:p>
            <a:pPr>
              <a:lnSpc>
                <a:spcPct val="100000"/>
              </a:lnSpc>
              <a:spcAft>
                <a:spcPts val="600"/>
              </a:spcAft>
            </a:pPr>
            <a:endParaRPr lang="en-AU" sz="1400" dirty="0">
              <a:solidFill>
                <a:schemeClr val="tx1">
                  <a:lumMod val="50000"/>
                  <a:lumOff val="50000"/>
                </a:schemeClr>
              </a:solidFill>
              <a:latin typeface="+mn-lt"/>
            </a:endParaRPr>
          </a:p>
          <a:p>
            <a:r>
              <a:rPr lang="en-AU" sz="1400" b="1" dirty="0">
                <a:solidFill>
                  <a:srgbClr val="7030A0"/>
                </a:solidFill>
                <a:latin typeface="+mn-lt"/>
              </a:rPr>
              <a:t>Dr Laura Roe </a:t>
            </a:r>
            <a:r>
              <a:rPr lang="en-US" sz="1400" dirty="0">
                <a:solidFill>
                  <a:schemeClr val="tx1">
                    <a:lumMod val="50000"/>
                    <a:lumOff val="50000"/>
                  </a:schemeClr>
                </a:solidFill>
                <a:effectLst/>
                <a:latin typeface="+mn-lt"/>
                <a:ea typeface="Calibri" panose="020F0502020204030204" pitchFamily="34" charset="0"/>
              </a:rPr>
              <a:t>is a postdoctoral research fellow at the University of the West of Scotland. She recently finished an ESRC-funded fellowship at the University of St Andrews that explored experiences of time, memory and landscape in the context of substance use, which culminated in an exhibition titled 'The Pit and the Kit: Addiction, Heroin, and the End of Coalmining in Scotland.' In addition to her current project, she is currently working on a STAIRS-funded research project that explores the relationship between drug use, industrial history, and energy transition.</a:t>
            </a:r>
            <a:r>
              <a:rPr lang="en-GB" sz="1400" dirty="0">
                <a:solidFill>
                  <a:schemeClr val="tx1">
                    <a:lumMod val="50000"/>
                    <a:lumOff val="50000"/>
                  </a:schemeClr>
                </a:solidFill>
                <a:effectLst/>
                <a:latin typeface="+mn-lt"/>
              </a:rPr>
              <a:t> </a:t>
            </a:r>
            <a:endParaRPr lang="en-AU" sz="1400" b="1" dirty="0">
              <a:solidFill>
                <a:schemeClr val="tx1">
                  <a:lumMod val="50000"/>
                  <a:lumOff val="50000"/>
                </a:schemeClr>
              </a:solidFill>
              <a:latin typeface="+mn-lt"/>
            </a:endParaRPr>
          </a:p>
          <a:p>
            <a:pPr defTabSz="609600" fontAlgn="base">
              <a:lnSpc>
                <a:spcPct val="100000"/>
              </a:lnSpc>
              <a:spcAft>
                <a:spcPts val="0"/>
              </a:spcAft>
            </a:pPr>
            <a:r>
              <a:rPr lang="en-US" sz="1400" dirty="0"/>
              <a:t> </a:t>
            </a:r>
            <a:endParaRPr lang="en-US" sz="1400" b="1" dirty="0">
              <a:solidFill>
                <a:srgbClr val="E64626"/>
              </a:solidFill>
              <a:latin typeface="Tw Cen MT" charset="0"/>
            </a:endParaRPr>
          </a:p>
        </p:txBody>
      </p:sp>
      <p:sp>
        <p:nvSpPr>
          <p:cNvPr id="11" name="Content Placeholder 2">
            <a:extLst>
              <a:ext uri="{FF2B5EF4-FFF2-40B4-BE49-F238E27FC236}">
                <a16:creationId xmlns:a16="http://schemas.microsoft.com/office/drawing/2014/main" id="{4983C10D-F506-0C48-A890-6EC5144F11C5}"/>
              </a:ext>
            </a:extLst>
          </p:cNvPr>
          <p:cNvSpPr txBox="1">
            <a:spLocks/>
          </p:cNvSpPr>
          <p:nvPr/>
        </p:nvSpPr>
        <p:spPr bwMode="auto">
          <a:xfrm>
            <a:off x="6556047" y="5638800"/>
            <a:ext cx="2781480" cy="49530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240534" anchor="t" anchorCtr="0" compatLnSpc="1">
            <a:prstTxWarp prst="textNoShape">
              <a:avLst/>
            </a:prstTxWarp>
          </a:bodyPr>
          <a:lstStyle>
            <a:lvl1pPr marL="0" marR="0" indent="0" algn="l" defTabSz="610956" rtl="0" eaLnBrk="1" fontAlgn="auto" latinLnBrk="0" hangingPunct="1">
              <a:lnSpc>
                <a:spcPts val="1737"/>
              </a:lnSpc>
              <a:spcBef>
                <a:spcPts val="0"/>
              </a:spcBef>
              <a:spcAft>
                <a:spcPts val="568"/>
              </a:spcAft>
              <a:buClrTx/>
              <a:buSzTx/>
              <a:buFont typeface="Arial"/>
              <a:buNone/>
              <a:tabLst/>
              <a:defRPr lang="en-US" sz="1500" kern="1200" baseline="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443825" indent="0" algn="l" defTabSz="609600" rtl="0" eaLnBrk="1" fontAlgn="base" hangingPunct="1">
              <a:spcBef>
                <a:spcPct val="20000"/>
              </a:spcBef>
              <a:spcAft>
                <a:spcPct val="0"/>
              </a:spcAft>
              <a:buFont typeface="Arial" charset="0"/>
              <a:buNone/>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100000"/>
              </a:lnSpc>
              <a:spcAft>
                <a:spcPts val="0"/>
              </a:spcAft>
            </a:pPr>
            <a:endParaRPr lang="en-US" b="1" dirty="0">
              <a:solidFill>
                <a:srgbClr val="E64626"/>
              </a:solidFill>
            </a:endParaRPr>
          </a:p>
          <a:p>
            <a:pPr>
              <a:lnSpc>
                <a:spcPct val="100000"/>
              </a:lnSpc>
              <a:spcAft>
                <a:spcPts val="0"/>
              </a:spcAft>
            </a:pPr>
            <a:r>
              <a:rPr lang="en-US" sz="1600" b="1" dirty="0">
                <a:solidFill>
                  <a:srgbClr val="7030A0"/>
                </a:solidFill>
                <a:latin typeface="+mn-lt"/>
              </a:rPr>
              <a:t>When</a:t>
            </a:r>
            <a:endParaRPr lang="en-AU" sz="1600" dirty="0">
              <a:solidFill>
                <a:srgbClr val="7030A0"/>
              </a:solidFill>
              <a:latin typeface="+mn-lt"/>
            </a:endParaRPr>
          </a:p>
          <a:p>
            <a:pPr>
              <a:lnSpc>
                <a:spcPct val="100000"/>
              </a:lnSpc>
              <a:spcAft>
                <a:spcPts val="0"/>
              </a:spcAft>
            </a:pPr>
            <a:r>
              <a:rPr lang="en-AU" sz="1600" b="1" dirty="0">
                <a:solidFill>
                  <a:schemeClr val="accent5">
                    <a:lumMod val="65000"/>
                    <a:lumOff val="35000"/>
                  </a:schemeClr>
                </a:solidFill>
                <a:latin typeface="+mn-lt"/>
              </a:rPr>
              <a:t>Monday 10 October, 2022</a:t>
            </a:r>
          </a:p>
          <a:p>
            <a:pPr>
              <a:lnSpc>
                <a:spcPct val="100000"/>
              </a:lnSpc>
              <a:spcAft>
                <a:spcPts val="0"/>
              </a:spcAft>
            </a:pPr>
            <a:r>
              <a:rPr lang="en-AU" sz="1600" dirty="0">
                <a:solidFill>
                  <a:schemeClr val="accent5">
                    <a:lumMod val="65000"/>
                    <a:lumOff val="35000"/>
                  </a:schemeClr>
                </a:solidFill>
                <a:latin typeface="+mn-lt"/>
              </a:rPr>
              <a:t>4.00pm – 6.00pm</a:t>
            </a:r>
          </a:p>
          <a:p>
            <a:pPr>
              <a:lnSpc>
                <a:spcPct val="100000"/>
              </a:lnSpc>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Where</a:t>
            </a:r>
            <a:endParaRPr lang="en-AU" sz="1600" dirty="0">
              <a:solidFill>
                <a:srgbClr val="7030A0"/>
              </a:solidFill>
              <a:latin typeface="+mn-lt"/>
            </a:endParaRPr>
          </a:p>
          <a:p>
            <a:pPr>
              <a:lnSpc>
                <a:spcPct val="100000"/>
              </a:lnSpc>
              <a:spcAft>
                <a:spcPts val="0"/>
              </a:spcAft>
            </a:pPr>
            <a:r>
              <a:rPr lang="en-AU" sz="1600" dirty="0">
                <a:solidFill>
                  <a:schemeClr val="accent5">
                    <a:lumMod val="65000"/>
                    <a:lumOff val="35000"/>
                  </a:schemeClr>
                </a:solidFill>
                <a:latin typeface="+mn-lt"/>
              </a:rPr>
              <a:t>2.016/017 2</a:t>
            </a:r>
            <a:r>
              <a:rPr lang="en-AU" sz="1600" baseline="30000" dirty="0">
                <a:solidFill>
                  <a:schemeClr val="accent5">
                    <a:lumMod val="65000"/>
                    <a:lumOff val="35000"/>
                  </a:schemeClr>
                </a:solidFill>
                <a:latin typeface="+mn-lt"/>
              </a:rPr>
              <a:t>nd</a:t>
            </a:r>
            <a:r>
              <a:rPr lang="en-AU" sz="1600" dirty="0">
                <a:solidFill>
                  <a:schemeClr val="accent5">
                    <a:lumMod val="65000"/>
                    <a:lumOff val="35000"/>
                  </a:schemeClr>
                </a:solidFill>
                <a:latin typeface="+mn-lt"/>
              </a:rPr>
              <a:t> floor</a:t>
            </a:r>
          </a:p>
          <a:p>
            <a:pPr>
              <a:lnSpc>
                <a:spcPct val="100000"/>
              </a:lnSpc>
              <a:spcAft>
                <a:spcPts val="0"/>
              </a:spcAft>
            </a:pPr>
            <a:r>
              <a:rPr lang="en-AU" sz="1600" dirty="0">
                <a:solidFill>
                  <a:schemeClr val="accent5">
                    <a:lumMod val="65000"/>
                    <a:lumOff val="35000"/>
                  </a:schemeClr>
                </a:solidFill>
                <a:latin typeface="+mn-lt"/>
              </a:rPr>
              <a:t>Boardroom</a:t>
            </a:r>
          </a:p>
          <a:p>
            <a:pPr>
              <a:lnSpc>
                <a:spcPct val="100000"/>
              </a:lnSpc>
              <a:spcAft>
                <a:spcPts val="0"/>
              </a:spcAft>
            </a:pPr>
            <a:r>
              <a:rPr lang="en-AU" sz="1600" dirty="0">
                <a:solidFill>
                  <a:schemeClr val="accent5">
                    <a:lumMod val="65000"/>
                    <a:lumOff val="35000"/>
                  </a:schemeClr>
                </a:solidFill>
                <a:latin typeface="+mn-lt"/>
              </a:rPr>
              <a:t>Arthur Lewis Building</a:t>
            </a:r>
          </a:p>
          <a:p>
            <a:pPr>
              <a:lnSpc>
                <a:spcPct val="100000"/>
              </a:lnSpc>
              <a:spcAft>
                <a:spcPts val="0"/>
              </a:spcAft>
            </a:pPr>
            <a:r>
              <a:rPr lang="en-AU" sz="1600" dirty="0">
                <a:solidFill>
                  <a:schemeClr val="accent5">
                    <a:lumMod val="65000"/>
                    <a:lumOff val="35000"/>
                  </a:schemeClr>
                </a:solidFill>
                <a:latin typeface="+mn-lt"/>
              </a:rPr>
              <a:t>University of Manchester</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More information</a:t>
            </a:r>
          </a:p>
          <a:p>
            <a:r>
              <a:rPr lang="en-AU" sz="1600" dirty="0">
                <a:solidFill>
                  <a:schemeClr val="accent5">
                    <a:lumMod val="65000"/>
                    <a:lumOff val="35000"/>
                  </a:schemeClr>
                </a:solidFill>
                <a:latin typeface="+mn-lt"/>
              </a:rPr>
              <a:t>https://</a:t>
            </a:r>
            <a:r>
              <a:rPr lang="en-AU" sz="1600" dirty="0" err="1">
                <a:solidFill>
                  <a:schemeClr val="accent5">
                    <a:lumMod val="65000"/>
                    <a:lumOff val="35000"/>
                  </a:schemeClr>
                </a:solidFill>
                <a:latin typeface="+mn-lt"/>
              </a:rPr>
              <a:t>www.socialsciences.manchester.ac.uk</a:t>
            </a:r>
            <a:r>
              <a:rPr lang="en-AU" sz="1600" dirty="0">
                <a:solidFill>
                  <a:schemeClr val="accent5">
                    <a:lumMod val="65000"/>
                    <a:lumOff val="35000"/>
                  </a:schemeClr>
                </a:solidFill>
                <a:latin typeface="+mn-lt"/>
              </a:rPr>
              <a:t>/social-anthropology/connect/events/</a:t>
            </a:r>
          </a:p>
          <a:p>
            <a:endParaRPr lang="en-AU" dirty="0"/>
          </a:p>
          <a:p>
            <a:endParaRPr lang="en-AU" dirty="0"/>
          </a:p>
          <a:p>
            <a:endParaRPr lang="en-AU" sz="1600" b="1" dirty="0">
              <a:solidFill>
                <a:srgbClr val="E64626"/>
              </a:solidFill>
            </a:endParaRPr>
          </a:p>
        </p:txBody>
      </p:sp>
      <p:pic>
        <p:nvPicPr>
          <p:cNvPr id="5" name="Picture 4" descr="Text&#10;&#10;Description automatically generated">
            <a:extLst>
              <a:ext uri="{FF2B5EF4-FFF2-40B4-BE49-F238E27FC236}">
                <a16:creationId xmlns:a16="http://schemas.microsoft.com/office/drawing/2014/main" id="{8F9CCCCF-9187-D94A-A873-2E5F4FB1B561}"/>
              </a:ext>
            </a:extLst>
          </p:cNvPr>
          <p:cNvPicPr>
            <a:picLocks noChangeAspect="1"/>
          </p:cNvPicPr>
          <p:nvPr/>
        </p:nvPicPr>
        <p:blipFill>
          <a:blip r:embed="rId4"/>
          <a:stretch>
            <a:fillRect/>
          </a:stretch>
        </p:blipFill>
        <p:spPr>
          <a:xfrm>
            <a:off x="6248400" y="733293"/>
            <a:ext cx="2963780" cy="1247907"/>
          </a:xfrm>
          <a:prstGeom prst="rect">
            <a:avLst/>
          </a:prstGeom>
        </p:spPr>
      </p:pic>
      <p:pic>
        <p:nvPicPr>
          <p:cNvPr id="9" name="Picture 8" descr="Shape&#10;&#10;Description automatically generated">
            <a:extLst>
              <a:ext uri="{FF2B5EF4-FFF2-40B4-BE49-F238E27FC236}">
                <a16:creationId xmlns:a16="http://schemas.microsoft.com/office/drawing/2014/main" id="{F96CD6DD-5744-AA47-B083-B9313E8FC2D3}"/>
              </a:ext>
            </a:extLst>
          </p:cNvPr>
          <p:cNvPicPr>
            <a:picLocks noChangeAspect="1"/>
          </p:cNvPicPr>
          <p:nvPr/>
        </p:nvPicPr>
        <p:blipFill>
          <a:blip r:embed="rId5"/>
          <a:stretch>
            <a:fillRect/>
          </a:stretch>
        </p:blipFill>
        <p:spPr>
          <a:xfrm>
            <a:off x="299768" y="2114436"/>
            <a:ext cx="2697080" cy="3533628"/>
          </a:xfrm>
          <a:prstGeom prst="rect">
            <a:avLst/>
          </a:prstGeom>
        </p:spPr>
      </p:pic>
      <p:sp>
        <p:nvSpPr>
          <p:cNvPr id="10" name="TextBox 9">
            <a:extLst>
              <a:ext uri="{FF2B5EF4-FFF2-40B4-BE49-F238E27FC236}">
                <a16:creationId xmlns:a16="http://schemas.microsoft.com/office/drawing/2014/main" id="{47821F64-5451-3045-9359-CBF3A2FEF008}"/>
              </a:ext>
            </a:extLst>
          </p:cNvPr>
          <p:cNvSpPr txBox="1"/>
          <p:nvPr/>
        </p:nvSpPr>
        <p:spPr>
          <a:xfrm>
            <a:off x="299768" y="4800600"/>
            <a:ext cx="2669847" cy="830997"/>
          </a:xfrm>
          <a:prstGeom prst="rect">
            <a:avLst/>
          </a:prstGeom>
          <a:noFill/>
        </p:spPr>
        <p:txBody>
          <a:bodyPr wrap="square" rtlCol="0">
            <a:spAutoFit/>
          </a:bodyPr>
          <a:lstStyle/>
          <a:p>
            <a:pPr algn="ctr"/>
            <a:r>
              <a:rPr lang="en-US" sz="1600" b="1" dirty="0">
                <a:solidFill>
                  <a:schemeClr val="bg1"/>
                </a:solidFill>
              </a:rPr>
              <a:t>Laura Roe</a:t>
            </a:r>
          </a:p>
          <a:p>
            <a:pPr algn="ctr"/>
            <a:r>
              <a:rPr lang="en-US" sz="1600" b="1" dirty="0">
                <a:solidFill>
                  <a:schemeClr val="bg1"/>
                </a:solidFill>
              </a:rPr>
              <a:t>University of the West of Scotland</a:t>
            </a:r>
          </a:p>
        </p:txBody>
      </p:sp>
      <p:pic>
        <p:nvPicPr>
          <p:cNvPr id="3" name="Picture 2" descr="A person smiling in front of a tree&#10;&#10;Description automatically generated with medium confidence">
            <a:extLst>
              <a:ext uri="{FF2B5EF4-FFF2-40B4-BE49-F238E27FC236}">
                <a16:creationId xmlns:a16="http://schemas.microsoft.com/office/drawing/2014/main" id="{AE788C81-D093-2F4A-900B-2BB281EFC514}"/>
              </a:ext>
            </a:extLst>
          </p:cNvPr>
          <p:cNvPicPr>
            <a:picLocks noChangeAspect="1"/>
          </p:cNvPicPr>
          <p:nvPr/>
        </p:nvPicPr>
        <p:blipFill rotWithShape="1">
          <a:blip r:embed="rId6"/>
          <a:srcRect t="10346" r="16039"/>
          <a:stretch/>
        </p:blipFill>
        <p:spPr>
          <a:xfrm>
            <a:off x="457200" y="2279272"/>
            <a:ext cx="2361210" cy="2521328"/>
          </a:xfrm>
          <a:prstGeom prst="rect">
            <a:avLst/>
          </a:prstGeom>
        </p:spPr>
      </p:pic>
      <p:pic>
        <p:nvPicPr>
          <p:cNvPr id="12" name="Picture 11" descr="A picture containing grass, outdoor, sky, outdoor object&#10;&#10;Description automatically generated">
            <a:extLst>
              <a:ext uri="{FF2B5EF4-FFF2-40B4-BE49-F238E27FC236}">
                <a16:creationId xmlns:a16="http://schemas.microsoft.com/office/drawing/2014/main" id="{D81A37F3-648E-EA41-AA93-64A473C205D0}"/>
              </a:ext>
            </a:extLst>
          </p:cNvPr>
          <p:cNvPicPr>
            <a:picLocks noChangeAspect="1"/>
          </p:cNvPicPr>
          <p:nvPr/>
        </p:nvPicPr>
        <p:blipFill>
          <a:blip r:embed="rId7"/>
          <a:stretch>
            <a:fillRect/>
          </a:stretch>
        </p:blipFill>
        <p:spPr>
          <a:xfrm>
            <a:off x="6477000" y="2113584"/>
            <a:ext cx="2636963" cy="3515951"/>
          </a:xfrm>
          <a:prstGeom prst="rect">
            <a:avLst/>
          </a:prstGeom>
        </p:spPr>
      </p:pic>
    </p:spTree>
  </p:cSld>
  <p:clrMapOvr>
    <a:masterClrMapping/>
  </p:clrMapOvr>
</p:sld>
</file>

<file path=ppt/theme/theme1.xml><?xml version="1.0" encoding="utf-8"?>
<a:theme xmlns:a="http://schemas.openxmlformats.org/drawingml/2006/main" name="A3 Poster_PPT template-FINAL">
  <a:themeElements>
    <a:clrScheme name="The University of Sydeny - A4 Flyer template">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00408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Media@Sydney Flier template</Template>
  <TotalTime>1656</TotalTime>
  <Words>344</Words>
  <Application>Microsoft Macintosh PowerPoint</Application>
  <PresentationFormat>A3 Paper (297x420 mm)</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A3 Poster_PPT template-FINAL</vt:lpstr>
      <vt:lpstr>Social Anthropology Seminar  Presented by the  Department of Social Anthropology </vt:lpstr>
    </vt:vector>
  </TitlesOfParts>
  <Manager/>
  <Company>Fujixerox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subject/>
  <dc:creator>Eugenia Lee</dc:creator>
  <cp:keywords/>
  <dc:description/>
  <cp:lastModifiedBy>Jolynna Sinanan</cp:lastModifiedBy>
  <cp:revision>167</cp:revision>
  <cp:lastPrinted>2018-02-05T00:02:03Z</cp:lastPrinted>
  <dcterms:created xsi:type="dcterms:W3CDTF">2016-03-25T05:24:17Z</dcterms:created>
  <dcterms:modified xsi:type="dcterms:W3CDTF">2022-09-30T16:15:57Z</dcterms:modified>
  <cp:category/>
</cp:coreProperties>
</file>