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 Ellis" initials="NE" lastIdx="6" clrIdx="0">
    <p:extLst>
      <p:ext uri="{19B8F6BF-5375-455C-9EA6-DF929625EA0E}">
        <p15:presenceInfo xmlns:p15="http://schemas.microsoft.com/office/powerpoint/2012/main" userId="S-1-5-21-1715567821-1957994488-725345543-174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DE34A7-741E-A555-1672-1DEFA4149888}" v="23" dt="2026-02-24T10:07:39.1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E7631-BCC7-4E5A-AC15-F4B1A5914F2A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7F7479-1A68-4225-914D-DA6C7E51BF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852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C474A-E851-491B-8FE8-D0F3DEA0B69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503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1A59-6AC8-4127-B247-A201128E6CD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4F88-26DD-4563-98ED-96A3FD38F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66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1A59-6AC8-4127-B247-A201128E6CD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4F88-26DD-4563-98ED-96A3FD38F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47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1A59-6AC8-4127-B247-A201128E6CD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4F88-26DD-4563-98ED-96A3FD38F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46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1A59-6AC8-4127-B247-A201128E6CD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4F88-26DD-4563-98ED-96A3FD38F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488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1A59-6AC8-4127-B247-A201128E6CD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4F88-26DD-4563-98ED-96A3FD38F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127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1A59-6AC8-4127-B247-A201128E6CD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4F88-26DD-4563-98ED-96A3FD38F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8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1A59-6AC8-4127-B247-A201128E6CD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4F88-26DD-4563-98ED-96A3FD38F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859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1A59-6AC8-4127-B247-A201128E6CD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4F88-26DD-4563-98ED-96A3FD38F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001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1A59-6AC8-4127-B247-A201128E6CD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4F88-26DD-4563-98ED-96A3FD38F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568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1A59-6AC8-4127-B247-A201128E6CD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4F88-26DD-4563-98ED-96A3FD38F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469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1A59-6AC8-4127-B247-A201128E6CD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4F88-26DD-4563-98ED-96A3FD38F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102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B1A59-6AC8-4127-B247-A201128E6CD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14F88-26DD-4563-98ED-96A3FD38F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10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roup 126"/>
          <p:cNvGrpSpPr/>
          <p:nvPr/>
        </p:nvGrpSpPr>
        <p:grpSpPr>
          <a:xfrm>
            <a:off x="507231" y="287942"/>
            <a:ext cx="10736906" cy="5889601"/>
            <a:chOff x="267669" y="247597"/>
            <a:chExt cx="10736906" cy="5889601"/>
          </a:xfrm>
        </p:grpSpPr>
        <p:grpSp>
          <p:nvGrpSpPr>
            <p:cNvPr id="16" name="Group 15"/>
            <p:cNvGrpSpPr/>
            <p:nvPr/>
          </p:nvGrpSpPr>
          <p:grpSpPr>
            <a:xfrm>
              <a:off x="516018" y="513851"/>
              <a:ext cx="10112809" cy="4867604"/>
              <a:chOff x="386621" y="513851"/>
              <a:chExt cx="10112809" cy="4867604"/>
            </a:xfrm>
          </p:grpSpPr>
          <p:sp>
            <p:nvSpPr>
              <p:cNvPr id="17" name="Donut 16"/>
              <p:cNvSpPr/>
              <p:nvPr/>
            </p:nvSpPr>
            <p:spPr>
              <a:xfrm>
                <a:off x="386621" y="3455396"/>
                <a:ext cx="898156" cy="898156"/>
              </a:xfrm>
              <a:prstGeom prst="donut">
                <a:avLst>
                  <a:gd name="adj" fmla="val 20000"/>
                </a:avLst>
              </a:prstGeom>
              <a:noFill/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739342" y="3626841"/>
                <a:ext cx="466200" cy="466200"/>
              </a:xfrm>
              <a:prstGeom prst="ellipse">
                <a:avLst/>
              </a:prstGeom>
              <a:ln w="22225">
                <a:solidFill>
                  <a:schemeClr val="bg1"/>
                </a:solidFill>
              </a:ln>
            </p:spPr>
            <p:style>
              <a:lnRef idx="2">
                <a:scrgbClr r="0" g="0" b="0"/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Rectangle 21"/>
              <p:cNvSpPr/>
              <p:nvPr/>
            </p:nvSpPr>
            <p:spPr>
              <a:xfrm rot="17700000">
                <a:off x="1376027" y="3070222"/>
                <a:ext cx="965832" cy="465688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10022080" y="513851"/>
                <a:ext cx="466200" cy="4662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2225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28" name="Freeform 27"/>
              <p:cNvSpPr/>
              <p:nvPr/>
            </p:nvSpPr>
            <p:spPr>
              <a:xfrm rot="17700000">
                <a:off x="1305139" y="4320252"/>
                <a:ext cx="965832" cy="465688"/>
              </a:xfrm>
              <a:custGeom>
                <a:avLst/>
                <a:gdLst>
                  <a:gd name="connsiteX0" fmla="*/ 0 w 965832"/>
                  <a:gd name="connsiteY0" fmla="*/ 0 h 465688"/>
                  <a:gd name="connsiteX1" fmla="*/ 965832 w 965832"/>
                  <a:gd name="connsiteY1" fmla="*/ 0 h 465688"/>
                  <a:gd name="connsiteX2" fmla="*/ 965832 w 965832"/>
                  <a:gd name="connsiteY2" fmla="*/ 465688 h 465688"/>
                  <a:gd name="connsiteX3" fmla="*/ 0 w 965832"/>
                  <a:gd name="connsiteY3" fmla="*/ 465688 h 465688"/>
                  <a:gd name="connsiteX4" fmla="*/ 0 w 965832"/>
                  <a:gd name="connsiteY4" fmla="*/ 0 h 4656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5832" h="465688">
                    <a:moveTo>
                      <a:pt x="0" y="0"/>
                    </a:moveTo>
                    <a:lnTo>
                      <a:pt x="965832" y="0"/>
                    </a:lnTo>
                    <a:lnTo>
                      <a:pt x="965832" y="465688"/>
                    </a:lnTo>
                    <a:lnTo>
                      <a:pt x="0" y="465688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0" rIns="20320" bIns="0" numCol="1" spcCol="1270" anchor="ctr" anchorCtr="0">
                <a:noAutofit/>
              </a:bodyPr>
              <a:lstStyle/>
              <a:p>
                <a:pPr lvl="0" algn="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800" kern="1200">
                  <a:latin typeface="+mn-lt"/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 rot="17700000">
                <a:off x="1909808" y="3023009"/>
                <a:ext cx="965832" cy="465688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8826379" y="531361"/>
                <a:ext cx="466200" cy="4662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2225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39" name="Freeform 38"/>
              <p:cNvSpPr/>
              <p:nvPr/>
            </p:nvSpPr>
            <p:spPr>
              <a:xfrm>
                <a:off x="2103740" y="4915767"/>
                <a:ext cx="965832" cy="465688"/>
              </a:xfrm>
              <a:custGeom>
                <a:avLst/>
                <a:gdLst>
                  <a:gd name="connsiteX0" fmla="*/ 0 w 965832"/>
                  <a:gd name="connsiteY0" fmla="*/ 0 h 465688"/>
                  <a:gd name="connsiteX1" fmla="*/ 965832 w 965832"/>
                  <a:gd name="connsiteY1" fmla="*/ 0 h 465688"/>
                  <a:gd name="connsiteX2" fmla="*/ 965832 w 965832"/>
                  <a:gd name="connsiteY2" fmla="*/ 465688 h 465688"/>
                  <a:gd name="connsiteX3" fmla="*/ 0 w 965832"/>
                  <a:gd name="connsiteY3" fmla="*/ 465688 h 465688"/>
                  <a:gd name="connsiteX4" fmla="*/ 0 w 965832"/>
                  <a:gd name="connsiteY4" fmla="*/ 0 h 4656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5832" h="465688">
                    <a:moveTo>
                      <a:pt x="0" y="0"/>
                    </a:moveTo>
                    <a:lnTo>
                      <a:pt x="965832" y="0"/>
                    </a:lnTo>
                    <a:lnTo>
                      <a:pt x="965832" y="465688"/>
                    </a:lnTo>
                    <a:lnTo>
                      <a:pt x="0" y="465688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0" rIns="20320" bIns="0" numCol="1" spcCol="1270" anchor="ctr" anchorCtr="0">
                <a:noAutofit/>
              </a:bodyPr>
              <a:lstStyle/>
              <a:p>
                <a:pPr lvl="0" algn="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800" kern="1200">
                  <a:latin typeface="+mn-lt"/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 rot="17700000">
                <a:off x="2443589" y="3023009"/>
                <a:ext cx="965832" cy="465688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43" name="Donut 42"/>
              <p:cNvSpPr/>
              <p:nvPr/>
            </p:nvSpPr>
            <p:spPr>
              <a:xfrm>
                <a:off x="2625054" y="3452835"/>
                <a:ext cx="898156" cy="898156"/>
              </a:xfrm>
              <a:prstGeom prst="donut">
                <a:avLst>
                  <a:gd name="adj" fmla="val 20000"/>
                </a:avLst>
              </a:prstGeom>
              <a:ln w="22225">
                <a:solidFill>
                  <a:schemeClr val="bg1"/>
                </a:solidFill>
              </a:ln>
            </p:spPr>
            <p:style>
              <a:lnRef idx="2">
                <a:scrgbClr r="0" g="0" b="0"/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Freeform 43"/>
              <p:cNvSpPr/>
              <p:nvPr/>
            </p:nvSpPr>
            <p:spPr>
              <a:xfrm>
                <a:off x="2823726" y="2834529"/>
                <a:ext cx="1116508" cy="538071"/>
              </a:xfrm>
              <a:custGeom>
                <a:avLst/>
                <a:gdLst>
                  <a:gd name="connsiteX0" fmla="*/ 0 w 1116508"/>
                  <a:gd name="connsiteY0" fmla="*/ 0 h 538071"/>
                  <a:gd name="connsiteX1" fmla="*/ 1116508 w 1116508"/>
                  <a:gd name="connsiteY1" fmla="*/ 0 h 538071"/>
                  <a:gd name="connsiteX2" fmla="*/ 1116508 w 1116508"/>
                  <a:gd name="connsiteY2" fmla="*/ 538071 h 538071"/>
                  <a:gd name="connsiteX3" fmla="*/ 0 w 1116508"/>
                  <a:gd name="connsiteY3" fmla="*/ 538071 h 538071"/>
                  <a:gd name="connsiteX4" fmla="*/ 0 w 1116508"/>
                  <a:gd name="connsiteY4" fmla="*/ 0 h 538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6508" h="538071">
                    <a:moveTo>
                      <a:pt x="0" y="0"/>
                    </a:moveTo>
                    <a:lnTo>
                      <a:pt x="1116508" y="0"/>
                    </a:lnTo>
                    <a:lnTo>
                      <a:pt x="1116508" y="538071"/>
                    </a:lnTo>
                    <a:lnTo>
                      <a:pt x="0" y="538071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2860" tIns="0" rIns="0" bIns="0" numCol="1" spcCol="1270" anchor="ctr" anchorCtr="0">
                <a:noAutofit/>
              </a:bodyPr>
              <a:lstStyle/>
              <a:p>
                <a:pPr lvl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900" b="0" kern="1200">
                  <a:latin typeface="+mn-lt"/>
                </a:endParaRPr>
              </a:p>
            </p:txBody>
          </p:sp>
          <p:sp>
            <p:nvSpPr>
              <p:cNvPr id="47" name="Donut 46"/>
              <p:cNvSpPr/>
              <p:nvPr/>
            </p:nvSpPr>
            <p:spPr>
              <a:xfrm>
                <a:off x="3765306" y="3431567"/>
                <a:ext cx="898156" cy="898156"/>
              </a:xfrm>
              <a:prstGeom prst="donut">
                <a:avLst>
                  <a:gd name="adj" fmla="val 20000"/>
                </a:avLst>
              </a:prstGeom>
              <a:ln w="22225">
                <a:solidFill>
                  <a:schemeClr val="bg1"/>
                </a:solidFill>
              </a:ln>
            </p:spPr>
            <p:style>
              <a:lnRef idx="2">
                <a:scrgbClr r="0" g="0" b="0"/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48" name="Freeform 47"/>
              <p:cNvSpPr/>
              <p:nvPr/>
            </p:nvSpPr>
            <p:spPr>
              <a:xfrm rot="17700000">
                <a:off x="5173155" y="2723215"/>
                <a:ext cx="1116508" cy="538071"/>
              </a:xfrm>
              <a:custGeom>
                <a:avLst/>
                <a:gdLst>
                  <a:gd name="connsiteX0" fmla="*/ 0 w 1116508"/>
                  <a:gd name="connsiteY0" fmla="*/ 0 h 538071"/>
                  <a:gd name="connsiteX1" fmla="*/ 1116508 w 1116508"/>
                  <a:gd name="connsiteY1" fmla="*/ 0 h 538071"/>
                  <a:gd name="connsiteX2" fmla="*/ 1116508 w 1116508"/>
                  <a:gd name="connsiteY2" fmla="*/ 538071 h 538071"/>
                  <a:gd name="connsiteX3" fmla="*/ 0 w 1116508"/>
                  <a:gd name="connsiteY3" fmla="*/ 538071 h 538071"/>
                  <a:gd name="connsiteX4" fmla="*/ 0 w 1116508"/>
                  <a:gd name="connsiteY4" fmla="*/ 0 h 538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6508" h="538071">
                    <a:moveTo>
                      <a:pt x="0" y="0"/>
                    </a:moveTo>
                    <a:lnTo>
                      <a:pt x="1116508" y="0"/>
                    </a:lnTo>
                    <a:lnTo>
                      <a:pt x="1116508" y="538071"/>
                    </a:lnTo>
                    <a:lnTo>
                      <a:pt x="0" y="538071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2859" tIns="-1" rIns="0" bIns="0" numCol="1" spcCol="1270" anchor="ctr" anchorCtr="0">
                <a:noAutofit/>
              </a:bodyPr>
              <a:lstStyle/>
              <a:p>
                <a:pPr lvl="0" algn="l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900" kern="1200">
                  <a:latin typeface="+mn-lt"/>
                </a:endParaRPr>
              </a:p>
            </p:txBody>
          </p:sp>
          <p:sp>
            <p:nvSpPr>
              <p:cNvPr id="50" name="Freeform 49"/>
              <p:cNvSpPr/>
              <p:nvPr/>
            </p:nvSpPr>
            <p:spPr>
              <a:xfrm rot="17700000">
                <a:off x="6139036" y="2723215"/>
                <a:ext cx="1116508" cy="538071"/>
              </a:xfrm>
              <a:custGeom>
                <a:avLst/>
                <a:gdLst>
                  <a:gd name="connsiteX0" fmla="*/ 0 w 1116508"/>
                  <a:gd name="connsiteY0" fmla="*/ 0 h 538071"/>
                  <a:gd name="connsiteX1" fmla="*/ 1116508 w 1116508"/>
                  <a:gd name="connsiteY1" fmla="*/ 0 h 538071"/>
                  <a:gd name="connsiteX2" fmla="*/ 1116508 w 1116508"/>
                  <a:gd name="connsiteY2" fmla="*/ 538071 h 538071"/>
                  <a:gd name="connsiteX3" fmla="*/ 0 w 1116508"/>
                  <a:gd name="connsiteY3" fmla="*/ 538071 h 538071"/>
                  <a:gd name="connsiteX4" fmla="*/ 0 w 1116508"/>
                  <a:gd name="connsiteY4" fmla="*/ 0 h 538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6508" h="538071">
                    <a:moveTo>
                      <a:pt x="0" y="0"/>
                    </a:moveTo>
                    <a:lnTo>
                      <a:pt x="1116508" y="0"/>
                    </a:lnTo>
                    <a:lnTo>
                      <a:pt x="1116508" y="538071"/>
                    </a:lnTo>
                    <a:lnTo>
                      <a:pt x="0" y="538071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2859" tIns="-1" rIns="0" bIns="0" numCol="1" spcCol="1270" anchor="ctr" anchorCtr="0">
                <a:noAutofit/>
              </a:bodyPr>
              <a:lstStyle/>
              <a:p>
                <a:pPr lvl="0" algn="l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900" kern="1200">
                  <a:latin typeface="+mn-lt"/>
                </a:endParaRPr>
              </a:p>
            </p:txBody>
          </p:sp>
          <p:sp>
            <p:nvSpPr>
              <p:cNvPr id="58" name="Freeform 57"/>
              <p:cNvSpPr/>
              <p:nvPr/>
            </p:nvSpPr>
            <p:spPr>
              <a:xfrm rot="17700000">
                <a:off x="6236225" y="4320252"/>
                <a:ext cx="965832" cy="465688"/>
              </a:xfrm>
              <a:custGeom>
                <a:avLst/>
                <a:gdLst>
                  <a:gd name="connsiteX0" fmla="*/ 0 w 965832"/>
                  <a:gd name="connsiteY0" fmla="*/ 0 h 465688"/>
                  <a:gd name="connsiteX1" fmla="*/ 965832 w 965832"/>
                  <a:gd name="connsiteY1" fmla="*/ 0 h 465688"/>
                  <a:gd name="connsiteX2" fmla="*/ 965832 w 965832"/>
                  <a:gd name="connsiteY2" fmla="*/ 465688 h 465688"/>
                  <a:gd name="connsiteX3" fmla="*/ 0 w 965832"/>
                  <a:gd name="connsiteY3" fmla="*/ 465688 h 465688"/>
                  <a:gd name="connsiteX4" fmla="*/ 0 w 965832"/>
                  <a:gd name="connsiteY4" fmla="*/ 0 h 4656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5832" h="465688">
                    <a:moveTo>
                      <a:pt x="0" y="0"/>
                    </a:moveTo>
                    <a:lnTo>
                      <a:pt x="965832" y="0"/>
                    </a:lnTo>
                    <a:lnTo>
                      <a:pt x="965832" y="465688"/>
                    </a:lnTo>
                    <a:lnTo>
                      <a:pt x="0" y="465688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0" rIns="20320" bIns="-1" numCol="1" spcCol="1270" anchor="ctr" anchorCtr="0">
                <a:noAutofit/>
              </a:bodyPr>
              <a:lstStyle/>
              <a:p>
                <a:pPr lvl="0" algn="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800" kern="1200">
                  <a:latin typeface="+mn-lt"/>
                </a:endParaRPr>
              </a:p>
            </p:txBody>
          </p:sp>
          <p:sp>
            <p:nvSpPr>
              <p:cNvPr id="59" name="Rectangle 58"/>
              <p:cNvSpPr/>
              <p:nvPr/>
            </p:nvSpPr>
            <p:spPr>
              <a:xfrm rot="17700000">
                <a:off x="6840894" y="3023009"/>
                <a:ext cx="965832" cy="465688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7653854" y="3634000"/>
                <a:ext cx="466200" cy="466200"/>
              </a:xfrm>
              <a:prstGeom prst="ellipse">
                <a:avLst/>
              </a:prstGeom>
              <a:ln w="22225">
                <a:solidFill>
                  <a:schemeClr val="bg1"/>
                </a:solidFill>
              </a:ln>
            </p:spPr>
            <p:style>
              <a:lnRef idx="2">
                <a:scrgbClr r="0" g="0" b="0"/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62" name="Freeform 61"/>
              <p:cNvSpPr/>
              <p:nvPr/>
            </p:nvSpPr>
            <p:spPr>
              <a:xfrm rot="17700000">
                <a:off x="6770006" y="4320252"/>
                <a:ext cx="965832" cy="465688"/>
              </a:xfrm>
              <a:custGeom>
                <a:avLst/>
                <a:gdLst>
                  <a:gd name="connsiteX0" fmla="*/ 0 w 965832"/>
                  <a:gd name="connsiteY0" fmla="*/ 0 h 465688"/>
                  <a:gd name="connsiteX1" fmla="*/ 965832 w 965832"/>
                  <a:gd name="connsiteY1" fmla="*/ 0 h 465688"/>
                  <a:gd name="connsiteX2" fmla="*/ 965832 w 965832"/>
                  <a:gd name="connsiteY2" fmla="*/ 465688 h 465688"/>
                  <a:gd name="connsiteX3" fmla="*/ 0 w 965832"/>
                  <a:gd name="connsiteY3" fmla="*/ 465688 h 465688"/>
                  <a:gd name="connsiteX4" fmla="*/ 0 w 965832"/>
                  <a:gd name="connsiteY4" fmla="*/ 0 h 4656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5832" h="465688">
                    <a:moveTo>
                      <a:pt x="0" y="0"/>
                    </a:moveTo>
                    <a:lnTo>
                      <a:pt x="965832" y="0"/>
                    </a:lnTo>
                    <a:lnTo>
                      <a:pt x="965832" y="465688"/>
                    </a:lnTo>
                    <a:lnTo>
                      <a:pt x="0" y="465688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0" rIns="20320" bIns="0" numCol="1" spcCol="1270" anchor="ctr" anchorCtr="0">
                <a:noAutofit/>
              </a:bodyPr>
              <a:lstStyle/>
              <a:p>
                <a:pPr lvl="0" algn="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800" kern="1200">
                  <a:latin typeface="+mn-lt"/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>
              <a:xfrm rot="17700000">
                <a:off x="7374675" y="3023009"/>
                <a:ext cx="965832" cy="465688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9435485" y="522476"/>
                <a:ext cx="466200" cy="4662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2225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65" name="Freeform 64"/>
              <p:cNvSpPr/>
              <p:nvPr/>
            </p:nvSpPr>
            <p:spPr>
              <a:xfrm rot="17700000">
                <a:off x="7303787" y="4320252"/>
                <a:ext cx="965832" cy="465688"/>
              </a:xfrm>
              <a:custGeom>
                <a:avLst/>
                <a:gdLst>
                  <a:gd name="connsiteX0" fmla="*/ 0 w 965832"/>
                  <a:gd name="connsiteY0" fmla="*/ 0 h 465688"/>
                  <a:gd name="connsiteX1" fmla="*/ 965832 w 965832"/>
                  <a:gd name="connsiteY1" fmla="*/ 0 h 465688"/>
                  <a:gd name="connsiteX2" fmla="*/ 965832 w 965832"/>
                  <a:gd name="connsiteY2" fmla="*/ 465688 h 465688"/>
                  <a:gd name="connsiteX3" fmla="*/ 0 w 965832"/>
                  <a:gd name="connsiteY3" fmla="*/ 465688 h 465688"/>
                  <a:gd name="connsiteX4" fmla="*/ 0 w 965832"/>
                  <a:gd name="connsiteY4" fmla="*/ 0 h 4656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5832" h="465688">
                    <a:moveTo>
                      <a:pt x="0" y="0"/>
                    </a:moveTo>
                    <a:lnTo>
                      <a:pt x="965832" y="0"/>
                    </a:lnTo>
                    <a:lnTo>
                      <a:pt x="965832" y="465688"/>
                    </a:lnTo>
                    <a:lnTo>
                      <a:pt x="0" y="465688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-1" tIns="0" rIns="20320" bIns="0" numCol="1" spcCol="1270" anchor="ctr" anchorCtr="0">
                <a:noAutofit/>
              </a:bodyPr>
              <a:lstStyle/>
              <a:p>
                <a:pPr lvl="0" algn="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800" kern="1200">
                  <a:latin typeface="+mn-lt"/>
                </a:endParaRPr>
              </a:p>
            </p:txBody>
          </p:sp>
          <p:sp>
            <p:nvSpPr>
              <p:cNvPr id="66" name="Rectangle 65"/>
              <p:cNvSpPr/>
              <p:nvPr/>
            </p:nvSpPr>
            <p:spPr>
              <a:xfrm rot="17700000">
                <a:off x="7908456" y="3023009"/>
                <a:ext cx="965832" cy="465688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67" name="Donut 66"/>
              <p:cNvSpPr/>
              <p:nvPr/>
            </p:nvSpPr>
            <p:spPr>
              <a:xfrm>
                <a:off x="9148909" y="3446769"/>
                <a:ext cx="898156" cy="898156"/>
              </a:xfrm>
              <a:prstGeom prst="donut">
                <a:avLst>
                  <a:gd name="adj" fmla="val 20000"/>
                </a:avLst>
              </a:prstGeom>
              <a:ln w="22225">
                <a:solidFill>
                  <a:schemeClr val="bg1"/>
                </a:solidFill>
              </a:ln>
            </p:spPr>
            <p:style>
              <a:lnRef idx="2">
                <a:scrgbClr r="0" g="0" b="0"/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17700000">
                <a:off x="8706260" y="2723215"/>
                <a:ext cx="1116508" cy="538071"/>
              </a:xfrm>
              <a:custGeom>
                <a:avLst/>
                <a:gdLst>
                  <a:gd name="connsiteX0" fmla="*/ 0 w 1116508"/>
                  <a:gd name="connsiteY0" fmla="*/ 0 h 538071"/>
                  <a:gd name="connsiteX1" fmla="*/ 1116508 w 1116508"/>
                  <a:gd name="connsiteY1" fmla="*/ 0 h 538071"/>
                  <a:gd name="connsiteX2" fmla="*/ 1116508 w 1116508"/>
                  <a:gd name="connsiteY2" fmla="*/ 538071 h 538071"/>
                  <a:gd name="connsiteX3" fmla="*/ 0 w 1116508"/>
                  <a:gd name="connsiteY3" fmla="*/ 538071 h 538071"/>
                  <a:gd name="connsiteX4" fmla="*/ 0 w 1116508"/>
                  <a:gd name="connsiteY4" fmla="*/ 0 h 538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6508" h="538071">
                    <a:moveTo>
                      <a:pt x="0" y="0"/>
                    </a:moveTo>
                    <a:lnTo>
                      <a:pt x="1116508" y="0"/>
                    </a:lnTo>
                    <a:lnTo>
                      <a:pt x="1116508" y="538071"/>
                    </a:lnTo>
                    <a:lnTo>
                      <a:pt x="0" y="538071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2859" tIns="-1" rIns="0" bIns="0" numCol="1" spcCol="1270" anchor="ctr" anchorCtr="0">
                <a:noAutofit/>
              </a:bodyPr>
              <a:lstStyle/>
              <a:p>
                <a:pPr lvl="0" algn="l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900" kern="1200">
                  <a:latin typeface="+mn-lt"/>
                </a:endParaRPr>
              </a:p>
            </p:txBody>
          </p:sp>
          <p:sp>
            <p:nvSpPr>
              <p:cNvPr id="107" name="Freeform 106"/>
              <p:cNvSpPr/>
              <p:nvPr/>
            </p:nvSpPr>
            <p:spPr>
              <a:xfrm rot="17700000">
                <a:off x="9672141" y="2723215"/>
                <a:ext cx="1116508" cy="538071"/>
              </a:xfrm>
              <a:custGeom>
                <a:avLst/>
                <a:gdLst>
                  <a:gd name="connsiteX0" fmla="*/ 0 w 1116508"/>
                  <a:gd name="connsiteY0" fmla="*/ 0 h 538071"/>
                  <a:gd name="connsiteX1" fmla="*/ 1116508 w 1116508"/>
                  <a:gd name="connsiteY1" fmla="*/ 0 h 538071"/>
                  <a:gd name="connsiteX2" fmla="*/ 1116508 w 1116508"/>
                  <a:gd name="connsiteY2" fmla="*/ 538071 h 538071"/>
                  <a:gd name="connsiteX3" fmla="*/ 0 w 1116508"/>
                  <a:gd name="connsiteY3" fmla="*/ 538071 h 538071"/>
                  <a:gd name="connsiteX4" fmla="*/ 0 w 1116508"/>
                  <a:gd name="connsiteY4" fmla="*/ 0 h 538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6508" h="538071">
                    <a:moveTo>
                      <a:pt x="0" y="0"/>
                    </a:moveTo>
                    <a:lnTo>
                      <a:pt x="1116508" y="0"/>
                    </a:lnTo>
                    <a:lnTo>
                      <a:pt x="1116508" y="538071"/>
                    </a:lnTo>
                    <a:lnTo>
                      <a:pt x="0" y="538071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2859" tIns="-1" rIns="0" bIns="0" numCol="1" spcCol="1270" anchor="ctr" anchorCtr="0">
                <a:noAutofit/>
              </a:bodyPr>
              <a:lstStyle/>
              <a:p>
                <a:pPr lvl="0" algn="l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900" kern="1200">
                  <a:latin typeface="+mn-lt"/>
                </a:endParaRPr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336378" y="247597"/>
              <a:ext cx="6262260" cy="47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07000"/>
                </a:lnSpc>
                <a:spcBef>
                  <a:spcPts val="1200"/>
                </a:spcBef>
                <a:spcAft>
                  <a:spcPts val="0"/>
                </a:spcAft>
              </a:pPr>
              <a:r>
                <a:rPr lang="en-GB" sz="2400" b="1" kern="0">
                  <a:solidFill>
                    <a:srgbClr val="2E74B5"/>
                  </a:solidFill>
                  <a:latin typeface="Calibri Light" panose="020F03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Planning Cycle – Faculty of Humanities</a:t>
              </a:r>
              <a:endParaRPr lang="en-GB" sz="2400" b="1" kern="0">
                <a:solidFill>
                  <a:srgbClr val="2E74B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39" name="Group 1038"/>
            <p:cNvGrpSpPr/>
            <p:nvPr/>
          </p:nvGrpSpPr>
          <p:grpSpPr>
            <a:xfrm>
              <a:off x="8878146" y="2450879"/>
              <a:ext cx="1533332" cy="579437"/>
              <a:chOff x="7414665" y="3186305"/>
              <a:chExt cx="1533332" cy="579437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7414665" y="3186305"/>
                <a:ext cx="153333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900" b="1">
                    <a:solidFill>
                      <a:schemeClr val="accent1">
                        <a:lumMod val="50000"/>
                      </a:schemeClr>
                    </a:solidFill>
                  </a:rPr>
                  <a:t>Final budgets approved</a:t>
                </a: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7514174" y="3350244"/>
                <a:ext cx="1408074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700">
                    <a:solidFill>
                      <a:schemeClr val="bg1">
                        <a:lumMod val="50000"/>
                      </a:schemeClr>
                    </a:solidFill>
                  </a:rPr>
                  <a:t>Budgets are signed off by PRC in June and then submitted to </a:t>
                </a:r>
                <a:r>
                  <a:rPr lang="en-GB" sz="700" err="1">
                    <a:solidFill>
                      <a:schemeClr val="bg1">
                        <a:lumMod val="50000"/>
                      </a:schemeClr>
                    </a:solidFill>
                  </a:rPr>
                  <a:t>BoG</a:t>
                </a:r>
                <a:r>
                  <a:rPr lang="en-GB" sz="700">
                    <a:solidFill>
                      <a:schemeClr val="bg1">
                        <a:lumMod val="50000"/>
                      </a:schemeClr>
                    </a:solidFill>
                  </a:rPr>
                  <a:t> for final sign off</a:t>
                </a:r>
              </a:p>
            </p:txBody>
          </p:sp>
        </p:grpSp>
        <p:sp>
          <p:nvSpPr>
            <p:cNvPr id="73" name="TextBox 72"/>
            <p:cNvSpPr txBox="1"/>
            <p:nvPr/>
          </p:nvSpPr>
          <p:spPr>
            <a:xfrm>
              <a:off x="9548346" y="3788544"/>
              <a:ext cx="369012" cy="230832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ctr">
              <a:spAutoFit/>
            </a:bodyPr>
            <a:lstStyle/>
            <a:p>
              <a:pPr algn="ctr"/>
              <a:r>
                <a:rPr lang="en-GB" sz="900" b="1" dirty="0">
                  <a:solidFill>
                    <a:schemeClr val="accent1">
                      <a:lumMod val="75000"/>
                    </a:schemeClr>
                  </a:solidFill>
                  <a:latin typeface="Calibri"/>
                  <a:ea typeface="Calibri"/>
                  <a:cs typeface="Calibri"/>
                </a:rPr>
                <a:t>July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7683649" y="3744193"/>
              <a:ext cx="696840" cy="2308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ctr">
              <a:spAutoFit/>
            </a:bodyPr>
            <a:lstStyle/>
            <a:p>
              <a:pPr algn="ctr"/>
              <a:r>
                <a:rPr lang="en-GB" sz="900" b="1">
                  <a:solidFill>
                    <a:schemeClr val="bg1"/>
                  </a:solidFill>
                  <a:latin typeface="Calibri"/>
                  <a:ea typeface="Calibri"/>
                  <a:cs typeface="Calibri"/>
                </a:rPr>
                <a:t>May</a:t>
              </a:r>
            </a:p>
          </p:txBody>
        </p:sp>
        <p:cxnSp>
          <p:nvCxnSpPr>
            <p:cNvPr id="117" name="Straight Connector 116"/>
            <p:cNvCxnSpPr>
              <a:cxnSpLocks/>
            </p:cNvCxnSpPr>
            <p:nvPr/>
          </p:nvCxnSpPr>
          <p:spPr>
            <a:xfrm>
              <a:off x="9735028" y="3087584"/>
              <a:ext cx="0" cy="365251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5" name="Group 104"/>
            <p:cNvGrpSpPr/>
            <p:nvPr/>
          </p:nvGrpSpPr>
          <p:grpSpPr>
            <a:xfrm>
              <a:off x="8194520" y="5697648"/>
              <a:ext cx="2810055" cy="415498"/>
              <a:chOff x="8270680" y="6021508"/>
              <a:chExt cx="2810055" cy="415498"/>
            </a:xfrm>
          </p:grpSpPr>
          <p:sp>
            <p:nvSpPr>
              <p:cNvPr id="75" name="Donut 74"/>
              <p:cNvSpPr/>
              <p:nvPr/>
            </p:nvSpPr>
            <p:spPr>
              <a:xfrm>
                <a:off x="8270680" y="6079762"/>
                <a:ext cx="287070" cy="287070"/>
              </a:xfrm>
              <a:prstGeom prst="donut">
                <a:avLst>
                  <a:gd name="adj" fmla="val 20000"/>
                </a:avLst>
              </a:prstGeom>
              <a:ln w="22225">
                <a:solidFill>
                  <a:schemeClr val="bg1"/>
                </a:solidFill>
              </a:ln>
            </p:spPr>
            <p:style>
              <a:lnRef idx="2">
                <a:scrgbClr r="0" g="0" b="0"/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8570063" y="6021508"/>
                <a:ext cx="2510672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700" i="1">
                    <a:solidFill>
                      <a:schemeClr val="accent1">
                        <a:lumMod val="75000"/>
                      </a:schemeClr>
                    </a:solidFill>
                  </a:rPr>
                  <a:t>Stages with a significant School and/or Faculty focus. Likely to require specific actions by </a:t>
                </a:r>
                <a:r>
                  <a:rPr lang="en-GB" sz="700" i="1" err="1">
                    <a:solidFill>
                      <a:schemeClr val="accent1">
                        <a:lumMod val="75000"/>
                      </a:schemeClr>
                    </a:solidFill>
                  </a:rPr>
                  <a:t>HoS</a:t>
                </a:r>
                <a:r>
                  <a:rPr lang="en-GB" sz="700" i="1">
                    <a:solidFill>
                      <a:schemeClr val="accent1">
                        <a:lumMod val="75000"/>
                      </a:schemeClr>
                    </a:solidFill>
                  </a:rPr>
                  <a:t> / </a:t>
                </a:r>
                <a:r>
                  <a:rPr lang="en-GB" sz="700" i="1" err="1">
                    <a:solidFill>
                      <a:schemeClr val="accent1">
                        <a:lumMod val="75000"/>
                      </a:schemeClr>
                    </a:solidFill>
                  </a:rPr>
                  <a:t>HoDs</a:t>
                </a:r>
                <a:r>
                  <a:rPr lang="en-GB" sz="700" i="1">
                    <a:solidFill>
                      <a:schemeClr val="accent1">
                        <a:lumMod val="75000"/>
                      </a:schemeClr>
                    </a:solidFill>
                  </a:rPr>
                  <a:t> with support available from Professional Services.</a:t>
                </a: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267669" y="2639510"/>
              <a:ext cx="5045553" cy="3497688"/>
              <a:chOff x="1315790" y="2665389"/>
              <a:chExt cx="5045553" cy="3497688"/>
            </a:xfrm>
          </p:grpSpPr>
          <p:sp>
            <p:nvSpPr>
              <p:cNvPr id="42" name="TextBox 41"/>
              <p:cNvSpPr txBox="1"/>
              <p:nvPr/>
            </p:nvSpPr>
            <p:spPr>
              <a:xfrm>
                <a:off x="1853891" y="3761851"/>
                <a:ext cx="399468" cy="230832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ctr">
                <a:spAutoFit/>
              </a:bodyPr>
              <a:lstStyle/>
              <a:p>
                <a:pPr algn="ctr"/>
                <a:r>
                  <a:rPr lang="en-GB" sz="900" b="1">
                    <a:solidFill>
                      <a:schemeClr val="bg1"/>
                    </a:solidFill>
                    <a:latin typeface="Calibri"/>
                    <a:ea typeface="Calibri"/>
                    <a:cs typeface="Calibri"/>
                  </a:rPr>
                  <a:t>Sept</a:t>
                </a:r>
              </a:p>
            </p:txBody>
          </p:sp>
          <p:grpSp>
            <p:nvGrpSpPr>
              <p:cNvPr id="36" name="Group 35"/>
              <p:cNvGrpSpPr/>
              <p:nvPr/>
            </p:nvGrpSpPr>
            <p:grpSpPr>
              <a:xfrm>
                <a:off x="1315790" y="2665389"/>
                <a:ext cx="1677939" cy="561691"/>
                <a:chOff x="172790" y="2741588"/>
                <a:chExt cx="1677939" cy="561691"/>
              </a:xfrm>
            </p:grpSpPr>
            <p:sp>
              <p:nvSpPr>
                <p:cNvPr id="2" name="TextBox 1"/>
                <p:cNvSpPr txBox="1"/>
                <p:nvPr/>
              </p:nvSpPr>
              <p:spPr>
                <a:xfrm>
                  <a:off x="172791" y="2741588"/>
                  <a:ext cx="1598554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900" b="1">
                      <a:solidFill>
                        <a:schemeClr val="accent2">
                          <a:lumMod val="75000"/>
                        </a:schemeClr>
                      </a:solidFill>
                    </a:rPr>
                    <a:t>Fee uplift decision</a:t>
                  </a:r>
                </a:p>
              </p:txBody>
            </p:sp>
            <p:sp>
              <p:nvSpPr>
                <p:cNvPr id="3" name="TextBox 2"/>
                <p:cNvSpPr txBox="1"/>
                <p:nvPr/>
              </p:nvSpPr>
              <p:spPr>
                <a:xfrm>
                  <a:off x="172790" y="2887781"/>
                  <a:ext cx="1677939" cy="415498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rtlCol="0" anchor="t">
                  <a:spAutoFit/>
                </a:bodyPr>
                <a:lstStyle/>
                <a:p>
                  <a:pPr algn="ctr"/>
                  <a:r>
                    <a:rPr lang="en-GB" sz="700">
                      <a:solidFill>
                        <a:schemeClr val="bg1">
                          <a:lumMod val="50000"/>
                        </a:schemeClr>
                      </a:solidFill>
                    </a:rPr>
                    <a:t>SRISG to make fee uplift recommendations to UE which is then used in finance planning assumptions</a:t>
                  </a:r>
                </a:p>
              </p:txBody>
            </p:sp>
          </p:grpSp>
          <p:cxnSp>
            <p:nvCxnSpPr>
              <p:cNvPr id="6" name="Straight Connector 5"/>
              <p:cNvCxnSpPr/>
              <p:nvPr/>
            </p:nvCxnSpPr>
            <p:spPr>
              <a:xfrm>
                <a:off x="2143393" y="4132187"/>
                <a:ext cx="0" cy="407316"/>
              </a:xfrm>
              <a:prstGeom prst="line">
                <a:avLst/>
              </a:prstGeom>
              <a:ln w="222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"/>
              <p:cNvSpPr txBox="1"/>
              <p:nvPr/>
            </p:nvSpPr>
            <p:spPr>
              <a:xfrm>
                <a:off x="4065639" y="3801607"/>
                <a:ext cx="360996" cy="230832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ctr">
                <a:spAutoFit/>
              </a:bodyPr>
              <a:lstStyle/>
              <a:p>
                <a:pPr algn="ctr"/>
                <a:r>
                  <a:rPr lang="en-GB" sz="900" b="1" dirty="0">
                    <a:solidFill>
                      <a:schemeClr val="accent1">
                        <a:lumMod val="75000"/>
                      </a:schemeClr>
                    </a:solidFill>
                    <a:latin typeface="Calibri"/>
                    <a:ea typeface="Calibri"/>
                    <a:cs typeface="Calibri"/>
                  </a:rPr>
                  <a:t>Dec</a:t>
                </a:r>
              </a:p>
            </p:txBody>
          </p:sp>
          <p:cxnSp>
            <p:nvCxnSpPr>
              <p:cNvPr id="13" name="Straight Connector 12"/>
              <p:cNvCxnSpPr>
                <a:cxnSpLocks/>
                <a:stCxn id="81" idx="4"/>
              </p:cNvCxnSpPr>
              <p:nvPr/>
            </p:nvCxnSpPr>
            <p:spPr>
              <a:xfrm>
                <a:off x="3174425" y="4346277"/>
                <a:ext cx="0" cy="940155"/>
              </a:xfrm>
              <a:prstGeom prst="line">
                <a:avLst/>
              </a:prstGeom>
              <a:ln w="222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/>
              <p:nvPr/>
            </p:nvSpPr>
            <p:spPr>
              <a:xfrm>
                <a:off x="5103092" y="3796270"/>
                <a:ext cx="559770" cy="230832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ctr">
                <a:spAutoFit/>
              </a:bodyPr>
              <a:lstStyle/>
              <a:p>
                <a:pPr algn="ctr"/>
                <a:r>
                  <a:rPr lang="en-GB" sz="900" b="1" dirty="0">
                    <a:solidFill>
                      <a:schemeClr val="accent1">
                        <a:lumMod val="75000"/>
                      </a:schemeClr>
                    </a:solidFill>
                    <a:latin typeface="Calibri"/>
                    <a:ea typeface="Calibri"/>
                    <a:cs typeface="Calibri"/>
                  </a:rPr>
                  <a:t>January</a:t>
                </a:r>
              </a:p>
            </p:txBody>
          </p:sp>
          <p:cxnSp>
            <p:nvCxnSpPr>
              <p:cNvPr id="40" name="Straight Connector 39"/>
              <p:cNvCxnSpPr>
                <a:cxnSpLocks/>
              </p:cNvCxnSpPr>
              <p:nvPr/>
            </p:nvCxnSpPr>
            <p:spPr>
              <a:xfrm>
                <a:off x="4248917" y="3281112"/>
                <a:ext cx="0" cy="197602"/>
              </a:xfrm>
              <a:prstGeom prst="line">
                <a:avLst/>
              </a:prstGeom>
              <a:ln w="222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2" name="Group 51"/>
              <p:cNvGrpSpPr/>
              <p:nvPr/>
            </p:nvGrpSpPr>
            <p:grpSpPr>
              <a:xfrm>
                <a:off x="4565861" y="5439632"/>
                <a:ext cx="1795482" cy="723445"/>
                <a:chOff x="2890461" y="5996836"/>
                <a:chExt cx="1206933" cy="723445"/>
              </a:xfrm>
            </p:grpSpPr>
            <p:sp>
              <p:nvSpPr>
                <p:cNvPr id="12" name="TextBox 11"/>
                <p:cNvSpPr txBox="1"/>
                <p:nvPr/>
              </p:nvSpPr>
              <p:spPr>
                <a:xfrm>
                  <a:off x="2891067" y="5996836"/>
                  <a:ext cx="1206327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900" b="1">
                      <a:solidFill>
                        <a:schemeClr val="accent6">
                          <a:lumMod val="75000"/>
                        </a:schemeClr>
                      </a:solidFill>
                    </a:rPr>
                    <a:t>Finalised Student Number Plans</a:t>
                  </a:r>
                </a:p>
              </p:txBody>
            </p:sp>
            <p:sp>
              <p:nvSpPr>
                <p:cNvPr id="51" name="TextBox 50"/>
                <p:cNvSpPr txBox="1"/>
                <p:nvPr/>
              </p:nvSpPr>
              <p:spPr>
                <a:xfrm>
                  <a:off x="2890461" y="6197061"/>
                  <a:ext cx="116986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700">
                      <a:solidFill>
                        <a:schemeClr val="bg1">
                          <a:lumMod val="50000"/>
                        </a:schemeClr>
                      </a:solidFill>
                    </a:rPr>
                    <a:t>Finalised student number plans sent to Integrated Planning.  UE reviews Capital Budget &amp; Plan which is sent to Finance Committee and </a:t>
                  </a:r>
                  <a:r>
                    <a:rPr lang="en-GB" sz="700" err="1">
                      <a:solidFill>
                        <a:schemeClr val="bg1">
                          <a:lumMod val="50000"/>
                        </a:schemeClr>
                      </a:solidFill>
                    </a:rPr>
                    <a:t>BoG</a:t>
                  </a:r>
                  <a:endParaRPr lang="en-GB" sz="70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</p:grpSp>
          <p:cxnSp>
            <p:nvCxnSpPr>
              <p:cNvPr id="138" name="Straight Connector 137"/>
              <p:cNvCxnSpPr>
                <a:cxnSpLocks/>
              </p:cNvCxnSpPr>
              <p:nvPr/>
            </p:nvCxnSpPr>
            <p:spPr>
              <a:xfrm>
                <a:off x="5379467" y="2685868"/>
                <a:ext cx="0" cy="765538"/>
              </a:xfrm>
              <a:prstGeom prst="line">
                <a:avLst/>
              </a:prstGeom>
              <a:ln w="222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TextBox 107"/>
              <p:cNvSpPr txBox="1"/>
              <p:nvPr/>
            </p:nvSpPr>
            <p:spPr>
              <a:xfrm>
                <a:off x="2284895" y="5279778"/>
                <a:ext cx="1916594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900" b="1">
                    <a:solidFill>
                      <a:schemeClr val="accent6">
                        <a:lumMod val="75000"/>
                      </a:schemeClr>
                    </a:solidFill>
                  </a:rPr>
                  <a:t>Student Number Planning Meetings</a:t>
                </a:r>
              </a:p>
            </p:txBody>
          </p:sp>
          <p:sp>
            <p:nvSpPr>
              <p:cNvPr id="114" name="TextBox 113"/>
              <p:cNvSpPr txBox="1"/>
              <p:nvPr/>
            </p:nvSpPr>
            <p:spPr>
              <a:xfrm>
                <a:off x="2344842" y="5458845"/>
                <a:ext cx="174033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700">
                    <a:solidFill>
                      <a:schemeClr val="bg1">
                        <a:lumMod val="50000"/>
                      </a:schemeClr>
                    </a:solidFill>
                  </a:rPr>
                  <a:t>Faculty and Schools meet to discuss the draft student number plans – reflecting on recruitment priorities, challenges and market insight. </a:t>
                </a:r>
              </a:p>
            </p:txBody>
          </p:sp>
          <p:sp>
            <p:nvSpPr>
              <p:cNvPr id="81" name="Donut 80"/>
              <p:cNvSpPr/>
              <p:nvPr/>
            </p:nvSpPr>
            <p:spPr>
              <a:xfrm>
                <a:off x="2725347" y="3448121"/>
                <a:ext cx="898156" cy="898156"/>
              </a:xfrm>
              <a:prstGeom prst="donut">
                <a:avLst>
                  <a:gd name="adj" fmla="val 20000"/>
                </a:avLst>
              </a:prstGeom>
              <a:ln w="22225">
                <a:solidFill>
                  <a:schemeClr val="bg1"/>
                </a:solidFill>
              </a:ln>
            </p:spPr>
            <p:style>
              <a:lnRef idx="2">
                <a:scrgbClr r="0" g="0" b="0"/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B"/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2873111" y="3792774"/>
                <a:ext cx="579006" cy="230832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ctr">
                <a:spAutoFit/>
              </a:bodyPr>
              <a:lstStyle/>
              <a:p>
                <a:pPr algn="ctr"/>
                <a:r>
                  <a:rPr lang="en-GB" sz="900" b="1" dirty="0">
                    <a:solidFill>
                      <a:schemeClr val="accent1">
                        <a:lumMod val="75000"/>
                      </a:schemeClr>
                    </a:solidFill>
                    <a:latin typeface="Calibri"/>
                    <a:ea typeface="Calibri"/>
                    <a:cs typeface="Calibri"/>
                  </a:rPr>
                  <a:t>Oct-Nov</a:t>
                </a:r>
              </a:p>
            </p:txBody>
          </p:sp>
        </p:grpSp>
        <p:sp>
          <p:nvSpPr>
            <p:cNvPr id="121" name="Donut 120"/>
            <p:cNvSpPr/>
            <p:nvPr/>
          </p:nvSpPr>
          <p:spPr>
            <a:xfrm>
              <a:off x="6673982" y="3438948"/>
              <a:ext cx="898156" cy="898156"/>
            </a:xfrm>
            <a:prstGeom prst="donut">
              <a:avLst>
                <a:gd name="adj" fmla="val 20000"/>
              </a:avLst>
            </a:prstGeom>
            <a:ln w="22225"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6909364" y="3768468"/>
              <a:ext cx="417102" cy="230832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ctr">
              <a:spAutoFit/>
            </a:bodyPr>
            <a:lstStyle/>
            <a:p>
              <a:pPr algn="ctr"/>
              <a:r>
                <a:rPr lang="en-GB" sz="900" b="1" dirty="0">
                  <a:solidFill>
                    <a:schemeClr val="accent1">
                      <a:lumMod val="75000"/>
                    </a:schemeClr>
                  </a:solidFill>
                  <a:latin typeface="Calibri"/>
                  <a:ea typeface="Calibri"/>
                  <a:cs typeface="Calibri"/>
                </a:rPr>
                <a:t>April</a:t>
              </a:r>
            </a:p>
          </p:txBody>
        </p:sp>
        <p:cxnSp>
          <p:nvCxnSpPr>
            <p:cNvPr id="130" name="Straight Connector 129"/>
            <p:cNvCxnSpPr>
              <a:cxnSpLocks/>
            </p:cNvCxnSpPr>
            <p:nvPr/>
          </p:nvCxnSpPr>
          <p:spPr>
            <a:xfrm>
              <a:off x="7137873" y="4335770"/>
              <a:ext cx="0" cy="355708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TextBox 131"/>
            <p:cNvSpPr txBox="1"/>
            <p:nvPr/>
          </p:nvSpPr>
          <p:spPr>
            <a:xfrm>
              <a:off x="6467542" y="4860776"/>
              <a:ext cx="14080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700">
                  <a:solidFill>
                    <a:schemeClr val="bg1">
                      <a:lumMod val="50000"/>
                    </a:schemeClr>
                  </a:solidFill>
                </a:rPr>
                <a:t>Finance collate revised School/ Faculty budget plans and submit for Faculty level budget challenge meetings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70B16B7E-8F8D-F55E-D0DB-1F4729D80D1C}"/>
              </a:ext>
            </a:extLst>
          </p:cNvPr>
          <p:cNvSpPr txBox="1"/>
          <p:nvPr/>
        </p:nvSpPr>
        <p:spPr>
          <a:xfrm>
            <a:off x="2455351" y="2846005"/>
            <a:ext cx="1875158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900" b="1">
                <a:solidFill>
                  <a:schemeClr val="accent6">
                    <a:lumMod val="75000"/>
                  </a:schemeClr>
                </a:solidFill>
              </a:rPr>
              <a:t>Draft Student Number Plans to FE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1EDC99-C8C9-A2EC-4FE5-ABA2898000DB}"/>
              </a:ext>
            </a:extLst>
          </p:cNvPr>
          <p:cNvSpPr txBox="1"/>
          <p:nvPr/>
        </p:nvSpPr>
        <p:spPr>
          <a:xfrm>
            <a:off x="2543957" y="2986695"/>
            <a:ext cx="1740339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Draft plans submitted to and approved </a:t>
            </a:r>
          </a:p>
          <a:p>
            <a:pPr algn="ctr"/>
            <a:r>
              <a:rPr lang="en-GB" sz="700">
                <a:solidFill>
                  <a:schemeClr val="bg1">
                    <a:lumMod val="50000"/>
                  </a:schemeClr>
                </a:solidFill>
              </a:rPr>
              <a:t>by FE and sent to SPG for information</a:t>
            </a:r>
            <a:endParaRPr lang="en-GB" sz="700">
              <a:solidFill>
                <a:schemeClr val="bg1">
                  <a:lumMod val="50000"/>
                </a:schemeClr>
              </a:solidFill>
              <a:ea typeface="Calibri"/>
              <a:cs typeface="Calibri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98050A00-1A3F-D2B0-CFFE-A227BE03FD62}"/>
              </a:ext>
            </a:extLst>
          </p:cNvPr>
          <p:cNvSpPr txBox="1"/>
          <p:nvPr/>
        </p:nvSpPr>
        <p:spPr>
          <a:xfrm>
            <a:off x="5389406" y="3811621"/>
            <a:ext cx="593432" cy="230832"/>
          </a:xfrm>
          <a:prstGeom prst="rect">
            <a:avLst/>
          </a:prstGeom>
          <a:noFill/>
        </p:spPr>
        <p:txBody>
          <a:bodyPr wrap="none" lIns="91440" tIns="45720" rIns="91440" bIns="45720" rtlCol="0" anchor="ctr">
            <a:spAutoFit/>
          </a:bodyPr>
          <a:lstStyle/>
          <a:p>
            <a:pPr algn="ctr"/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Feb-Mar</a:t>
            </a: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AF54138B-BB48-53B7-B579-569D54450811}"/>
              </a:ext>
            </a:extLst>
          </p:cNvPr>
          <p:cNvCxnSpPr/>
          <p:nvPr/>
        </p:nvCxnSpPr>
        <p:spPr>
          <a:xfrm>
            <a:off x="5637992" y="4192228"/>
            <a:ext cx="0" cy="407316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>
            <a:extLst>
              <a:ext uri="{FF2B5EF4-FFF2-40B4-BE49-F238E27FC236}">
                <a16:creationId xmlns:a16="http://schemas.microsoft.com/office/drawing/2014/main" id="{F78AF5DC-0094-7179-A303-6A684CB678BE}"/>
              </a:ext>
            </a:extLst>
          </p:cNvPr>
          <p:cNvSpPr txBox="1"/>
          <p:nvPr/>
        </p:nvSpPr>
        <p:spPr>
          <a:xfrm>
            <a:off x="4810821" y="4624503"/>
            <a:ext cx="17945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>
                <a:solidFill>
                  <a:schemeClr val="accent1">
                    <a:lumMod val="50000"/>
                  </a:schemeClr>
                </a:solidFill>
              </a:rPr>
              <a:t>Budget challenge 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61C82856-76D2-0C5D-372C-7160918E9CF1}"/>
              </a:ext>
            </a:extLst>
          </p:cNvPr>
          <p:cNvSpPr txBox="1"/>
          <p:nvPr/>
        </p:nvSpPr>
        <p:spPr>
          <a:xfrm>
            <a:off x="4865062" y="4780158"/>
            <a:ext cx="174034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>
                <a:solidFill>
                  <a:schemeClr val="bg1">
                    <a:lumMod val="50000"/>
                  </a:schemeClr>
                </a:solidFill>
              </a:rPr>
              <a:t>Finance collate student number plans and School budget submissions for School and Faculty budget challenge meetings</a:t>
            </a:r>
          </a:p>
        </p:txBody>
      </p:sp>
      <p:sp>
        <p:nvSpPr>
          <p:cNvPr id="110" name="Donut 46">
            <a:extLst>
              <a:ext uri="{FF2B5EF4-FFF2-40B4-BE49-F238E27FC236}">
                <a16:creationId xmlns:a16="http://schemas.microsoft.com/office/drawing/2014/main" id="{098E0DEC-1BCB-25A3-A9E1-B392F0475489}"/>
              </a:ext>
            </a:extLst>
          </p:cNvPr>
          <p:cNvSpPr/>
          <p:nvPr/>
        </p:nvSpPr>
        <p:spPr>
          <a:xfrm>
            <a:off x="5236539" y="3477959"/>
            <a:ext cx="898156" cy="898156"/>
          </a:xfrm>
          <a:prstGeom prst="donut">
            <a:avLst>
              <a:gd name="adj" fmla="val 20000"/>
            </a:avLst>
          </a:prstGeom>
          <a:ln w="22225">
            <a:solidFill>
              <a:schemeClr val="bg1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E3BC5AD-C38D-70BA-86EA-2075D14D3C07}"/>
              </a:ext>
            </a:extLst>
          </p:cNvPr>
          <p:cNvSpPr txBox="1"/>
          <p:nvPr/>
        </p:nvSpPr>
        <p:spPr>
          <a:xfrm>
            <a:off x="6480144" y="4757075"/>
            <a:ext cx="17945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>
                <a:solidFill>
                  <a:schemeClr val="accent1">
                    <a:lumMod val="50000"/>
                  </a:schemeClr>
                </a:solidFill>
              </a:rPr>
              <a:t>Revised budget challenge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79B52CA3-E746-EC5E-1EA0-50A172C743C5}"/>
              </a:ext>
            </a:extLst>
          </p:cNvPr>
          <p:cNvSpPr txBox="1"/>
          <p:nvPr/>
        </p:nvSpPr>
        <p:spPr>
          <a:xfrm>
            <a:off x="510050" y="4526235"/>
            <a:ext cx="187515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>
                <a:solidFill>
                  <a:schemeClr val="accent2">
                    <a:lumMod val="75000"/>
                  </a:schemeClr>
                </a:solidFill>
              </a:rPr>
              <a:t>Competitor fee analysis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043A0C4-9ED4-3096-2603-D8ABF680BED0}"/>
              </a:ext>
            </a:extLst>
          </p:cNvPr>
          <p:cNvSpPr txBox="1"/>
          <p:nvPr/>
        </p:nvSpPr>
        <p:spPr>
          <a:xfrm>
            <a:off x="710198" y="4709680"/>
            <a:ext cx="154232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>
                <a:solidFill>
                  <a:schemeClr val="bg1">
                    <a:lumMod val="50000"/>
                  </a:schemeClr>
                </a:solidFill>
              </a:rPr>
              <a:t>Schools to receive competitor fee analysis from SIT &amp; Planning (for 24 months ahead of fee setting)</a:t>
            </a:r>
          </a:p>
        </p:txBody>
      </p: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3B653DDA-BA69-9917-9597-3D4306F559C7}"/>
              </a:ext>
            </a:extLst>
          </p:cNvPr>
          <p:cNvCxnSpPr/>
          <p:nvPr/>
        </p:nvCxnSpPr>
        <p:spPr>
          <a:xfrm>
            <a:off x="1334834" y="3269179"/>
            <a:ext cx="0" cy="407316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452F2F46-980F-6149-4AEB-9F589564D379}"/>
              </a:ext>
            </a:extLst>
          </p:cNvPr>
          <p:cNvCxnSpPr>
            <a:cxnSpLocks/>
          </p:cNvCxnSpPr>
          <p:nvPr/>
        </p:nvCxnSpPr>
        <p:spPr>
          <a:xfrm>
            <a:off x="2379969" y="2353984"/>
            <a:ext cx="0" cy="1118853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>
            <a:extLst>
              <a:ext uri="{FF2B5EF4-FFF2-40B4-BE49-F238E27FC236}">
                <a16:creationId xmlns:a16="http://schemas.microsoft.com/office/drawing/2014/main" id="{CAEAD802-2FF6-E1ED-7228-F6479901479C}"/>
              </a:ext>
            </a:extLst>
          </p:cNvPr>
          <p:cNvSpPr txBox="1"/>
          <p:nvPr/>
        </p:nvSpPr>
        <p:spPr>
          <a:xfrm>
            <a:off x="1430057" y="1847779"/>
            <a:ext cx="17403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>
                <a:solidFill>
                  <a:schemeClr val="bg1">
                    <a:lumMod val="50000"/>
                  </a:schemeClr>
                </a:solidFill>
              </a:rPr>
              <a:t>Schools to review fee analysis and identify programmes that may require exemptions.  Fee approach to be discussed at Faculty/ School SNP meetings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8816F25-642D-902A-C5CE-659DA03193D7}"/>
              </a:ext>
            </a:extLst>
          </p:cNvPr>
          <p:cNvSpPr txBox="1"/>
          <p:nvPr/>
        </p:nvSpPr>
        <p:spPr>
          <a:xfrm>
            <a:off x="1380797" y="1640241"/>
            <a:ext cx="187515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>
                <a:solidFill>
                  <a:schemeClr val="accent2">
                    <a:lumMod val="75000"/>
                  </a:schemeClr>
                </a:solidFill>
              </a:rPr>
              <a:t>Fee exemption discussions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5822A6ED-AB19-D33A-7A40-95F9823EE893}"/>
              </a:ext>
            </a:extLst>
          </p:cNvPr>
          <p:cNvSpPr txBox="1"/>
          <p:nvPr/>
        </p:nvSpPr>
        <p:spPr>
          <a:xfrm>
            <a:off x="3668309" y="2176695"/>
            <a:ext cx="17945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>
                <a:solidFill>
                  <a:schemeClr val="accent2">
                    <a:lumMod val="75000"/>
                  </a:schemeClr>
                </a:solidFill>
              </a:rPr>
              <a:t>Exemptions review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9C9D1792-DE98-DBE9-D385-597A1D49DF89}"/>
              </a:ext>
            </a:extLst>
          </p:cNvPr>
          <p:cNvSpPr txBox="1"/>
          <p:nvPr/>
        </p:nvSpPr>
        <p:spPr>
          <a:xfrm>
            <a:off x="3822440" y="2353984"/>
            <a:ext cx="154680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UE % uplift exemptions to be </a:t>
            </a:r>
            <a:r>
              <a:rPr lang="en-GB" sz="700">
                <a:solidFill>
                  <a:schemeClr val="bg1">
                    <a:lumMod val="50000"/>
                  </a:schemeClr>
                </a:solidFill>
              </a:rPr>
              <a:t>reviewed by FE</a:t>
            </a:r>
          </a:p>
        </p:txBody>
      </p: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11BB01C6-9EE3-1AD3-B6E2-B50B4645CDBF}"/>
              </a:ext>
            </a:extLst>
          </p:cNvPr>
          <p:cNvCxnSpPr>
            <a:cxnSpLocks/>
          </p:cNvCxnSpPr>
          <p:nvPr/>
        </p:nvCxnSpPr>
        <p:spPr>
          <a:xfrm>
            <a:off x="4590639" y="4358020"/>
            <a:ext cx="0" cy="1066321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A6019CC2-C026-3A79-9644-3A1928BC79B0}"/>
              </a:ext>
            </a:extLst>
          </p:cNvPr>
          <p:cNvSpPr txBox="1"/>
          <p:nvPr/>
        </p:nvSpPr>
        <p:spPr>
          <a:xfrm>
            <a:off x="4705876" y="1373915"/>
            <a:ext cx="17945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>
                <a:solidFill>
                  <a:schemeClr val="accent2">
                    <a:lumMod val="75000"/>
                  </a:schemeClr>
                </a:solidFill>
              </a:rPr>
              <a:t>Approved exemptions</a:t>
            </a:r>
          </a:p>
        </p:txBody>
      </p:sp>
      <p:sp>
        <p:nvSpPr>
          <p:cNvPr id="1024" name="TextBox 1023">
            <a:extLst>
              <a:ext uri="{FF2B5EF4-FFF2-40B4-BE49-F238E27FC236}">
                <a16:creationId xmlns:a16="http://schemas.microsoft.com/office/drawing/2014/main" id="{373C871D-A059-51D0-861A-E582C0947873}"/>
              </a:ext>
            </a:extLst>
          </p:cNvPr>
          <p:cNvSpPr txBox="1"/>
          <p:nvPr/>
        </p:nvSpPr>
        <p:spPr>
          <a:xfrm>
            <a:off x="4704979" y="1574140"/>
            <a:ext cx="174034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700">
                <a:solidFill>
                  <a:schemeClr val="bg1">
                    <a:lumMod val="50000"/>
                  </a:schemeClr>
                </a:solidFill>
              </a:rPr>
              <a:t>FE approved exemptions to be approved by SRISG &amp; UE</a:t>
            </a:r>
          </a:p>
        </p:txBody>
      </p:sp>
      <p:cxnSp>
        <p:nvCxnSpPr>
          <p:cNvPr id="1025" name="Straight Connector 1024">
            <a:extLst>
              <a:ext uri="{FF2B5EF4-FFF2-40B4-BE49-F238E27FC236}">
                <a16:creationId xmlns:a16="http://schemas.microsoft.com/office/drawing/2014/main" id="{5411A423-84D3-DAD1-5639-6FBEABEC8262}"/>
              </a:ext>
            </a:extLst>
          </p:cNvPr>
          <p:cNvCxnSpPr>
            <a:cxnSpLocks/>
            <a:endCxn id="110" idx="0"/>
          </p:cNvCxnSpPr>
          <p:nvPr/>
        </p:nvCxnSpPr>
        <p:spPr>
          <a:xfrm>
            <a:off x="5684659" y="1888051"/>
            <a:ext cx="958" cy="1589908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" name="Oval 1025">
            <a:extLst>
              <a:ext uri="{FF2B5EF4-FFF2-40B4-BE49-F238E27FC236}">
                <a16:creationId xmlns:a16="http://schemas.microsoft.com/office/drawing/2014/main" id="{2575AB75-B4AF-866E-1DDF-5FBD0A462FA9}"/>
              </a:ext>
            </a:extLst>
          </p:cNvPr>
          <p:cNvSpPr/>
          <p:nvPr/>
        </p:nvSpPr>
        <p:spPr>
          <a:xfrm>
            <a:off x="6267357" y="3654462"/>
            <a:ext cx="466200" cy="466200"/>
          </a:xfrm>
          <a:prstGeom prst="ellipse">
            <a:avLst/>
          </a:prstGeom>
          <a:ln w="22225">
            <a:solidFill>
              <a:schemeClr val="bg1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028" name="TextBox 1027">
            <a:extLst>
              <a:ext uri="{FF2B5EF4-FFF2-40B4-BE49-F238E27FC236}">
                <a16:creationId xmlns:a16="http://schemas.microsoft.com/office/drawing/2014/main" id="{DB13F69B-12DD-92D7-93F6-3E364333911F}"/>
              </a:ext>
            </a:extLst>
          </p:cNvPr>
          <p:cNvSpPr txBox="1"/>
          <p:nvPr/>
        </p:nvSpPr>
        <p:spPr>
          <a:xfrm>
            <a:off x="6160028" y="3787227"/>
            <a:ext cx="696840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GB" sz="9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March</a:t>
            </a:r>
          </a:p>
        </p:txBody>
      </p:sp>
      <p:sp>
        <p:nvSpPr>
          <p:cNvPr id="1032" name="TextBox 1031">
            <a:extLst>
              <a:ext uri="{FF2B5EF4-FFF2-40B4-BE49-F238E27FC236}">
                <a16:creationId xmlns:a16="http://schemas.microsoft.com/office/drawing/2014/main" id="{4B80E0D7-3D62-5F10-0762-96B52F372F08}"/>
              </a:ext>
            </a:extLst>
          </p:cNvPr>
          <p:cNvSpPr txBox="1"/>
          <p:nvPr/>
        </p:nvSpPr>
        <p:spPr>
          <a:xfrm>
            <a:off x="5671426" y="2679855"/>
            <a:ext cx="17945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>
                <a:solidFill>
                  <a:schemeClr val="accent2">
                    <a:lumMod val="75000"/>
                  </a:schemeClr>
                </a:solidFill>
              </a:rPr>
              <a:t>Finalised tuition fee position</a:t>
            </a:r>
          </a:p>
        </p:txBody>
      </p:sp>
      <p:sp>
        <p:nvSpPr>
          <p:cNvPr id="1034" name="TextBox 1033">
            <a:extLst>
              <a:ext uri="{FF2B5EF4-FFF2-40B4-BE49-F238E27FC236}">
                <a16:creationId xmlns:a16="http://schemas.microsoft.com/office/drawing/2014/main" id="{CA5BA904-11FA-50EA-EB10-305D8923E73B}"/>
              </a:ext>
            </a:extLst>
          </p:cNvPr>
          <p:cNvSpPr txBox="1"/>
          <p:nvPr/>
        </p:nvSpPr>
        <p:spPr>
          <a:xfrm>
            <a:off x="5670529" y="2880080"/>
            <a:ext cx="174034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>
                <a:solidFill>
                  <a:schemeClr val="bg1">
                    <a:lumMod val="50000"/>
                  </a:schemeClr>
                </a:solidFill>
              </a:rPr>
              <a:t>Finalised fee position shared with Student Finance teams to be included in Faculty budget setting</a:t>
            </a:r>
          </a:p>
        </p:txBody>
      </p:sp>
      <p:cxnSp>
        <p:nvCxnSpPr>
          <p:cNvPr id="1035" name="Straight Connector 1034">
            <a:extLst>
              <a:ext uri="{FF2B5EF4-FFF2-40B4-BE49-F238E27FC236}">
                <a16:creationId xmlns:a16="http://schemas.microsoft.com/office/drawing/2014/main" id="{7D8B6BAF-ECDB-FC2E-0DBC-B0BE3F61716F}"/>
              </a:ext>
            </a:extLst>
          </p:cNvPr>
          <p:cNvCxnSpPr>
            <a:cxnSpLocks/>
          </p:cNvCxnSpPr>
          <p:nvPr/>
        </p:nvCxnSpPr>
        <p:spPr>
          <a:xfrm>
            <a:off x="6500457" y="3321579"/>
            <a:ext cx="0" cy="330666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7" name="Oval 1036">
            <a:extLst>
              <a:ext uri="{FF2B5EF4-FFF2-40B4-BE49-F238E27FC236}">
                <a16:creationId xmlns:a16="http://schemas.microsoft.com/office/drawing/2014/main" id="{45165942-C660-33F4-F427-A7513F470949}"/>
              </a:ext>
            </a:extLst>
          </p:cNvPr>
          <p:cNvSpPr/>
          <p:nvPr/>
        </p:nvSpPr>
        <p:spPr>
          <a:xfrm>
            <a:off x="8805427" y="3652245"/>
            <a:ext cx="466200" cy="466200"/>
          </a:xfrm>
          <a:prstGeom prst="ellipse">
            <a:avLst/>
          </a:prstGeom>
          <a:ln w="22225">
            <a:solidFill>
              <a:schemeClr val="bg1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038" name="TextBox 1037">
            <a:extLst>
              <a:ext uri="{FF2B5EF4-FFF2-40B4-BE49-F238E27FC236}">
                <a16:creationId xmlns:a16="http://schemas.microsoft.com/office/drawing/2014/main" id="{69D8637D-9602-4B18-78D9-29C9DB591A25}"/>
              </a:ext>
            </a:extLst>
          </p:cNvPr>
          <p:cNvSpPr txBox="1"/>
          <p:nvPr/>
        </p:nvSpPr>
        <p:spPr>
          <a:xfrm>
            <a:off x="8708773" y="3774760"/>
            <a:ext cx="696840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GB" sz="9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June</a:t>
            </a:r>
          </a:p>
        </p:txBody>
      </p:sp>
      <p:sp>
        <p:nvSpPr>
          <p:cNvPr id="1040" name="Oval 1039">
            <a:extLst>
              <a:ext uri="{FF2B5EF4-FFF2-40B4-BE49-F238E27FC236}">
                <a16:creationId xmlns:a16="http://schemas.microsoft.com/office/drawing/2014/main" id="{940E31CB-FA13-51C7-948D-92355B45DE90}"/>
              </a:ext>
            </a:extLst>
          </p:cNvPr>
          <p:cNvSpPr/>
          <p:nvPr/>
        </p:nvSpPr>
        <p:spPr>
          <a:xfrm>
            <a:off x="10712899" y="3652245"/>
            <a:ext cx="466200" cy="466200"/>
          </a:xfrm>
          <a:prstGeom prst="ellipse">
            <a:avLst/>
          </a:prstGeom>
          <a:ln w="22225">
            <a:solidFill>
              <a:schemeClr val="bg1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041" name="TextBox 1040">
            <a:extLst>
              <a:ext uri="{FF2B5EF4-FFF2-40B4-BE49-F238E27FC236}">
                <a16:creationId xmlns:a16="http://schemas.microsoft.com/office/drawing/2014/main" id="{46E14D98-8021-8E8B-D025-A89DF19E2092}"/>
              </a:ext>
            </a:extLst>
          </p:cNvPr>
          <p:cNvSpPr txBox="1"/>
          <p:nvPr/>
        </p:nvSpPr>
        <p:spPr>
          <a:xfrm>
            <a:off x="10597579" y="3769929"/>
            <a:ext cx="696840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GB" sz="9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August</a:t>
            </a:r>
          </a:p>
        </p:txBody>
      </p:sp>
    </p:spTree>
    <p:extLst>
      <p:ext uri="{BB962C8B-B14F-4D97-AF65-F5344CB8AC3E}">
        <p14:creationId xmlns:p14="http://schemas.microsoft.com/office/powerpoint/2010/main" val="2607390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9897CC53E38C4A93BC054B99101701" ma:contentTypeVersion="6" ma:contentTypeDescription="Create a new document." ma:contentTypeScope="" ma:versionID="6e4f5287175a0bcc70569f06f9da168f">
  <xsd:schema xmlns:xsd="http://www.w3.org/2001/XMLSchema" xmlns:xs="http://www.w3.org/2001/XMLSchema" xmlns:p="http://schemas.microsoft.com/office/2006/metadata/properties" xmlns:ns2="29b80066-8172-4cc7-80ad-34f614bc5481" xmlns:ns3="5536b4fa-e99c-49db-9bf7-f4e191a5ba87" targetNamespace="http://schemas.microsoft.com/office/2006/metadata/properties" ma:root="true" ma:fieldsID="76bd95df72a06d64b4193bf6b5a84c11" ns2:_="" ns3:_="">
    <xsd:import namespace="29b80066-8172-4cc7-80ad-34f614bc5481"/>
    <xsd:import namespace="5536b4fa-e99c-49db-9bf7-f4e191a5ba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b80066-8172-4cc7-80ad-34f614bc54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36b4fa-e99c-49db-9bf7-f4e191a5ba8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3D59C8-2E28-4875-91B8-54589532A1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487D94-AA13-4CE1-A32E-FEC7F47E59F2}">
  <ds:schemaRefs>
    <ds:schemaRef ds:uri="29b80066-8172-4cc7-80ad-34f614bc5481"/>
    <ds:schemaRef ds:uri="5536b4fa-e99c-49db-9bf7-f4e191a5ba8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91EF266-770B-44DE-96A8-D35FD5EF6A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b80066-8172-4cc7-80ad-34f614bc5481"/>
    <ds:schemaRef ds:uri="5536b4fa-e99c-49db-9bf7-f4e191a5ba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285</Words>
  <Application>Microsoft Office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Jodie Read</dc:creator>
  <cp:lastModifiedBy>Tom Benson</cp:lastModifiedBy>
  <cp:revision>10</cp:revision>
  <dcterms:created xsi:type="dcterms:W3CDTF">2018-08-07T08:13:59Z</dcterms:created>
  <dcterms:modified xsi:type="dcterms:W3CDTF">2026-02-24T11:27:26Z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0x010100039897CC53E38C4A93BC054B99101701</vt:lpwstr>
  </property>
</Properties>
</file>