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1" r:id="rId2"/>
    <p:sldId id="258" r:id="rId3"/>
    <p:sldId id="259" r:id="rId4"/>
    <p:sldId id="277" r:id="rId5"/>
    <p:sldId id="276" r:id="rId6"/>
    <p:sldId id="264" r:id="rId7"/>
    <p:sldId id="266" r:id="rId8"/>
    <p:sldId id="269" r:id="rId9"/>
    <p:sldId id="262" r:id="rId10"/>
    <p:sldId id="267" r:id="rId11"/>
    <p:sldId id="270" r:id="rId12"/>
    <p:sldId id="268"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45E"/>
    <a:srgbClr val="BE8D5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A572580-AA2E-429F-AC3E-C30B21BD5BCB}" type="datetimeFigureOut">
              <a:rPr lang="en-GB"/>
              <a:pPr>
                <a:defRPr/>
              </a:pPr>
              <a:t>19/06/2013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0BA65EC-8B4E-4C98-8B89-8CB6AE955E9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6C4C333-3E64-4ECE-BA17-A83FE6047CB7}"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F76413B-3F95-43B2-A2BD-32D74A3A10CF}"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718295F-9F2D-468A-A2D1-87CCCFA672C4}"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1FBDE7C-FA09-4831-96CF-CCCA11FE731A}"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D19961A-4F42-4B52-9D72-E90830F69F78}"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FA07E96-268C-4B0D-AE60-18737928311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0377346-D7DF-46F7-A78A-BBE5CAAB0974}"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A107E83-3E0A-46D7-AE66-81DEAC50EC6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FEEA709-0E02-4159-95EA-6A6387623C29}" type="datetime1">
              <a:rPr lang="en-GB"/>
              <a:pPr>
                <a:defRPr/>
              </a:pPr>
              <a:t>19/06/2013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AE9D16-4FC3-4983-B18C-3E91D826E09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A40F46D-A2EA-45FD-A8D6-6C9016DE5AD4}"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ADCA27D-3BBD-45F9-8803-F2453DBED6E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933AEC97-6BFC-47CF-BAFA-6D3605A5D3C1}" type="datetime1">
              <a:rPr lang="en-GB"/>
              <a:pPr>
                <a:defRPr/>
              </a:pPr>
              <a:t>19/06/2013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51515CF8-0C95-442A-AA22-8BED1E27FDC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66F3492-E8E3-4335-8B98-5C8D9E045830}" type="datetime1">
              <a:rPr lang="en-GB"/>
              <a:pPr>
                <a:defRPr/>
              </a:pPr>
              <a:t>19/06/2013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7F8AC18-3758-49C7-982E-19D85445A13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87703DF-0E03-4487-8B89-F5C4DB978324}" type="datetime1">
              <a:rPr lang="en-GB"/>
              <a:pPr>
                <a:defRPr/>
              </a:pPr>
              <a:t>19/06/2013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40B267A3-14E6-43F3-A14C-072216F30884}"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F989685-B424-47E9-BD58-0C6E6E5AB1DA}"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329F3F4-E89B-41E5-9ABA-20925DC9E5D2}"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39ED57-D7FC-45E8-B476-138C90CA7E0A}" type="datetime1">
              <a:rPr lang="en-GB"/>
              <a:pPr>
                <a:defRPr/>
              </a:pPr>
              <a:t>19/06/2013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4C28EEC-115F-43F5-9B24-7F211BFC731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55808E7-E76C-4026-9BEE-8A7B531E1FF6}" type="datetime1">
              <a:rPr lang="en-GB"/>
              <a:pPr>
                <a:defRPr/>
              </a:pPr>
              <a:t>19/06/2013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D40CA68-0864-423D-97F7-1EBC1AE4C1E5}"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GB" dirty="0"/>
          </a:p>
        </p:txBody>
      </p:sp>
      <p:sp>
        <p:nvSpPr>
          <p:cNvPr id="4" name="Rounded Rectangle 3"/>
          <p:cNvSpPr/>
          <p:nvPr/>
        </p:nvSpPr>
        <p:spPr>
          <a:xfrm>
            <a:off x="1116013" y="4076700"/>
            <a:ext cx="7056437"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200">
                <a:solidFill>
                  <a:schemeClr val="tx2">
                    <a:lumMod val="75000"/>
                  </a:schemeClr>
                </a:solidFill>
              </a:rPr>
              <a:t>Part 5: </a:t>
            </a:r>
            <a:r>
              <a:rPr lang="en-GB" sz="3200" dirty="0">
                <a:solidFill>
                  <a:schemeClr val="tx2">
                    <a:lumMod val="75000"/>
                  </a:schemeClr>
                </a:solidFill>
              </a:rPr>
              <a:t>Knowing the person</a:t>
            </a:r>
          </a:p>
        </p:txBody>
      </p:sp>
      <p:sp>
        <p:nvSpPr>
          <p:cNvPr id="5" name="Rounded Rectangle 4"/>
          <p:cNvSpPr/>
          <p:nvPr/>
        </p:nvSpPr>
        <p:spPr>
          <a:xfrm>
            <a:off x="1116013" y="1268413"/>
            <a:ext cx="7056437" cy="25923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800" dirty="0">
                <a:solidFill>
                  <a:srgbClr val="C9F45E"/>
                </a:solidFill>
              </a:rPr>
              <a:t>“Getting to Know Me”</a:t>
            </a:r>
          </a:p>
          <a:p>
            <a:pPr algn="ctr" fontAlgn="auto">
              <a:spcBef>
                <a:spcPts val="0"/>
              </a:spcBef>
              <a:spcAft>
                <a:spcPts val="0"/>
              </a:spcAft>
              <a:defRPr/>
            </a:pPr>
            <a:endParaRPr lang="en-GB" sz="3600" dirty="0"/>
          </a:p>
          <a:p>
            <a:pPr algn="ctr" fontAlgn="auto">
              <a:spcBef>
                <a:spcPts val="0"/>
              </a:spcBef>
              <a:spcAft>
                <a:spcPts val="0"/>
              </a:spcAft>
              <a:defRPr/>
            </a:pPr>
            <a:r>
              <a:rPr lang="en-GB" sz="3600" dirty="0"/>
              <a:t>Supporting people with dementia in general hospitals</a:t>
            </a:r>
          </a:p>
        </p:txBody>
      </p:sp>
      <p:sp>
        <p:nvSpPr>
          <p:cNvPr id="6" name="Slide Number Placeholder 5"/>
          <p:cNvSpPr>
            <a:spLocks noGrp="1"/>
          </p:cNvSpPr>
          <p:nvPr>
            <p:ph type="sldNum" sz="quarter" idx="12"/>
          </p:nvPr>
        </p:nvSpPr>
        <p:spPr/>
        <p:txBody>
          <a:bodyPr/>
          <a:lstStyle/>
          <a:p>
            <a:pPr>
              <a:defRPr/>
            </a:pPr>
            <a:r>
              <a:rPr lang="en-GB" sz="3200" dirty="0" smtClean="0">
                <a:solidFill>
                  <a:schemeClr val="tx1">
                    <a:lumMod val="85000"/>
                    <a:lumOff val="15000"/>
                  </a:schemeClr>
                </a:solidFill>
              </a:rPr>
              <a:t>5.1</a:t>
            </a:r>
            <a:endParaRPr lang="en-GB" sz="3200" dirty="0">
              <a:solidFill>
                <a:schemeClr val="tx1">
                  <a:lumMod val="85000"/>
                  <a:lumOff val="15000"/>
                </a:schemeClr>
              </a:solidFill>
            </a:endParaRPr>
          </a:p>
        </p:txBody>
      </p:sp>
      <p:pic>
        <p:nvPicPr>
          <p:cNvPr id="14341" name="Picture 23" descr="GMHIEC logo jpeg.jpg"/>
          <p:cNvPicPr>
            <a:picLocks noChangeAspect="1"/>
          </p:cNvPicPr>
          <p:nvPr/>
        </p:nvPicPr>
        <p:blipFill>
          <a:blip r:embed="rId3" cstate="print"/>
          <a:srcRect/>
          <a:stretch>
            <a:fillRect/>
          </a:stretch>
        </p:blipFill>
        <p:spPr bwMode="auto">
          <a:xfrm>
            <a:off x="323850" y="333375"/>
            <a:ext cx="1368425" cy="682625"/>
          </a:xfrm>
          <a:prstGeom prst="rect">
            <a:avLst/>
          </a:prstGeom>
          <a:noFill/>
          <a:ln w="9525">
            <a:noFill/>
            <a:miter lim="800000"/>
            <a:headEnd/>
            <a:tailEnd/>
          </a:ln>
        </p:spPr>
      </p:pic>
      <p:sp>
        <p:nvSpPr>
          <p:cNvPr id="14342" name="Rectangle 21"/>
          <p:cNvSpPr>
            <a:spLocks noChangeArrowheads="1"/>
          </p:cNvSpPr>
          <p:nvPr/>
        </p:nvSpPr>
        <p:spPr bwMode="auto">
          <a:xfrm>
            <a:off x="179388" y="6308725"/>
            <a:ext cx="6480175" cy="214313"/>
          </a:xfrm>
          <a:prstGeom prst="rect">
            <a:avLst/>
          </a:prstGeom>
          <a:noFill/>
          <a:ln w="9525">
            <a:noFill/>
            <a:miter lim="800000"/>
            <a:headEnd/>
            <a:tailEnd/>
          </a:ln>
        </p:spPr>
        <p:txBody>
          <a:bodyPr>
            <a:spAutoFit/>
          </a:bodyPr>
          <a:lstStyle/>
          <a:p>
            <a:r>
              <a:rPr lang="en-GB" sz="800" i="1" dirty="0">
                <a:latin typeface="Calibri" pitchFamily="34" charset="0"/>
              </a:rPr>
              <a:t>© University of Manchester/Greater Manchester West Mental Health NHS Foundation Trust/Royal Bolton Hospital NHS Foundation Trust</a:t>
            </a:r>
            <a:endParaRPr lang="en-GB" sz="8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4213" y="476250"/>
            <a:ext cx="7991475" cy="122396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a:solidFill>
                  <a:schemeClr val="tx2">
                    <a:lumMod val="75000"/>
                  </a:schemeClr>
                </a:solidFill>
              </a:rPr>
              <a:t>Family and friends </a:t>
            </a:r>
          </a:p>
        </p:txBody>
      </p:sp>
      <p:sp>
        <p:nvSpPr>
          <p:cNvPr id="3" name="Rounded Rectangle 2"/>
          <p:cNvSpPr/>
          <p:nvPr/>
        </p:nvSpPr>
        <p:spPr>
          <a:xfrm>
            <a:off x="1691680" y="2205038"/>
            <a:ext cx="5760639" cy="338296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rgbClr val="FFFFFF"/>
                </a:solidFill>
              </a:rPr>
              <a:t>How can family and friends be involved in the care and support of the person with dementia whilst they are in hospital?</a:t>
            </a:r>
            <a:endParaRPr lang="en-GB" dirty="0">
              <a:solidFill>
                <a:srgbClr val="FFFFFF"/>
              </a:solidFill>
            </a:endParaRPr>
          </a:p>
        </p:txBody>
      </p:sp>
      <p:sp>
        <p:nvSpPr>
          <p:cNvPr id="5" name="Slide Number Placeholder 4"/>
          <p:cNvSpPr>
            <a:spLocks noGrp="1"/>
          </p:cNvSpPr>
          <p:nvPr>
            <p:ph type="sldNum" sz="quarter" idx="12"/>
          </p:nvPr>
        </p:nvSpPr>
        <p:spPr/>
        <p:txBody>
          <a:bodyPr/>
          <a:lstStyle/>
          <a:p>
            <a:pPr>
              <a:defRPr/>
            </a:pPr>
            <a:r>
              <a:rPr lang="en-GB" sz="3200" dirty="0">
                <a:solidFill>
                  <a:schemeClr val="tx1">
                    <a:lumMod val="75000"/>
                    <a:lumOff val="25000"/>
                  </a:schemeClr>
                </a:solidFill>
              </a:rPr>
              <a:t>5.10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4213" y="476250"/>
            <a:ext cx="7991475" cy="122396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a:solidFill>
                  <a:schemeClr val="tx2">
                    <a:lumMod val="75000"/>
                  </a:schemeClr>
                </a:solidFill>
              </a:rPr>
              <a:t>Family and friends </a:t>
            </a:r>
          </a:p>
        </p:txBody>
      </p:sp>
      <p:sp>
        <p:nvSpPr>
          <p:cNvPr id="4" name="Rounded Rectangle 3"/>
          <p:cNvSpPr/>
          <p:nvPr/>
        </p:nvSpPr>
        <p:spPr>
          <a:xfrm>
            <a:off x="1691680" y="2349500"/>
            <a:ext cx="5760639" cy="3455988"/>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rgbClr val="FFFFFF"/>
                </a:solidFill>
              </a:rPr>
              <a:t>What  can we do to provide better information and support to family and friends</a:t>
            </a:r>
            <a:r>
              <a:rPr lang="en-GB" dirty="0">
                <a:solidFill>
                  <a:srgbClr val="FFFFFF"/>
                </a:solidFill>
              </a:rPr>
              <a:t>?</a:t>
            </a:r>
          </a:p>
        </p:txBody>
      </p:sp>
      <p:sp>
        <p:nvSpPr>
          <p:cNvPr id="24579" name="Slide Number Placeholder 4"/>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r>
              <a:rPr lang="en-GB" sz="3200">
                <a:solidFill>
                  <a:srgbClr val="404040"/>
                </a:solidFill>
                <a:latin typeface="Calibri" pitchFamily="34" charset="0"/>
              </a:rPr>
              <a:t>5.11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5.12</a:t>
            </a:r>
          </a:p>
        </p:txBody>
      </p:sp>
      <p:sp>
        <p:nvSpPr>
          <p:cNvPr id="3" name="Rounded Rectangle 2"/>
          <p:cNvSpPr/>
          <p:nvPr/>
        </p:nvSpPr>
        <p:spPr>
          <a:xfrm>
            <a:off x="1547813" y="1844675"/>
            <a:ext cx="6048375" cy="2952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400" dirty="0"/>
              <a:t>Any 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331913" y="1341438"/>
            <a:ext cx="6624637" cy="44640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Aft>
                <a:spcPts val="1200"/>
              </a:spcAft>
            </a:pPr>
            <a:r>
              <a:rPr lang="en-GB" sz="2800">
                <a:solidFill>
                  <a:srgbClr val="FFFFFF"/>
                </a:solidFill>
              </a:rPr>
              <a:t>Aims</a:t>
            </a:r>
          </a:p>
          <a:p>
            <a:pPr>
              <a:spcAft>
                <a:spcPts val="600"/>
              </a:spcAft>
            </a:pPr>
            <a:r>
              <a:rPr lang="en-GB" sz="2400">
                <a:solidFill>
                  <a:srgbClr val="FFFFFF"/>
                </a:solidFill>
              </a:rPr>
              <a:t>To explore why getting to know the person is essential to the provision of care</a:t>
            </a:r>
          </a:p>
          <a:p>
            <a:pPr>
              <a:spcAft>
                <a:spcPts val="600"/>
              </a:spcAft>
            </a:pPr>
            <a:r>
              <a:rPr lang="en-GB" sz="2400">
                <a:solidFill>
                  <a:srgbClr val="FFFFFF"/>
                </a:solidFill>
              </a:rPr>
              <a:t>To introduce the “</a:t>
            </a:r>
            <a:r>
              <a:rPr lang="en-GB" sz="2400" i="1">
                <a:solidFill>
                  <a:srgbClr val="FFFFFF"/>
                </a:solidFill>
              </a:rPr>
              <a:t>Getting to Know Me</a:t>
            </a:r>
            <a:r>
              <a:rPr lang="en-GB" sz="2400">
                <a:solidFill>
                  <a:srgbClr val="FFFFFF"/>
                </a:solidFill>
              </a:rPr>
              <a:t>” or “</a:t>
            </a:r>
            <a:r>
              <a:rPr lang="en-GB" sz="2400" i="1">
                <a:solidFill>
                  <a:srgbClr val="FFFFFF"/>
                </a:solidFill>
              </a:rPr>
              <a:t>This is me</a:t>
            </a:r>
            <a:r>
              <a:rPr lang="en-GB" sz="2400">
                <a:solidFill>
                  <a:srgbClr val="FFFFFF"/>
                </a:solidFill>
              </a:rPr>
              <a:t>” method of gathering important information about the person</a:t>
            </a:r>
          </a:p>
          <a:p>
            <a:pPr>
              <a:spcAft>
                <a:spcPts val="600"/>
              </a:spcAft>
            </a:pPr>
            <a:r>
              <a:rPr lang="en-GB" sz="2400">
                <a:solidFill>
                  <a:srgbClr val="FFFFFF"/>
                </a:solidFill>
              </a:rPr>
              <a:t>To consider creative responses for meaningfully occupying the person </a:t>
            </a:r>
          </a:p>
          <a:p>
            <a:pPr>
              <a:spcAft>
                <a:spcPts val="600"/>
              </a:spcAft>
            </a:pPr>
            <a:r>
              <a:rPr lang="en-GB" sz="2400">
                <a:solidFill>
                  <a:srgbClr val="FFFFFF"/>
                </a:solidFill>
              </a:rPr>
              <a:t>To explore how to involve and support families and friends</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75000"/>
                    <a:lumOff val="25000"/>
                  </a:schemeClr>
                </a:solidFill>
              </a:rPr>
              <a:t>5.2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913" y="1341438"/>
            <a:ext cx="6696075" cy="424815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3200">
                <a:solidFill>
                  <a:srgbClr val="17375E"/>
                </a:solidFill>
              </a:rPr>
              <a:t>Mrs Atherton continually appears distressed. She finds it difficult to communicate verbally, but can sometimes be heard calling the name “Joe”. When staff ask about Joe, Mrs Atherton is unable to say.</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75000"/>
                    <a:lumOff val="25000"/>
                  </a:schemeClr>
                </a:solidFill>
              </a:rPr>
              <a:t>5.3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5.4</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395536" y="332656"/>
            <a:ext cx="8280920" cy="5695499"/>
          </a:xfrm>
          <a:prstGeom prst="rect">
            <a:avLst/>
          </a:prstGeom>
          <a:noFill/>
          <a:ln w="9525">
            <a:solidFill>
              <a:schemeClr val="tx1">
                <a:lumMod val="50000"/>
                <a:lumOff val="50000"/>
              </a:schemeClr>
            </a:solidFill>
            <a:miter lim="800000"/>
            <a:headEnd/>
            <a:tailEnd/>
          </a:ln>
        </p:spPr>
      </p:pic>
      <p:sp>
        <p:nvSpPr>
          <p:cNvPr id="4" name="TextBox 3"/>
          <p:cNvSpPr txBox="1"/>
          <p:nvPr/>
        </p:nvSpPr>
        <p:spPr>
          <a:xfrm>
            <a:off x="5580112" y="2636912"/>
            <a:ext cx="2952328" cy="461665"/>
          </a:xfrm>
          <a:prstGeom prst="rect">
            <a:avLst/>
          </a:prstGeom>
          <a:noFill/>
        </p:spPr>
        <p:txBody>
          <a:bodyPr wrap="square" rtlCol="0">
            <a:spAutoFit/>
          </a:bodyPr>
          <a:lstStyle/>
          <a:p>
            <a:r>
              <a:rPr lang="en-GB" sz="2400" dirty="0" smtClean="0">
                <a:latin typeface="Comic Sans MS" pitchFamily="66" charset="0"/>
              </a:rPr>
              <a:t>Elizabeth Atherton</a:t>
            </a:r>
            <a:endParaRPr lang="en-GB" sz="2400" dirty="0">
              <a:latin typeface="Comic Sans MS" pitchFamily="66" charset="0"/>
            </a:endParaRPr>
          </a:p>
        </p:txBody>
      </p:sp>
      <p:sp>
        <p:nvSpPr>
          <p:cNvPr id="5" name="TextBox 4"/>
          <p:cNvSpPr txBox="1"/>
          <p:nvPr/>
        </p:nvSpPr>
        <p:spPr>
          <a:xfrm>
            <a:off x="6948264" y="3573016"/>
            <a:ext cx="1296144" cy="461665"/>
          </a:xfrm>
          <a:prstGeom prst="rect">
            <a:avLst/>
          </a:prstGeom>
          <a:noFill/>
        </p:spPr>
        <p:txBody>
          <a:bodyPr wrap="square" rtlCol="0">
            <a:spAutoFit/>
          </a:bodyPr>
          <a:lstStyle/>
          <a:p>
            <a:r>
              <a:rPr lang="en-GB" sz="2400" dirty="0" smtClean="0">
                <a:latin typeface="Comic Sans MS" pitchFamily="66" charset="0"/>
              </a:rPr>
              <a:t>Beth</a:t>
            </a:r>
            <a:endParaRPr lang="en-GB" sz="2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GB" sz="3200" dirty="0" smtClean="0">
                <a:solidFill>
                  <a:schemeClr val="tx1">
                    <a:lumMod val="75000"/>
                    <a:lumOff val="25000"/>
                  </a:schemeClr>
                </a:solidFill>
              </a:rPr>
              <a:t>5.5</a:t>
            </a:r>
            <a:endParaRPr lang="en-GB" sz="3200" dirty="0">
              <a:solidFill>
                <a:schemeClr val="tx1">
                  <a:lumMod val="75000"/>
                  <a:lumOff val="2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79512" y="188640"/>
            <a:ext cx="8784976" cy="6048672"/>
          </a:xfrm>
          <a:prstGeom prst="rect">
            <a:avLst/>
          </a:prstGeom>
          <a:noFill/>
          <a:ln w="9525">
            <a:noFill/>
            <a:miter lim="800000"/>
            <a:headEnd/>
            <a:tailEnd/>
          </a:ln>
        </p:spPr>
      </p:pic>
      <p:sp>
        <p:nvSpPr>
          <p:cNvPr id="4" name="TextBox 3"/>
          <p:cNvSpPr txBox="1"/>
          <p:nvPr/>
        </p:nvSpPr>
        <p:spPr>
          <a:xfrm>
            <a:off x="251520" y="620688"/>
            <a:ext cx="4104456" cy="1323439"/>
          </a:xfrm>
          <a:prstGeom prst="rect">
            <a:avLst/>
          </a:prstGeom>
          <a:noFill/>
        </p:spPr>
        <p:txBody>
          <a:bodyPr wrap="square" rtlCol="0">
            <a:spAutoFit/>
          </a:bodyPr>
          <a:lstStyle/>
          <a:p>
            <a:r>
              <a:rPr lang="en-GB" sz="1600" dirty="0" smtClean="0">
                <a:latin typeface="Comic Sans MS" pitchFamily="66" charset="0"/>
              </a:rPr>
              <a:t>I grew up in Bradford &amp; moved to Bolton in my 20s when my husband, Joe, got a job working for an engineering firm. I worked for  Wilsons - a large bakery  - for many years</a:t>
            </a:r>
            <a:endParaRPr lang="en-GB" sz="1600" dirty="0"/>
          </a:p>
        </p:txBody>
      </p:sp>
      <p:sp>
        <p:nvSpPr>
          <p:cNvPr id="5" name="TextBox 4"/>
          <p:cNvSpPr txBox="1"/>
          <p:nvPr/>
        </p:nvSpPr>
        <p:spPr>
          <a:xfrm>
            <a:off x="323528" y="2708920"/>
            <a:ext cx="3888432" cy="1077218"/>
          </a:xfrm>
          <a:prstGeom prst="rect">
            <a:avLst/>
          </a:prstGeom>
          <a:noFill/>
        </p:spPr>
        <p:txBody>
          <a:bodyPr wrap="square" rtlCol="0">
            <a:spAutoFit/>
          </a:bodyPr>
          <a:lstStyle/>
          <a:p>
            <a:r>
              <a:rPr lang="en-GB" sz="1600" dirty="0" smtClean="0">
                <a:latin typeface="Comic Sans MS" pitchFamily="66" charset="0"/>
              </a:rPr>
              <a:t>My daughters, Alison and Frances, and my grandchildren. I sometimes call for Joe when I’m feeling upset but he has sadly passed away.</a:t>
            </a:r>
            <a:endParaRPr lang="en-GB" sz="1600" dirty="0">
              <a:latin typeface="Comic Sans MS" pitchFamily="66" charset="0"/>
            </a:endParaRPr>
          </a:p>
        </p:txBody>
      </p:sp>
      <p:sp>
        <p:nvSpPr>
          <p:cNvPr id="6" name="TextBox 5"/>
          <p:cNvSpPr txBox="1"/>
          <p:nvPr/>
        </p:nvSpPr>
        <p:spPr>
          <a:xfrm>
            <a:off x="323528" y="4653136"/>
            <a:ext cx="3888432" cy="1323439"/>
          </a:xfrm>
          <a:prstGeom prst="rect">
            <a:avLst/>
          </a:prstGeom>
          <a:noFill/>
        </p:spPr>
        <p:txBody>
          <a:bodyPr wrap="square" rtlCol="0">
            <a:spAutoFit/>
          </a:bodyPr>
          <a:lstStyle/>
          <a:p>
            <a:r>
              <a:rPr lang="en-GB" sz="1600" dirty="0" smtClean="0">
                <a:latin typeface="Comic Sans MS" pitchFamily="66" charset="0"/>
              </a:rPr>
              <a:t>I like to walk (I used to be in a walking group) and listen to music – songs from the musicals or any Frank Sinatra. I enjoy art but haven’t painted for a few years.</a:t>
            </a:r>
            <a:endParaRPr lang="en-GB" sz="1600" dirty="0">
              <a:latin typeface="Comic Sans MS" pitchFamily="66" charset="0"/>
            </a:endParaRPr>
          </a:p>
        </p:txBody>
      </p:sp>
      <p:sp>
        <p:nvSpPr>
          <p:cNvPr id="7" name="TextBox 6"/>
          <p:cNvSpPr txBox="1"/>
          <p:nvPr/>
        </p:nvSpPr>
        <p:spPr>
          <a:xfrm>
            <a:off x="4860032" y="548680"/>
            <a:ext cx="3960440" cy="830997"/>
          </a:xfrm>
          <a:prstGeom prst="rect">
            <a:avLst/>
          </a:prstGeom>
          <a:noFill/>
        </p:spPr>
        <p:txBody>
          <a:bodyPr wrap="square" rtlCol="0">
            <a:spAutoFit/>
          </a:bodyPr>
          <a:lstStyle/>
          <a:p>
            <a:r>
              <a:rPr lang="en-GB" sz="1600" dirty="0" smtClean="0">
                <a:latin typeface="Comic Sans MS" pitchFamily="66" charset="0"/>
              </a:rPr>
              <a:t>I start the day with a cup of tea and a bowl of muesli. I like to keep busy and don’t like sitting around.</a:t>
            </a:r>
            <a:endParaRPr lang="en-GB" sz="1600" dirty="0">
              <a:latin typeface="Comic Sans MS" pitchFamily="66" charset="0"/>
            </a:endParaRPr>
          </a:p>
        </p:txBody>
      </p:sp>
      <p:sp>
        <p:nvSpPr>
          <p:cNvPr id="8" name="TextBox 7"/>
          <p:cNvSpPr txBox="1"/>
          <p:nvPr/>
        </p:nvSpPr>
        <p:spPr>
          <a:xfrm>
            <a:off x="4932040" y="2276872"/>
            <a:ext cx="3672408" cy="338554"/>
          </a:xfrm>
          <a:prstGeom prst="rect">
            <a:avLst/>
          </a:prstGeom>
          <a:noFill/>
        </p:spPr>
        <p:txBody>
          <a:bodyPr wrap="square" rtlCol="0">
            <a:spAutoFit/>
          </a:bodyPr>
          <a:lstStyle/>
          <a:p>
            <a:r>
              <a:rPr lang="en-GB" sz="1600" dirty="0" smtClean="0">
                <a:latin typeface="Comic Sans MS" pitchFamily="66" charset="0"/>
              </a:rPr>
              <a:t>My</a:t>
            </a:r>
            <a:r>
              <a:rPr lang="en-GB" sz="1600" b="1" dirty="0" smtClean="0">
                <a:latin typeface="Comic Sans MS" pitchFamily="66" charset="0"/>
              </a:rPr>
              <a:t> </a:t>
            </a:r>
            <a:r>
              <a:rPr lang="en-GB" sz="1600" dirty="0" smtClean="0">
                <a:latin typeface="Comic Sans MS" pitchFamily="66" charset="0"/>
              </a:rPr>
              <a:t>daughters.</a:t>
            </a:r>
            <a:endParaRPr lang="en-GB" sz="1600" dirty="0">
              <a:latin typeface="Comic Sans MS" pitchFamily="66" charset="0"/>
            </a:endParaRPr>
          </a:p>
        </p:txBody>
      </p:sp>
      <p:sp>
        <p:nvSpPr>
          <p:cNvPr id="9" name="TextBox 8"/>
          <p:cNvSpPr txBox="1"/>
          <p:nvPr/>
        </p:nvSpPr>
        <p:spPr>
          <a:xfrm>
            <a:off x="4860032" y="3645024"/>
            <a:ext cx="3960440" cy="584775"/>
          </a:xfrm>
          <a:prstGeom prst="rect">
            <a:avLst/>
          </a:prstGeom>
          <a:noFill/>
        </p:spPr>
        <p:txBody>
          <a:bodyPr wrap="square" rtlCol="0">
            <a:spAutoFit/>
          </a:bodyPr>
          <a:lstStyle/>
          <a:p>
            <a:r>
              <a:rPr lang="en-GB" sz="1600" dirty="0" smtClean="0">
                <a:latin typeface="Comic Sans MS" pitchFamily="66" charset="0"/>
              </a:rPr>
              <a:t>I am very scared of needles and hospitals! I enjoy being busy and useful.</a:t>
            </a:r>
            <a:endParaRPr lang="en-GB" sz="1600" dirty="0">
              <a:latin typeface="Comic Sans MS" pitchFamily="66" charset="0"/>
            </a:endParaRPr>
          </a:p>
        </p:txBody>
      </p:sp>
      <p:sp>
        <p:nvSpPr>
          <p:cNvPr id="10" name="TextBox 9"/>
          <p:cNvSpPr txBox="1"/>
          <p:nvPr/>
        </p:nvSpPr>
        <p:spPr>
          <a:xfrm>
            <a:off x="4860032" y="5085184"/>
            <a:ext cx="3888432" cy="584775"/>
          </a:xfrm>
          <a:prstGeom prst="rect">
            <a:avLst/>
          </a:prstGeom>
          <a:noFill/>
        </p:spPr>
        <p:txBody>
          <a:bodyPr wrap="square" rtlCol="0">
            <a:spAutoFit/>
          </a:bodyPr>
          <a:lstStyle/>
          <a:p>
            <a:r>
              <a:rPr lang="en-GB" sz="1600" dirty="0" smtClean="0">
                <a:latin typeface="Comic Sans MS" pitchFamily="66" charset="0"/>
              </a:rPr>
              <a:t>I get lost easily and need help finding my way around.</a:t>
            </a:r>
            <a:endParaRPr lang="en-GB" sz="16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1412875"/>
            <a:ext cx="7345363" cy="3960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600" dirty="0"/>
              <a:t>Knowing what you now do about Mrs Atherton, how might this information help inform how you interact with her?</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75000"/>
                    <a:lumOff val="25000"/>
                  </a:schemeClr>
                </a:solidFill>
              </a:rPr>
              <a:t>5.6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1412875"/>
            <a:ext cx="7345363" cy="396081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3600">
                <a:solidFill>
                  <a:srgbClr val="17375E"/>
                </a:solidFill>
              </a:rPr>
              <a:t>Use the object you have been given to act as a “trigger” for a short conversation or non-verbal exchange with the person sitting next to you</a:t>
            </a:r>
          </a:p>
        </p:txBody>
      </p:sp>
      <p:sp>
        <p:nvSpPr>
          <p:cNvPr id="3" name="Slide Number Placeholder 2"/>
          <p:cNvSpPr>
            <a:spLocks noGrp="1"/>
          </p:cNvSpPr>
          <p:nvPr>
            <p:ph type="sldNum" sz="quarter" idx="12"/>
          </p:nvPr>
        </p:nvSpPr>
        <p:spPr/>
        <p:txBody>
          <a:bodyPr/>
          <a:lstStyle/>
          <a:p>
            <a:pPr>
              <a:defRPr/>
            </a:pPr>
            <a:r>
              <a:rPr lang="en-GB" sz="3200" dirty="0">
                <a:solidFill>
                  <a:schemeClr val="tx1">
                    <a:lumMod val="75000"/>
                    <a:lumOff val="25000"/>
                  </a:schemeClr>
                </a:solidFill>
              </a:rPr>
              <a:t>5.7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1412875"/>
            <a:ext cx="7345363" cy="396081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dirty="0">
                <a:solidFill>
                  <a:schemeClr val="tx2">
                    <a:lumMod val="75000"/>
                  </a:schemeClr>
                </a:solidFill>
              </a:rPr>
              <a:t>What ideas do you have for enriching the experience of people with dementia during their stay in hospital?</a:t>
            </a:r>
          </a:p>
        </p:txBody>
      </p:sp>
      <p:sp>
        <p:nvSpPr>
          <p:cNvPr id="21506" name="Slide Number Placeholder 2"/>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r>
              <a:rPr lang="en-GB" sz="3200">
                <a:solidFill>
                  <a:srgbClr val="404040"/>
                </a:solidFill>
                <a:latin typeface="Calibri" pitchFamily="34" charset="0"/>
              </a:rPr>
              <a:t>5.8</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68313" y="1268413"/>
            <a:ext cx="8280400" cy="72072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t>Enjoying or being absorbed in the process of an activity is more </a:t>
            </a:r>
          </a:p>
          <a:p>
            <a:pPr algn="ctr" fontAlgn="auto">
              <a:spcBef>
                <a:spcPts val="0"/>
              </a:spcBef>
              <a:spcAft>
                <a:spcPts val="0"/>
              </a:spcAft>
              <a:defRPr/>
            </a:pPr>
            <a:r>
              <a:rPr lang="en-GB" sz="2000" dirty="0"/>
              <a:t>important than the outcome</a:t>
            </a:r>
          </a:p>
        </p:txBody>
      </p:sp>
      <p:sp>
        <p:nvSpPr>
          <p:cNvPr id="3" name="Rounded Rectangle 2"/>
          <p:cNvSpPr/>
          <p:nvPr/>
        </p:nvSpPr>
        <p:spPr>
          <a:xfrm>
            <a:off x="468313" y="2133600"/>
            <a:ext cx="8280400" cy="7207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000" dirty="0">
              <a:solidFill>
                <a:schemeClr val="tx2">
                  <a:lumMod val="75000"/>
                </a:schemeClr>
              </a:solidFill>
            </a:endParaRPr>
          </a:p>
          <a:p>
            <a:pPr algn="ctr">
              <a:defRPr/>
            </a:pPr>
            <a:r>
              <a:rPr lang="en-GB" sz="2000" dirty="0">
                <a:solidFill>
                  <a:schemeClr val="tx2">
                    <a:lumMod val="75000"/>
                  </a:schemeClr>
                </a:solidFill>
              </a:rPr>
              <a:t>Activities should be failure free. Be flexible and prepared to </a:t>
            </a:r>
          </a:p>
          <a:p>
            <a:pPr algn="ctr">
              <a:defRPr/>
            </a:pPr>
            <a:r>
              <a:rPr lang="en-GB" sz="2000" dirty="0">
                <a:solidFill>
                  <a:schemeClr val="tx2">
                    <a:lumMod val="75000"/>
                  </a:schemeClr>
                </a:solidFill>
              </a:rPr>
              <a:t>“go with the flow”</a:t>
            </a:r>
            <a:br>
              <a:rPr lang="en-GB" sz="2000" dirty="0">
                <a:solidFill>
                  <a:schemeClr val="tx2">
                    <a:lumMod val="75000"/>
                  </a:schemeClr>
                </a:solidFill>
              </a:rPr>
            </a:br>
            <a:endParaRPr lang="en-GB" sz="2000" dirty="0">
              <a:solidFill>
                <a:schemeClr val="tx2">
                  <a:lumMod val="75000"/>
                </a:schemeClr>
              </a:solidFill>
            </a:endParaRPr>
          </a:p>
        </p:txBody>
      </p:sp>
      <p:sp>
        <p:nvSpPr>
          <p:cNvPr id="5" name="Rounded Rectangle 4"/>
          <p:cNvSpPr/>
          <p:nvPr/>
        </p:nvSpPr>
        <p:spPr>
          <a:xfrm>
            <a:off x="468313" y="4724400"/>
            <a:ext cx="8280400" cy="7207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000">
                <a:solidFill>
                  <a:srgbClr val="FFFFFF"/>
                </a:solidFill>
              </a:rPr>
              <a:t>Activities should not be too long for the person, and be aware that some people may not enjoy group activities</a:t>
            </a:r>
          </a:p>
        </p:txBody>
      </p:sp>
      <p:sp>
        <p:nvSpPr>
          <p:cNvPr id="6" name="Rounded Rectangle 5"/>
          <p:cNvSpPr/>
          <p:nvPr/>
        </p:nvSpPr>
        <p:spPr>
          <a:xfrm>
            <a:off x="468313" y="2997200"/>
            <a:ext cx="8280400" cy="719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t>Activities should tap into a person’s skills, interests, culture, beliefs</a:t>
            </a:r>
          </a:p>
        </p:txBody>
      </p:sp>
      <p:sp>
        <p:nvSpPr>
          <p:cNvPr id="7" name="Rounded Rectangle 6"/>
          <p:cNvSpPr/>
          <p:nvPr/>
        </p:nvSpPr>
        <p:spPr>
          <a:xfrm>
            <a:off x="468313" y="3860800"/>
            <a:ext cx="8280400" cy="7207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tx2">
                    <a:lumMod val="75000"/>
                  </a:schemeClr>
                </a:solidFill>
              </a:rPr>
              <a:t>Think about engaging the different senses</a:t>
            </a:r>
          </a:p>
        </p:txBody>
      </p:sp>
      <p:sp>
        <p:nvSpPr>
          <p:cNvPr id="8" name="Rounded Rectangle 7"/>
          <p:cNvSpPr/>
          <p:nvPr/>
        </p:nvSpPr>
        <p:spPr>
          <a:xfrm>
            <a:off x="468313" y="5589588"/>
            <a:ext cx="8280400" cy="719137"/>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dirty="0">
                <a:solidFill>
                  <a:schemeClr val="tx2">
                    <a:lumMod val="75000"/>
                  </a:schemeClr>
                </a:solidFill>
              </a:rPr>
              <a:t>Activities should be undertaken voluntarily whilst acknowledging that some people may need a little help to “get going”</a:t>
            </a:r>
          </a:p>
        </p:txBody>
      </p:sp>
      <p:sp>
        <p:nvSpPr>
          <p:cNvPr id="9" name="Slide Number Placeholder 8"/>
          <p:cNvSpPr>
            <a:spLocks noGrp="1"/>
          </p:cNvSpPr>
          <p:nvPr>
            <p:ph type="sldNum" sz="quarter" idx="12"/>
          </p:nvPr>
        </p:nvSpPr>
        <p:spPr/>
        <p:txBody>
          <a:bodyPr/>
          <a:lstStyle/>
          <a:p>
            <a:pPr>
              <a:defRPr/>
            </a:pPr>
            <a:r>
              <a:rPr lang="en-GB" sz="3200" dirty="0">
                <a:solidFill>
                  <a:schemeClr val="tx1">
                    <a:lumMod val="75000"/>
                    <a:lumOff val="25000"/>
                  </a:schemeClr>
                </a:solidFill>
              </a:rPr>
              <a:t>5.</a:t>
            </a:r>
            <a:fld id="{587032FC-C1EF-49FF-B1D0-CEAC0322FFAE}" type="slidenum">
              <a:rPr lang="en-GB" sz="3200">
                <a:solidFill>
                  <a:schemeClr val="tx1">
                    <a:lumMod val="75000"/>
                    <a:lumOff val="25000"/>
                  </a:schemeClr>
                </a:solidFill>
              </a:rPr>
              <a:pPr>
                <a:defRPr/>
              </a:pPr>
              <a:t>9</a:t>
            </a:fld>
            <a:endParaRPr lang="en-GB" sz="3200" dirty="0">
              <a:solidFill>
                <a:schemeClr val="tx1">
                  <a:lumMod val="75000"/>
                  <a:lumOff val="25000"/>
                </a:schemeClr>
              </a:solidFill>
            </a:endParaRPr>
          </a:p>
        </p:txBody>
      </p:sp>
      <p:sp>
        <p:nvSpPr>
          <p:cNvPr id="4" name="Rounded Rectangle 1"/>
          <p:cNvSpPr/>
          <p:nvPr/>
        </p:nvSpPr>
        <p:spPr>
          <a:xfrm>
            <a:off x="468313" y="260350"/>
            <a:ext cx="8280400" cy="865188"/>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600" dirty="0">
                <a:solidFill>
                  <a:schemeClr val="tx2">
                    <a:lumMod val="75000"/>
                  </a:schemeClr>
                </a:solidFill>
              </a:rPr>
              <a:t>Activities: hints and tips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TotalTime>
  <Words>521</Words>
  <Application>Microsoft Office PowerPoint</Application>
  <PresentationFormat>On-screen Show (4:3)</PresentationFormat>
  <Paragraphs>50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MHS IT Services</dc:creator>
  <cp:lastModifiedBy>mdnmssbb</cp:lastModifiedBy>
  <cp:revision>35</cp:revision>
  <dcterms:created xsi:type="dcterms:W3CDTF">2012-06-27T14:18:13Z</dcterms:created>
  <dcterms:modified xsi:type="dcterms:W3CDTF">2013-06-19T13:15:05Z</dcterms:modified>
</cp:coreProperties>
</file>