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60" r:id="rId3"/>
    <p:sldId id="261" r:id="rId4"/>
    <p:sldId id="258" r:id="rId5"/>
    <p:sldId id="262" r:id="rId6"/>
    <p:sldId id="263" r:id="rId7"/>
    <p:sldId id="264" r:id="rId8"/>
    <p:sldId id="266" r:id="rId9"/>
    <p:sldId id="267" r:id="rId10"/>
  </p:sldIdLst>
  <p:sldSz cx="9144000" cy="6858000" type="screen4x3"/>
  <p:notesSz cx="6797675" cy="987425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a:srgbClr val="6600CC"/>
    <a:srgbClr val="00CC00"/>
    <a:srgbClr val="008080"/>
    <a:srgbClr val="0000FF"/>
    <a:srgbClr val="99FF33"/>
    <a:srgbClr val="10DE37"/>
    <a:srgbClr val="77D816"/>
    <a:srgbClr val="00D6D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290" autoAdjust="0"/>
  </p:normalViewPr>
  <p:slideViewPr>
    <p:cSldViewPr>
      <p:cViewPr varScale="1">
        <p:scale>
          <a:sx n="55" d="100"/>
          <a:sy n="55" d="100"/>
        </p:scale>
        <p:origin x="-93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22531" name="Rectangle 3"/>
          <p:cNvSpPr>
            <a:spLocks noGrp="1" noChangeArrowheads="1"/>
          </p:cNvSpPr>
          <p:nvPr>
            <p:ph type="dt" sz="quarter" idx="1"/>
          </p:nvPr>
        </p:nvSpPr>
        <p:spPr bwMode="auto">
          <a:xfrm>
            <a:off x="3849688"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22532" name="Rectangle 4"/>
          <p:cNvSpPr>
            <a:spLocks noGrp="1" noChangeArrowheads="1"/>
          </p:cNvSpPr>
          <p:nvPr>
            <p:ph type="ftr" sz="quarter" idx="2"/>
          </p:nvPr>
        </p:nvSpPr>
        <p:spPr bwMode="auto">
          <a:xfrm>
            <a:off x="0"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22533" name="Rectangle 5"/>
          <p:cNvSpPr>
            <a:spLocks noGrp="1" noChangeArrowheads="1"/>
          </p:cNvSpPr>
          <p:nvPr>
            <p:ph type="sldNum" sz="quarter" idx="3"/>
          </p:nvPr>
        </p:nvSpPr>
        <p:spPr bwMode="auto">
          <a:xfrm>
            <a:off x="3849688"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41A76ED-E50B-48E8-AD98-8A557098D0BE}" type="slidenum">
              <a:rPr lang="en-GB"/>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6147" name="Rectangle 3"/>
          <p:cNvSpPr>
            <a:spLocks noGrp="1" noChangeArrowheads="1"/>
          </p:cNvSpPr>
          <p:nvPr>
            <p:ph type="dt" idx="1"/>
          </p:nvPr>
        </p:nvSpPr>
        <p:spPr bwMode="auto">
          <a:xfrm>
            <a:off x="3849688"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6148" name="Rectangle 4"/>
          <p:cNvSpPr>
            <a:spLocks noGrp="1" noRot="1" noChangeAspect="1" noChangeArrowheads="1" noTextEdit="1"/>
          </p:cNvSpPr>
          <p:nvPr>
            <p:ph type="sldImg" idx="2"/>
          </p:nvPr>
        </p:nvSpPr>
        <p:spPr bwMode="auto">
          <a:xfrm>
            <a:off x="930275" y="741363"/>
            <a:ext cx="4935538" cy="370205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679450" y="4689475"/>
            <a:ext cx="5438775" cy="4443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6150" name="Rectangle 6"/>
          <p:cNvSpPr>
            <a:spLocks noGrp="1" noChangeArrowheads="1"/>
          </p:cNvSpPr>
          <p:nvPr>
            <p:ph type="ftr" sz="quarter" idx="4"/>
          </p:nvPr>
        </p:nvSpPr>
        <p:spPr bwMode="auto">
          <a:xfrm>
            <a:off x="0"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6151" name="Rectangle 7"/>
          <p:cNvSpPr>
            <a:spLocks noGrp="1" noChangeArrowheads="1"/>
          </p:cNvSpPr>
          <p:nvPr>
            <p:ph type="sldNum" sz="quarter" idx="5"/>
          </p:nvPr>
        </p:nvSpPr>
        <p:spPr bwMode="auto">
          <a:xfrm>
            <a:off x="3849688"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5D2394D-B2EF-4482-8C34-65AB80E5F76D}" type="slidenum">
              <a:rPr lang="en-GB"/>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8" Type="http://schemas.openxmlformats.org/officeDocument/2006/relationships/hyperlink" Target="http://www.admin.cam.ac.uk/offices/hr/staff/crs" TargetMode="External"/><Relationship Id="rId3" Type="http://schemas.openxmlformats.org/officeDocument/2006/relationships/hyperlink" Target="http://www.ed.ac.uk/schools-departments/researcher-development/staff/concordat" TargetMode="External"/><Relationship Id="rId7" Type="http://schemas.openxmlformats.org/officeDocument/2006/relationships/hyperlink" Target="http://www.bris.ac.uk/researchstaff/policies/concordatsummary.html" TargetMode="External"/><Relationship Id="rId12" Type="http://schemas.openxmlformats.org/officeDocument/2006/relationships/hyperlink" Target="http://www.york.ac.uk/admin/hr/training/gtu/staff" TargetMode="External"/><Relationship Id="rId2" Type="http://schemas.openxmlformats.org/officeDocument/2006/relationships/slide" Target="../slides/slide8.xml"/><Relationship Id="rId1" Type="http://schemas.openxmlformats.org/officeDocument/2006/relationships/notesMaster" Target="../notesMasters/notesMaster1.xml"/><Relationship Id="rId6" Type="http://schemas.openxmlformats.org/officeDocument/2006/relationships/hyperlink" Target="http://www.research.salford.ac.uk/research_staff_concordat" TargetMode="External"/><Relationship Id="rId11" Type="http://schemas.openxmlformats.org/officeDocument/2006/relationships/hyperlink" Target="http://www.sddu.leeds.ac.uk/sddu-r-support-for-individuals-schools-and-faculties.html" TargetMode="External"/><Relationship Id="rId5" Type="http://schemas.openxmlformats.org/officeDocument/2006/relationships/hyperlink" Target="http://www.ncl.ac.uk/hr/concordat/index.php" TargetMode="External"/><Relationship Id="rId10" Type="http://schemas.openxmlformats.org/officeDocument/2006/relationships/hyperlink" Target="http://www.gla.ac.uk/services/humanresources/staffportals/researchstaff/sectiona" TargetMode="External"/><Relationship Id="rId4" Type="http://schemas.openxmlformats.org/officeDocument/2006/relationships/hyperlink" Target="http://www2.lse.ac.uk/intranet/LSEServices/divisionsAndDepartments/humanResources/joiningLSE/academicAndResearch/InformationForResearchStaff/RSI_HRexcellence.aspx" TargetMode="External"/><Relationship Id="rId9" Type="http://schemas.openxmlformats.org/officeDocument/2006/relationships/hyperlink" Target="http://www.exeter.ac.uk/staff/research/info/concordat/"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DD024E-54B8-49DC-A8B0-CDF8761320B3}" type="slidenum">
              <a:rPr lang="en-GB"/>
              <a:pPr/>
              <a:t>1</a:t>
            </a:fld>
            <a:endParaRPr lang="en-GB"/>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TextEdit="1"/>
          </p:cNvSpPr>
          <p:nvPr>
            <p:ph type="sldImg"/>
          </p:nvPr>
        </p:nvSpPr>
        <p:spPr bwMode="auto">
          <a:noFill/>
          <a:ln>
            <a:solidFill>
              <a:srgbClr val="000000"/>
            </a:solidFill>
            <a:miter lim="800000"/>
            <a:headEnd/>
            <a:tailEnd/>
          </a:ln>
        </p:spPr>
      </p:sp>
      <p:sp>
        <p:nvSpPr>
          <p:cNvPr id="46083" name="Rectangle 3"/>
          <p:cNvSpPr>
            <a:spLocks noGrp="1"/>
          </p:cNvSpPr>
          <p:nvPr>
            <p:ph type="body" idx="1"/>
          </p:nvPr>
        </p:nvSpPr>
        <p:spPr bwMode="auto">
          <a:noFill/>
        </p:spPr>
        <p:txBody>
          <a:bodyPr/>
          <a:lstStyle/>
          <a:p>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TextEdit="1"/>
          </p:cNvSpPr>
          <p:nvPr>
            <p:ph type="sldImg"/>
          </p:nvPr>
        </p:nvSpPr>
        <p:spPr bwMode="auto">
          <a:noFill/>
          <a:ln>
            <a:solidFill>
              <a:srgbClr val="000000"/>
            </a:solidFill>
            <a:miter lim="800000"/>
            <a:headEnd/>
            <a:tailEnd/>
          </a:ln>
        </p:spPr>
      </p:sp>
      <p:sp>
        <p:nvSpPr>
          <p:cNvPr id="46083" name="Rectangle 3"/>
          <p:cNvSpPr>
            <a:spLocks noGrp="1"/>
          </p:cNvSpPr>
          <p:nvPr>
            <p:ph type="body" idx="1"/>
          </p:nvPr>
        </p:nvSpPr>
        <p:spPr bwMode="auto">
          <a:noFill/>
        </p:spPr>
        <p:txBody>
          <a:bodyPr/>
          <a:lstStyle/>
          <a:p>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RCUK</a:t>
            </a:r>
            <a:endParaRPr lang="en-GB" dirty="0"/>
          </a:p>
        </p:txBody>
      </p:sp>
      <p:sp>
        <p:nvSpPr>
          <p:cNvPr id="4" name="Slide Number Placeholder 3"/>
          <p:cNvSpPr>
            <a:spLocks noGrp="1"/>
          </p:cNvSpPr>
          <p:nvPr>
            <p:ph type="sldNum" sz="quarter" idx="10"/>
          </p:nvPr>
        </p:nvSpPr>
        <p:spPr/>
        <p:txBody>
          <a:bodyPr/>
          <a:lstStyle/>
          <a:p>
            <a:fld id="{C5D2394D-B2EF-4482-8C34-65AB80E5F76D}"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HR and institutional</a:t>
            </a:r>
            <a:r>
              <a:rPr lang="en-GB" baseline="0" dirty="0" smtClean="0"/>
              <a:t> responsibilities. </a:t>
            </a:r>
            <a:endParaRPr lang="en-GB" dirty="0"/>
          </a:p>
        </p:txBody>
      </p:sp>
      <p:sp>
        <p:nvSpPr>
          <p:cNvPr id="4" name="Slide Number Placeholder 3"/>
          <p:cNvSpPr>
            <a:spLocks noGrp="1"/>
          </p:cNvSpPr>
          <p:nvPr>
            <p:ph type="sldNum" sz="quarter" idx="10"/>
          </p:nvPr>
        </p:nvSpPr>
        <p:spPr/>
        <p:txBody>
          <a:bodyPr/>
          <a:lstStyle/>
          <a:p>
            <a:fld id="{C5D2394D-B2EF-4482-8C34-65AB80E5F76D}"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These are the Principles</a:t>
            </a:r>
            <a:r>
              <a:rPr lang="en-GB" baseline="0" dirty="0" smtClean="0"/>
              <a:t> that the Researcher Development sector are most interested and involved in. </a:t>
            </a:r>
            <a:endParaRPr lang="en-GB" dirty="0"/>
          </a:p>
        </p:txBody>
      </p:sp>
      <p:sp>
        <p:nvSpPr>
          <p:cNvPr id="4" name="Slide Number Placeholder 3"/>
          <p:cNvSpPr>
            <a:spLocks noGrp="1"/>
          </p:cNvSpPr>
          <p:nvPr>
            <p:ph type="sldNum" sz="quarter" idx="10"/>
          </p:nvPr>
        </p:nvSpPr>
        <p:spPr/>
        <p:txBody>
          <a:bodyPr/>
          <a:lstStyle/>
          <a:p>
            <a:fld id="{C5D2394D-B2EF-4482-8C34-65AB80E5F76D}"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Principle 6 can raise issues around</a:t>
            </a:r>
            <a:r>
              <a:rPr lang="en-GB" baseline="0" dirty="0" smtClean="0"/>
              <a:t> fixed term contracts and flexible working for researchers, esp. female research staff. </a:t>
            </a:r>
          </a:p>
          <a:p>
            <a:r>
              <a:rPr lang="en-GB" baseline="0" dirty="0" smtClean="0"/>
              <a:t>Principle 7 is now being strengthened by the ‘HR Excellence in Research Badge’ EU-wide accreditation of institutions based on their ability to demonstrate alignment with the Principles of the Concordat. In the past, the implementation of the Concordat has been done on a relatively ad hoc basis and has to be done by several groups across the </a:t>
            </a:r>
            <a:r>
              <a:rPr lang="en-GB" baseline="0" dirty="0" err="1" smtClean="0"/>
              <a:t>Uni</a:t>
            </a:r>
            <a:r>
              <a:rPr lang="en-GB" baseline="0" dirty="0" smtClean="0"/>
              <a:t> (</a:t>
            </a:r>
            <a:r>
              <a:rPr lang="en-GB" baseline="0" dirty="0" err="1" smtClean="0"/>
              <a:t>eg</a:t>
            </a:r>
            <a:r>
              <a:rPr lang="en-GB" baseline="0" dirty="0" smtClean="0"/>
              <a:t> Schools, HR, Research Deans, etc). Has not been routinely monitored. The HR </a:t>
            </a:r>
            <a:r>
              <a:rPr lang="en-GB" baseline="0" dirty="0" err="1" smtClean="0"/>
              <a:t>badging</a:t>
            </a:r>
            <a:r>
              <a:rPr lang="en-GB" baseline="0" dirty="0" smtClean="0"/>
              <a:t> will change that. </a:t>
            </a:r>
            <a:endParaRPr lang="en-GB" dirty="0"/>
          </a:p>
        </p:txBody>
      </p:sp>
      <p:sp>
        <p:nvSpPr>
          <p:cNvPr id="4" name="Slide Number Placeholder 3"/>
          <p:cNvSpPr>
            <a:spLocks noGrp="1"/>
          </p:cNvSpPr>
          <p:nvPr>
            <p:ph type="sldNum" sz="quarter" idx="10"/>
          </p:nvPr>
        </p:nvSpPr>
        <p:spPr/>
        <p:txBody>
          <a:bodyPr/>
          <a:lstStyle/>
          <a:p>
            <a:fld id="{C5D2394D-B2EF-4482-8C34-65AB80E5F76D}"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GB" dirty="0" smtClean="0"/>
              <a:t>Some UK </a:t>
            </a:r>
            <a:r>
              <a:rPr lang="en-GB" dirty="0" err="1" smtClean="0"/>
              <a:t>Unis</a:t>
            </a:r>
            <a:r>
              <a:rPr lang="en-GB" dirty="0" smtClean="0"/>
              <a:t> already have the badge</a:t>
            </a:r>
            <a:r>
              <a:rPr lang="en-GB" baseline="0" dirty="0" smtClean="0"/>
              <a:t> including: </a:t>
            </a:r>
            <a:endParaRPr lang="en-GB" dirty="0" smtClean="0"/>
          </a:p>
          <a:p>
            <a:r>
              <a:rPr lang="en-GB" dirty="0" smtClean="0">
                <a:hlinkClick r:id="rId3"/>
              </a:rPr>
              <a:t>Edinburgh University </a:t>
            </a:r>
            <a:endParaRPr lang="en-GB" dirty="0" smtClean="0"/>
          </a:p>
          <a:p>
            <a:r>
              <a:rPr lang="en-GB" dirty="0" smtClean="0">
                <a:hlinkClick r:id="rId4"/>
              </a:rPr>
              <a:t>London School of Economics</a:t>
            </a:r>
            <a:r>
              <a:rPr lang="en-GB" dirty="0" smtClean="0"/>
              <a:t> </a:t>
            </a:r>
          </a:p>
          <a:p>
            <a:r>
              <a:rPr lang="en-GB" dirty="0" smtClean="0">
                <a:hlinkClick r:id="rId5"/>
              </a:rPr>
              <a:t>Newcastle University</a:t>
            </a:r>
            <a:r>
              <a:rPr lang="en-GB" dirty="0" smtClean="0"/>
              <a:t> </a:t>
            </a:r>
          </a:p>
          <a:p>
            <a:r>
              <a:rPr lang="en-GB" dirty="0" smtClean="0">
                <a:hlinkClick r:id="rId6"/>
              </a:rPr>
              <a:t>Salford University</a:t>
            </a:r>
            <a:r>
              <a:rPr lang="en-GB" dirty="0" smtClean="0"/>
              <a:t> </a:t>
            </a:r>
          </a:p>
          <a:p>
            <a:r>
              <a:rPr lang="en-GB" dirty="0" smtClean="0">
                <a:hlinkClick r:id="rId7"/>
              </a:rPr>
              <a:t>University of Bristol</a:t>
            </a:r>
            <a:r>
              <a:rPr lang="en-GB" dirty="0" smtClean="0"/>
              <a:t> </a:t>
            </a:r>
          </a:p>
          <a:p>
            <a:r>
              <a:rPr lang="en-GB" dirty="0" smtClean="0">
                <a:hlinkClick r:id="rId8"/>
              </a:rPr>
              <a:t>University of Cambridge</a:t>
            </a:r>
            <a:r>
              <a:rPr lang="en-GB" dirty="0" smtClean="0"/>
              <a:t> </a:t>
            </a:r>
          </a:p>
          <a:p>
            <a:r>
              <a:rPr lang="en-GB" dirty="0" smtClean="0">
                <a:hlinkClick r:id="rId9"/>
              </a:rPr>
              <a:t>University of Exeter</a:t>
            </a:r>
            <a:r>
              <a:rPr lang="en-GB" dirty="0" smtClean="0"/>
              <a:t> </a:t>
            </a:r>
          </a:p>
          <a:p>
            <a:r>
              <a:rPr lang="en-GB" dirty="0" smtClean="0">
                <a:hlinkClick r:id="rId10"/>
              </a:rPr>
              <a:t>University of Glasgow</a:t>
            </a:r>
            <a:r>
              <a:rPr lang="en-GB" dirty="0" smtClean="0"/>
              <a:t> </a:t>
            </a:r>
          </a:p>
          <a:p>
            <a:r>
              <a:rPr lang="en-GB" dirty="0" smtClean="0">
                <a:hlinkClick r:id="rId11"/>
              </a:rPr>
              <a:t>University of Leeds</a:t>
            </a:r>
            <a:r>
              <a:rPr lang="en-GB" dirty="0" smtClean="0"/>
              <a:t> </a:t>
            </a:r>
          </a:p>
          <a:p>
            <a:r>
              <a:rPr lang="en-GB" dirty="0" smtClean="0">
                <a:hlinkClick r:id="rId12"/>
              </a:rPr>
              <a:t>University of York</a:t>
            </a:r>
            <a:r>
              <a:rPr lang="en-GB" dirty="0" smtClean="0"/>
              <a:t> </a:t>
            </a:r>
          </a:p>
          <a:p>
            <a:endParaRPr lang="en-GB" dirty="0"/>
          </a:p>
        </p:txBody>
      </p:sp>
      <p:sp>
        <p:nvSpPr>
          <p:cNvPr id="4" name="Slide Number Placeholder 3"/>
          <p:cNvSpPr>
            <a:spLocks noGrp="1"/>
          </p:cNvSpPr>
          <p:nvPr>
            <p:ph type="sldNum" sz="quarter" idx="10"/>
          </p:nvPr>
        </p:nvSpPr>
        <p:spPr/>
        <p:txBody>
          <a:bodyPr/>
          <a:lstStyle/>
          <a:p>
            <a:fld id="{C5D2394D-B2EF-4482-8C34-65AB80E5F76D}" type="slidenum">
              <a:rPr lang="en-GB" smtClean="0"/>
              <a:pPr/>
              <a:t>8</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554F6806-AFFE-4E3F-AA75-3F202F4D88B5}"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5408720E-1403-4A81-A1CC-887A7A0A2E60}"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E4939CB-98FA-4CA1-B462-A7E2D162CB03}" type="slidenum">
              <a:rPr lang="en-GB"/>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GB"/>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GB"/>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E775723D-E2C6-41F5-B23C-533DA05E8D6A}"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92126CE7-DF4F-4335-AFFF-DCF8B820AE26}"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99CD9DC-4155-463B-BF6B-2332C0115B2F}"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3CC9BDBE-C890-4FCC-A99F-362C494103E1}"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CBD0FFD3-ADE2-44A3-861D-034CF1BA5C9B}"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43CFBE1A-FBE1-4099-94A4-82D9144C8058}"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7F83163F-9CAA-41AF-BA01-47B5E6CA309F}"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2B44E1CF-BC50-451E-A852-3AE7626278A1}"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A964B80F-A763-4CE3-93D1-20EB2A3454A8}"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BAA2FBF8-3C01-43C2-B0C4-71FA9D0A429E}"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mailto:Claire.stocks@manchester.ac.uk" TargetMode="External"/><Relationship Id="rId3" Type="http://schemas.openxmlformats.org/officeDocument/2006/relationships/hyperlink" Target="http://www.vitae.ac.uk/" TargetMode="External"/><Relationship Id="rId7" Type="http://schemas.openxmlformats.org/officeDocument/2006/relationships/hyperlink" Target="mailto:Sarah.Ashworth@manchester.ac.uk" TargetMode="External"/><Relationship Id="rId2" Type="http://schemas.openxmlformats.org/officeDocument/2006/relationships/hyperlink" Target="http://www.vitae.ac.uk/policypractice/353501/European-Commission-HR-Excellence-in-Research-badge-.html" TargetMode="External"/><Relationship Id="rId1" Type="http://schemas.openxmlformats.org/officeDocument/2006/relationships/slideLayout" Target="../slideLayouts/slideLayout2.xml"/><Relationship Id="rId6" Type="http://schemas.openxmlformats.org/officeDocument/2006/relationships/hyperlink" Target="mailto:Gemma.Muckle@manchester.ac.uk" TargetMode="External"/><Relationship Id="rId5" Type="http://schemas.openxmlformats.org/officeDocument/2006/relationships/hyperlink" Target="mailto:Rachel.Cowen@manchester.ac.uk" TargetMode="External"/><Relationship Id="rId4" Type="http://schemas.openxmlformats.org/officeDocument/2006/relationships/hyperlink" Target="http://www.rcuk.ac.uk/ResearchCareers/Pages/Concordat.asp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39552" y="1916832"/>
            <a:ext cx="7772400" cy="1470025"/>
          </a:xfrm>
        </p:spPr>
        <p:txBody>
          <a:bodyPr/>
          <a:lstStyle/>
          <a:p>
            <a:r>
              <a:rPr lang="en-GB" sz="4000" b="1" dirty="0" smtClean="0"/>
              <a:t>Researcher Development at the University of Manchester: Research Staff</a:t>
            </a:r>
            <a:endParaRPr lang="en-GB" sz="4000" b="1" dirty="0"/>
          </a:p>
        </p:txBody>
      </p:sp>
      <p:sp>
        <p:nvSpPr>
          <p:cNvPr id="2051" name="Rectangle 3"/>
          <p:cNvSpPr>
            <a:spLocks noGrp="1" noChangeArrowheads="1"/>
          </p:cNvSpPr>
          <p:nvPr>
            <p:ph type="subTitle" idx="1"/>
          </p:nvPr>
        </p:nvSpPr>
        <p:spPr>
          <a:xfrm>
            <a:off x="1403648" y="4509120"/>
            <a:ext cx="6400800" cy="1680989"/>
          </a:xfrm>
        </p:spPr>
        <p:txBody>
          <a:bodyPr/>
          <a:lstStyle/>
          <a:p>
            <a:r>
              <a:rPr lang="en-GB" dirty="0"/>
              <a:t>Dr. Claire Stocks,</a:t>
            </a:r>
          </a:p>
          <a:p>
            <a:r>
              <a:rPr lang="en-GB" dirty="0"/>
              <a:t>Humanities Research Staff Development Officer</a:t>
            </a:r>
          </a:p>
          <a:p>
            <a:endParaRPr lang="en-GB" dirty="0"/>
          </a:p>
          <a:p>
            <a:pPr algn="r"/>
            <a:endParaRPr lang="en-GB" dirty="0"/>
          </a:p>
          <a:p>
            <a:endParaRPr lang="en-GB" dirty="0"/>
          </a:p>
        </p:txBody>
      </p:sp>
      <p:pic>
        <p:nvPicPr>
          <p:cNvPr id="2054" name="Picture 6" descr="logomanchester"/>
          <p:cNvPicPr>
            <a:picLocks noChangeAspect="1" noChangeArrowheads="1"/>
          </p:cNvPicPr>
          <p:nvPr/>
        </p:nvPicPr>
        <p:blipFill>
          <a:blip r:embed="rId3" cstate="print"/>
          <a:srcRect/>
          <a:stretch>
            <a:fillRect/>
          </a:stretch>
        </p:blipFill>
        <p:spPr bwMode="auto">
          <a:xfrm>
            <a:off x="395288" y="333375"/>
            <a:ext cx="1851025" cy="63023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flipH="1">
            <a:off x="9143999" y="404664"/>
            <a:ext cx="45719" cy="1143000"/>
          </a:xfrm>
        </p:spPr>
        <p:txBody>
          <a:bodyPr/>
          <a:lstStyle/>
          <a:p>
            <a:pPr algn="l" eaLnBrk="1" hangingPunct="1"/>
            <a:r>
              <a:rPr lang="en-GB" sz="3600" dirty="0" smtClean="0">
                <a:solidFill>
                  <a:schemeClr val="tx1"/>
                </a:solidFill>
              </a:rPr>
              <a:t/>
            </a:r>
            <a:br>
              <a:rPr lang="en-GB" sz="3600" dirty="0" smtClean="0">
                <a:solidFill>
                  <a:schemeClr val="tx1"/>
                </a:solidFill>
              </a:rPr>
            </a:br>
            <a:r>
              <a:rPr lang="en-GB" sz="3600" dirty="0" smtClean="0">
                <a:solidFill>
                  <a:schemeClr val="tx1"/>
                </a:solidFill>
              </a:rPr>
              <a:t> </a:t>
            </a:r>
            <a:endParaRPr lang="en-US" sz="3200" dirty="0" smtClean="0">
              <a:solidFill>
                <a:schemeClr val="tx1"/>
              </a:solidFill>
            </a:endParaRPr>
          </a:p>
        </p:txBody>
      </p:sp>
      <p:sp>
        <p:nvSpPr>
          <p:cNvPr id="25604" name="Text Box 4"/>
          <p:cNvSpPr txBox="1">
            <a:spLocks noChangeArrowheads="1"/>
          </p:cNvSpPr>
          <p:nvPr/>
        </p:nvSpPr>
        <p:spPr bwMode="auto">
          <a:xfrm>
            <a:off x="2195736" y="2996952"/>
            <a:ext cx="1368003" cy="400110"/>
          </a:xfrm>
          <a:prstGeom prst="rect">
            <a:avLst/>
          </a:prstGeom>
          <a:solidFill>
            <a:srgbClr val="7030A0"/>
          </a:solidFill>
          <a:ln w="9525">
            <a:noFill/>
            <a:miter lim="800000"/>
            <a:headEnd/>
            <a:tailEnd/>
          </a:ln>
        </p:spPr>
        <p:txBody>
          <a:bodyPr wrap="square">
            <a:spAutoFit/>
          </a:bodyPr>
          <a:lstStyle/>
          <a:p>
            <a:pPr algn="ctr">
              <a:spcBef>
                <a:spcPct val="50000"/>
              </a:spcBef>
            </a:pPr>
            <a:r>
              <a:rPr lang="en-GB" sz="2000" b="1" dirty="0" err="1" smtClean="0">
                <a:solidFill>
                  <a:schemeClr val="bg1"/>
                </a:solidFill>
              </a:rPr>
              <a:t>SCG</a:t>
            </a:r>
            <a:endParaRPr lang="en-US" sz="2000" b="1" dirty="0">
              <a:solidFill>
                <a:schemeClr val="bg1"/>
              </a:solidFill>
            </a:endParaRPr>
          </a:p>
        </p:txBody>
      </p:sp>
      <p:sp>
        <p:nvSpPr>
          <p:cNvPr id="25605" name="Text Box 5"/>
          <p:cNvSpPr txBox="1">
            <a:spLocks noChangeArrowheads="1"/>
          </p:cNvSpPr>
          <p:nvPr/>
        </p:nvSpPr>
        <p:spPr bwMode="auto">
          <a:xfrm>
            <a:off x="5940152" y="5877272"/>
            <a:ext cx="2879725" cy="400110"/>
          </a:xfrm>
          <a:prstGeom prst="rect">
            <a:avLst/>
          </a:prstGeom>
          <a:solidFill>
            <a:srgbClr val="009900"/>
          </a:solidFill>
          <a:ln w="9525">
            <a:noFill/>
            <a:miter lim="800000"/>
            <a:headEnd/>
            <a:tailEnd/>
          </a:ln>
        </p:spPr>
        <p:txBody>
          <a:bodyPr>
            <a:spAutoFit/>
          </a:bodyPr>
          <a:lstStyle/>
          <a:p>
            <a:pPr algn="ctr">
              <a:spcBef>
                <a:spcPct val="50000"/>
              </a:spcBef>
            </a:pPr>
            <a:r>
              <a:rPr lang="en-US" sz="2000" b="1" dirty="0">
                <a:solidFill>
                  <a:schemeClr val="bg1"/>
                </a:solidFill>
              </a:rPr>
              <a:t>Other Universities</a:t>
            </a:r>
          </a:p>
        </p:txBody>
      </p:sp>
      <p:sp>
        <p:nvSpPr>
          <p:cNvPr id="25606" name="Text Box 6"/>
          <p:cNvSpPr txBox="1">
            <a:spLocks noChangeArrowheads="1"/>
          </p:cNvSpPr>
          <p:nvPr/>
        </p:nvSpPr>
        <p:spPr bwMode="auto">
          <a:xfrm>
            <a:off x="0" y="1772816"/>
            <a:ext cx="2879725" cy="707886"/>
          </a:xfrm>
          <a:prstGeom prst="rect">
            <a:avLst/>
          </a:prstGeom>
          <a:solidFill>
            <a:srgbClr val="7030A0"/>
          </a:solidFill>
          <a:ln w="9525">
            <a:noFill/>
            <a:miter lim="800000"/>
            <a:headEnd/>
            <a:tailEnd/>
          </a:ln>
        </p:spPr>
        <p:txBody>
          <a:bodyPr>
            <a:spAutoFit/>
          </a:bodyPr>
          <a:lstStyle/>
          <a:p>
            <a:pPr algn="ctr">
              <a:spcBef>
                <a:spcPct val="50000"/>
              </a:spcBef>
            </a:pPr>
            <a:r>
              <a:rPr lang="en-US" sz="2000" b="1" dirty="0" smtClean="0">
                <a:solidFill>
                  <a:schemeClr val="bg1"/>
                </a:solidFill>
              </a:rPr>
              <a:t>Research Staff Association </a:t>
            </a:r>
            <a:endParaRPr lang="en-US" sz="2000" b="1" dirty="0">
              <a:solidFill>
                <a:schemeClr val="bg1"/>
              </a:solidFill>
            </a:endParaRPr>
          </a:p>
        </p:txBody>
      </p:sp>
      <p:sp>
        <p:nvSpPr>
          <p:cNvPr id="25607" name="Text Box 7"/>
          <p:cNvSpPr txBox="1">
            <a:spLocks noChangeArrowheads="1"/>
          </p:cNvSpPr>
          <p:nvPr/>
        </p:nvSpPr>
        <p:spPr bwMode="auto">
          <a:xfrm>
            <a:off x="3995936" y="5877272"/>
            <a:ext cx="1296987" cy="707886"/>
          </a:xfrm>
          <a:prstGeom prst="rect">
            <a:avLst/>
          </a:prstGeom>
          <a:solidFill>
            <a:srgbClr val="7030A0"/>
          </a:solidFill>
          <a:ln w="9525">
            <a:noFill/>
            <a:miter lim="800000"/>
            <a:headEnd/>
            <a:tailEnd/>
          </a:ln>
        </p:spPr>
        <p:txBody>
          <a:bodyPr>
            <a:spAutoFit/>
          </a:bodyPr>
          <a:lstStyle/>
          <a:p>
            <a:pPr algn="ctr">
              <a:spcBef>
                <a:spcPct val="50000"/>
              </a:spcBef>
            </a:pPr>
            <a:r>
              <a:rPr lang="en-GB" sz="2000" b="1" dirty="0" smtClean="0">
                <a:solidFill>
                  <a:schemeClr val="bg1"/>
                </a:solidFill>
              </a:rPr>
              <a:t>2015 Agenda</a:t>
            </a:r>
            <a:endParaRPr lang="en-US" sz="2000" b="1" dirty="0">
              <a:solidFill>
                <a:schemeClr val="bg1"/>
              </a:solidFill>
            </a:endParaRPr>
          </a:p>
        </p:txBody>
      </p:sp>
      <p:sp>
        <p:nvSpPr>
          <p:cNvPr id="25609" name="Text Box 9"/>
          <p:cNvSpPr txBox="1">
            <a:spLocks noChangeArrowheads="1"/>
          </p:cNvSpPr>
          <p:nvPr/>
        </p:nvSpPr>
        <p:spPr bwMode="auto">
          <a:xfrm>
            <a:off x="7740352" y="2996952"/>
            <a:ext cx="1152525" cy="457200"/>
          </a:xfrm>
          <a:prstGeom prst="rect">
            <a:avLst/>
          </a:prstGeom>
          <a:solidFill>
            <a:srgbClr val="009900"/>
          </a:solidFill>
          <a:ln w="9525">
            <a:noFill/>
            <a:miter lim="800000"/>
            <a:headEnd/>
            <a:tailEnd/>
          </a:ln>
        </p:spPr>
        <p:txBody>
          <a:bodyPr>
            <a:spAutoFit/>
          </a:bodyPr>
          <a:lstStyle/>
          <a:p>
            <a:pPr algn="ctr">
              <a:spcBef>
                <a:spcPct val="50000"/>
              </a:spcBef>
            </a:pPr>
            <a:r>
              <a:rPr lang="en-GB" sz="2400" b="1" dirty="0">
                <a:solidFill>
                  <a:schemeClr val="bg1"/>
                </a:solidFill>
              </a:rPr>
              <a:t>Vitae</a:t>
            </a:r>
            <a:endParaRPr lang="en-US" sz="2400" b="1" dirty="0">
              <a:solidFill>
                <a:schemeClr val="bg1"/>
              </a:solidFill>
            </a:endParaRPr>
          </a:p>
        </p:txBody>
      </p:sp>
      <p:sp>
        <p:nvSpPr>
          <p:cNvPr id="25610" name="Text Box 10"/>
          <p:cNvSpPr txBox="1">
            <a:spLocks noChangeArrowheads="1"/>
          </p:cNvSpPr>
          <p:nvPr/>
        </p:nvSpPr>
        <p:spPr bwMode="auto">
          <a:xfrm>
            <a:off x="1547664" y="4941168"/>
            <a:ext cx="1728191" cy="707886"/>
          </a:xfrm>
          <a:prstGeom prst="rect">
            <a:avLst/>
          </a:prstGeom>
          <a:solidFill>
            <a:srgbClr val="7030A0"/>
          </a:solidFill>
          <a:ln w="9525">
            <a:noFill/>
            <a:miter lim="800000"/>
            <a:headEnd/>
            <a:tailEnd/>
          </a:ln>
        </p:spPr>
        <p:txBody>
          <a:bodyPr wrap="square">
            <a:spAutoFit/>
          </a:bodyPr>
          <a:lstStyle/>
          <a:p>
            <a:pPr algn="ctr">
              <a:spcBef>
                <a:spcPct val="50000"/>
              </a:spcBef>
            </a:pPr>
            <a:r>
              <a:rPr lang="en-GB" sz="2000" b="1" dirty="0" smtClean="0">
                <a:solidFill>
                  <a:schemeClr val="bg1"/>
                </a:solidFill>
              </a:rPr>
              <a:t>Research Strategy</a:t>
            </a:r>
            <a:endParaRPr lang="en-US" sz="2000" b="1" dirty="0">
              <a:solidFill>
                <a:schemeClr val="bg1"/>
              </a:solidFill>
            </a:endParaRPr>
          </a:p>
        </p:txBody>
      </p:sp>
      <p:sp>
        <p:nvSpPr>
          <p:cNvPr id="25611" name="Text Box 11"/>
          <p:cNvSpPr txBox="1">
            <a:spLocks noChangeArrowheads="1"/>
          </p:cNvSpPr>
          <p:nvPr/>
        </p:nvSpPr>
        <p:spPr bwMode="auto">
          <a:xfrm>
            <a:off x="5508104" y="692696"/>
            <a:ext cx="1441450" cy="701675"/>
          </a:xfrm>
          <a:prstGeom prst="rect">
            <a:avLst/>
          </a:prstGeom>
          <a:solidFill>
            <a:srgbClr val="009900"/>
          </a:solidFill>
          <a:ln w="9525">
            <a:noFill/>
            <a:miter lim="800000"/>
            <a:headEnd/>
            <a:tailEnd/>
          </a:ln>
        </p:spPr>
        <p:txBody>
          <a:bodyPr>
            <a:spAutoFit/>
          </a:bodyPr>
          <a:lstStyle/>
          <a:p>
            <a:pPr algn="ctr">
              <a:spcBef>
                <a:spcPct val="50000"/>
              </a:spcBef>
            </a:pPr>
            <a:r>
              <a:rPr lang="en-GB" sz="2000" b="1" dirty="0" smtClean="0">
                <a:solidFill>
                  <a:schemeClr val="bg1"/>
                </a:solidFill>
              </a:rPr>
              <a:t>Research Councils</a:t>
            </a:r>
            <a:endParaRPr lang="en-US" sz="2000" b="1" dirty="0">
              <a:solidFill>
                <a:schemeClr val="bg1"/>
              </a:solidFill>
            </a:endParaRPr>
          </a:p>
        </p:txBody>
      </p:sp>
      <p:sp>
        <p:nvSpPr>
          <p:cNvPr id="25612" name="Text Box 12"/>
          <p:cNvSpPr txBox="1">
            <a:spLocks noChangeArrowheads="1"/>
          </p:cNvSpPr>
          <p:nvPr/>
        </p:nvSpPr>
        <p:spPr bwMode="auto">
          <a:xfrm>
            <a:off x="3059832" y="980728"/>
            <a:ext cx="1871663" cy="1015663"/>
          </a:xfrm>
          <a:prstGeom prst="rect">
            <a:avLst/>
          </a:prstGeom>
          <a:solidFill>
            <a:srgbClr val="7030A0"/>
          </a:solidFill>
          <a:ln w="9525">
            <a:noFill/>
            <a:miter lim="800000"/>
            <a:headEnd/>
            <a:tailEnd/>
          </a:ln>
        </p:spPr>
        <p:txBody>
          <a:bodyPr>
            <a:spAutoFit/>
          </a:bodyPr>
          <a:lstStyle/>
          <a:p>
            <a:pPr algn="ctr"/>
            <a:r>
              <a:rPr lang="en-GB" sz="2000" b="1" dirty="0" smtClean="0">
                <a:solidFill>
                  <a:schemeClr val="bg1"/>
                </a:solidFill>
              </a:rPr>
              <a:t>Other </a:t>
            </a:r>
            <a:r>
              <a:rPr lang="en-GB" sz="2000" b="1" dirty="0" err="1" smtClean="0">
                <a:solidFill>
                  <a:schemeClr val="bg1"/>
                </a:solidFill>
              </a:rPr>
              <a:t>Uni</a:t>
            </a:r>
            <a:r>
              <a:rPr lang="en-GB" sz="2000" b="1" dirty="0" smtClean="0">
                <a:solidFill>
                  <a:schemeClr val="bg1"/>
                </a:solidFill>
              </a:rPr>
              <a:t> development providers</a:t>
            </a:r>
            <a:endParaRPr lang="en-GB" sz="2000" b="1" dirty="0">
              <a:solidFill>
                <a:schemeClr val="bg1"/>
              </a:solidFill>
            </a:endParaRPr>
          </a:p>
        </p:txBody>
      </p:sp>
      <p:sp>
        <p:nvSpPr>
          <p:cNvPr id="25613" name="Text Box 13"/>
          <p:cNvSpPr txBox="1">
            <a:spLocks noChangeArrowheads="1"/>
          </p:cNvSpPr>
          <p:nvPr/>
        </p:nvSpPr>
        <p:spPr bwMode="auto">
          <a:xfrm>
            <a:off x="5076056" y="4005064"/>
            <a:ext cx="2447925" cy="707886"/>
          </a:xfrm>
          <a:prstGeom prst="rect">
            <a:avLst/>
          </a:prstGeom>
          <a:solidFill>
            <a:schemeClr val="tx2">
              <a:lumMod val="60000"/>
              <a:lumOff val="40000"/>
              <a:alpha val="16000"/>
            </a:schemeClr>
          </a:solidFill>
          <a:ln w="9525">
            <a:solidFill>
              <a:srgbClr val="009900"/>
            </a:solidFill>
            <a:miter lim="800000"/>
            <a:headEnd/>
            <a:tailEnd/>
          </a:ln>
        </p:spPr>
        <p:txBody>
          <a:bodyPr>
            <a:spAutoFit/>
          </a:bodyPr>
          <a:lstStyle/>
          <a:p>
            <a:pPr algn="ctr">
              <a:spcBef>
                <a:spcPct val="100000"/>
              </a:spcBef>
              <a:spcAft>
                <a:spcPct val="100000"/>
              </a:spcAft>
            </a:pPr>
            <a:r>
              <a:rPr lang="en-GB" sz="2000" b="1" dirty="0" smtClean="0"/>
              <a:t>Faculty Research Staff Development</a:t>
            </a:r>
            <a:endParaRPr lang="en-US" sz="2000" b="1" dirty="0"/>
          </a:p>
        </p:txBody>
      </p:sp>
      <p:sp>
        <p:nvSpPr>
          <p:cNvPr id="25616" name="Text Box 17"/>
          <p:cNvSpPr txBox="1">
            <a:spLocks noChangeArrowheads="1"/>
          </p:cNvSpPr>
          <p:nvPr/>
        </p:nvSpPr>
        <p:spPr bwMode="auto">
          <a:xfrm>
            <a:off x="5148064" y="1844824"/>
            <a:ext cx="2233612" cy="400110"/>
          </a:xfrm>
          <a:prstGeom prst="rect">
            <a:avLst/>
          </a:prstGeom>
          <a:solidFill>
            <a:srgbClr val="009900"/>
          </a:solidFill>
          <a:ln w="9525">
            <a:noFill/>
            <a:miter lim="800000"/>
            <a:headEnd/>
            <a:tailEnd/>
          </a:ln>
        </p:spPr>
        <p:txBody>
          <a:bodyPr>
            <a:spAutoFit/>
          </a:bodyPr>
          <a:lstStyle/>
          <a:p>
            <a:pPr algn="ctr">
              <a:spcBef>
                <a:spcPct val="50000"/>
              </a:spcBef>
            </a:pPr>
            <a:r>
              <a:rPr lang="en-GB" sz="2000" b="1" dirty="0" smtClean="0">
                <a:solidFill>
                  <a:schemeClr val="bg1"/>
                </a:solidFill>
              </a:rPr>
              <a:t>The Concordat</a:t>
            </a:r>
            <a:endParaRPr lang="en-US" sz="2000" b="1" dirty="0">
              <a:solidFill>
                <a:schemeClr val="bg1"/>
              </a:solidFill>
            </a:endParaRPr>
          </a:p>
        </p:txBody>
      </p:sp>
      <p:sp>
        <p:nvSpPr>
          <p:cNvPr id="25628" name="Text Box 30"/>
          <p:cNvSpPr txBox="1">
            <a:spLocks noChangeArrowheads="1"/>
          </p:cNvSpPr>
          <p:nvPr/>
        </p:nvSpPr>
        <p:spPr bwMode="auto">
          <a:xfrm>
            <a:off x="683568" y="4077072"/>
            <a:ext cx="1944440" cy="400110"/>
          </a:xfrm>
          <a:prstGeom prst="rect">
            <a:avLst/>
          </a:prstGeom>
          <a:solidFill>
            <a:srgbClr val="7030A0"/>
          </a:solidFill>
          <a:ln w="9525">
            <a:noFill/>
            <a:miter lim="800000"/>
            <a:headEnd/>
            <a:tailEnd/>
          </a:ln>
        </p:spPr>
        <p:txBody>
          <a:bodyPr wrap="square">
            <a:spAutoFit/>
          </a:bodyPr>
          <a:lstStyle/>
          <a:p>
            <a:pPr algn="ctr">
              <a:spcBef>
                <a:spcPct val="50000"/>
              </a:spcBef>
            </a:pPr>
            <a:r>
              <a:rPr lang="en-GB" sz="2000" b="1" dirty="0" err="1" smtClean="0">
                <a:solidFill>
                  <a:schemeClr val="bg1"/>
                </a:solidFill>
              </a:rPr>
              <a:t>RSDWG</a:t>
            </a:r>
            <a:endParaRPr lang="en-US" sz="2000" b="1" dirty="0">
              <a:solidFill>
                <a:schemeClr val="bg1"/>
              </a:solidFill>
            </a:endParaRPr>
          </a:p>
        </p:txBody>
      </p:sp>
      <p:sp>
        <p:nvSpPr>
          <p:cNvPr id="38" name="Text Box 14"/>
          <p:cNvSpPr txBox="1">
            <a:spLocks noChangeArrowheads="1"/>
          </p:cNvSpPr>
          <p:nvPr/>
        </p:nvSpPr>
        <p:spPr bwMode="auto">
          <a:xfrm>
            <a:off x="5076056" y="2708920"/>
            <a:ext cx="2376487" cy="707886"/>
          </a:xfrm>
          <a:prstGeom prst="rect">
            <a:avLst/>
          </a:prstGeom>
          <a:solidFill>
            <a:srgbClr val="009900"/>
          </a:solidFill>
          <a:ln w="9525">
            <a:noFill/>
            <a:miter lim="800000"/>
            <a:headEnd/>
            <a:tailEnd/>
          </a:ln>
        </p:spPr>
        <p:txBody>
          <a:bodyPr>
            <a:spAutoFit/>
          </a:bodyPr>
          <a:lstStyle/>
          <a:p>
            <a:pPr algn="ctr">
              <a:spcBef>
                <a:spcPct val="50000"/>
              </a:spcBef>
            </a:pPr>
            <a:r>
              <a:rPr lang="en-GB" sz="2000" b="1" dirty="0" smtClean="0">
                <a:solidFill>
                  <a:schemeClr val="bg1"/>
                </a:solidFill>
              </a:rPr>
              <a:t>HR Excellence Badge</a:t>
            </a:r>
            <a:endParaRPr lang="en-US" sz="2000" b="1" dirty="0">
              <a:solidFill>
                <a:schemeClr val="bg1"/>
              </a:solidFill>
            </a:endParaRPr>
          </a:p>
        </p:txBody>
      </p:sp>
      <p:cxnSp>
        <p:nvCxnSpPr>
          <p:cNvPr id="43" name="Straight Arrow Connector 42"/>
          <p:cNvCxnSpPr/>
          <p:nvPr/>
        </p:nvCxnSpPr>
        <p:spPr>
          <a:xfrm>
            <a:off x="7020272" y="2276872"/>
            <a:ext cx="1008112" cy="648072"/>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3419872" y="3429000"/>
            <a:ext cx="1512168" cy="648072"/>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rot="10800000" flipV="1">
            <a:off x="7596336" y="3501008"/>
            <a:ext cx="792088" cy="720080"/>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rot="5400000">
            <a:off x="6012954" y="1628006"/>
            <a:ext cx="432048" cy="1588"/>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rot="5400000">
            <a:off x="6012954" y="2492102"/>
            <a:ext cx="432048" cy="1588"/>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rot="5400000">
            <a:off x="6372994" y="5300414"/>
            <a:ext cx="1008112" cy="1588"/>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rot="5400000">
            <a:off x="828378" y="3212182"/>
            <a:ext cx="1439366" cy="794"/>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endCxn id="25609" idx="0"/>
          </p:cNvCxnSpPr>
          <p:nvPr/>
        </p:nvCxnSpPr>
        <p:spPr>
          <a:xfrm rot="16200000" flipH="1">
            <a:off x="6876355" y="1556692"/>
            <a:ext cx="1656184" cy="1224335"/>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rot="5400000">
            <a:off x="2735796" y="2456892"/>
            <a:ext cx="936898" cy="794"/>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flipV="1">
            <a:off x="5004048" y="4797152"/>
            <a:ext cx="1080120" cy="936104"/>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rot="16200000" flipH="1">
            <a:off x="3635896" y="2276872"/>
            <a:ext cx="1728192" cy="1296144"/>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p:nvPr/>
        </p:nvCxnSpPr>
        <p:spPr>
          <a:xfrm rot="5400000">
            <a:off x="2087724" y="3537012"/>
            <a:ext cx="648072" cy="288032"/>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p:nvPr/>
        </p:nvCxnSpPr>
        <p:spPr>
          <a:xfrm rot="5400000" flipH="1" flipV="1">
            <a:off x="1727684" y="4689140"/>
            <a:ext cx="504056" cy="1588"/>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p:nvPr/>
        </p:nvCxnSpPr>
        <p:spPr>
          <a:xfrm flipV="1">
            <a:off x="3347864" y="4581128"/>
            <a:ext cx="1584176" cy="648072"/>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rot="5400000">
            <a:off x="5976156" y="3681028"/>
            <a:ext cx="504056" cy="1588"/>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sp>
        <p:nvSpPr>
          <p:cNvPr id="124" name="Text Box 10"/>
          <p:cNvSpPr txBox="1">
            <a:spLocks noChangeArrowheads="1"/>
          </p:cNvSpPr>
          <p:nvPr/>
        </p:nvSpPr>
        <p:spPr bwMode="auto">
          <a:xfrm>
            <a:off x="251520" y="5877272"/>
            <a:ext cx="1728191" cy="707886"/>
          </a:xfrm>
          <a:prstGeom prst="rect">
            <a:avLst/>
          </a:prstGeom>
          <a:solidFill>
            <a:srgbClr val="7030A0"/>
          </a:solidFill>
          <a:ln w="9525">
            <a:noFill/>
            <a:miter lim="800000"/>
            <a:headEnd/>
            <a:tailEnd/>
          </a:ln>
        </p:spPr>
        <p:txBody>
          <a:bodyPr wrap="square">
            <a:spAutoFit/>
          </a:bodyPr>
          <a:lstStyle/>
          <a:p>
            <a:pPr algn="ctr">
              <a:spcBef>
                <a:spcPct val="50000"/>
              </a:spcBef>
            </a:pPr>
            <a:r>
              <a:rPr lang="en-GB" sz="2000" b="1" dirty="0" smtClean="0">
                <a:solidFill>
                  <a:schemeClr val="bg1"/>
                </a:solidFill>
              </a:rPr>
              <a:t>Research Staff</a:t>
            </a:r>
            <a:endParaRPr lang="en-US" sz="2000" b="1" dirty="0">
              <a:solidFill>
                <a:schemeClr val="bg1"/>
              </a:solidFill>
            </a:endParaRPr>
          </a:p>
        </p:txBody>
      </p:sp>
      <p:cxnSp>
        <p:nvCxnSpPr>
          <p:cNvPr id="126" name="Straight Arrow Connector 125"/>
          <p:cNvCxnSpPr/>
          <p:nvPr/>
        </p:nvCxnSpPr>
        <p:spPr>
          <a:xfrm flipV="1">
            <a:off x="2123728" y="4869160"/>
            <a:ext cx="3312368" cy="1440160"/>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p:nvPr/>
        </p:nvCxnSpPr>
        <p:spPr>
          <a:xfrm rot="5400000" flipH="1" flipV="1">
            <a:off x="-1224644" y="4113076"/>
            <a:ext cx="3240360" cy="1588"/>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130" name="Straight Arrow Connector 129"/>
          <p:cNvCxnSpPr/>
          <p:nvPr/>
        </p:nvCxnSpPr>
        <p:spPr>
          <a:xfrm rot="5400000" flipH="1" flipV="1">
            <a:off x="431540" y="5121188"/>
            <a:ext cx="1224136" cy="1588"/>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142" name="Straight Arrow Connector 141"/>
          <p:cNvCxnSpPr/>
          <p:nvPr/>
        </p:nvCxnSpPr>
        <p:spPr>
          <a:xfrm>
            <a:off x="2771800" y="4293096"/>
            <a:ext cx="2160240" cy="1588"/>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0" y="0"/>
            <a:ext cx="5364088" cy="954107"/>
          </a:xfrm>
          <a:prstGeom prst="rect">
            <a:avLst/>
          </a:prstGeom>
          <a:solidFill>
            <a:schemeClr val="accent3">
              <a:lumMod val="75000"/>
            </a:schemeClr>
          </a:solidFill>
        </p:spPr>
        <p:txBody>
          <a:bodyPr wrap="square" rtlCol="0">
            <a:spAutoFit/>
          </a:bodyPr>
          <a:lstStyle/>
          <a:p>
            <a:r>
              <a:rPr lang="en-GB" sz="2800" dirty="0" smtClean="0">
                <a:solidFill>
                  <a:schemeClr val="tx2">
                    <a:lumMod val="75000"/>
                  </a:schemeClr>
                </a:solidFill>
              </a:rPr>
              <a:t>Research Staff Development Drivers and Stakeholders</a:t>
            </a:r>
            <a:endParaRPr lang="en-GB" sz="2800"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flipH="1">
            <a:off x="9143999" y="404664"/>
            <a:ext cx="45719" cy="1143000"/>
          </a:xfrm>
        </p:spPr>
        <p:txBody>
          <a:bodyPr/>
          <a:lstStyle/>
          <a:p>
            <a:pPr algn="l" eaLnBrk="1" hangingPunct="1"/>
            <a:r>
              <a:rPr lang="en-GB" sz="3600" dirty="0" smtClean="0">
                <a:solidFill>
                  <a:schemeClr val="tx1"/>
                </a:solidFill>
              </a:rPr>
              <a:t/>
            </a:r>
            <a:br>
              <a:rPr lang="en-GB" sz="3600" dirty="0" smtClean="0">
                <a:solidFill>
                  <a:schemeClr val="tx1"/>
                </a:solidFill>
              </a:rPr>
            </a:br>
            <a:r>
              <a:rPr lang="en-GB" sz="3600" dirty="0" smtClean="0">
                <a:solidFill>
                  <a:schemeClr val="tx1"/>
                </a:solidFill>
              </a:rPr>
              <a:t> </a:t>
            </a:r>
            <a:endParaRPr lang="en-US" sz="3200" dirty="0" smtClean="0">
              <a:solidFill>
                <a:schemeClr val="tx1"/>
              </a:solidFill>
            </a:endParaRPr>
          </a:p>
        </p:txBody>
      </p:sp>
      <p:sp>
        <p:nvSpPr>
          <p:cNvPr id="25604" name="Text Box 4"/>
          <p:cNvSpPr txBox="1">
            <a:spLocks noChangeArrowheads="1"/>
          </p:cNvSpPr>
          <p:nvPr/>
        </p:nvSpPr>
        <p:spPr bwMode="auto">
          <a:xfrm>
            <a:off x="2195736" y="2996952"/>
            <a:ext cx="1368003" cy="400110"/>
          </a:xfrm>
          <a:prstGeom prst="rect">
            <a:avLst/>
          </a:prstGeom>
          <a:solidFill>
            <a:srgbClr val="7030A0"/>
          </a:solidFill>
          <a:ln w="9525">
            <a:noFill/>
            <a:miter lim="800000"/>
            <a:headEnd/>
            <a:tailEnd/>
          </a:ln>
        </p:spPr>
        <p:txBody>
          <a:bodyPr wrap="square">
            <a:spAutoFit/>
          </a:bodyPr>
          <a:lstStyle/>
          <a:p>
            <a:pPr algn="ctr">
              <a:spcBef>
                <a:spcPct val="50000"/>
              </a:spcBef>
            </a:pPr>
            <a:r>
              <a:rPr lang="en-GB" sz="2000" b="1" dirty="0" err="1" smtClean="0">
                <a:solidFill>
                  <a:schemeClr val="bg1"/>
                </a:solidFill>
              </a:rPr>
              <a:t>SCG</a:t>
            </a:r>
            <a:endParaRPr lang="en-US" sz="2000" b="1" dirty="0">
              <a:solidFill>
                <a:schemeClr val="bg1"/>
              </a:solidFill>
            </a:endParaRPr>
          </a:p>
        </p:txBody>
      </p:sp>
      <p:sp>
        <p:nvSpPr>
          <p:cNvPr id="25605" name="Text Box 5"/>
          <p:cNvSpPr txBox="1">
            <a:spLocks noChangeArrowheads="1"/>
          </p:cNvSpPr>
          <p:nvPr/>
        </p:nvSpPr>
        <p:spPr bwMode="auto">
          <a:xfrm>
            <a:off x="5940152" y="5877272"/>
            <a:ext cx="2879725" cy="400110"/>
          </a:xfrm>
          <a:prstGeom prst="rect">
            <a:avLst/>
          </a:prstGeom>
          <a:solidFill>
            <a:srgbClr val="009900"/>
          </a:solidFill>
          <a:ln w="9525">
            <a:noFill/>
            <a:miter lim="800000"/>
            <a:headEnd/>
            <a:tailEnd/>
          </a:ln>
        </p:spPr>
        <p:txBody>
          <a:bodyPr>
            <a:spAutoFit/>
          </a:bodyPr>
          <a:lstStyle/>
          <a:p>
            <a:pPr algn="ctr">
              <a:spcBef>
                <a:spcPct val="50000"/>
              </a:spcBef>
            </a:pPr>
            <a:r>
              <a:rPr lang="en-US" sz="2000" b="1" dirty="0">
                <a:solidFill>
                  <a:schemeClr val="bg1"/>
                </a:solidFill>
              </a:rPr>
              <a:t>Other Universities</a:t>
            </a:r>
          </a:p>
        </p:txBody>
      </p:sp>
      <p:sp>
        <p:nvSpPr>
          <p:cNvPr id="25606" name="Text Box 6"/>
          <p:cNvSpPr txBox="1">
            <a:spLocks noChangeArrowheads="1"/>
          </p:cNvSpPr>
          <p:nvPr/>
        </p:nvSpPr>
        <p:spPr bwMode="auto">
          <a:xfrm>
            <a:off x="0" y="1772816"/>
            <a:ext cx="2879725" cy="707886"/>
          </a:xfrm>
          <a:prstGeom prst="rect">
            <a:avLst/>
          </a:prstGeom>
          <a:solidFill>
            <a:srgbClr val="7030A0"/>
          </a:solidFill>
          <a:ln w="9525">
            <a:noFill/>
            <a:miter lim="800000"/>
            <a:headEnd/>
            <a:tailEnd/>
          </a:ln>
        </p:spPr>
        <p:txBody>
          <a:bodyPr>
            <a:spAutoFit/>
          </a:bodyPr>
          <a:lstStyle/>
          <a:p>
            <a:pPr algn="ctr">
              <a:spcBef>
                <a:spcPct val="50000"/>
              </a:spcBef>
            </a:pPr>
            <a:r>
              <a:rPr lang="en-US" sz="2000" b="1" dirty="0" smtClean="0">
                <a:solidFill>
                  <a:schemeClr val="bg1"/>
                </a:solidFill>
              </a:rPr>
              <a:t>Research Staff Association </a:t>
            </a:r>
            <a:endParaRPr lang="en-US" sz="2000" b="1" dirty="0">
              <a:solidFill>
                <a:schemeClr val="bg1"/>
              </a:solidFill>
            </a:endParaRPr>
          </a:p>
        </p:txBody>
      </p:sp>
      <p:sp>
        <p:nvSpPr>
          <p:cNvPr id="25607" name="Text Box 7"/>
          <p:cNvSpPr txBox="1">
            <a:spLocks noChangeArrowheads="1"/>
          </p:cNvSpPr>
          <p:nvPr/>
        </p:nvSpPr>
        <p:spPr bwMode="auto">
          <a:xfrm>
            <a:off x="3995936" y="5877272"/>
            <a:ext cx="1296987" cy="707886"/>
          </a:xfrm>
          <a:prstGeom prst="rect">
            <a:avLst/>
          </a:prstGeom>
          <a:solidFill>
            <a:srgbClr val="7030A0"/>
          </a:solidFill>
          <a:ln w="9525">
            <a:noFill/>
            <a:miter lim="800000"/>
            <a:headEnd/>
            <a:tailEnd/>
          </a:ln>
        </p:spPr>
        <p:txBody>
          <a:bodyPr>
            <a:spAutoFit/>
          </a:bodyPr>
          <a:lstStyle/>
          <a:p>
            <a:pPr algn="ctr">
              <a:spcBef>
                <a:spcPct val="50000"/>
              </a:spcBef>
            </a:pPr>
            <a:r>
              <a:rPr lang="en-GB" sz="2000" b="1" dirty="0" smtClean="0">
                <a:solidFill>
                  <a:schemeClr val="bg1"/>
                </a:solidFill>
              </a:rPr>
              <a:t>2015 Agenda</a:t>
            </a:r>
            <a:endParaRPr lang="en-US" sz="2000" b="1" dirty="0">
              <a:solidFill>
                <a:schemeClr val="bg1"/>
              </a:solidFill>
            </a:endParaRPr>
          </a:p>
        </p:txBody>
      </p:sp>
      <p:sp>
        <p:nvSpPr>
          <p:cNvPr id="25609" name="Text Box 9"/>
          <p:cNvSpPr txBox="1">
            <a:spLocks noChangeArrowheads="1"/>
          </p:cNvSpPr>
          <p:nvPr/>
        </p:nvSpPr>
        <p:spPr bwMode="auto">
          <a:xfrm>
            <a:off x="7740352" y="2996952"/>
            <a:ext cx="1152525" cy="457200"/>
          </a:xfrm>
          <a:prstGeom prst="rect">
            <a:avLst/>
          </a:prstGeom>
          <a:solidFill>
            <a:srgbClr val="009900"/>
          </a:solidFill>
          <a:ln w="9525">
            <a:noFill/>
            <a:miter lim="800000"/>
            <a:headEnd/>
            <a:tailEnd/>
          </a:ln>
        </p:spPr>
        <p:txBody>
          <a:bodyPr>
            <a:spAutoFit/>
          </a:bodyPr>
          <a:lstStyle/>
          <a:p>
            <a:pPr algn="ctr">
              <a:spcBef>
                <a:spcPct val="50000"/>
              </a:spcBef>
            </a:pPr>
            <a:r>
              <a:rPr lang="en-GB" sz="2400" b="1" dirty="0">
                <a:solidFill>
                  <a:schemeClr val="bg1"/>
                </a:solidFill>
              </a:rPr>
              <a:t>Vitae</a:t>
            </a:r>
            <a:endParaRPr lang="en-US" sz="2400" b="1" dirty="0">
              <a:solidFill>
                <a:schemeClr val="bg1"/>
              </a:solidFill>
            </a:endParaRPr>
          </a:p>
        </p:txBody>
      </p:sp>
      <p:sp>
        <p:nvSpPr>
          <p:cNvPr id="25610" name="Text Box 10"/>
          <p:cNvSpPr txBox="1">
            <a:spLocks noChangeArrowheads="1"/>
          </p:cNvSpPr>
          <p:nvPr/>
        </p:nvSpPr>
        <p:spPr bwMode="auto">
          <a:xfrm>
            <a:off x="1547664" y="4941168"/>
            <a:ext cx="1728191" cy="707886"/>
          </a:xfrm>
          <a:prstGeom prst="rect">
            <a:avLst/>
          </a:prstGeom>
          <a:solidFill>
            <a:srgbClr val="7030A0"/>
          </a:solidFill>
          <a:ln w="9525">
            <a:noFill/>
            <a:miter lim="800000"/>
            <a:headEnd/>
            <a:tailEnd/>
          </a:ln>
        </p:spPr>
        <p:txBody>
          <a:bodyPr wrap="square">
            <a:spAutoFit/>
          </a:bodyPr>
          <a:lstStyle/>
          <a:p>
            <a:pPr algn="ctr">
              <a:spcBef>
                <a:spcPct val="50000"/>
              </a:spcBef>
            </a:pPr>
            <a:r>
              <a:rPr lang="en-GB" sz="2000" b="1" dirty="0" smtClean="0">
                <a:solidFill>
                  <a:schemeClr val="bg1"/>
                </a:solidFill>
              </a:rPr>
              <a:t>Research Strategy</a:t>
            </a:r>
            <a:endParaRPr lang="en-US" sz="2000" b="1" dirty="0">
              <a:solidFill>
                <a:schemeClr val="bg1"/>
              </a:solidFill>
            </a:endParaRPr>
          </a:p>
        </p:txBody>
      </p:sp>
      <p:sp>
        <p:nvSpPr>
          <p:cNvPr id="25611" name="Text Box 11"/>
          <p:cNvSpPr txBox="1">
            <a:spLocks noChangeArrowheads="1"/>
          </p:cNvSpPr>
          <p:nvPr/>
        </p:nvSpPr>
        <p:spPr bwMode="auto">
          <a:xfrm>
            <a:off x="5508104" y="692696"/>
            <a:ext cx="1441450" cy="701675"/>
          </a:xfrm>
          <a:prstGeom prst="rect">
            <a:avLst/>
          </a:prstGeom>
          <a:solidFill>
            <a:srgbClr val="009900"/>
          </a:solidFill>
          <a:ln w="9525">
            <a:noFill/>
            <a:miter lim="800000"/>
            <a:headEnd/>
            <a:tailEnd/>
          </a:ln>
        </p:spPr>
        <p:txBody>
          <a:bodyPr>
            <a:spAutoFit/>
          </a:bodyPr>
          <a:lstStyle/>
          <a:p>
            <a:pPr algn="ctr">
              <a:spcBef>
                <a:spcPct val="50000"/>
              </a:spcBef>
            </a:pPr>
            <a:r>
              <a:rPr lang="en-GB" sz="2000" b="1" dirty="0" smtClean="0">
                <a:solidFill>
                  <a:schemeClr val="bg1"/>
                </a:solidFill>
              </a:rPr>
              <a:t>Research Councils</a:t>
            </a:r>
            <a:endParaRPr lang="en-US" sz="2000" b="1" dirty="0">
              <a:solidFill>
                <a:schemeClr val="bg1"/>
              </a:solidFill>
            </a:endParaRPr>
          </a:p>
        </p:txBody>
      </p:sp>
      <p:sp>
        <p:nvSpPr>
          <p:cNvPr id="25612" name="Text Box 12"/>
          <p:cNvSpPr txBox="1">
            <a:spLocks noChangeArrowheads="1"/>
          </p:cNvSpPr>
          <p:nvPr/>
        </p:nvSpPr>
        <p:spPr bwMode="auto">
          <a:xfrm>
            <a:off x="3059832" y="980728"/>
            <a:ext cx="1871663" cy="1015663"/>
          </a:xfrm>
          <a:prstGeom prst="rect">
            <a:avLst/>
          </a:prstGeom>
          <a:solidFill>
            <a:srgbClr val="7030A0"/>
          </a:solidFill>
          <a:ln w="9525">
            <a:noFill/>
            <a:miter lim="800000"/>
            <a:headEnd/>
            <a:tailEnd/>
          </a:ln>
        </p:spPr>
        <p:txBody>
          <a:bodyPr>
            <a:spAutoFit/>
          </a:bodyPr>
          <a:lstStyle/>
          <a:p>
            <a:pPr algn="ctr"/>
            <a:r>
              <a:rPr lang="en-GB" sz="2000" b="1" dirty="0" smtClean="0">
                <a:solidFill>
                  <a:schemeClr val="bg1"/>
                </a:solidFill>
              </a:rPr>
              <a:t>Other </a:t>
            </a:r>
            <a:r>
              <a:rPr lang="en-GB" sz="2000" b="1" dirty="0" err="1" smtClean="0">
                <a:solidFill>
                  <a:schemeClr val="bg1"/>
                </a:solidFill>
              </a:rPr>
              <a:t>Uni</a:t>
            </a:r>
            <a:r>
              <a:rPr lang="en-GB" sz="2000" b="1" dirty="0" smtClean="0">
                <a:solidFill>
                  <a:schemeClr val="bg1"/>
                </a:solidFill>
              </a:rPr>
              <a:t> development providers</a:t>
            </a:r>
            <a:endParaRPr lang="en-GB" sz="2000" b="1" dirty="0">
              <a:solidFill>
                <a:schemeClr val="bg1"/>
              </a:solidFill>
            </a:endParaRPr>
          </a:p>
        </p:txBody>
      </p:sp>
      <p:sp>
        <p:nvSpPr>
          <p:cNvPr id="25613" name="Text Box 13"/>
          <p:cNvSpPr txBox="1">
            <a:spLocks noChangeArrowheads="1"/>
          </p:cNvSpPr>
          <p:nvPr/>
        </p:nvSpPr>
        <p:spPr bwMode="auto">
          <a:xfrm>
            <a:off x="5076056" y="4005064"/>
            <a:ext cx="2447925" cy="707886"/>
          </a:xfrm>
          <a:prstGeom prst="rect">
            <a:avLst/>
          </a:prstGeom>
          <a:solidFill>
            <a:schemeClr val="tx2">
              <a:lumMod val="60000"/>
              <a:lumOff val="40000"/>
              <a:alpha val="16000"/>
            </a:schemeClr>
          </a:solidFill>
          <a:ln w="9525">
            <a:solidFill>
              <a:srgbClr val="009900"/>
            </a:solidFill>
            <a:miter lim="800000"/>
            <a:headEnd/>
            <a:tailEnd/>
          </a:ln>
        </p:spPr>
        <p:txBody>
          <a:bodyPr>
            <a:spAutoFit/>
          </a:bodyPr>
          <a:lstStyle/>
          <a:p>
            <a:pPr algn="ctr">
              <a:spcBef>
                <a:spcPct val="100000"/>
              </a:spcBef>
              <a:spcAft>
                <a:spcPct val="100000"/>
              </a:spcAft>
            </a:pPr>
            <a:r>
              <a:rPr lang="en-GB" sz="2000" b="1" dirty="0" smtClean="0"/>
              <a:t>Faculty Research Staff Development</a:t>
            </a:r>
            <a:endParaRPr lang="en-US" sz="2000" b="1" dirty="0"/>
          </a:p>
        </p:txBody>
      </p:sp>
      <p:sp>
        <p:nvSpPr>
          <p:cNvPr id="25616" name="Text Box 17"/>
          <p:cNvSpPr txBox="1">
            <a:spLocks noChangeArrowheads="1"/>
          </p:cNvSpPr>
          <p:nvPr/>
        </p:nvSpPr>
        <p:spPr bwMode="auto">
          <a:xfrm>
            <a:off x="5148064" y="1844824"/>
            <a:ext cx="2233612" cy="400110"/>
          </a:xfrm>
          <a:prstGeom prst="rect">
            <a:avLst/>
          </a:prstGeom>
          <a:solidFill>
            <a:srgbClr val="990000"/>
          </a:solidFill>
          <a:ln w="9525">
            <a:noFill/>
            <a:miter lim="800000"/>
            <a:headEnd/>
            <a:tailEnd/>
          </a:ln>
        </p:spPr>
        <p:txBody>
          <a:bodyPr>
            <a:spAutoFit/>
          </a:bodyPr>
          <a:lstStyle/>
          <a:p>
            <a:pPr algn="ctr">
              <a:spcBef>
                <a:spcPct val="50000"/>
              </a:spcBef>
            </a:pPr>
            <a:r>
              <a:rPr lang="en-GB" sz="2000" b="1" dirty="0" smtClean="0">
                <a:solidFill>
                  <a:schemeClr val="bg1"/>
                </a:solidFill>
              </a:rPr>
              <a:t>The Concordat</a:t>
            </a:r>
            <a:endParaRPr lang="en-US" sz="2000" b="1" dirty="0">
              <a:solidFill>
                <a:schemeClr val="bg1"/>
              </a:solidFill>
            </a:endParaRPr>
          </a:p>
        </p:txBody>
      </p:sp>
      <p:sp>
        <p:nvSpPr>
          <p:cNvPr id="25628" name="Text Box 30"/>
          <p:cNvSpPr txBox="1">
            <a:spLocks noChangeArrowheads="1"/>
          </p:cNvSpPr>
          <p:nvPr/>
        </p:nvSpPr>
        <p:spPr bwMode="auto">
          <a:xfrm>
            <a:off x="683568" y="4077072"/>
            <a:ext cx="1944440" cy="400110"/>
          </a:xfrm>
          <a:prstGeom prst="rect">
            <a:avLst/>
          </a:prstGeom>
          <a:solidFill>
            <a:srgbClr val="7030A0"/>
          </a:solidFill>
          <a:ln w="9525">
            <a:noFill/>
            <a:miter lim="800000"/>
            <a:headEnd/>
            <a:tailEnd/>
          </a:ln>
        </p:spPr>
        <p:txBody>
          <a:bodyPr wrap="square">
            <a:spAutoFit/>
          </a:bodyPr>
          <a:lstStyle/>
          <a:p>
            <a:pPr algn="ctr">
              <a:spcBef>
                <a:spcPct val="50000"/>
              </a:spcBef>
            </a:pPr>
            <a:r>
              <a:rPr lang="en-GB" sz="2000" b="1" dirty="0" err="1" smtClean="0">
                <a:solidFill>
                  <a:schemeClr val="bg1"/>
                </a:solidFill>
              </a:rPr>
              <a:t>RSDWG</a:t>
            </a:r>
            <a:endParaRPr lang="en-US" sz="2000" b="1" dirty="0">
              <a:solidFill>
                <a:schemeClr val="bg1"/>
              </a:solidFill>
            </a:endParaRPr>
          </a:p>
        </p:txBody>
      </p:sp>
      <p:sp>
        <p:nvSpPr>
          <p:cNvPr id="38" name="Text Box 14"/>
          <p:cNvSpPr txBox="1">
            <a:spLocks noChangeArrowheads="1"/>
          </p:cNvSpPr>
          <p:nvPr/>
        </p:nvSpPr>
        <p:spPr bwMode="auto">
          <a:xfrm>
            <a:off x="5076056" y="2708920"/>
            <a:ext cx="2376487" cy="707886"/>
          </a:xfrm>
          <a:prstGeom prst="rect">
            <a:avLst/>
          </a:prstGeom>
          <a:solidFill>
            <a:srgbClr val="990000"/>
          </a:solidFill>
          <a:ln w="9525">
            <a:noFill/>
            <a:miter lim="800000"/>
            <a:headEnd/>
            <a:tailEnd/>
          </a:ln>
        </p:spPr>
        <p:txBody>
          <a:bodyPr>
            <a:spAutoFit/>
          </a:bodyPr>
          <a:lstStyle/>
          <a:p>
            <a:pPr algn="ctr">
              <a:spcBef>
                <a:spcPct val="50000"/>
              </a:spcBef>
            </a:pPr>
            <a:r>
              <a:rPr lang="en-GB" sz="2000" b="1" dirty="0" smtClean="0">
                <a:solidFill>
                  <a:schemeClr val="bg1"/>
                </a:solidFill>
              </a:rPr>
              <a:t>HR Excellence Badge</a:t>
            </a:r>
            <a:endParaRPr lang="en-US" sz="2000" b="1" dirty="0">
              <a:solidFill>
                <a:schemeClr val="bg1"/>
              </a:solidFill>
            </a:endParaRPr>
          </a:p>
        </p:txBody>
      </p:sp>
      <p:cxnSp>
        <p:nvCxnSpPr>
          <p:cNvPr id="43" name="Straight Arrow Connector 42"/>
          <p:cNvCxnSpPr/>
          <p:nvPr/>
        </p:nvCxnSpPr>
        <p:spPr>
          <a:xfrm>
            <a:off x="7020272" y="2276872"/>
            <a:ext cx="1008112" cy="648072"/>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3419872" y="3429000"/>
            <a:ext cx="1512168" cy="648072"/>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rot="10800000" flipV="1">
            <a:off x="7596336" y="3501008"/>
            <a:ext cx="792088" cy="720080"/>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rot="5400000">
            <a:off x="6012954" y="1628006"/>
            <a:ext cx="432048" cy="1588"/>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rot="5400000">
            <a:off x="6012954" y="2492102"/>
            <a:ext cx="432048" cy="1588"/>
          </a:xfrm>
          <a:prstGeom prst="straightConnector1">
            <a:avLst/>
          </a:prstGeom>
          <a:ln w="41275">
            <a:solidFill>
              <a:srgbClr val="990000"/>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rot="5400000">
            <a:off x="6372994" y="5300414"/>
            <a:ext cx="1008112" cy="1588"/>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rot="5400000">
            <a:off x="828378" y="3212182"/>
            <a:ext cx="1439366" cy="794"/>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endCxn id="25609" idx="0"/>
          </p:cNvCxnSpPr>
          <p:nvPr/>
        </p:nvCxnSpPr>
        <p:spPr>
          <a:xfrm rot="16200000" flipH="1">
            <a:off x="6876355" y="1556692"/>
            <a:ext cx="1656184" cy="1224335"/>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rot="5400000">
            <a:off x="2735796" y="2456892"/>
            <a:ext cx="936898" cy="794"/>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flipV="1">
            <a:off x="5004048" y="4797152"/>
            <a:ext cx="1080120" cy="936104"/>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rot="16200000" flipH="1">
            <a:off x="3635896" y="2276872"/>
            <a:ext cx="1728192" cy="1296144"/>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p:nvPr/>
        </p:nvCxnSpPr>
        <p:spPr>
          <a:xfrm rot="5400000">
            <a:off x="2087724" y="3537012"/>
            <a:ext cx="648072" cy="288032"/>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p:nvPr/>
        </p:nvCxnSpPr>
        <p:spPr>
          <a:xfrm rot="5400000" flipH="1" flipV="1">
            <a:off x="1727684" y="4689140"/>
            <a:ext cx="504056" cy="1588"/>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p:nvPr/>
        </p:nvCxnSpPr>
        <p:spPr>
          <a:xfrm flipV="1">
            <a:off x="3347864" y="4581128"/>
            <a:ext cx="1584176" cy="648072"/>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rot="5400000">
            <a:off x="5976156" y="3681028"/>
            <a:ext cx="504056" cy="1588"/>
          </a:xfrm>
          <a:prstGeom prst="straightConnector1">
            <a:avLst/>
          </a:prstGeom>
          <a:ln w="41275">
            <a:solidFill>
              <a:srgbClr val="990000"/>
            </a:solidFill>
            <a:tailEnd type="arrow"/>
          </a:ln>
        </p:spPr>
        <p:style>
          <a:lnRef idx="1">
            <a:schemeClr val="accent1"/>
          </a:lnRef>
          <a:fillRef idx="0">
            <a:schemeClr val="accent1"/>
          </a:fillRef>
          <a:effectRef idx="0">
            <a:schemeClr val="accent1"/>
          </a:effectRef>
          <a:fontRef idx="minor">
            <a:schemeClr val="tx1"/>
          </a:fontRef>
        </p:style>
      </p:cxnSp>
      <p:sp>
        <p:nvSpPr>
          <p:cNvPr id="124" name="Text Box 10"/>
          <p:cNvSpPr txBox="1">
            <a:spLocks noChangeArrowheads="1"/>
          </p:cNvSpPr>
          <p:nvPr/>
        </p:nvSpPr>
        <p:spPr bwMode="auto">
          <a:xfrm>
            <a:off x="251520" y="5877272"/>
            <a:ext cx="1728191" cy="707886"/>
          </a:xfrm>
          <a:prstGeom prst="rect">
            <a:avLst/>
          </a:prstGeom>
          <a:solidFill>
            <a:srgbClr val="7030A0"/>
          </a:solidFill>
          <a:ln w="9525">
            <a:noFill/>
            <a:miter lim="800000"/>
            <a:headEnd/>
            <a:tailEnd/>
          </a:ln>
        </p:spPr>
        <p:txBody>
          <a:bodyPr wrap="square">
            <a:spAutoFit/>
          </a:bodyPr>
          <a:lstStyle/>
          <a:p>
            <a:pPr algn="ctr">
              <a:spcBef>
                <a:spcPct val="50000"/>
              </a:spcBef>
            </a:pPr>
            <a:r>
              <a:rPr lang="en-GB" sz="2000" b="1" dirty="0" smtClean="0">
                <a:solidFill>
                  <a:schemeClr val="bg1"/>
                </a:solidFill>
              </a:rPr>
              <a:t>Research Staff</a:t>
            </a:r>
            <a:endParaRPr lang="en-US" sz="2000" b="1" dirty="0">
              <a:solidFill>
                <a:schemeClr val="bg1"/>
              </a:solidFill>
            </a:endParaRPr>
          </a:p>
        </p:txBody>
      </p:sp>
      <p:cxnSp>
        <p:nvCxnSpPr>
          <p:cNvPr id="126" name="Straight Arrow Connector 125"/>
          <p:cNvCxnSpPr/>
          <p:nvPr/>
        </p:nvCxnSpPr>
        <p:spPr>
          <a:xfrm flipV="1">
            <a:off x="2123728" y="4869160"/>
            <a:ext cx="3312368" cy="1440160"/>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p:nvPr/>
        </p:nvCxnSpPr>
        <p:spPr>
          <a:xfrm rot="5400000" flipH="1" flipV="1">
            <a:off x="-1224644" y="4113076"/>
            <a:ext cx="3240360" cy="1588"/>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130" name="Straight Arrow Connector 129"/>
          <p:cNvCxnSpPr/>
          <p:nvPr/>
        </p:nvCxnSpPr>
        <p:spPr>
          <a:xfrm rot="5400000" flipH="1" flipV="1">
            <a:off x="431540" y="5121188"/>
            <a:ext cx="1224136" cy="1588"/>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142" name="Straight Arrow Connector 141"/>
          <p:cNvCxnSpPr/>
          <p:nvPr/>
        </p:nvCxnSpPr>
        <p:spPr>
          <a:xfrm>
            <a:off x="2771800" y="4293096"/>
            <a:ext cx="2160240" cy="1588"/>
          </a:xfrm>
          <a:prstGeom prst="straightConnector1">
            <a:avLst/>
          </a:prstGeom>
          <a:ln w="41275">
            <a:headEnd type="arrow"/>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0" y="0"/>
            <a:ext cx="5364088" cy="954107"/>
          </a:xfrm>
          <a:prstGeom prst="rect">
            <a:avLst/>
          </a:prstGeom>
          <a:solidFill>
            <a:schemeClr val="accent3">
              <a:lumMod val="75000"/>
            </a:schemeClr>
          </a:solidFill>
        </p:spPr>
        <p:txBody>
          <a:bodyPr wrap="square" rtlCol="0">
            <a:spAutoFit/>
          </a:bodyPr>
          <a:lstStyle/>
          <a:p>
            <a:r>
              <a:rPr lang="en-GB" sz="2800" dirty="0" smtClean="0">
                <a:solidFill>
                  <a:schemeClr val="tx2">
                    <a:lumMod val="75000"/>
                  </a:schemeClr>
                </a:solidFill>
              </a:rPr>
              <a:t>Research Staff Development Drivers and Stakeholders</a:t>
            </a:r>
            <a:endParaRPr lang="en-GB" sz="2800"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The Concordat to Support the Career Development of Researchers</a:t>
            </a:r>
            <a:endParaRPr lang="en-GB" sz="3200" dirty="0"/>
          </a:p>
        </p:txBody>
      </p:sp>
      <p:sp>
        <p:nvSpPr>
          <p:cNvPr id="3" name="Content Placeholder 2"/>
          <p:cNvSpPr>
            <a:spLocks noGrp="1"/>
          </p:cNvSpPr>
          <p:nvPr>
            <p:ph idx="1"/>
          </p:nvPr>
        </p:nvSpPr>
        <p:spPr>
          <a:xfrm>
            <a:off x="251520" y="1556792"/>
            <a:ext cx="6840760" cy="3960440"/>
          </a:xfrm>
        </p:spPr>
        <p:txBody>
          <a:bodyPr/>
          <a:lstStyle/>
          <a:p>
            <a:pPr>
              <a:buNone/>
            </a:pPr>
            <a:r>
              <a:rPr lang="en-GB" sz="2000" dirty="0" smtClean="0"/>
              <a:t>	</a:t>
            </a:r>
            <a:r>
              <a:rPr lang="en-GB" sz="2200" dirty="0" smtClean="0"/>
              <a:t>The Concordat [...] sets out the expectations and responsibilities of researchers, their managers, employers and funders. It aims to increase the attractiveness and sustainability of research careers in the UK and to improve the quantity, quality and impact of research for the benefit of UK society and the economy.</a:t>
            </a:r>
          </a:p>
          <a:p>
            <a:pPr>
              <a:buNone/>
            </a:pPr>
            <a:endParaRPr lang="en-GB" sz="2200" dirty="0" smtClean="0"/>
          </a:p>
          <a:p>
            <a:pPr>
              <a:buNone/>
            </a:pPr>
            <a:r>
              <a:rPr lang="en-GB" sz="2200" dirty="0" smtClean="0"/>
              <a:t>	By setting out clear expectations for researchers, research managers, research institutions, and funders of research, the Concordat aims to enhance the research workforce and thereby sustain research excellence in the UK, bringing benefits to the health, economy and well being of our nation.</a:t>
            </a:r>
          </a:p>
          <a:p>
            <a:pPr>
              <a:buNone/>
            </a:pPr>
            <a:endParaRPr lang="en-GB" sz="2000" dirty="0"/>
          </a:p>
        </p:txBody>
      </p:sp>
      <p:pic>
        <p:nvPicPr>
          <p:cNvPr id="4" name="Picture 2"/>
          <p:cNvPicPr>
            <a:picLocks noChangeAspect="1" noChangeArrowheads="1"/>
          </p:cNvPicPr>
          <p:nvPr/>
        </p:nvPicPr>
        <p:blipFill>
          <a:blip r:embed="rId3" cstate="print"/>
          <a:srcRect/>
          <a:stretch>
            <a:fillRect/>
          </a:stretch>
        </p:blipFill>
        <p:spPr bwMode="auto">
          <a:xfrm>
            <a:off x="7100887" y="3971924"/>
            <a:ext cx="2043113" cy="288607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Principles 1 and 2</a:t>
            </a:r>
            <a:endParaRPr lang="en-GB" sz="3200" dirty="0"/>
          </a:p>
        </p:txBody>
      </p:sp>
      <p:sp>
        <p:nvSpPr>
          <p:cNvPr id="3" name="Content Placeholder 2"/>
          <p:cNvSpPr>
            <a:spLocks noGrp="1"/>
          </p:cNvSpPr>
          <p:nvPr>
            <p:ph idx="1"/>
          </p:nvPr>
        </p:nvSpPr>
        <p:spPr>
          <a:solidFill>
            <a:schemeClr val="bg2">
              <a:lumMod val="10000"/>
              <a:lumOff val="90000"/>
            </a:schemeClr>
          </a:solidFill>
        </p:spPr>
        <p:txBody>
          <a:bodyPr/>
          <a:lstStyle/>
          <a:p>
            <a:pPr>
              <a:buNone/>
            </a:pPr>
            <a:r>
              <a:rPr lang="en-GB" sz="2400" b="1" dirty="0">
                <a:solidFill>
                  <a:schemeClr val="tx2">
                    <a:lumMod val="75000"/>
                  </a:schemeClr>
                </a:solidFill>
                <a:latin typeface="+mn-lt"/>
                <a:ea typeface="+mn-ea"/>
                <a:cs typeface="+mn-cs"/>
              </a:rPr>
              <a:t>Principle 1</a:t>
            </a:r>
            <a:endParaRPr lang="en-GB" sz="2400" dirty="0">
              <a:solidFill>
                <a:schemeClr val="tx2">
                  <a:lumMod val="75000"/>
                </a:schemeClr>
              </a:solidFill>
              <a:latin typeface="+mn-lt"/>
              <a:ea typeface="+mn-ea"/>
              <a:cs typeface="+mn-cs"/>
            </a:endParaRPr>
          </a:p>
          <a:p>
            <a:pPr>
              <a:buNone/>
            </a:pPr>
            <a:r>
              <a:rPr lang="en-GB" sz="2400" dirty="0" smtClean="0">
                <a:solidFill>
                  <a:schemeClr val="tx1"/>
                </a:solidFill>
                <a:latin typeface="+mn-lt"/>
                <a:ea typeface="+mn-ea"/>
                <a:cs typeface="+mn-cs"/>
              </a:rPr>
              <a:t>	Recognition </a:t>
            </a:r>
            <a:r>
              <a:rPr lang="en-GB" sz="2400" dirty="0">
                <a:solidFill>
                  <a:schemeClr val="tx1"/>
                </a:solidFill>
                <a:latin typeface="+mn-lt"/>
                <a:ea typeface="+mn-ea"/>
                <a:cs typeface="+mn-cs"/>
              </a:rPr>
              <a:t>of the importance of recruiting, selecting and retaining researchers with the highest  potential to achieve excellence in research</a:t>
            </a:r>
            <a:r>
              <a:rPr lang="en-GB" sz="2400" dirty="0" smtClean="0">
                <a:solidFill>
                  <a:schemeClr val="tx1"/>
                </a:solidFill>
                <a:latin typeface="+mn-lt"/>
                <a:ea typeface="+mn-ea"/>
                <a:cs typeface="+mn-cs"/>
              </a:rPr>
              <a:t>.</a:t>
            </a:r>
          </a:p>
          <a:p>
            <a:pPr>
              <a:buNone/>
            </a:pPr>
            <a:r>
              <a:rPr lang="en-GB" sz="2400" b="1" dirty="0" smtClean="0">
                <a:solidFill>
                  <a:schemeClr val="tx2">
                    <a:lumMod val="75000"/>
                  </a:schemeClr>
                </a:solidFill>
                <a:latin typeface="+mn-lt"/>
                <a:ea typeface="+mn-ea"/>
                <a:cs typeface="+mn-cs"/>
              </a:rPr>
              <a:t>Principle </a:t>
            </a:r>
            <a:r>
              <a:rPr lang="en-GB" sz="2400" b="1" dirty="0">
                <a:solidFill>
                  <a:schemeClr val="tx2">
                    <a:lumMod val="75000"/>
                  </a:schemeClr>
                </a:solidFill>
                <a:latin typeface="+mn-lt"/>
                <a:ea typeface="+mn-ea"/>
                <a:cs typeface="+mn-cs"/>
              </a:rPr>
              <a:t>2</a:t>
            </a:r>
            <a:endParaRPr lang="en-GB" sz="2400" dirty="0">
              <a:solidFill>
                <a:schemeClr val="tx2">
                  <a:lumMod val="75000"/>
                </a:schemeClr>
              </a:solidFill>
              <a:latin typeface="+mn-lt"/>
              <a:ea typeface="+mn-ea"/>
              <a:cs typeface="+mn-cs"/>
            </a:endParaRPr>
          </a:p>
          <a:p>
            <a:pPr>
              <a:buNone/>
            </a:pPr>
            <a:r>
              <a:rPr lang="en-GB" sz="2400" dirty="0" smtClean="0">
                <a:solidFill>
                  <a:schemeClr val="tx1"/>
                </a:solidFill>
                <a:latin typeface="+mn-lt"/>
                <a:ea typeface="+mn-ea"/>
                <a:cs typeface="+mn-cs"/>
              </a:rPr>
              <a:t>	Researchers </a:t>
            </a:r>
            <a:r>
              <a:rPr lang="en-GB" sz="2400" dirty="0">
                <a:solidFill>
                  <a:schemeClr val="tx1"/>
                </a:solidFill>
                <a:latin typeface="+mn-lt"/>
                <a:ea typeface="+mn-ea"/>
                <a:cs typeface="+mn-cs"/>
              </a:rPr>
              <a:t>are recognised and valued by their employing organisation as an essential part </a:t>
            </a:r>
            <a:r>
              <a:rPr lang="en-GB" sz="2400" dirty="0" smtClean="0">
                <a:solidFill>
                  <a:schemeClr val="tx1"/>
                </a:solidFill>
                <a:latin typeface="+mn-lt"/>
                <a:ea typeface="+mn-ea"/>
                <a:cs typeface="+mn-cs"/>
              </a:rPr>
              <a:t>of their </a:t>
            </a:r>
            <a:r>
              <a:rPr lang="en-GB" sz="2400" dirty="0">
                <a:solidFill>
                  <a:schemeClr val="tx1"/>
                </a:solidFill>
                <a:latin typeface="+mn-lt"/>
                <a:ea typeface="+mn-ea"/>
                <a:cs typeface="+mn-cs"/>
              </a:rPr>
              <a:t>organisation’s human resources and a key component of their overall strategy to develop </a:t>
            </a:r>
            <a:r>
              <a:rPr lang="en-GB" sz="2400" dirty="0" smtClean="0">
                <a:solidFill>
                  <a:schemeClr val="tx1"/>
                </a:solidFill>
                <a:latin typeface="+mn-lt"/>
                <a:ea typeface="+mn-ea"/>
                <a:cs typeface="+mn-cs"/>
              </a:rPr>
              <a:t>and deliver </a:t>
            </a:r>
            <a:r>
              <a:rPr lang="en-GB" sz="2400" dirty="0">
                <a:solidFill>
                  <a:schemeClr val="tx1"/>
                </a:solidFill>
                <a:latin typeface="+mn-lt"/>
                <a:ea typeface="+mn-ea"/>
                <a:cs typeface="+mn-cs"/>
              </a:rPr>
              <a:t>world-class research.</a:t>
            </a:r>
            <a:endParaRPr lang="en-GB"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Principles 3, 4 and 5</a:t>
            </a:r>
            <a:endParaRPr lang="en-GB" sz="3200" dirty="0"/>
          </a:p>
        </p:txBody>
      </p:sp>
      <p:sp>
        <p:nvSpPr>
          <p:cNvPr id="3" name="Content Placeholder 2"/>
          <p:cNvSpPr>
            <a:spLocks noGrp="1"/>
          </p:cNvSpPr>
          <p:nvPr>
            <p:ph idx="1"/>
          </p:nvPr>
        </p:nvSpPr>
        <p:spPr>
          <a:xfrm>
            <a:off x="395536" y="1340768"/>
            <a:ext cx="8229600" cy="5184576"/>
          </a:xfrm>
          <a:solidFill>
            <a:schemeClr val="accent1">
              <a:lumMod val="10000"/>
              <a:lumOff val="90000"/>
            </a:schemeClr>
          </a:solidFill>
        </p:spPr>
        <p:txBody>
          <a:bodyPr/>
          <a:lstStyle/>
          <a:p>
            <a:pPr>
              <a:buNone/>
            </a:pPr>
            <a:r>
              <a:rPr lang="en-GB" sz="2400" b="1" dirty="0">
                <a:solidFill>
                  <a:schemeClr val="tx2">
                    <a:lumMod val="75000"/>
                  </a:schemeClr>
                </a:solidFill>
                <a:latin typeface="+mn-lt"/>
                <a:ea typeface="+mn-ea"/>
                <a:cs typeface="+mn-cs"/>
              </a:rPr>
              <a:t>Principle </a:t>
            </a:r>
            <a:r>
              <a:rPr lang="en-GB" sz="2400" b="1" dirty="0" smtClean="0">
                <a:solidFill>
                  <a:schemeClr val="tx2">
                    <a:lumMod val="75000"/>
                  </a:schemeClr>
                </a:solidFill>
                <a:latin typeface="+mn-lt"/>
                <a:ea typeface="+mn-ea"/>
                <a:cs typeface="+mn-cs"/>
              </a:rPr>
              <a:t>3</a:t>
            </a:r>
            <a:r>
              <a:rPr lang="en-GB" sz="2400" dirty="0" smtClean="0">
                <a:solidFill>
                  <a:schemeClr val="tx2">
                    <a:lumMod val="75000"/>
                  </a:schemeClr>
                </a:solidFill>
              </a:rPr>
              <a:t> </a:t>
            </a:r>
          </a:p>
          <a:p>
            <a:pPr>
              <a:buNone/>
            </a:pPr>
            <a:r>
              <a:rPr lang="en-GB" sz="2400" dirty="0" smtClean="0">
                <a:solidFill>
                  <a:schemeClr val="tx1"/>
                </a:solidFill>
                <a:latin typeface="+mn-lt"/>
                <a:ea typeface="+mn-ea"/>
                <a:cs typeface="+mn-cs"/>
              </a:rPr>
              <a:t>	Researchers </a:t>
            </a:r>
            <a:r>
              <a:rPr lang="en-GB" sz="2400" dirty="0">
                <a:solidFill>
                  <a:schemeClr val="tx1"/>
                </a:solidFill>
                <a:latin typeface="+mn-lt"/>
                <a:ea typeface="+mn-ea"/>
                <a:cs typeface="+mn-cs"/>
              </a:rPr>
              <a:t>are equipped and supported to be adaptable and </a:t>
            </a:r>
            <a:r>
              <a:rPr lang="en-GB" sz="2400" dirty="0" smtClean="0">
                <a:solidFill>
                  <a:schemeClr val="tx1"/>
                </a:solidFill>
                <a:latin typeface="+mn-lt"/>
                <a:ea typeface="+mn-ea"/>
                <a:cs typeface="+mn-cs"/>
              </a:rPr>
              <a:t>flexible </a:t>
            </a:r>
            <a:r>
              <a:rPr lang="en-GB" sz="2400" dirty="0">
                <a:solidFill>
                  <a:schemeClr val="tx1"/>
                </a:solidFill>
                <a:latin typeface="+mn-lt"/>
                <a:ea typeface="+mn-ea"/>
                <a:cs typeface="+mn-cs"/>
              </a:rPr>
              <a:t>in an increasingly </a:t>
            </a:r>
            <a:r>
              <a:rPr lang="en-GB" sz="2400" dirty="0" smtClean="0">
                <a:solidFill>
                  <a:schemeClr val="tx1"/>
                </a:solidFill>
                <a:latin typeface="+mn-lt"/>
                <a:ea typeface="+mn-ea"/>
                <a:cs typeface="+mn-cs"/>
              </a:rPr>
              <a:t>diverse, mobile</a:t>
            </a:r>
            <a:r>
              <a:rPr lang="en-GB" sz="2400" dirty="0">
                <a:solidFill>
                  <a:schemeClr val="tx1"/>
                </a:solidFill>
                <a:latin typeface="+mn-lt"/>
                <a:ea typeface="+mn-ea"/>
                <a:cs typeface="+mn-cs"/>
              </a:rPr>
              <a:t>, global research environment</a:t>
            </a:r>
            <a:r>
              <a:rPr lang="en-GB" sz="2400" dirty="0" smtClean="0">
                <a:solidFill>
                  <a:schemeClr val="tx1"/>
                </a:solidFill>
                <a:latin typeface="+mn-lt"/>
                <a:ea typeface="+mn-ea"/>
                <a:cs typeface="+mn-cs"/>
              </a:rPr>
              <a:t>.</a:t>
            </a:r>
          </a:p>
          <a:p>
            <a:pPr>
              <a:buNone/>
            </a:pPr>
            <a:r>
              <a:rPr lang="en-GB" sz="2400" b="1" dirty="0" smtClean="0">
                <a:solidFill>
                  <a:schemeClr val="tx2">
                    <a:lumMod val="75000"/>
                  </a:schemeClr>
                </a:solidFill>
                <a:latin typeface="+mn-lt"/>
                <a:ea typeface="+mn-ea"/>
                <a:cs typeface="+mn-cs"/>
              </a:rPr>
              <a:t>Principle 4</a:t>
            </a:r>
          </a:p>
          <a:p>
            <a:pPr>
              <a:buNone/>
            </a:pPr>
            <a:r>
              <a:rPr lang="en-GB" sz="2400" dirty="0" smtClean="0">
                <a:solidFill>
                  <a:schemeClr val="tx1"/>
                </a:solidFill>
                <a:latin typeface="+mn-lt"/>
                <a:ea typeface="+mn-ea"/>
                <a:cs typeface="+mn-cs"/>
              </a:rPr>
              <a:t>	The </a:t>
            </a:r>
            <a:r>
              <a:rPr lang="en-GB" sz="2400" dirty="0">
                <a:solidFill>
                  <a:schemeClr val="tx1"/>
                </a:solidFill>
                <a:latin typeface="+mn-lt"/>
                <a:ea typeface="+mn-ea"/>
                <a:cs typeface="+mn-cs"/>
              </a:rPr>
              <a:t>importance of researchers’ personal and career development, and lifelong learning, </a:t>
            </a:r>
            <a:r>
              <a:rPr lang="en-GB" sz="2400" dirty="0" smtClean="0">
                <a:solidFill>
                  <a:schemeClr val="tx1"/>
                </a:solidFill>
                <a:latin typeface="+mn-lt"/>
                <a:ea typeface="+mn-ea"/>
                <a:cs typeface="+mn-cs"/>
              </a:rPr>
              <a:t>is clearly </a:t>
            </a:r>
            <a:r>
              <a:rPr lang="en-GB" sz="2400" dirty="0">
                <a:solidFill>
                  <a:schemeClr val="tx1"/>
                </a:solidFill>
                <a:latin typeface="+mn-lt"/>
                <a:ea typeface="+mn-ea"/>
                <a:cs typeface="+mn-cs"/>
              </a:rPr>
              <a:t>recognised and promoted at all stages of their career.</a:t>
            </a:r>
          </a:p>
          <a:p>
            <a:pPr>
              <a:buNone/>
            </a:pPr>
            <a:r>
              <a:rPr lang="en-GB" sz="2400" b="1" dirty="0">
                <a:solidFill>
                  <a:schemeClr val="tx2">
                    <a:lumMod val="75000"/>
                  </a:schemeClr>
                </a:solidFill>
                <a:latin typeface="+mn-lt"/>
                <a:ea typeface="+mn-ea"/>
                <a:cs typeface="+mn-cs"/>
              </a:rPr>
              <a:t>Principle 5</a:t>
            </a:r>
            <a:endParaRPr lang="en-GB" sz="2400" dirty="0">
              <a:solidFill>
                <a:schemeClr val="tx2">
                  <a:lumMod val="75000"/>
                </a:schemeClr>
              </a:solidFill>
              <a:latin typeface="+mn-lt"/>
              <a:ea typeface="+mn-ea"/>
              <a:cs typeface="+mn-cs"/>
            </a:endParaRPr>
          </a:p>
          <a:p>
            <a:pPr>
              <a:buNone/>
            </a:pPr>
            <a:r>
              <a:rPr lang="en-GB" sz="2400" dirty="0" smtClean="0">
                <a:solidFill>
                  <a:schemeClr val="tx1"/>
                </a:solidFill>
                <a:latin typeface="+mn-lt"/>
                <a:ea typeface="+mn-ea"/>
                <a:cs typeface="+mn-cs"/>
              </a:rPr>
              <a:t>	Individual </a:t>
            </a:r>
            <a:r>
              <a:rPr lang="en-GB" sz="2400" dirty="0">
                <a:solidFill>
                  <a:schemeClr val="tx1"/>
                </a:solidFill>
                <a:latin typeface="+mn-lt"/>
                <a:ea typeface="+mn-ea"/>
                <a:cs typeface="+mn-cs"/>
              </a:rPr>
              <a:t>researchers share the responsibility for and </a:t>
            </a:r>
            <a:r>
              <a:rPr lang="en-GB" sz="2400" dirty="0" smtClean="0">
                <a:solidFill>
                  <a:schemeClr val="tx1"/>
                </a:solidFill>
                <a:latin typeface="+mn-lt"/>
                <a:ea typeface="+mn-ea"/>
                <a:cs typeface="+mn-cs"/>
              </a:rPr>
              <a:t>need </a:t>
            </a:r>
            <a:r>
              <a:rPr lang="en-GB" sz="2400" dirty="0">
                <a:solidFill>
                  <a:schemeClr val="tx1"/>
                </a:solidFill>
                <a:latin typeface="+mn-lt"/>
                <a:ea typeface="+mn-ea"/>
                <a:cs typeface="+mn-cs"/>
              </a:rPr>
              <a:t>to pro-actively engage in their own </a:t>
            </a:r>
            <a:r>
              <a:rPr lang="en-GB" sz="2400" dirty="0" smtClean="0">
                <a:solidFill>
                  <a:schemeClr val="tx1"/>
                </a:solidFill>
                <a:latin typeface="+mn-lt"/>
                <a:ea typeface="+mn-ea"/>
                <a:cs typeface="+mn-cs"/>
              </a:rPr>
              <a:t>personal and </a:t>
            </a:r>
            <a:r>
              <a:rPr lang="en-GB" sz="2400" dirty="0">
                <a:solidFill>
                  <a:schemeClr val="tx1"/>
                </a:solidFill>
                <a:latin typeface="+mn-lt"/>
                <a:ea typeface="+mn-ea"/>
                <a:cs typeface="+mn-cs"/>
              </a:rPr>
              <a:t>career development, and lifelong learning.</a:t>
            </a:r>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Principles 6 and 7</a:t>
            </a:r>
            <a:endParaRPr lang="en-GB" sz="3200" dirty="0"/>
          </a:p>
        </p:txBody>
      </p:sp>
      <p:sp>
        <p:nvSpPr>
          <p:cNvPr id="3" name="Content Placeholder 2"/>
          <p:cNvSpPr>
            <a:spLocks noGrp="1"/>
          </p:cNvSpPr>
          <p:nvPr>
            <p:ph idx="1"/>
          </p:nvPr>
        </p:nvSpPr>
        <p:spPr>
          <a:solidFill>
            <a:schemeClr val="accent1">
              <a:lumMod val="10000"/>
              <a:lumOff val="90000"/>
            </a:schemeClr>
          </a:solidFill>
        </p:spPr>
        <p:txBody>
          <a:bodyPr/>
          <a:lstStyle/>
          <a:p>
            <a:pPr>
              <a:buNone/>
            </a:pPr>
            <a:r>
              <a:rPr lang="en-GB" sz="2400" b="1" dirty="0">
                <a:solidFill>
                  <a:schemeClr val="tx2">
                    <a:lumMod val="75000"/>
                  </a:schemeClr>
                </a:solidFill>
                <a:latin typeface="+mn-lt"/>
                <a:ea typeface="+mn-ea"/>
                <a:cs typeface="+mn-cs"/>
              </a:rPr>
              <a:t>Principle 6</a:t>
            </a:r>
            <a:endParaRPr lang="en-GB" sz="2400" dirty="0">
              <a:solidFill>
                <a:schemeClr val="tx2">
                  <a:lumMod val="75000"/>
                </a:schemeClr>
              </a:solidFill>
              <a:latin typeface="+mn-lt"/>
              <a:ea typeface="+mn-ea"/>
              <a:cs typeface="+mn-cs"/>
            </a:endParaRPr>
          </a:p>
          <a:p>
            <a:pPr>
              <a:buNone/>
            </a:pPr>
            <a:r>
              <a:rPr lang="en-GB" sz="2400" dirty="0" smtClean="0">
                <a:solidFill>
                  <a:schemeClr val="tx1"/>
                </a:solidFill>
                <a:latin typeface="+mn-lt"/>
                <a:ea typeface="+mn-ea"/>
                <a:cs typeface="+mn-cs"/>
              </a:rPr>
              <a:t>	Diversity </a:t>
            </a:r>
            <a:r>
              <a:rPr lang="en-GB" sz="2400" dirty="0">
                <a:solidFill>
                  <a:schemeClr val="tx1"/>
                </a:solidFill>
                <a:latin typeface="+mn-lt"/>
                <a:ea typeface="+mn-ea"/>
                <a:cs typeface="+mn-cs"/>
              </a:rPr>
              <a:t>and equality must be promoted in all aspects of the recruitment and career </a:t>
            </a:r>
            <a:r>
              <a:rPr lang="en-GB" sz="2400" dirty="0" smtClean="0">
                <a:solidFill>
                  <a:schemeClr val="tx1"/>
                </a:solidFill>
                <a:latin typeface="+mn-lt"/>
                <a:ea typeface="+mn-ea"/>
                <a:cs typeface="+mn-cs"/>
              </a:rPr>
              <a:t>management of </a:t>
            </a:r>
            <a:r>
              <a:rPr lang="en-GB" sz="2400" dirty="0">
                <a:solidFill>
                  <a:schemeClr val="tx1"/>
                </a:solidFill>
                <a:latin typeface="+mn-lt"/>
                <a:ea typeface="+mn-ea"/>
                <a:cs typeface="+mn-cs"/>
              </a:rPr>
              <a:t>researchers.</a:t>
            </a:r>
          </a:p>
          <a:p>
            <a:pPr>
              <a:buNone/>
            </a:pPr>
            <a:r>
              <a:rPr lang="en-GB" sz="2400" b="1" dirty="0">
                <a:solidFill>
                  <a:schemeClr val="tx2">
                    <a:lumMod val="75000"/>
                  </a:schemeClr>
                </a:solidFill>
                <a:latin typeface="+mn-lt"/>
                <a:ea typeface="+mn-ea"/>
                <a:cs typeface="+mn-cs"/>
              </a:rPr>
              <a:t>Principle 7</a:t>
            </a:r>
            <a:endParaRPr lang="en-GB" sz="2400" dirty="0">
              <a:solidFill>
                <a:schemeClr val="tx2">
                  <a:lumMod val="75000"/>
                </a:schemeClr>
              </a:solidFill>
              <a:latin typeface="+mn-lt"/>
              <a:ea typeface="+mn-ea"/>
              <a:cs typeface="+mn-cs"/>
            </a:endParaRPr>
          </a:p>
          <a:p>
            <a:pPr>
              <a:buNone/>
            </a:pPr>
            <a:r>
              <a:rPr lang="en-GB" sz="2400" dirty="0" smtClean="0">
                <a:solidFill>
                  <a:schemeClr val="tx1"/>
                </a:solidFill>
                <a:latin typeface="+mn-lt"/>
                <a:ea typeface="+mn-ea"/>
                <a:cs typeface="+mn-cs"/>
              </a:rPr>
              <a:t>	The </a:t>
            </a:r>
            <a:r>
              <a:rPr lang="en-GB" sz="2400" dirty="0">
                <a:solidFill>
                  <a:schemeClr val="tx1"/>
                </a:solidFill>
                <a:latin typeface="+mn-lt"/>
                <a:ea typeface="+mn-ea"/>
                <a:cs typeface="+mn-cs"/>
              </a:rPr>
              <a:t>sector and all stakeholders will undertake regular and collective review of their progress </a:t>
            </a:r>
            <a:r>
              <a:rPr lang="en-GB" sz="2400" dirty="0" smtClean="0">
                <a:solidFill>
                  <a:schemeClr val="tx1"/>
                </a:solidFill>
                <a:latin typeface="+mn-lt"/>
                <a:ea typeface="+mn-ea"/>
                <a:cs typeface="+mn-cs"/>
              </a:rPr>
              <a:t>in strengthening </a:t>
            </a:r>
            <a:r>
              <a:rPr lang="en-GB" sz="2400" dirty="0">
                <a:solidFill>
                  <a:schemeClr val="tx1"/>
                </a:solidFill>
                <a:latin typeface="+mn-lt"/>
                <a:ea typeface="+mn-ea"/>
                <a:cs typeface="+mn-cs"/>
              </a:rPr>
              <a:t>the attractiveness and sustainability of research careers in the UK</a:t>
            </a:r>
            <a:r>
              <a:rPr lang="en-GB" sz="2400" dirty="0" smtClean="0">
                <a:solidFill>
                  <a:schemeClr val="tx1"/>
                </a:solidFill>
                <a:latin typeface="+mn-lt"/>
                <a:ea typeface="+mn-ea"/>
                <a:cs typeface="+mn-cs"/>
              </a:rPr>
              <a:t>. Recognition </a:t>
            </a:r>
            <a:r>
              <a:rPr lang="en-GB" sz="2400" dirty="0">
                <a:solidFill>
                  <a:schemeClr val="tx1"/>
                </a:solidFill>
                <a:latin typeface="+mn-lt"/>
                <a:ea typeface="+mn-ea"/>
                <a:cs typeface="+mn-cs"/>
              </a:rPr>
              <a:t>of the importance of recruiting, selecting and retaining researchers with the highest potential to achieve excellence in research.</a:t>
            </a:r>
          </a:p>
          <a:p>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European Commission's ‘HR Excellence in Research’ Badge</a:t>
            </a:r>
            <a:endParaRPr lang="en-GB" sz="3200" dirty="0"/>
          </a:p>
        </p:txBody>
      </p:sp>
      <p:sp>
        <p:nvSpPr>
          <p:cNvPr id="3" name="Content Placeholder 2"/>
          <p:cNvSpPr>
            <a:spLocks noGrp="1"/>
          </p:cNvSpPr>
          <p:nvPr>
            <p:ph idx="1"/>
          </p:nvPr>
        </p:nvSpPr>
        <p:spPr/>
        <p:txBody>
          <a:bodyPr/>
          <a:lstStyle/>
          <a:p>
            <a:r>
              <a:rPr lang="en-GB" sz="2400" dirty="0" smtClean="0"/>
              <a:t>Allows institutions to demonstrate good practice in recruitment and development of Researchers</a:t>
            </a:r>
          </a:p>
          <a:p>
            <a:r>
              <a:rPr lang="en-GB" sz="2400" dirty="0" smtClean="0"/>
              <a:t>Intended to allow researchers from the EU to identify </a:t>
            </a:r>
            <a:r>
              <a:rPr lang="en-GB" sz="2400" dirty="0" err="1" smtClean="0"/>
              <a:t>HEIs</a:t>
            </a:r>
            <a:r>
              <a:rPr lang="en-GB" sz="2400" dirty="0" smtClean="0"/>
              <a:t> which are likely to support their career development (and thus supports institutions in attracting the best researchers). </a:t>
            </a:r>
            <a:endParaRPr lang="en-GB" sz="2400" dirty="0" smtClean="0"/>
          </a:p>
          <a:p>
            <a:r>
              <a:rPr lang="en-GB" sz="2400" dirty="0" smtClean="0"/>
              <a:t>Requires </a:t>
            </a:r>
            <a:r>
              <a:rPr lang="en-GB" sz="2400" dirty="0" smtClean="0"/>
              <a:t>that (UK) institutions publish </a:t>
            </a:r>
            <a:r>
              <a:rPr lang="en-GB" sz="2400" dirty="0" smtClean="0"/>
              <a:t>an action plan </a:t>
            </a:r>
            <a:r>
              <a:rPr lang="en-GB" sz="2400" dirty="0" smtClean="0"/>
              <a:t>for aligning their practice more closely with the Concordat</a:t>
            </a:r>
            <a:r>
              <a:rPr lang="en-GB" sz="2400" dirty="0" smtClean="0"/>
              <a:t>.</a:t>
            </a:r>
          </a:p>
          <a:p>
            <a:r>
              <a:rPr lang="en-GB" sz="2400" dirty="0" smtClean="0"/>
              <a:t>Manchester currently working on it’s own Concordat Implementation Plan (via </a:t>
            </a:r>
            <a:r>
              <a:rPr lang="en-GB" sz="2400" dirty="0" err="1" smtClean="0"/>
              <a:t>RSDWG</a:t>
            </a:r>
            <a:r>
              <a:rPr lang="en-GB" sz="2400" dirty="0" smtClean="0"/>
              <a:t>)</a:t>
            </a:r>
            <a:endParaRPr lang="en-GB"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More information: </a:t>
            </a:r>
            <a:endParaRPr lang="en-GB" sz="3200" dirty="0"/>
          </a:p>
        </p:txBody>
      </p:sp>
      <p:sp>
        <p:nvSpPr>
          <p:cNvPr id="3" name="Content Placeholder 2"/>
          <p:cNvSpPr>
            <a:spLocks noGrp="1"/>
          </p:cNvSpPr>
          <p:nvPr>
            <p:ph idx="1"/>
          </p:nvPr>
        </p:nvSpPr>
        <p:spPr/>
        <p:txBody>
          <a:bodyPr/>
          <a:lstStyle/>
          <a:p>
            <a:r>
              <a:rPr lang="en-GB" sz="2400" dirty="0" smtClean="0">
                <a:hlinkClick r:id="rId2"/>
              </a:rPr>
              <a:t>http</a:t>
            </a:r>
            <a:r>
              <a:rPr lang="en-GB" sz="2400" dirty="0" smtClean="0">
                <a:hlinkClick r:id="rId2"/>
              </a:rPr>
              <a:t>://</a:t>
            </a:r>
            <a:r>
              <a:rPr lang="en-GB" sz="2400" dirty="0" smtClean="0">
                <a:hlinkClick r:id="rId2"/>
              </a:rPr>
              <a:t>www.vitae.ac.uk/policypractice/353501/European-Commission-HR-Excellence-in-Research-badge-</a:t>
            </a:r>
            <a:r>
              <a:rPr lang="en-GB" sz="2400" dirty="0" smtClean="0">
                <a:hlinkClick r:id="rId2"/>
              </a:rPr>
              <a:t>.</a:t>
            </a:r>
            <a:r>
              <a:rPr lang="en-GB" sz="2400" dirty="0" smtClean="0">
                <a:hlinkClick r:id="rId2"/>
              </a:rPr>
              <a:t>html</a:t>
            </a:r>
            <a:endParaRPr lang="en-GB" sz="2400" dirty="0" smtClean="0"/>
          </a:p>
          <a:p>
            <a:r>
              <a:rPr lang="en-GB" sz="2400" dirty="0" smtClean="0">
                <a:hlinkClick r:id="rId3"/>
              </a:rPr>
              <a:t>http://www.vitae.ac.uk</a:t>
            </a:r>
            <a:r>
              <a:rPr lang="en-GB" sz="2400" dirty="0" smtClean="0">
                <a:hlinkClick r:id="rId3"/>
              </a:rPr>
              <a:t>/</a:t>
            </a:r>
            <a:r>
              <a:rPr lang="en-GB" sz="2400" dirty="0" smtClean="0"/>
              <a:t> </a:t>
            </a:r>
          </a:p>
          <a:p>
            <a:r>
              <a:rPr lang="en-GB" sz="2400" dirty="0" smtClean="0">
                <a:hlinkClick r:id="rId4"/>
              </a:rPr>
              <a:t>http://</a:t>
            </a:r>
            <a:r>
              <a:rPr lang="en-GB" sz="2400" dirty="0" smtClean="0">
                <a:hlinkClick r:id="rId4"/>
              </a:rPr>
              <a:t>www.rcuk.ac.uk/ResearchCareers/Pages/Concordat.aspx</a:t>
            </a:r>
            <a:r>
              <a:rPr lang="en-GB" sz="2400" dirty="0" smtClean="0"/>
              <a:t> </a:t>
            </a:r>
          </a:p>
          <a:p>
            <a:pPr algn="ctr">
              <a:buNone/>
            </a:pPr>
            <a:r>
              <a:rPr lang="en-GB" sz="2000" b="1" dirty="0" smtClean="0">
                <a:solidFill>
                  <a:srgbClr val="6600CC"/>
                </a:solidFill>
              </a:rPr>
              <a:t>	</a:t>
            </a:r>
            <a:r>
              <a:rPr lang="en-GB" sz="2000" b="1" dirty="0" err="1" smtClean="0">
                <a:solidFill>
                  <a:srgbClr val="6600CC"/>
                </a:solidFill>
              </a:rPr>
              <a:t>MHS</a:t>
            </a:r>
            <a:r>
              <a:rPr lang="en-GB" sz="2000" b="1" dirty="0" smtClean="0">
                <a:solidFill>
                  <a:srgbClr val="6600CC"/>
                </a:solidFill>
              </a:rPr>
              <a:t>: </a:t>
            </a:r>
            <a:r>
              <a:rPr lang="en-GB" sz="2000" b="1" dirty="0" smtClean="0"/>
              <a:t> Dr. Rachel Cowen</a:t>
            </a:r>
            <a:endParaRPr lang="en-GB" sz="2000" b="1" dirty="0" smtClean="0">
              <a:solidFill>
                <a:srgbClr val="6600CC"/>
              </a:solidFill>
            </a:endParaRPr>
          </a:p>
          <a:p>
            <a:pPr algn="ctr">
              <a:buNone/>
            </a:pPr>
            <a:r>
              <a:rPr lang="en-GB" sz="2000" b="1" dirty="0" err="1" smtClean="0">
                <a:hlinkClick r:id="rId5"/>
              </a:rPr>
              <a:t>Rachel.Cowen@manchester.ac.uk</a:t>
            </a:r>
            <a:r>
              <a:rPr lang="en-GB" sz="2000" b="1" dirty="0" smtClean="0"/>
              <a:t> </a:t>
            </a:r>
            <a:endParaRPr lang="en-GB" sz="2000" b="1" dirty="0" smtClean="0"/>
          </a:p>
          <a:p>
            <a:pPr algn="ctr">
              <a:buNone/>
            </a:pPr>
            <a:r>
              <a:rPr lang="en-GB" sz="2000" b="1" dirty="0" smtClean="0">
                <a:solidFill>
                  <a:srgbClr val="6600CC"/>
                </a:solidFill>
              </a:rPr>
              <a:t>	EPS</a:t>
            </a:r>
            <a:r>
              <a:rPr lang="en-GB" sz="2000" b="1" dirty="0" smtClean="0">
                <a:solidFill>
                  <a:srgbClr val="6600CC"/>
                </a:solidFill>
              </a:rPr>
              <a:t>:  </a:t>
            </a:r>
            <a:r>
              <a:rPr lang="en-GB" sz="2000" b="1" dirty="0" smtClean="0"/>
              <a:t>Dr. Gemma Muckle (Mat Leave)</a:t>
            </a:r>
            <a:endParaRPr lang="en-GB" sz="2000" b="1" dirty="0" smtClean="0">
              <a:solidFill>
                <a:srgbClr val="6600CC"/>
              </a:solidFill>
            </a:endParaRPr>
          </a:p>
          <a:p>
            <a:pPr algn="ctr">
              <a:buNone/>
            </a:pPr>
            <a:r>
              <a:rPr lang="en-GB" sz="2000" b="1" dirty="0" err="1" smtClean="0">
                <a:hlinkClick r:id="rId6"/>
              </a:rPr>
              <a:t>Gemma.Muckle@manchester.ac.uk</a:t>
            </a:r>
            <a:endParaRPr lang="en-GB" sz="2000" b="1" dirty="0" smtClean="0"/>
          </a:p>
          <a:p>
            <a:pPr algn="ctr">
              <a:buNone/>
            </a:pPr>
            <a:r>
              <a:rPr lang="en-GB" sz="2000" b="1" dirty="0" smtClean="0">
                <a:solidFill>
                  <a:srgbClr val="6600CC"/>
                </a:solidFill>
              </a:rPr>
              <a:t>	</a:t>
            </a:r>
            <a:r>
              <a:rPr lang="en-GB" sz="2000" b="1" dirty="0" err="1" smtClean="0">
                <a:solidFill>
                  <a:srgbClr val="6600CC"/>
                </a:solidFill>
              </a:rPr>
              <a:t>FLS</a:t>
            </a:r>
            <a:r>
              <a:rPr lang="en-GB" sz="2000" b="1" dirty="0" smtClean="0">
                <a:solidFill>
                  <a:srgbClr val="6600CC"/>
                </a:solidFill>
              </a:rPr>
              <a:t>:  </a:t>
            </a:r>
            <a:r>
              <a:rPr lang="en-GB" sz="2000" b="1" dirty="0" smtClean="0"/>
              <a:t>Dr. Sarah Ashworth</a:t>
            </a:r>
            <a:endParaRPr lang="en-GB" sz="2000" b="1" dirty="0" smtClean="0">
              <a:solidFill>
                <a:srgbClr val="6600CC"/>
              </a:solidFill>
            </a:endParaRPr>
          </a:p>
          <a:p>
            <a:pPr algn="ctr">
              <a:buNone/>
            </a:pPr>
            <a:r>
              <a:rPr lang="en-GB" sz="2000" b="1" dirty="0" err="1" smtClean="0">
                <a:hlinkClick r:id="rId7"/>
              </a:rPr>
              <a:t>Sarah.Ashworth@manchester.ac.uk</a:t>
            </a:r>
            <a:r>
              <a:rPr lang="en-GB" sz="2000" b="1" dirty="0" smtClean="0"/>
              <a:t> </a:t>
            </a:r>
            <a:endParaRPr lang="en-GB" sz="2000" b="1" dirty="0" smtClean="0"/>
          </a:p>
          <a:p>
            <a:pPr algn="ctr">
              <a:buNone/>
            </a:pPr>
            <a:r>
              <a:rPr lang="en-GB" sz="2000" b="1" dirty="0" smtClean="0">
                <a:solidFill>
                  <a:srgbClr val="6600CC"/>
                </a:solidFill>
              </a:rPr>
              <a:t>	Humanities</a:t>
            </a:r>
            <a:r>
              <a:rPr lang="en-GB" sz="2000" b="1" dirty="0" smtClean="0">
                <a:solidFill>
                  <a:srgbClr val="6600CC"/>
                </a:solidFill>
              </a:rPr>
              <a:t>:  </a:t>
            </a:r>
            <a:r>
              <a:rPr lang="en-GB" sz="2000" b="1" dirty="0" smtClean="0"/>
              <a:t>Dr. Claire Stocks </a:t>
            </a:r>
          </a:p>
          <a:p>
            <a:pPr algn="ctr">
              <a:buNone/>
            </a:pPr>
            <a:r>
              <a:rPr lang="en-GB" sz="2000" b="1" dirty="0" err="1" smtClean="0">
                <a:solidFill>
                  <a:srgbClr val="6600CC"/>
                </a:solidFill>
                <a:hlinkClick r:id="rId8"/>
              </a:rPr>
              <a:t>Claire.Stocks@manchester.ac.uk</a:t>
            </a:r>
            <a:r>
              <a:rPr lang="en-GB" sz="2000" b="1" dirty="0" smtClean="0">
                <a:solidFill>
                  <a:srgbClr val="6600CC"/>
                </a:solidFill>
              </a:rPr>
              <a:t> </a:t>
            </a:r>
            <a:endParaRPr lang="en-GB" sz="2000" b="1" dirty="0" smtClean="0">
              <a:solidFill>
                <a:srgbClr val="6600CC"/>
              </a:solidFill>
            </a:endParaRPr>
          </a:p>
          <a:p>
            <a:endParaRPr lang="en-GB" sz="2400" dirty="0" smtClean="0"/>
          </a:p>
          <a:p>
            <a:pPr>
              <a:buNone/>
            </a:pP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P1 2009">
  <a:themeElements>
    <a:clrScheme name="EP1 2009 14">
      <a:dk1>
        <a:srgbClr val="000000"/>
      </a:dk1>
      <a:lt1>
        <a:srgbClr val="DDDDDD"/>
      </a:lt1>
      <a:dk2>
        <a:srgbClr val="0000CC"/>
      </a:dk2>
      <a:lt2>
        <a:srgbClr val="005A58"/>
      </a:lt2>
      <a:accent1>
        <a:srgbClr val="006462"/>
      </a:accent1>
      <a:accent2>
        <a:srgbClr val="6D6FC7"/>
      </a:accent2>
      <a:accent3>
        <a:srgbClr val="EBEBEB"/>
      </a:accent3>
      <a:accent4>
        <a:srgbClr val="000000"/>
      </a:accent4>
      <a:accent5>
        <a:srgbClr val="AAB8B7"/>
      </a:accent5>
      <a:accent6>
        <a:srgbClr val="6264B4"/>
      </a:accent6>
      <a:hlink>
        <a:srgbClr val="006600"/>
      </a:hlink>
      <a:folHlink>
        <a:srgbClr val="00FF00"/>
      </a:folHlink>
    </a:clrScheme>
    <a:fontScheme name="EP1 2009">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P1 2009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P1 2009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P1 2009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P1 2009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P1 2009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P1 2009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P1 2009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P1 2009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P1 2009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P1 2009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P1 2009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P1 2009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EP1 2009 13">
        <a:dk1>
          <a:srgbClr val="000000"/>
        </a:dk1>
        <a:lt1>
          <a:srgbClr val="DDDDDD"/>
        </a:lt1>
        <a:dk2>
          <a:srgbClr val="0000CC"/>
        </a:dk2>
        <a:lt2>
          <a:srgbClr val="005A58"/>
        </a:lt2>
        <a:accent1>
          <a:srgbClr val="006462"/>
        </a:accent1>
        <a:accent2>
          <a:srgbClr val="6D6FC7"/>
        </a:accent2>
        <a:accent3>
          <a:srgbClr val="EBEBEB"/>
        </a:accent3>
        <a:accent4>
          <a:srgbClr val="000000"/>
        </a:accent4>
        <a:accent5>
          <a:srgbClr val="AAB8B7"/>
        </a:accent5>
        <a:accent6>
          <a:srgbClr val="6264B4"/>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EP1 2009 14">
        <a:dk1>
          <a:srgbClr val="000000"/>
        </a:dk1>
        <a:lt1>
          <a:srgbClr val="DDDDDD"/>
        </a:lt1>
        <a:dk2>
          <a:srgbClr val="0000CC"/>
        </a:dk2>
        <a:lt2>
          <a:srgbClr val="005A58"/>
        </a:lt2>
        <a:accent1>
          <a:srgbClr val="006462"/>
        </a:accent1>
        <a:accent2>
          <a:srgbClr val="6D6FC7"/>
        </a:accent2>
        <a:accent3>
          <a:srgbClr val="EBEBEB"/>
        </a:accent3>
        <a:accent4>
          <a:srgbClr val="000000"/>
        </a:accent4>
        <a:accent5>
          <a:srgbClr val="AAB8B7"/>
        </a:accent5>
        <a:accent6>
          <a:srgbClr val="6264B4"/>
        </a:accent6>
        <a:hlink>
          <a:srgbClr val="006600"/>
        </a:hlink>
        <a:folHlink>
          <a:srgbClr val="00FF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EP1 2009</Template>
  <TotalTime>2389</TotalTime>
  <Words>389</Words>
  <Application>Microsoft Office PowerPoint</Application>
  <PresentationFormat>On-screen Show (4:3)</PresentationFormat>
  <Paragraphs>94</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EP1 2009</vt:lpstr>
      <vt:lpstr>Researcher Development at the University of Manchester: Research Staff</vt:lpstr>
      <vt:lpstr>  </vt:lpstr>
      <vt:lpstr>  </vt:lpstr>
      <vt:lpstr>The Concordat to Support the Career Development of Researchers</vt:lpstr>
      <vt:lpstr>Principles 1 and 2</vt:lpstr>
      <vt:lpstr>Principles 3, 4 and 5</vt:lpstr>
      <vt:lpstr>Principles 6 and 7</vt:lpstr>
      <vt:lpstr>European Commission's ‘HR Excellence in Research’ Badge</vt:lpstr>
      <vt:lpstr>More information: </vt:lpstr>
    </vt:vector>
  </TitlesOfParts>
  <Company>Manchester Computing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CLIP45 development team</dc:creator>
  <cp:lastModifiedBy>mfztscs2</cp:lastModifiedBy>
  <cp:revision>200</cp:revision>
  <dcterms:created xsi:type="dcterms:W3CDTF">2009-06-23T13:35:16Z</dcterms:created>
  <dcterms:modified xsi:type="dcterms:W3CDTF">2011-06-20T10:06:41Z</dcterms:modified>
</cp:coreProperties>
</file>