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Lst>
  <p:sldSz cx="6858000" cy="12192000"/>
  <p:notesSz cx="6808788" cy="99409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3366"/>
    <a:srgbClr val="CCFFFF"/>
    <a:srgbClr val="FFCCFF"/>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23" autoAdjust="0"/>
    <p:restoredTop sz="94660"/>
  </p:normalViewPr>
  <p:slideViewPr>
    <p:cSldViewPr snapToGrid="0">
      <p:cViewPr varScale="1">
        <p:scale>
          <a:sx n="36" d="100"/>
          <a:sy n="36" d="100"/>
        </p:scale>
        <p:origin x="240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B875EDF-F4C8-4937-A08C-A65628A5E635}" type="datetimeFigureOut">
              <a:rPr lang="en-GB" smtClean="0"/>
              <a:t>07/10/2022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F43726-72D6-49BF-BFE8-9C6B2589D5B1}" type="slidenum">
              <a:rPr lang="en-GB" smtClean="0"/>
              <a:t>‹#›</a:t>
            </a:fld>
            <a:endParaRPr lang="en-GB"/>
          </a:p>
        </p:txBody>
      </p:sp>
    </p:spTree>
    <p:extLst>
      <p:ext uri="{BB962C8B-B14F-4D97-AF65-F5344CB8AC3E}">
        <p14:creationId xmlns:p14="http://schemas.microsoft.com/office/powerpoint/2010/main" val="1112340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875EDF-F4C8-4937-A08C-A65628A5E635}" type="datetimeFigureOut">
              <a:rPr lang="en-GB" smtClean="0"/>
              <a:t>07/10/2022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F43726-72D6-49BF-BFE8-9C6B2589D5B1}" type="slidenum">
              <a:rPr lang="en-GB" smtClean="0"/>
              <a:t>‹#›</a:t>
            </a:fld>
            <a:endParaRPr lang="en-GB"/>
          </a:p>
        </p:txBody>
      </p:sp>
    </p:spTree>
    <p:extLst>
      <p:ext uri="{BB962C8B-B14F-4D97-AF65-F5344CB8AC3E}">
        <p14:creationId xmlns:p14="http://schemas.microsoft.com/office/powerpoint/2010/main" val="947004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875EDF-F4C8-4937-A08C-A65628A5E635}" type="datetimeFigureOut">
              <a:rPr lang="en-GB" smtClean="0"/>
              <a:t>07/10/2022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F43726-72D6-49BF-BFE8-9C6B2589D5B1}" type="slidenum">
              <a:rPr lang="en-GB" smtClean="0"/>
              <a:t>‹#›</a:t>
            </a:fld>
            <a:endParaRPr lang="en-GB"/>
          </a:p>
        </p:txBody>
      </p:sp>
    </p:spTree>
    <p:extLst>
      <p:ext uri="{BB962C8B-B14F-4D97-AF65-F5344CB8AC3E}">
        <p14:creationId xmlns:p14="http://schemas.microsoft.com/office/powerpoint/2010/main" val="2511086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875EDF-F4C8-4937-A08C-A65628A5E635}" type="datetimeFigureOut">
              <a:rPr lang="en-GB" smtClean="0"/>
              <a:t>07/10/2022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F43726-72D6-49BF-BFE8-9C6B2589D5B1}" type="slidenum">
              <a:rPr lang="en-GB" smtClean="0"/>
              <a:t>‹#›</a:t>
            </a:fld>
            <a:endParaRPr lang="en-GB"/>
          </a:p>
        </p:txBody>
      </p:sp>
    </p:spTree>
    <p:extLst>
      <p:ext uri="{BB962C8B-B14F-4D97-AF65-F5344CB8AC3E}">
        <p14:creationId xmlns:p14="http://schemas.microsoft.com/office/powerpoint/2010/main" val="2384595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875EDF-F4C8-4937-A08C-A65628A5E635}" type="datetimeFigureOut">
              <a:rPr lang="en-GB" smtClean="0"/>
              <a:t>07/10/2022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F43726-72D6-49BF-BFE8-9C6B2589D5B1}" type="slidenum">
              <a:rPr lang="en-GB" smtClean="0"/>
              <a:t>‹#›</a:t>
            </a:fld>
            <a:endParaRPr lang="en-GB"/>
          </a:p>
        </p:txBody>
      </p:sp>
    </p:spTree>
    <p:extLst>
      <p:ext uri="{BB962C8B-B14F-4D97-AF65-F5344CB8AC3E}">
        <p14:creationId xmlns:p14="http://schemas.microsoft.com/office/powerpoint/2010/main" val="3246324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875EDF-F4C8-4937-A08C-A65628A5E635}" type="datetimeFigureOut">
              <a:rPr lang="en-GB" smtClean="0"/>
              <a:t>07/10/2022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DF43726-72D6-49BF-BFE8-9C6B2589D5B1}" type="slidenum">
              <a:rPr lang="en-GB" smtClean="0"/>
              <a:t>‹#›</a:t>
            </a:fld>
            <a:endParaRPr lang="en-GB"/>
          </a:p>
        </p:txBody>
      </p:sp>
    </p:spTree>
    <p:extLst>
      <p:ext uri="{BB962C8B-B14F-4D97-AF65-F5344CB8AC3E}">
        <p14:creationId xmlns:p14="http://schemas.microsoft.com/office/powerpoint/2010/main" val="1421798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4453467"/>
            <a:ext cx="2901255"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4453467"/>
            <a:ext cx="2915543"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B875EDF-F4C8-4937-A08C-A65628A5E635}" type="datetimeFigureOut">
              <a:rPr lang="en-GB" smtClean="0"/>
              <a:t>07/10/2022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DF43726-72D6-49BF-BFE8-9C6B2589D5B1}" type="slidenum">
              <a:rPr lang="en-GB" smtClean="0"/>
              <a:t>‹#›</a:t>
            </a:fld>
            <a:endParaRPr lang="en-GB"/>
          </a:p>
        </p:txBody>
      </p:sp>
    </p:spTree>
    <p:extLst>
      <p:ext uri="{BB962C8B-B14F-4D97-AF65-F5344CB8AC3E}">
        <p14:creationId xmlns:p14="http://schemas.microsoft.com/office/powerpoint/2010/main" val="1778655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B875EDF-F4C8-4937-A08C-A65628A5E635}" type="datetimeFigureOut">
              <a:rPr lang="en-GB" smtClean="0"/>
              <a:t>07/10/2022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DF43726-72D6-49BF-BFE8-9C6B2589D5B1}" type="slidenum">
              <a:rPr lang="en-GB" smtClean="0"/>
              <a:t>‹#›</a:t>
            </a:fld>
            <a:endParaRPr lang="en-GB"/>
          </a:p>
        </p:txBody>
      </p:sp>
    </p:spTree>
    <p:extLst>
      <p:ext uri="{BB962C8B-B14F-4D97-AF65-F5344CB8AC3E}">
        <p14:creationId xmlns:p14="http://schemas.microsoft.com/office/powerpoint/2010/main" val="3790179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875EDF-F4C8-4937-A08C-A65628A5E635}" type="datetimeFigureOut">
              <a:rPr lang="en-GB" smtClean="0"/>
              <a:t>07/10/2022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DF43726-72D6-49BF-BFE8-9C6B2589D5B1}" type="slidenum">
              <a:rPr lang="en-GB" smtClean="0"/>
              <a:t>‹#›</a:t>
            </a:fld>
            <a:endParaRPr lang="en-GB"/>
          </a:p>
        </p:txBody>
      </p:sp>
    </p:spTree>
    <p:extLst>
      <p:ext uri="{BB962C8B-B14F-4D97-AF65-F5344CB8AC3E}">
        <p14:creationId xmlns:p14="http://schemas.microsoft.com/office/powerpoint/2010/main" val="1397303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B875EDF-F4C8-4937-A08C-A65628A5E635}" type="datetimeFigureOut">
              <a:rPr lang="en-GB" smtClean="0"/>
              <a:t>07/10/2022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DF43726-72D6-49BF-BFE8-9C6B2589D5B1}" type="slidenum">
              <a:rPr lang="en-GB" smtClean="0"/>
              <a:t>‹#›</a:t>
            </a:fld>
            <a:endParaRPr lang="en-GB"/>
          </a:p>
        </p:txBody>
      </p:sp>
    </p:spTree>
    <p:extLst>
      <p:ext uri="{BB962C8B-B14F-4D97-AF65-F5344CB8AC3E}">
        <p14:creationId xmlns:p14="http://schemas.microsoft.com/office/powerpoint/2010/main" val="2758724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B875EDF-F4C8-4937-A08C-A65628A5E635}" type="datetimeFigureOut">
              <a:rPr lang="en-GB" smtClean="0"/>
              <a:t>07/10/2022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DF43726-72D6-49BF-BFE8-9C6B2589D5B1}" type="slidenum">
              <a:rPr lang="en-GB" smtClean="0"/>
              <a:t>‹#›</a:t>
            </a:fld>
            <a:endParaRPr lang="en-GB"/>
          </a:p>
        </p:txBody>
      </p:sp>
    </p:spTree>
    <p:extLst>
      <p:ext uri="{BB962C8B-B14F-4D97-AF65-F5344CB8AC3E}">
        <p14:creationId xmlns:p14="http://schemas.microsoft.com/office/powerpoint/2010/main" val="2375594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BB875EDF-F4C8-4937-A08C-A65628A5E635}" type="datetimeFigureOut">
              <a:rPr lang="en-GB" smtClean="0"/>
              <a:t>07/10/2022</a:t>
            </a:fld>
            <a:endParaRPr lang="en-GB"/>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CDF43726-72D6-49BF-BFE8-9C6B2589D5B1}" type="slidenum">
              <a:rPr lang="en-GB" smtClean="0"/>
              <a:t>‹#›</a:t>
            </a:fld>
            <a:endParaRPr lang="en-GB"/>
          </a:p>
        </p:txBody>
      </p:sp>
    </p:spTree>
    <p:extLst>
      <p:ext uri="{BB962C8B-B14F-4D97-AF65-F5344CB8AC3E}">
        <p14:creationId xmlns:p14="http://schemas.microsoft.com/office/powerpoint/2010/main" val="6875932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020C52EB-B94A-4F03-88C6-6C1A741D1592}"/>
              </a:ext>
            </a:extLst>
          </p:cNvPr>
          <p:cNvGraphicFramePr>
            <a:graphicFrameLocks noGrp="1"/>
          </p:cNvGraphicFramePr>
          <p:nvPr>
            <p:extLst>
              <p:ext uri="{D42A27DB-BD31-4B8C-83A1-F6EECF244321}">
                <p14:modId xmlns:p14="http://schemas.microsoft.com/office/powerpoint/2010/main" val="761039214"/>
              </p:ext>
            </p:extLst>
          </p:nvPr>
        </p:nvGraphicFramePr>
        <p:xfrm>
          <a:off x="146957" y="1062070"/>
          <a:ext cx="6564086" cy="10888934"/>
        </p:xfrm>
        <a:graphic>
          <a:graphicData uri="http://schemas.openxmlformats.org/drawingml/2006/table">
            <a:tbl>
              <a:tblPr firstRow="1" bandRow="1">
                <a:tableStyleId>{5940675A-B579-460E-94D1-54222C63F5DA}</a:tableStyleId>
              </a:tblPr>
              <a:tblGrid>
                <a:gridCol w="3282043">
                  <a:extLst>
                    <a:ext uri="{9D8B030D-6E8A-4147-A177-3AD203B41FA5}">
                      <a16:colId xmlns:a16="http://schemas.microsoft.com/office/drawing/2014/main" val="1958259550"/>
                    </a:ext>
                  </a:extLst>
                </a:gridCol>
                <a:gridCol w="3282043">
                  <a:extLst>
                    <a:ext uri="{9D8B030D-6E8A-4147-A177-3AD203B41FA5}">
                      <a16:colId xmlns:a16="http://schemas.microsoft.com/office/drawing/2014/main" val="2840946374"/>
                    </a:ext>
                  </a:extLst>
                </a:gridCol>
              </a:tblGrid>
              <a:tr h="491906">
                <a:tc>
                  <a:txBody>
                    <a:bodyPr/>
                    <a:lstStyle/>
                    <a:p>
                      <a:pPr algn="ctr"/>
                      <a:r>
                        <a:rPr lang="en-GB" sz="1600" b="1" dirty="0">
                          <a:solidFill>
                            <a:schemeClr val="bg1"/>
                          </a:solidFill>
                        </a:rPr>
                        <a:t>High Expectations </a:t>
                      </a:r>
                    </a:p>
                  </a:txBody>
                  <a:tcPr marL="125109" marR="125109" marT="62555" marB="62555" anchor="ctr">
                    <a:solidFill>
                      <a:srgbClr val="993366"/>
                    </a:solidFill>
                  </a:tcPr>
                </a:tc>
                <a:tc>
                  <a:txBody>
                    <a:bodyPr/>
                    <a:lstStyle/>
                    <a:p>
                      <a:pPr algn="ctr"/>
                      <a:r>
                        <a:rPr lang="en-GB" sz="1600" b="1" dirty="0">
                          <a:solidFill>
                            <a:schemeClr val="tx1"/>
                          </a:solidFill>
                        </a:rPr>
                        <a:t>How pupils learn</a:t>
                      </a:r>
                    </a:p>
                  </a:txBody>
                  <a:tcPr marL="125109" marR="125109" marT="62555" marB="62555" anchor="ctr">
                    <a:solidFill>
                      <a:schemeClr val="accent2">
                        <a:lumMod val="40000"/>
                        <a:lumOff val="60000"/>
                      </a:schemeClr>
                    </a:solidFill>
                  </a:tcPr>
                </a:tc>
                <a:extLst>
                  <a:ext uri="{0D108BD9-81ED-4DB2-BD59-A6C34878D82A}">
                    <a16:rowId xmlns:a16="http://schemas.microsoft.com/office/drawing/2014/main" val="200176576"/>
                  </a:ext>
                </a:extLst>
              </a:tr>
              <a:tr h="5130519">
                <a:tc>
                  <a:txBody>
                    <a:bodyPr/>
                    <a:lstStyle/>
                    <a:p>
                      <a:pPr marL="171450" indent="-171450">
                        <a:buFont typeface="Arial" panose="020B0604020202020204" pitchFamily="34" charset="0"/>
                        <a:buChar char="•"/>
                      </a:pPr>
                      <a:r>
                        <a:rPr lang="en-GB" sz="1300" dirty="0">
                          <a:solidFill>
                            <a:schemeClr val="tx1"/>
                          </a:solidFill>
                        </a:rPr>
                        <a:t>How have your historical Enquiry Questions promoted curiosity and provided pupils with ‘desirable difficulty’?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300" dirty="0">
                          <a:solidFill>
                            <a:schemeClr val="tx1"/>
                          </a:solidFill>
                        </a:rPr>
                        <a:t>How did your lessons this week support pupils to persevere and learn from mistakes?</a:t>
                      </a:r>
                    </a:p>
                    <a:p>
                      <a:pPr marL="171450" indent="-171450">
                        <a:buFont typeface="Arial" panose="020B0604020202020204" pitchFamily="34" charset="0"/>
                        <a:buChar char="•"/>
                      </a:pPr>
                      <a:r>
                        <a:rPr lang="en-GB" sz="1300" dirty="0">
                          <a:solidFill>
                            <a:schemeClr val="tx1"/>
                          </a:solidFill>
                        </a:rPr>
                        <a:t>Have you planned your teacher explanations to support pupils to access complex concepts? e.g., that revolution has many different layers of meaning in different periods and historical contexts?</a:t>
                      </a:r>
                    </a:p>
                    <a:p>
                      <a:pPr marL="171450" indent="-171450">
                        <a:buFont typeface="Arial" panose="020B0604020202020204" pitchFamily="34" charset="0"/>
                        <a:buChar char="•"/>
                      </a:pPr>
                      <a:r>
                        <a:rPr lang="en-GB" sz="1300" dirty="0">
                          <a:solidFill>
                            <a:schemeClr val="tx1"/>
                          </a:solidFill>
                        </a:rPr>
                        <a:t>What methods did you plan to use to ensure all pupils knew they were expected to participate positively in their historical learning? </a:t>
                      </a:r>
                    </a:p>
                  </a:txBody>
                  <a:tcPr marL="125109" marR="125109" marT="62555" marB="62555"/>
                </a:tc>
                <a:tc>
                  <a:txBody>
                    <a:bodyPr/>
                    <a:lstStyle/>
                    <a:p>
                      <a:pPr marL="171450" indent="-171450">
                        <a:buFont typeface="Arial" panose="020B0604020202020204" pitchFamily="34" charset="0"/>
                        <a:buChar char="•"/>
                      </a:pPr>
                      <a:r>
                        <a:rPr lang="en-GB" sz="1300" dirty="0">
                          <a:solidFill>
                            <a:schemeClr val="tx1"/>
                          </a:solidFill>
                        </a:rPr>
                        <a:t>How are you sequencing learning (both within a lesson/ across a sequenced enquiry) to support pupils’ learning? </a:t>
                      </a:r>
                    </a:p>
                    <a:p>
                      <a:pPr marL="171450" indent="-171450">
                        <a:buFont typeface="Arial" panose="020B0604020202020204" pitchFamily="34" charset="0"/>
                        <a:buChar char="•"/>
                      </a:pPr>
                      <a:r>
                        <a:rPr lang="en-GB" sz="1300" dirty="0">
                          <a:solidFill>
                            <a:schemeClr val="tx1"/>
                          </a:solidFill>
                        </a:rPr>
                        <a:t>How does your use of retrieval practice support pupils to ‘world build’ inform new substantive knowledge?</a:t>
                      </a:r>
                    </a:p>
                    <a:p>
                      <a:pPr marL="171450" indent="-171450">
                        <a:buFont typeface="Arial" panose="020B0604020202020204" pitchFamily="34" charset="0"/>
                        <a:buChar char="•"/>
                      </a:pPr>
                      <a:r>
                        <a:rPr lang="en-GB" sz="1300" dirty="0">
                          <a:solidFill>
                            <a:schemeClr val="tx1"/>
                          </a:solidFill>
                        </a:rPr>
                        <a:t>Do you use stories to help embed a sense of period and provide context for specific substantive knowledge?</a:t>
                      </a:r>
                    </a:p>
                    <a:p>
                      <a:pPr marL="171450" indent="-171450">
                        <a:buFont typeface="Arial" panose="020B0604020202020204" pitchFamily="34" charset="0"/>
                        <a:buChar char="•"/>
                      </a:pPr>
                      <a:r>
                        <a:rPr lang="en-GB" sz="1300" dirty="0">
                          <a:solidFill>
                            <a:schemeClr val="tx1"/>
                          </a:solidFill>
                        </a:rPr>
                        <a:t>When you used visual imagery in your lesson? How did this dual coding help pupils to understand more of the period/ substantive theme?</a:t>
                      </a:r>
                    </a:p>
                    <a:p>
                      <a:pPr marL="171450" indent="-171450">
                        <a:buFont typeface="Arial" panose="020B0604020202020204" pitchFamily="34" charset="0"/>
                        <a:buChar char="•"/>
                      </a:pPr>
                      <a:r>
                        <a:rPr lang="en-GB" sz="1300" dirty="0">
                          <a:solidFill>
                            <a:schemeClr val="tx1"/>
                          </a:solidFill>
                        </a:rPr>
                        <a:t>How do you identify pupils’ substantive and disciplinary misconceptions and then address these in your teaching?  How do you plan for these?</a:t>
                      </a:r>
                    </a:p>
                    <a:p>
                      <a:pPr marL="171450" indent="-171450">
                        <a:buFont typeface="Arial" panose="020B0604020202020204" pitchFamily="34" charset="0"/>
                        <a:buChar char="•"/>
                      </a:pPr>
                      <a:r>
                        <a:rPr lang="en-GB" sz="1300" dirty="0">
                          <a:solidFill>
                            <a:schemeClr val="tx1"/>
                          </a:solidFill>
                        </a:rPr>
                        <a:t>Do you narrate your own historical thinking to make this explicit for pupils?</a:t>
                      </a:r>
                    </a:p>
                    <a:p>
                      <a:pPr marL="171450" indent="-171450">
                        <a:buFont typeface="Arial" panose="020B0604020202020204" pitchFamily="34" charset="0"/>
                        <a:buChar char="•"/>
                      </a:pPr>
                      <a:r>
                        <a:rPr lang="en-GB" sz="1300" dirty="0">
                          <a:solidFill>
                            <a:schemeClr val="tx1"/>
                          </a:solidFill>
                        </a:rPr>
                        <a:t>How are you checking for understanding of ALL pupils?  How do you know what they have learnt?</a:t>
                      </a:r>
                    </a:p>
                  </a:txBody>
                  <a:tcPr marL="125109" marR="125109" marT="62555" marB="62555"/>
                </a:tc>
                <a:extLst>
                  <a:ext uri="{0D108BD9-81ED-4DB2-BD59-A6C34878D82A}">
                    <a16:rowId xmlns:a16="http://schemas.microsoft.com/office/drawing/2014/main" val="781678680"/>
                  </a:ext>
                </a:extLst>
              </a:tr>
              <a:tr h="386519">
                <a:tc>
                  <a:txBody>
                    <a:bodyPr/>
                    <a:lstStyle/>
                    <a:p>
                      <a:pPr algn="ctr"/>
                      <a:r>
                        <a:rPr lang="en-GB" sz="1600" b="1" dirty="0">
                          <a:solidFill>
                            <a:schemeClr val="tx1"/>
                          </a:solidFill>
                        </a:rPr>
                        <a:t>Subject and Curriculum </a:t>
                      </a:r>
                    </a:p>
                  </a:txBody>
                  <a:tcPr marL="125109" marR="125109" marT="62555" marB="62555" anchor="ctr">
                    <a:solidFill>
                      <a:schemeClr val="accent4">
                        <a:lumMod val="40000"/>
                        <a:lumOff val="60000"/>
                      </a:schemeClr>
                    </a:solidFill>
                  </a:tcPr>
                </a:tc>
                <a:tc>
                  <a:txBody>
                    <a:bodyPr/>
                    <a:lstStyle/>
                    <a:p>
                      <a:pPr algn="ctr"/>
                      <a:r>
                        <a:rPr lang="en-GB" sz="1600" b="1" dirty="0">
                          <a:solidFill>
                            <a:schemeClr val="tx1"/>
                          </a:solidFill>
                        </a:rPr>
                        <a:t>Classroom practice</a:t>
                      </a:r>
                    </a:p>
                  </a:txBody>
                  <a:tcPr marL="125109" marR="125109" marT="62555" marB="62555" anchor="ctr">
                    <a:solidFill>
                      <a:schemeClr val="accent6">
                        <a:lumMod val="60000"/>
                        <a:lumOff val="40000"/>
                      </a:schemeClr>
                    </a:solidFill>
                  </a:tcPr>
                </a:tc>
                <a:extLst>
                  <a:ext uri="{0D108BD9-81ED-4DB2-BD59-A6C34878D82A}">
                    <a16:rowId xmlns:a16="http://schemas.microsoft.com/office/drawing/2014/main" val="566825127"/>
                  </a:ext>
                </a:extLst>
              </a:tr>
              <a:tr h="4795536">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300" b="0" baseline="0" dirty="0">
                          <a:solidFill>
                            <a:schemeClr val="tx1"/>
                          </a:solidFill>
                        </a:rPr>
                        <a:t>How is subject knowledge incrementally and sufficiently developed during lessons and are you beginning to think about this across a sequence?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300" b="0" baseline="0" dirty="0">
                          <a:solidFill>
                            <a:schemeClr val="tx1"/>
                          </a:solidFill>
                        </a:rPr>
                        <a:t>How do you decide what ‘finger tip’ knowledge the pupils require and what ‘hinterland’ knowledge will be required to make this meaningful?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300" b="0" baseline="0" dirty="0">
                          <a:solidFill>
                            <a:schemeClr val="tx1"/>
                          </a:solidFill>
                        </a:rPr>
                        <a:t>Are you giving pupils opportunities to make connections with wider subject knowledge?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300" b="0" baseline="0" dirty="0">
                          <a:solidFill>
                            <a:schemeClr val="tx1"/>
                          </a:solidFill>
                        </a:rPr>
                        <a:t>How is your lesson planning informed by historical scholarship? Are you sharing this with pupils?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300" b="0" baseline="0" dirty="0">
                          <a:solidFill>
                            <a:schemeClr val="tx1"/>
                          </a:solidFill>
                        </a:rPr>
                        <a:t>Was historical scholarship used in planning process?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300" b="0" baseline="0" dirty="0">
                          <a:solidFill>
                            <a:schemeClr val="tx1"/>
                          </a:solidFill>
                        </a:rPr>
                        <a:t>Was historical scholarship used in the lesson?</a:t>
                      </a:r>
                    </a:p>
                    <a:p>
                      <a:pPr marL="171450" indent="-171450">
                        <a:buFont typeface="Arial" panose="020B0604020202020204" pitchFamily="34" charset="0"/>
                        <a:buChar char="•"/>
                      </a:pPr>
                      <a:r>
                        <a:rPr lang="en-GB" sz="1300" dirty="0">
                          <a:solidFill>
                            <a:schemeClr val="tx1"/>
                          </a:solidFill>
                        </a:rPr>
                        <a:t>How are you planning to equip pupils with the correct language to describe their historical thinking?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300" dirty="0">
                          <a:solidFill>
                            <a:schemeClr val="tx1"/>
                          </a:solidFill>
                        </a:rPr>
                        <a:t>How are you building in opportunities for pupils to write in specifically historical ways?</a:t>
                      </a:r>
                    </a:p>
                  </a:txBody>
                  <a:tcPr marL="125109" marR="125109" marT="62555" marB="62555"/>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300" dirty="0">
                          <a:solidFill>
                            <a:schemeClr val="tx1"/>
                          </a:solidFill>
                        </a:rPr>
                        <a:t>Is the rationale behind the Enquiry Question well conceived? Is it clear why this topic</a:t>
                      </a:r>
                      <a:r>
                        <a:rPr lang="en-GB" sz="1300" baseline="0" dirty="0">
                          <a:solidFill>
                            <a:schemeClr val="tx1"/>
                          </a:solidFill>
                        </a:rPr>
                        <a:t> is being taught at this point and in this way?</a:t>
                      </a:r>
                      <a:endParaRPr lang="en-GB" sz="1300" dirty="0">
                        <a:solidFill>
                          <a:schemeClr val="tx1"/>
                        </a:solidFill>
                      </a:endParaRPr>
                    </a:p>
                    <a:p>
                      <a:pPr marL="171450" indent="-171450">
                        <a:buFont typeface="Arial" panose="020B0604020202020204" pitchFamily="34" charset="0"/>
                        <a:buChar char="•"/>
                      </a:pPr>
                      <a:r>
                        <a:rPr lang="en-GB" sz="1300" dirty="0">
                          <a:solidFill>
                            <a:schemeClr val="tx1"/>
                          </a:solidFill>
                        </a:rPr>
                        <a:t>How are you using supporting pupils into learning through the structure of your lesson activities?  How do you select activities and decide if they should be completed independently or in groups?  </a:t>
                      </a:r>
                    </a:p>
                    <a:p>
                      <a:pPr marL="171450" indent="-171450">
                        <a:buFont typeface="Arial" panose="020B0604020202020204" pitchFamily="34" charset="0"/>
                        <a:buChar char="•"/>
                      </a:pPr>
                      <a:r>
                        <a:rPr lang="en-GB" sz="1300" dirty="0">
                          <a:solidFill>
                            <a:schemeClr val="tx1"/>
                          </a:solidFill>
                        </a:rPr>
                        <a:t>Are activities tied to the rationale/ purpose of the lesson?</a:t>
                      </a:r>
                    </a:p>
                    <a:p>
                      <a:pPr marL="171450" indent="-171450">
                        <a:buFont typeface="Arial" panose="020B0604020202020204" pitchFamily="34" charset="0"/>
                        <a:buChar char="•"/>
                      </a:pPr>
                      <a:r>
                        <a:rPr lang="en-GB" sz="1300" dirty="0">
                          <a:solidFill>
                            <a:schemeClr val="tx1"/>
                          </a:solidFill>
                        </a:rPr>
                        <a:t>How are you scaffolding students into learning through modelling/ explanations/ adapting your explanations?</a:t>
                      </a:r>
                    </a:p>
                    <a:p>
                      <a:pPr marL="171450" indent="-171450">
                        <a:buFont typeface="Arial" panose="020B0604020202020204" pitchFamily="34" charset="0"/>
                        <a:buChar char="•"/>
                      </a:pPr>
                      <a:r>
                        <a:rPr lang="en-GB" sz="1300" dirty="0">
                          <a:solidFill>
                            <a:schemeClr val="tx1"/>
                          </a:solidFill>
                        </a:rPr>
                        <a:t>Are questioning phases of the lesson carefully planned/ conceived to try and support pupils into historical thinking?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300" dirty="0">
                          <a:solidFill>
                            <a:schemeClr val="tx1"/>
                          </a:solidFill>
                        </a:rPr>
                        <a:t>How do you check for understanding? Does this allow you to understand what all pupils have learnt?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300" dirty="0">
                          <a:solidFill>
                            <a:schemeClr val="tx1"/>
                          </a:solidFill>
                        </a:rPr>
                        <a:t>Are misconceptions anticipated, planned for, recognised, explored and corrected?</a:t>
                      </a:r>
                    </a:p>
                    <a:p>
                      <a:pPr marL="171450" indent="-171450">
                        <a:buFont typeface="Arial" panose="020B0604020202020204" pitchFamily="34" charset="0"/>
                        <a:buChar char="•"/>
                      </a:pPr>
                      <a:r>
                        <a:rPr lang="en-GB" sz="1300" dirty="0">
                          <a:solidFill>
                            <a:schemeClr val="tx1"/>
                          </a:solidFill>
                        </a:rPr>
                        <a:t>Are your homework tasks purposeful?</a:t>
                      </a:r>
                    </a:p>
                  </a:txBody>
                  <a:tcPr marL="125109" marR="125109" marT="62555" marB="62555"/>
                </a:tc>
                <a:extLst>
                  <a:ext uri="{0D108BD9-81ED-4DB2-BD59-A6C34878D82A}">
                    <a16:rowId xmlns:a16="http://schemas.microsoft.com/office/drawing/2014/main" val="3157796"/>
                  </a:ext>
                </a:extLst>
              </a:tr>
            </a:tbl>
          </a:graphicData>
        </a:graphic>
      </p:graphicFrame>
      <p:sp>
        <p:nvSpPr>
          <p:cNvPr id="5" name="Title 4">
            <a:extLst>
              <a:ext uri="{FF2B5EF4-FFF2-40B4-BE49-F238E27FC236}">
                <a16:creationId xmlns:a16="http://schemas.microsoft.com/office/drawing/2014/main" id="{E89285CD-0347-44CC-BA60-7A4B655AF629}"/>
              </a:ext>
            </a:extLst>
          </p:cNvPr>
          <p:cNvSpPr>
            <a:spLocks noGrp="1"/>
          </p:cNvSpPr>
          <p:nvPr>
            <p:ph type="title"/>
          </p:nvPr>
        </p:nvSpPr>
        <p:spPr>
          <a:xfrm>
            <a:off x="146957" y="179739"/>
            <a:ext cx="6564086" cy="669471"/>
          </a:xfrm>
          <a:ln>
            <a:solidFill>
              <a:schemeClr val="tx1"/>
            </a:solidFill>
          </a:ln>
        </p:spPr>
        <p:txBody>
          <a:bodyPr>
            <a:noAutofit/>
          </a:bodyPr>
          <a:lstStyle/>
          <a:p>
            <a:r>
              <a:rPr lang="en-GB" sz="1800" b="1" dirty="0">
                <a:solidFill>
                  <a:sysClr val="windowText" lastClr="000000"/>
                </a:solidFill>
                <a:latin typeface="+mn-lt"/>
              </a:rPr>
              <a:t>Translation of CCF/ ECF into Questions for History Subject Specific Mentoring</a:t>
            </a:r>
            <a:endParaRPr lang="en-GB" sz="1800" b="1" dirty="0">
              <a:latin typeface="+mn-lt"/>
            </a:endParaRPr>
          </a:p>
        </p:txBody>
      </p:sp>
    </p:spTree>
    <p:extLst>
      <p:ext uri="{BB962C8B-B14F-4D97-AF65-F5344CB8AC3E}">
        <p14:creationId xmlns:p14="http://schemas.microsoft.com/office/powerpoint/2010/main" val="3533677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020C52EB-B94A-4F03-88C6-6C1A741D1592}"/>
              </a:ext>
            </a:extLst>
          </p:cNvPr>
          <p:cNvGraphicFramePr>
            <a:graphicFrameLocks noGrp="1"/>
          </p:cNvGraphicFramePr>
          <p:nvPr>
            <p:extLst>
              <p:ext uri="{D42A27DB-BD31-4B8C-83A1-F6EECF244321}">
                <p14:modId xmlns:p14="http://schemas.microsoft.com/office/powerpoint/2010/main" val="3095860240"/>
              </p:ext>
            </p:extLst>
          </p:nvPr>
        </p:nvGraphicFramePr>
        <p:xfrm>
          <a:off x="187779" y="533400"/>
          <a:ext cx="6482442" cy="10941328"/>
        </p:xfrm>
        <a:graphic>
          <a:graphicData uri="http://schemas.openxmlformats.org/drawingml/2006/table">
            <a:tbl>
              <a:tblPr firstRow="1" bandRow="1">
                <a:tableStyleId>{5940675A-B579-460E-94D1-54222C63F5DA}</a:tableStyleId>
              </a:tblPr>
              <a:tblGrid>
                <a:gridCol w="3241221">
                  <a:extLst>
                    <a:ext uri="{9D8B030D-6E8A-4147-A177-3AD203B41FA5}">
                      <a16:colId xmlns:a16="http://schemas.microsoft.com/office/drawing/2014/main" val="1958259550"/>
                    </a:ext>
                  </a:extLst>
                </a:gridCol>
                <a:gridCol w="3241221">
                  <a:extLst>
                    <a:ext uri="{9D8B030D-6E8A-4147-A177-3AD203B41FA5}">
                      <a16:colId xmlns:a16="http://schemas.microsoft.com/office/drawing/2014/main" val="2840946374"/>
                    </a:ext>
                  </a:extLst>
                </a:gridCol>
              </a:tblGrid>
              <a:tr h="563595">
                <a:tc>
                  <a:txBody>
                    <a:bodyPr/>
                    <a:lstStyle/>
                    <a:p>
                      <a:pPr algn="ctr"/>
                      <a:r>
                        <a:rPr lang="en-GB" sz="1600" b="1" dirty="0">
                          <a:solidFill>
                            <a:schemeClr val="tx1"/>
                          </a:solidFill>
                        </a:rPr>
                        <a:t>Adaptive Teaching</a:t>
                      </a:r>
                    </a:p>
                  </a:txBody>
                  <a:tcPr marL="70374" marR="70374" marT="35187" marB="3518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pPr algn="ctr"/>
                      <a:r>
                        <a:rPr lang="en-GB" sz="1600" b="1" dirty="0">
                          <a:solidFill>
                            <a:schemeClr val="tx1"/>
                          </a:solidFill>
                        </a:rPr>
                        <a:t>Assessment </a:t>
                      </a:r>
                    </a:p>
                  </a:txBody>
                  <a:tcPr marL="70374" marR="70374" marT="35187" marB="3518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00176576"/>
                  </a:ext>
                </a:extLst>
              </a:tr>
              <a:tr h="5658764">
                <a:tc>
                  <a:txBody>
                    <a:bodyPr/>
                    <a:lstStyle/>
                    <a:p>
                      <a:pPr marL="171450" indent="-171450">
                        <a:buFont typeface="Arial" panose="020B0604020202020204" pitchFamily="34" charset="0"/>
                        <a:buChar char="•"/>
                      </a:pPr>
                      <a:r>
                        <a:rPr lang="en-GB" sz="1300" dirty="0">
                          <a:solidFill>
                            <a:schemeClr val="tx1"/>
                          </a:solidFill>
                        </a:rPr>
                        <a:t>How do you scaffold pupils into learning?  Where have you placed the ‘desirable difficulties’ in your planning?  Is this the same for all the pupils in your class?</a:t>
                      </a:r>
                    </a:p>
                    <a:p>
                      <a:pPr marL="171450" indent="-171450">
                        <a:buFont typeface="Arial" panose="020B0604020202020204" pitchFamily="34" charset="0"/>
                        <a:buChar char="•"/>
                      </a:pPr>
                      <a:r>
                        <a:rPr lang="en-GB" sz="1300" dirty="0">
                          <a:solidFill>
                            <a:schemeClr val="tx1"/>
                          </a:solidFill>
                        </a:rPr>
                        <a:t>How do you check for understanding so that you can identify pupils who need additional support or additional opportunities in lessons?</a:t>
                      </a:r>
                    </a:p>
                    <a:p>
                      <a:pPr marL="171450" indent="-171450">
                        <a:buFont typeface="Arial" panose="020B0604020202020204" pitchFamily="34" charset="0"/>
                        <a:buChar char="•"/>
                      </a:pPr>
                      <a:r>
                        <a:rPr lang="en-GB" sz="1300" dirty="0">
                          <a:solidFill>
                            <a:schemeClr val="tx1"/>
                          </a:solidFill>
                        </a:rPr>
                        <a:t>Have you started to adapt your teaching within lessons?  Are you willing to stop and reteach or to adapt an explanation?  How could you prepare for this by planning your explanations of substantive concepts or breaking down disciplinary foci?</a:t>
                      </a:r>
                    </a:p>
                    <a:p>
                      <a:pPr marL="171450" indent="-171450">
                        <a:buFont typeface="Arial" panose="020B0604020202020204" pitchFamily="34" charset="0"/>
                        <a:buChar char="•"/>
                      </a:pPr>
                      <a:r>
                        <a:rPr lang="en-GB" sz="1300" dirty="0">
                          <a:solidFill>
                            <a:schemeClr val="tx1"/>
                          </a:solidFill>
                        </a:rPr>
                        <a:t>Are there common misconceptions that you could anticipate (both substantive an disciplinary)?  How will you identify what these might be in the planning stage?</a:t>
                      </a:r>
                    </a:p>
                    <a:p>
                      <a:pPr marL="171450" indent="-171450">
                        <a:buFont typeface="Arial" panose="020B0604020202020204" pitchFamily="34" charset="0"/>
                        <a:buChar char="•"/>
                      </a:pPr>
                      <a:r>
                        <a:rPr lang="en-GB" sz="1300" dirty="0">
                          <a:solidFill>
                            <a:schemeClr val="tx1"/>
                          </a:solidFill>
                        </a:rPr>
                        <a:t>How do you plan to effectively work with other colleagues to support pupils in your lessons? </a:t>
                      </a:r>
                    </a:p>
                    <a:p>
                      <a:pPr marL="171450" indent="-171450">
                        <a:buFont typeface="Arial" panose="020B0604020202020204" pitchFamily="34" charset="0"/>
                        <a:buChar char="•"/>
                      </a:pPr>
                      <a:r>
                        <a:rPr lang="en-GB" sz="1300" dirty="0">
                          <a:solidFill>
                            <a:schemeClr val="tx1"/>
                          </a:solidFill>
                        </a:rPr>
                        <a:t>What specific adaptations did you make in the lesson for individual students? Why did you choose this approach?</a:t>
                      </a:r>
                    </a:p>
                    <a:p>
                      <a:pPr marL="171450" indent="-171450">
                        <a:buFont typeface="Arial" panose="020B0604020202020204" pitchFamily="34" charset="0"/>
                        <a:buChar char="•"/>
                      </a:pPr>
                      <a:endParaRPr lang="en-GB" sz="1300" dirty="0">
                        <a:solidFill>
                          <a:schemeClr val="tx1"/>
                        </a:solidFill>
                      </a:endParaRPr>
                    </a:p>
                  </a:txBody>
                  <a:tcPr marL="70374" marR="70374" marT="35187" marB="35187">
                    <a:lnT w="12700" cap="flat" cmpd="sng" algn="ctr">
                      <a:solidFill>
                        <a:schemeClr val="tx1"/>
                      </a:solidFill>
                      <a:prstDash val="solid"/>
                      <a:round/>
                      <a:headEnd type="none" w="med" len="med"/>
                      <a:tailEnd type="none" w="med" len="med"/>
                    </a:lnT>
                  </a:tcPr>
                </a:tc>
                <a:tc>
                  <a:txBody>
                    <a:bodyPr/>
                    <a:lstStyle/>
                    <a:p>
                      <a:pPr marL="171450" indent="-171450">
                        <a:buFont typeface="Arial" panose="020B0604020202020204" pitchFamily="34" charset="0"/>
                        <a:buChar char="•"/>
                      </a:pPr>
                      <a:r>
                        <a:rPr lang="en-GB" sz="1300" dirty="0">
                          <a:solidFill>
                            <a:schemeClr val="tx1"/>
                          </a:solidFill>
                        </a:rPr>
                        <a:t>Are you clear WHAT historical knowledge/ disciplinary thinking you are assessing?</a:t>
                      </a:r>
                    </a:p>
                    <a:p>
                      <a:pPr marL="171450" indent="-171450">
                        <a:buFont typeface="Arial" panose="020B0604020202020204" pitchFamily="34" charset="0"/>
                        <a:buChar char="•"/>
                      </a:pPr>
                      <a:r>
                        <a:rPr lang="en-GB" sz="1300" dirty="0">
                          <a:solidFill>
                            <a:schemeClr val="tx1"/>
                          </a:solidFill>
                        </a:rPr>
                        <a:t>Within lessons, how do you check for the  understanding of all pupils?  Do you use hinge questions to help you know whether to move on? </a:t>
                      </a:r>
                    </a:p>
                    <a:p>
                      <a:pPr marL="171450" indent="-171450">
                        <a:buFont typeface="Arial" panose="020B0604020202020204" pitchFamily="34" charset="0"/>
                        <a:buChar char="•"/>
                      </a:pPr>
                      <a:r>
                        <a:rPr lang="en-GB" sz="1300" dirty="0">
                          <a:solidFill>
                            <a:schemeClr val="tx1"/>
                          </a:solidFill>
                        </a:rPr>
                        <a:t>Are questioning phases moving beyond simple recall of substantive knowledge to making connections between knowledge and ‘world building’ for pupils?</a:t>
                      </a:r>
                    </a:p>
                    <a:p>
                      <a:pPr marL="171450" indent="-171450">
                        <a:buFont typeface="Arial" panose="020B0604020202020204" pitchFamily="34" charset="0"/>
                        <a:buChar char="•"/>
                      </a:pPr>
                      <a:r>
                        <a:rPr lang="en-GB" sz="1300" dirty="0">
                          <a:solidFill>
                            <a:schemeClr val="tx1"/>
                          </a:solidFill>
                        </a:rPr>
                        <a:t>Are all pupils expected to participate in questioning and class discussion opportunities? </a:t>
                      </a:r>
                    </a:p>
                    <a:p>
                      <a:pPr marL="171450" indent="-171450">
                        <a:buFont typeface="Arial" panose="020B0604020202020204" pitchFamily="34" charset="0"/>
                        <a:buChar char="•"/>
                      </a:pPr>
                      <a:r>
                        <a:rPr lang="en-GB" sz="1300" dirty="0">
                          <a:solidFill>
                            <a:schemeClr val="tx1"/>
                          </a:solidFill>
                        </a:rPr>
                        <a:t>When giving pupils advice on how to improve do you focus on pupils historical thinking or more generic skills/ attitudes?  How could you ensure that you give them targets which meaningfully allow them to improve in future work? </a:t>
                      </a:r>
                    </a:p>
                    <a:p>
                      <a:pPr marL="171450" indent="-171450">
                        <a:buFont typeface="Arial" panose="020B0604020202020204" pitchFamily="34" charset="0"/>
                        <a:buChar char="•"/>
                      </a:pPr>
                      <a:r>
                        <a:rPr lang="en-GB" sz="1300" dirty="0">
                          <a:solidFill>
                            <a:schemeClr val="tx1"/>
                          </a:solidFill>
                        </a:rPr>
                        <a:t>How are you making marking manageable for you and impactful for pupils?</a:t>
                      </a:r>
                    </a:p>
                    <a:p>
                      <a:pPr marL="171450" indent="-171450">
                        <a:buFont typeface="Arial" panose="020B0604020202020204" pitchFamily="34" charset="0"/>
                        <a:buChar char="•"/>
                      </a:pPr>
                      <a:r>
                        <a:rPr lang="en-GB" sz="1300" dirty="0">
                          <a:solidFill>
                            <a:schemeClr val="tx1"/>
                          </a:solidFill>
                        </a:rPr>
                        <a:t>Have you been involved in moderation with colleagues to understand expected outcomes for summative assessment?</a:t>
                      </a:r>
                    </a:p>
                    <a:p>
                      <a:pPr marL="0" indent="0">
                        <a:buFont typeface="Arial" panose="020B0604020202020204" pitchFamily="34" charset="0"/>
                        <a:buNone/>
                      </a:pPr>
                      <a:endParaRPr lang="en-GB" sz="1300" dirty="0">
                        <a:solidFill>
                          <a:schemeClr val="tx1"/>
                        </a:solidFill>
                      </a:endParaRPr>
                    </a:p>
                  </a:txBody>
                  <a:tcPr marL="70374" marR="70374" marT="35187" marB="35187">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781678680"/>
                  </a:ext>
                </a:extLst>
              </a:tr>
              <a:tr h="442849">
                <a:tc>
                  <a:txBody>
                    <a:bodyPr/>
                    <a:lstStyle/>
                    <a:p>
                      <a:pPr algn="ctr"/>
                      <a:r>
                        <a:rPr lang="en-GB" sz="1600" b="1" dirty="0">
                          <a:solidFill>
                            <a:schemeClr val="tx1"/>
                          </a:solidFill>
                        </a:rPr>
                        <a:t>Managing Behaviour </a:t>
                      </a:r>
                    </a:p>
                  </a:txBody>
                  <a:tcPr marL="70374" marR="70374" marT="35187" marB="35187" anchor="ctr">
                    <a:solidFill>
                      <a:srgbClr val="FFCCFF"/>
                    </a:solidFill>
                  </a:tcPr>
                </a:tc>
                <a:tc>
                  <a:txBody>
                    <a:bodyPr/>
                    <a:lstStyle/>
                    <a:p>
                      <a:pPr algn="ctr"/>
                      <a:r>
                        <a:rPr lang="en-GB" sz="1600" b="1" dirty="0">
                          <a:solidFill>
                            <a:schemeClr val="tx1"/>
                          </a:solidFill>
                        </a:rPr>
                        <a:t>Professional Behaviours</a:t>
                      </a:r>
                    </a:p>
                  </a:txBody>
                  <a:tcPr marL="70374" marR="70374" marT="35187" marB="35187" anchor="ctr">
                    <a:solidFill>
                      <a:srgbClr val="FF9999"/>
                    </a:solidFill>
                  </a:tcPr>
                </a:tc>
                <a:extLst>
                  <a:ext uri="{0D108BD9-81ED-4DB2-BD59-A6C34878D82A}">
                    <a16:rowId xmlns:a16="http://schemas.microsoft.com/office/drawing/2014/main" val="566825127"/>
                  </a:ext>
                </a:extLst>
              </a:tr>
              <a:tr h="4276120">
                <a:tc>
                  <a:txBody>
                    <a:bodyPr/>
                    <a:lstStyle/>
                    <a:p>
                      <a:pPr marL="171450" indent="-171450">
                        <a:buFont typeface="Arial" panose="020B0604020202020204" pitchFamily="34" charset="0"/>
                        <a:buChar char="•"/>
                      </a:pPr>
                      <a:r>
                        <a:rPr lang="en-GB" sz="1300" dirty="0">
                          <a:solidFill>
                            <a:schemeClr val="tx1"/>
                          </a:solidFill>
                        </a:rPr>
                        <a:t>Do you know your pupils as individuals and develop trusting relationships with them?</a:t>
                      </a:r>
                    </a:p>
                    <a:p>
                      <a:pPr marL="171450" indent="-171450">
                        <a:buFont typeface="Arial" panose="020B0604020202020204" pitchFamily="34" charset="0"/>
                        <a:buChar char="•"/>
                      </a:pPr>
                      <a:r>
                        <a:rPr lang="en-GB" sz="1300" dirty="0">
                          <a:solidFill>
                            <a:schemeClr val="tx1"/>
                          </a:solidFill>
                        </a:rPr>
                        <a:t>What routines have you established for your classroom?  Do your pupils consistently follow these?</a:t>
                      </a:r>
                    </a:p>
                    <a:p>
                      <a:pPr marL="171450" indent="-171450">
                        <a:buFont typeface="Arial" panose="020B0604020202020204" pitchFamily="34" charset="0"/>
                        <a:buChar char="•"/>
                      </a:pPr>
                      <a:r>
                        <a:rPr lang="en-GB" sz="1300" dirty="0">
                          <a:solidFill>
                            <a:schemeClr val="tx1"/>
                          </a:solidFill>
                        </a:rPr>
                        <a:t>How do you anticipate and manage pupil behaviour challenges?  Are you using seating plans, least intrusive interventions, non-verbal signals, upholding consistent expectations?</a:t>
                      </a:r>
                    </a:p>
                    <a:p>
                      <a:pPr marL="171450" indent="-171450">
                        <a:buFont typeface="Arial" panose="020B0604020202020204" pitchFamily="34" charset="0"/>
                        <a:buChar char="•"/>
                      </a:pPr>
                      <a:r>
                        <a:rPr lang="en-GB" sz="1300" dirty="0">
                          <a:solidFill>
                            <a:schemeClr val="tx1"/>
                          </a:solidFill>
                        </a:rPr>
                        <a:t>Do you consistently employ sanctions and rewards in line with the school policy?</a:t>
                      </a:r>
                    </a:p>
                    <a:p>
                      <a:pPr marL="171450" indent="-171450">
                        <a:buFont typeface="Arial" panose="020B0604020202020204" pitchFamily="34" charset="0"/>
                        <a:buChar char="•"/>
                      </a:pPr>
                      <a:r>
                        <a:rPr lang="en-GB" sz="1300" dirty="0">
                          <a:solidFill>
                            <a:schemeClr val="tx1"/>
                          </a:solidFill>
                        </a:rPr>
                        <a:t>Do you give pupils meaningful outcomes to their learning to promote motivation?</a:t>
                      </a:r>
                    </a:p>
                  </a:txBody>
                  <a:tcPr marL="70374" marR="70374" marT="35187" marB="35187"/>
                </a:tc>
                <a:tc>
                  <a:txBody>
                    <a:bodyPr/>
                    <a:lstStyle/>
                    <a:p>
                      <a:pPr marL="171450" indent="-171450">
                        <a:buFont typeface="Arial" panose="020B0604020202020204" pitchFamily="34" charset="0"/>
                        <a:buChar char="•"/>
                      </a:pPr>
                      <a:r>
                        <a:rPr lang="en-GB" sz="1300" dirty="0">
                          <a:solidFill>
                            <a:schemeClr val="tx1"/>
                          </a:solidFill>
                        </a:rPr>
                        <a:t>What are you learning about the roles and responsibilities you have as part of the history and humanities department? </a:t>
                      </a:r>
                    </a:p>
                    <a:p>
                      <a:pPr marL="171450" indent="-171450">
                        <a:buFont typeface="Arial" panose="020B0604020202020204" pitchFamily="34" charset="0"/>
                        <a:buChar char="•"/>
                      </a:pPr>
                      <a:r>
                        <a:rPr lang="en-GB" sz="1300" dirty="0">
                          <a:solidFill>
                            <a:schemeClr val="tx1"/>
                          </a:solidFill>
                        </a:rPr>
                        <a:t>How do you contribute to whole school life?  What have your learnt about ‘being a teacher’ from your wider involvement in school e.g., pastoral support, duties, extra curricular activities?</a:t>
                      </a:r>
                    </a:p>
                    <a:p>
                      <a:pPr marL="171450" indent="-171450">
                        <a:buFont typeface="Arial" panose="020B0604020202020204" pitchFamily="34" charset="0"/>
                        <a:buChar char="•"/>
                      </a:pPr>
                      <a:r>
                        <a:rPr lang="en-GB" sz="1300" dirty="0">
                          <a:solidFill>
                            <a:schemeClr val="tx1"/>
                          </a:solidFill>
                        </a:rPr>
                        <a:t>Have you engaged with the families of your pupils?  How could you do this in a positive way to support pupil motivation and progress?</a:t>
                      </a:r>
                    </a:p>
                    <a:p>
                      <a:pPr marL="171450" indent="-171450">
                        <a:buFont typeface="Arial" panose="020B0604020202020204" pitchFamily="34" charset="0"/>
                        <a:buChar char="•"/>
                      </a:pPr>
                      <a:r>
                        <a:rPr lang="en-GB" sz="1300" dirty="0">
                          <a:solidFill>
                            <a:schemeClr val="tx1"/>
                          </a:solidFill>
                        </a:rPr>
                        <a:t>How are you engaging in wider communities of practice within school e.g., tutor team, working with support staff? </a:t>
                      </a:r>
                    </a:p>
                    <a:p>
                      <a:pPr marL="171450" indent="-171450">
                        <a:buFont typeface="Arial" panose="020B0604020202020204" pitchFamily="34" charset="0"/>
                        <a:buChar char="•"/>
                      </a:pPr>
                      <a:r>
                        <a:rPr lang="en-GB" sz="1300" dirty="0">
                          <a:solidFill>
                            <a:schemeClr val="tx1"/>
                          </a:solidFill>
                        </a:rPr>
                        <a:t>How are you benefiting from engaging in wider communities of practice outside of school e.g., SHP, HA, Twitter?</a:t>
                      </a:r>
                    </a:p>
                  </a:txBody>
                  <a:tcPr marL="70374" marR="70374" marT="35187" marB="35187"/>
                </a:tc>
                <a:extLst>
                  <a:ext uri="{0D108BD9-81ED-4DB2-BD59-A6C34878D82A}">
                    <a16:rowId xmlns:a16="http://schemas.microsoft.com/office/drawing/2014/main" val="3157796"/>
                  </a:ext>
                </a:extLst>
              </a:tr>
            </a:tbl>
          </a:graphicData>
        </a:graphic>
      </p:graphicFrame>
    </p:spTree>
    <p:extLst>
      <p:ext uri="{BB962C8B-B14F-4D97-AF65-F5344CB8AC3E}">
        <p14:creationId xmlns:p14="http://schemas.microsoft.com/office/powerpoint/2010/main" val="91713005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82</TotalTime>
  <Words>1055</Words>
  <Application>Microsoft Office PowerPoint</Application>
  <PresentationFormat>Widescreen</PresentationFormat>
  <Paragraphs>59</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Translation of CCF/ ECF into Questions for History Subject Specific Mentoring</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Translation of CCF/ ECF into Questions for History Subject Specific Mentoring</dc:title>
  <dc:creator>Victoria Crooks (staff)</dc:creator>
  <cp:lastModifiedBy>Thomas Donnai</cp:lastModifiedBy>
  <cp:revision>4</cp:revision>
  <cp:lastPrinted>2022-05-10T12:48:58Z</cp:lastPrinted>
  <dcterms:created xsi:type="dcterms:W3CDTF">2022-05-10T11:42:00Z</dcterms:created>
  <dcterms:modified xsi:type="dcterms:W3CDTF">2022-10-07T09:40:04Z</dcterms:modified>
</cp:coreProperties>
</file>