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614D-073A-43A3-B3C8-3C3DCE700E36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00DE9-85E3-4594-AE2E-AB629EE5B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18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614D-073A-43A3-B3C8-3C3DCE700E36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00DE9-85E3-4594-AE2E-AB629EE5B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501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614D-073A-43A3-B3C8-3C3DCE700E36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00DE9-85E3-4594-AE2E-AB629EE5B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089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614D-073A-43A3-B3C8-3C3DCE700E36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00DE9-85E3-4594-AE2E-AB629EE5B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10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614D-073A-43A3-B3C8-3C3DCE700E36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00DE9-85E3-4594-AE2E-AB629EE5B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126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614D-073A-43A3-B3C8-3C3DCE700E36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00DE9-85E3-4594-AE2E-AB629EE5B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23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614D-073A-43A3-B3C8-3C3DCE700E36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00DE9-85E3-4594-AE2E-AB629EE5B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824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614D-073A-43A3-B3C8-3C3DCE700E36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00DE9-85E3-4594-AE2E-AB629EE5B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088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614D-073A-43A3-B3C8-3C3DCE700E36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00DE9-85E3-4594-AE2E-AB629EE5B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793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614D-073A-43A3-B3C8-3C3DCE700E36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00DE9-85E3-4594-AE2E-AB629EE5B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177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C614D-073A-43A3-B3C8-3C3DCE700E36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00DE9-85E3-4594-AE2E-AB629EE5B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854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C614D-073A-43A3-B3C8-3C3DCE700E36}" type="datetimeFigureOut">
              <a:rPr lang="en-GB" smtClean="0"/>
              <a:t>04/06/2019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00DE9-85E3-4594-AE2E-AB629EE5B6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359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7571890" y="5690346"/>
            <a:ext cx="2562045" cy="709593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4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3040380" y="501099"/>
            <a:ext cx="6751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/>
              <a:t>PGT DL demand relies on offshore students</a:t>
            </a:r>
            <a:r>
              <a:rPr lang="en-GB" b="1" dirty="0"/>
              <a:t>: 10 of the top 14 UK HE providers of DL PGT courses have a larger intake of offshore students than UK-based (with the exception of the Open University)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731699" y="2095034"/>
            <a:ext cx="7016871" cy="3582074"/>
            <a:chOff x="483575" y="1537628"/>
            <a:chExt cx="8402486" cy="4237894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83575" y="1537628"/>
              <a:ext cx="8266893" cy="4237894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4"/>
            <a:srcRect l="31863" t="31754" r="39386" b="41065"/>
            <a:stretch/>
          </p:blipFill>
          <p:spPr>
            <a:xfrm>
              <a:off x="5958194" y="4946481"/>
              <a:ext cx="226705" cy="65711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>
              <a:off x="6743607" y="1611199"/>
              <a:ext cx="114301" cy="111278"/>
            </a:xfrm>
            <a:prstGeom prst="rect">
              <a:avLst/>
            </a:prstGeom>
            <a:solidFill>
              <a:srgbClr val="A66999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804462" y="1556839"/>
              <a:ext cx="2081599" cy="291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dirty="0"/>
                <a:t>= </a:t>
              </a:r>
              <a:r>
                <a:rPr lang="en-GB" sz="1000" b="1" dirty="0"/>
                <a:t>UK-Based PGT DL Students</a:t>
              </a:r>
              <a:endParaRPr lang="en-GB" sz="1000" b="1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743607" y="1801781"/>
              <a:ext cx="114301" cy="111278"/>
            </a:xfrm>
            <a:prstGeom prst="rect">
              <a:avLst/>
            </a:prstGeom>
            <a:solidFill>
              <a:srgbClr val="BF714D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804462" y="1729327"/>
              <a:ext cx="2081599" cy="291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000" dirty="0"/>
                <a:t>= </a:t>
              </a:r>
              <a:r>
                <a:rPr lang="en-GB" sz="1000" b="1" dirty="0"/>
                <a:t>Offshore PGT DL Students</a:t>
              </a:r>
              <a:endParaRPr lang="en-GB" sz="1000" b="1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059622" y="1541451"/>
              <a:ext cx="4881938" cy="5461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1200" b="1" dirty="0">
                  <a:solidFill>
                    <a:schemeClr val="bg1">
                      <a:lumMod val="50000"/>
                    </a:schemeClr>
                  </a:solidFill>
                </a:rPr>
                <a:t>Total number of PGT DL students by institution </a:t>
              </a:r>
              <a:br>
                <a:rPr lang="en-GB" sz="1200" b="1" dirty="0">
                  <a:solidFill>
                    <a:schemeClr val="bg1">
                      <a:lumMod val="50000"/>
                    </a:schemeClr>
                  </a:solidFill>
                </a:rPr>
              </a:br>
              <a:r>
                <a:rPr lang="en-GB" sz="12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(3-year </a:t>
              </a:r>
              <a:r>
                <a:rPr lang="en-GB" sz="12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cumulative, </a:t>
              </a:r>
              <a:r>
                <a:rPr lang="en-GB" sz="12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2014-2016</a:t>
              </a:r>
              <a:r>
                <a:rPr lang="en-GB" sz="1200" b="1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)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1893361" y="6123329"/>
            <a:ext cx="67612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i="1" dirty="0"/>
              <a:t>Source: HESA Aggregate Offshore </a:t>
            </a:r>
            <a:r>
              <a:rPr lang="en-US" sz="800" i="1" dirty="0"/>
              <a:t>Record &amp; HESA Student records (2014-2016)</a:t>
            </a:r>
            <a:endParaRPr lang="en-US" sz="800" i="1" dirty="0"/>
          </a:p>
          <a:p>
            <a:r>
              <a:rPr lang="en-US" sz="800" i="1" dirty="0"/>
              <a:t>Read with caution: Directional data only, as datasets are not comparable (refer to slide 3 for further information)</a:t>
            </a:r>
            <a:endParaRPr lang="en-US" sz="800" i="1" dirty="0"/>
          </a:p>
        </p:txBody>
      </p:sp>
      <p:sp>
        <p:nvSpPr>
          <p:cNvPr id="2" name="Rectangle 1"/>
          <p:cNvSpPr/>
          <p:nvPr/>
        </p:nvSpPr>
        <p:spPr>
          <a:xfrm>
            <a:off x="2170982" y="1450159"/>
            <a:ext cx="806791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sz="1400" u="sng" dirty="0"/>
              <a:t>The Open University</a:t>
            </a:r>
            <a:r>
              <a:rPr lang="en-GB" sz="1400" dirty="0"/>
              <a:t> </a:t>
            </a:r>
            <a:r>
              <a:rPr lang="en-GB" sz="1400" dirty="0"/>
              <a:t>dominates the PGT DL market, however their intake is primarily domestic (UK-based).</a:t>
            </a:r>
          </a:p>
          <a:p>
            <a:pPr marL="171450" indent="-1714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sz="1400" u="sng" dirty="0"/>
              <a:t>Liverpool</a:t>
            </a:r>
            <a:r>
              <a:rPr lang="en-GB" sz="1400" dirty="0"/>
              <a:t> and </a:t>
            </a:r>
            <a:r>
              <a:rPr lang="en-GB" sz="1400" u="sng" dirty="0"/>
              <a:t>University of </a:t>
            </a:r>
            <a:r>
              <a:rPr lang="en-GB" sz="1400" u="sng" dirty="0"/>
              <a:t>London</a:t>
            </a:r>
            <a:r>
              <a:rPr lang="en-GB" sz="1400" dirty="0"/>
              <a:t> </a:t>
            </a:r>
            <a:r>
              <a:rPr lang="en-GB" sz="1400" dirty="0"/>
              <a:t>are </a:t>
            </a:r>
            <a:r>
              <a:rPr lang="en-GB" sz="1400" dirty="0"/>
              <a:t>also key </a:t>
            </a:r>
            <a:r>
              <a:rPr lang="en-GB" sz="1400" dirty="0"/>
              <a:t>players in the sector</a:t>
            </a:r>
            <a:r>
              <a:rPr lang="en-GB" sz="1400" dirty="0"/>
              <a:t>, relying on offshore demand.</a:t>
            </a:r>
            <a:endParaRPr lang="en-GB" sz="1400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/>
          </p:nvPr>
        </p:nvGraphicFramePr>
        <p:xfrm>
          <a:off x="9370602" y="5765856"/>
          <a:ext cx="723352" cy="610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showAsIcon="1" r:id="rId5" imgW="914400" imgH="771480" progId="Excel.Sheet.12">
                  <p:embed/>
                </p:oleObj>
              </mc:Choice>
              <mc:Fallback>
                <p:oleObj name="Worksheet" showAsIcon="1" r:id="rId5" imgW="914400" imgH="771480" progId="Excel.Sheet.12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370602" y="5765856"/>
                        <a:ext cx="723352" cy="61032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ight Arrow 15"/>
          <p:cNvSpPr/>
          <p:nvPr/>
        </p:nvSpPr>
        <p:spPr>
          <a:xfrm>
            <a:off x="9159151" y="5963410"/>
            <a:ext cx="143868" cy="163465"/>
          </a:xfrm>
          <a:prstGeom prst="rightArrow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7571890" y="5721977"/>
            <a:ext cx="17425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Full </a:t>
            </a:r>
            <a:r>
              <a:rPr lang="en-GB" sz="1200" dirty="0"/>
              <a:t>breakdown of </a:t>
            </a:r>
            <a:r>
              <a:rPr lang="en-GB" sz="1200" dirty="0"/>
              <a:t>PGT DL student demand for all UK HE providers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131615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Worksheet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Alithea Buchan</dc:creator>
  <cp:lastModifiedBy>Alithea Buchan</cp:lastModifiedBy>
  <cp:revision>1</cp:revision>
  <dcterms:created xsi:type="dcterms:W3CDTF">2019-06-04T09:00:06Z</dcterms:created>
  <dcterms:modified xsi:type="dcterms:W3CDTF">2019-06-04T09:01:32Z</dcterms:modified>
</cp:coreProperties>
</file>