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256" r:id="rId2"/>
    <p:sldId id="258" r:id="rId3"/>
    <p:sldId id="263" r:id="rId4"/>
    <p:sldId id="266" r:id="rId5"/>
    <p:sldId id="267" r:id="rId6"/>
    <p:sldId id="268" r:id="rId7"/>
    <p:sldId id="265" r:id="rId8"/>
    <p:sldId id="273" r:id="rId9"/>
    <p:sldId id="280" r:id="rId10"/>
    <p:sldId id="275" r:id="rId11"/>
    <p:sldId id="277" r:id="rId12"/>
    <p:sldId id="278" r:id="rId13"/>
    <p:sldId id="279" r:id="rId14"/>
    <p:sldId id="290" r:id="rId15"/>
    <p:sldId id="291" r:id="rId16"/>
    <p:sldId id="270" r:id="rId17"/>
    <p:sldId id="282" r:id="rId18"/>
    <p:sldId id="283" r:id="rId19"/>
    <p:sldId id="284" r:id="rId20"/>
    <p:sldId id="285" r:id="rId21"/>
    <p:sldId id="286" r:id="rId22"/>
    <p:sldId id="288" r:id="rId23"/>
    <p:sldId id="289" r:id="rId24"/>
    <p:sldId id="271" r:id="rId25"/>
    <p:sldId id="272" r:id="rId26"/>
    <p:sldId id="260" r:id="rId27"/>
    <p:sldId id="262" r:id="rId28"/>
  </p:sldIdLst>
  <p:sldSz cx="9144000" cy="6858000" type="screen4x3"/>
  <p:notesSz cx="9926638" cy="6797675"/>
  <p:defaultTextStyle>
    <a:defPPr>
      <a:defRPr lang="en-GB"/>
    </a:defPPr>
    <a:lvl1pPr algn="l" rtl="0" eaLnBrk="0" fontAlgn="base" hangingPunct="0">
      <a:spcBef>
        <a:spcPct val="0"/>
      </a:spcBef>
      <a:spcAft>
        <a:spcPct val="0"/>
      </a:spcAft>
      <a:defRPr sz="2400" kern="1200">
        <a:solidFill>
          <a:schemeClr val="tx1"/>
        </a:solidFill>
        <a:latin typeface="Arial" panose="020B0604020202020204" pitchFamily="34" charset="0"/>
        <a:ea typeface="Geneva"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Geneva"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Geneva"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Geneva"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Geneva" charset="-128"/>
        <a:cs typeface="+mn-cs"/>
      </a:defRPr>
    </a:lvl5pPr>
    <a:lvl6pPr marL="2286000" algn="l" defTabSz="914400" rtl="0" eaLnBrk="1" latinLnBrk="0" hangingPunct="1">
      <a:defRPr sz="2400" kern="1200">
        <a:solidFill>
          <a:schemeClr val="tx1"/>
        </a:solidFill>
        <a:latin typeface="Arial" panose="020B0604020202020204" pitchFamily="34" charset="0"/>
        <a:ea typeface="Geneva" charset="-128"/>
        <a:cs typeface="+mn-cs"/>
      </a:defRPr>
    </a:lvl6pPr>
    <a:lvl7pPr marL="2743200" algn="l" defTabSz="914400" rtl="0" eaLnBrk="1" latinLnBrk="0" hangingPunct="1">
      <a:defRPr sz="2400" kern="1200">
        <a:solidFill>
          <a:schemeClr val="tx1"/>
        </a:solidFill>
        <a:latin typeface="Arial" panose="020B0604020202020204" pitchFamily="34" charset="0"/>
        <a:ea typeface="Geneva" charset="-128"/>
        <a:cs typeface="+mn-cs"/>
      </a:defRPr>
    </a:lvl7pPr>
    <a:lvl8pPr marL="3200400" algn="l" defTabSz="914400" rtl="0" eaLnBrk="1" latinLnBrk="0" hangingPunct="1">
      <a:defRPr sz="2400" kern="1200">
        <a:solidFill>
          <a:schemeClr val="tx1"/>
        </a:solidFill>
        <a:latin typeface="Arial" panose="020B0604020202020204" pitchFamily="34" charset="0"/>
        <a:ea typeface="Geneva" charset="-128"/>
        <a:cs typeface="+mn-cs"/>
      </a:defRPr>
    </a:lvl8pPr>
    <a:lvl9pPr marL="3657600" algn="l" defTabSz="914400" rtl="0" eaLnBrk="1" latinLnBrk="0" hangingPunct="1">
      <a:defRPr sz="2400" kern="1200">
        <a:solidFill>
          <a:schemeClr val="tx1"/>
        </a:solidFill>
        <a:latin typeface="Arial" panose="020B0604020202020204" pitchFamily="34" charset="0"/>
        <a:ea typeface="Geneva"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ki Lee" initials="VL" lastIdx="1" clrIdx="0">
    <p:extLst>
      <p:ext uri="{19B8F6BF-5375-455C-9EA6-DF929625EA0E}">
        <p15:presenceInfo xmlns:p15="http://schemas.microsoft.com/office/powerpoint/2012/main" userId="S-1-5-21-2667206152-1387221417-4195742073-2120" providerId="AD"/>
      </p:ext>
    </p:extLst>
  </p:cmAuthor>
  <p:cmAuthor id="2" name="Rebecca Harris" initials="RH" lastIdx="0" clrIdx="1">
    <p:extLst>
      <p:ext uri="{19B8F6BF-5375-455C-9EA6-DF929625EA0E}">
        <p15:presenceInfo xmlns:p15="http://schemas.microsoft.com/office/powerpoint/2012/main" userId="S-1-5-21-2667206152-1387221417-4195742073-31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61"/>
    <a:srgbClr val="48C3D3"/>
    <a:srgbClr val="47C3D3"/>
    <a:srgbClr val="9594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4364" autoAdjust="0"/>
  </p:normalViewPr>
  <p:slideViewPr>
    <p:cSldViewPr>
      <p:cViewPr varScale="1">
        <p:scale>
          <a:sx n="62" d="100"/>
          <a:sy n="62" d="100"/>
        </p:scale>
        <p:origin x="1626" y="66"/>
      </p:cViewPr>
      <p:guideLst/>
    </p:cSldViewPr>
  </p:slideViewPr>
  <p:notesTextViewPr>
    <p:cViewPr>
      <p:scale>
        <a:sx n="1" d="1"/>
        <a:sy n="1" d="1"/>
      </p:scale>
      <p:origin x="0" y="0"/>
    </p:cViewPr>
  </p:notesTextViewPr>
  <p:notesViewPr>
    <p:cSldViewPr>
      <p:cViewPr varScale="1">
        <p:scale>
          <a:sx n="75" d="100"/>
          <a:sy n="75" d="100"/>
        </p:scale>
        <p:origin x="170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161-4403-AE5C-E532CFA3C48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161-4403-AE5C-E532CFA3C488}"/>
              </c:ext>
            </c:extLst>
          </c:dPt>
          <c:dLbls>
            <c:dLbl>
              <c:idx val="0"/>
              <c:layout>
                <c:manualLayout>
                  <c:x val="9.1688538932623237E-4"/>
                  <c:y val="-4.2891513560804903E-3"/>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161-4403-AE5C-E532CFA3C488}"/>
                </c:ext>
              </c:extLst>
            </c:dLbl>
            <c:dLbl>
              <c:idx val="1"/>
              <c:layout>
                <c:manualLayout>
                  <c:x val="-9.4983158355205655E-2"/>
                  <c:y val="-0.11145158938466025"/>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5161-4403-AE5C-E532CFA3C48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Sheet2!$A$2:$A$3</c:f>
              <c:strCache>
                <c:ptCount val="2"/>
                <c:pt idx="0">
                  <c:v>Male</c:v>
                </c:pt>
                <c:pt idx="1">
                  <c:v>Female</c:v>
                </c:pt>
              </c:strCache>
            </c:strRef>
          </c:cat>
          <c:val>
            <c:numRef>
              <c:f>Sheet2!$B$2:$B$3</c:f>
              <c:numCache>
                <c:formatCode>General</c:formatCode>
                <c:ptCount val="2"/>
                <c:pt idx="0">
                  <c:v>19</c:v>
                </c:pt>
                <c:pt idx="1">
                  <c:v>81</c:v>
                </c:pt>
              </c:numCache>
            </c:numRef>
          </c:val>
          <c:extLst>
            <c:ext xmlns:c16="http://schemas.microsoft.com/office/drawing/2014/chart" uri="{C3380CC4-5D6E-409C-BE32-E72D297353CC}">
              <c16:uniqueId val="{00000004-5161-4403-AE5C-E532CFA3C488}"/>
            </c:ext>
          </c:extLst>
        </c:ser>
        <c:dLbls>
          <c:dLblPos val="inEnd"/>
          <c:showLegendKey val="0"/>
          <c:showVal val="0"/>
          <c:showCatName val="1"/>
          <c:showSerName val="0"/>
          <c:showPercent val="0"/>
          <c:showBubbleSize val="0"/>
          <c:showLeaderLines val="0"/>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2E685564-AF67-449F-9DED-88BD4842B3CA}" type="datetimeFigureOut">
              <a:rPr lang="en-GB" smtClean="0"/>
              <a:t>14/07/2020</a:t>
            </a:fld>
            <a:endParaRPr lang="en-GB"/>
          </a:p>
        </p:txBody>
      </p:sp>
      <p:sp>
        <p:nvSpPr>
          <p:cNvPr id="4" name="Footer Placeholder 3"/>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5350DE2A-12EF-4854-A0BE-CE26748ED896}" type="slidenum">
              <a:rPr lang="en-GB" smtClean="0"/>
              <a:t>‹#›</a:t>
            </a:fld>
            <a:endParaRPr lang="en-GB"/>
          </a:p>
        </p:txBody>
      </p:sp>
    </p:spTree>
    <p:extLst>
      <p:ext uri="{BB962C8B-B14F-4D97-AF65-F5344CB8AC3E}">
        <p14:creationId xmlns:p14="http://schemas.microsoft.com/office/powerpoint/2010/main" val="4794662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4301543" cy="339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ltLang="en-US"/>
          </a:p>
        </p:txBody>
      </p:sp>
      <p:sp>
        <p:nvSpPr>
          <p:cNvPr id="5123" name="Rectangle 3"/>
          <p:cNvSpPr>
            <a:spLocks noGrp="1" noChangeArrowheads="1"/>
          </p:cNvSpPr>
          <p:nvPr>
            <p:ph type="dt" idx="1"/>
          </p:nvPr>
        </p:nvSpPr>
        <p:spPr bwMode="auto">
          <a:xfrm>
            <a:off x="5625096" y="0"/>
            <a:ext cx="4301543" cy="339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ltLang="en-US"/>
          </a:p>
        </p:txBody>
      </p:sp>
      <p:sp>
        <p:nvSpPr>
          <p:cNvPr id="6148"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1323552" y="3228896"/>
            <a:ext cx="7279535" cy="3058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5126" name="Rectangle 6"/>
          <p:cNvSpPr>
            <a:spLocks noGrp="1" noChangeArrowheads="1"/>
          </p:cNvSpPr>
          <p:nvPr>
            <p:ph type="ftr" sz="quarter" idx="4"/>
          </p:nvPr>
        </p:nvSpPr>
        <p:spPr bwMode="auto">
          <a:xfrm>
            <a:off x="1" y="6457791"/>
            <a:ext cx="4301543" cy="339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ltLang="en-US"/>
          </a:p>
        </p:txBody>
      </p:sp>
      <p:sp>
        <p:nvSpPr>
          <p:cNvPr id="5127" name="Rectangle 7"/>
          <p:cNvSpPr>
            <a:spLocks noGrp="1" noChangeArrowheads="1"/>
          </p:cNvSpPr>
          <p:nvPr>
            <p:ph type="sldNum" sz="quarter" idx="5"/>
          </p:nvPr>
        </p:nvSpPr>
        <p:spPr bwMode="auto">
          <a:xfrm>
            <a:off x="5625096" y="6457791"/>
            <a:ext cx="4301543" cy="339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39BF0A3-9E2C-421E-B68B-B7543DE12BDA}" type="slidenum">
              <a:rPr lang="en-GB" altLang="en-US"/>
              <a:pPr>
                <a:defRPr/>
              </a:pPr>
              <a:t>‹#›</a:t>
            </a:fld>
            <a:endParaRPr lang="en-GB" altLang="en-US"/>
          </a:p>
        </p:txBody>
      </p:sp>
    </p:spTree>
    <p:extLst>
      <p:ext uri="{BB962C8B-B14F-4D97-AF65-F5344CB8AC3E}">
        <p14:creationId xmlns:p14="http://schemas.microsoft.com/office/powerpoint/2010/main" val="2374351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Geneva"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Geneva"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Geneva"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Geneva"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Geneva"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charset="-128"/>
              </a:defRPr>
            </a:lvl1pPr>
            <a:lvl2pPr marL="742950" indent="-285750">
              <a:defRPr sz="2400">
                <a:solidFill>
                  <a:schemeClr val="tx1"/>
                </a:solidFill>
                <a:latin typeface="Arial" panose="020B0604020202020204" pitchFamily="34" charset="0"/>
                <a:ea typeface="Geneva" charset="-128"/>
              </a:defRPr>
            </a:lvl2pPr>
            <a:lvl3pPr marL="1143000" indent="-228600">
              <a:defRPr sz="2400">
                <a:solidFill>
                  <a:schemeClr val="tx1"/>
                </a:solidFill>
                <a:latin typeface="Arial" panose="020B0604020202020204" pitchFamily="34" charset="0"/>
                <a:ea typeface="Geneva" charset="-128"/>
              </a:defRPr>
            </a:lvl3pPr>
            <a:lvl4pPr marL="1600200" indent="-228600">
              <a:defRPr sz="2400">
                <a:solidFill>
                  <a:schemeClr val="tx1"/>
                </a:solidFill>
                <a:latin typeface="Arial" panose="020B0604020202020204" pitchFamily="34" charset="0"/>
                <a:ea typeface="Geneva" charset="-128"/>
              </a:defRPr>
            </a:lvl4pPr>
            <a:lvl5pPr marL="2057400" indent="-228600">
              <a:defRPr sz="2400">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fld id="{8AA0609C-915C-4FC2-9FB0-E2850E3B37E2}" type="slidenum">
              <a:rPr lang="en-GB" altLang="en-US" sz="1200"/>
              <a:pPr/>
              <a:t>1</a:t>
            </a:fld>
            <a:endParaRPr lang="en-GB"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altLang="en-US" dirty="0" smtClean="0"/>
              <a:t>Introduce ourselves</a:t>
            </a:r>
          </a:p>
        </p:txBody>
      </p:sp>
    </p:spTree>
    <p:extLst>
      <p:ext uri="{BB962C8B-B14F-4D97-AF65-F5344CB8AC3E}">
        <p14:creationId xmlns:p14="http://schemas.microsoft.com/office/powerpoint/2010/main" val="3879172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number of ‘sandwich carers’ (people who care for an older or disabled loved one at the same time as they have young children) is growing as the average age for having children rises and care needs amongst older relatives continues to grow.</a:t>
            </a:r>
          </a:p>
          <a:p>
            <a:endParaRPr lang="en-GB" dirty="0" smtClean="0"/>
          </a:p>
          <a:p>
            <a:r>
              <a:rPr lang="en-GB" dirty="0" smtClean="0"/>
              <a:t>ONS analysis suggests that 3% of the UK general population, equivalent to more than 1.3 million people, now have this twin responsibility. It suggests sandwich carers are more likely to report symptoms of mental ill-health, feel less satisfied with life, and struggle financially compared with the general population. Almost 27% of sandwich carers show symptoms of mental ill-health while caring for both sick, disabled or older relatives and children. The peak age for these two family responsibilities to coincide is 40-44 for women, and 45-49 for men. It is women who are more likely to face the pressure of simultaneously shouldering responsibility for young and old. At the age when many women are at the peak of their careers, often raising families of their own, their ageing parents are also starting to need support.</a:t>
            </a:r>
          </a:p>
          <a:p>
            <a:endParaRPr lang="en-GB" dirty="0" smtClean="0"/>
          </a:p>
          <a:p>
            <a:r>
              <a:rPr lang="en-GB" sz="1200" b="0" i="0" kern="1200" dirty="0" smtClean="0">
                <a:solidFill>
                  <a:schemeClr val="tx1"/>
                </a:solidFill>
                <a:effectLst/>
                <a:latin typeface="Arial" panose="020B0604020202020204" pitchFamily="34" charset="0"/>
                <a:ea typeface="Geneva" charset="-128"/>
                <a:cs typeface="+mn-cs"/>
              </a:rPr>
              <a:t>This emphasises the need for employers to fully understand all the different facets of flexible working, such as term time hours, flexi-time and job share, in order for Returners to be able to balance work and caring. </a:t>
            </a:r>
            <a:endParaRPr lang="en-GB" dirty="0"/>
          </a:p>
        </p:txBody>
      </p:sp>
      <p:sp>
        <p:nvSpPr>
          <p:cNvPr id="4" name="Slide Number Placeholder 3"/>
          <p:cNvSpPr>
            <a:spLocks noGrp="1"/>
          </p:cNvSpPr>
          <p:nvPr>
            <p:ph type="sldNum" sz="quarter" idx="10"/>
          </p:nvPr>
        </p:nvSpPr>
        <p:spPr/>
        <p:txBody>
          <a:bodyPr/>
          <a:lstStyle/>
          <a:p>
            <a:pPr>
              <a:defRPr/>
            </a:pPr>
            <a:fld id="{539BF0A3-9E2C-421E-B68B-B7543DE12BDA}" type="slidenum">
              <a:rPr lang="en-GB" altLang="en-US" smtClean="0"/>
              <a:pPr>
                <a:defRPr/>
              </a:pPr>
              <a:t>10</a:t>
            </a:fld>
            <a:endParaRPr lang="en-GB" altLang="en-US"/>
          </a:p>
        </p:txBody>
      </p:sp>
    </p:spTree>
    <p:extLst>
      <p:ext uri="{BB962C8B-B14F-4D97-AF65-F5344CB8AC3E}">
        <p14:creationId xmlns:p14="http://schemas.microsoft.com/office/powerpoint/2010/main" val="3874932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Arial" panose="020B0604020202020204" pitchFamily="34" charset="0"/>
                <a:ea typeface="Geneva" charset="-128"/>
                <a:cs typeface="+mn-cs"/>
              </a:rPr>
              <a:t>Again, this reinforces the need for employers to offer flexibility in their roles for experienced and senior staff, not just at entry level. Research has shown that women often return to work in part-time, less senior roles in order to find the flexibility they need to be able to balance work with care. The economic impact of this on women is, therefore, two-fold: they work fewer hours and for a lower hourly rate when returning to work, despite having more experience to offer organisations on their return.</a:t>
            </a:r>
            <a:endParaRPr lang="en-GB" dirty="0"/>
          </a:p>
        </p:txBody>
      </p:sp>
      <p:sp>
        <p:nvSpPr>
          <p:cNvPr id="4" name="Slide Number Placeholder 3"/>
          <p:cNvSpPr>
            <a:spLocks noGrp="1"/>
          </p:cNvSpPr>
          <p:nvPr>
            <p:ph type="sldNum" sz="quarter" idx="10"/>
          </p:nvPr>
        </p:nvSpPr>
        <p:spPr/>
        <p:txBody>
          <a:bodyPr/>
          <a:lstStyle/>
          <a:p>
            <a:pPr>
              <a:defRPr/>
            </a:pPr>
            <a:fld id="{539BF0A3-9E2C-421E-B68B-B7543DE12BDA}" type="slidenum">
              <a:rPr lang="en-GB" altLang="en-US" smtClean="0"/>
              <a:pPr>
                <a:defRPr/>
              </a:pPr>
              <a:t>11</a:t>
            </a:fld>
            <a:endParaRPr lang="en-GB" altLang="en-US"/>
          </a:p>
        </p:txBody>
      </p:sp>
    </p:spTree>
    <p:extLst>
      <p:ext uri="{BB962C8B-B14F-4D97-AF65-F5344CB8AC3E}">
        <p14:creationId xmlns:p14="http://schemas.microsoft.com/office/powerpoint/2010/main" val="3823906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 are a number</a:t>
            </a:r>
            <a:r>
              <a:rPr lang="en-GB" baseline="0" dirty="0" smtClean="0"/>
              <a:t> of barriers preventing parents and carers from returning to work. </a:t>
            </a:r>
          </a:p>
          <a:p>
            <a:endParaRPr lang="en-GB" baseline="0" dirty="0" smtClean="0"/>
          </a:p>
          <a:p>
            <a:r>
              <a:rPr lang="en-GB" baseline="0" dirty="0" smtClean="0"/>
              <a:t>a) £21 b) £31 </a:t>
            </a:r>
            <a:r>
              <a:rPr lang="en-GB" b="1" baseline="0" dirty="0" smtClean="0"/>
              <a:t>c) £41 </a:t>
            </a:r>
            <a:r>
              <a:rPr lang="en-GB" baseline="0" dirty="0" smtClean="0"/>
              <a:t>d) £51</a:t>
            </a:r>
            <a:endParaRPr lang="en-GB" dirty="0"/>
          </a:p>
        </p:txBody>
      </p:sp>
      <p:sp>
        <p:nvSpPr>
          <p:cNvPr id="4" name="Slide Number Placeholder 3"/>
          <p:cNvSpPr>
            <a:spLocks noGrp="1"/>
          </p:cNvSpPr>
          <p:nvPr>
            <p:ph type="sldNum" sz="quarter" idx="10"/>
          </p:nvPr>
        </p:nvSpPr>
        <p:spPr/>
        <p:txBody>
          <a:bodyPr/>
          <a:lstStyle/>
          <a:p>
            <a:pPr>
              <a:defRPr/>
            </a:pPr>
            <a:fld id="{539BF0A3-9E2C-421E-B68B-B7543DE12BDA}" type="slidenum">
              <a:rPr lang="en-GB" altLang="en-US" smtClean="0"/>
              <a:pPr>
                <a:defRPr/>
              </a:pPr>
              <a:t>12</a:t>
            </a:fld>
            <a:endParaRPr lang="en-GB" altLang="en-US"/>
          </a:p>
        </p:txBody>
      </p:sp>
    </p:spTree>
    <p:extLst>
      <p:ext uri="{BB962C8B-B14F-4D97-AF65-F5344CB8AC3E}">
        <p14:creationId xmlns:p14="http://schemas.microsoft.com/office/powerpoint/2010/main" val="3405405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smtClean="0"/>
              <a:t>They also</a:t>
            </a:r>
            <a:r>
              <a:rPr lang="en-GB" sz="1200" baseline="0" dirty="0" smtClean="0"/>
              <a:t> told us that in terms of returning to work, they were </a:t>
            </a:r>
            <a:r>
              <a:rPr lang="en-GB" sz="1200" dirty="0" smtClean="0"/>
              <a:t>most interested in opportunities around:</a:t>
            </a:r>
          </a:p>
          <a:p>
            <a:r>
              <a:rPr lang="en-GB" sz="1200" dirty="0" smtClean="0"/>
              <a:t>Work trials</a:t>
            </a:r>
          </a:p>
          <a:p>
            <a:r>
              <a:rPr lang="en-GB" sz="1200" dirty="0" smtClean="0"/>
              <a:t>Workplace visits</a:t>
            </a:r>
          </a:p>
          <a:p>
            <a:r>
              <a:rPr lang="en-GB" sz="1200" dirty="0" smtClean="0"/>
              <a:t>Coaching about their skills</a:t>
            </a:r>
          </a:p>
          <a:p>
            <a:r>
              <a:rPr lang="en-GB" sz="1200" dirty="0" smtClean="0"/>
              <a:t>Support to understand different sectors</a:t>
            </a:r>
          </a:p>
        </p:txBody>
      </p:sp>
      <p:sp>
        <p:nvSpPr>
          <p:cNvPr id="4" name="Slide Number Placeholder 3"/>
          <p:cNvSpPr>
            <a:spLocks noGrp="1"/>
          </p:cNvSpPr>
          <p:nvPr>
            <p:ph type="sldNum" sz="quarter" idx="10"/>
          </p:nvPr>
        </p:nvSpPr>
        <p:spPr/>
        <p:txBody>
          <a:bodyPr/>
          <a:lstStyle/>
          <a:p>
            <a:pPr>
              <a:defRPr/>
            </a:pPr>
            <a:fld id="{539BF0A3-9E2C-421E-B68B-B7543DE12BDA}" type="slidenum">
              <a:rPr lang="en-GB" altLang="en-US" smtClean="0"/>
              <a:pPr>
                <a:defRPr/>
              </a:pPr>
              <a:t>13</a:t>
            </a:fld>
            <a:endParaRPr lang="en-GB" altLang="en-US"/>
          </a:p>
        </p:txBody>
      </p:sp>
    </p:spTree>
    <p:extLst>
      <p:ext uri="{BB962C8B-B14F-4D97-AF65-F5344CB8AC3E}">
        <p14:creationId xmlns:p14="http://schemas.microsoft.com/office/powerpoint/2010/main" val="4261516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Flexible working and the impact of Covid-19:</a:t>
            </a:r>
          </a:p>
          <a:p>
            <a:endParaRPr lang="en-GB" dirty="0" smtClean="0"/>
          </a:p>
          <a:p>
            <a:r>
              <a:rPr lang="en-GB" dirty="0" smtClean="0"/>
              <a:t>Working Families’ recently released some new research in which they had surveyed 1,063 UK parents and carers of dependent children under 18. All respondents were in work during the COVID-19 lockdown, although some were on leave, including furlough leave. The survey asked about their experiences of flexible working before and during the lockdown, and their aspirations for flexible working after lockdown. </a:t>
            </a:r>
          </a:p>
          <a:p>
            <a:endParaRPr lang="en-GB" dirty="0" smtClean="0"/>
          </a:p>
          <a:p>
            <a:r>
              <a:rPr lang="en-GB" dirty="0" smtClean="0"/>
              <a:t>Unsurprisingly, there has been a huge jump in the numbers working flexibly during lockdown. Whilst only 65% of parents and carers taking part in the survey had flexible working opportunities before the onset of the pandemic, now 84% were working flexibly. 47% of those surveyed said they had been working extremely flexibly or very flexibly during lockdown, compared to 23% prior to lockdown. </a:t>
            </a:r>
          </a:p>
          <a:p>
            <a:endParaRPr lang="en-GB" dirty="0" smtClean="0"/>
          </a:p>
          <a:p>
            <a:r>
              <a:rPr lang="en-GB" dirty="0" smtClean="0"/>
              <a:t>Of the 35% of respondents that had not been working flexibly at all before the lockdown, 72% are now working flexibly. The most common flexible working arrangements reported by parents and carers during lockdown were working from home (63%) and flexing their hours (52%).</a:t>
            </a:r>
            <a:endParaRPr lang="en-GB" dirty="0"/>
          </a:p>
        </p:txBody>
      </p:sp>
      <p:sp>
        <p:nvSpPr>
          <p:cNvPr id="4" name="Slide Number Placeholder 3"/>
          <p:cNvSpPr>
            <a:spLocks noGrp="1"/>
          </p:cNvSpPr>
          <p:nvPr>
            <p:ph type="sldNum" sz="quarter" idx="10"/>
          </p:nvPr>
        </p:nvSpPr>
        <p:spPr/>
        <p:txBody>
          <a:bodyPr/>
          <a:lstStyle/>
          <a:p>
            <a:pPr>
              <a:defRPr/>
            </a:pPr>
            <a:fld id="{539BF0A3-9E2C-421E-B68B-B7543DE12BDA}" type="slidenum">
              <a:rPr lang="en-GB" altLang="en-US" smtClean="0"/>
              <a:pPr>
                <a:defRPr/>
              </a:pPr>
              <a:t>14</a:t>
            </a:fld>
            <a:endParaRPr lang="en-GB" altLang="en-US"/>
          </a:p>
        </p:txBody>
      </p:sp>
    </p:spTree>
    <p:extLst>
      <p:ext uri="{BB962C8B-B14F-4D97-AF65-F5344CB8AC3E}">
        <p14:creationId xmlns:p14="http://schemas.microsoft.com/office/powerpoint/2010/main" val="1425575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future of flexible working:</a:t>
            </a:r>
          </a:p>
          <a:p>
            <a:endParaRPr lang="en-GB" dirty="0" smtClean="0"/>
          </a:p>
          <a:p>
            <a:r>
              <a:rPr lang="en-GB" dirty="0" smtClean="0"/>
              <a:t>48% of all respondents said they planned to make changes to work more flexibly after lockdown. </a:t>
            </a:r>
            <a:endParaRPr lang="en-GB" dirty="0"/>
          </a:p>
        </p:txBody>
      </p:sp>
      <p:sp>
        <p:nvSpPr>
          <p:cNvPr id="4" name="Slide Number Placeholder 3"/>
          <p:cNvSpPr>
            <a:spLocks noGrp="1"/>
          </p:cNvSpPr>
          <p:nvPr>
            <p:ph type="sldNum" sz="quarter" idx="10"/>
          </p:nvPr>
        </p:nvSpPr>
        <p:spPr/>
        <p:txBody>
          <a:bodyPr/>
          <a:lstStyle/>
          <a:p>
            <a:pPr>
              <a:defRPr/>
            </a:pPr>
            <a:fld id="{539BF0A3-9E2C-421E-B68B-B7543DE12BDA}" type="slidenum">
              <a:rPr lang="en-GB" altLang="en-US" smtClean="0"/>
              <a:pPr>
                <a:defRPr/>
              </a:pPr>
              <a:t>15</a:t>
            </a:fld>
            <a:endParaRPr lang="en-GB" altLang="en-US"/>
          </a:p>
        </p:txBody>
      </p:sp>
    </p:spTree>
    <p:extLst>
      <p:ext uri="{BB962C8B-B14F-4D97-AF65-F5344CB8AC3E}">
        <p14:creationId xmlns:p14="http://schemas.microsoft.com/office/powerpoint/2010/main" val="1920179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charset="-128"/>
              </a:defRPr>
            </a:lvl1pPr>
            <a:lvl2pPr marL="742950" indent="-285750">
              <a:defRPr sz="2400">
                <a:solidFill>
                  <a:schemeClr val="tx1"/>
                </a:solidFill>
                <a:latin typeface="Arial" panose="020B0604020202020204" pitchFamily="34" charset="0"/>
                <a:ea typeface="Geneva" charset="-128"/>
              </a:defRPr>
            </a:lvl2pPr>
            <a:lvl3pPr marL="1143000" indent="-228600">
              <a:defRPr sz="2400">
                <a:solidFill>
                  <a:schemeClr val="tx1"/>
                </a:solidFill>
                <a:latin typeface="Arial" panose="020B0604020202020204" pitchFamily="34" charset="0"/>
                <a:ea typeface="Geneva" charset="-128"/>
              </a:defRPr>
            </a:lvl3pPr>
            <a:lvl4pPr marL="1600200" indent="-228600">
              <a:defRPr sz="2400">
                <a:solidFill>
                  <a:schemeClr val="tx1"/>
                </a:solidFill>
                <a:latin typeface="Arial" panose="020B0604020202020204" pitchFamily="34" charset="0"/>
                <a:ea typeface="Geneva" charset="-128"/>
              </a:defRPr>
            </a:lvl4pPr>
            <a:lvl5pPr marL="2057400" indent="-228600">
              <a:defRPr sz="2400">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fld id="{7D7ADA59-E80C-42C3-A84D-E2FB32BC6040}" type="slidenum">
              <a:rPr lang="en-GB" altLang="en-US" sz="1200"/>
              <a:pPr/>
              <a:t>16</a:t>
            </a:fld>
            <a:endParaRPr lang="en-GB" altLang="en-US" sz="12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dirty="0" smtClean="0"/>
              <a:t>Liz: 5 </a:t>
            </a:r>
            <a:r>
              <a:rPr lang="en-US" altLang="en-US" dirty="0" err="1" smtClean="0"/>
              <a:t>mins</a:t>
            </a:r>
            <a:endParaRPr lang="en-US" altLang="en-US" dirty="0" smtClean="0"/>
          </a:p>
          <a:p>
            <a:pPr eaLnBrk="1" hangingPunct="1"/>
            <a:r>
              <a:rPr lang="en-US" altLang="en-US" dirty="0" smtClean="0"/>
              <a:t>What was the Panel: 3 x meetings where employers, ESOs and Returners worked collaboratively to give their input into our work. Hosted by an employer- </a:t>
            </a:r>
            <a:r>
              <a:rPr lang="en-US" altLang="en-US" dirty="0" err="1" smtClean="0"/>
              <a:t>opps</a:t>
            </a:r>
            <a:r>
              <a:rPr lang="en-US" altLang="en-US" dirty="0" smtClean="0"/>
              <a:t> for networking. Diff reps each meeting</a:t>
            </a:r>
          </a:p>
          <a:p>
            <a:pPr eaLnBrk="1" hangingPunct="1"/>
            <a:r>
              <a:rPr lang="en-US" altLang="en-US" dirty="0" smtClean="0"/>
              <a:t>BDBS: 4 x workshops</a:t>
            </a:r>
            <a:r>
              <a:rPr lang="en-US" altLang="en-US" baseline="0" dirty="0" smtClean="0"/>
              <a:t> where Returners scrutinized the recruitment info of an employer (GMCVO, SHG, People First Housing, BAM Construction)</a:t>
            </a:r>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293000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39BF0A3-9E2C-421E-B68B-B7543DE12BDA}" type="slidenum">
              <a:rPr lang="en-GB" altLang="en-US" smtClean="0"/>
              <a:pPr>
                <a:defRPr/>
              </a:pPr>
              <a:t>17</a:t>
            </a:fld>
            <a:endParaRPr lang="en-GB" altLang="en-US"/>
          </a:p>
        </p:txBody>
      </p:sp>
    </p:spTree>
    <p:extLst>
      <p:ext uri="{BB962C8B-B14F-4D97-AF65-F5344CB8AC3E}">
        <p14:creationId xmlns:p14="http://schemas.microsoft.com/office/powerpoint/2010/main" val="3578311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39BF0A3-9E2C-421E-B68B-B7543DE12BDA}" type="slidenum">
              <a:rPr lang="en-GB" altLang="en-US" smtClean="0"/>
              <a:pPr>
                <a:defRPr/>
              </a:pPr>
              <a:t>18</a:t>
            </a:fld>
            <a:endParaRPr lang="en-GB" altLang="en-US"/>
          </a:p>
        </p:txBody>
      </p:sp>
    </p:spTree>
    <p:extLst>
      <p:ext uri="{BB962C8B-B14F-4D97-AF65-F5344CB8AC3E}">
        <p14:creationId xmlns:p14="http://schemas.microsoft.com/office/powerpoint/2010/main" val="3837544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39BF0A3-9E2C-421E-B68B-B7543DE12BDA}" type="slidenum">
              <a:rPr lang="en-GB" altLang="en-US" smtClean="0"/>
              <a:pPr>
                <a:defRPr/>
              </a:pPr>
              <a:t>19</a:t>
            </a:fld>
            <a:endParaRPr lang="en-GB" altLang="en-US"/>
          </a:p>
        </p:txBody>
      </p:sp>
    </p:spTree>
    <p:extLst>
      <p:ext uri="{BB962C8B-B14F-4D97-AF65-F5344CB8AC3E}">
        <p14:creationId xmlns:p14="http://schemas.microsoft.com/office/powerpoint/2010/main" val="676766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charset="-128"/>
              </a:defRPr>
            </a:lvl1pPr>
            <a:lvl2pPr marL="742950" indent="-285750">
              <a:defRPr sz="2400">
                <a:solidFill>
                  <a:schemeClr val="tx1"/>
                </a:solidFill>
                <a:latin typeface="Arial" panose="020B0604020202020204" pitchFamily="34" charset="0"/>
                <a:ea typeface="Geneva" charset="-128"/>
              </a:defRPr>
            </a:lvl2pPr>
            <a:lvl3pPr marL="1143000" indent="-228600">
              <a:defRPr sz="2400">
                <a:solidFill>
                  <a:schemeClr val="tx1"/>
                </a:solidFill>
                <a:latin typeface="Arial" panose="020B0604020202020204" pitchFamily="34" charset="0"/>
                <a:ea typeface="Geneva" charset="-128"/>
              </a:defRPr>
            </a:lvl3pPr>
            <a:lvl4pPr marL="1600200" indent="-228600">
              <a:defRPr sz="2400">
                <a:solidFill>
                  <a:schemeClr val="tx1"/>
                </a:solidFill>
                <a:latin typeface="Arial" panose="020B0604020202020204" pitchFamily="34" charset="0"/>
                <a:ea typeface="Geneva" charset="-128"/>
              </a:defRPr>
            </a:lvl4pPr>
            <a:lvl5pPr marL="2057400" indent="-228600">
              <a:defRPr sz="2400">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fld id="{7D7ADA59-E80C-42C3-A84D-E2FB32BC6040}" type="slidenum">
              <a:rPr lang="en-GB" altLang="en-US" sz="1200"/>
              <a:pPr/>
              <a:t>2</a:t>
            </a:fld>
            <a:endParaRPr lang="en-GB" altLang="en-US" sz="12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b="1" dirty="0" smtClean="0"/>
              <a:t>5 </a:t>
            </a:r>
            <a:r>
              <a:rPr lang="en-US" altLang="en-US" b="1" dirty="0" err="1" smtClean="0"/>
              <a:t>mins</a:t>
            </a:r>
            <a:r>
              <a:rPr lang="en-US" altLang="en-US" b="1" dirty="0" smtClean="0"/>
              <a:t>: </a:t>
            </a:r>
            <a:r>
              <a:rPr lang="en-US" altLang="en-US" dirty="0" smtClean="0"/>
              <a:t>Introduce yourself</a:t>
            </a:r>
            <a:r>
              <a:rPr lang="en-US" altLang="en-US" baseline="0" dirty="0" smtClean="0"/>
              <a:t> </a:t>
            </a:r>
            <a:r>
              <a:rPr lang="en-US" altLang="en-US" baseline="0" dirty="0" err="1" smtClean="0"/>
              <a:t>inc</a:t>
            </a:r>
            <a:r>
              <a:rPr lang="en-US" altLang="en-US" baseline="0" dirty="0" smtClean="0"/>
              <a:t> your role, and what you </a:t>
            </a:r>
            <a:r>
              <a:rPr lang="en-US" altLang="en-US" baseline="0" dirty="0" smtClean="0"/>
              <a:t>think/know we do at GMCVO. </a:t>
            </a:r>
          </a:p>
          <a:p>
            <a:pPr eaLnBrk="1" hangingPunct="1"/>
            <a:r>
              <a:rPr lang="en-GB" sz="1200" b="0" i="0" kern="1200" dirty="0" smtClean="0">
                <a:solidFill>
                  <a:schemeClr val="tx1"/>
                </a:solidFill>
                <a:effectLst/>
                <a:latin typeface="Arial" panose="020B0604020202020204" pitchFamily="34" charset="0"/>
                <a:ea typeface="Geneva" charset="-128"/>
                <a:cs typeface="+mn-cs"/>
              </a:rPr>
              <a:t>GMCVO </a:t>
            </a:r>
            <a:r>
              <a:rPr lang="en-GB" sz="1200" b="0" i="0" kern="1200" dirty="0" smtClean="0">
                <a:solidFill>
                  <a:schemeClr val="tx1"/>
                </a:solidFill>
                <a:effectLst/>
                <a:latin typeface="Arial" panose="020B0604020202020204" pitchFamily="34" charset="0"/>
                <a:ea typeface="Geneva" charset="-128"/>
                <a:cs typeface="+mn-cs"/>
              </a:rPr>
              <a:t>is the voluntary, community and social enterprise (VCSE) sector support and development organisation covering the Greater Manchester city region</a:t>
            </a:r>
            <a:endParaRPr lang="en-GB" sz="1200" b="0" i="0" kern="1200" dirty="0">
              <a:solidFill>
                <a:schemeClr val="tx1"/>
              </a:solidFill>
              <a:effectLst/>
              <a:latin typeface="Arial" panose="020B0604020202020204" pitchFamily="34" charset="0"/>
              <a:ea typeface="Geneva" charset="-128"/>
              <a:cs typeface="+mn-cs"/>
            </a:endParaRPr>
          </a:p>
        </p:txBody>
      </p:sp>
    </p:spTree>
    <p:extLst>
      <p:ext uri="{BB962C8B-B14F-4D97-AF65-F5344CB8AC3E}">
        <p14:creationId xmlns:p14="http://schemas.microsoft.com/office/powerpoint/2010/main" val="2070324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39BF0A3-9E2C-421E-B68B-B7543DE12BDA}" type="slidenum">
              <a:rPr lang="en-GB" altLang="en-US" smtClean="0"/>
              <a:pPr>
                <a:defRPr/>
              </a:pPr>
              <a:t>20</a:t>
            </a:fld>
            <a:endParaRPr lang="en-GB" altLang="en-US"/>
          </a:p>
        </p:txBody>
      </p:sp>
    </p:spTree>
    <p:extLst>
      <p:ext uri="{BB962C8B-B14F-4D97-AF65-F5344CB8AC3E}">
        <p14:creationId xmlns:p14="http://schemas.microsoft.com/office/powerpoint/2010/main" val="4008376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pPr>
              <a:defRPr/>
            </a:pPr>
            <a:fld id="{539BF0A3-9E2C-421E-B68B-B7543DE12BDA}" type="slidenum">
              <a:rPr lang="en-GB" altLang="en-US" smtClean="0"/>
              <a:pPr>
                <a:defRPr/>
              </a:pPr>
              <a:t>21</a:t>
            </a:fld>
            <a:endParaRPr lang="en-GB" altLang="en-US"/>
          </a:p>
        </p:txBody>
      </p:sp>
    </p:spTree>
    <p:extLst>
      <p:ext uri="{BB962C8B-B14F-4D97-AF65-F5344CB8AC3E}">
        <p14:creationId xmlns:p14="http://schemas.microsoft.com/office/powerpoint/2010/main" val="1155357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39BF0A3-9E2C-421E-B68B-B7543DE12BDA}" type="slidenum">
              <a:rPr lang="en-GB" altLang="en-US" smtClean="0"/>
              <a:pPr>
                <a:defRPr/>
              </a:pPr>
              <a:t>22</a:t>
            </a:fld>
            <a:endParaRPr lang="en-GB" altLang="en-US"/>
          </a:p>
        </p:txBody>
      </p:sp>
    </p:spTree>
    <p:extLst>
      <p:ext uri="{BB962C8B-B14F-4D97-AF65-F5344CB8AC3E}">
        <p14:creationId xmlns:p14="http://schemas.microsoft.com/office/powerpoint/2010/main" val="921063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39BF0A3-9E2C-421E-B68B-B7543DE12BDA}" type="slidenum">
              <a:rPr lang="en-GB" altLang="en-US" smtClean="0"/>
              <a:pPr>
                <a:defRPr/>
              </a:pPr>
              <a:t>23</a:t>
            </a:fld>
            <a:endParaRPr lang="en-GB" altLang="en-US"/>
          </a:p>
        </p:txBody>
      </p:sp>
    </p:spTree>
    <p:extLst>
      <p:ext uri="{BB962C8B-B14F-4D97-AF65-F5344CB8AC3E}">
        <p14:creationId xmlns:p14="http://schemas.microsoft.com/office/powerpoint/2010/main" val="3163603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charset="-128"/>
              </a:defRPr>
            </a:lvl1pPr>
            <a:lvl2pPr marL="742950" indent="-285750">
              <a:defRPr sz="2400">
                <a:solidFill>
                  <a:schemeClr val="tx1"/>
                </a:solidFill>
                <a:latin typeface="Arial" panose="020B0604020202020204" pitchFamily="34" charset="0"/>
                <a:ea typeface="Geneva" charset="-128"/>
              </a:defRPr>
            </a:lvl2pPr>
            <a:lvl3pPr marL="1143000" indent="-228600">
              <a:defRPr sz="2400">
                <a:solidFill>
                  <a:schemeClr val="tx1"/>
                </a:solidFill>
                <a:latin typeface="Arial" panose="020B0604020202020204" pitchFamily="34" charset="0"/>
                <a:ea typeface="Geneva" charset="-128"/>
              </a:defRPr>
            </a:lvl3pPr>
            <a:lvl4pPr marL="1600200" indent="-228600">
              <a:defRPr sz="2400">
                <a:solidFill>
                  <a:schemeClr val="tx1"/>
                </a:solidFill>
                <a:latin typeface="Arial" panose="020B0604020202020204" pitchFamily="34" charset="0"/>
                <a:ea typeface="Geneva" charset="-128"/>
              </a:defRPr>
            </a:lvl4pPr>
            <a:lvl5pPr marL="2057400" indent="-228600">
              <a:defRPr sz="2400">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fld id="{7D7ADA59-E80C-42C3-A84D-E2FB32BC6040}" type="slidenum">
              <a:rPr lang="en-GB" altLang="en-US" sz="1200"/>
              <a:pPr/>
              <a:t>24</a:t>
            </a:fld>
            <a:endParaRPr lang="en-GB" altLang="en-US" sz="12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dirty="0" smtClean="0"/>
              <a:t>Liz: 10 </a:t>
            </a:r>
            <a:r>
              <a:rPr lang="en-US" altLang="en-US" dirty="0" err="1" smtClean="0"/>
              <a:t>mins</a:t>
            </a:r>
            <a:r>
              <a:rPr lang="en-US" altLang="en-US" dirty="0" smtClean="0"/>
              <a:t> in breakout rooms and then </a:t>
            </a:r>
            <a:r>
              <a:rPr lang="en-US" altLang="en-US" dirty="0" smtClean="0"/>
              <a:t>15 </a:t>
            </a:r>
            <a:r>
              <a:rPr lang="en-US" altLang="en-US" dirty="0" err="1" smtClean="0"/>
              <a:t>mins</a:t>
            </a:r>
            <a:r>
              <a:rPr lang="en-US" altLang="en-US" dirty="0" smtClean="0"/>
              <a:t> to feedback</a:t>
            </a:r>
          </a:p>
          <a:p>
            <a:pPr eaLnBrk="1" hangingPunct="1"/>
            <a:r>
              <a:rPr lang="en-GB" sz="1200" kern="1200" dirty="0" smtClean="0">
                <a:solidFill>
                  <a:schemeClr val="tx1"/>
                </a:solidFill>
                <a:effectLst/>
                <a:latin typeface="Arial" panose="020B0604020202020204" pitchFamily="34" charset="0"/>
                <a:ea typeface="Geneva" charset="-128"/>
                <a:cs typeface="+mn-cs"/>
              </a:rPr>
              <a:t>Use 8 breakout rooms and then ask 1 person to feedback 1 point from their discussion.</a:t>
            </a:r>
            <a:r>
              <a:rPr lang="en-GB" sz="1200" kern="1200" baseline="0" dirty="0" smtClean="0">
                <a:solidFill>
                  <a:schemeClr val="tx1"/>
                </a:solidFill>
                <a:effectLst/>
                <a:latin typeface="Arial" panose="020B0604020202020204" pitchFamily="34" charset="0"/>
                <a:ea typeface="Geneva" charset="-128"/>
                <a:cs typeface="+mn-cs"/>
              </a:rPr>
              <a:t> </a:t>
            </a:r>
          </a:p>
          <a:p>
            <a:pPr eaLnBrk="1" hangingPunct="1"/>
            <a:endParaRPr lang="en-GB" altLang="en-US" sz="1200" kern="1200" baseline="0" dirty="0" smtClean="0">
              <a:solidFill>
                <a:schemeClr val="tx1"/>
              </a:solidFill>
              <a:effectLst/>
              <a:latin typeface="Arial" panose="020B0604020202020204" pitchFamily="34" charset="0"/>
              <a:ea typeface="Geneva" charset="-128"/>
              <a:cs typeface="+mn-cs"/>
            </a:endParaRPr>
          </a:p>
          <a:p>
            <a:pPr eaLnBrk="1" hangingPunct="1"/>
            <a:r>
              <a:rPr lang="en-GB" altLang="en-US" sz="1200" kern="1200" baseline="0" dirty="0" smtClean="0">
                <a:solidFill>
                  <a:schemeClr val="tx1"/>
                </a:solidFill>
                <a:effectLst/>
                <a:latin typeface="Arial" panose="020B0604020202020204" pitchFamily="34" charset="0"/>
                <a:ea typeface="Geneva" charset="-128"/>
                <a:cs typeface="+mn-cs"/>
              </a:rPr>
              <a:t>What is BBB: </a:t>
            </a:r>
          </a:p>
          <a:p>
            <a:pPr fontAlgn="base"/>
            <a:r>
              <a:rPr lang="en-GB" sz="1200" b="0" i="0" kern="1200" dirty="0" smtClean="0">
                <a:solidFill>
                  <a:schemeClr val="tx1"/>
                </a:solidFill>
                <a:effectLst/>
                <a:latin typeface="Arial" panose="020B0604020202020204" pitchFamily="34" charset="0"/>
                <a:ea typeface="Geneva" charset="-128"/>
                <a:cs typeface="+mn-cs"/>
              </a:rPr>
              <a:t>In </a:t>
            </a:r>
            <a:r>
              <a:rPr lang="en-GB" sz="1200" b="1" i="0" kern="1200" dirty="0" smtClean="0">
                <a:solidFill>
                  <a:schemeClr val="tx1"/>
                </a:solidFill>
                <a:effectLst/>
                <a:latin typeface="Arial" panose="020B0604020202020204" pitchFamily="34" charset="0"/>
                <a:ea typeface="Geneva" charset="-128"/>
                <a:cs typeface="+mn-cs"/>
              </a:rPr>
              <a:t>planning our recovery</a:t>
            </a:r>
            <a:r>
              <a:rPr lang="en-GB" sz="1200" b="0" i="0" kern="1200" dirty="0" smtClean="0">
                <a:solidFill>
                  <a:schemeClr val="tx1"/>
                </a:solidFill>
                <a:effectLst/>
                <a:latin typeface="Arial" panose="020B0604020202020204" pitchFamily="34" charset="0"/>
                <a:ea typeface="Geneva" charset="-128"/>
                <a:cs typeface="+mn-cs"/>
              </a:rPr>
              <a:t>, it’s important to pause and reflect on what we’ve seen and learned during these difficult past few weeks.</a:t>
            </a:r>
          </a:p>
          <a:p>
            <a:pPr fontAlgn="base"/>
            <a:r>
              <a:rPr lang="en-GB" sz="1200" b="0" i="0" kern="1200" dirty="0" smtClean="0">
                <a:solidFill>
                  <a:schemeClr val="tx1"/>
                </a:solidFill>
                <a:effectLst/>
                <a:latin typeface="Arial" panose="020B0604020202020204" pitchFamily="34" charset="0"/>
                <a:ea typeface="Geneva" charset="-128"/>
                <a:cs typeface="+mn-cs"/>
              </a:rPr>
              <a:t>We’ve seen that many of the people who play a vital role in keeping our lives ticking along are working in the </a:t>
            </a:r>
            <a:r>
              <a:rPr lang="en-GB" sz="1200" b="1" i="0" kern="1200" dirty="0" smtClean="0">
                <a:solidFill>
                  <a:schemeClr val="tx1"/>
                </a:solidFill>
                <a:effectLst/>
                <a:latin typeface="Arial" panose="020B0604020202020204" pitchFamily="34" charset="0"/>
                <a:ea typeface="Geneva" charset="-128"/>
                <a:cs typeface="+mn-cs"/>
              </a:rPr>
              <a:t>poorest conditions, and often for the lowest pay.</a:t>
            </a:r>
          </a:p>
          <a:p>
            <a:pPr fontAlgn="base"/>
            <a:r>
              <a:rPr lang="en-GB" sz="1200" b="0" i="0" kern="1200" dirty="0" smtClean="0">
                <a:solidFill>
                  <a:schemeClr val="tx1"/>
                </a:solidFill>
                <a:effectLst/>
                <a:latin typeface="Arial" panose="020B0604020202020204" pitchFamily="34" charset="0"/>
                <a:ea typeface="Geneva" charset="-128"/>
                <a:cs typeface="+mn-cs"/>
              </a:rPr>
              <a:t>We’ve learned that it is possible to quickly and radically improve the </a:t>
            </a:r>
            <a:r>
              <a:rPr lang="en-GB" sz="1200" b="1" i="0" kern="1200" dirty="0" smtClean="0">
                <a:solidFill>
                  <a:schemeClr val="tx1"/>
                </a:solidFill>
                <a:effectLst/>
                <a:latin typeface="Arial" panose="020B0604020202020204" pitchFamily="34" charset="0"/>
                <a:ea typeface="Geneva" charset="-128"/>
                <a:cs typeface="+mn-cs"/>
              </a:rPr>
              <a:t>quality of the air</a:t>
            </a:r>
            <a:r>
              <a:rPr lang="en-GB" sz="1200" b="0" i="0" kern="1200" dirty="0" smtClean="0">
                <a:solidFill>
                  <a:schemeClr val="tx1"/>
                </a:solidFill>
                <a:effectLst/>
                <a:latin typeface="Arial" panose="020B0604020202020204" pitchFamily="34" charset="0"/>
                <a:ea typeface="Geneva" charset="-128"/>
                <a:cs typeface="+mn-cs"/>
              </a:rPr>
              <a:t> we breathe, just by changing our own behaviour.</a:t>
            </a:r>
          </a:p>
          <a:p>
            <a:pPr fontAlgn="base"/>
            <a:r>
              <a:rPr lang="en-GB" sz="1200" b="0" i="0" kern="1200" dirty="0" smtClean="0">
                <a:solidFill>
                  <a:schemeClr val="tx1"/>
                </a:solidFill>
                <a:effectLst/>
                <a:latin typeface="Arial" panose="020B0604020202020204" pitchFamily="34" charset="0"/>
                <a:ea typeface="Geneva" charset="-128"/>
                <a:cs typeface="+mn-cs"/>
              </a:rPr>
              <a:t>We’ve realised that the </a:t>
            </a:r>
            <a:r>
              <a:rPr lang="en-GB" sz="1200" b="1" i="0" kern="1200" dirty="0" smtClean="0">
                <a:solidFill>
                  <a:schemeClr val="tx1"/>
                </a:solidFill>
                <a:effectLst/>
                <a:latin typeface="Arial" panose="020B0604020202020204" pitchFamily="34" charset="0"/>
                <a:ea typeface="Geneva" charset="-128"/>
                <a:cs typeface="+mn-cs"/>
              </a:rPr>
              <a:t>health and wellbeing of our people and our economy are in fact intrinsically interconnected</a:t>
            </a:r>
            <a:r>
              <a:rPr lang="en-GB" sz="1200" b="0" i="0" kern="1200" dirty="0" smtClean="0">
                <a:solidFill>
                  <a:schemeClr val="tx1"/>
                </a:solidFill>
                <a:effectLst/>
                <a:latin typeface="Arial" panose="020B0604020202020204" pitchFamily="34" charset="0"/>
                <a:ea typeface="Geneva" charset="-128"/>
                <a:cs typeface="+mn-cs"/>
              </a:rPr>
              <a:t>.</a:t>
            </a:r>
          </a:p>
          <a:p>
            <a:pPr fontAlgn="base"/>
            <a:r>
              <a:rPr lang="en-GB" sz="1200" b="1" i="0" kern="1200" dirty="0" smtClean="0">
                <a:solidFill>
                  <a:schemeClr val="tx1"/>
                </a:solidFill>
                <a:effectLst/>
                <a:latin typeface="Arial" panose="020B0604020202020204" pitchFamily="34" charset="0"/>
                <a:ea typeface="Geneva" charset="-128"/>
                <a:cs typeface="+mn-cs"/>
              </a:rPr>
              <a:t>the real power of local communities</a:t>
            </a:r>
            <a:r>
              <a:rPr lang="en-GB" sz="1200" b="0" i="0" kern="1200" dirty="0" smtClean="0">
                <a:solidFill>
                  <a:schemeClr val="tx1"/>
                </a:solidFill>
                <a:effectLst/>
                <a:latin typeface="Arial" panose="020B0604020202020204" pitchFamily="34" charset="0"/>
                <a:ea typeface="Geneva" charset="-128"/>
                <a:cs typeface="+mn-cs"/>
              </a:rPr>
              <a:t>.</a:t>
            </a:r>
          </a:p>
          <a:p>
            <a:pPr eaLnBrk="1" hangingPunct="1"/>
            <a:endParaRPr lang="en-GB" altLang="en-US" sz="1200" kern="1200" baseline="0" dirty="0" smtClean="0">
              <a:solidFill>
                <a:schemeClr val="tx1"/>
              </a:solidFill>
              <a:effectLst/>
              <a:latin typeface="Arial" panose="020B0604020202020204" pitchFamily="34" charset="0"/>
              <a:ea typeface="Geneva" charset="-128"/>
              <a:cs typeface="+mn-cs"/>
            </a:endParaRPr>
          </a:p>
        </p:txBody>
      </p:sp>
    </p:spTree>
    <p:extLst>
      <p:ext uri="{BB962C8B-B14F-4D97-AF65-F5344CB8AC3E}">
        <p14:creationId xmlns:p14="http://schemas.microsoft.com/office/powerpoint/2010/main" val="20399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charset="-128"/>
              </a:defRPr>
            </a:lvl1pPr>
            <a:lvl2pPr marL="742950" indent="-285750">
              <a:defRPr sz="2400">
                <a:solidFill>
                  <a:schemeClr val="tx1"/>
                </a:solidFill>
                <a:latin typeface="Arial" panose="020B0604020202020204" pitchFamily="34" charset="0"/>
                <a:ea typeface="Geneva" charset="-128"/>
              </a:defRPr>
            </a:lvl2pPr>
            <a:lvl3pPr marL="1143000" indent="-228600">
              <a:defRPr sz="2400">
                <a:solidFill>
                  <a:schemeClr val="tx1"/>
                </a:solidFill>
                <a:latin typeface="Arial" panose="020B0604020202020204" pitchFamily="34" charset="0"/>
                <a:ea typeface="Geneva" charset="-128"/>
              </a:defRPr>
            </a:lvl3pPr>
            <a:lvl4pPr marL="1600200" indent="-228600">
              <a:defRPr sz="2400">
                <a:solidFill>
                  <a:schemeClr val="tx1"/>
                </a:solidFill>
                <a:latin typeface="Arial" panose="020B0604020202020204" pitchFamily="34" charset="0"/>
                <a:ea typeface="Geneva" charset="-128"/>
              </a:defRPr>
            </a:lvl4pPr>
            <a:lvl5pPr marL="2057400" indent="-228600">
              <a:defRPr sz="2400">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fld id="{7D7ADA59-E80C-42C3-A84D-E2FB32BC6040}" type="slidenum">
              <a:rPr lang="en-GB" altLang="en-US" sz="1200"/>
              <a:pPr/>
              <a:t>25</a:t>
            </a:fld>
            <a:endParaRPr lang="en-GB" altLang="en-US" sz="12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GB" dirty="0" smtClean="0"/>
              <a:t>Rebecca: 5 </a:t>
            </a:r>
            <a:r>
              <a:rPr lang="en-GB" dirty="0" err="1" smtClean="0"/>
              <a:t>mins</a:t>
            </a:r>
            <a:endParaRPr lang="en-GB" dirty="0" smtClean="0"/>
          </a:p>
          <a:p>
            <a:r>
              <a:rPr lang="en-GB" sz="1200" kern="1200" dirty="0" smtClean="0">
                <a:solidFill>
                  <a:schemeClr val="tx1"/>
                </a:solidFill>
                <a:effectLst/>
                <a:latin typeface="Arial" panose="020B0604020202020204" pitchFamily="34" charset="0"/>
                <a:ea typeface="Geneva" charset="-128"/>
                <a:cs typeface="+mn-cs"/>
              </a:rPr>
              <a:t>What’s still happening: </a:t>
            </a:r>
          </a:p>
          <a:p>
            <a:pPr lvl="0"/>
            <a:r>
              <a:rPr lang="en-GB" sz="1200" kern="1200" dirty="0" smtClean="0">
                <a:solidFill>
                  <a:schemeClr val="tx1"/>
                </a:solidFill>
                <a:effectLst/>
                <a:latin typeface="Arial" panose="020B0604020202020204" pitchFamily="34" charset="0"/>
                <a:ea typeface="Geneva" charset="-128"/>
                <a:cs typeface="+mn-cs"/>
              </a:rPr>
              <a:t>Work with Jobs Board (Rebecca)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panose="020B0604020202020204" pitchFamily="34" charset="0"/>
                <a:ea typeface="Geneva" charset="-128"/>
                <a:cs typeface="+mn-cs"/>
              </a:rPr>
              <a:t>Ongoing work with GEC (Liz)</a:t>
            </a:r>
          </a:p>
          <a:p>
            <a:pPr lvl="0"/>
            <a:r>
              <a:rPr lang="en-GB" sz="1200" kern="1200" dirty="0" smtClean="0">
                <a:solidFill>
                  <a:schemeClr val="tx1"/>
                </a:solidFill>
                <a:effectLst/>
                <a:latin typeface="Arial" panose="020B0604020202020204" pitchFamily="34" charset="0"/>
                <a:ea typeface="Geneva" charset="-128"/>
                <a:cs typeface="+mn-cs"/>
              </a:rPr>
              <a:t>Final evaluation (Rebecca)</a:t>
            </a:r>
          </a:p>
          <a:p>
            <a:pPr eaLnBrk="1" hangingPunct="1"/>
            <a:endParaRPr lang="en-GB" dirty="0" smtClean="0"/>
          </a:p>
          <a:p>
            <a:pPr eaLnBrk="1" hangingPunct="1"/>
            <a:r>
              <a:rPr lang="en-GB" dirty="0" smtClean="0"/>
              <a:t>Ask </a:t>
            </a:r>
            <a:r>
              <a:rPr lang="en-GB" dirty="0"/>
              <a:t>everyone to summarise one thing that they can take from the seminar that will make a difference to gender equality in their day to day work</a:t>
            </a:r>
            <a:r>
              <a:rPr lang="en-GB" dirty="0" smtClean="0"/>
              <a:t>.:</a:t>
            </a:r>
            <a:r>
              <a:rPr lang="en-GB" baseline="0" dirty="0" smtClean="0"/>
              <a:t> share in the chat</a:t>
            </a:r>
            <a:endParaRPr lang="en-US" altLang="en-US" dirty="0" smtClean="0"/>
          </a:p>
        </p:txBody>
      </p:sp>
    </p:spTree>
    <p:extLst>
      <p:ext uri="{BB962C8B-B14F-4D97-AF65-F5344CB8AC3E}">
        <p14:creationId xmlns:p14="http://schemas.microsoft.com/office/powerpoint/2010/main" val="2561558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39BF0A3-9E2C-421E-B68B-B7543DE12BDA}" type="slidenum">
              <a:rPr lang="en-GB" altLang="en-US" smtClean="0"/>
              <a:pPr>
                <a:defRPr/>
              </a:pPr>
              <a:t>26</a:t>
            </a:fld>
            <a:endParaRPr lang="en-GB" altLang="en-US"/>
          </a:p>
        </p:txBody>
      </p:sp>
    </p:spTree>
    <p:extLst>
      <p:ext uri="{BB962C8B-B14F-4D97-AF65-F5344CB8AC3E}">
        <p14:creationId xmlns:p14="http://schemas.microsoft.com/office/powerpoint/2010/main" val="21386168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39BF0A3-9E2C-421E-B68B-B7543DE12BDA}" type="slidenum">
              <a:rPr lang="en-GB" altLang="en-US" smtClean="0"/>
              <a:pPr>
                <a:defRPr/>
              </a:pPr>
              <a:t>27</a:t>
            </a:fld>
            <a:endParaRPr lang="en-GB" altLang="en-US"/>
          </a:p>
        </p:txBody>
      </p:sp>
    </p:spTree>
    <p:extLst>
      <p:ext uri="{BB962C8B-B14F-4D97-AF65-F5344CB8AC3E}">
        <p14:creationId xmlns:p14="http://schemas.microsoft.com/office/powerpoint/2010/main" val="1617748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charset="-128"/>
              </a:defRPr>
            </a:lvl1pPr>
            <a:lvl2pPr marL="742950" indent="-285750">
              <a:defRPr sz="2400">
                <a:solidFill>
                  <a:schemeClr val="tx1"/>
                </a:solidFill>
                <a:latin typeface="Arial" panose="020B0604020202020204" pitchFamily="34" charset="0"/>
                <a:ea typeface="Geneva" charset="-128"/>
              </a:defRPr>
            </a:lvl2pPr>
            <a:lvl3pPr marL="1143000" indent="-228600">
              <a:defRPr sz="2400">
                <a:solidFill>
                  <a:schemeClr val="tx1"/>
                </a:solidFill>
                <a:latin typeface="Arial" panose="020B0604020202020204" pitchFamily="34" charset="0"/>
                <a:ea typeface="Geneva" charset="-128"/>
              </a:defRPr>
            </a:lvl3pPr>
            <a:lvl4pPr marL="1600200" indent="-228600">
              <a:defRPr sz="2400">
                <a:solidFill>
                  <a:schemeClr val="tx1"/>
                </a:solidFill>
                <a:latin typeface="Arial" panose="020B0604020202020204" pitchFamily="34" charset="0"/>
                <a:ea typeface="Geneva" charset="-128"/>
              </a:defRPr>
            </a:lvl4pPr>
            <a:lvl5pPr marL="2057400" indent="-228600">
              <a:defRPr sz="2400">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fld id="{7D7ADA59-E80C-42C3-A84D-E2FB32BC6040}" type="slidenum">
              <a:rPr lang="en-GB" altLang="en-US" sz="1200"/>
              <a:pPr/>
              <a:t>3</a:t>
            </a:fld>
            <a:endParaRPr lang="en-GB" altLang="en-US" sz="12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dirty="0" smtClean="0"/>
              <a:t>Liz</a:t>
            </a:r>
          </a:p>
          <a:p>
            <a:pPr eaLnBrk="1" hangingPunct="1"/>
            <a:r>
              <a:rPr lang="en-US" altLang="en-US" dirty="0" smtClean="0"/>
              <a:t>1 min</a:t>
            </a:r>
          </a:p>
        </p:txBody>
      </p:sp>
    </p:spTree>
    <p:extLst>
      <p:ext uri="{BB962C8B-B14F-4D97-AF65-F5344CB8AC3E}">
        <p14:creationId xmlns:p14="http://schemas.microsoft.com/office/powerpoint/2010/main" val="2000797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charset="-128"/>
              </a:defRPr>
            </a:lvl1pPr>
            <a:lvl2pPr marL="742950" indent="-285750">
              <a:defRPr sz="2400">
                <a:solidFill>
                  <a:schemeClr val="tx1"/>
                </a:solidFill>
                <a:latin typeface="Arial" panose="020B0604020202020204" pitchFamily="34" charset="0"/>
                <a:ea typeface="Geneva" charset="-128"/>
              </a:defRPr>
            </a:lvl2pPr>
            <a:lvl3pPr marL="1143000" indent="-228600">
              <a:defRPr sz="2400">
                <a:solidFill>
                  <a:schemeClr val="tx1"/>
                </a:solidFill>
                <a:latin typeface="Arial" panose="020B0604020202020204" pitchFamily="34" charset="0"/>
                <a:ea typeface="Geneva" charset="-128"/>
              </a:defRPr>
            </a:lvl3pPr>
            <a:lvl4pPr marL="1600200" indent="-228600">
              <a:defRPr sz="2400">
                <a:solidFill>
                  <a:schemeClr val="tx1"/>
                </a:solidFill>
                <a:latin typeface="Arial" panose="020B0604020202020204" pitchFamily="34" charset="0"/>
                <a:ea typeface="Geneva" charset="-128"/>
              </a:defRPr>
            </a:lvl4pPr>
            <a:lvl5pPr marL="2057400" indent="-228600">
              <a:defRPr sz="2400">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fld id="{7D7ADA59-E80C-42C3-A84D-E2FB32BC6040}" type="slidenum">
              <a:rPr lang="en-GB" altLang="en-US" sz="1200"/>
              <a:pPr/>
              <a:t>4</a:t>
            </a:fld>
            <a:endParaRPr lang="en-GB" altLang="en-US" sz="12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dirty="0" smtClean="0"/>
              <a:t>Liz: how this links to our strategic aims</a:t>
            </a:r>
            <a:endParaRPr lang="en-US" altLang="en-US" dirty="0" smtClean="0"/>
          </a:p>
          <a:p>
            <a:pPr eaLnBrk="1" hangingPunct="1"/>
            <a:r>
              <a:rPr lang="en-US" altLang="en-US" dirty="0" smtClean="0"/>
              <a:t>3 </a:t>
            </a:r>
            <a:r>
              <a:rPr lang="en-US" altLang="en-US" dirty="0" err="1" smtClean="0"/>
              <a:t>mins</a:t>
            </a:r>
            <a:endParaRPr lang="en-US" altLang="en-US" dirty="0" smtClean="0"/>
          </a:p>
        </p:txBody>
      </p:sp>
    </p:spTree>
    <p:extLst>
      <p:ext uri="{BB962C8B-B14F-4D97-AF65-F5344CB8AC3E}">
        <p14:creationId xmlns:p14="http://schemas.microsoft.com/office/powerpoint/2010/main" val="2827030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Liz</a:t>
            </a:r>
            <a:r>
              <a:rPr lang="en-US" altLang="en-US" baseline="0" dirty="0" smtClean="0"/>
              <a:t> </a:t>
            </a:r>
            <a:r>
              <a:rPr lang="en-US" altLang="en-US" dirty="0" smtClean="0"/>
              <a:t>3 </a:t>
            </a:r>
            <a:r>
              <a:rPr lang="en-US" altLang="en-US" dirty="0" err="1" smtClean="0"/>
              <a:t>mins</a:t>
            </a:r>
            <a:endParaRPr lang="en-US" altLang="en-US" dirty="0" smtClean="0"/>
          </a:p>
          <a:p>
            <a:pPr eaLnBrk="1" hangingPunct="1"/>
            <a:r>
              <a:rPr lang="en-US" altLang="en-US" dirty="0" smtClean="0"/>
              <a:t>Link to strategic aim:  improving connectivity</a:t>
            </a:r>
            <a:r>
              <a:rPr lang="en-US" altLang="en-US" baseline="0" dirty="0" smtClean="0"/>
              <a:t> between Returners and employers, across GM- reducing inequality linked to place. Expenses fund: reducing inequality of access to support because of financial barriers</a:t>
            </a:r>
            <a:endParaRPr lang="en-US" altLang="en-US" dirty="0"/>
          </a:p>
          <a:p>
            <a:endParaRPr lang="en-GB" dirty="0"/>
          </a:p>
        </p:txBody>
      </p:sp>
      <p:sp>
        <p:nvSpPr>
          <p:cNvPr id="4" name="Slide Number Placeholder 3"/>
          <p:cNvSpPr>
            <a:spLocks noGrp="1"/>
          </p:cNvSpPr>
          <p:nvPr>
            <p:ph type="sldNum" sz="quarter" idx="10"/>
          </p:nvPr>
        </p:nvSpPr>
        <p:spPr/>
        <p:txBody>
          <a:bodyPr/>
          <a:lstStyle/>
          <a:p>
            <a:pPr>
              <a:defRPr/>
            </a:pPr>
            <a:fld id="{539BF0A3-9E2C-421E-B68B-B7543DE12BDA}" type="slidenum">
              <a:rPr lang="en-GB" altLang="en-US" smtClean="0"/>
              <a:pPr>
                <a:defRPr/>
              </a:pPr>
              <a:t>5</a:t>
            </a:fld>
            <a:endParaRPr lang="en-GB" altLang="en-US"/>
          </a:p>
        </p:txBody>
      </p:sp>
    </p:spTree>
    <p:extLst>
      <p:ext uri="{BB962C8B-B14F-4D97-AF65-F5344CB8AC3E}">
        <p14:creationId xmlns:p14="http://schemas.microsoft.com/office/powerpoint/2010/main" val="1948441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Liz3 </a:t>
            </a:r>
            <a:r>
              <a:rPr lang="en-US" altLang="en-US" dirty="0" err="1" smtClean="0"/>
              <a:t>mins</a:t>
            </a:r>
            <a:endParaRPr lang="en-US" altLang="en-US" dirty="0" smtClean="0"/>
          </a:p>
          <a:p>
            <a:pPr eaLnBrk="1" hangingPunct="1"/>
            <a:r>
              <a:rPr lang="en-US" altLang="en-US" dirty="0" smtClean="0"/>
              <a:t>Employers for </a:t>
            </a:r>
            <a:r>
              <a:rPr lang="en-US" altLang="en-US" dirty="0" err="1" smtClean="0"/>
              <a:t>Carers</a:t>
            </a:r>
            <a:r>
              <a:rPr lang="en-US" altLang="en-US" dirty="0" smtClean="0"/>
              <a:t>- </a:t>
            </a:r>
            <a:r>
              <a:rPr lang="en-US" altLang="en-US" dirty="0" err="1" smtClean="0"/>
              <a:t>Carers</a:t>
            </a:r>
            <a:r>
              <a:rPr lang="en-US" altLang="en-US" dirty="0" smtClean="0"/>
              <a:t> UK membership scheme</a:t>
            </a:r>
            <a:endParaRPr lang="en-US" altLang="en-US" dirty="0"/>
          </a:p>
          <a:p>
            <a:endParaRPr lang="en-GB" dirty="0"/>
          </a:p>
        </p:txBody>
      </p:sp>
      <p:sp>
        <p:nvSpPr>
          <p:cNvPr id="4" name="Slide Number Placeholder 3"/>
          <p:cNvSpPr>
            <a:spLocks noGrp="1"/>
          </p:cNvSpPr>
          <p:nvPr>
            <p:ph type="sldNum" sz="quarter" idx="10"/>
          </p:nvPr>
        </p:nvSpPr>
        <p:spPr/>
        <p:txBody>
          <a:bodyPr/>
          <a:lstStyle/>
          <a:p>
            <a:pPr>
              <a:defRPr/>
            </a:pPr>
            <a:fld id="{539BF0A3-9E2C-421E-B68B-B7543DE12BDA}" type="slidenum">
              <a:rPr lang="en-GB" altLang="en-US" smtClean="0"/>
              <a:pPr>
                <a:defRPr/>
              </a:pPr>
              <a:t>6</a:t>
            </a:fld>
            <a:endParaRPr lang="en-GB" altLang="en-US"/>
          </a:p>
        </p:txBody>
      </p:sp>
    </p:spTree>
    <p:extLst>
      <p:ext uri="{BB962C8B-B14F-4D97-AF65-F5344CB8AC3E}">
        <p14:creationId xmlns:p14="http://schemas.microsoft.com/office/powerpoint/2010/main" val="237247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Geneva" charset="-128"/>
              </a:defRPr>
            </a:lvl1pPr>
            <a:lvl2pPr marL="742950" indent="-285750">
              <a:defRPr sz="2400">
                <a:solidFill>
                  <a:schemeClr val="tx1"/>
                </a:solidFill>
                <a:latin typeface="Arial" panose="020B0604020202020204" pitchFamily="34" charset="0"/>
                <a:ea typeface="Geneva" charset="-128"/>
              </a:defRPr>
            </a:lvl2pPr>
            <a:lvl3pPr marL="1143000" indent="-228600">
              <a:defRPr sz="2400">
                <a:solidFill>
                  <a:schemeClr val="tx1"/>
                </a:solidFill>
                <a:latin typeface="Arial" panose="020B0604020202020204" pitchFamily="34" charset="0"/>
                <a:ea typeface="Geneva" charset="-128"/>
              </a:defRPr>
            </a:lvl3pPr>
            <a:lvl4pPr marL="1600200" indent="-228600">
              <a:defRPr sz="2400">
                <a:solidFill>
                  <a:schemeClr val="tx1"/>
                </a:solidFill>
                <a:latin typeface="Arial" panose="020B0604020202020204" pitchFamily="34" charset="0"/>
                <a:ea typeface="Geneva" charset="-128"/>
              </a:defRPr>
            </a:lvl4pPr>
            <a:lvl5pPr marL="2057400" indent="-228600">
              <a:defRPr sz="2400">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fld id="{7D7ADA59-E80C-42C3-A84D-E2FB32BC6040}" type="slidenum">
              <a:rPr lang="en-GB" altLang="en-US" sz="1200"/>
              <a:pPr/>
              <a:t>7</a:t>
            </a:fld>
            <a:endParaRPr lang="en-GB" altLang="en-US" sz="12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926856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2011 Census found that 6.5 million people in the UK are carers. These figures for the UK show an 11% rise in the number of carers since the last Census in 2001. </a:t>
            </a:r>
          </a:p>
          <a:p>
            <a:r>
              <a:rPr lang="en-GB" dirty="0" smtClean="0"/>
              <a:t>In 2019, using population projections from the ONS and polling by Carers UK</a:t>
            </a:r>
            <a:r>
              <a:rPr lang="en-GB" baseline="0" dirty="0" smtClean="0"/>
              <a:t> </a:t>
            </a:r>
            <a:r>
              <a:rPr lang="en-GB" dirty="0" smtClean="0"/>
              <a:t>it can be estimated that 8.8 million adults in the UK are carers .</a:t>
            </a:r>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3 million people combine caring for a loved one with paid work. (Census</a:t>
            </a:r>
            <a:r>
              <a:rPr lang="en-GB" baseline="0" dirty="0" smtClean="0"/>
              <a:t> 2011). </a:t>
            </a:r>
            <a:r>
              <a:rPr lang="en-GB" dirty="0" smtClean="0"/>
              <a:t>Recent research by Carers UK found that the number of those juggling work and care could be far higher than previously thought – around 4.87 million. This is one in seven of all workers. </a:t>
            </a:r>
          </a:p>
        </p:txBody>
      </p:sp>
      <p:sp>
        <p:nvSpPr>
          <p:cNvPr id="4" name="Slide Number Placeholder 3"/>
          <p:cNvSpPr>
            <a:spLocks noGrp="1"/>
          </p:cNvSpPr>
          <p:nvPr>
            <p:ph type="sldNum" sz="quarter" idx="10"/>
          </p:nvPr>
        </p:nvSpPr>
        <p:spPr/>
        <p:txBody>
          <a:bodyPr/>
          <a:lstStyle/>
          <a:p>
            <a:pPr>
              <a:defRPr/>
            </a:pPr>
            <a:fld id="{539BF0A3-9E2C-421E-B68B-B7543DE12BDA}" type="slidenum">
              <a:rPr lang="en-GB" altLang="en-US" smtClean="0"/>
              <a:pPr>
                <a:defRPr/>
              </a:pPr>
              <a:t>8</a:t>
            </a:fld>
            <a:endParaRPr lang="en-GB" altLang="en-US"/>
          </a:p>
        </p:txBody>
      </p:sp>
    </p:spTree>
    <p:extLst>
      <p:ext uri="{BB962C8B-B14F-4D97-AF65-F5344CB8AC3E}">
        <p14:creationId xmlns:p14="http://schemas.microsoft.com/office/powerpoint/2010/main" val="1607528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(UK figure) 58% of carers are female and 42% are male.</a:t>
            </a:r>
          </a:p>
          <a:p>
            <a:r>
              <a:rPr lang="en-GB" dirty="0" smtClean="0"/>
              <a:t>The Census shows that women are more likely to be carers than men. The percentage of carers who are female rises to 60% for those who are caring for 50 hours or more a week.</a:t>
            </a:r>
            <a:r>
              <a:rPr lang="en-GB" baseline="0" dirty="0" smtClean="0"/>
              <a:t> </a:t>
            </a:r>
            <a:r>
              <a:rPr lang="en-GB" dirty="0" smtClean="0"/>
              <a:t>Women make up 72% of the people receiving Carer’s Allowance for caring 35 hours or more a week.</a:t>
            </a:r>
            <a:endParaRPr lang="en-GB" dirty="0"/>
          </a:p>
        </p:txBody>
      </p:sp>
      <p:sp>
        <p:nvSpPr>
          <p:cNvPr id="4" name="Slide Number Placeholder 3"/>
          <p:cNvSpPr>
            <a:spLocks noGrp="1"/>
          </p:cNvSpPr>
          <p:nvPr>
            <p:ph type="sldNum" sz="quarter" idx="10"/>
          </p:nvPr>
        </p:nvSpPr>
        <p:spPr/>
        <p:txBody>
          <a:bodyPr/>
          <a:lstStyle/>
          <a:p>
            <a:pPr>
              <a:defRPr/>
            </a:pPr>
            <a:fld id="{539BF0A3-9E2C-421E-B68B-B7543DE12BDA}" type="slidenum">
              <a:rPr lang="en-GB" altLang="en-US" smtClean="0"/>
              <a:pPr>
                <a:defRPr/>
              </a:pPr>
              <a:t>9</a:t>
            </a:fld>
            <a:endParaRPr lang="en-GB" altLang="en-US"/>
          </a:p>
        </p:txBody>
      </p:sp>
    </p:spTree>
    <p:extLst>
      <p:ext uri="{BB962C8B-B14F-4D97-AF65-F5344CB8AC3E}">
        <p14:creationId xmlns:p14="http://schemas.microsoft.com/office/powerpoint/2010/main" val="3902923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gmcvo.org.uk/"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GMCVO_PPT cover 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711200" y="2590800"/>
            <a:ext cx="7772400" cy="685800"/>
          </a:xfrm>
        </p:spPr>
        <p:txBody>
          <a:bodyPr/>
          <a:lstStyle>
            <a:lvl1pPr>
              <a:defRPr>
                <a:solidFill>
                  <a:schemeClr val="bg1"/>
                </a:solidFill>
              </a:defRPr>
            </a:lvl1pPr>
          </a:lstStyle>
          <a:p>
            <a:pPr lvl="0"/>
            <a:r>
              <a:rPr lang="en-US" altLang="en-US" noProof="0" smtClean="0"/>
              <a:t>Click to edit Master title style</a:t>
            </a:r>
            <a:endParaRPr lang="en-GB" altLang="en-US" noProof="0" smtClean="0"/>
          </a:p>
        </p:txBody>
      </p:sp>
      <p:sp>
        <p:nvSpPr>
          <p:cNvPr id="4100" name="Rectangle 4"/>
          <p:cNvSpPr>
            <a:spLocks noGrp="1" noChangeArrowheads="1"/>
          </p:cNvSpPr>
          <p:nvPr>
            <p:ph type="subTitle" idx="1"/>
          </p:nvPr>
        </p:nvSpPr>
        <p:spPr>
          <a:xfrm>
            <a:off x="711200" y="3276600"/>
            <a:ext cx="7772400" cy="1752600"/>
          </a:xfrm>
        </p:spPr>
        <p:txBody>
          <a:bodyPr/>
          <a:lstStyle>
            <a:lvl1pPr marL="0" indent="0">
              <a:buFontTx/>
              <a:buNone/>
              <a:defRPr sz="3600">
                <a:latin typeface="Arial Bold" panose="020B0704020202020204" pitchFamily="34" charset="0"/>
              </a:defRPr>
            </a:lvl1pPr>
          </a:lstStyle>
          <a:p>
            <a:pPr lvl="0"/>
            <a:r>
              <a:rPr lang="en-US" altLang="en-US" noProof="0" smtClean="0"/>
              <a:t>Click to edit Master subtitle style</a:t>
            </a:r>
            <a:endParaRPr lang="en-GB" altLang="en-US" noProof="0" smtClean="0"/>
          </a:p>
        </p:txBody>
      </p:sp>
    </p:spTree>
    <p:extLst>
      <p:ext uri="{BB962C8B-B14F-4D97-AF65-F5344CB8AC3E}">
        <p14:creationId xmlns:p14="http://schemas.microsoft.com/office/powerpoint/2010/main" val="2398557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9342566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59198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7013" y="1295400"/>
            <a:ext cx="1957387" cy="5334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04850" y="1295400"/>
            <a:ext cx="5719763" cy="53340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439494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enultimate Slide">
    <p:spTree>
      <p:nvGrpSpPr>
        <p:cNvPr id="1" name=""/>
        <p:cNvGrpSpPr/>
        <p:nvPr/>
      </p:nvGrpSpPr>
      <p:grpSpPr>
        <a:xfrm>
          <a:off x="0" y="0"/>
          <a:ext cx="0" cy="0"/>
          <a:chOff x="0" y="0"/>
          <a:chExt cx="0" cy="0"/>
        </a:xfrm>
      </p:grpSpPr>
      <p:sp>
        <p:nvSpPr>
          <p:cNvPr id="3" name="TextBox 5"/>
          <p:cNvSpPr txBox="1">
            <a:spLocks noChangeArrowheads="1"/>
          </p:cNvSpPr>
          <p:nvPr userDrawn="1"/>
        </p:nvSpPr>
        <p:spPr bwMode="auto">
          <a:xfrm>
            <a:off x="755576" y="4394388"/>
            <a:ext cx="7886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Geneva" charset="-128"/>
              </a:defRPr>
            </a:lvl1pPr>
            <a:lvl2pPr marL="742950" indent="-285750">
              <a:defRPr sz="2400">
                <a:solidFill>
                  <a:schemeClr val="tx1"/>
                </a:solidFill>
                <a:latin typeface="Arial" panose="020B0604020202020204" pitchFamily="34" charset="0"/>
                <a:ea typeface="Geneva" charset="-128"/>
              </a:defRPr>
            </a:lvl2pPr>
            <a:lvl3pPr marL="1143000" indent="-228600">
              <a:defRPr sz="2400">
                <a:solidFill>
                  <a:schemeClr val="tx1"/>
                </a:solidFill>
                <a:latin typeface="Arial" panose="020B0604020202020204" pitchFamily="34" charset="0"/>
                <a:ea typeface="Geneva" charset="-128"/>
              </a:defRPr>
            </a:lvl3pPr>
            <a:lvl4pPr marL="1600200" indent="-228600">
              <a:defRPr sz="2400">
                <a:solidFill>
                  <a:schemeClr val="tx1"/>
                </a:solidFill>
                <a:latin typeface="Arial" panose="020B0604020202020204" pitchFamily="34" charset="0"/>
                <a:ea typeface="Geneva" charset="-128"/>
              </a:defRPr>
            </a:lvl4pPr>
            <a:lvl5pPr marL="2057400" indent="-228600">
              <a:defRPr sz="2400">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r>
              <a:rPr lang="en-GB" altLang="en-US" sz="2000" b="1" dirty="0">
                <a:solidFill>
                  <a:srgbClr val="004A61"/>
                </a:solidFill>
              </a:rPr>
              <a:t>Greater Manchester Centre for Voluntary Organisation</a:t>
            </a:r>
            <a:endParaRPr lang="en-GB" altLang="en-US" sz="4400" b="1" dirty="0">
              <a:solidFill>
                <a:srgbClr val="004A61"/>
              </a:solidFill>
            </a:endParaRPr>
          </a:p>
        </p:txBody>
      </p:sp>
      <p:sp>
        <p:nvSpPr>
          <p:cNvPr id="4" name="TextBox 6"/>
          <p:cNvSpPr txBox="1">
            <a:spLocks noChangeArrowheads="1"/>
          </p:cNvSpPr>
          <p:nvPr userDrawn="1"/>
        </p:nvSpPr>
        <p:spPr bwMode="auto">
          <a:xfrm>
            <a:off x="755576" y="4802376"/>
            <a:ext cx="78867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Geneva" charset="-128"/>
              </a:defRPr>
            </a:lvl1pPr>
            <a:lvl2pPr marL="742950" indent="-285750">
              <a:defRPr sz="2400">
                <a:solidFill>
                  <a:schemeClr val="tx1"/>
                </a:solidFill>
                <a:latin typeface="Arial" panose="020B0604020202020204" pitchFamily="34" charset="0"/>
                <a:ea typeface="Geneva" charset="-128"/>
              </a:defRPr>
            </a:lvl2pPr>
            <a:lvl3pPr marL="1143000" indent="-228600">
              <a:defRPr sz="2400">
                <a:solidFill>
                  <a:schemeClr val="tx1"/>
                </a:solidFill>
                <a:latin typeface="Arial" panose="020B0604020202020204" pitchFamily="34" charset="0"/>
                <a:ea typeface="Geneva" charset="-128"/>
              </a:defRPr>
            </a:lvl3pPr>
            <a:lvl4pPr marL="1600200" indent="-228600">
              <a:defRPr sz="2400">
                <a:solidFill>
                  <a:schemeClr val="tx1"/>
                </a:solidFill>
                <a:latin typeface="Arial" panose="020B0604020202020204" pitchFamily="34" charset="0"/>
                <a:ea typeface="Geneva" charset="-128"/>
              </a:defRPr>
            </a:lvl4pPr>
            <a:lvl5pPr marL="2057400" indent="-228600">
              <a:defRPr sz="2400">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charset="-128"/>
              </a:defRPr>
            </a:lvl9pPr>
          </a:lstStyle>
          <a:p>
            <a:r>
              <a:rPr lang="en-GB" altLang="en-US" sz="2000" dirty="0">
                <a:solidFill>
                  <a:srgbClr val="004A61"/>
                </a:solidFill>
              </a:rPr>
              <a:t>St Thomas Centre</a:t>
            </a:r>
          </a:p>
          <a:p>
            <a:r>
              <a:rPr lang="en-GB" altLang="en-US" sz="2000" dirty="0">
                <a:solidFill>
                  <a:srgbClr val="004A61"/>
                </a:solidFill>
              </a:rPr>
              <a:t>Ardwick Green North</a:t>
            </a:r>
          </a:p>
          <a:p>
            <a:r>
              <a:rPr lang="en-GB" altLang="en-US" sz="2000" dirty="0">
                <a:solidFill>
                  <a:srgbClr val="004A61"/>
                </a:solidFill>
              </a:rPr>
              <a:t>Manchester M12 6FZ</a:t>
            </a:r>
          </a:p>
          <a:p>
            <a:endParaRPr lang="en-GB" altLang="en-US" sz="2000" dirty="0">
              <a:solidFill>
                <a:srgbClr val="004A61"/>
              </a:solidFill>
              <a:hlinkClick r:id="rId2"/>
            </a:endParaRPr>
          </a:p>
          <a:p>
            <a:r>
              <a:rPr lang="en-GB" altLang="en-US" sz="2000" dirty="0">
                <a:solidFill>
                  <a:srgbClr val="004A61"/>
                </a:solidFill>
              </a:rPr>
              <a:t>T: 0161 277 </a:t>
            </a:r>
            <a:r>
              <a:rPr lang="en-GB" altLang="en-US" sz="2000" dirty="0" smtClean="0">
                <a:solidFill>
                  <a:srgbClr val="004A61"/>
                </a:solidFill>
              </a:rPr>
              <a:t>1000</a:t>
            </a:r>
            <a:endParaRPr lang="en-GB" altLang="en-US" sz="2000" dirty="0">
              <a:solidFill>
                <a:srgbClr val="004A61"/>
              </a:solidFill>
            </a:endParaRPr>
          </a:p>
          <a:p>
            <a:r>
              <a:rPr lang="en-GB" altLang="en-US" sz="2000" dirty="0">
                <a:solidFill>
                  <a:srgbClr val="004A61"/>
                </a:solidFill>
              </a:rPr>
              <a:t>W: www.gmcvo.org.uk</a:t>
            </a:r>
            <a:endParaRPr lang="en-GB" altLang="en-US" sz="4400" dirty="0">
              <a:solidFill>
                <a:srgbClr val="004A61"/>
              </a:solidFill>
            </a:endParaRPr>
          </a:p>
        </p:txBody>
      </p:sp>
      <p:sp>
        <p:nvSpPr>
          <p:cNvPr id="2" name="Title 1"/>
          <p:cNvSpPr>
            <a:spLocks noGrp="1"/>
          </p:cNvSpPr>
          <p:nvPr>
            <p:ph type="title" hasCustomPrompt="1"/>
          </p:nvPr>
        </p:nvSpPr>
        <p:spPr>
          <a:xfrm>
            <a:off x="755576" y="2348881"/>
            <a:ext cx="7886700" cy="648071"/>
          </a:xfrm>
        </p:spPr>
        <p:txBody>
          <a:bodyPr anchor="b"/>
          <a:lstStyle>
            <a:lvl1pPr>
              <a:defRPr sz="3600" baseline="0"/>
            </a:lvl1pPr>
          </a:lstStyle>
          <a:p>
            <a:r>
              <a:rPr lang="en-US" dirty="0" smtClean="0"/>
              <a:t>Click to edit author</a:t>
            </a:r>
            <a:endParaRPr lang="en-GB" dirty="0"/>
          </a:p>
        </p:txBody>
      </p:sp>
      <p:sp>
        <p:nvSpPr>
          <p:cNvPr id="7" name="Text Placeholder 9"/>
          <p:cNvSpPr>
            <a:spLocks noGrp="1"/>
          </p:cNvSpPr>
          <p:nvPr>
            <p:ph type="body" sz="quarter" idx="10" hasCustomPrompt="1"/>
          </p:nvPr>
        </p:nvSpPr>
        <p:spPr>
          <a:xfrm>
            <a:off x="755576" y="3151726"/>
            <a:ext cx="7886700" cy="360000"/>
          </a:xfrm>
        </p:spPr>
        <p:txBody>
          <a:bodyPr anchor="ctr"/>
          <a:lstStyle>
            <a:lvl1pPr marL="0" indent="0">
              <a:buNone/>
              <a:defRPr sz="2400" b="0" baseline="0">
                <a:solidFill>
                  <a:srgbClr val="47C3D3"/>
                </a:solidFill>
              </a:defRPr>
            </a:lvl1pPr>
          </a:lstStyle>
          <a:p>
            <a:pPr lvl="0"/>
            <a:r>
              <a:rPr lang="en-US" dirty="0" smtClean="0"/>
              <a:t>Click to add email address</a:t>
            </a:r>
            <a:endParaRPr lang="en-GB" dirty="0"/>
          </a:p>
        </p:txBody>
      </p:sp>
      <p:sp>
        <p:nvSpPr>
          <p:cNvPr id="10" name="Text Placeholder 9"/>
          <p:cNvSpPr>
            <a:spLocks noGrp="1"/>
          </p:cNvSpPr>
          <p:nvPr>
            <p:ph type="body" sz="quarter" idx="11" hasCustomPrompt="1"/>
          </p:nvPr>
        </p:nvSpPr>
        <p:spPr>
          <a:xfrm>
            <a:off x="755576" y="3573088"/>
            <a:ext cx="7886700" cy="360000"/>
          </a:xfrm>
        </p:spPr>
        <p:txBody>
          <a:bodyPr anchor="ctr"/>
          <a:lstStyle>
            <a:lvl1pPr marL="0" indent="0">
              <a:buNone/>
              <a:defRPr sz="2400">
                <a:solidFill>
                  <a:srgbClr val="47C3D3"/>
                </a:solidFill>
              </a:defRPr>
            </a:lvl1pPr>
          </a:lstStyle>
          <a:p>
            <a:pPr lvl="0"/>
            <a:r>
              <a:rPr lang="en-GB" dirty="0" smtClean="0"/>
              <a:t>Click to add direct phone number</a:t>
            </a:r>
            <a:endParaRPr lang="en-GB" dirty="0"/>
          </a:p>
        </p:txBody>
      </p:sp>
    </p:spTree>
    <p:extLst>
      <p:ext uri="{BB962C8B-B14F-4D97-AF65-F5344CB8AC3E}">
        <p14:creationId xmlns:p14="http://schemas.microsoft.com/office/powerpoint/2010/main" val="4434235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2" name="Picture 6" descr="GMCVO_PPT cover slid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4119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3" name="Picture 6" descr="GMCVO_PPT cover 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Grp="1" noChangeArrowheads="1"/>
          </p:cNvSpPr>
          <p:nvPr>
            <p:ph type="subTitle" idx="1"/>
          </p:nvPr>
        </p:nvSpPr>
        <p:spPr>
          <a:xfrm>
            <a:off x="686594" y="2852936"/>
            <a:ext cx="7772400" cy="1752600"/>
          </a:xfrm>
        </p:spPr>
        <p:txBody>
          <a:bodyPr/>
          <a:lstStyle>
            <a:lvl1pPr marL="0" indent="0">
              <a:buFontTx/>
              <a:buNone/>
              <a:defRPr sz="3600">
                <a:latin typeface="Arial Bold" panose="020B0704020202020204" pitchFamily="34" charset="0"/>
              </a:defRPr>
            </a:lvl1pPr>
          </a:lstStyle>
          <a:p>
            <a:pPr lvl="0"/>
            <a:r>
              <a:rPr lang="en-US" altLang="en-US" noProof="0" smtClean="0"/>
              <a:t>Click to edit Master subtitle style</a:t>
            </a:r>
            <a:endParaRPr lang="en-GB" altLang="en-US" noProof="0" dirty="0" smtClean="0"/>
          </a:p>
        </p:txBody>
      </p:sp>
    </p:spTree>
    <p:extLst>
      <p:ext uri="{BB962C8B-B14F-4D97-AF65-F5344CB8AC3E}">
        <p14:creationId xmlns:p14="http://schemas.microsoft.com/office/powerpoint/2010/main" val="6854248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115520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21729407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04850" y="2209800"/>
            <a:ext cx="3838575" cy="4419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95825" y="2209800"/>
            <a:ext cx="3838575" cy="4419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8631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21800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5172081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744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4451738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GMCVO_PPT content slide_Header"/>
          <p:cNvPicPr>
            <a:picLocks noChangeAspect="1" noChangeArrowheads="1"/>
          </p:cNvPicPr>
          <p:nvPr/>
        </p:nvPicPr>
        <p:blipFill rotWithShape="1">
          <a:blip r:embed="rId16">
            <a:extLst>
              <a:ext uri="{28A0092B-C50C-407E-A947-70E740481C1C}">
                <a14:useLocalDpi xmlns:a14="http://schemas.microsoft.com/office/drawing/2010/main" val="0"/>
              </a:ext>
            </a:extLst>
          </a:blip>
          <a:srcRect l="-61412" r="405"/>
          <a:stretch/>
        </p:blipFill>
        <p:spPr bwMode="auto">
          <a:xfrm>
            <a:off x="-5616624" y="0"/>
            <a:ext cx="1472512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704850" y="1295400"/>
            <a:ext cx="782955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3"/>
          <p:cNvSpPr>
            <a:spLocks noGrp="1" noChangeArrowheads="1"/>
          </p:cNvSpPr>
          <p:nvPr>
            <p:ph type="body" idx="1"/>
          </p:nvPr>
        </p:nvSpPr>
        <p:spPr bwMode="auto">
          <a:xfrm>
            <a:off x="704850" y="2209800"/>
            <a:ext cx="782955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pic>
        <p:nvPicPr>
          <p:cNvPr id="2" name="Picture 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754629" y="5238000"/>
            <a:ext cx="389371" cy="1620000"/>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9" r:id="rId13"/>
    <p:sldLayoutId id="2147483680" r:id="rId14"/>
  </p:sldLayoutIdLst>
  <p:timing>
    <p:tnLst>
      <p:par>
        <p:cTn id="1" dur="indefinite" restart="never" nodeType="tmRoot"/>
      </p:par>
    </p:tnLst>
  </p:timing>
  <p:txStyles>
    <p:titleStyle>
      <a:lvl1pPr algn="l" rtl="0" eaLnBrk="1" fontAlgn="base" hangingPunct="1">
        <a:spcBef>
          <a:spcPct val="0"/>
        </a:spcBef>
        <a:spcAft>
          <a:spcPct val="0"/>
        </a:spcAft>
        <a:defRPr sz="3600" kern="1200">
          <a:solidFill>
            <a:srgbClr val="47C3D3"/>
          </a:solidFill>
          <a:latin typeface="+mj-lt"/>
          <a:ea typeface="+mj-ea"/>
          <a:cs typeface="+mj-cs"/>
        </a:defRPr>
      </a:lvl1pPr>
      <a:lvl2pPr algn="l" rtl="0" eaLnBrk="1" fontAlgn="base" hangingPunct="1">
        <a:spcBef>
          <a:spcPct val="0"/>
        </a:spcBef>
        <a:spcAft>
          <a:spcPct val="0"/>
        </a:spcAft>
        <a:defRPr sz="3600">
          <a:solidFill>
            <a:srgbClr val="47C3D3"/>
          </a:solidFill>
          <a:latin typeface="Arial Bold" panose="020B0704020202020204" pitchFamily="34" charset="0"/>
          <a:ea typeface="Geneva" charset="-128"/>
        </a:defRPr>
      </a:lvl2pPr>
      <a:lvl3pPr algn="l" rtl="0" eaLnBrk="1" fontAlgn="base" hangingPunct="1">
        <a:spcBef>
          <a:spcPct val="0"/>
        </a:spcBef>
        <a:spcAft>
          <a:spcPct val="0"/>
        </a:spcAft>
        <a:defRPr sz="3600">
          <a:solidFill>
            <a:srgbClr val="47C3D3"/>
          </a:solidFill>
          <a:latin typeface="Arial Bold" panose="020B0704020202020204" pitchFamily="34" charset="0"/>
          <a:ea typeface="Geneva" charset="-128"/>
        </a:defRPr>
      </a:lvl3pPr>
      <a:lvl4pPr algn="l" rtl="0" eaLnBrk="1" fontAlgn="base" hangingPunct="1">
        <a:spcBef>
          <a:spcPct val="0"/>
        </a:spcBef>
        <a:spcAft>
          <a:spcPct val="0"/>
        </a:spcAft>
        <a:defRPr sz="3600">
          <a:solidFill>
            <a:srgbClr val="47C3D3"/>
          </a:solidFill>
          <a:latin typeface="Arial Bold" panose="020B0704020202020204" pitchFamily="34" charset="0"/>
          <a:ea typeface="Geneva" charset="-128"/>
        </a:defRPr>
      </a:lvl4pPr>
      <a:lvl5pPr algn="l" rtl="0" eaLnBrk="1" fontAlgn="base" hangingPunct="1">
        <a:spcBef>
          <a:spcPct val="0"/>
        </a:spcBef>
        <a:spcAft>
          <a:spcPct val="0"/>
        </a:spcAft>
        <a:defRPr sz="3600">
          <a:solidFill>
            <a:srgbClr val="47C3D3"/>
          </a:solidFill>
          <a:latin typeface="Arial Bold" panose="020B0704020202020204" pitchFamily="34" charset="0"/>
          <a:ea typeface="Geneva" charset="-128"/>
        </a:defRPr>
      </a:lvl5pPr>
      <a:lvl6pPr marL="457200" algn="l" rtl="0" eaLnBrk="1" fontAlgn="base" hangingPunct="1">
        <a:spcBef>
          <a:spcPct val="0"/>
        </a:spcBef>
        <a:spcAft>
          <a:spcPct val="0"/>
        </a:spcAft>
        <a:defRPr sz="3600">
          <a:solidFill>
            <a:srgbClr val="47C3D3"/>
          </a:solidFill>
          <a:latin typeface="Arial Bold" panose="020B0704020202020204" pitchFamily="34" charset="0"/>
          <a:ea typeface="Geneva" charset="-128"/>
        </a:defRPr>
      </a:lvl6pPr>
      <a:lvl7pPr marL="914400" algn="l" rtl="0" eaLnBrk="1" fontAlgn="base" hangingPunct="1">
        <a:spcBef>
          <a:spcPct val="0"/>
        </a:spcBef>
        <a:spcAft>
          <a:spcPct val="0"/>
        </a:spcAft>
        <a:defRPr sz="3600">
          <a:solidFill>
            <a:srgbClr val="47C3D3"/>
          </a:solidFill>
          <a:latin typeface="Arial Bold" panose="020B0704020202020204" pitchFamily="34" charset="0"/>
          <a:ea typeface="Geneva" charset="-128"/>
        </a:defRPr>
      </a:lvl7pPr>
      <a:lvl8pPr marL="1371600" algn="l" rtl="0" eaLnBrk="1" fontAlgn="base" hangingPunct="1">
        <a:spcBef>
          <a:spcPct val="0"/>
        </a:spcBef>
        <a:spcAft>
          <a:spcPct val="0"/>
        </a:spcAft>
        <a:defRPr sz="3600">
          <a:solidFill>
            <a:srgbClr val="47C3D3"/>
          </a:solidFill>
          <a:latin typeface="Arial Bold" panose="020B0704020202020204" pitchFamily="34" charset="0"/>
          <a:ea typeface="Geneva" charset="-128"/>
        </a:defRPr>
      </a:lvl8pPr>
      <a:lvl9pPr marL="1828800" algn="l" rtl="0" eaLnBrk="1" fontAlgn="base" hangingPunct="1">
        <a:spcBef>
          <a:spcPct val="0"/>
        </a:spcBef>
        <a:spcAft>
          <a:spcPct val="0"/>
        </a:spcAft>
        <a:defRPr sz="3600">
          <a:solidFill>
            <a:srgbClr val="47C3D3"/>
          </a:solidFill>
          <a:latin typeface="Arial Bold" panose="020B0704020202020204" pitchFamily="34" charset="0"/>
          <a:ea typeface="Geneva" charset="-128"/>
        </a:defRPr>
      </a:lvl9pPr>
    </p:titleStyle>
    <p:bodyStyle>
      <a:lvl1pPr marL="342900" indent="-342900" algn="l" rtl="0" eaLnBrk="1" fontAlgn="base" hangingPunct="1">
        <a:spcBef>
          <a:spcPct val="20000"/>
        </a:spcBef>
        <a:spcAft>
          <a:spcPct val="0"/>
        </a:spcAft>
        <a:buClr>
          <a:srgbClr val="47C3D3"/>
        </a:buClr>
        <a:buChar char="•"/>
        <a:defRPr sz="3200" kern="1200">
          <a:solidFill>
            <a:srgbClr val="004A61"/>
          </a:solidFill>
          <a:latin typeface="+mn-lt"/>
          <a:ea typeface="+mn-ea"/>
          <a:cs typeface="+mn-cs"/>
        </a:defRPr>
      </a:lvl1pPr>
      <a:lvl2pPr marL="742950" indent="-285750" algn="l" rtl="0" eaLnBrk="1" fontAlgn="base" hangingPunct="1">
        <a:spcBef>
          <a:spcPct val="20000"/>
        </a:spcBef>
        <a:spcAft>
          <a:spcPct val="0"/>
        </a:spcAft>
        <a:buClr>
          <a:srgbClr val="47C3D3"/>
        </a:buClr>
        <a:buChar char="–"/>
        <a:defRPr sz="2800" kern="1200">
          <a:solidFill>
            <a:srgbClr val="004A61"/>
          </a:solidFill>
          <a:latin typeface="+mn-lt"/>
          <a:ea typeface="+mn-ea"/>
          <a:cs typeface="+mn-cs"/>
        </a:defRPr>
      </a:lvl2pPr>
      <a:lvl3pPr marL="1143000" indent="-228600" algn="l" rtl="0" eaLnBrk="1" fontAlgn="base" hangingPunct="1">
        <a:spcBef>
          <a:spcPct val="20000"/>
        </a:spcBef>
        <a:spcAft>
          <a:spcPct val="0"/>
        </a:spcAft>
        <a:buClr>
          <a:srgbClr val="47C3D3"/>
        </a:buClr>
        <a:buChar char="•"/>
        <a:defRPr sz="2400" kern="1200">
          <a:solidFill>
            <a:srgbClr val="004A61"/>
          </a:solidFill>
          <a:latin typeface="+mn-lt"/>
          <a:ea typeface="+mn-ea"/>
          <a:cs typeface="+mn-cs"/>
        </a:defRPr>
      </a:lvl3pPr>
      <a:lvl4pPr marL="1600200" indent="-228600" algn="l" rtl="0" eaLnBrk="1" fontAlgn="base" hangingPunct="1">
        <a:spcBef>
          <a:spcPct val="20000"/>
        </a:spcBef>
        <a:spcAft>
          <a:spcPct val="0"/>
        </a:spcAft>
        <a:buClr>
          <a:srgbClr val="47C3D3"/>
        </a:buClr>
        <a:buChar char="–"/>
        <a:defRPr sz="2000" kern="1200">
          <a:solidFill>
            <a:srgbClr val="004A61"/>
          </a:solidFill>
          <a:latin typeface="+mn-lt"/>
          <a:ea typeface="+mn-ea"/>
          <a:cs typeface="+mn-cs"/>
        </a:defRPr>
      </a:lvl4pPr>
      <a:lvl5pPr marL="2057400" indent="-228600" algn="l" rtl="0" eaLnBrk="1" fontAlgn="base" hangingPunct="1">
        <a:spcBef>
          <a:spcPct val="20000"/>
        </a:spcBef>
        <a:spcAft>
          <a:spcPct val="0"/>
        </a:spcAft>
        <a:buClr>
          <a:srgbClr val="47C3D3"/>
        </a:buClr>
        <a:buChar char="»"/>
        <a:defRPr sz="2000" kern="1200">
          <a:solidFill>
            <a:srgbClr val="004A6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8" Type="http://schemas.openxmlformats.org/officeDocument/2006/relationships/hyperlink" Target="http://circle.group.shef.ac.uk/2020/06/17/caring-covid19-report/" TargetMode="External"/><Relationship Id="rId3" Type="http://schemas.openxmlformats.org/officeDocument/2006/relationships/hyperlink" Target="https://www.gmcvo.org.uk/caringworkingliving/employers#Toolkit" TargetMode="External"/><Relationship Id="rId7" Type="http://schemas.openxmlformats.org/officeDocument/2006/relationships/hyperlink" Target="https://www.carersuk.org/for-professionals/policy/policy-library/caring-behind-closed-doors-report"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hyperlink" Target="https://solutions.brighthorizons.co.uk/resources/research/unlocking-the-lessons-of-lockdown-an-employers-guide?utm_source=Social%20Media&amp;utm_medium=Twitter&amp;utm_campaign=B2B" TargetMode="External"/><Relationship Id="rId5" Type="http://schemas.openxmlformats.org/officeDocument/2006/relationships/hyperlink" Target="file:///C:\Users\rebecca.harris\AppData\Local\Microsoft\Windows\INetCache\Content.MSO\Unlocking%20the%20Lessons%20of%20Lockdown%20-%20An%20Employers%20Guide.pdf" TargetMode="External"/><Relationship Id="rId4" Type="http://schemas.openxmlformats.org/officeDocument/2006/relationships/hyperlink" Target="https://workingfamilies.org.uk/publications/covid-19-and-flexible-working/" TargetMode="External"/><Relationship Id="rId9" Type="http://schemas.openxmlformats.org/officeDocument/2006/relationships/hyperlink" Target="http://www.carersuk.org/images/News__campaigns/CUK_State_of_Caring_2019_Report.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r>
              <a:rPr lang="en-GB" dirty="0"/>
              <a:t>Engaging with employers to reduce workplace inequalities for parents and carers</a:t>
            </a:r>
            <a:endParaRPr lang="en-US" altLang="en-US" dirty="0" smtClean="0"/>
          </a:p>
        </p:txBody>
      </p:sp>
      <p:sp>
        <p:nvSpPr>
          <p:cNvPr id="2" name="Subtitle 1"/>
          <p:cNvSpPr>
            <a:spLocks noGrp="1"/>
          </p:cNvSpPr>
          <p:nvPr>
            <p:ph type="subTitle" idx="1"/>
          </p:nvPr>
        </p:nvSpPr>
        <p:spPr>
          <a:xfrm>
            <a:off x="1115616" y="4941168"/>
            <a:ext cx="7772400" cy="1752600"/>
          </a:xfrm>
        </p:spPr>
        <p:txBody>
          <a:bodyPr/>
          <a:lstStyle/>
          <a:p>
            <a:pPr algn="r"/>
            <a:r>
              <a:rPr lang="en-GB" dirty="0" smtClean="0"/>
              <a:t>Liz Atkinson and Rebecca Harris</a:t>
            </a:r>
          </a:p>
          <a:p>
            <a:pPr algn="r"/>
            <a:r>
              <a:rPr lang="en-GB" dirty="0" smtClean="0"/>
              <a:t>July 2020</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a:t>
            </a:r>
            <a:r>
              <a:rPr lang="en-GB" dirty="0" smtClean="0"/>
              <a:t>3</a:t>
            </a:r>
            <a:endParaRPr lang="en-GB" dirty="0"/>
          </a:p>
        </p:txBody>
      </p:sp>
      <p:sp>
        <p:nvSpPr>
          <p:cNvPr id="3" name="Content Placeholder 2"/>
          <p:cNvSpPr>
            <a:spLocks noGrp="1"/>
          </p:cNvSpPr>
          <p:nvPr>
            <p:ph idx="1"/>
          </p:nvPr>
        </p:nvSpPr>
        <p:spPr/>
        <p:txBody>
          <a:bodyPr/>
          <a:lstStyle/>
          <a:p>
            <a:r>
              <a:rPr lang="en-GB" dirty="0" smtClean="0"/>
              <a:t>What percentage of CWL Returners were ‘sandwich’ carers?</a:t>
            </a:r>
          </a:p>
          <a:p>
            <a:pPr marL="0" indent="0">
              <a:buNone/>
            </a:pPr>
            <a:endParaRPr lang="en-GB" dirty="0" smtClean="0"/>
          </a:p>
          <a:p>
            <a:pPr marL="0" indent="0">
              <a:buNone/>
            </a:pPr>
            <a:endParaRPr lang="en-GB" b="1" dirty="0" smtClean="0">
              <a:solidFill>
                <a:srgbClr val="47C3D3"/>
              </a:solidFill>
            </a:endParaRPr>
          </a:p>
          <a:p>
            <a:pPr marL="0" indent="0">
              <a:buNone/>
            </a:pPr>
            <a:r>
              <a:rPr lang="en-GB" b="1" dirty="0" smtClean="0">
                <a:solidFill>
                  <a:srgbClr val="47C3D3"/>
                </a:solidFill>
              </a:rPr>
              <a:t>Answer</a:t>
            </a:r>
            <a:endParaRPr lang="en-GB" dirty="0" smtClean="0"/>
          </a:p>
          <a:p>
            <a:r>
              <a:rPr lang="en-GB" dirty="0" smtClean="0"/>
              <a:t>55% identified as a parent and a carer.</a:t>
            </a:r>
            <a:endParaRPr lang="en-GB" dirty="0"/>
          </a:p>
          <a:p>
            <a:endParaRPr lang="en-GB" dirty="0"/>
          </a:p>
        </p:txBody>
      </p:sp>
    </p:spTree>
    <p:extLst>
      <p:ext uri="{BB962C8B-B14F-4D97-AF65-F5344CB8AC3E}">
        <p14:creationId xmlns:p14="http://schemas.microsoft.com/office/powerpoint/2010/main" val="6099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a:t>
            </a:r>
            <a:r>
              <a:rPr lang="en-GB" dirty="0" smtClean="0"/>
              <a:t>4</a:t>
            </a:r>
            <a:endParaRPr lang="en-GB" dirty="0"/>
          </a:p>
        </p:txBody>
      </p:sp>
      <p:sp>
        <p:nvSpPr>
          <p:cNvPr id="3" name="Content Placeholder 2"/>
          <p:cNvSpPr>
            <a:spLocks noGrp="1"/>
          </p:cNvSpPr>
          <p:nvPr>
            <p:ph idx="1"/>
          </p:nvPr>
        </p:nvSpPr>
        <p:spPr/>
        <p:txBody>
          <a:bodyPr/>
          <a:lstStyle/>
          <a:p>
            <a:r>
              <a:rPr lang="en-GB" dirty="0"/>
              <a:t>What percentage of CWL Returners were </a:t>
            </a:r>
            <a:r>
              <a:rPr lang="en-GB" dirty="0" smtClean="0"/>
              <a:t>educated to degree level?</a:t>
            </a:r>
            <a:endParaRPr lang="en-GB" dirty="0"/>
          </a:p>
          <a:p>
            <a:endParaRPr lang="en-GB" dirty="0" smtClean="0"/>
          </a:p>
          <a:p>
            <a:pPr marL="0" indent="0">
              <a:buNone/>
            </a:pPr>
            <a:endParaRPr lang="en-GB" b="1" dirty="0" smtClean="0">
              <a:solidFill>
                <a:srgbClr val="47C3D3"/>
              </a:solidFill>
            </a:endParaRPr>
          </a:p>
          <a:p>
            <a:pPr marL="0" indent="0">
              <a:buNone/>
            </a:pPr>
            <a:r>
              <a:rPr lang="en-GB" b="1" dirty="0" smtClean="0">
                <a:solidFill>
                  <a:srgbClr val="47C3D3"/>
                </a:solidFill>
              </a:rPr>
              <a:t>Answer</a:t>
            </a:r>
            <a:endParaRPr lang="en-GB" dirty="0"/>
          </a:p>
          <a:p>
            <a:r>
              <a:rPr lang="en-GB" dirty="0" smtClean="0"/>
              <a:t>43% were degree level educated. </a:t>
            </a:r>
            <a:endParaRPr lang="en-GB" dirty="0"/>
          </a:p>
        </p:txBody>
      </p:sp>
    </p:spTree>
    <p:extLst>
      <p:ext uri="{BB962C8B-B14F-4D97-AF65-F5344CB8AC3E}">
        <p14:creationId xmlns:p14="http://schemas.microsoft.com/office/powerpoint/2010/main" val="250045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95399"/>
            <a:ext cx="7829550" cy="866775"/>
          </a:xfrm>
        </p:spPr>
        <p:txBody>
          <a:bodyPr/>
          <a:lstStyle/>
          <a:p>
            <a:r>
              <a:rPr lang="en-GB" dirty="0"/>
              <a:t>Question 5</a:t>
            </a:r>
          </a:p>
        </p:txBody>
      </p:sp>
      <p:sp>
        <p:nvSpPr>
          <p:cNvPr id="3" name="Content Placeholder 2"/>
          <p:cNvSpPr>
            <a:spLocks noGrp="1"/>
          </p:cNvSpPr>
          <p:nvPr>
            <p:ph idx="1"/>
          </p:nvPr>
        </p:nvSpPr>
        <p:spPr>
          <a:xfrm>
            <a:off x="179512" y="2209800"/>
            <a:ext cx="4379584" cy="4419600"/>
          </a:xfrm>
        </p:spPr>
        <p:txBody>
          <a:bodyPr/>
          <a:lstStyle/>
          <a:p>
            <a:r>
              <a:rPr lang="en-GB" sz="2400" dirty="0" smtClean="0"/>
              <a:t>What is the average cost of attending a face to face job interview in the UK?</a:t>
            </a:r>
          </a:p>
          <a:p>
            <a:pPr marL="0" indent="0">
              <a:buNone/>
            </a:pPr>
            <a:r>
              <a:rPr lang="en-GB" sz="2800" dirty="0" smtClean="0">
                <a:solidFill>
                  <a:srgbClr val="47C3D3"/>
                </a:solidFill>
                <a:latin typeface="+mj-lt"/>
              </a:rPr>
              <a:t>Answer</a:t>
            </a:r>
            <a:endParaRPr lang="en-GB" sz="2800" dirty="0">
              <a:solidFill>
                <a:srgbClr val="47C3D3"/>
              </a:solidFill>
              <a:latin typeface="+mj-lt"/>
            </a:endParaRPr>
          </a:p>
          <a:p>
            <a:r>
              <a:rPr lang="en-US" sz="2400" dirty="0" smtClean="0"/>
              <a:t>£41 is </a:t>
            </a:r>
            <a:r>
              <a:rPr lang="en-US" sz="2400" dirty="0"/>
              <a:t>the average cost of attending a face to face job interview. </a:t>
            </a:r>
          </a:p>
          <a:p>
            <a:r>
              <a:rPr lang="en-US" sz="2400" dirty="0"/>
              <a:t>This is equivalent to 8% of the average family’s weekly household spend</a:t>
            </a:r>
            <a:r>
              <a:rPr lang="en-US" sz="2400" dirty="0" smtClean="0"/>
              <a:t>. (</a:t>
            </a:r>
            <a:r>
              <a:rPr lang="en-US" sz="2400" dirty="0"/>
              <a:t>Debut, 2018)</a:t>
            </a:r>
          </a:p>
          <a:p>
            <a:endParaRPr lang="en-GB"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144" y="1809093"/>
            <a:ext cx="3975304" cy="4572235"/>
          </a:xfrm>
          <a:prstGeom prst="rect">
            <a:avLst/>
          </a:prstGeom>
        </p:spPr>
      </p:pic>
    </p:spTree>
    <p:extLst>
      <p:ext uri="{BB962C8B-B14F-4D97-AF65-F5344CB8AC3E}">
        <p14:creationId xmlns:p14="http://schemas.microsoft.com/office/powerpoint/2010/main" val="297376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6</a:t>
            </a:r>
          </a:p>
        </p:txBody>
      </p:sp>
      <p:sp>
        <p:nvSpPr>
          <p:cNvPr id="3" name="Content Placeholder 2"/>
          <p:cNvSpPr>
            <a:spLocks noGrp="1"/>
          </p:cNvSpPr>
          <p:nvPr>
            <p:ph idx="1"/>
          </p:nvPr>
        </p:nvSpPr>
        <p:spPr/>
        <p:txBody>
          <a:bodyPr/>
          <a:lstStyle/>
          <a:p>
            <a:r>
              <a:rPr lang="en-GB" dirty="0" smtClean="0"/>
              <a:t>What percentage of CWL Returners were willing to return to a different sector or level in order to find flexibility?</a:t>
            </a:r>
          </a:p>
          <a:p>
            <a:pPr marL="0" indent="0">
              <a:buNone/>
            </a:pPr>
            <a:endParaRPr lang="en-GB" sz="2400" b="1" dirty="0" smtClean="0">
              <a:solidFill>
                <a:srgbClr val="47C3D3"/>
              </a:solidFill>
            </a:endParaRPr>
          </a:p>
          <a:p>
            <a:pPr marL="0" indent="0">
              <a:buNone/>
            </a:pPr>
            <a:endParaRPr lang="en-GB" sz="2400" b="1" dirty="0" smtClean="0">
              <a:solidFill>
                <a:srgbClr val="47C3D3"/>
              </a:solidFill>
            </a:endParaRPr>
          </a:p>
          <a:p>
            <a:pPr marL="0" indent="0">
              <a:buNone/>
            </a:pPr>
            <a:r>
              <a:rPr lang="en-GB" b="1" dirty="0" smtClean="0">
                <a:solidFill>
                  <a:srgbClr val="47C3D3"/>
                </a:solidFill>
              </a:rPr>
              <a:t>Answer</a:t>
            </a:r>
            <a:endParaRPr lang="en-GB" dirty="0"/>
          </a:p>
          <a:p>
            <a:r>
              <a:rPr lang="en-GB" dirty="0" smtClean="0"/>
              <a:t>59% of CWL Returners. </a:t>
            </a:r>
          </a:p>
          <a:p>
            <a:endParaRPr lang="en-GB" dirty="0"/>
          </a:p>
        </p:txBody>
      </p:sp>
    </p:spTree>
    <p:extLst>
      <p:ext uri="{BB962C8B-B14F-4D97-AF65-F5344CB8AC3E}">
        <p14:creationId xmlns:p14="http://schemas.microsoft.com/office/powerpoint/2010/main" val="146609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5889" t="4295" r="51906" b="9801"/>
          <a:stretch/>
        </p:blipFill>
        <p:spPr>
          <a:xfrm>
            <a:off x="891982" y="3573015"/>
            <a:ext cx="2743914" cy="2880321"/>
          </a:xfrm>
          <a:prstGeom prst="rect">
            <a:avLst/>
          </a:prstGeom>
        </p:spPr>
      </p:pic>
      <p:pic>
        <p:nvPicPr>
          <p:cNvPr id="6" name="Picture 5"/>
          <p:cNvPicPr>
            <a:picLocks noChangeAspect="1"/>
          </p:cNvPicPr>
          <p:nvPr/>
        </p:nvPicPr>
        <p:blipFill rotWithShape="1">
          <a:blip r:embed="rId3"/>
          <a:srcRect l="49076"/>
          <a:stretch/>
        </p:blipFill>
        <p:spPr>
          <a:xfrm>
            <a:off x="5221078" y="3429000"/>
            <a:ext cx="3311362" cy="3353546"/>
          </a:xfrm>
          <a:prstGeom prst="rect">
            <a:avLst/>
          </a:prstGeom>
        </p:spPr>
      </p:pic>
      <p:sp>
        <p:nvSpPr>
          <p:cNvPr id="9" name="Title 1"/>
          <p:cNvSpPr>
            <a:spLocks noGrp="1"/>
          </p:cNvSpPr>
          <p:nvPr>
            <p:ph type="title"/>
          </p:nvPr>
        </p:nvSpPr>
        <p:spPr>
          <a:xfrm>
            <a:off x="704850" y="1295400"/>
            <a:ext cx="7829550" cy="866775"/>
          </a:xfrm>
        </p:spPr>
        <p:txBody>
          <a:bodyPr/>
          <a:lstStyle/>
          <a:p>
            <a:r>
              <a:rPr lang="en-GB" dirty="0"/>
              <a:t>Question </a:t>
            </a:r>
            <a:r>
              <a:rPr lang="en-GB" dirty="0" smtClean="0"/>
              <a:t>7</a:t>
            </a:r>
            <a:endParaRPr lang="en-GB" dirty="0"/>
          </a:p>
        </p:txBody>
      </p:sp>
      <p:sp>
        <p:nvSpPr>
          <p:cNvPr id="10" name="Content Placeholder 2"/>
          <p:cNvSpPr>
            <a:spLocks noGrp="1"/>
          </p:cNvSpPr>
          <p:nvPr>
            <p:ph idx="1"/>
          </p:nvPr>
        </p:nvSpPr>
        <p:spPr>
          <a:xfrm>
            <a:off x="704850" y="2209800"/>
            <a:ext cx="7829550" cy="1219200"/>
          </a:xfrm>
        </p:spPr>
        <p:txBody>
          <a:bodyPr/>
          <a:lstStyle/>
          <a:p>
            <a:r>
              <a:rPr lang="en-GB" dirty="0" smtClean="0"/>
              <a:t>What percentage of respondents worked flexibly during lockdown?</a:t>
            </a:r>
          </a:p>
          <a:p>
            <a:pPr marL="0" indent="0">
              <a:buNone/>
            </a:pPr>
            <a:endParaRPr lang="en-GB" b="1" dirty="0" smtClean="0">
              <a:solidFill>
                <a:srgbClr val="47C3D3"/>
              </a:solidFill>
            </a:endParaRPr>
          </a:p>
          <a:p>
            <a:pPr marL="0" indent="0">
              <a:buNone/>
            </a:pPr>
            <a:endParaRPr lang="en-GB" dirty="0"/>
          </a:p>
          <a:p>
            <a:endParaRPr lang="en-GB" dirty="0"/>
          </a:p>
        </p:txBody>
      </p:sp>
      <p:sp>
        <p:nvSpPr>
          <p:cNvPr id="11" name="Rectangle 10"/>
          <p:cNvSpPr/>
          <p:nvPr/>
        </p:nvSpPr>
        <p:spPr>
          <a:xfrm>
            <a:off x="3779912" y="4623519"/>
            <a:ext cx="1483098" cy="523220"/>
          </a:xfrm>
          <a:prstGeom prst="rect">
            <a:avLst/>
          </a:prstGeom>
        </p:spPr>
        <p:txBody>
          <a:bodyPr wrap="none">
            <a:spAutoFit/>
          </a:bodyPr>
          <a:lstStyle/>
          <a:p>
            <a:pPr marL="0" indent="0">
              <a:buNone/>
            </a:pPr>
            <a:r>
              <a:rPr lang="en-GB" sz="2800" b="1" dirty="0">
                <a:solidFill>
                  <a:srgbClr val="47C3D3"/>
                </a:solidFill>
              </a:rPr>
              <a:t>Answer</a:t>
            </a:r>
            <a:endParaRPr lang="en-GB" b="1" dirty="0">
              <a:solidFill>
                <a:srgbClr val="47C3D3"/>
              </a:solidFill>
            </a:endParaRPr>
          </a:p>
        </p:txBody>
      </p:sp>
    </p:spTree>
    <p:extLst>
      <p:ext uri="{BB962C8B-B14F-4D97-AF65-F5344CB8AC3E}">
        <p14:creationId xmlns:p14="http://schemas.microsoft.com/office/powerpoint/2010/main" val="34503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3762" r="1126"/>
          <a:stretch/>
        </p:blipFill>
        <p:spPr>
          <a:xfrm>
            <a:off x="2771800" y="3354567"/>
            <a:ext cx="5544616" cy="3314793"/>
          </a:xfrm>
          <a:prstGeom prst="rect">
            <a:avLst/>
          </a:prstGeom>
        </p:spPr>
      </p:pic>
      <p:sp>
        <p:nvSpPr>
          <p:cNvPr id="9" name="Title 1"/>
          <p:cNvSpPr>
            <a:spLocks noGrp="1"/>
          </p:cNvSpPr>
          <p:nvPr>
            <p:ph type="title"/>
          </p:nvPr>
        </p:nvSpPr>
        <p:spPr>
          <a:xfrm>
            <a:off x="704850" y="1295400"/>
            <a:ext cx="7829550" cy="866775"/>
          </a:xfrm>
        </p:spPr>
        <p:txBody>
          <a:bodyPr/>
          <a:lstStyle/>
          <a:p>
            <a:r>
              <a:rPr lang="en-GB" dirty="0"/>
              <a:t>Question 8</a:t>
            </a:r>
          </a:p>
        </p:txBody>
      </p:sp>
      <p:sp>
        <p:nvSpPr>
          <p:cNvPr id="10" name="Content Placeholder 2"/>
          <p:cNvSpPr>
            <a:spLocks noGrp="1"/>
          </p:cNvSpPr>
          <p:nvPr>
            <p:ph idx="1"/>
          </p:nvPr>
        </p:nvSpPr>
        <p:spPr>
          <a:xfrm>
            <a:off x="704850" y="2209800"/>
            <a:ext cx="8187630" cy="1219200"/>
          </a:xfrm>
        </p:spPr>
        <p:txBody>
          <a:bodyPr/>
          <a:lstStyle/>
          <a:p>
            <a:r>
              <a:rPr lang="en-GB" dirty="0" smtClean="0"/>
              <a:t>How many parents and carers want their workplace to retain flexible working post Covid-19?</a:t>
            </a:r>
          </a:p>
          <a:p>
            <a:pPr marL="0" indent="0">
              <a:buNone/>
            </a:pPr>
            <a:endParaRPr lang="en-GB" b="1" dirty="0" smtClean="0">
              <a:solidFill>
                <a:srgbClr val="47C3D3"/>
              </a:solidFill>
            </a:endParaRPr>
          </a:p>
          <a:p>
            <a:pPr marL="0" indent="0">
              <a:buNone/>
            </a:pPr>
            <a:endParaRPr lang="en-GB" dirty="0"/>
          </a:p>
          <a:p>
            <a:endParaRPr lang="en-GB" dirty="0"/>
          </a:p>
        </p:txBody>
      </p:sp>
      <p:sp>
        <p:nvSpPr>
          <p:cNvPr id="11" name="Rectangle 10"/>
          <p:cNvSpPr/>
          <p:nvPr/>
        </p:nvSpPr>
        <p:spPr>
          <a:xfrm>
            <a:off x="704850" y="4356682"/>
            <a:ext cx="1483098" cy="523220"/>
          </a:xfrm>
          <a:prstGeom prst="rect">
            <a:avLst/>
          </a:prstGeom>
        </p:spPr>
        <p:txBody>
          <a:bodyPr wrap="none">
            <a:spAutoFit/>
          </a:bodyPr>
          <a:lstStyle/>
          <a:p>
            <a:pPr marL="0" indent="0">
              <a:buNone/>
            </a:pPr>
            <a:r>
              <a:rPr lang="en-GB" sz="2800" b="1" dirty="0">
                <a:solidFill>
                  <a:srgbClr val="47C3D3"/>
                </a:solidFill>
              </a:rPr>
              <a:t>Answer</a:t>
            </a:r>
            <a:endParaRPr lang="en-GB" b="1" dirty="0">
              <a:solidFill>
                <a:srgbClr val="47C3D3"/>
              </a:solidFill>
            </a:endParaRPr>
          </a:p>
        </p:txBody>
      </p:sp>
    </p:spTree>
    <p:extLst>
      <p:ext uri="{BB962C8B-B14F-4D97-AF65-F5344CB8AC3E}">
        <p14:creationId xmlns:p14="http://schemas.microsoft.com/office/powerpoint/2010/main" val="2804354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smtClean="0"/>
              <a:t>Employer toolkits: co-production</a:t>
            </a:r>
          </a:p>
        </p:txBody>
      </p:sp>
      <p:sp>
        <p:nvSpPr>
          <p:cNvPr id="2" name="Content Placeholder 1"/>
          <p:cNvSpPr>
            <a:spLocks noGrp="1"/>
          </p:cNvSpPr>
          <p:nvPr>
            <p:ph idx="1"/>
          </p:nvPr>
        </p:nvSpPr>
        <p:spPr/>
        <p:txBody>
          <a:bodyPr/>
          <a:lstStyle/>
          <a:p>
            <a:r>
              <a:rPr lang="en-GB" sz="2800" dirty="0" smtClean="0"/>
              <a:t>Panel: design what a good toolkit looks like; gathered examples of good and poor practice</a:t>
            </a:r>
          </a:p>
          <a:p>
            <a:r>
              <a:rPr lang="en-GB" sz="2800" dirty="0" smtClean="0"/>
              <a:t>Breaking Down Barriers: generated evidence from auditing recruitment info</a:t>
            </a:r>
          </a:p>
          <a:p>
            <a:r>
              <a:rPr lang="en-GB" sz="2800" dirty="0" smtClean="0"/>
              <a:t>Consultation re jobs boards: Panel, events and online surveys</a:t>
            </a:r>
          </a:p>
        </p:txBody>
      </p:sp>
    </p:spTree>
    <p:extLst>
      <p:ext uri="{BB962C8B-B14F-4D97-AF65-F5344CB8AC3E}">
        <p14:creationId xmlns:p14="http://schemas.microsoft.com/office/powerpoint/2010/main" val="310717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0864" t="18760" r="20862" b="19848"/>
          <a:stretch/>
        </p:blipFill>
        <p:spPr>
          <a:xfrm>
            <a:off x="467544" y="2276872"/>
            <a:ext cx="7295311" cy="4323147"/>
          </a:xfrm>
          <a:prstGeom prst="rect">
            <a:avLst/>
          </a:prstGeom>
        </p:spPr>
      </p:pic>
      <p:sp>
        <p:nvSpPr>
          <p:cNvPr id="6" name="Rectangle 2"/>
          <p:cNvSpPr>
            <a:spLocks noGrp="1" noChangeArrowheads="1"/>
          </p:cNvSpPr>
          <p:nvPr>
            <p:ph type="title"/>
          </p:nvPr>
        </p:nvSpPr>
        <p:spPr>
          <a:xfrm>
            <a:off x="395536" y="1194073"/>
            <a:ext cx="7614020" cy="590996"/>
          </a:xfrm>
        </p:spPr>
        <p:txBody>
          <a:bodyPr/>
          <a:lstStyle/>
          <a:p>
            <a:r>
              <a:rPr lang="en-US" altLang="en-US" dirty="0" smtClean="0"/>
              <a:t>Employer toolkits</a:t>
            </a:r>
          </a:p>
        </p:txBody>
      </p:sp>
      <p:sp>
        <p:nvSpPr>
          <p:cNvPr id="2" name="Rectangle 1"/>
          <p:cNvSpPr/>
          <p:nvPr/>
        </p:nvSpPr>
        <p:spPr>
          <a:xfrm>
            <a:off x="395536" y="1815207"/>
            <a:ext cx="5814392" cy="461665"/>
          </a:xfrm>
          <a:prstGeom prst="rect">
            <a:avLst/>
          </a:prstGeom>
        </p:spPr>
        <p:txBody>
          <a:bodyPr wrap="square">
            <a:spAutoFit/>
          </a:bodyPr>
          <a:lstStyle/>
          <a:p>
            <a:r>
              <a:rPr lang="en-GB" b="1" dirty="0">
                <a:solidFill>
                  <a:srgbClr val="004A61"/>
                </a:solidFill>
                <a:latin typeface="Barlow"/>
              </a:rPr>
              <a:t>Part One: What is Flexible Working</a:t>
            </a:r>
            <a:endParaRPr lang="en-GB" dirty="0">
              <a:solidFill>
                <a:srgbClr val="004A61"/>
              </a:solidFill>
            </a:endParaRPr>
          </a:p>
        </p:txBody>
      </p:sp>
    </p:spTree>
    <p:extLst>
      <p:ext uri="{BB962C8B-B14F-4D97-AF65-F5344CB8AC3E}">
        <p14:creationId xmlns:p14="http://schemas.microsoft.com/office/powerpoint/2010/main" val="4119772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1402" t="33716" r="23119" b="25674"/>
          <a:stretch/>
        </p:blipFill>
        <p:spPr>
          <a:xfrm>
            <a:off x="179512" y="3212976"/>
            <a:ext cx="8568952" cy="3528392"/>
          </a:xfrm>
          <a:prstGeom prst="rect">
            <a:avLst/>
          </a:prstGeom>
        </p:spPr>
      </p:pic>
      <p:pic>
        <p:nvPicPr>
          <p:cNvPr id="5" name="Picture 4"/>
          <p:cNvPicPr>
            <a:picLocks noChangeAspect="1"/>
          </p:cNvPicPr>
          <p:nvPr/>
        </p:nvPicPr>
        <p:blipFill>
          <a:blip r:embed="rId4"/>
          <a:stretch>
            <a:fillRect/>
          </a:stretch>
        </p:blipFill>
        <p:spPr>
          <a:xfrm>
            <a:off x="1187624" y="1461182"/>
            <a:ext cx="2457450" cy="457200"/>
          </a:xfrm>
          <a:prstGeom prst="rect">
            <a:avLst/>
          </a:prstGeom>
        </p:spPr>
      </p:pic>
      <p:pic>
        <p:nvPicPr>
          <p:cNvPr id="6" name="Picture 5"/>
          <p:cNvPicPr>
            <a:picLocks noChangeAspect="1"/>
          </p:cNvPicPr>
          <p:nvPr/>
        </p:nvPicPr>
        <p:blipFill rotWithShape="1">
          <a:blip r:embed="rId5"/>
          <a:srcRect t="1762"/>
          <a:stretch/>
        </p:blipFill>
        <p:spPr>
          <a:xfrm rot="1057155">
            <a:off x="3715611" y="819124"/>
            <a:ext cx="1632722" cy="220710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3153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506" r="3283"/>
          <a:stretch/>
        </p:blipFill>
        <p:spPr>
          <a:xfrm rot="21264317">
            <a:off x="464875" y="1861948"/>
            <a:ext cx="3530883" cy="4607840"/>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rotWithShape="1">
          <a:blip r:embed="rId4"/>
          <a:srcRect b="35660"/>
          <a:stretch/>
        </p:blipFill>
        <p:spPr>
          <a:xfrm>
            <a:off x="323528" y="1340768"/>
            <a:ext cx="4124325" cy="288032"/>
          </a:xfrm>
          <a:prstGeom prst="rect">
            <a:avLst/>
          </a:prstGeom>
        </p:spPr>
      </p:pic>
      <p:grpSp>
        <p:nvGrpSpPr>
          <p:cNvPr id="10" name="Group 9"/>
          <p:cNvGrpSpPr/>
          <p:nvPr/>
        </p:nvGrpSpPr>
        <p:grpSpPr>
          <a:xfrm>
            <a:off x="4752284" y="1268760"/>
            <a:ext cx="3995069" cy="5169484"/>
            <a:chOff x="4752284" y="1268760"/>
            <a:chExt cx="3995069" cy="5169484"/>
          </a:xfrm>
        </p:grpSpPr>
        <p:pic>
          <p:nvPicPr>
            <p:cNvPr id="8" name="Picture 7"/>
            <p:cNvPicPr>
              <a:picLocks noChangeAspect="1"/>
            </p:cNvPicPr>
            <p:nvPr/>
          </p:nvPicPr>
          <p:blipFill>
            <a:blip r:embed="rId5"/>
            <a:stretch>
              <a:fillRect/>
            </a:stretch>
          </p:blipFill>
          <p:spPr>
            <a:xfrm rot="737575">
              <a:off x="4752284" y="2326354"/>
              <a:ext cx="3613293" cy="4111890"/>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rotWithShape="1">
            <a:blip r:embed="rId6"/>
            <a:srcRect b="16001"/>
            <a:stretch/>
          </p:blipFill>
          <p:spPr>
            <a:xfrm>
              <a:off x="4756378" y="1268760"/>
              <a:ext cx="3990975" cy="432048"/>
            </a:xfrm>
            <a:prstGeom prst="rect">
              <a:avLst/>
            </a:prstGeom>
          </p:spPr>
        </p:pic>
      </p:grpSp>
    </p:spTree>
    <p:extLst>
      <p:ext uri="{BB962C8B-B14F-4D97-AF65-F5344CB8AC3E}">
        <p14:creationId xmlns:p14="http://schemas.microsoft.com/office/powerpoint/2010/main" val="125177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smtClean="0"/>
              <a:t>What </a:t>
            </a:r>
            <a:r>
              <a:rPr lang="en-US" altLang="en-US" dirty="0" smtClean="0"/>
              <a:t>does</a:t>
            </a:r>
            <a:r>
              <a:rPr lang="en-US" altLang="en-US" dirty="0" smtClean="0"/>
              <a:t> GMCVO do?</a:t>
            </a:r>
            <a:endParaRPr lang="en-US" altLang="en-US" dirty="0" smtClean="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7576" t="13635" r="9091" b="18182"/>
          <a:stretch/>
        </p:blipFill>
        <p:spPr>
          <a:xfrm>
            <a:off x="2267744" y="2234183"/>
            <a:ext cx="4188633" cy="342706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327" t="27951" r="3538" b="7476"/>
          <a:stretch/>
        </p:blipFill>
        <p:spPr>
          <a:xfrm>
            <a:off x="539552" y="2276872"/>
            <a:ext cx="8424936" cy="2952328"/>
          </a:xfrm>
          <a:prstGeom prst="rect">
            <a:avLst/>
          </a:prstGeom>
        </p:spPr>
      </p:pic>
    </p:spTree>
    <p:extLst>
      <p:ext uri="{BB962C8B-B14F-4D97-AF65-F5344CB8AC3E}">
        <p14:creationId xmlns:p14="http://schemas.microsoft.com/office/powerpoint/2010/main" val="400531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r="-285" b="23120"/>
          <a:stretch/>
        </p:blipFill>
        <p:spPr>
          <a:xfrm>
            <a:off x="683568" y="2420889"/>
            <a:ext cx="2808312" cy="432047"/>
          </a:xfrm>
          <a:prstGeom prst="rect">
            <a:avLst/>
          </a:prstGeom>
        </p:spPr>
      </p:pic>
      <p:sp>
        <p:nvSpPr>
          <p:cNvPr id="16" name="Title 1"/>
          <p:cNvSpPr txBox="1">
            <a:spLocks/>
          </p:cNvSpPr>
          <p:nvPr/>
        </p:nvSpPr>
        <p:spPr bwMode="auto">
          <a:xfrm>
            <a:off x="611560" y="1516400"/>
            <a:ext cx="7056784" cy="616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47C3D3"/>
                </a:solidFill>
                <a:latin typeface="+mj-lt"/>
                <a:ea typeface="+mj-ea"/>
                <a:cs typeface="+mj-cs"/>
              </a:defRPr>
            </a:lvl1pPr>
            <a:lvl2pPr algn="l" rtl="0" fontAlgn="base">
              <a:spcBef>
                <a:spcPct val="0"/>
              </a:spcBef>
              <a:spcAft>
                <a:spcPct val="0"/>
              </a:spcAft>
              <a:defRPr sz="3600">
                <a:solidFill>
                  <a:srgbClr val="47C3D3"/>
                </a:solidFill>
                <a:latin typeface="Arial Bold" panose="020B0704020202020204" pitchFamily="34" charset="0"/>
                <a:ea typeface="Geneva" charset="-128"/>
              </a:defRPr>
            </a:lvl2pPr>
            <a:lvl3pPr algn="l" rtl="0" fontAlgn="base">
              <a:spcBef>
                <a:spcPct val="0"/>
              </a:spcBef>
              <a:spcAft>
                <a:spcPct val="0"/>
              </a:spcAft>
              <a:defRPr sz="3600">
                <a:solidFill>
                  <a:srgbClr val="47C3D3"/>
                </a:solidFill>
                <a:latin typeface="Arial Bold" panose="020B0704020202020204" pitchFamily="34" charset="0"/>
                <a:ea typeface="Geneva" charset="-128"/>
              </a:defRPr>
            </a:lvl3pPr>
            <a:lvl4pPr algn="l" rtl="0" fontAlgn="base">
              <a:spcBef>
                <a:spcPct val="0"/>
              </a:spcBef>
              <a:spcAft>
                <a:spcPct val="0"/>
              </a:spcAft>
              <a:defRPr sz="3600">
                <a:solidFill>
                  <a:srgbClr val="47C3D3"/>
                </a:solidFill>
                <a:latin typeface="Arial Bold" panose="020B0704020202020204" pitchFamily="34" charset="0"/>
                <a:ea typeface="Geneva" charset="-128"/>
              </a:defRPr>
            </a:lvl4pPr>
            <a:lvl5pPr algn="l" rtl="0" fontAlgn="base">
              <a:spcBef>
                <a:spcPct val="0"/>
              </a:spcBef>
              <a:spcAft>
                <a:spcPct val="0"/>
              </a:spcAft>
              <a:defRPr sz="3600">
                <a:solidFill>
                  <a:srgbClr val="47C3D3"/>
                </a:solidFill>
                <a:latin typeface="Arial Bold" panose="020B0704020202020204" pitchFamily="34" charset="0"/>
                <a:ea typeface="Geneva" charset="-128"/>
              </a:defRPr>
            </a:lvl5pPr>
            <a:lvl6pPr marL="457200" algn="l" rtl="0" eaLnBrk="1" fontAlgn="base" hangingPunct="1">
              <a:spcBef>
                <a:spcPct val="0"/>
              </a:spcBef>
              <a:spcAft>
                <a:spcPct val="0"/>
              </a:spcAft>
              <a:defRPr sz="3600">
                <a:solidFill>
                  <a:srgbClr val="47C3D3"/>
                </a:solidFill>
                <a:latin typeface="Arial Bold" panose="020B0704020202020204" pitchFamily="34" charset="0"/>
                <a:ea typeface="Geneva" charset="-128"/>
              </a:defRPr>
            </a:lvl6pPr>
            <a:lvl7pPr marL="914400" algn="l" rtl="0" eaLnBrk="1" fontAlgn="base" hangingPunct="1">
              <a:spcBef>
                <a:spcPct val="0"/>
              </a:spcBef>
              <a:spcAft>
                <a:spcPct val="0"/>
              </a:spcAft>
              <a:defRPr sz="3600">
                <a:solidFill>
                  <a:srgbClr val="47C3D3"/>
                </a:solidFill>
                <a:latin typeface="Arial Bold" panose="020B0704020202020204" pitchFamily="34" charset="0"/>
                <a:ea typeface="Geneva" charset="-128"/>
              </a:defRPr>
            </a:lvl7pPr>
            <a:lvl8pPr marL="1371600" algn="l" rtl="0" eaLnBrk="1" fontAlgn="base" hangingPunct="1">
              <a:spcBef>
                <a:spcPct val="0"/>
              </a:spcBef>
              <a:spcAft>
                <a:spcPct val="0"/>
              </a:spcAft>
              <a:defRPr sz="3600">
                <a:solidFill>
                  <a:srgbClr val="47C3D3"/>
                </a:solidFill>
                <a:latin typeface="Arial Bold" panose="020B0704020202020204" pitchFamily="34" charset="0"/>
                <a:ea typeface="Geneva" charset="-128"/>
              </a:defRPr>
            </a:lvl8pPr>
            <a:lvl9pPr marL="1828800" algn="l" rtl="0" eaLnBrk="1" fontAlgn="base" hangingPunct="1">
              <a:spcBef>
                <a:spcPct val="0"/>
              </a:spcBef>
              <a:spcAft>
                <a:spcPct val="0"/>
              </a:spcAft>
              <a:defRPr sz="3600">
                <a:solidFill>
                  <a:srgbClr val="47C3D3"/>
                </a:solidFill>
                <a:latin typeface="Arial Bold" panose="020B0704020202020204" pitchFamily="34" charset="0"/>
                <a:ea typeface="Geneva" charset="-128"/>
              </a:defRPr>
            </a:lvl9pPr>
          </a:lstStyle>
          <a:p>
            <a:pPr eaLnBrk="1" hangingPunct="1"/>
            <a:r>
              <a:rPr lang="en-GB" sz="2400" b="1" dirty="0">
                <a:solidFill>
                  <a:srgbClr val="004A61"/>
                </a:solidFill>
                <a:latin typeface="Barlow"/>
              </a:rPr>
              <a:t>Part Two: How to Ensure Interview Practices Support Returners</a:t>
            </a:r>
            <a:endParaRPr lang="en-GB" sz="2400" dirty="0">
              <a:solidFill>
                <a:srgbClr val="004A61"/>
              </a:solidFill>
              <a:latin typeface="Barlow"/>
            </a:endParaRPr>
          </a:p>
        </p:txBody>
      </p:sp>
      <p:pic>
        <p:nvPicPr>
          <p:cNvPr id="9" name="Picture 8"/>
          <p:cNvPicPr>
            <a:picLocks noChangeAspect="1"/>
          </p:cNvPicPr>
          <p:nvPr/>
        </p:nvPicPr>
        <p:blipFill rotWithShape="1">
          <a:blip r:embed="rId4"/>
          <a:srcRect r="11406" b="20353"/>
          <a:stretch/>
        </p:blipFill>
        <p:spPr>
          <a:xfrm>
            <a:off x="683568" y="2996952"/>
            <a:ext cx="2810049" cy="386904"/>
          </a:xfrm>
          <a:prstGeom prst="rect">
            <a:avLst/>
          </a:prstGeom>
        </p:spPr>
      </p:pic>
      <p:pic>
        <p:nvPicPr>
          <p:cNvPr id="14" name="Picture 13"/>
          <p:cNvPicPr>
            <a:picLocks noChangeAspect="1"/>
          </p:cNvPicPr>
          <p:nvPr/>
        </p:nvPicPr>
        <p:blipFill>
          <a:blip r:embed="rId5"/>
          <a:stretch>
            <a:fillRect/>
          </a:stretch>
        </p:blipFill>
        <p:spPr>
          <a:xfrm>
            <a:off x="683568" y="3648447"/>
            <a:ext cx="2590800" cy="428625"/>
          </a:xfrm>
          <a:prstGeom prst="rect">
            <a:avLst/>
          </a:prstGeom>
        </p:spPr>
      </p:pic>
      <p:pic>
        <p:nvPicPr>
          <p:cNvPr id="15" name="Picture 14"/>
          <p:cNvPicPr>
            <a:picLocks noChangeAspect="1"/>
          </p:cNvPicPr>
          <p:nvPr/>
        </p:nvPicPr>
        <p:blipFill rotWithShape="1">
          <a:blip r:embed="rId6"/>
          <a:srcRect t="3095" r="51937"/>
          <a:stretch/>
        </p:blipFill>
        <p:spPr>
          <a:xfrm>
            <a:off x="691905" y="4509120"/>
            <a:ext cx="3369174" cy="1746021"/>
          </a:xfrm>
          <a:prstGeom prst="rect">
            <a:avLst/>
          </a:prstGeom>
        </p:spPr>
      </p:pic>
      <p:pic>
        <p:nvPicPr>
          <p:cNvPr id="3" name="Picture 2"/>
          <p:cNvPicPr>
            <a:picLocks noChangeAspect="1"/>
          </p:cNvPicPr>
          <p:nvPr/>
        </p:nvPicPr>
        <p:blipFill rotWithShape="1">
          <a:blip r:embed="rId7"/>
          <a:srcRect l="2031" t="1581" r="2108" b="1660"/>
          <a:stretch/>
        </p:blipFill>
        <p:spPr>
          <a:xfrm rot="1015057">
            <a:off x="5257631" y="2240215"/>
            <a:ext cx="2937869" cy="423739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95756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002" y="1484784"/>
            <a:ext cx="7042398" cy="500274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3981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796"/>
          <a:stretch/>
        </p:blipFill>
        <p:spPr>
          <a:xfrm>
            <a:off x="4581982" y="2112849"/>
            <a:ext cx="3518410" cy="4392488"/>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225" b="1617"/>
          <a:stretch/>
        </p:blipFill>
        <p:spPr>
          <a:xfrm>
            <a:off x="693550" y="1895042"/>
            <a:ext cx="3432422" cy="4753199"/>
          </a:xfrm>
          <a:prstGeom prst="rect">
            <a:avLst/>
          </a:prstGeom>
          <a:effectLst>
            <a:outerShdw blurRad="50800" dist="38100" dir="5400000" algn="t" rotWithShape="0">
              <a:prstClr val="black">
                <a:alpha val="40000"/>
              </a:prstClr>
            </a:outerShdw>
          </a:effectLst>
        </p:spPr>
      </p:pic>
      <p:sp>
        <p:nvSpPr>
          <p:cNvPr id="7" name="Title 1"/>
          <p:cNvSpPr txBox="1">
            <a:spLocks/>
          </p:cNvSpPr>
          <p:nvPr/>
        </p:nvSpPr>
        <p:spPr bwMode="auto">
          <a:xfrm>
            <a:off x="323528" y="1196752"/>
            <a:ext cx="8712968" cy="616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47C3D3"/>
                </a:solidFill>
                <a:latin typeface="+mj-lt"/>
                <a:ea typeface="+mj-ea"/>
                <a:cs typeface="+mj-cs"/>
              </a:defRPr>
            </a:lvl1pPr>
            <a:lvl2pPr algn="l" rtl="0" fontAlgn="base">
              <a:spcBef>
                <a:spcPct val="0"/>
              </a:spcBef>
              <a:spcAft>
                <a:spcPct val="0"/>
              </a:spcAft>
              <a:defRPr sz="3600">
                <a:solidFill>
                  <a:srgbClr val="47C3D3"/>
                </a:solidFill>
                <a:latin typeface="Arial Bold" panose="020B0704020202020204" pitchFamily="34" charset="0"/>
                <a:ea typeface="Geneva" charset="-128"/>
              </a:defRPr>
            </a:lvl2pPr>
            <a:lvl3pPr algn="l" rtl="0" fontAlgn="base">
              <a:spcBef>
                <a:spcPct val="0"/>
              </a:spcBef>
              <a:spcAft>
                <a:spcPct val="0"/>
              </a:spcAft>
              <a:defRPr sz="3600">
                <a:solidFill>
                  <a:srgbClr val="47C3D3"/>
                </a:solidFill>
                <a:latin typeface="Arial Bold" panose="020B0704020202020204" pitchFamily="34" charset="0"/>
                <a:ea typeface="Geneva" charset="-128"/>
              </a:defRPr>
            </a:lvl3pPr>
            <a:lvl4pPr algn="l" rtl="0" fontAlgn="base">
              <a:spcBef>
                <a:spcPct val="0"/>
              </a:spcBef>
              <a:spcAft>
                <a:spcPct val="0"/>
              </a:spcAft>
              <a:defRPr sz="3600">
                <a:solidFill>
                  <a:srgbClr val="47C3D3"/>
                </a:solidFill>
                <a:latin typeface="Arial Bold" panose="020B0704020202020204" pitchFamily="34" charset="0"/>
                <a:ea typeface="Geneva" charset="-128"/>
              </a:defRPr>
            </a:lvl4pPr>
            <a:lvl5pPr algn="l" rtl="0" fontAlgn="base">
              <a:spcBef>
                <a:spcPct val="0"/>
              </a:spcBef>
              <a:spcAft>
                <a:spcPct val="0"/>
              </a:spcAft>
              <a:defRPr sz="3600">
                <a:solidFill>
                  <a:srgbClr val="47C3D3"/>
                </a:solidFill>
                <a:latin typeface="Arial Bold" panose="020B0704020202020204" pitchFamily="34" charset="0"/>
                <a:ea typeface="Geneva" charset="-128"/>
              </a:defRPr>
            </a:lvl5pPr>
            <a:lvl6pPr marL="457200" algn="l" rtl="0" eaLnBrk="1" fontAlgn="base" hangingPunct="1">
              <a:spcBef>
                <a:spcPct val="0"/>
              </a:spcBef>
              <a:spcAft>
                <a:spcPct val="0"/>
              </a:spcAft>
              <a:defRPr sz="3600">
                <a:solidFill>
                  <a:srgbClr val="47C3D3"/>
                </a:solidFill>
                <a:latin typeface="Arial Bold" panose="020B0704020202020204" pitchFamily="34" charset="0"/>
                <a:ea typeface="Geneva" charset="-128"/>
              </a:defRPr>
            </a:lvl6pPr>
            <a:lvl7pPr marL="914400" algn="l" rtl="0" eaLnBrk="1" fontAlgn="base" hangingPunct="1">
              <a:spcBef>
                <a:spcPct val="0"/>
              </a:spcBef>
              <a:spcAft>
                <a:spcPct val="0"/>
              </a:spcAft>
              <a:defRPr sz="3600">
                <a:solidFill>
                  <a:srgbClr val="47C3D3"/>
                </a:solidFill>
                <a:latin typeface="Arial Bold" panose="020B0704020202020204" pitchFamily="34" charset="0"/>
                <a:ea typeface="Geneva" charset="-128"/>
              </a:defRPr>
            </a:lvl7pPr>
            <a:lvl8pPr marL="1371600" algn="l" rtl="0" eaLnBrk="1" fontAlgn="base" hangingPunct="1">
              <a:spcBef>
                <a:spcPct val="0"/>
              </a:spcBef>
              <a:spcAft>
                <a:spcPct val="0"/>
              </a:spcAft>
              <a:defRPr sz="3600">
                <a:solidFill>
                  <a:srgbClr val="47C3D3"/>
                </a:solidFill>
                <a:latin typeface="Arial Bold" panose="020B0704020202020204" pitchFamily="34" charset="0"/>
                <a:ea typeface="Geneva" charset="-128"/>
              </a:defRPr>
            </a:lvl8pPr>
            <a:lvl9pPr marL="1828800" algn="l" rtl="0" eaLnBrk="1" fontAlgn="base" hangingPunct="1">
              <a:spcBef>
                <a:spcPct val="0"/>
              </a:spcBef>
              <a:spcAft>
                <a:spcPct val="0"/>
              </a:spcAft>
              <a:defRPr sz="3600">
                <a:solidFill>
                  <a:srgbClr val="47C3D3"/>
                </a:solidFill>
                <a:latin typeface="Arial Bold" panose="020B0704020202020204" pitchFamily="34" charset="0"/>
                <a:ea typeface="Geneva" charset="-128"/>
              </a:defRPr>
            </a:lvl9pPr>
          </a:lstStyle>
          <a:p>
            <a:pPr eaLnBrk="1" hangingPunct="1"/>
            <a:r>
              <a:rPr lang="en-GB" sz="2400" b="1" dirty="0">
                <a:solidFill>
                  <a:srgbClr val="004A61"/>
                </a:solidFill>
                <a:latin typeface="Barlow"/>
              </a:rPr>
              <a:t>Part Three</a:t>
            </a:r>
            <a:r>
              <a:rPr lang="en-GB" sz="2400" b="1" dirty="0" smtClean="0">
                <a:solidFill>
                  <a:srgbClr val="004A61"/>
                </a:solidFill>
                <a:latin typeface="Barlow"/>
              </a:rPr>
              <a:t>: How </a:t>
            </a:r>
            <a:r>
              <a:rPr lang="en-GB" sz="2400" b="1" dirty="0">
                <a:solidFill>
                  <a:srgbClr val="004A61"/>
                </a:solidFill>
                <a:latin typeface="Barlow"/>
              </a:rPr>
              <a:t>to Attract Returners to Your Organisation</a:t>
            </a:r>
            <a:r>
              <a:rPr lang="en-GB" sz="2400" dirty="0">
                <a:solidFill>
                  <a:srgbClr val="004A61"/>
                </a:solidFill>
                <a:latin typeface="Barlow"/>
              </a:rPr>
              <a:t> </a:t>
            </a:r>
          </a:p>
        </p:txBody>
      </p:sp>
    </p:spTree>
    <p:extLst>
      <p:ext uri="{BB962C8B-B14F-4D97-AF65-F5344CB8AC3E}">
        <p14:creationId xmlns:p14="http://schemas.microsoft.com/office/powerpoint/2010/main" val="2826851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smtClean="0"/>
              <a:t>Challenge</a:t>
            </a:r>
          </a:p>
        </p:txBody>
      </p:sp>
      <p:sp>
        <p:nvSpPr>
          <p:cNvPr id="2" name="Content Placeholder 1"/>
          <p:cNvSpPr>
            <a:spLocks noGrp="1"/>
          </p:cNvSpPr>
          <p:nvPr>
            <p:ph idx="1"/>
          </p:nvPr>
        </p:nvSpPr>
        <p:spPr>
          <a:xfrm>
            <a:off x="2771800" y="2209800"/>
            <a:ext cx="6050632" cy="4419600"/>
          </a:xfrm>
        </p:spPr>
        <p:txBody>
          <a:bodyPr/>
          <a:lstStyle/>
          <a:p>
            <a:pPr marL="0" indent="0">
              <a:buNone/>
            </a:pPr>
            <a:r>
              <a:rPr lang="en-GB" sz="2800" dirty="0"/>
              <a:t>How to ensure learning from the </a:t>
            </a:r>
            <a:r>
              <a:rPr lang="en-GB" sz="2800" dirty="0" smtClean="0"/>
              <a:t>project </a:t>
            </a:r>
            <a:r>
              <a:rPr lang="en-GB" sz="2800" dirty="0"/>
              <a:t>influences GM’s Build Back Better movement, to create a resilient and inclusive economy? </a:t>
            </a:r>
          </a:p>
          <a:p>
            <a:pPr marL="0" indent="0">
              <a:buNone/>
            </a:pPr>
            <a:endParaRPr lang="en-GB" sz="2800" dirty="0" smtClean="0"/>
          </a:p>
          <a:p>
            <a:pPr marL="0" indent="0">
              <a:buNone/>
            </a:pPr>
            <a:r>
              <a:rPr lang="en-GB" sz="2800" dirty="0" smtClean="0"/>
              <a:t>How does this relate to your role? </a:t>
            </a:r>
            <a:endParaRPr lang="en-GB" sz="2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024" y="3401794"/>
            <a:ext cx="2483768" cy="1017806"/>
          </a:xfrm>
          <a:prstGeom prst="rect">
            <a:avLst/>
          </a:prstGeom>
        </p:spPr>
      </p:pic>
    </p:spTree>
    <p:extLst>
      <p:ext uri="{BB962C8B-B14F-4D97-AF65-F5344CB8AC3E}">
        <p14:creationId xmlns:p14="http://schemas.microsoft.com/office/powerpoint/2010/main" val="92326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smtClean="0"/>
              <a:t>Next Steps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97053">
            <a:off x="854380" y="2462644"/>
            <a:ext cx="2741427" cy="3796876"/>
          </a:xfrm>
          <a:prstGeom prst="rect">
            <a:avLst/>
          </a:prstGeom>
          <a:effectLst>
            <a:outerShdw blurRad="50800" dist="38100" dir="8100000" algn="tr" rotWithShape="0">
              <a:prstClr val="black">
                <a:alpha val="40000"/>
              </a:prst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6655" y="1728787"/>
            <a:ext cx="3203697" cy="1798626"/>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7866" r="16921"/>
          <a:stretch/>
        </p:blipFill>
        <p:spPr>
          <a:xfrm>
            <a:off x="4716016" y="3960800"/>
            <a:ext cx="2952328" cy="2546584"/>
          </a:xfrm>
          <a:prstGeom prst="rect">
            <a:avLst/>
          </a:prstGeom>
        </p:spPr>
      </p:pic>
    </p:spTree>
    <p:extLst>
      <p:ext uri="{BB962C8B-B14F-4D97-AF65-F5344CB8AC3E}">
        <p14:creationId xmlns:p14="http://schemas.microsoft.com/office/powerpoint/2010/main" val="1848084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412776"/>
            <a:ext cx="8712968" cy="5386090"/>
          </a:xfrm>
          <a:prstGeom prst="rect">
            <a:avLst/>
          </a:prstGeom>
          <a:noFill/>
        </p:spPr>
        <p:txBody>
          <a:bodyPr wrap="square" rtlCol="0">
            <a:spAutoFit/>
          </a:bodyPr>
          <a:lstStyle/>
          <a:p>
            <a:r>
              <a:rPr lang="en-GB" dirty="0" smtClean="0">
                <a:solidFill>
                  <a:srgbClr val="004A61"/>
                </a:solidFill>
              </a:rPr>
              <a:t>Useful resources:</a:t>
            </a:r>
          </a:p>
          <a:p>
            <a:endParaRPr lang="en-GB" sz="2000" dirty="0"/>
          </a:p>
          <a:p>
            <a:r>
              <a:rPr lang="en-GB" sz="2000" dirty="0" smtClean="0">
                <a:hlinkClick r:id="rId3"/>
              </a:rPr>
              <a:t>Caring, Working, Living employer toolkits</a:t>
            </a:r>
            <a:r>
              <a:rPr lang="en-GB" sz="2000" dirty="0" smtClean="0"/>
              <a:t> </a:t>
            </a:r>
            <a:r>
              <a:rPr lang="en-GB" sz="2000" dirty="0" smtClean="0">
                <a:solidFill>
                  <a:srgbClr val="004A61"/>
                </a:solidFill>
              </a:rPr>
              <a:t>&amp;</a:t>
            </a:r>
            <a:r>
              <a:rPr lang="en-GB" sz="2000" dirty="0" smtClean="0"/>
              <a:t> </a:t>
            </a:r>
            <a:r>
              <a:rPr lang="en-GB" sz="2000" dirty="0" smtClean="0">
                <a:hlinkClick r:id="rId3"/>
              </a:rPr>
              <a:t>Flexible </a:t>
            </a:r>
            <a:r>
              <a:rPr lang="en-GB" sz="2000" dirty="0">
                <a:hlinkClick r:id="rId3"/>
              </a:rPr>
              <a:t>working – the role of job boards in better promoting flexible </a:t>
            </a:r>
            <a:r>
              <a:rPr lang="en-GB" sz="2000" dirty="0" smtClean="0">
                <a:hlinkClick r:id="rId3"/>
              </a:rPr>
              <a:t>work</a:t>
            </a:r>
            <a:endParaRPr lang="en-GB" sz="2000" dirty="0"/>
          </a:p>
          <a:p>
            <a:endParaRPr lang="en-GB" sz="2000" dirty="0"/>
          </a:p>
          <a:p>
            <a:r>
              <a:rPr lang="en-GB" sz="2000" dirty="0" smtClean="0">
                <a:hlinkClick r:id="rId4"/>
              </a:rPr>
              <a:t>COVID-19 and flexible working: the perspective from working parents and carers (Working Families)</a:t>
            </a:r>
            <a:endParaRPr lang="en-GB" sz="2000" dirty="0"/>
          </a:p>
          <a:p>
            <a:endParaRPr lang="en-GB" sz="2000" u="sng" dirty="0" smtClean="0">
              <a:hlinkClick r:id="rId5" action="ppaction://hlinkfile"/>
            </a:endParaRPr>
          </a:p>
          <a:p>
            <a:r>
              <a:rPr lang="en-GB" sz="2000" dirty="0" smtClean="0">
                <a:hlinkClick r:id="rId6"/>
              </a:rPr>
              <a:t>Unlocking the lessons of lockdown: an employer's guide (Bright Horizons)</a:t>
            </a:r>
            <a:endParaRPr lang="en-GB" sz="2000" u="sng" dirty="0">
              <a:hlinkClick r:id="rId5" action="ppaction://hlinkfile"/>
            </a:endParaRPr>
          </a:p>
          <a:p>
            <a:endParaRPr lang="en-GB" sz="2000" dirty="0"/>
          </a:p>
          <a:p>
            <a:r>
              <a:rPr lang="en-GB" sz="2000" u="sng" dirty="0" smtClean="0">
                <a:hlinkClick r:id="rId7"/>
              </a:rPr>
              <a:t>Caring Behind Closed Doors: Forgotten Families in the Coronavirus Outbreak (Carers UK)</a:t>
            </a:r>
            <a:r>
              <a:rPr lang="en-GB" sz="2000" dirty="0" smtClean="0"/>
              <a:t> </a:t>
            </a:r>
          </a:p>
          <a:p>
            <a:endParaRPr lang="en-GB" sz="2000" dirty="0"/>
          </a:p>
          <a:p>
            <a:r>
              <a:rPr lang="en-GB" sz="2000" u="sng" dirty="0" smtClean="0">
                <a:solidFill>
                  <a:srgbClr val="004A61"/>
                </a:solidFill>
                <a:hlinkClick r:id="rId8"/>
              </a:rPr>
              <a:t>Caring and COVID-19: Hunger and mental wellbeing (University of Sheffield)</a:t>
            </a:r>
            <a:r>
              <a:rPr lang="en-GB" sz="2000" dirty="0" smtClean="0">
                <a:solidFill>
                  <a:srgbClr val="004A61"/>
                </a:solidFill>
              </a:rPr>
              <a:t> </a:t>
            </a:r>
          </a:p>
          <a:p>
            <a:endParaRPr lang="en-GB" sz="2000" dirty="0">
              <a:solidFill>
                <a:srgbClr val="004A61"/>
              </a:solidFill>
            </a:endParaRPr>
          </a:p>
          <a:p>
            <a:r>
              <a:rPr lang="en-GB" sz="2000" u="sng" dirty="0" smtClean="0">
                <a:solidFill>
                  <a:srgbClr val="004A61"/>
                </a:solidFill>
                <a:hlinkClick r:id="rId9"/>
              </a:rPr>
              <a:t>State of Caring 2019 (Carers UK)</a:t>
            </a:r>
            <a:r>
              <a:rPr lang="en-GB" sz="2000" dirty="0" smtClean="0">
                <a:solidFill>
                  <a:srgbClr val="004A61"/>
                </a:solidFill>
              </a:rPr>
              <a:t> </a:t>
            </a:r>
            <a:endParaRPr lang="en-GB" sz="2000" dirty="0">
              <a:solidFill>
                <a:srgbClr val="004A6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Liz Atkinson and Rebecca Harris</a:t>
            </a:r>
            <a:endParaRPr lang="en-GB" dirty="0"/>
          </a:p>
        </p:txBody>
      </p:sp>
      <p:sp>
        <p:nvSpPr>
          <p:cNvPr id="5" name="Text Placeholder 4"/>
          <p:cNvSpPr>
            <a:spLocks noGrp="1"/>
          </p:cNvSpPr>
          <p:nvPr>
            <p:ph type="body" sz="quarter" idx="10"/>
          </p:nvPr>
        </p:nvSpPr>
        <p:spPr/>
        <p:txBody>
          <a:bodyPr/>
          <a:lstStyle/>
          <a:p>
            <a:r>
              <a:rPr lang="en-GB" dirty="0" smtClean="0"/>
              <a:t>returnersfund@gmcvo.org.uk</a:t>
            </a:r>
            <a:endParaRPr lang="en-GB" dirty="0"/>
          </a:p>
        </p:txBody>
      </p:sp>
    </p:spTree>
    <p:extLst>
      <p:ext uri="{BB962C8B-B14F-4D97-AF65-F5344CB8AC3E}">
        <p14:creationId xmlns:p14="http://schemas.microsoft.com/office/powerpoint/2010/main" val="2258264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smtClean="0"/>
              <a:t>What is GMCVO?</a:t>
            </a:r>
          </a:p>
        </p:txBody>
      </p:sp>
      <p:sp>
        <p:nvSpPr>
          <p:cNvPr id="2" name="Content Placeholder 1"/>
          <p:cNvSpPr>
            <a:spLocks noGrp="1"/>
          </p:cNvSpPr>
          <p:nvPr>
            <p:ph idx="1"/>
          </p:nvPr>
        </p:nvSpPr>
        <p:spPr/>
        <p:txBody>
          <a:bodyPr/>
          <a:lstStyle/>
          <a:p>
            <a:r>
              <a:rPr lang="en-GB" sz="2800" dirty="0" smtClean="0"/>
              <a:t>To improve the quality of life for people in GM</a:t>
            </a:r>
          </a:p>
          <a:p>
            <a:r>
              <a:rPr lang="en-GB" sz="2800" dirty="0" smtClean="0"/>
              <a:t>To contribute to reducing inequalities between people and places</a:t>
            </a:r>
          </a:p>
          <a:p>
            <a:r>
              <a:rPr lang="en-GB" sz="2800" dirty="0" smtClean="0"/>
              <a:t>To support a responsive, connected and influential VCSE sector</a:t>
            </a:r>
            <a:endParaRPr lang="en-GB" sz="2800" dirty="0"/>
          </a:p>
        </p:txBody>
      </p:sp>
    </p:spTree>
    <p:extLst>
      <p:ext uri="{BB962C8B-B14F-4D97-AF65-F5344CB8AC3E}">
        <p14:creationId xmlns:p14="http://schemas.microsoft.com/office/powerpoint/2010/main" val="78482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04850" y="1124744"/>
            <a:ext cx="7829550" cy="866775"/>
          </a:xfrm>
        </p:spPr>
        <p:txBody>
          <a:bodyPr/>
          <a:lstStyle/>
          <a:p>
            <a:r>
              <a:rPr lang="en-US" altLang="en-US" dirty="0" smtClean="0"/>
              <a:t>Caring, Working, Living</a:t>
            </a:r>
          </a:p>
        </p:txBody>
      </p:sp>
      <p:sp>
        <p:nvSpPr>
          <p:cNvPr id="9219" name="Rectangle 3"/>
          <p:cNvSpPr>
            <a:spLocks noGrp="1" noChangeArrowheads="1"/>
          </p:cNvSpPr>
          <p:nvPr>
            <p:ph type="body" idx="1"/>
          </p:nvPr>
        </p:nvSpPr>
        <p:spPr>
          <a:xfrm>
            <a:off x="704850" y="1844824"/>
            <a:ext cx="7829550" cy="4419600"/>
          </a:xfrm>
        </p:spPr>
        <p:txBody>
          <a:bodyPr/>
          <a:lstStyle/>
          <a:p>
            <a:r>
              <a:rPr lang="en-US" sz="2800" dirty="0" smtClean="0"/>
              <a:t>GM wide project to support employers to develop their recruitment and employment practices to make job opportunities more accessible to Returners</a:t>
            </a:r>
          </a:p>
          <a:p>
            <a:r>
              <a:rPr lang="en-US" sz="2800" dirty="0" smtClean="0"/>
              <a:t>Returners are people who have taken at least a year out of work to undertake parental or caring responsibilities for children, or adult relatives</a:t>
            </a:r>
          </a:p>
          <a:p>
            <a:r>
              <a:rPr lang="en-US" sz="2800" dirty="0" smtClean="0"/>
              <a:t>The project ran from June 2019 to May 2020. Funded by Government Equalities Office</a:t>
            </a:r>
            <a:endParaRPr lang="en-GB" sz="2800" dirty="0" smtClean="0"/>
          </a:p>
          <a:p>
            <a:endParaRPr lang="en-US" sz="2400" dirty="0" smtClean="0"/>
          </a:p>
          <a:p>
            <a:endParaRPr lang="en-US" sz="2400" dirty="0" smtClean="0"/>
          </a:p>
          <a:p>
            <a:endParaRPr lang="en-GB" sz="2400" dirty="0"/>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692462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 for Returners</a:t>
            </a:r>
            <a:endParaRPr lang="en-GB" dirty="0"/>
          </a:p>
        </p:txBody>
      </p:sp>
      <p:sp>
        <p:nvSpPr>
          <p:cNvPr id="3" name="Content Placeholder 2"/>
          <p:cNvSpPr>
            <a:spLocks noGrp="1"/>
          </p:cNvSpPr>
          <p:nvPr>
            <p:ph idx="1"/>
          </p:nvPr>
        </p:nvSpPr>
        <p:spPr/>
        <p:txBody>
          <a:bodyPr/>
          <a:lstStyle/>
          <a:p>
            <a:pPr marL="0" indent="0">
              <a:buNone/>
            </a:pPr>
            <a:r>
              <a:rPr lang="en-GB" sz="2800" dirty="0" smtClean="0"/>
              <a:t>1:1/Group sessions </a:t>
            </a:r>
            <a:r>
              <a:rPr lang="en-GB" sz="2800" b="1" dirty="0" smtClean="0"/>
              <a:t>delivered locally</a:t>
            </a:r>
            <a:r>
              <a:rPr lang="en-GB" sz="2800" dirty="0" smtClean="0"/>
              <a:t>: </a:t>
            </a:r>
          </a:p>
          <a:p>
            <a:r>
              <a:rPr lang="en-GB" sz="2800" dirty="0" smtClean="0"/>
              <a:t>CV and interview support</a:t>
            </a:r>
          </a:p>
          <a:p>
            <a:r>
              <a:rPr lang="en-GB" sz="2800" dirty="0" smtClean="0"/>
              <a:t>Work place visits</a:t>
            </a:r>
          </a:p>
          <a:p>
            <a:r>
              <a:rPr lang="en-GB" sz="2800" dirty="0" smtClean="0"/>
              <a:t>Coffee and chat with an employer</a:t>
            </a:r>
          </a:p>
          <a:p>
            <a:r>
              <a:rPr lang="en-GB" sz="2800" dirty="0" smtClean="0"/>
              <a:t>Work experience/work trials</a:t>
            </a:r>
          </a:p>
          <a:p>
            <a:r>
              <a:rPr lang="en-GB" sz="2800" dirty="0" smtClean="0"/>
              <a:t>Expenses fund</a:t>
            </a:r>
          </a:p>
          <a:p>
            <a:r>
              <a:rPr lang="en-GB" sz="2800" dirty="0"/>
              <a:t>E</a:t>
            </a:r>
            <a:r>
              <a:rPr lang="en-GB" sz="2800" dirty="0" smtClean="0"/>
              <a:t>mployability resources via Facebook page</a:t>
            </a:r>
          </a:p>
          <a:p>
            <a:r>
              <a:rPr lang="en-GB" sz="2800" dirty="0"/>
              <a:t>P</a:t>
            </a:r>
            <a:r>
              <a:rPr lang="en-GB" sz="2800" dirty="0" smtClean="0"/>
              <a:t>eer support</a:t>
            </a:r>
            <a:endParaRPr lang="en-GB" sz="2800" dirty="0"/>
          </a:p>
        </p:txBody>
      </p:sp>
    </p:spTree>
    <p:extLst>
      <p:ext uri="{BB962C8B-B14F-4D97-AF65-F5344CB8AC3E}">
        <p14:creationId xmlns:p14="http://schemas.microsoft.com/office/powerpoint/2010/main" val="383715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asked employers?</a:t>
            </a:r>
            <a:endParaRPr lang="en-GB" dirty="0"/>
          </a:p>
        </p:txBody>
      </p:sp>
      <p:sp>
        <p:nvSpPr>
          <p:cNvPr id="3" name="Content Placeholder 2"/>
          <p:cNvSpPr>
            <a:spLocks noGrp="1"/>
          </p:cNvSpPr>
          <p:nvPr>
            <p:ph idx="1"/>
          </p:nvPr>
        </p:nvSpPr>
        <p:spPr/>
        <p:txBody>
          <a:bodyPr/>
          <a:lstStyle/>
          <a:p>
            <a:r>
              <a:rPr lang="en-GB" sz="2800" dirty="0" smtClean="0"/>
              <a:t>Revise their recruitment practices to be more inclusive of Returners: Breaking Down Barriers; toolkit</a:t>
            </a:r>
          </a:p>
          <a:p>
            <a:r>
              <a:rPr lang="en-GB" sz="2800" dirty="0" smtClean="0"/>
              <a:t>Consider their flexible working offer to both recruit and retain Returners: toolkit</a:t>
            </a:r>
          </a:p>
          <a:p>
            <a:r>
              <a:rPr lang="en-GB" sz="2800" dirty="0" smtClean="0"/>
              <a:t>Offer pre-employment support opportunities</a:t>
            </a:r>
          </a:p>
          <a:p>
            <a:r>
              <a:rPr lang="en-GB" sz="2800" dirty="0" smtClean="0"/>
              <a:t>Offer in work support, including coaching</a:t>
            </a:r>
            <a:endParaRPr lang="en-GB" sz="2800" dirty="0"/>
          </a:p>
        </p:txBody>
      </p:sp>
    </p:spTree>
    <p:extLst>
      <p:ext uri="{BB962C8B-B14F-4D97-AF65-F5344CB8AC3E}">
        <p14:creationId xmlns:p14="http://schemas.microsoft.com/office/powerpoint/2010/main" val="294357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smtClean="0"/>
              <a:t>Demographics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333" t="55181" r="2222"/>
          <a:stretch/>
        </p:blipFill>
        <p:spPr>
          <a:xfrm>
            <a:off x="1331640" y="4509120"/>
            <a:ext cx="6120680" cy="193005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2383837"/>
            <a:ext cx="6362983" cy="2047637"/>
          </a:xfrm>
          <a:prstGeom prst="rect">
            <a:avLst/>
          </a:prstGeom>
        </p:spPr>
      </p:pic>
    </p:spTree>
    <p:extLst>
      <p:ext uri="{BB962C8B-B14F-4D97-AF65-F5344CB8AC3E}">
        <p14:creationId xmlns:p14="http://schemas.microsoft.com/office/powerpoint/2010/main" val="1985629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1</a:t>
            </a:r>
            <a:endParaRPr lang="en-GB" dirty="0"/>
          </a:p>
        </p:txBody>
      </p:sp>
      <p:sp>
        <p:nvSpPr>
          <p:cNvPr id="3" name="Content Placeholder 2"/>
          <p:cNvSpPr>
            <a:spLocks noGrp="1"/>
          </p:cNvSpPr>
          <p:nvPr>
            <p:ph idx="1"/>
          </p:nvPr>
        </p:nvSpPr>
        <p:spPr/>
        <p:txBody>
          <a:bodyPr/>
          <a:lstStyle/>
          <a:p>
            <a:r>
              <a:rPr lang="en-GB" dirty="0" smtClean="0"/>
              <a:t>At what ages for women and men is there a 50:50 chance of being a carer?</a:t>
            </a:r>
          </a:p>
          <a:p>
            <a:endParaRPr lang="en-GB" dirty="0"/>
          </a:p>
          <a:p>
            <a:pPr marL="0" indent="0">
              <a:buNone/>
            </a:pPr>
            <a:endParaRPr lang="en-GB" b="1" dirty="0" smtClean="0">
              <a:solidFill>
                <a:srgbClr val="47C3D3"/>
              </a:solidFill>
            </a:endParaRPr>
          </a:p>
          <a:p>
            <a:pPr marL="0" indent="0">
              <a:buNone/>
            </a:pPr>
            <a:r>
              <a:rPr lang="en-GB" b="1" dirty="0" smtClean="0">
                <a:solidFill>
                  <a:srgbClr val="47C3D3"/>
                </a:solidFill>
              </a:rPr>
              <a:t>Answer</a:t>
            </a:r>
          </a:p>
          <a:p>
            <a:pPr marL="0" indent="0">
              <a:buNone/>
            </a:pPr>
            <a:endParaRPr lang="en-GB" b="1" dirty="0" smtClean="0">
              <a:solidFill>
                <a:srgbClr val="47C3D3"/>
              </a:solidFill>
            </a:endParaRPr>
          </a:p>
          <a:p>
            <a:pPr marL="0" indent="0">
              <a:buNone/>
            </a:pPr>
            <a:endParaRPr lang="en-GB" dirty="0"/>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8" y="3831890"/>
            <a:ext cx="5328592" cy="2797510"/>
          </a:xfrm>
          <a:prstGeom prst="rect">
            <a:avLst/>
          </a:prstGeom>
        </p:spPr>
      </p:pic>
    </p:spTree>
    <p:extLst>
      <p:ext uri="{BB962C8B-B14F-4D97-AF65-F5344CB8AC3E}">
        <p14:creationId xmlns:p14="http://schemas.microsoft.com/office/powerpoint/2010/main" val="264784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2</a:t>
            </a:r>
            <a:endParaRPr lang="en-GB" dirty="0"/>
          </a:p>
        </p:txBody>
      </p:sp>
      <p:sp>
        <p:nvSpPr>
          <p:cNvPr id="3" name="Content Placeholder 2"/>
          <p:cNvSpPr>
            <a:spLocks noGrp="1"/>
          </p:cNvSpPr>
          <p:nvPr>
            <p:ph idx="1"/>
          </p:nvPr>
        </p:nvSpPr>
        <p:spPr/>
        <p:txBody>
          <a:bodyPr/>
          <a:lstStyle/>
          <a:p>
            <a:r>
              <a:rPr lang="en-GB" dirty="0" smtClean="0"/>
              <a:t>What percentage of CWL Returners were female?</a:t>
            </a:r>
          </a:p>
          <a:p>
            <a:endParaRPr lang="en-GB" dirty="0"/>
          </a:p>
          <a:p>
            <a:pPr marL="0" indent="0">
              <a:buNone/>
            </a:pPr>
            <a:endParaRPr lang="en-GB" b="1" dirty="0" smtClean="0">
              <a:solidFill>
                <a:srgbClr val="47C3D3"/>
              </a:solidFill>
            </a:endParaRPr>
          </a:p>
          <a:p>
            <a:pPr marL="0" indent="0">
              <a:buNone/>
            </a:pPr>
            <a:r>
              <a:rPr lang="en-GB" b="1" dirty="0" smtClean="0">
                <a:solidFill>
                  <a:srgbClr val="47C3D3"/>
                </a:solidFill>
              </a:rPr>
              <a:t>Answer</a:t>
            </a:r>
          </a:p>
          <a:p>
            <a:pPr marL="0" indent="0">
              <a:buNone/>
            </a:pPr>
            <a:endParaRPr lang="en-GB" dirty="0"/>
          </a:p>
          <a:p>
            <a:endParaRPr lang="en-GB" dirty="0"/>
          </a:p>
        </p:txBody>
      </p:sp>
      <p:graphicFrame>
        <p:nvGraphicFramePr>
          <p:cNvPr id="4" name="Chart 3"/>
          <p:cNvGraphicFramePr/>
          <p:nvPr>
            <p:extLst>
              <p:ext uri="{D42A27DB-BD31-4B8C-83A1-F6EECF244321}">
                <p14:modId xmlns:p14="http://schemas.microsoft.com/office/powerpoint/2010/main" val="3608500688"/>
              </p:ext>
            </p:extLst>
          </p:nvPr>
        </p:nvGraphicFramePr>
        <p:xfrm>
          <a:off x="2627784" y="3429000"/>
          <a:ext cx="4680520" cy="32552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138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Bold"/>
        <a:ea typeface="Geneva"/>
        <a:cs typeface=""/>
      </a:majorFont>
      <a:minorFont>
        <a:latin typeface="Arial"/>
        <a:ea typeface="Genev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Arial" panose="020B0604020202020204" pitchFamily="34" charset="0"/>
            <a:ea typeface="Geneva"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tx1"/>
            </a:solidFill>
            <a:effectLst/>
            <a:latin typeface="Arial" panose="020B0604020202020204" pitchFamily="34" charset="0"/>
            <a:ea typeface="Geneva"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MCVO Presentation" id="{38714177-1083-4869-BBBC-2BB2D9985795}" vid="{E2C0AC71-23B8-49EF-BC48-DE0768289F7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GMCVO Presentation</Template>
  <TotalTime>861</TotalTime>
  <Words>1724</Words>
  <Application>Microsoft Office PowerPoint</Application>
  <PresentationFormat>On-screen Show (4:3)</PresentationFormat>
  <Paragraphs>190</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 Bold</vt:lpstr>
      <vt:lpstr>Barlow</vt:lpstr>
      <vt:lpstr>Geneva</vt:lpstr>
      <vt:lpstr>Office Theme</vt:lpstr>
      <vt:lpstr>Engaging with employers to reduce workplace inequalities for parents and carers</vt:lpstr>
      <vt:lpstr>What does GMCVO do?</vt:lpstr>
      <vt:lpstr>What is GMCVO?</vt:lpstr>
      <vt:lpstr>Caring, Working, Living</vt:lpstr>
      <vt:lpstr>Support for Returners</vt:lpstr>
      <vt:lpstr>What we asked employers?</vt:lpstr>
      <vt:lpstr>Demographics</vt:lpstr>
      <vt:lpstr>Question 1</vt:lpstr>
      <vt:lpstr>Question 2</vt:lpstr>
      <vt:lpstr>Question 3</vt:lpstr>
      <vt:lpstr>Question 4</vt:lpstr>
      <vt:lpstr>Question 5</vt:lpstr>
      <vt:lpstr>Question 6</vt:lpstr>
      <vt:lpstr>Question 7</vt:lpstr>
      <vt:lpstr>Question 8</vt:lpstr>
      <vt:lpstr>Employer toolkits: co-production</vt:lpstr>
      <vt:lpstr>Employer toolkits</vt:lpstr>
      <vt:lpstr>PowerPoint Presentation</vt:lpstr>
      <vt:lpstr>PowerPoint Presentation</vt:lpstr>
      <vt:lpstr>PowerPoint Presentation</vt:lpstr>
      <vt:lpstr>PowerPoint Presentation</vt:lpstr>
      <vt:lpstr>PowerPoint Presentation</vt:lpstr>
      <vt:lpstr>PowerPoint Presentation</vt:lpstr>
      <vt:lpstr>Challenge</vt:lpstr>
      <vt:lpstr>Next Steps</vt:lpstr>
      <vt:lpstr>PowerPoint Presentation</vt:lpstr>
      <vt:lpstr>Liz Atkinson and Rebecca Harris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with employers to reduce workplace inequalities for parents and carers</dc:title>
  <dc:creator>Liz Atkinson</dc:creator>
  <cp:lastModifiedBy>Liz Atkinson</cp:lastModifiedBy>
  <cp:revision>83</cp:revision>
  <cp:lastPrinted>2017-12-15T11:53:14Z</cp:lastPrinted>
  <dcterms:created xsi:type="dcterms:W3CDTF">2020-03-11T09:51:30Z</dcterms:created>
  <dcterms:modified xsi:type="dcterms:W3CDTF">2020-07-14T08:17:03Z</dcterms:modified>
</cp:coreProperties>
</file>