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6" r:id="rId1"/>
  </p:sldMasterIdLst>
  <p:notesMasterIdLst>
    <p:notesMasterId r:id="rId3"/>
  </p:notesMasterIdLst>
  <p:handoutMasterIdLst>
    <p:handoutMasterId r:id="rId4"/>
  </p:handoutMasterIdLst>
  <p:sldIdLst>
    <p:sldId id="536" r:id="rId2"/>
  </p:sldIdLst>
  <p:sldSz cx="9144000" cy="6858000" type="screen4x3"/>
  <p:notesSz cx="6797675" cy="9874250"/>
  <p:defaultTextStyle>
    <a:defPPr>
      <a:defRPr lang="en-GB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  <a:srgbClr val="FF9999"/>
    <a:srgbClr val="87697A"/>
    <a:srgbClr val="FFFFCC"/>
    <a:srgbClr val="CCFFFF"/>
    <a:srgbClr val="CCECFF"/>
    <a:srgbClr val="FFCCCC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39" autoAdjust="0"/>
    <p:restoredTop sz="79888" autoAdjust="0"/>
  </p:normalViewPr>
  <p:slideViewPr>
    <p:cSldViewPr>
      <p:cViewPr varScale="1">
        <p:scale>
          <a:sx n="89" d="100"/>
          <a:sy n="89" d="100"/>
        </p:scale>
        <p:origin x="-252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72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66" d="100"/>
          <a:sy n="66" d="100"/>
        </p:scale>
        <p:origin x="-1620" y="-72"/>
      </p:cViewPr>
      <p:guideLst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895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6D3671B2-E93B-4F13-AD62-085BACC8A44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62856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931863" y="741363"/>
            <a:ext cx="4935537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691063"/>
            <a:ext cx="5438775" cy="444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895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34085E05-1AE7-4215-9B5E-90AD0876034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62892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1F37AA5-69A8-42C0-9EA7-342AD5E1660B}" type="slidenum">
              <a:rPr lang="en-GB" altLang="en-US"/>
              <a:pPr eaLnBrk="1" hangingPunct="1"/>
              <a:t>1</a:t>
            </a:fld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05B39-37C7-4615-B798-4A512EF27DC0}" type="datetime1">
              <a:rPr lang="en-GB"/>
              <a:pPr>
                <a:defRPr/>
              </a:pPr>
              <a:t>15/07/2015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GB"/>
              <a:t>Finance Directorate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843E1-6778-4044-8352-8EF40D1B9D8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3169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4F662-7B89-451B-B946-832AE1CBA2A6}" type="datetime1">
              <a:rPr lang="en-GB"/>
              <a:pPr>
                <a:defRPr/>
              </a:pPr>
              <a:t>15/07/2015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GB"/>
              <a:t>Finance Directorate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EEFB4A-488A-493C-87FF-BBCD4E3C1C0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8026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9069DB-B617-417D-94C9-506B10BF4BFC}" type="datetime1">
              <a:rPr lang="en-GB"/>
              <a:pPr>
                <a:defRPr/>
              </a:pPr>
              <a:t>15/07/2015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GB"/>
              <a:t>Finance Directorate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613DC2-F6AF-4F92-8DBA-06A6F2BA9AE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22487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8077200" cy="10366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09600" y="1600200"/>
            <a:ext cx="8077200" cy="4525963"/>
          </a:xfrm>
        </p:spPr>
        <p:txBody>
          <a:bodyPr rtlCol="0">
            <a:normAutofit/>
          </a:bodyPr>
          <a:lstStyle/>
          <a:p>
            <a:pPr lvl="0"/>
            <a:endParaRPr lang="en-GB" noProof="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57200" y="6245225"/>
            <a:ext cx="8229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GB" altLang="en-GB"/>
              <a:t>Finance Directorate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048407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E3B809-AB8C-4A2F-B718-C36F9563116B}" type="datetime1">
              <a:rPr lang="en-GB"/>
              <a:pPr>
                <a:defRPr/>
              </a:pPr>
              <a:t>15/07/2015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GB"/>
              <a:t>Finance Directorate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57D0C7-E158-424C-B0FB-D935A632A88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796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6E72DF-0741-4AEB-9577-6F48016AF7D6}" type="datetime1">
              <a:rPr lang="en-GB"/>
              <a:pPr>
                <a:defRPr/>
              </a:pPr>
              <a:t>15/07/2015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GB"/>
              <a:t>Finance Directorate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AB7B49-49DB-4622-8D75-0E7D8D6C340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272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B83F-0399-404B-B145-D2F1E399829E}" type="datetime1">
              <a:rPr lang="en-GB"/>
              <a:pPr>
                <a:defRPr/>
              </a:pPr>
              <a:t>15/07/2015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GB"/>
              <a:t>Finance Directorate</a:t>
            </a: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F1372-ECE7-49B6-B17B-430110C3F6F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4691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53D535-DB2D-4F35-9ED1-DF650C61EDDA}" type="datetime1">
              <a:rPr lang="en-GB"/>
              <a:pPr>
                <a:defRPr/>
              </a:pPr>
              <a:t>15/07/2015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GB"/>
              <a:t>Finance Directorate</a:t>
            </a: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42BB9-B084-4FCE-AD34-2CE921D7EF0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8150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FCAC35-8EE0-4A45-82B9-2F0151ECB007}" type="datetime1">
              <a:rPr lang="en-GB"/>
              <a:pPr>
                <a:defRPr/>
              </a:pPr>
              <a:t>15/07/2015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GB"/>
              <a:t>Finance Directorate</a:t>
            </a: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7FC549-404E-4E02-B718-4505E968901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6040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F77210-2CA4-4E3E-A622-13E63A23B19D}" type="datetime1">
              <a:rPr lang="en-GB"/>
              <a:pPr>
                <a:defRPr/>
              </a:pPr>
              <a:t>15/07/2015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GB"/>
              <a:t>Finance Directorate</a:t>
            </a: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508BF-5823-4BF4-8443-F8764F9BB11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4830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A35BB0-2F05-4E6E-A961-DB39EA9764D4}" type="datetime1">
              <a:rPr lang="en-GB"/>
              <a:pPr>
                <a:defRPr/>
              </a:pPr>
              <a:t>15/07/2015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GB"/>
              <a:t>Finance Directorate</a:t>
            </a: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17B7F-9045-48D3-90CD-3FC2319A87E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587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82F39B-EB13-4571-A725-7BCA490C8A8C}" type="datetime1">
              <a:rPr lang="en-GB"/>
              <a:pPr>
                <a:defRPr/>
              </a:pPr>
              <a:t>15/07/2015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GB"/>
              <a:t>Finance Directorate</a:t>
            </a: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915C0-9B74-4944-8E21-B03768370F3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2189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8FF7B33-12B1-4511-90AC-6E9BD89D7DF7}" type="datetime1">
              <a:rPr lang="en-GB"/>
              <a:pPr>
                <a:defRPr/>
              </a:pPr>
              <a:t>15/07/2015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r>
              <a:rPr lang="en-GB" altLang="en-GB"/>
              <a:t>Finance Directorate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FA04FE05-106C-4D00-ABE8-E872631FDEA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80" r:id="rId1"/>
    <p:sldLayoutId id="2147484481" r:id="rId2"/>
    <p:sldLayoutId id="2147484482" r:id="rId3"/>
    <p:sldLayoutId id="2147484483" r:id="rId4"/>
    <p:sldLayoutId id="2147484484" r:id="rId5"/>
    <p:sldLayoutId id="2147484485" r:id="rId6"/>
    <p:sldLayoutId id="2147484486" r:id="rId7"/>
    <p:sldLayoutId id="2147484487" r:id="rId8"/>
    <p:sldLayoutId id="2147484488" r:id="rId9"/>
    <p:sldLayoutId id="2147484489" r:id="rId10"/>
    <p:sldLayoutId id="2147484490" r:id="rId11"/>
    <p:sldLayoutId id="2147484492" r:id="rId12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609600" y="188913"/>
            <a:ext cx="8077200" cy="576262"/>
          </a:xfrm>
        </p:spPr>
        <p:txBody>
          <a:bodyPr/>
          <a:lstStyle/>
          <a:p>
            <a:pPr eaLnBrk="1" hangingPunct="1"/>
            <a:r>
              <a:rPr lang="en-GB" altLang="en-US" smtClean="0"/>
              <a:t>   </a:t>
            </a:r>
            <a:r>
              <a:rPr lang="en-GB" altLang="en-US" sz="2800" smtClean="0"/>
              <a:t>Overview - </a:t>
            </a:r>
            <a:r>
              <a:rPr lang="en-GB" altLang="en-US" sz="2800" b="1" smtClean="0"/>
              <a:t>What can we charge?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39750" y="908050"/>
          <a:ext cx="8137525" cy="4103688"/>
        </p:xfrm>
        <a:graphic>
          <a:graphicData uri="http://schemas.openxmlformats.org/drawingml/2006/table">
            <a:tbl>
              <a:tblPr/>
              <a:tblGrid>
                <a:gridCol w="2160588"/>
                <a:gridCol w="1295400"/>
                <a:gridCol w="1425575"/>
                <a:gridCol w="1627187"/>
                <a:gridCol w="1628775"/>
              </a:tblGrid>
              <a:tr h="536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</a:rPr>
                        <a:t>Cost Type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</a:rPr>
                        <a:t>RCUK/OGD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</a:rPr>
                        <a:t>Charity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</a:rPr>
                        <a:t>Industry/Other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</a:rPr>
                        <a:t>EU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382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DI Costs*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Staff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Equipment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Consumables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Travel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√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√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√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√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DI Costs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Access to Facilities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  X(1)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    √ (2)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√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    √ (3)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DA Costs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PI time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√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√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    √ (4)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879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DA Costs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Indirect, Estates and Tech Rate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√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√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    X (5)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F9F9"/>
                    </a:solidFill>
                  </a:tcPr>
                </a:tc>
              </a:tr>
            </a:tbl>
          </a:graphicData>
        </a:graphic>
      </p:graphicFrame>
      <p:sp>
        <p:nvSpPr>
          <p:cNvPr id="29738" name="TextBox 5"/>
          <p:cNvSpPr txBox="1">
            <a:spLocks noChangeArrowheads="1"/>
          </p:cNvSpPr>
          <p:nvPr/>
        </p:nvSpPr>
        <p:spPr bwMode="auto">
          <a:xfrm>
            <a:off x="611188" y="5084763"/>
            <a:ext cx="8064500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defRPr/>
            </a:pPr>
            <a:r>
              <a:rPr lang="en-GB" sz="1200" i="1" dirty="0"/>
              <a:t>*Items or services incurred or purchased specifically for a project. If the project did not take place then the expenditure  would not exist.</a:t>
            </a:r>
          </a:p>
          <a:p>
            <a:pPr algn="l">
              <a:defRPr/>
            </a:pPr>
            <a:r>
              <a:rPr lang="en-GB" sz="1200" dirty="0"/>
              <a:t>(1)</a:t>
            </a:r>
            <a:r>
              <a:rPr lang="en-GB" sz="1200" i="1" dirty="0"/>
              <a:t>   Except where separately designated under TRAC</a:t>
            </a:r>
          </a:p>
          <a:p>
            <a:pPr algn="l">
              <a:defRPr/>
            </a:pPr>
            <a:r>
              <a:rPr lang="en-GB" sz="1200" dirty="0"/>
              <a:t>(2)   Charities will pay SRF direct pay/non pay costs (under SRF model excl space/estates related charges)</a:t>
            </a:r>
          </a:p>
          <a:p>
            <a:pPr algn="l">
              <a:defRPr/>
            </a:pPr>
            <a:r>
              <a:rPr lang="en-GB" sz="1200" dirty="0"/>
              <a:t>(3)   Must be auditable and records of use held</a:t>
            </a:r>
          </a:p>
          <a:p>
            <a:pPr algn="l">
              <a:defRPr/>
            </a:pPr>
            <a:r>
              <a:rPr lang="en-GB" sz="1200" dirty="0"/>
              <a:t>(4)   Must be auditable and timesheets kept</a:t>
            </a:r>
          </a:p>
          <a:p>
            <a:pPr marL="228600" indent="-228600" algn="l">
              <a:buFontTx/>
              <a:buAutoNum type="arabicParenBoth" startAt="5"/>
              <a:defRPr/>
            </a:pPr>
            <a:r>
              <a:rPr lang="en-GB" sz="1200" dirty="0"/>
              <a:t>  Variable overhead paid not based on our research rates</a:t>
            </a:r>
          </a:p>
          <a:p>
            <a:pPr marL="228600" indent="-228600" algn="l">
              <a:defRPr/>
            </a:pPr>
            <a:r>
              <a:rPr lang="en-GB" sz="1200" b="1" dirty="0">
                <a:solidFill>
                  <a:srgbClr val="FF0000"/>
                </a:solidFill>
              </a:rPr>
              <a:t>Note: Check individual Funder </a:t>
            </a:r>
            <a:r>
              <a:rPr lang="en-GB" sz="1200" b="1" dirty="0" err="1">
                <a:solidFill>
                  <a:srgbClr val="FF0000"/>
                </a:solidFill>
              </a:rPr>
              <a:t>T&amp;Cs</a:t>
            </a:r>
            <a:endParaRPr lang="en-GB" sz="1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15290</TotalTime>
  <Words>165</Words>
  <Application>Microsoft Office PowerPoint</Application>
  <PresentationFormat>On-screen Show (4:3)</PresentationFormat>
  <Paragraphs>41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Gill Sans MT</vt:lpstr>
      <vt:lpstr>Office Theme</vt:lpstr>
      <vt:lpstr>   Overview - What can we charge?</vt:lpstr>
    </vt:vector>
  </TitlesOfParts>
  <Company>MCISO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RSD Admin Support Staff</dc:creator>
  <cp:lastModifiedBy>Craig Sykes, x.55262</cp:lastModifiedBy>
  <cp:revision>631</cp:revision>
  <dcterms:created xsi:type="dcterms:W3CDTF">2004-06-07T13:34:47Z</dcterms:created>
  <dcterms:modified xsi:type="dcterms:W3CDTF">2015-07-15T10:27:57Z</dcterms:modified>
</cp:coreProperties>
</file>