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418" r:id="rId2"/>
    <p:sldId id="257" r:id="rId3"/>
    <p:sldId id="445" r:id="rId4"/>
    <p:sldId id="259" r:id="rId5"/>
    <p:sldId id="260" r:id="rId6"/>
    <p:sldId id="448" r:id="rId7"/>
    <p:sldId id="263" r:id="rId8"/>
    <p:sldId id="264" r:id="rId9"/>
    <p:sldId id="339" r:id="rId10"/>
    <p:sldId id="266" r:id="rId11"/>
    <p:sldId id="340" r:id="rId12"/>
    <p:sldId id="378" r:id="rId13"/>
    <p:sldId id="343" r:id="rId14"/>
    <p:sldId id="454" r:id="rId15"/>
    <p:sldId id="344" r:id="rId16"/>
    <p:sldId id="345" r:id="rId17"/>
    <p:sldId id="346" r:id="rId18"/>
    <p:sldId id="347" r:id="rId19"/>
    <p:sldId id="380" r:id="rId20"/>
    <p:sldId id="381" r:id="rId21"/>
    <p:sldId id="383" r:id="rId22"/>
    <p:sldId id="382" r:id="rId23"/>
    <p:sldId id="455" r:id="rId24"/>
    <p:sldId id="385" r:id="rId25"/>
    <p:sldId id="386" r:id="rId26"/>
    <p:sldId id="453" r:id="rId27"/>
    <p:sldId id="387" r:id="rId28"/>
    <p:sldId id="348" r:id="rId29"/>
    <p:sldId id="349" r:id="rId30"/>
    <p:sldId id="452" r:id="rId31"/>
    <p:sldId id="350" r:id="rId32"/>
    <p:sldId id="351" r:id="rId33"/>
    <p:sldId id="352" r:id="rId34"/>
    <p:sldId id="353" r:id="rId35"/>
    <p:sldId id="364" r:id="rId36"/>
    <p:sldId id="365" r:id="rId37"/>
    <p:sldId id="370" r:id="rId38"/>
    <p:sldId id="397" r:id="rId39"/>
    <p:sldId id="372" r:id="rId40"/>
    <p:sldId id="271" r:id="rId41"/>
    <p:sldId id="371" r:id="rId42"/>
    <p:sldId id="373" r:id="rId43"/>
    <p:sldId id="374" r:id="rId44"/>
    <p:sldId id="375" r:id="rId45"/>
    <p:sldId id="376" r:id="rId46"/>
    <p:sldId id="377" r:id="rId47"/>
    <p:sldId id="369" r:id="rId48"/>
    <p:sldId id="446" r:id="rId49"/>
    <p:sldId id="447" r:id="rId50"/>
    <p:sldId id="449" r:id="rId51"/>
    <p:sldId id="398" r:id="rId52"/>
    <p:sldId id="399" r:id="rId53"/>
    <p:sldId id="400" r:id="rId54"/>
    <p:sldId id="401" r:id="rId55"/>
    <p:sldId id="402" r:id="rId56"/>
    <p:sldId id="407" r:id="rId57"/>
    <p:sldId id="408" r:id="rId58"/>
    <p:sldId id="409" r:id="rId59"/>
    <p:sldId id="411" r:id="rId60"/>
    <p:sldId id="412" r:id="rId61"/>
    <p:sldId id="413" r:id="rId62"/>
    <p:sldId id="414" r:id="rId63"/>
    <p:sldId id="393" r:id="rId64"/>
    <p:sldId id="392" r:id="rId65"/>
    <p:sldId id="451" r:id="rId66"/>
    <p:sldId id="355" r:id="rId67"/>
    <p:sldId id="419" r:id="rId68"/>
    <p:sldId id="420" r:id="rId69"/>
    <p:sldId id="421" r:id="rId70"/>
    <p:sldId id="422" r:id="rId71"/>
    <p:sldId id="423" r:id="rId72"/>
    <p:sldId id="426" r:id="rId73"/>
    <p:sldId id="427" r:id="rId74"/>
    <p:sldId id="428" r:id="rId75"/>
    <p:sldId id="429" r:id="rId76"/>
    <p:sldId id="430" r:id="rId77"/>
    <p:sldId id="431" r:id="rId78"/>
    <p:sldId id="432" r:id="rId79"/>
    <p:sldId id="433" r:id="rId80"/>
    <p:sldId id="434" r:id="rId81"/>
    <p:sldId id="435" r:id="rId82"/>
    <p:sldId id="436" r:id="rId83"/>
    <p:sldId id="437" r:id="rId84"/>
    <p:sldId id="439" r:id="rId85"/>
    <p:sldId id="440" r:id="rId86"/>
    <p:sldId id="443" r:id="rId87"/>
    <p:sldId id="450" r:id="rId88"/>
    <p:sldId id="390" r:id="rId89"/>
    <p:sldId id="394" r:id="rId90"/>
    <p:sldId id="395" r:id="rId91"/>
    <p:sldId id="313"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berry" initials="kb" lastIdx="16" clrIdx="0">
    <p:extLst>
      <p:ext uri="{19B8F6BF-5375-455C-9EA6-DF929625EA0E}">
        <p15:presenceInfo xmlns:p15="http://schemas.microsoft.com/office/powerpoint/2012/main" userId="8144e2f936aee714" providerId="Windows Live"/>
      </p:ext>
    </p:extLst>
  </p:cmAuthor>
  <p:cmAuthor id="2" name="Jennifer Adams" initials="JA" lastIdx="7" clrIdx="1">
    <p:extLst>
      <p:ext uri="{19B8F6BF-5375-455C-9EA6-DF929625EA0E}">
        <p15:presenceInfo xmlns:p15="http://schemas.microsoft.com/office/powerpoint/2012/main" userId="S-1-5-21-3067257783-4127061972-940401658-562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5" autoAdjust="0"/>
    <p:restoredTop sz="90238" autoAdjust="0"/>
  </p:normalViewPr>
  <p:slideViewPr>
    <p:cSldViewPr snapToGrid="0">
      <p:cViewPr varScale="1">
        <p:scale>
          <a:sx n="74" d="100"/>
          <a:sy n="74" d="100"/>
        </p:scale>
        <p:origin x="1051" y="72"/>
      </p:cViewPr>
      <p:guideLst/>
    </p:cSldViewPr>
  </p:slideViewPr>
  <p:notesTextViewPr>
    <p:cViewPr>
      <p:scale>
        <a:sx n="1" d="1"/>
        <a:sy n="1" d="1"/>
      </p:scale>
      <p:origin x="0" y="0"/>
    </p:cViewPr>
  </p:notesTextViewPr>
  <p:sorterViewPr>
    <p:cViewPr>
      <p:scale>
        <a:sx n="100" d="100"/>
        <a:sy n="100" d="100"/>
      </p:scale>
      <p:origin x="0" y="-8781"/>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image" Target="../media/image14.jpg"/><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image" Target="../media/image14.jpg"/><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37B372C2-861A-0948-9CA6-0E65D0CB5FFB}">
      <dgm:prSet phldrT="[Text]" custT="1"/>
      <dgm:spPr>
        <a:solidFill>
          <a:srgbClr val="512275"/>
        </a:solidFill>
      </dgm:spPr>
      <dgm:t>
        <a:bodyPr/>
        <a:lstStyle/>
        <a:p>
          <a:r>
            <a:rPr lang="en-GB" sz="2000" dirty="0"/>
            <a:t>Patient expressing scepticism about the work you </a:t>
          </a:r>
          <a:r>
            <a:rPr lang="en-GB" sz="2000"/>
            <a:t>are doing</a:t>
          </a:r>
          <a:endParaRPr lang="en-US" sz="2000"/>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CB6F9B0-6B7F-6445-AA7D-692DB02E0D6E}">
      <dgm:prSet phldrT="[Text]" custT="1"/>
      <dgm:spPr>
        <a:solidFill>
          <a:srgbClr val="512275"/>
        </a:solidFill>
      </dgm:spPr>
      <dgm:t>
        <a:bodyPr/>
        <a:lstStyle/>
        <a:p>
          <a:r>
            <a:rPr lang="en-GB" sz="2000"/>
            <a:t>Cancelling appointments, refusing to meet</a:t>
          </a:r>
          <a:endParaRPr lang="en-US" sz="2000"/>
        </a:p>
      </dgm:t>
    </dgm:pt>
    <dgm:pt modelId="{696C0816-E19A-EF4B-89FE-D8C55788CB05}" type="parTrans" cxnId="{365B1BC2-FFBA-C44E-B57C-4BCC594EF92B}">
      <dgm:prSet/>
      <dgm:spPr/>
      <dgm:t>
        <a:bodyPr/>
        <a:lstStyle/>
        <a:p>
          <a:endParaRPr lang="en-US"/>
        </a:p>
      </dgm:t>
    </dgm:pt>
    <dgm:pt modelId="{3D2F3ACE-26E6-674E-A013-F8FD3123EE3B}" type="sibTrans" cxnId="{365B1BC2-FFBA-C44E-B57C-4BCC594EF92B}">
      <dgm:prSet/>
      <dgm:spPr/>
      <dgm:t>
        <a:bodyPr/>
        <a:lstStyle/>
        <a:p>
          <a:endParaRPr lang="en-US"/>
        </a:p>
      </dgm:t>
    </dgm:pt>
    <dgm:pt modelId="{BCB78B07-7542-8F4F-9DFB-8C80B3D782FB}">
      <dgm:prSet phldrT="[Text]"/>
      <dgm:spPr>
        <a:solidFill>
          <a:srgbClr val="512275"/>
        </a:solidFill>
      </dgm:spPr>
      <dgm:t>
        <a:bodyPr/>
        <a:lstStyle/>
        <a:p>
          <a:r>
            <a:rPr lang="en-GB"/>
            <a:t>Physically present but distracted by other things</a:t>
          </a:r>
          <a:endParaRPr lang="en-US"/>
        </a:p>
      </dgm:t>
    </dgm:pt>
    <dgm:pt modelId="{673B6381-1494-2A4D-92E1-43DF57E71666}" type="parTrans" cxnId="{75E0C67B-DF5E-B040-B148-3096901193FA}">
      <dgm:prSet/>
      <dgm:spPr/>
      <dgm:t>
        <a:bodyPr/>
        <a:lstStyle/>
        <a:p>
          <a:endParaRPr lang="en-US"/>
        </a:p>
      </dgm:t>
    </dgm:pt>
    <dgm:pt modelId="{8263A684-CAD6-A048-903C-6BA1D8B73E4E}" type="sibTrans" cxnId="{75E0C67B-DF5E-B040-B148-3096901193FA}">
      <dgm:prSet/>
      <dgm:spPr/>
      <dgm:t>
        <a:bodyPr/>
        <a:lstStyle/>
        <a:p>
          <a:endParaRPr lang="en-US"/>
        </a:p>
      </dgm:t>
    </dgm:pt>
    <dgm:pt modelId="{9294D6CF-E700-5F44-96B8-2FE6A6ABFD5F}">
      <dgm:prSet phldrT="[Text]"/>
      <dgm:spPr>
        <a:solidFill>
          <a:srgbClr val="512275"/>
        </a:solidFill>
      </dgm:spPr>
      <dgm:t>
        <a:bodyPr/>
        <a:lstStyle/>
        <a:p>
          <a:r>
            <a:rPr lang="en-GB"/>
            <a:t>Patient withholds information or is unwilling to answer questions</a:t>
          </a:r>
          <a:endParaRPr lang="en-US"/>
        </a:p>
      </dgm:t>
    </dgm:pt>
    <dgm:pt modelId="{05D94F9C-5EE0-E845-82C5-53DA4A6CA76A}" type="parTrans" cxnId="{45371A2B-B42E-1E4D-A1DD-4E85113A4646}">
      <dgm:prSet/>
      <dgm:spPr/>
      <dgm:t>
        <a:bodyPr/>
        <a:lstStyle/>
        <a:p>
          <a:endParaRPr lang="en-US"/>
        </a:p>
      </dgm:t>
    </dgm:pt>
    <dgm:pt modelId="{0BF270F2-CCAB-9B4A-88A1-95F3F51091B5}" type="sibTrans" cxnId="{45371A2B-B42E-1E4D-A1DD-4E85113A4646}">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4" custLinFactX="200000" custLinFactNeighborX="297332" custLinFactNeighborY="-316"/>
      <dgm:spPr>
        <a:noFill/>
        <a:ln w="76200">
          <a:solidFill>
            <a:srgbClr val="512275"/>
          </a:solidFill>
        </a:ln>
      </dgm:spPr>
    </dgm:pt>
    <dgm:pt modelId="{91DF4548-64D5-2043-95AA-7625C9677A2D}" type="pres">
      <dgm:prSet presAssocID="{37B372C2-861A-0948-9CA6-0E65D0CB5FFB}" presName="txShp" presStyleLbl="node1" presStyleIdx="0" presStyleCnt="4" custScaleX="108495" custLinFactNeighborX="-14499" custLinFactNeighborY="-3431">
        <dgm:presLayoutVars>
          <dgm:bulletEnabled val="1"/>
        </dgm:presLayoutVars>
      </dgm:prSet>
      <dgm:spPr/>
    </dgm:pt>
    <dgm:pt modelId="{9D1A9A5B-CB62-714D-8776-DF8FD58EC6BC}" type="pres">
      <dgm:prSet presAssocID="{F07A0C1B-BE66-D644-8648-4BB6402F3909}" presName="spacing" presStyleCnt="0"/>
      <dgm:spPr/>
    </dgm:pt>
    <dgm:pt modelId="{DE7C2EE5-D355-D74E-AA8E-5C71DE6481AC}" type="pres">
      <dgm:prSet presAssocID="{9CB6F9B0-6B7F-6445-AA7D-692DB02E0D6E}" presName="composite" presStyleCnt="0"/>
      <dgm:spPr/>
    </dgm:pt>
    <dgm:pt modelId="{AB238038-DA8C-7A47-84B1-9C7146C25CFE}" type="pres">
      <dgm:prSet presAssocID="{9CB6F9B0-6B7F-6445-AA7D-692DB02E0D6E}" presName="imgShp" presStyleLbl="fgImgPlace1" presStyleIdx="1" presStyleCnt="4" custLinFactX="200000" custLinFactNeighborX="297315" custLinFactNeighborY="-5414"/>
      <dgm:spPr>
        <a:noFill/>
        <a:ln w="76200">
          <a:solidFill>
            <a:srgbClr val="512275"/>
          </a:solidFill>
        </a:ln>
      </dgm:spPr>
    </dgm:pt>
    <dgm:pt modelId="{00D6EFA7-838B-564F-BA7A-73982A018648}" type="pres">
      <dgm:prSet presAssocID="{9CB6F9B0-6B7F-6445-AA7D-692DB02E0D6E}" presName="txShp" presStyleLbl="node1" presStyleIdx="1" presStyleCnt="4" custScaleX="108495" custLinFactNeighborX="-14499" custLinFactNeighborY="-2479">
        <dgm:presLayoutVars>
          <dgm:bulletEnabled val="1"/>
        </dgm:presLayoutVars>
      </dgm:prSet>
      <dgm:spPr/>
    </dgm:pt>
    <dgm:pt modelId="{75B78A33-F98B-7A48-B3B6-7030A8C0C471}" type="pres">
      <dgm:prSet presAssocID="{3D2F3ACE-26E6-674E-A013-F8FD3123EE3B}" presName="spacing" presStyleCnt="0"/>
      <dgm:spPr/>
    </dgm:pt>
    <dgm:pt modelId="{DC2BA176-A481-6F4D-81A2-E79F00B38980}" type="pres">
      <dgm:prSet presAssocID="{BCB78B07-7542-8F4F-9DFB-8C80B3D782FB}" presName="composite" presStyleCnt="0"/>
      <dgm:spPr/>
    </dgm:pt>
    <dgm:pt modelId="{1033ED0E-198B-224C-914A-F13522FE2CC7}" type="pres">
      <dgm:prSet presAssocID="{BCB78B07-7542-8F4F-9DFB-8C80B3D782FB}" presName="imgShp" presStyleLbl="fgImgPlace1" presStyleIdx="2" presStyleCnt="4" custLinFactX="200000" custLinFactNeighborX="297315" custLinFactNeighborY="722"/>
      <dgm:spPr>
        <a:noFill/>
        <a:ln w="76200">
          <a:solidFill>
            <a:srgbClr val="512275"/>
          </a:solidFill>
        </a:ln>
      </dgm:spPr>
    </dgm:pt>
    <dgm:pt modelId="{F5DCFB6F-1734-C245-B05A-51370BD045BD}" type="pres">
      <dgm:prSet presAssocID="{BCB78B07-7542-8F4F-9DFB-8C80B3D782FB}" presName="txShp" presStyleLbl="node1" presStyleIdx="2" presStyleCnt="4" custScaleX="108495" custLinFactNeighborX="-14499" custLinFactNeighborY="2764">
        <dgm:presLayoutVars>
          <dgm:bulletEnabled val="1"/>
        </dgm:presLayoutVars>
      </dgm:prSet>
      <dgm:spPr/>
    </dgm:pt>
    <dgm:pt modelId="{AE885E5D-956F-254D-9E20-BDF1F9CB8062}" type="pres">
      <dgm:prSet presAssocID="{8263A684-CAD6-A048-903C-6BA1D8B73E4E}" presName="spacing" presStyleCnt="0"/>
      <dgm:spPr/>
    </dgm:pt>
    <dgm:pt modelId="{C26C13A6-EF16-6941-B2E4-FEB05A5AB929}" type="pres">
      <dgm:prSet presAssocID="{9294D6CF-E700-5F44-96B8-2FE6A6ABFD5F}" presName="composite" presStyleCnt="0"/>
      <dgm:spPr/>
    </dgm:pt>
    <dgm:pt modelId="{736E423F-98A9-F046-BD75-E1706E389BF6}" type="pres">
      <dgm:prSet presAssocID="{9294D6CF-E700-5F44-96B8-2FE6A6ABFD5F}" presName="imgShp" presStyleLbl="fgImgPlace1" presStyleIdx="3" presStyleCnt="4" custLinFactX="200000" custLinFactNeighborX="297315" custLinFactNeighborY="6650"/>
      <dgm:spPr>
        <a:noFill/>
        <a:ln w="76200">
          <a:solidFill>
            <a:srgbClr val="512275"/>
          </a:solidFill>
        </a:ln>
      </dgm:spPr>
    </dgm:pt>
    <dgm:pt modelId="{AC180172-C609-B349-BEF0-ED78CAA6F5FC}" type="pres">
      <dgm:prSet presAssocID="{9294D6CF-E700-5F44-96B8-2FE6A6ABFD5F}" presName="txShp" presStyleLbl="node1" presStyleIdx="3" presStyleCnt="4" custScaleX="108495" custLinFactNeighborX="-14499" custLinFactNeighborY="4512">
        <dgm:presLayoutVars>
          <dgm:bulletEnabled val="1"/>
        </dgm:presLayoutVars>
      </dgm:prSet>
      <dgm:spPr/>
    </dgm:pt>
  </dgm:ptLst>
  <dgm:cxnLst>
    <dgm:cxn modelId="{40E7C509-D41A-3D44-BE14-DF07BFF2C990}" type="presOf" srcId="{9294D6CF-E700-5F44-96B8-2FE6A6ABFD5F}" destId="{AC180172-C609-B349-BEF0-ED78CAA6F5FC}" srcOrd="0" destOrd="0" presId="urn:microsoft.com/office/officeart/2005/8/layout/vList3"/>
    <dgm:cxn modelId="{773EF01D-8388-2340-907E-5582DD5C2DC3}" type="presOf" srcId="{BCB78B07-7542-8F4F-9DFB-8C80B3D782FB}" destId="{F5DCFB6F-1734-C245-B05A-51370BD045BD}" srcOrd="0" destOrd="0" presId="urn:microsoft.com/office/officeart/2005/8/layout/vList3"/>
    <dgm:cxn modelId="{45371A2B-B42E-1E4D-A1DD-4E85113A4646}" srcId="{AFB24726-CFCD-F141-8F74-AD107E1C9534}" destId="{9294D6CF-E700-5F44-96B8-2FE6A6ABFD5F}" srcOrd="3" destOrd="0" parTransId="{05D94F9C-5EE0-E845-82C5-53DA4A6CA76A}" sibTransId="{0BF270F2-CCAB-9B4A-88A1-95F3F51091B5}"/>
    <dgm:cxn modelId="{75E0C67B-DF5E-B040-B148-3096901193FA}" srcId="{AFB24726-CFCD-F141-8F74-AD107E1C9534}" destId="{BCB78B07-7542-8F4F-9DFB-8C80B3D782FB}" srcOrd="2" destOrd="0" parTransId="{673B6381-1494-2A4D-92E1-43DF57E71666}" sibTransId="{8263A684-CAD6-A048-903C-6BA1D8B73E4E}"/>
    <dgm:cxn modelId="{FD34738A-E5D4-0E43-8CE0-706623A83C78}" type="presOf" srcId="{AFB24726-CFCD-F141-8F74-AD107E1C9534}" destId="{358E7740-EA74-5947-968F-EAC0EEE6E935}" srcOrd="0" destOrd="0" presId="urn:microsoft.com/office/officeart/2005/8/layout/vList3"/>
    <dgm:cxn modelId="{9E0292AE-2E44-0342-A55D-F2FE41AD736E}" type="presOf" srcId="{37B372C2-861A-0948-9CA6-0E65D0CB5FFB}" destId="{91DF4548-64D5-2043-95AA-7625C9677A2D}"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4BC741BB-7CB9-1947-94B4-C7DDEF7829E3}" type="presOf" srcId="{9CB6F9B0-6B7F-6445-AA7D-692DB02E0D6E}" destId="{00D6EFA7-838B-564F-BA7A-73982A018648}" srcOrd="0" destOrd="0" presId="urn:microsoft.com/office/officeart/2005/8/layout/vList3"/>
    <dgm:cxn modelId="{365B1BC2-FFBA-C44E-B57C-4BCC594EF92B}" srcId="{AFB24726-CFCD-F141-8F74-AD107E1C9534}" destId="{9CB6F9B0-6B7F-6445-AA7D-692DB02E0D6E}" srcOrd="1" destOrd="0" parTransId="{696C0816-E19A-EF4B-89FE-D8C55788CB05}" sibTransId="{3D2F3ACE-26E6-674E-A013-F8FD3123EE3B}"/>
    <dgm:cxn modelId="{473AD8CD-CB76-D648-8D45-90F6B3B211FB}" type="presParOf" srcId="{358E7740-EA74-5947-968F-EAC0EEE6E935}" destId="{6234CBC3-5BB3-A346-A994-E21C0FE1ED48}" srcOrd="0" destOrd="0" presId="urn:microsoft.com/office/officeart/2005/8/layout/vList3"/>
    <dgm:cxn modelId="{32DD2D2B-9EF7-F343-9611-46A6CB9242D7}" type="presParOf" srcId="{6234CBC3-5BB3-A346-A994-E21C0FE1ED48}" destId="{74087472-4B58-1049-BA41-D8BE6B8F4EDD}" srcOrd="0" destOrd="0" presId="urn:microsoft.com/office/officeart/2005/8/layout/vList3"/>
    <dgm:cxn modelId="{44CAC63A-03B9-8B4D-840D-6D8B0BC02D7A}" type="presParOf" srcId="{6234CBC3-5BB3-A346-A994-E21C0FE1ED48}" destId="{91DF4548-64D5-2043-95AA-7625C9677A2D}" srcOrd="1" destOrd="0" presId="urn:microsoft.com/office/officeart/2005/8/layout/vList3"/>
    <dgm:cxn modelId="{E4CE1886-80C2-F944-BF98-D853AA808D88}" type="presParOf" srcId="{358E7740-EA74-5947-968F-EAC0EEE6E935}" destId="{9D1A9A5B-CB62-714D-8776-DF8FD58EC6BC}" srcOrd="1" destOrd="0" presId="urn:microsoft.com/office/officeart/2005/8/layout/vList3"/>
    <dgm:cxn modelId="{22970CF6-36E0-F149-8E4A-2CCF00687E6F}" type="presParOf" srcId="{358E7740-EA74-5947-968F-EAC0EEE6E935}" destId="{DE7C2EE5-D355-D74E-AA8E-5C71DE6481AC}" srcOrd="2" destOrd="0" presId="urn:microsoft.com/office/officeart/2005/8/layout/vList3"/>
    <dgm:cxn modelId="{828395B6-6FED-9149-A578-877F1A0E48D9}" type="presParOf" srcId="{DE7C2EE5-D355-D74E-AA8E-5C71DE6481AC}" destId="{AB238038-DA8C-7A47-84B1-9C7146C25CFE}" srcOrd="0" destOrd="0" presId="urn:microsoft.com/office/officeart/2005/8/layout/vList3"/>
    <dgm:cxn modelId="{8087EA49-5F78-FA4F-ABC1-C08BA0CCC9A5}" type="presParOf" srcId="{DE7C2EE5-D355-D74E-AA8E-5C71DE6481AC}" destId="{00D6EFA7-838B-564F-BA7A-73982A018648}" srcOrd="1" destOrd="0" presId="urn:microsoft.com/office/officeart/2005/8/layout/vList3"/>
    <dgm:cxn modelId="{378D9D60-D99C-4345-BD71-6447B30A18D6}" type="presParOf" srcId="{358E7740-EA74-5947-968F-EAC0EEE6E935}" destId="{75B78A33-F98B-7A48-B3B6-7030A8C0C471}" srcOrd="3" destOrd="0" presId="urn:microsoft.com/office/officeart/2005/8/layout/vList3"/>
    <dgm:cxn modelId="{EF29F1F2-0981-B04C-BA2E-7E40969499B9}" type="presParOf" srcId="{358E7740-EA74-5947-968F-EAC0EEE6E935}" destId="{DC2BA176-A481-6F4D-81A2-E79F00B38980}" srcOrd="4" destOrd="0" presId="urn:microsoft.com/office/officeart/2005/8/layout/vList3"/>
    <dgm:cxn modelId="{B2BE2D42-87E7-024C-85CD-7B18D6CA1F63}" type="presParOf" srcId="{DC2BA176-A481-6F4D-81A2-E79F00B38980}" destId="{1033ED0E-198B-224C-914A-F13522FE2CC7}" srcOrd="0" destOrd="0" presId="urn:microsoft.com/office/officeart/2005/8/layout/vList3"/>
    <dgm:cxn modelId="{9C9D984A-6F21-7742-A07B-C5FCDD85D5BD}" type="presParOf" srcId="{DC2BA176-A481-6F4D-81A2-E79F00B38980}" destId="{F5DCFB6F-1734-C245-B05A-51370BD045BD}" srcOrd="1" destOrd="0" presId="urn:microsoft.com/office/officeart/2005/8/layout/vList3"/>
    <dgm:cxn modelId="{3B8AC004-580D-334C-9E32-2A1074945986}" type="presParOf" srcId="{358E7740-EA74-5947-968F-EAC0EEE6E935}" destId="{AE885E5D-956F-254D-9E20-BDF1F9CB8062}" srcOrd="5" destOrd="0" presId="urn:microsoft.com/office/officeart/2005/8/layout/vList3"/>
    <dgm:cxn modelId="{5878D5D5-AD18-154B-9504-2CF9ED0F430E}" type="presParOf" srcId="{358E7740-EA74-5947-968F-EAC0EEE6E935}" destId="{C26C13A6-EF16-6941-B2E4-FEB05A5AB929}" srcOrd="6" destOrd="0" presId="urn:microsoft.com/office/officeart/2005/8/layout/vList3"/>
    <dgm:cxn modelId="{02148467-1829-5B4B-A024-C012FEBA92C1}" type="presParOf" srcId="{C26C13A6-EF16-6941-B2E4-FEB05A5AB929}" destId="{736E423F-98A9-F046-BD75-E1706E389BF6}" srcOrd="0" destOrd="0" presId="urn:microsoft.com/office/officeart/2005/8/layout/vList3"/>
    <dgm:cxn modelId="{9DFB6DDB-CEFB-C549-8834-E222B06517BB}" type="presParOf" srcId="{C26C13A6-EF16-6941-B2E4-FEB05A5AB929}" destId="{AC180172-C609-B349-BEF0-ED78CAA6F5F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37B372C2-861A-0948-9CA6-0E65D0CB5FFB}">
      <dgm:prSet phldrT="[Text]" custT="1"/>
      <dgm:spPr>
        <a:solidFill>
          <a:srgbClr val="512275"/>
        </a:solidFill>
      </dgm:spPr>
      <dgm:t>
        <a:bodyPr/>
        <a:lstStyle/>
        <a:p>
          <a:r>
            <a:rPr lang="en-US" sz="2000" dirty="0"/>
            <a:t>Minimal eye contact</a:t>
          </a:r>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CB6F9B0-6B7F-6445-AA7D-692DB02E0D6E}">
      <dgm:prSet phldrT="[Text]" custT="1"/>
      <dgm:spPr>
        <a:solidFill>
          <a:srgbClr val="512275"/>
        </a:solidFill>
      </dgm:spPr>
      <dgm:t>
        <a:bodyPr/>
        <a:lstStyle/>
        <a:p>
          <a:r>
            <a:rPr lang="en-US" sz="2000" dirty="0"/>
            <a:t>Minimal answers</a:t>
          </a:r>
        </a:p>
      </dgm:t>
    </dgm:pt>
    <dgm:pt modelId="{696C0816-E19A-EF4B-89FE-D8C55788CB05}" type="parTrans" cxnId="{365B1BC2-FFBA-C44E-B57C-4BCC594EF92B}">
      <dgm:prSet/>
      <dgm:spPr/>
      <dgm:t>
        <a:bodyPr/>
        <a:lstStyle/>
        <a:p>
          <a:endParaRPr lang="en-US"/>
        </a:p>
      </dgm:t>
    </dgm:pt>
    <dgm:pt modelId="{3D2F3ACE-26E6-674E-A013-F8FD3123EE3B}" type="sibTrans" cxnId="{365B1BC2-FFBA-C44E-B57C-4BCC594EF92B}">
      <dgm:prSet/>
      <dgm:spPr/>
      <dgm:t>
        <a:bodyPr/>
        <a:lstStyle/>
        <a:p>
          <a:endParaRPr lang="en-US"/>
        </a:p>
      </dgm:t>
    </dgm:pt>
    <dgm:pt modelId="{BCB78B07-7542-8F4F-9DFB-8C80B3D782FB}">
      <dgm:prSet phldrT="[Text]" custT="1"/>
      <dgm:spPr>
        <a:solidFill>
          <a:srgbClr val="512275"/>
        </a:solidFill>
      </dgm:spPr>
      <dgm:t>
        <a:bodyPr/>
        <a:lstStyle/>
        <a:p>
          <a:r>
            <a:rPr lang="en-GB" sz="2000" dirty="0"/>
            <a:t>Expressing anger about you or your work</a:t>
          </a:r>
          <a:endParaRPr lang="en-US" sz="2000" dirty="0"/>
        </a:p>
      </dgm:t>
    </dgm:pt>
    <dgm:pt modelId="{673B6381-1494-2A4D-92E1-43DF57E71666}" type="parTrans" cxnId="{75E0C67B-DF5E-B040-B148-3096901193FA}">
      <dgm:prSet/>
      <dgm:spPr/>
      <dgm:t>
        <a:bodyPr/>
        <a:lstStyle/>
        <a:p>
          <a:endParaRPr lang="en-US"/>
        </a:p>
      </dgm:t>
    </dgm:pt>
    <dgm:pt modelId="{8263A684-CAD6-A048-903C-6BA1D8B73E4E}" type="sibTrans" cxnId="{75E0C67B-DF5E-B040-B148-3096901193FA}">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3" custScaleX="60066" custScaleY="57741" custLinFactX="100000" custLinFactNeighborX="195295" custLinFactNeighborY="-5308"/>
      <dgm:spPr>
        <a:noFill/>
        <a:ln w="76200">
          <a:solidFill>
            <a:srgbClr val="512275"/>
          </a:solidFill>
        </a:ln>
      </dgm:spPr>
    </dgm:pt>
    <dgm:pt modelId="{91DF4548-64D5-2043-95AA-7625C9677A2D}" type="pres">
      <dgm:prSet presAssocID="{37B372C2-861A-0948-9CA6-0E65D0CB5FFB}" presName="txShp" presStyleLbl="node1" presStyleIdx="0" presStyleCnt="3" custScaleX="108495" custLinFactNeighborX="-14499" custLinFactNeighborY="-3431">
        <dgm:presLayoutVars>
          <dgm:bulletEnabled val="1"/>
        </dgm:presLayoutVars>
      </dgm:prSet>
      <dgm:spPr/>
    </dgm:pt>
    <dgm:pt modelId="{9D1A9A5B-CB62-714D-8776-DF8FD58EC6BC}" type="pres">
      <dgm:prSet presAssocID="{F07A0C1B-BE66-D644-8648-4BB6402F3909}" presName="spacing" presStyleCnt="0"/>
      <dgm:spPr/>
    </dgm:pt>
    <dgm:pt modelId="{DE7C2EE5-D355-D74E-AA8E-5C71DE6481AC}" type="pres">
      <dgm:prSet presAssocID="{9CB6F9B0-6B7F-6445-AA7D-692DB02E0D6E}" presName="composite" presStyleCnt="0"/>
      <dgm:spPr/>
    </dgm:pt>
    <dgm:pt modelId="{AB238038-DA8C-7A47-84B1-9C7146C25CFE}" type="pres">
      <dgm:prSet presAssocID="{9CB6F9B0-6B7F-6445-AA7D-692DB02E0D6E}" presName="imgShp" presStyleLbl="fgImgPlace1" presStyleIdx="1" presStyleCnt="3" custScaleX="60039" custScaleY="57740" custLinFactX="100000" custLinFactNeighborX="197434" custLinFactNeighborY="0"/>
      <dgm:spPr>
        <a:noFill/>
        <a:ln w="76200">
          <a:solidFill>
            <a:srgbClr val="512275"/>
          </a:solidFill>
        </a:ln>
      </dgm:spPr>
    </dgm:pt>
    <dgm:pt modelId="{00D6EFA7-838B-564F-BA7A-73982A018648}" type="pres">
      <dgm:prSet presAssocID="{9CB6F9B0-6B7F-6445-AA7D-692DB02E0D6E}" presName="txShp" presStyleLbl="node1" presStyleIdx="1" presStyleCnt="3" custScaleX="108495" custLinFactNeighborX="-14499" custLinFactNeighborY="-2479">
        <dgm:presLayoutVars>
          <dgm:bulletEnabled val="1"/>
        </dgm:presLayoutVars>
      </dgm:prSet>
      <dgm:spPr/>
    </dgm:pt>
    <dgm:pt modelId="{75B78A33-F98B-7A48-B3B6-7030A8C0C471}" type="pres">
      <dgm:prSet presAssocID="{3D2F3ACE-26E6-674E-A013-F8FD3123EE3B}" presName="spacing" presStyleCnt="0"/>
      <dgm:spPr/>
    </dgm:pt>
    <dgm:pt modelId="{DC2BA176-A481-6F4D-81A2-E79F00B38980}" type="pres">
      <dgm:prSet presAssocID="{BCB78B07-7542-8F4F-9DFB-8C80B3D782FB}" presName="composite" presStyleCnt="0"/>
      <dgm:spPr/>
    </dgm:pt>
    <dgm:pt modelId="{1033ED0E-198B-224C-914A-F13522FE2CC7}" type="pres">
      <dgm:prSet presAssocID="{BCB78B07-7542-8F4F-9DFB-8C80B3D782FB}" presName="imgShp" presStyleLbl="fgImgPlace1" presStyleIdx="2" presStyleCnt="3" custScaleX="60039" custScaleY="57740" custLinFactX="100000" custLinFactNeighborX="198012" custLinFactNeighborY="-276"/>
      <dgm:spPr>
        <a:noFill/>
        <a:ln w="76200">
          <a:solidFill>
            <a:srgbClr val="512275"/>
          </a:solidFill>
        </a:ln>
      </dgm:spPr>
    </dgm:pt>
    <dgm:pt modelId="{F5DCFB6F-1734-C245-B05A-51370BD045BD}" type="pres">
      <dgm:prSet presAssocID="{BCB78B07-7542-8F4F-9DFB-8C80B3D782FB}" presName="txShp" presStyleLbl="node1" presStyleIdx="2" presStyleCnt="3" custScaleX="108495" custLinFactNeighborX="-14499" custLinFactNeighborY="2764">
        <dgm:presLayoutVars>
          <dgm:bulletEnabled val="1"/>
        </dgm:presLayoutVars>
      </dgm:prSet>
      <dgm:spPr/>
    </dgm:pt>
  </dgm:ptLst>
  <dgm:cxnLst>
    <dgm:cxn modelId="{2C71BA10-816B-BE48-B5F3-C414E365853C}" type="presOf" srcId="{BCB78B07-7542-8F4F-9DFB-8C80B3D782FB}" destId="{F5DCFB6F-1734-C245-B05A-51370BD045BD}" srcOrd="0" destOrd="0" presId="urn:microsoft.com/office/officeart/2005/8/layout/vList3"/>
    <dgm:cxn modelId="{3E8C1B6E-9FF5-8243-88C1-DF33BB0FA07C}" type="presOf" srcId="{9CB6F9B0-6B7F-6445-AA7D-692DB02E0D6E}" destId="{00D6EFA7-838B-564F-BA7A-73982A018648}" srcOrd="0" destOrd="0" presId="urn:microsoft.com/office/officeart/2005/8/layout/vList3"/>
    <dgm:cxn modelId="{75E0C67B-DF5E-B040-B148-3096901193FA}" srcId="{AFB24726-CFCD-F141-8F74-AD107E1C9534}" destId="{BCB78B07-7542-8F4F-9DFB-8C80B3D782FB}" srcOrd="2" destOrd="0" parTransId="{673B6381-1494-2A4D-92E1-43DF57E71666}" sibTransId="{8263A684-CAD6-A048-903C-6BA1D8B73E4E}"/>
    <dgm:cxn modelId="{A5528EB3-19ED-A04D-B564-F3D38E020E41}" type="presOf" srcId="{37B372C2-861A-0948-9CA6-0E65D0CB5FFB}" destId="{91DF4548-64D5-2043-95AA-7625C9677A2D}"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365B1BC2-FFBA-C44E-B57C-4BCC594EF92B}" srcId="{AFB24726-CFCD-F141-8F74-AD107E1C9534}" destId="{9CB6F9B0-6B7F-6445-AA7D-692DB02E0D6E}" srcOrd="1" destOrd="0" parTransId="{696C0816-E19A-EF4B-89FE-D8C55788CB05}" sibTransId="{3D2F3ACE-26E6-674E-A013-F8FD3123EE3B}"/>
    <dgm:cxn modelId="{FF3E17FD-2DB5-7549-B4D9-BD038B7285CC}" type="presOf" srcId="{AFB24726-CFCD-F141-8F74-AD107E1C9534}" destId="{358E7740-EA74-5947-968F-EAC0EEE6E935}" srcOrd="0" destOrd="0" presId="urn:microsoft.com/office/officeart/2005/8/layout/vList3"/>
    <dgm:cxn modelId="{D99D4458-3A01-904E-99F2-10DF57B7AF25}" type="presParOf" srcId="{358E7740-EA74-5947-968F-EAC0EEE6E935}" destId="{6234CBC3-5BB3-A346-A994-E21C0FE1ED48}" srcOrd="0" destOrd="0" presId="urn:microsoft.com/office/officeart/2005/8/layout/vList3"/>
    <dgm:cxn modelId="{09E97A11-02E7-1B41-A6CC-5B8D8F4B8B85}" type="presParOf" srcId="{6234CBC3-5BB3-A346-A994-E21C0FE1ED48}" destId="{74087472-4B58-1049-BA41-D8BE6B8F4EDD}" srcOrd="0" destOrd="0" presId="urn:microsoft.com/office/officeart/2005/8/layout/vList3"/>
    <dgm:cxn modelId="{9796732C-EB8C-E34C-8F35-3DA41804B827}" type="presParOf" srcId="{6234CBC3-5BB3-A346-A994-E21C0FE1ED48}" destId="{91DF4548-64D5-2043-95AA-7625C9677A2D}" srcOrd="1" destOrd="0" presId="urn:microsoft.com/office/officeart/2005/8/layout/vList3"/>
    <dgm:cxn modelId="{F39166AB-DCA5-E34F-9026-852E1C5FA53D}" type="presParOf" srcId="{358E7740-EA74-5947-968F-EAC0EEE6E935}" destId="{9D1A9A5B-CB62-714D-8776-DF8FD58EC6BC}" srcOrd="1" destOrd="0" presId="urn:microsoft.com/office/officeart/2005/8/layout/vList3"/>
    <dgm:cxn modelId="{D2C442C5-6F9A-B046-B0CC-9F5FCAF246B2}" type="presParOf" srcId="{358E7740-EA74-5947-968F-EAC0EEE6E935}" destId="{DE7C2EE5-D355-D74E-AA8E-5C71DE6481AC}" srcOrd="2" destOrd="0" presId="urn:microsoft.com/office/officeart/2005/8/layout/vList3"/>
    <dgm:cxn modelId="{63997262-C129-A549-9523-2047811AB593}" type="presParOf" srcId="{DE7C2EE5-D355-D74E-AA8E-5C71DE6481AC}" destId="{AB238038-DA8C-7A47-84B1-9C7146C25CFE}" srcOrd="0" destOrd="0" presId="urn:microsoft.com/office/officeart/2005/8/layout/vList3"/>
    <dgm:cxn modelId="{5624AA0C-55D4-2542-A88A-319A5A035D6A}" type="presParOf" srcId="{DE7C2EE5-D355-D74E-AA8E-5C71DE6481AC}" destId="{00D6EFA7-838B-564F-BA7A-73982A018648}" srcOrd="1" destOrd="0" presId="urn:microsoft.com/office/officeart/2005/8/layout/vList3"/>
    <dgm:cxn modelId="{2C2C4B8F-CF3D-5F43-9A2E-1028B90D0851}" type="presParOf" srcId="{358E7740-EA74-5947-968F-EAC0EEE6E935}" destId="{75B78A33-F98B-7A48-B3B6-7030A8C0C471}" srcOrd="3" destOrd="0" presId="urn:microsoft.com/office/officeart/2005/8/layout/vList3"/>
    <dgm:cxn modelId="{15752E66-1006-5546-95C0-0D2131CA1356}" type="presParOf" srcId="{358E7740-EA74-5947-968F-EAC0EEE6E935}" destId="{DC2BA176-A481-6F4D-81A2-E79F00B38980}" srcOrd="4" destOrd="0" presId="urn:microsoft.com/office/officeart/2005/8/layout/vList3"/>
    <dgm:cxn modelId="{DB07457C-8789-4E43-8D17-CEEB2F618BEB}" type="presParOf" srcId="{DC2BA176-A481-6F4D-81A2-E79F00B38980}" destId="{1033ED0E-198B-224C-914A-F13522FE2CC7}" srcOrd="0" destOrd="0" presId="urn:microsoft.com/office/officeart/2005/8/layout/vList3"/>
    <dgm:cxn modelId="{9932D912-FC70-5D4B-8A2F-800BA59C7B3E}" type="presParOf" srcId="{DC2BA176-A481-6F4D-81A2-E79F00B38980}" destId="{F5DCFB6F-1734-C245-B05A-51370BD045BD}"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49DD609-9E17-4B6C-9087-68871518A99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2E0C48E5-4CCF-49C5-A143-3C455D3638C3}">
      <dgm:prSet phldrT="[Text]"/>
      <dgm:spPr/>
      <dgm:t>
        <a:bodyPr/>
        <a:lstStyle/>
        <a:p>
          <a:r>
            <a:rPr lang="en-US" dirty="0" err="1"/>
            <a:t>Socialise</a:t>
          </a:r>
          <a:endParaRPr lang="en-US" dirty="0"/>
        </a:p>
      </dgm:t>
    </dgm:pt>
    <dgm:pt modelId="{4DE0D2BA-8AA5-4AC2-AEA8-E6D9ECEA8CF3}" type="parTrans" cxnId="{137565C3-68E6-493A-8A5A-CE4C4B22852B}">
      <dgm:prSet/>
      <dgm:spPr/>
      <dgm:t>
        <a:bodyPr/>
        <a:lstStyle/>
        <a:p>
          <a:endParaRPr lang="en-US"/>
        </a:p>
      </dgm:t>
    </dgm:pt>
    <dgm:pt modelId="{00C0D728-4F1F-4835-8C6D-8607CDA1447A}" type="sibTrans" cxnId="{137565C3-68E6-493A-8A5A-CE4C4B22852B}">
      <dgm:prSet/>
      <dgm:spPr/>
      <dgm:t>
        <a:bodyPr/>
        <a:lstStyle/>
        <a:p>
          <a:endParaRPr lang="en-US"/>
        </a:p>
      </dgm:t>
    </dgm:pt>
    <dgm:pt modelId="{884AECD7-8115-421F-A05D-00B6C608F30B}">
      <dgm:prSet phldrT="[Text]"/>
      <dgm:spPr/>
      <dgm:t>
        <a:bodyPr/>
        <a:lstStyle/>
        <a:p>
          <a:r>
            <a:rPr lang="en-US" dirty="0"/>
            <a:t>Review of past week. Recap and feedback from last session &amp; between session task review</a:t>
          </a:r>
        </a:p>
      </dgm:t>
    </dgm:pt>
    <dgm:pt modelId="{6EC581BF-E610-491C-B7AC-EA7E2808B25A}" type="parTrans" cxnId="{314F5693-FA14-4919-A86F-CD42F3B6FAB6}">
      <dgm:prSet/>
      <dgm:spPr/>
      <dgm:t>
        <a:bodyPr/>
        <a:lstStyle/>
        <a:p>
          <a:endParaRPr lang="en-US"/>
        </a:p>
      </dgm:t>
    </dgm:pt>
    <dgm:pt modelId="{7CAC767B-8DFC-43CA-A573-EDD7234D9CC0}" type="sibTrans" cxnId="{314F5693-FA14-4919-A86F-CD42F3B6FAB6}">
      <dgm:prSet/>
      <dgm:spPr/>
      <dgm:t>
        <a:bodyPr/>
        <a:lstStyle/>
        <a:p>
          <a:endParaRPr lang="en-US"/>
        </a:p>
      </dgm:t>
    </dgm:pt>
    <dgm:pt modelId="{0753FAD6-C687-4F66-90CC-98FB7720B11A}">
      <dgm:prSet phldrT="[Text]"/>
      <dgm:spPr/>
      <dgm:t>
        <a:bodyPr/>
        <a:lstStyle/>
        <a:p>
          <a:r>
            <a:rPr lang="en-US" dirty="0"/>
            <a:t>Set agenda and target</a:t>
          </a:r>
        </a:p>
      </dgm:t>
    </dgm:pt>
    <dgm:pt modelId="{E41E0711-C71B-419B-A054-0F49F594B2FF}" type="parTrans" cxnId="{D897C6D6-1DFE-4F58-A7B6-C9BB969EFA71}">
      <dgm:prSet/>
      <dgm:spPr/>
      <dgm:t>
        <a:bodyPr/>
        <a:lstStyle/>
        <a:p>
          <a:endParaRPr lang="en-US"/>
        </a:p>
      </dgm:t>
    </dgm:pt>
    <dgm:pt modelId="{3112D45C-EE1C-43FC-A41F-87D9FB7EFCAE}" type="sibTrans" cxnId="{D897C6D6-1DFE-4F58-A7B6-C9BB969EFA71}">
      <dgm:prSet/>
      <dgm:spPr/>
      <dgm:t>
        <a:bodyPr/>
        <a:lstStyle/>
        <a:p>
          <a:endParaRPr lang="en-US"/>
        </a:p>
      </dgm:t>
    </dgm:pt>
    <dgm:pt modelId="{935D2C7B-6D5D-4227-8790-993B763B1F1C}">
      <dgm:prSet phldrT="[Text]"/>
      <dgm:spPr/>
      <dgm:t>
        <a:bodyPr/>
        <a:lstStyle/>
        <a:p>
          <a:r>
            <a:rPr lang="en-US" dirty="0"/>
            <a:t>Set between session tasks</a:t>
          </a:r>
        </a:p>
      </dgm:t>
    </dgm:pt>
    <dgm:pt modelId="{CB23F452-39AC-4EFA-9AD3-D9BC27E7F41D}" type="parTrans" cxnId="{7C5B2EA4-8A75-4D64-A11A-58A96A0E4754}">
      <dgm:prSet/>
      <dgm:spPr/>
      <dgm:t>
        <a:bodyPr/>
        <a:lstStyle/>
        <a:p>
          <a:endParaRPr lang="en-US"/>
        </a:p>
      </dgm:t>
    </dgm:pt>
    <dgm:pt modelId="{3BFAC1F0-41AA-4C70-9368-41B8FD95E1BF}" type="sibTrans" cxnId="{7C5B2EA4-8A75-4D64-A11A-58A96A0E4754}">
      <dgm:prSet/>
      <dgm:spPr/>
      <dgm:t>
        <a:bodyPr/>
        <a:lstStyle/>
        <a:p>
          <a:endParaRPr lang="en-US"/>
        </a:p>
      </dgm:t>
    </dgm:pt>
    <dgm:pt modelId="{E4CA3091-4152-4EE4-8748-B30CCF68A25A}">
      <dgm:prSet phldrT="[Text]"/>
      <dgm:spPr/>
      <dgm:t>
        <a:bodyPr/>
        <a:lstStyle/>
        <a:p>
          <a:r>
            <a:rPr lang="en-US" dirty="0"/>
            <a:t>Describe the therapy session, introduce topic and self-practice exercise</a:t>
          </a:r>
        </a:p>
      </dgm:t>
    </dgm:pt>
    <dgm:pt modelId="{068458BF-9E2E-4CFA-AE14-C44B5A2F2D2E}" type="parTrans" cxnId="{D785C254-21AA-4BFF-9FE7-08718B9C7104}">
      <dgm:prSet/>
      <dgm:spPr/>
      <dgm:t>
        <a:bodyPr/>
        <a:lstStyle/>
        <a:p>
          <a:endParaRPr lang="en-US"/>
        </a:p>
      </dgm:t>
    </dgm:pt>
    <dgm:pt modelId="{81A1BD88-5408-4B3A-8E36-08FD37C961C9}" type="sibTrans" cxnId="{D785C254-21AA-4BFF-9FE7-08718B9C7104}">
      <dgm:prSet/>
      <dgm:spPr/>
      <dgm:t>
        <a:bodyPr/>
        <a:lstStyle/>
        <a:p>
          <a:endParaRPr lang="en-US"/>
        </a:p>
      </dgm:t>
    </dgm:pt>
    <dgm:pt modelId="{FA6D71FD-5192-428C-B9CB-82EEA606031F}">
      <dgm:prSet phldrT="[Text]"/>
      <dgm:spPr/>
      <dgm:t>
        <a:bodyPr/>
        <a:lstStyle/>
        <a:p>
          <a:r>
            <a:rPr lang="en-US" dirty="0"/>
            <a:t>Summary &amp; feedback</a:t>
          </a:r>
        </a:p>
      </dgm:t>
    </dgm:pt>
    <dgm:pt modelId="{5A7675E3-6C5F-44AA-AA68-E7DD6F7D2355}" type="parTrans" cxnId="{240D23C7-AF19-4646-9173-33F0914910FA}">
      <dgm:prSet/>
      <dgm:spPr/>
      <dgm:t>
        <a:bodyPr/>
        <a:lstStyle/>
        <a:p>
          <a:endParaRPr lang="en-US"/>
        </a:p>
      </dgm:t>
    </dgm:pt>
    <dgm:pt modelId="{D4EDFCFE-E632-4ED1-8BC8-477BB20E3D6C}" type="sibTrans" cxnId="{240D23C7-AF19-4646-9173-33F0914910FA}">
      <dgm:prSet/>
      <dgm:spPr/>
      <dgm:t>
        <a:bodyPr/>
        <a:lstStyle/>
        <a:p>
          <a:endParaRPr lang="en-US"/>
        </a:p>
      </dgm:t>
    </dgm:pt>
    <dgm:pt modelId="{AC8E8F9C-B209-4ACC-89A2-472F53F70F7F}" type="pres">
      <dgm:prSet presAssocID="{549DD609-9E17-4B6C-9087-68871518A99D}" presName="Name0" presStyleCnt="0">
        <dgm:presLayoutVars>
          <dgm:dir/>
          <dgm:resizeHandles val="exact"/>
        </dgm:presLayoutVars>
      </dgm:prSet>
      <dgm:spPr/>
    </dgm:pt>
    <dgm:pt modelId="{4B6E601C-92A8-45EC-8F55-08886E09631D}" type="pres">
      <dgm:prSet presAssocID="{2E0C48E5-4CCF-49C5-A143-3C455D3638C3}" presName="composite" presStyleCnt="0"/>
      <dgm:spPr/>
    </dgm:pt>
    <dgm:pt modelId="{D884EE22-120F-4A83-BD53-F678F492A03B}" type="pres">
      <dgm:prSet presAssocID="{2E0C48E5-4CCF-49C5-A143-3C455D3638C3}" presName="rect1" presStyleLbl="trAlignAcc1" presStyleIdx="0" presStyleCnt="6">
        <dgm:presLayoutVars>
          <dgm:bulletEnabled val="1"/>
        </dgm:presLayoutVars>
      </dgm:prSet>
      <dgm:spPr/>
    </dgm:pt>
    <dgm:pt modelId="{DBC0CB2B-E554-40E8-A2EB-2BCD4DB8096E}" type="pres">
      <dgm:prSet presAssocID="{2E0C48E5-4CCF-49C5-A143-3C455D3638C3}" presName="rect2"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62000" r="-62000"/>
          </a:stretch>
        </a:blipFill>
      </dgm:spPr>
    </dgm:pt>
    <dgm:pt modelId="{B7F874A0-56C0-4E94-A4CE-E1A70BBB7B91}" type="pres">
      <dgm:prSet presAssocID="{00C0D728-4F1F-4835-8C6D-8607CDA1447A}" presName="sibTrans" presStyleCnt="0"/>
      <dgm:spPr/>
    </dgm:pt>
    <dgm:pt modelId="{0FC2C96B-8EE3-4489-824D-BB37243A6F0A}" type="pres">
      <dgm:prSet presAssocID="{884AECD7-8115-421F-A05D-00B6C608F30B}" presName="composite" presStyleCnt="0"/>
      <dgm:spPr/>
    </dgm:pt>
    <dgm:pt modelId="{47C8D7B0-3776-4793-9FC0-D3E001F2937B}" type="pres">
      <dgm:prSet presAssocID="{884AECD7-8115-421F-A05D-00B6C608F30B}" presName="rect1" presStyleLbl="trAlignAcc1" presStyleIdx="1" presStyleCnt="6">
        <dgm:presLayoutVars>
          <dgm:bulletEnabled val="1"/>
        </dgm:presLayoutVars>
      </dgm:prSet>
      <dgm:spPr/>
    </dgm:pt>
    <dgm:pt modelId="{B9E778FF-4063-4917-97B1-091F1BC6745C}" type="pres">
      <dgm:prSet presAssocID="{884AECD7-8115-421F-A05D-00B6C608F30B}" presName="rect2" presStyleLbl="fgImgPlace1" presStyleIdx="1" presStyleCnt="6"/>
      <dgm:spPr>
        <a:blipFill>
          <a:blip xmlns:r="http://schemas.openxmlformats.org/officeDocument/2006/relationships" r:embed="rId2" cstate="hqprint">
            <a:extLst>
              <a:ext uri="{28A0092B-C50C-407E-A947-70E740481C1C}">
                <a14:useLocalDpi xmlns:a14="http://schemas.microsoft.com/office/drawing/2010/main" val="0"/>
              </a:ext>
            </a:extLst>
          </a:blip>
          <a:srcRect/>
          <a:stretch>
            <a:fillRect l="-25000" r="-25000"/>
          </a:stretch>
        </a:blipFill>
      </dgm:spPr>
    </dgm:pt>
    <dgm:pt modelId="{4EC8B683-FDDA-4985-8CF4-AFA25408D41C}" type="pres">
      <dgm:prSet presAssocID="{7CAC767B-8DFC-43CA-A573-EDD7234D9CC0}" presName="sibTrans" presStyleCnt="0"/>
      <dgm:spPr/>
    </dgm:pt>
    <dgm:pt modelId="{2116546C-3FE5-4926-8B23-66409C4B0207}" type="pres">
      <dgm:prSet presAssocID="{0753FAD6-C687-4F66-90CC-98FB7720B11A}" presName="composite" presStyleCnt="0"/>
      <dgm:spPr/>
    </dgm:pt>
    <dgm:pt modelId="{AF47D00D-502E-4023-9272-DCAC41D91B84}" type="pres">
      <dgm:prSet presAssocID="{0753FAD6-C687-4F66-90CC-98FB7720B11A}" presName="rect1" presStyleLbl="trAlignAcc1" presStyleIdx="2" presStyleCnt="6">
        <dgm:presLayoutVars>
          <dgm:bulletEnabled val="1"/>
        </dgm:presLayoutVars>
      </dgm:prSet>
      <dgm:spPr/>
    </dgm:pt>
    <dgm:pt modelId="{9BE6386A-2AA0-4989-803A-99258AB614E2}" type="pres">
      <dgm:prSet presAssocID="{0753FAD6-C687-4F66-90CC-98FB7720B11A}" presName="rect2"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dgm:spPr>
    </dgm:pt>
    <dgm:pt modelId="{E55E7686-51BE-4053-BD39-DC2D07E2C8EF}" type="pres">
      <dgm:prSet presAssocID="{3112D45C-EE1C-43FC-A41F-87D9FB7EFCAE}" presName="sibTrans" presStyleCnt="0"/>
      <dgm:spPr/>
    </dgm:pt>
    <dgm:pt modelId="{E7736384-03F7-4F26-A417-60915A398FB9}" type="pres">
      <dgm:prSet presAssocID="{E4CA3091-4152-4EE4-8748-B30CCF68A25A}" presName="composite" presStyleCnt="0"/>
      <dgm:spPr/>
    </dgm:pt>
    <dgm:pt modelId="{49E5697E-81FB-4B7C-BD45-D441C8D6F485}" type="pres">
      <dgm:prSet presAssocID="{E4CA3091-4152-4EE4-8748-B30CCF68A25A}" presName="rect1" presStyleLbl="trAlignAcc1" presStyleIdx="3" presStyleCnt="6">
        <dgm:presLayoutVars>
          <dgm:bulletEnabled val="1"/>
        </dgm:presLayoutVars>
      </dgm:prSet>
      <dgm:spPr/>
    </dgm:pt>
    <dgm:pt modelId="{55E3B820-4B73-40CA-A77B-9C3792C3DD10}" type="pres">
      <dgm:prSet presAssocID="{E4CA3091-4152-4EE4-8748-B30CCF68A25A}" presName="rect2"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65000" r="-65000"/>
          </a:stretch>
        </a:blipFill>
      </dgm:spPr>
    </dgm:pt>
    <dgm:pt modelId="{29C05EE3-578C-4B36-A7B6-888BEE730751}" type="pres">
      <dgm:prSet presAssocID="{81A1BD88-5408-4B3A-8E36-08FD37C961C9}" presName="sibTrans" presStyleCnt="0"/>
      <dgm:spPr/>
    </dgm:pt>
    <dgm:pt modelId="{4459DBC8-A566-4652-82B5-8F9210E07BE0}" type="pres">
      <dgm:prSet presAssocID="{935D2C7B-6D5D-4227-8790-993B763B1F1C}" presName="composite" presStyleCnt="0"/>
      <dgm:spPr/>
    </dgm:pt>
    <dgm:pt modelId="{921AD25C-5BF3-4EEA-A442-D373CD4A25C5}" type="pres">
      <dgm:prSet presAssocID="{935D2C7B-6D5D-4227-8790-993B763B1F1C}" presName="rect1" presStyleLbl="trAlignAcc1" presStyleIdx="4" presStyleCnt="6">
        <dgm:presLayoutVars>
          <dgm:bulletEnabled val="1"/>
        </dgm:presLayoutVars>
      </dgm:prSet>
      <dgm:spPr/>
    </dgm:pt>
    <dgm:pt modelId="{9AAA4A8F-ABA3-4395-A960-5A00C69234E0}" type="pres">
      <dgm:prSet presAssocID="{935D2C7B-6D5D-4227-8790-993B763B1F1C}" presName="rect2" presStyleLbl="fgImgPlace1" presStyleIdx="4" presStyleCnt="6"/>
      <dgm:spPr>
        <a:blipFill>
          <a:blip xmlns:r="http://schemas.openxmlformats.org/officeDocument/2006/relationships" r:embed="rId5" cstate="hqprint">
            <a:extLst>
              <a:ext uri="{28A0092B-C50C-407E-A947-70E740481C1C}">
                <a14:useLocalDpi xmlns:a14="http://schemas.microsoft.com/office/drawing/2010/main" val="0"/>
              </a:ext>
            </a:extLst>
          </a:blip>
          <a:srcRect/>
          <a:stretch>
            <a:fillRect l="-14000" r="-14000"/>
          </a:stretch>
        </a:blipFill>
      </dgm:spPr>
    </dgm:pt>
    <dgm:pt modelId="{A9D24ED0-22B6-4C82-82E8-43B1547FD3C7}" type="pres">
      <dgm:prSet presAssocID="{3BFAC1F0-41AA-4C70-9368-41B8FD95E1BF}" presName="sibTrans" presStyleCnt="0"/>
      <dgm:spPr/>
    </dgm:pt>
    <dgm:pt modelId="{50AC4E83-FD7C-4C5D-87A9-083FF8ACF9A0}" type="pres">
      <dgm:prSet presAssocID="{FA6D71FD-5192-428C-B9CB-82EEA606031F}" presName="composite" presStyleCnt="0"/>
      <dgm:spPr/>
    </dgm:pt>
    <dgm:pt modelId="{A4F2E10C-0EAB-4134-80C0-7FBFD5685678}" type="pres">
      <dgm:prSet presAssocID="{FA6D71FD-5192-428C-B9CB-82EEA606031F}" presName="rect1" presStyleLbl="trAlignAcc1" presStyleIdx="5" presStyleCnt="6">
        <dgm:presLayoutVars>
          <dgm:bulletEnabled val="1"/>
        </dgm:presLayoutVars>
      </dgm:prSet>
      <dgm:spPr/>
    </dgm:pt>
    <dgm:pt modelId="{1463BE22-B17A-46F7-A779-A9E302CDC06E}" type="pres">
      <dgm:prSet presAssocID="{FA6D71FD-5192-428C-B9CB-82EEA606031F}" presName="rect2"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38000" r="-38000"/>
          </a:stretch>
        </a:blipFill>
      </dgm:spPr>
    </dgm:pt>
  </dgm:ptLst>
  <dgm:cxnLst>
    <dgm:cxn modelId="{D6F36D3E-15E1-43B3-8964-D3574EDF0075}" type="presOf" srcId="{549DD609-9E17-4B6C-9087-68871518A99D}" destId="{AC8E8F9C-B209-4ACC-89A2-472F53F70F7F}" srcOrd="0" destOrd="0" presId="urn:microsoft.com/office/officeart/2008/layout/PictureStrips"/>
    <dgm:cxn modelId="{D45C6847-77F8-4701-B85D-13B6E6037E16}" type="presOf" srcId="{E4CA3091-4152-4EE4-8748-B30CCF68A25A}" destId="{49E5697E-81FB-4B7C-BD45-D441C8D6F485}" srcOrd="0" destOrd="0" presId="urn:microsoft.com/office/officeart/2008/layout/PictureStrips"/>
    <dgm:cxn modelId="{D785C254-21AA-4BFF-9FE7-08718B9C7104}" srcId="{549DD609-9E17-4B6C-9087-68871518A99D}" destId="{E4CA3091-4152-4EE4-8748-B30CCF68A25A}" srcOrd="3" destOrd="0" parTransId="{068458BF-9E2E-4CFA-AE14-C44B5A2F2D2E}" sibTransId="{81A1BD88-5408-4B3A-8E36-08FD37C961C9}"/>
    <dgm:cxn modelId="{92DA8884-3730-4BE4-8E64-137D6F404FF2}" type="presOf" srcId="{935D2C7B-6D5D-4227-8790-993B763B1F1C}" destId="{921AD25C-5BF3-4EEA-A442-D373CD4A25C5}" srcOrd="0" destOrd="0" presId="urn:microsoft.com/office/officeart/2008/layout/PictureStrips"/>
    <dgm:cxn modelId="{306BFC8A-CEEC-428C-A19A-F5EFF2E1C267}" type="presOf" srcId="{FA6D71FD-5192-428C-B9CB-82EEA606031F}" destId="{A4F2E10C-0EAB-4134-80C0-7FBFD5685678}" srcOrd="0" destOrd="0" presId="urn:microsoft.com/office/officeart/2008/layout/PictureStrips"/>
    <dgm:cxn modelId="{314F5693-FA14-4919-A86F-CD42F3B6FAB6}" srcId="{549DD609-9E17-4B6C-9087-68871518A99D}" destId="{884AECD7-8115-421F-A05D-00B6C608F30B}" srcOrd="1" destOrd="0" parTransId="{6EC581BF-E610-491C-B7AC-EA7E2808B25A}" sibTransId="{7CAC767B-8DFC-43CA-A573-EDD7234D9CC0}"/>
    <dgm:cxn modelId="{4606F7A2-D47B-4D4C-9CF6-54D06CF4E9F1}" type="presOf" srcId="{2E0C48E5-4CCF-49C5-A143-3C455D3638C3}" destId="{D884EE22-120F-4A83-BD53-F678F492A03B}" srcOrd="0" destOrd="0" presId="urn:microsoft.com/office/officeart/2008/layout/PictureStrips"/>
    <dgm:cxn modelId="{7C5B2EA4-8A75-4D64-A11A-58A96A0E4754}" srcId="{549DD609-9E17-4B6C-9087-68871518A99D}" destId="{935D2C7B-6D5D-4227-8790-993B763B1F1C}" srcOrd="4" destOrd="0" parTransId="{CB23F452-39AC-4EFA-9AD3-D9BC27E7F41D}" sibTransId="{3BFAC1F0-41AA-4C70-9368-41B8FD95E1BF}"/>
    <dgm:cxn modelId="{137565C3-68E6-493A-8A5A-CE4C4B22852B}" srcId="{549DD609-9E17-4B6C-9087-68871518A99D}" destId="{2E0C48E5-4CCF-49C5-A143-3C455D3638C3}" srcOrd="0" destOrd="0" parTransId="{4DE0D2BA-8AA5-4AC2-AEA8-E6D9ECEA8CF3}" sibTransId="{00C0D728-4F1F-4835-8C6D-8607CDA1447A}"/>
    <dgm:cxn modelId="{240D23C7-AF19-4646-9173-33F0914910FA}" srcId="{549DD609-9E17-4B6C-9087-68871518A99D}" destId="{FA6D71FD-5192-428C-B9CB-82EEA606031F}" srcOrd="5" destOrd="0" parTransId="{5A7675E3-6C5F-44AA-AA68-E7DD6F7D2355}" sibTransId="{D4EDFCFE-E632-4ED1-8BC8-477BB20E3D6C}"/>
    <dgm:cxn modelId="{8CAC96CB-288A-4C03-8EF9-824E2BF8C23D}" type="presOf" srcId="{884AECD7-8115-421F-A05D-00B6C608F30B}" destId="{47C8D7B0-3776-4793-9FC0-D3E001F2937B}" srcOrd="0" destOrd="0" presId="urn:microsoft.com/office/officeart/2008/layout/PictureStrips"/>
    <dgm:cxn modelId="{6EDB16CF-C86B-45DE-834D-0AE5C6F8BCD0}" type="presOf" srcId="{0753FAD6-C687-4F66-90CC-98FB7720B11A}" destId="{AF47D00D-502E-4023-9272-DCAC41D91B84}" srcOrd="0" destOrd="0" presId="urn:microsoft.com/office/officeart/2008/layout/PictureStrips"/>
    <dgm:cxn modelId="{D897C6D6-1DFE-4F58-A7B6-C9BB969EFA71}" srcId="{549DD609-9E17-4B6C-9087-68871518A99D}" destId="{0753FAD6-C687-4F66-90CC-98FB7720B11A}" srcOrd="2" destOrd="0" parTransId="{E41E0711-C71B-419B-A054-0F49F594B2FF}" sibTransId="{3112D45C-EE1C-43FC-A41F-87D9FB7EFCAE}"/>
    <dgm:cxn modelId="{58E34423-3D3B-4AD1-AB58-859DED5BBC53}" type="presParOf" srcId="{AC8E8F9C-B209-4ACC-89A2-472F53F70F7F}" destId="{4B6E601C-92A8-45EC-8F55-08886E09631D}" srcOrd="0" destOrd="0" presId="urn:microsoft.com/office/officeart/2008/layout/PictureStrips"/>
    <dgm:cxn modelId="{C2592DA4-133D-4182-893F-453DB2473E98}" type="presParOf" srcId="{4B6E601C-92A8-45EC-8F55-08886E09631D}" destId="{D884EE22-120F-4A83-BD53-F678F492A03B}" srcOrd="0" destOrd="0" presId="urn:microsoft.com/office/officeart/2008/layout/PictureStrips"/>
    <dgm:cxn modelId="{C35D0CE1-B85E-49F4-A858-04EE78234331}" type="presParOf" srcId="{4B6E601C-92A8-45EC-8F55-08886E09631D}" destId="{DBC0CB2B-E554-40E8-A2EB-2BCD4DB8096E}" srcOrd="1" destOrd="0" presId="urn:microsoft.com/office/officeart/2008/layout/PictureStrips"/>
    <dgm:cxn modelId="{38708DE9-05FB-4E6F-AA64-6D25B81D6512}" type="presParOf" srcId="{AC8E8F9C-B209-4ACC-89A2-472F53F70F7F}" destId="{B7F874A0-56C0-4E94-A4CE-E1A70BBB7B91}" srcOrd="1" destOrd="0" presId="urn:microsoft.com/office/officeart/2008/layout/PictureStrips"/>
    <dgm:cxn modelId="{420F501A-9180-4638-B236-3A6DD9BD7D90}" type="presParOf" srcId="{AC8E8F9C-B209-4ACC-89A2-472F53F70F7F}" destId="{0FC2C96B-8EE3-4489-824D-BB37243A6F0A}" srcOrd="2" destOrd="0" presId="urn:microsoft.com/office/officeart/2008/layout/PictureStrips"/>
    <dgm:cxn modelId="{5AA86F0D-6988-4EA7-B7E2-C6CB08A96168}" type="presParOf" srcId="{0FC2C96B-8EE3-4489-824D-BB37243A6F0A}" destId="{47C8D7B0-3776-4793-9FC0-D3E001F2937B}" srcOrd="0" destOrd="0" presId="urn:microsoft.com/office/officeart/2008/layout/PictureStrips"/>
    <dgm:cxn modelId="{7D50A531-3D60-4D89-917B-8196E9A92A15}" type="presParOf" srcId="{0FC2C96B-8EE3-4489-824D-BB37243A6F0A}" destId="{B9E778FF-4063-4917-97B1-091F1BC6745C}" srcOrd="1" destOrd="0" presId="urn:microsoft.com/office/officeart/2008/layout/PictureStrips"/>
    <dgm:cxn modelId="{FFF9FD0C-4BED-444E-98D6-874B93A37F5F}" type="presParOf" srcId="{AC8E8F9C-B209-4ACC-89A2-472F53F70F7F}" destId="{4EC8B683-FDDA-4985-8CF4-AFA25408D41C}" srcOrd="3" destOrd="0" presId="urn:microsoft.com/office/officeart/2008/layout/PictureStrips"/>
    <dgm:cxn modelId="{7D8D426A-AD10-4E5A-975E-D777DF53D920}" type="presParOf" srcId="{AC8E8F9C-B209-4ACC-89A2-472F53F70F7F}" destId="{2116546C-3FE5-4926-8B23-66409C4B0207}" srcOrd="4" destOrd="0" presId="urn:microsoft.com/office/officeart/2008/layout/PictureStrips"/>
    <dgm:cxn modelId="{F8D6F6DE-7A33-419A-9D72-20039B47992B}" type="presParOf" srcId="{2116546C-3FE5-4926-8B23-66409C4B0207}" destId="{AF47D00D-502E-4023-9272-DCAC41D91B84}" srcOrd="0" destOrd="0" presId="urn:microsoft.com/office/officeart/2008/layout/PictureStrips"/>
    <dgm:cxn modelId="{A423A79E-3BFE-4319-B28F-C6C92BFB3583}" type="presParOf" srcId="{2116546C-3FE5-4926-8B23-66409C4B0207}" destId="{9BE6386A-2AA0-4989-803A-99258AB614E2}" srcOrd="1" destOrd="0" presId="urn:microsoft.com/office/officeart/2008/layout/PictureStrips"/>
    <dgm:cxn modelId="{573D0739-D6BD-47A5-A674-FB3F75A8ED44}" type="presParOf" srcId="{AC8E8F9C-B209-4ACC-89A2-472F53F70F7F}" destId="{E55E7686-51BE-4053-BD39-DC2D07E2C8EF}" srcOrd="5" destOrd="0" presId="urn:microsoft.com/office/officeart/2008/layout/PictureStrips"/>
    <dgm:cxn modelId="{7371C9C3-6ADE-4B7E-A7CF-3E1B6DECB2AA}" type="presParOf" srcId="{AC8E8F9C-B209-4ACC-89A2-472F53F70F7F}" destId="{E7736384-03F7-4F26-A417-60915A398FB9}" srcOrd="6" destOrd="0" presId="urn:microsoft.com/office/officeart/2008/layout/PictureStrips"/>
    <dgm:cxn modelId="{4A752244-97FA-4D59-A89A-DC4FDADC5A24}" type="presParOf" srcId="{E7736384-03F7-4F26-A417-60915A398FB9}" destId="{49E5697E-81FB-4B7C-BD45-D441C8D6F485}" srcOrd="0" destOrd="0" presId="urn:microsoft.com/office/officeart/2008/layout/PictureStrips"/>
    <dgm:cxn modelId="{04BC61BE-D5E5-4CCF-9DA8-33DDDD7B16F7}" type="presParOf" srcId="{E7736384-03F7-4F26-A417-60915A398FB9}" destId="{55E3B820-4B73-40CA-A77B-9C3792C3DD10}" srcOrd="1" destOrd="0" presId="urn:microsoft.com/office/officeart/2008/layout/PictureStrips"/>
    <dgm:cxn modelId="{06D58235-476E-4241-9E20-61D99F6F5765}" type="presParOf" srcId="{AC8E8F9C-B209-4ACC-89A2-472F53F70F7F}" destId="{29C05EE3-578C-4B36-A7B6-888BEE730751}" srcOrd="7" destOrd="0" presId="urn:microsoft.com/office/officeart/2008/layout/PictureStrips"/>
    <dgm:cxn modelId="{B3B634A8-CCA7-4784-AEF9-330982986BCB}" type="presParOf" srcId="{AC8E8F9C-B209-4ACC-89A2-472F53F70F7F}" destId="{4459DBC8-A566-4652-82B5-8F9210E07BE0}" srcOrd="8" destOrd="0" presId="urn:microsoft.com/office/officeart/2008/layout/PictureStrips"/>
    <dgm:cxn modelId="{7C0FBD4C-0B71-4862-A5EF-B9D6001CCB04}" type="presParOf" srcId="{4459DBC8-A566-4652-82B5-8F9210E07BE0}" destId="{921AD25C-5BF3-4EEA-A442-D373CD4A25C5}" srcOrd="0" destOrd="0" presId="urn:microsoft.com/office/officeart/2008/layout/PictureStrips"/>
    <dgm:cxn modelId="{B8C45CE6-D3C4-4E38-822F-9BDE95D2BB78}" type="presParOf" srcId="{4459DBC8-A566-4652-82B5-8F9210E07BE0}" destId="{9AAA4A8F-ABA3-4395-A960-5A00C69234E0}" srcOrd="1" destOrd="0" presId="urn:microsoft.com/office/officeart/2008/layout/PictureStrips"/>
    <dgm:cxn modelId="{272CB217-ED7A-480B-A3CF-F98580B7A135}" type="presParOf" srcId="{AC8E8F9C-B209-4ACC-89A2-472F53F70F7F}" destId="{A9D24ED0-22B6-4C82-82E8-43B1547FD3C7}" srcOrd="9" destOrd="0" presId="urn:microsoft.com/office/officeart/2008/layout/PictureStrips"/>
    <dgm:cxn modelId="{8C684EC5-3DAC-4779-9C17-F7AFB4AF4B8E}" type="presParOf" srcId="{AC8E8F9C-B209-4ACC-89A2-472F53F70F7F}" destId="{50AC4E83-FD7C-4C5D-87A9-083FF8ACF9A0}" srcOrd="10" destOrd="0" presId="urn:microsoft.com/office/officeart/2008/layout/PictureStrips"/>
    <dgm:cxn modelId="{B478BEF3-6AB3-4B61-85F4-A096687DB2A1}" type="presParOf" srcId="{50AC4E83-FD7C-4C5D-87A9-083FF8ACF9A0}" destId="{A4F2E10C-0EAB-4134-80C0-7FBFD5685678}" srcOrd="0" destOrd="0" presId="urn:microsoft.com/office/officeart/2008/layout/PictureStrips"/>
    <dgm:cxn modelId="{23BE4508-2F01-4389-AC7F-0571995E86E2}" type="presParOf" srcId="{50AC4E83-FD7C-4C5D-87A9-083FF8ACF9A0}" destId="{1463BE22-B17A-46F7-A779-A9E302CDC06E}"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432568" y="0"/>
          <a:ext cx="4370724" cy="1034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6193"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Patient expressing scepticism about the work you </a:t>
          </a:r>
          <a:r>
            <a:rPr lang="en-GB" sz="2000" kern="1200"/>
            <a:t>are doing</a:t>
          </a:r>
          <a:endParaRPr lang="en-US" sz="2000" kern="1200"/>
        </a:p>
      </dsp:txBody>
      <dsp:txXfrm rot="10800000">
        <a:off x="691197" y="0"/>
        <a:ext cx="4112095" cy="1034516"/>
      </dsp:txXfrm>
    </dsp:sp>
    <dsp:sp modelId="{74087472-4B58-1049-BA41-D8BE6B8F4EDD}">
      <dsp:nvSpPr>
        <dsp:cNvPr id="0" name=""/>
        <dsp:cNvSpPr/>
      </dsp:nvSpPr>
      <dsp:spPr>
        <a:xfrm>
          <a:off x="5023382" y="0"/>
          <a:ext cx="1034516" cy="1034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00D6EFA7-838B-564F-BA7A-73982A018648}">
      <dsp:nvSpPr>
        <dsp:cNvPr id="0" name=""/>
        <dsp:cNvSpPr/>
      </dsp:nvSpPr>
      <dsp:spPr>
        <a:xfrm rot="10800000">
          <a:off x="432568" y="1319844"/>
          <a:ext cx="4370724" cy="1034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6193"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a:t>Cancelling appointments, refusing to meet</a:t>
          </a:r>
          <a:endParaRPr lang="en-US" sz="2000" kern="1200"/>
        </a:p>
      </dsp:txBody>
      <dsp:txXfrm rot="10800000">
        <a:off x="691197" y="1319844"/>
        <a:ext cx="4112095" cy="1034516"/>
      </dsp:txXfrm>
    </dsp:sp>
    <dsp:sp modelId="{AB238038-DA8C-7A47-84B1-9C7146C25CFE}">
      <dsp:nvSpPr>
        <dsp:cNvPr id="0" name=""/>
        <dsp:cNvSpPr/>
      </dsp:nvSpPr>
      <dsp:spPr>
        <a:xfrm>
          <a:off x="5023382" y="1289481"/>
          <a:ext cx="1034516" cy="1034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F5DCFB6F-1734-C245-B05A-51370BD045BD}">
      <dsp:nvSpPr>
        <dsp:cNvPr id="0" name=""/>
        <dsp:cNvSpPr/>
      </dsp:nvSpPr>
      <dsp:spPr>
        <a:xfrm rot="10800000">
          <a:off x="432568" y="2717411"/>
          <a:ext cx="4370724" cy="1034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6193"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a:t>Physically present but distracted by other things</a:t>
          </a:r>
          <a:endParaRPr lang="en-US" sz="2000" kern="1200"/>
        </a:p>
      </dsp:txBody>
      <dsp:txXfrm rot="10800000">
        <a:off x="691197" y="2717411"/>
        <a:ext cx="4112095" cy="1034516"/>
      </dsp:txXfrm>
    </dsp:sp>
    <dsp:sp modelId="{1033ED0E-198B-224C-914A-F13522FE2CC7}">
      <dsp:nvSpPr>
        <dsp:cNvPr id="0" name=""/>
        <dsp:cNvSpPr/>
      </dsp:nvSpPr>
      <dsp:spPr>
        <a:xfrm>
          <a:off x="5023382" y="2696286"/>
          <a:ext cx="1034516" cy="1034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AC180172-C609-B349-BEF0-ED78CAA6F5FC}">
      <dsp:nvSpPr>
        <dsp:cNvPr id="0" name=""/>
        <dsp:cNvSpPr/>
      </dsp:nvSpPr>
      <dsp:spPr>
        <a:xfrm rot="10800000">
          <a:off x="432568" y="4034307"/>
          <a:ext cx="4370724" cy="1034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6193"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a:t>Patient withholds information or is unwilling to answer questions</a:t>
          </a:r>
          <a:endParaRPr lang="en-US" sz="2000" kern="1200"/>
        </a:p>
      </dsp:txBody>
      <dsp:txXfrm rot="10800000">
        <a:off x="691197" y="4034307"/>
        <a:ext cx="4112095" cy="1034516"/>
      </dsp:txXfrm>
    </dsp:sp>
    <dsp:sp modelId="{736E423F-98A9-F046-BD75-E1706E389BF6}">
      <dsp:nvSpPr>
        <dsp:cNvPr id="0" name=""/>
        <dsp:cNvSpPr/>
      </dsp:nvSpPr>
      <dsp:spPr>
        <a:xfrm>
          <a:off x="5023382" y="4034307"/>
          <a:ext cx="1034516" cy="1034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385534" y="0"/>
          <a:ext cx="4370724" cy="14090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2136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Minimal eye contact</a:t>
          </a:r>
        </a:p>
      </dsp:txBody>
      <dsp:txXfrm rot="10800000">
        <a:off x="737804" y="0"/>
        <a:ext cx="4018454" cy="1409082"/>
      </dsp:txXfrm>
    </dsp:sp>
    <dsp:sp modelId="{74087472-4B58-1049-BA41-D8BE6B8F4EDD}">
      <dsp:nvSpPr>
        <dsp:cNvPr id="0" name=""/>
        <dsp:cNvSpPr/>
      </dsp:nvSpPr>
      <dsp:spPr>
        <a:xfrm>
          <a:off x="4878498" y="223104"/>
          <a:ext cx="846379" cy="813618"/>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00D6EFA7-838B-564F-BA7A-73982A018648}">
      <dsp:nvSpPr>
        <dsp:cNvPr id="0" name=""/>
        <dsp:cNvSpPr/>
      </dsp:nvSpPr>
      <dsp:spPr>
        <a:xfrm rot="10800000">
          <a:off x="385439" y="1794939"/>
          <a:ext cx="4370724" cy="14090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2136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Minimal answers</a:t>
          </a:r>
        </a:p>
      </dsp:txBody>
      <dsp:txXfrm rot="10800000">
        <a:off x="737709" y="1794939"/>
        <a:ext cx="4018454" cy="1409082"/>
      </dsp:txXfrm>
    </dsp:sp>
    <dsp:sp modelId="{AB238038-DA8C-7A47-84B1-9C7146C25CFE}">
      <dsp:nvSpPr>
        <dsp:cNvPr id="0" name=""/>
        <dsp:cNvSpPr/>
      </dsp:nvSpPr>
      <dsp:spPr>
        <a:xfrm>
          <a:off x="4908733" y="2127609"/>
          <a:ext cx="845999" cy="813604"/>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F5DCFB6F-1734-C245-B05A-51370BD045BD}">
      <dsp:nvSpPr>
        <dsp:cNvPr id="0" name=""/>
        <dsp:cNvSpPr/>
      </dsp:nvSpPr>
      <dsp:spPr>
        <a:xfrm rot="10800000">
          <a:off x="385439" y="3659741"/>
          <a:ext cx="4370724" cy="14090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21366"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Expressing anger about you or your work</a:t>
          </a:r>
          <a:endParaRPr lang="en-US" sz="2000" kern="1200" dirty="0"/>
        </a:p>
      </dsp:txBody>
      <dsp:txXfrm rot="10800000">
        <a:off x="737709" y="3659741"/>
        <a:ext cx="4018454" cy="1409082"/>
      </dsp:txXfrm>
    </dsp:sp>
    <dsp:sp modelId="{1033ED0E-198B-224C-914A-F13522FE2CC7}">
      <dsp:nvSpPr>
        <dsp:cNvPr id="0" name=""/>
        <dsp:cNvSpPr/>
      </dsp:nvSpPr>
      <dsp:spPr>
        <a:xfrm>
          <a:off x="4916878" y="3953425"/>
          <a:ext cx="845999" cy="813604"/>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4EE22-120F-4A83-BD53-F678F492A03B}">
      <dsp:nvSpPr>
        <dsp:cNvPr id="0" name=""/>
        <dsp:cNvSpPr/>
      </dsp:nvSpPr>
      <dsp:spPr>
        <a:xfrm>
          <a:off x="1425844" y="198520"/>
          <a:ext cx="3751111" cy="117222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3985"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err="1"/>
            <a:t>Socialise</a:t>
          </a:r>
          <a:endParaRPr lang="en-US" sz="1800" kern="1200" dirty="0"/>
        </a:p>
      </dsp:txBody>
      <dsp:txXfrm>
        <a:off x="1425844" y="198520"/>
        <a:ext cx="3751111" cy="1172222"/>
      </dsp:txXfrm>
    </dsp:sp>
    <dsp:sp modelId="{DBC0CB2B-E554-40E8-A2EB-2BCD4DB8096E}">
      <dsp:nvSpPr>
        <dsp:cNvPr id="0" name=""/>
        <dsp:cNvSpPr/>
      </dsp:nvSpPr>
      <dsp:spPr>
        <a:xfrm>
          <a:off x="1269548" y="29199"/>
          <a:ext cx="820555" cy="123083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2000" r="-6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C8D7B0-3776-4793-9FC0-D3E001F2937B}">
      <dsp:nvSpPr>
        <dsp:cNvPr id="0" name=""/>
        <dsp:cNvSpPr/>
      </dsp:nvSpPr>
      <dsp:spPr>
        <a:xfrm>
          <a:off x="5494940" y="198520"/>
          <a:ext cx="3751111" cy="117222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3985"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Review of past week. Recap and feedback from last session &amp; between session task review</a:t>
          </a:r>
        </a:p>
      </dsp:txBody>
      <dsp:txXfrm>
        <a:off x="5494940" y="198520"/>
        <a:ext cx="3751111" cy="1172222"/>
      </dsp:txXfrm>
    </dsp:sp>
    <dsp:sp modelId="{B9E778FF-4063-4917-97B1-091F1BC6745C}">
      <dsp:nvSpPr>
        <dsp:cNvPr id="0" name=""/>
        <dsp:cNvSpPr/>
      </dsp:nvSpPr>
      <dsp:spPr>
        <a:xfrm>
          <a:off x="5338643" y="29199"/>
          <a:ext cx="820555" cy="1230833"/>
        </a:xfrm>
        <a:prstGeom prst="rect">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47D00D-502E-4023-9272-DCAC41D91B84}">
      <dsp:nvSpPr>
        <dsp:cNvPr id="0" name=""/>
        <dsp:cNvSpPr/>
      </dsp:nvSpPr>
      <dsp:spPr>
        <a:xfrm>
          <a:off x="1425844" y="1674218"/>
          <a:ext cx="3751111" cy="117222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3985"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Set agenda and target</a:t>
          </a:r>
        </a:p>
      </dsp:txBody>
      <dsp:txXfrm>
        <a:off x="1425844" y="1674218"/>
        <a:ext cx="3751111" cy="1172222"/>
      </dsp:txXfrm>
    </dsp:sp>
    <dsp:sp modelId="{9BE6386A-2AA0-4989-803A-99258AB614E2}">
      <dsp:nvSpPr>
        <dsp:cNvPr id="0" name=""/>
        <dsp:cNvSpPr/>
      </dsp:nvSpPr>
      <dsp:spPr>
        <a:xfrm>
          <a:off x="1269548" y="1504897"/>
          <a:ext cx="820555" cy="123083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E5697E-81FB-4B7C-BD45-D441C8D6F485}">
      <dsp:nvSpPr>
        <dsp:cNvPr id="0" name=""/>
        <dsp:cNvSpPr/>
      </dsp:nvSpPr>
      <dsp:spPr>
        <a:xfrm>
          <a:off x="5494940" y="1674218"/>
          <a:ext cx="3751111" cy="117222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3985"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Describe the therapy session, introduce topic and self-practice exercise</a:t>
          </a:r>
        </a:p>
      </dsp:txBody>
      <dsp:txXfrm>
        <a:off x="5494940" y="1674218"/>
        <a:ext cx="3751111" cy="1172222"/>
      </dsp:txXfrm>
    </dsp:sp>
    <dsp:sp modelId="{55E3B820-4B73-40CA-A77B-9C3792C3DD10}">
      <dsp:nvSpPr>
        <dsp:cNvPr id="0" name=""/>
        <dsp:cNvSpPr/>
      </dsp:nvSpPr>
      <dsp:spPr>
        <a:xfrm>
          <a:off x="5338643" y="1504897"/>
          <a:ext cx="820555" cy="123083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5000" r="-6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1AD25C-5BF3-4EEA-A442-D373CD4A25C5}">
      <dsp:nvSpPr>
        <dsp:cNvPr id="0" name=""/>
        <dsp:cNvSpPr/>
      </dsp:nvSpPr>
      <dsp:spPr>
        <a:xfrm>
          <a:off x="1425844" y="3149916"/>
          <a:ext cx="3751111" cy="117222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3985"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Set between session tasks</a:t>
          </a:r>
        </a:p>
      </dsp:txBody>
      <dsp:txXfrm>
        <a:off x="1425844" y="3149916"/>
        <a:ext cx="3751111" cy="1172222"/>
      </dsp:txXfrm>
    </dsp:sp>
    <dsp:sp modelId="{9AAA4A8F-ABA3-4395-A960-5A00C69234E0}">
      <dsp:nvSpPr>
        <dsp:cNvPr id="0" name=""/>
        <dsp:cNvSpPr/>
      </dsp:nvSpPr>
      <dsp:spPr>
        <a:xfrm>
          <a:off x="1269548" y="2980595"/>
          <a:ext cx="820555" cy="1230833"/>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F2E10C-0EAB-4134-80C0-7FBFD5685678}">
      <dsp:nvSpPr>
        <dsp:cNvPr id="0" name=""/>
        <dsp:cNvSpPr/>
      </dsp:nvSpPr>
      <dsp:spPr>
        <a:xfrm>
          <a:off x="5494940" y="3149916"/>
          <a:ext cx="3751111" cy="117222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3985"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Summary &amp; feedback</a:t>
          </a:r>
        </a:p>
      </dsp:txBody>
      <dsp:txXfrm>
        <a:off x="5494940" y="3149916"/>
        <a:ext cx="3751111" cy="1172222"/>
      </dsp:txXfrm>
    </dsp:sp>
    <dsp:sp modelId="{1463BE22-B17A-46F7-A779-A9E302CDC06E}">
      <dsp:nvSpPr>
        <dsp:cNvPr id="0" name=""/>
        <dsp:cNvSpPr/>
      </dsp:nvSpPr>
      <dsp:spPr>
        <a:xfrm>
          <a:off x="5338643" y="2980595"/>
          <a:ext cx="820555" cy="1230833"/>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8000" r="-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E510B-F71C-43AE-976B-62739824C190}" type="datetimeFigureOut">
              <a:rPr lang="en-GB" smtClean="0"/>
              <a:t>08/08/2025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180A2-4D38-4C51-ADED-7031915EE315}" type="slidenum">
              <a:rPr lang="en-GB" smtClean="0"/>
              <a:t>‹#›</a:t>
            </a:fld>
            <a:endParaRPr lang="en-GB"/>
          </a:p>
        </p:txBody>
      </p:sp>
    </p:spTree>
    <p:extLst>
      <p:ext uri="{BB962C8B-B14F-4D97-AF65-F5344CB8AC3E}">
        <p14:creationId xmlns:p14="http://schemas.microsoft.com/office/powerpoint/2010/main" val="2050814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B5C42-43CD-F14C-8A7F-819970C0B5FA}" type="slidenum">
              <a:rPr lang="en-US" smtClean="0"/>
              <a:t>2</a:t>
            </a:fld>
            <a:endParaRPr lang="en-US"/>
          </a:p>
        </p:txBody>
      </p:sp>
    </p:spTree>
    <p:extLst>
      <p:ext uri="{BB962C8B-B14F-4D97-AF65-F5344CB8AC3E}">
        <p14:creationId xmlns:p14="http://schemas.microsoft.com/office/powerpoint/2010/main" val="104846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*Subject to</a:t>
            </a:r>
            <a:r>
              <a:rPr lang="en-GB" baseline="0" dirty="0"/>
              <a:t> dietary requirements</a:t>
            </a:r>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21</a:t>
            </a:fld>
            <a:endParaRPr lang="en-US"/>
          </a:p>
        </p:txBody>
      </p:sp>
    </p:spTree>
    <p:extLst>
      <p:ext uri="{BB962C8B-B14F-4D97-AF65-F5344CB8AC3E}">
        <p14:creationId xmlns:p14="http://schemas.microsoft.com/office/powerpoint/2010/main" val="227611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2B5C42-43CD-F14C-8A7F-819970C0B5FA}" type="slidenum">
              <a:rPr lang="en-US" smtClean="0"/>
              <a:t>40</a:t>
            </a:fld>
            <a:endParaRPr lang="en-US"/>
          </a:p>
        </p:txBody>
      </p:sp>
    </p:spTree>
    <p:extLst>
      <p:ext uri="{BB962C8B-B14F-4D97-AF65-F5344CB8AC3E}">
        <p14:creationId xmlns:p14="http://schemas.microsoft.com/office/powerpoint/2010/main" val="3763759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B5C42-43CD-F14C-8A7F-819970C0B5FA}" type="slidenum">
              <a:rPr lang="en-US" smtClean="0"/>
              <a:t>49</a:t>
            </a:fld>
            <a:endParaRPr lang="en-US"/>
          </a:p>
        </p:txBody>
      </p:sp>
    </p:spTree>
    <p:extLst>
      <p:ext uri="{BB962C8B-B14F-4D97-AF65-F5344CB8AC3E}">
        <p14:creationId xmlns:p14="http://schemas.microsoft.com/office/powerpoint/2010/main" val="1048467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55</a:t>
            </a:fld>
            <a:endParaRPr lang="en-US"/>
          </a:p>
        </p:txBody>
      </p:sp>
    </p:spTree>
    <p:extLst>
      <p:ext uri="{BB962C8B-B14F-4D97-AF65-F5344CB8AC3E}">
        <p14:creationId xmlns:p14="http://schemas.microsoft.com/office/powerpoint/2010/main" val="254646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*Subject to</a:t>
            </a:r>
            <a:r>
              <a:rPr lang="en-GB" baseline="0" dirty="0"/>
              <a:t> dietary requirements</a:t>
            </a:r>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63</a:t>
            </a:fld>
            <a:endParaRPr lang="en-US"/>
          </a:p>
        </p:txBody>
      </p:sp>
    </p:spTree>
    <p:extLst>
      <p:ext uri="{BB962C8B-B14F-4D97-AF65-F5344CB8AC3E}">
        <p14:creationId xmlns:p14="http://schemas.microsoft.com/office/powerpoint/2010/main" val="2804713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0:00 – 1.32 - purpose of group, welcome and confidentiality</a:t>
            </a:r>
          </a:p>
          <a:p>
            <a:r>
              <a:rPr lang="en-US" dirty="0"/>
              <a:t>1:42 – 2:49 – establishing ground rules</a:t>
            </a:r>
          </a:p>
          <a:p>
            <a:r>
              <a:rPr lang="en-US" dirty="0"/>
              <a:t>13:49-14:05 – validation, praise, summarizing</a:t>
            </a:r>
          </a:p>
          <a:p>
            <a:r>
              <a:rPr lang="en-US" dirty="0"/>
              <a:t>15:01 – 15:39 – noticing patterns, highlighting strengths</a:t>
            </a:r>
          </a:p>
          <a:p>
            <a:r>
              <a:rPr lang="en-US" dirty="0"/>
              <a:t>17:00 – 17:58 – focusing the group from distractions</a:t>
            </a:r>
          </a:p>
          <a:p>
            <a:r>
              <a:rPr lang="en-US" dirty="0"/>
              <a:t>19:50 – 20:17 - </a:t>
            </a:r>
            <a:r>
              <a:rPr lang="en-US" dirty="0" err="1"/>
              <a:t>summarising</a:t>
            </a:r>
            <a:endParaRPr lang="en-GB" dirty="0"/>
          </a:p>
        </p:txBody>
      </p:sp>
      <p:sp>
        <p:nvSpPr>
          <p:cNvPr id="4" name="Slide Number Placeholder 3"/>
          <p:cNvSpPr>
            <a:spLocks noGrp="1"/>
          </p:cNvSpPr>
          <p:nvPr>
            <p:ph type="sldNum" sz="quarter" idx="5"/>
          </p:nvPr>
        </p:nvSpPr>
        <p:spPr/>
        <p:txBody>
          <a:bodyPr/>
          <a:lstStyle/>
          <a:p>
            <a:fld id="{CBD180A2-4D38-4C51-ADED-7031915EE315}" type="slidenum">
              <a:rPr lang="en-GB" smtClean="0"/>
              <a:t>87</a:t>
            </a:fld>
            <a:endParaRPr lang="en-GB"/>
          </a:p>
        </p:txBody>
      </p:sp>
    </p:spTree>
    <p:extLst>
      <p:ext uri="{BB962C8B-B14F-4D97-AF65-F5344CB8AC3E}">
        <p14:creationId xmlns:p14="http://schemas.microsoft.com/office/powerpoint/2010/main" val="1323246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D180A2-4D38-4C51-ADED-7031915EE315}" type="slidenum">
              <a:rPr lang="en-GB" smtClean="0"/>
              <a:t>88</a:t>
            </a:fld>
            <a:endParaRPr lang="en-GB"/>
          </a:p>
        </p:txBody>
      </p:sp>
    </p:spTree>
    <p:extLst>
      <p:ext uri="{BB962C8B-B14F-4D97-AF65-F5344CB8AC3E}">
        <p14:creationId xmlns:p14="http://schemas.microsoft.com/office/powerpoint/2010/main" val="3870958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71E2-2E62-4325-AB33-67316658AC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29B6C6C-18DC-4577-9A6E-6E8F481294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74A753E-6138-4F36-A3D8-0ED24D0E15E2}"/>
              </a:ext>
            </a:extLst>
          </p:cNvPr>
          <p:cNvSpPr>
            <a:spLocks noGrp="1"/>
          </p:cNvSpPr>
          <p:nvPr>
            <p:ph type="dt" sz="half" idx="10"/>
          </p:nvPr>
        </p:nvSpPr>
        <p:spPr/>
        <p:txBody>
          <a:bodyPr/>
          <a:lstStyle/>
          <a:p>
            <a:fld id="{49EE82C6-26D0-4C5D-8277-B8393FEFF600}" type="datetimeFigureOut">
              <a:rPr lang="en-GB" smtClean="0"/>
              <a:t>08/08/2025</a:t>
            </a:fld>
            <a:endParaRPr lang="en-GB"/>
          </a:p>
        </p:txBody>
      </p:sp>
      <p:sp>
        <p:nvSpPr>
          <p:cNvPr id="5" name="Footer Placeholder 4">
            <a:extLst>
              <a:ext uri="{FF2B5EF4-FFF2-40B4-BE49-F238E27FC236}">
                <a16:creationId xmlns:a16="http://schemas.microsoft.com/office/drawing/2014/main" id="{BD50737A-834C-418B-81FA-D662A258D7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C107BC-746D-41CE-8CE0-F9B5DCD3365D}"/>
              </a:ext>
            </a:extLst>
          </p:cNvPr>
          <p:cNvSpPr>
            <a:spLocks noGrp="1"/>
          </p:cNvSpPr>
          <p:nvPr>
            <p:ph type="sldNum" sz="quarter" idx="12"/>
          </p:nvPr>
        </p:nvSpPr>
        <p:spPr/>
        <p:txBody>
          <a:bodyPr/>
          <a:lstStyle/>
          <a:p>
            <a:fld id="{EB81802F-2961-4C88-A688-1019B59A3DAF}" type="slidenum">
              <a:rPr lang="en-GB" smtClean="0"/>
              <a:t>‹#›</a:t>
            </a:fld>
            <a:endParaRPr lang="en-GB"/>
          </a:p>
        </p:txBody>
      </p:sp>
    </p:spTree>
    <p:extLst>
      <p:ext uri="{BB962C8B-B14F-4D97-AF65-F5344CB8AC3E}">
        <p14:creationId xmlns:p14="http://schemas.microsoft.com/office/powerpoint/2010/main" val="793528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4FD5F-8369-4417-84AA-1170E2B5680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BAC704-5D9B-45AC-BD57-F9BED5AFF2D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FB98EB-15DB-44C9-BE3B-A20688529421}"/>
              </a:ext>
            </a:extLst>
          </p:cNvPr>
          <p:cNvSpPr>
            <a:spLocks noGrp="1"/>
          </p:cNvSpPr>
          <p:nvPr>
            <p:ph type="dt" sz="half" idx="10"/>
          </p:nvPr>
        </p:nvSpPr>
        <p:spPr/>
        <p:txBody>
          <a:bodyPr/>
          <a:lstStyle/>
          <a:p>
            <a:fld id="{49EE82C6-26D0-4C5D-8277-B8393FEFF600}" type="datetimeFigureOut">
              <a:rPr lang="en-GB" smtClean="0"/>
              <a:t>08/08/2025</a:t>
            </a:fld>
            <a:endParaRPr lang="en-GB"/>
          </a:p>
        </p:txBody>
      </p:sp>
      <p:sp>
        <p:nvSpPr>
          <p:cNvPr id="5" name="Footer Placeholder 4">
            <a:extLst>
              <a:ext uri="{FF2B5EF4-FFF2-40B4-BE49-F238E27FC236}">
                <a16:creationId xmlns:a16="http://schemas.microsoft.com/office/drawing/2014/main" id="{4FD7CB10-9AEB-4B91-AC61-AB39106A38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B06ACB-8C58-4DAA-9C34-B41EED221473}"/>
              </a:ext>
            </a:extLst>
          </p:cNvPr>
          <p:cNvSpPr>
            <a:spLocks noGrp="1"/>
          </p:cNvSpPr>
          <p:nvPr>
            <p:ph type="sldNum" sz="quarter" idx="12"/>
          </p:nvPr>
        </p:nvSpPr>
        <p:spPr/>
        <p:txBody>
          <a:bodyPr/>
          <a:lstStyle/>
          <a:p>
            <a:fld id="{EB81802F-2961-4C88-A688-1019B59A3DAF}" type="slidenum">
              <a:rPr lang="en-GB" smtClean="0"/>
              <a:t>‹#›</a:t>
            </a:fld>
            <a:endParaRPr lang="en-GB"/>
          </a:p>
        </p:txBody>
      </p:sp>
    </p:spTree>
    <p:extLst>
      <p:ext uri="{BB962C8B-B14F-4D97-AF65-F5344CB8AC3E}">
        <p14:creationId xmlns:p14="http://schemas.microsoft.com/office/powerpoint/2010/main" val="22648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A3D4A0-AB69-4FE6-BFEA-2B79DC6CA1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7E395E-8DCD-49A8-ABF4-6C299E77AF1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4D3B33-BFD5-4E17-9462-646B6B349905}"/>
              </a:ext>
            </a:extLst>
          </p:cNvPr>
          <p:cNvSpPr>
            <a:spLocks noGrp="1"/>
          </p:cNvSpPr>
          <p:nvPr>
            <p:ph type="dt" sz="half" idx="10"/>
          </p:nvPr>
        </p:nvSpPr>
        <p:spPr/>
        <p:txBody>
          <a:bodyPr/>
          <a:lstStyle/>
          <a:p>
            <a:fld id="{49EE82C6-26D0-4C5D-8277-B8393FEFF600}" type="datetimeFigureOut">
              <a:rPr lang="en-GB" smtClean="0"/>
              <a:t>08/08/2025</a:t>
            </a:fld>
            <a:endParaRPr lang="en-GB"/>
          </a:p>
        </p:txBody>
      </p:sp>
      <p:sp>
        <p:nvSpPr>
          <p:cNvPr id="5" name="Footer Placeholder 4">
            <a:extLst>
              <a:ext uri="{FF2B5EF4-FFF2-40B4-BE49-F238E27FC236}">
                <a16:creationId xmlns:a16="http://schemas.microsoft.com/office/drawing/2014/main" id="{AE24839D-6802-4165-8F92-554B754434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A8733E-292A-4B17-B05A-775F7F796DD2}"/>
              </a:ext>
            </a:extLst>
          </p:cNvPr>
          <p:cNvSpPr>
            <a:spLocks noGrp="1"/>
          </p:cNvSpPr>
          <p:nvPr>
            <p:ph type="sldNum" sz="quarter" idx="12"/>
          </p:nvPr>
        </p:nvSpPr>
        <p:spPr/>
        <p:txBody>
          <a:bodyPr/>
          <a:lstStyle/>
          <a:p>
            <a:fld id="{EB81802F-2961-4C88-A688-1019B59A3DAF}" type="slidenum">
              <a:rPr lang="en-GB" smtClean="0"/>
              <a:t>‹#›</a:t>
            </a:fld>
            <a:endParaRPr lang="en-GB"/>
          </a:p>
        </p:txBody>
      </p:sp>
    </p:spTree>
    <p:extLst>
      <p:ext uri="{BB962C8B-B14F-4D97-AF65-F5344CB8AC3E}">
        <p14:creationId xmlns:p14="http://schemas.microsoft.com/office/powerpoint/2010/main" val="125021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876FD-E250-4A92-ADF2-3C2C9693AD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940D82-79D5-4684-ABF3-9187736404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43A486-2C96-49F9-837F-4A672D7B7BF5}"/>
              </a:ext>
            </a:extLst>
          </p:cNvPr>
          <p:cNvSpPr>
            <a:spLocks noGrp="1"/>
          </p:cNvSpPr>
          <p:nvPr>
            <p:ph type="dt" sz="half" idx="10"/>
          </p:nvPr>
        </p:nvSpPr>
        <p:spPr/>
        <p:txBody>
          <a:bodyPr/>
          <a:lstStyle/>
          <a:p>
            <a:fld id="{49EE82C6-26D0-4C5D-8277-B8393FEFF600}" type="datetimeFigureOut">
              <a:rPr lang="en-GB" smtClean="0"/>
              <a:t>08/08/2025</a:t>
            </a:fld>
            <a:endParaRPr lang="en-GB"/>
          </a:p>
        </p:txBody>
      </p:sp>
      <p:sp>
        <p:nvSpPr>
          <p:cNvPr id="5" name="Footer Placeholder 4">
            <a:extLst>
              <a:ext uri="{FF2B5EF4-FFF2-40B4-BE49-F238E27FC236}">
                <a16:creationId xmlns:a16="http://schemas.microsoft.com/office/drawing/2014/main" id="{59C171B2-6443-4F10-B110-227806437A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25DCE2-6AA0-4552-BA43-2390588A80C0}"/>
              </a:ext>
            </a:extLst>
          </p:cNvPr>
          <p:cNvSpPr>
            <a:spLocks noGrp="1"/>
          </p:cNvSpPr>
          <p:nvPr>
            <p:ph type="sldNum" sz="quarter" idx="12"/>
          </p:nvPr>
        </p:nvSpPr>
        <p:spPr/>
        <p:txBody>
          <a:bodyPr/>
          <a:lstStyle/>
          <a:p>
            <a:fld id="{EB81802F-2961-4C88-A688-1019B59A3DAF}" type="slidenum">
              <a:rPr lang="en-GB" smtClean="0"/>
              <a:t>‹#›</a:t>
            </a:fld>
            <a:endParaRPr lang="en-GB"/>
          </a:p>
        </p:txBody>
      </p:sp>
    </p:spTree>
    <p:extLst>
      <p:ext uri="{BB962C8B-B14F-4D97-AF65-F5344CB8AC3E}">
        <p14:creationId xmlns:p14="http://schemas.microsoft.com/office/powerpoint/2010/main" val="269190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1CEC-1BC7-4F87-B2F5-208CA614F2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45AAE2A-521B-470E-AD50-46F8306353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B17796-B9D5-442A-99B7-80D15D053C22}"/>
              </a:ext>
            </a:extLst>
          </p:cNvPr>
          <p:cNvSpPr>
            <a:spLocks noGrp="1"/>
          </p:cNvSpPr>
          <p:nvPr>
            <p:ph type="dt" sz="half" idx="10"/>
          </p:nvPr>
        </p:nvSpPr>
        <p:spPr/>
        <p:txBody>
          <a:bodyPr/>
          <a:lstStyle/>
          <a:p>
            <a:fld id="{49EE82C6-26D0-4C5D-8277-B8393FEFF600}" type="datetimeFigureOut">
              <a:rPr lang="en-GB" smtClean="0"/>
              <a:t>08/08/2025</a:t>
            </a:fld>
            <a:endParaRPr lang="en-GB"/>
          </a:p>
        </p:txBody>
      </p:sp>
      <p:sp>
        <p:nvSpPr>
          <p:cNvPr id="5" name="Footer Placeholder 4">
            <a:extLst>
              <a:ext uri="{FF2B5EF4-FFF2-40B4-BE49-F238E27FC236}">
                <a16:creationId xmlns:a16="http://schemas.microsoft.com/office/drawing/2014/main" id="{477AC8D1-CF11-4929-ABE4-2C0350EC0A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767864-D781-4950-A8EB-A649AD80B919}"/>
              </a:ext>
            </a:extLst>
          </p:cNvPr>
          <p:cNvSpPr>
            <a:spLocks noGrp="1"/>
          </p:cNvSpPr>
          <p:nvPr>
            <p:ph type="sldNum" sz="quarter" idx="12"/>
          </p:nvPr>
        </p:nvSpPr>
        <p:spPr/>
        <p:txBody>
          <a:bodyPr/>
          <a:lstStyle/>
          <a:p>
            <a:fld id="{EB81802F-2961-4C88-A688-1019B59A3DAF}" type="slidenum">
              <a:rPr lang="en-GB" smtClean="0"/>
              <a:t>‹#›</a:t>
            </a:fld>
            <a:endParaRPr lang="en-GB"/>
          </a:p>
        </p:txBody>
      </p:sp>
    </p:spTree>
    <p:extLst>
      <p:ext uri="{BB962C8B-B14F-4D97-AF65-F5344CB8AC3E}">
        <p14:creationId xmlns:p14="http://schemas.microsoft.com/office/powerpoint/2010/main" val="401420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DD43-22A3-4731-A8FD-09FC0CF235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5D25F6-5580-4EA1-8C0A-591E8FD1D4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63DD08-B786-4C2B-8D56-726972B46B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A709D4A-60C3-488D-A3EB-914729E68E06}"/>
              </a:ext>
            </a:extLst>
          </p:cNvPr>
          <p:cNvSpPr>
            <a:spLocks noGrp="1"/>
          </p:cNvSpPr>
          <p:nvPr>
            <p:ph type="dt" sz="half" idx="10"/>
          </p:nvPr>
        </p:nvSpPr>
        <p:spPr/>
        <p:txBody>
          <a:bodyPr/>
          <a:lstStyle/>
          <a:p>
            <a:fld id="{49EE82C6-26D0-4C5D-8277-B8393FEFF600}" type="datetimeFigureOut">
              <a:rPr lang="en-GB" smtClean="0"/>
              <a:t>08/08/2025</a:t>
            </a:fld>
            <a:endParaRPr lang="en-GB"/>
          </a:p>
        </p:txBody>
      </p:sp>
      <p:sp>
        <p:nvSpPr>
          <p:cNvPr id="6" name="Footer Placeholder 5">
            <a:extLst>
              <a:ext uri="{FF2B5EF4-FFF2-40B4-BE49-F238E27FC236}">
                <a16:creationId xmlns:a16="http://schemas.microsoft.com/office/drawing/2014/main" id="{A861F1BC-3870-47A5-90D2-C8BB44727C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0E2955-0614-48A5-AD7A-AEBCF12BCDCE}"/>
              </a:ext>
            </a:extLst>
          </p:cNvPr>
          <p:cNvSpPr>
            <a:spLocks noGrp="1"/>
          </p:cNvSpPr>
          <p:nvPr>
            <p:ph type="sldNum" sz="quarter" idx="12"/>
          </p:nvPr>
        </p:nvSpPr>
        <p:spPr/>
        <p:txBody>
          <a:bodyPr/>
          <a:lstStyle/>
          <a:p>
            <a:fld id="{EB81802F-2961-4C88-A688-1019B59A3DAF}" type="slidenum">
              <a:rPr lang="en-GB" smtClean="0"/>
              <a:t>‹#›</a:t>
            </a:fld>
            <a:endParaRPr lang="en-GB"/>
          </a:p>
        </p:txBody>
      </p:sp>
    </p:spTree>
    <p:extLst>
      <p:ext uri="{BB962C8B-B14F-4D97-AF65-F5344CB8AC3E}">
        <p14:creationId xmlns:p14="http://schemas.microsoft.com/office/powerpoint/2010/main" val="2308864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822D-15D9-4994-998E-C523D73266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52A997-4FEF-42C7-8850-CF4193376D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FF70CAA-A94F-434D-9694-398773283A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F66AE1-D5A7-42F3-B692-12434B25AA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343805-08EB-402A-8FBE-6B847796CE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7B6ED2-E0EF-42A0-BBC2-EC78E409B009}"/>
              </a:ext>
            </a:extLst>
          </p:cNvPr>
          <p:cNvSpPr>
            <a:spLocks noGrp="1"/>
          </p:cNvSpPr>
          <p:nvPr>
            <p:ph type="dt" sz="half" idx="10"/>
          </p:nvPr>
        </p:nvSpPr>
        <p:spPr/>
        <p:txBody>
          <a:bodyPr/>
          <a:lstStyle/>
          <a:p>
            <a:fld id="{49EE82C6-26D0-4C5D-8277-B8393FEFF600}" type="datetimeFigureOut">
              <a:rPr lang="en-GB" smtClean="0"/>
              <a:t>08/08/2025</a:t>
            </a:fld>
            <a:endParaRPr lang="en-GB"/>
          </a:p>
        </p:txBody>
      </p:sp>
      <p:sp>
        <p:nvSpPr>
          <p:cNvPr id="8" name="Footer Placeholder 7">
            <a:extLst>
              <a:ext uri="{FF2B5EF4-FFF2-40B4-BE49-F238E27FC236}">
                <a16:creationId xmlns:a16="http://schemas.microsoft.com/office/drawing/2014/main" id="{5852633C-6871-411D-8435-DE0E453614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1906C01-D1F6-4130-A5E6-473E01EF304F}"/>
              </a:ext>
            </a:extLst>
          </p:cNvPr>
          <p:cNvSpPr>
            <a:spLocks noGrp="1"/>
          </p:cNvSpPr>
          <p:nvPr>
            <p:ph type="sldNum" sz="quarter" idx="12"/>
          </p:nvPr>
        </p:nvSpPr>
        <p:spPr/>
        <p:txBody>
          <a:bodyPr/>
          <a:lstStyle/>
          <a:p>
            <a:fld id="{EB81802F-2961-4C88-A688-1019B59A3DAF}" type="slidenum">
              <a:rPr lang="en-GB" smtClean="0"/>
              <a:t>‹#›</a:t>
            </a:fld>
            <a:endParaRPr lang="en-GB"/>
          </a:p>
        </p:txBody>
      </p:sp>
    </p:spTree>
    <p:extLst>
      <p:ext uri="{BB962C8B-B14F-4D97-AF65-F5344CB8AC3E}">
        <p14:creationId xmlns:p14="http://schemas.microsoft.com/office/powerpoint/2010/main" val="196138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B0B04-76A7-4EF5-95A6-542F372610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8DCCE8-F823-4293-B6F0-7C2B5C528825}"/>
              </a:ext>
            </a:extLst>
          </p:cNvPr>
          <p:cNvSpPr>
            <a:spLocks noGrp="1"/>
          </p:cNvSpPr>
          <p:nvPr>
            <p:ph type="dt" sz="half" idx="10"/>
          </p:nvPr>
        </p:nvSpPr>
        <p:spPr/>
        <p:txBody>
          <a:bodyPr/>
          <a:lstStyle/>
          <a:p>
            <a:fld id="{49EE82C6-26D0-4C5D-8277-B8393FEFF600}" type="datetimeFigureOut">
              <a:rPr lang="en-GB" smtClean="0"/>
              <a:t>08/08/2025</a:t>
            </a:fld>
            <a:endParaRPr lang="en-GB"/>
          </a:p>
        </p:txBody>
      </p:sp>
      <p:sp>
        <p:nvSpPr>
          <p:cNvPr id="4" name="Footer Placeholder 3">
            <a:extLst>
              <a:ext uri="{FF2B5EF4-FFF2-40B4-BE49-F238E27FC236}">
                <a16:creationId xmlns:a16="http://schemas.microsoft.com/office/drawing/2014/main" id="{7D930B8D-A271-473E-BAB7-497C7BFB0F9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9C8F5D0-48F5-4BDD-B87B-1B6006548C19}"/>
              </a:ext>
            </a:extLst>
          </p:cNvPr>
          <p:cNvSpPr>
            <a:spLocks noGrp="1"/>
          </p:cNvSpPr>
          <p:nvPr>
            <p:ph type="sldNum" sz="quarter" idx="12"/>
          </p:nvPr>
        </p:nvSpPr>
        <p:spPr/>
        <p:txBody>
          <a:bodyPr/>
          <a:lstStyle/>
          <a:p>
            <a:fld id="{EB81802F-2961-4C88-A688-1019B59A3DAF}" type="slidenum">
              <a:rPr lang="en-GB" smtClean="0"/>
              <a:t>‹#›</a:t>
            </a:fld>
            <a:endParaRPr lang="en-GB"/>
          </a:p>
        </p:txBody>
      </p:sp>
    </p:spTree>
    <p:extLst>
      <p:ext uri="{BB962C8B-B14F-4D97-AF65-F5344CB8AC3E}">
        <p14:creationId xmlns:p14="http://schemas.microsoft.com/office/powerpoint/2010/main" val="260102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1C7997-1936-49D1-A62A-333ACDEAF625}"/>
              </a:ext>
            </a:extLst>
          </p:cNvPr>
          <p:cNvSpPr>
            <a:spLocks noGrp="1"/>
          </p:cNvSpPr>
          <p:nvPr>
            <p:ph type="dt" sz="half" idx="10"/>
          </p:nvPr>
        </p:nvSpPr>
        <p:spPr/>
        <p:txBody>
          <a:bodyPr/>
          <a:lstStyle/>
          <a:p>
            <a:fld id="{49EE82C6-26D0-4C5D-8277-B8393FEFF600}" type="datetimeFigureOut">
              <a:rPr lang="en-GB" smtClean="0"/>
              <a:t>08/08/2025</a:t>
            </a:fld>
            <a:endParaRPr lang="en-GB"/>
          </a:p>
        </p:txBody>
      </p:sp>
      <p:sp>
        <p:nvSpPr>
          <p:cNvPr id="3" name="Footer Placeholder 2">
            <a:extLst>
              <a:ext uri="{FF2B5EF4-FFF2-40B4-BE49-F238E27FC236}">
                <a16:creationId xmlns:a16="http://schemas.microsoft.com/office/drawing/2014/main" id="{084A29AC-1F08-45DB-AE5F-96C054616F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2C75A2-BE42-43B8-B3C8-5E399E945D8D}"/>
              </a:ext>
            </a:extLst>
          </p:cNvPr>
          <p:cNvSpPr>
            <a:spLocks noGrp="1"/>
          </p:cNvSpPr>
          <p:nvPr>
            <p:ph type="sldNum" sz="quarter" idx="12"/>
          </p:nvPr>
        </p:nvSpPr>
        <p:spPr/>
        <p:txBody>
          <a:bodyPr/>
          <a:lstStyle/>
          <a:p>
            <a:fld id="{EB81802F-2961-4C88-A688-1019B59A3DAF}" type="slidenum">
              <a:rPr lang="en-GB" smtClean="0"/>
              <a:t>‹#›</a:t>
            </a:fld>
            <a:endParaRPr lang="en-GB"/>
          </a:p>
        </p:txBody>
      </p:sp>
    </p:spTree>
    <p:extLst>
      <p:ext uri="{BB962C8B-B14F-4D97-AF65-F5344CB8AC3E}">
        <p14:creationId xmlns:p14="http://schemas.microsoft.com/office/powerpoint/2010/main" val="1077704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746EA-DAF0-4720-B26B-12D7E4B62C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59083D-5B00-4753-8D86-76029EDF84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ACCEB91-95D5-4E85-9894-DCD9A6E34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767A81-5FE3-41EF-A4A9-7E7695EC76CF}"/>
              </a:ext>
            </a:extLst>
          </p:cNvPr>
          <p:cNvSpPr>
            <a:spLocks noGrp="1"/>
          </p:cNvSpPr>
          <p:nvPr>
            <p:ph type="dt" sz="half" idx="10"/>
          </p:nvPr>
        </p:nvSpPr>
        <p:spPr/>
        <p:txBody>
          <a:bodyPr/>
          <a:lstStyle/>
          <a:p>
            <a:fld id="{49EE82C6-26D0-4C5D-8277-B8393FEFF600}" type="datetimeFigureOut">
              <a:rPr lang="en-GB" smtClean="0"/>
              <a:t>08/08/2025</a:t>
            </a:fld>
            <a:endParaRPr lang="en-GB"/>
          </a:p>
        </p:txBody>
      </p:sp>
      <p:sp>
        <p:nvSpPr>
          <p:cNvPr id="6" name="Footer Placeholder 5">
            <a:extLst>
              <a:ext uri="{FF2B5EF4-FFF2-40B4-BE49-F238E27FC236}">
                <a16:creationId xmlns:a16="http://schemas.microsoft.com/office/drawing/2014/main" id="{6DA4FD74-40B2-4A26-85EA-163C8BC447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40E883-0907-4306-A982-00E3D701AA1F}"/>
              </a:ext>
            </a:extLst>
          </p:cNvPr>
          <p:cNvSpPr>
            <a:spLocks noGrp="1"/>
          </p:cNvSpPr>
          <p:nvPr>
            <p:ph type="sldNum" sz="quarter" idx="12"/>
          </p:nvPr>
        </p:nvSpPr>
        <p:spPr/>
        <p:txBody>
          <a:bodyPr/>
          <a:lstStyle/>
          <a:p>
            <a:fld id="{EB81802F-2961-4C88-A688-1019B59A3DAF}" type="slidenum">
              <a:rPr lang="en-GB" smtClean="0"/>
              <a:t>‹#›</a:t>
            </a:fld>
            <a:endParaRPr lang="en-GB"/>
          </a:p>
        </p:txBody>
      </p:sp>
    </p:spTree>
    <p:extLst>
      <p:ext uri="{BB962C8B-B14F-4D97-AF65-F5344CB8AC3E}">
        <p14:creationId xmlns:p14="http://schemas.microsoft.com/office/powerpoint/2010/main" val="167217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28DA-A83C-40B8-B114-4EFBA2ADB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248B3B-4837-4AB9-9DAB-CC0274146E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1A5736C-E251-4C4C-945D-3DC54DAC5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0DCF29-19D4-4EF3-86A8-3E8D40723F2D}"/>
              </a:ext>
            </a:extLst>
          </p:cNvPr>
          <p:cNvSpPr>
            <a:spLocks noGrp="1"/>
          </p:cNvSpPr>
          <p:nvPr>
            <p:ph type="dt" sz="half" idx="10"/>
          </p:nvPr>
        </p:nvSpPr>
        <p:spPr/>
        <p:txBody>
          <a:bodyPr/>
          <a:lstStyle/>
          <a:p>
            <a:fld id="{49EE82C6-26D0-4C5D-8277-B8393FEFF600}" type="datetimeFigureOut">
              <a:rPr lang="en-GB" smtClean="0"/>
              <a:t>08/08/2025</a:t>
            </a:fld>
            <a:endParaRPr lang="en-GB"/>
          </a:p>
        </p:txBody>
      </p:sp>
      <p:sp>
        <p:nvSpPr>
          <p:cNvPr id="6" name="Footer Placeholder 5">
            <a:extLst>
              <a:ext uri="{FF2B5EF4-FFF2-40B4-BE49-F238E27FC236}">
                <a16:creationId xmlns:a16="http://schemas.microsoft.com/office/drawing/2014/main" id="{E16B2019-AD98-44CC-8BD6-E00B06D6E2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24F8C1-4BA3-4F3E-854D-928394F12CA4}"/>
              </a:ext>
            </a:extLst>
          </p:cNvPr>
          <p:cNvSpPr>
            <a:spLocks noGrp="1"/>
          </p:cNvSpPr>
          <p:nvPr>
            <p:ph type="sldNum" sz="quarter" idx="12"/>
          </p:nvPr>
        </p:nvSpPr>
        <p:spPr/>
        <p:txBody>
          <a:bodyPr/>
          <a:lstStyle/>
          <a:p>
            <a:fld id="{EB81802F-2961-4C88-A688-1019B59A3DAF}" type="slidenum">
              <a:rPr lang="en-GB" smtClean="0"/>
              <a:t>‹#›</a:t>
            </a:fld>
            <a:endParaRPr lang="en-GB"/>
          </a:p>
        </p:txBody>
      </p:sp>
    </p:spTree>
    <p:extLst>
      <p:ext uri="{BB962C8B-B14F-4D97-AF65-F5344CB8AC3E}">
        <p14:creationId xmlns:p14="http://schemas.microsoft.com/office/powerpoint/2010/main" val="1042488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BC653A-2E11-40BC-A717-CA4A85148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A1308A-7D37-4394-A2E1-0484B3298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601887-1CF0-47F6-90A4-3C97A97257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E82C6-26D0-4C5D-8277-B8393FEFF600}" type="datetimeFigureOut">
              <a:rPr lang="en-GB" smtClean="0"/>
              <a:t>08/08/2025</a:t>
            </a:fld>
            <a:endParaRPr lang="en-GB"/>
          </a:p>
        </p:txBody>
      </p:sp>
      <p:sp>
        <p:nvSpPr>
          <p:cNvPr id="5" name="Footer Placeholder 4">
            <a:extLst>
              <a:ext uri="{FF2B5EF4-FFF2-40B4-BE49-F238E27FC236}">
                <a16:creationId xmlns:a16="http://schemas.microsoft.com/office/drawing/2014/main" id="{F5A195B9-E0F8-4DCD-9EC0-EBEB68F22E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31A5CA0-CE10-4CD8-9320-ED2051C49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1802F-2961-4C88-A688-1019B59A3DAF}" type="slidenum">
              <a:rPr lang="en-GB" smtClean="0"/>
              <a:t>‹#›</a:t>
            </a:fld>
            <a:endParaRPr lang="en-GB"/>
          </a:p>
        </p:txBody>
      </p:sp>
    </p:spTree>
    <p:extLst>
      <p:ext uri="{BB962C8B-B14F-4D97-AF65-F5344CB8AC3E}">
        <p14:creationId xmlns:p14="http://schemas.microsoft.com/office/powerpoint/2010/main" val="410011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video.manchester.ac.uk/faculties/edfa2331ca0cd9a14d717cb1d233466f/77aa57e2-0d7f-4282-8478-26181d70c9a7/"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video.manchester.ac.uk/faculties/edfa2331ca0cd9a14d717cb1d233466f/8558f47c-e5cc-4bc5-be9c-223928379fa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video.manchester.ac.uk/faculties/edfa2331ca0cd9a14d717cb1d233466f/f9ce1673-dbbe-4ae2-8a84-9b67ef0d8602/"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0.jp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youtube.com/watch?v=A_ngvmAqZ7U"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youtube.com/watch?v=7y5Zu6Y2qmQ"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gi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52"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15341" y="756176"/>
            <a:ext cx="4137408" cy="1742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955963" y="637310"/>
            <a:ext cx="10778837" cy="5038275"/>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noGrp="1"/>
          </p:cNvSpPr>
          <p:nvPr>
            <p:ph type="ctrTitle"/>
          </p:nvPr>
        </p:nvSpPr>
        <p:spPr>
          <a:xfrm>
            <a:off x="1267326" y="2617109"/>
            <a:ext cx="7419473" cy="1817983"/>
          </a:xfrm>
          <a:prstGeom prst="rect">
            <a:avLst/>
          </a:prstGeom>
        </p:spPr>
        <p:txBody>
          <a:bodyPr spcFirstLastPara="1" wrap="square" lIns="91425" tIns="91425" rIns="91425" bIns="91425" anchor="t" anchorCtr="0">
            <a:noAutofit/>
          </a:bodyPr>
          <a:lstStyle/>
          <a:p>
            <a:pPr lvl="0" algn="l">
              <a:spcBef>
                <a:spcPts val="0"/>
              </a:spcBef>
            </a:pPr>
            <a:r>
              <a:rPr lang="en-GB" sz="4000" b="1" dirty="0">
                <a:solidFill>
                  <a:srgbClr val="512275"/>
                </a:solidFill>
                <a:latin typeface="Segoe Print" charset="0"/>
                <a:ea typeface="Segoe Print" charset="0"/>
                <a:cs typeface="Segoe Print" charset="0"/>
              </a:rPr>
              <a:t>An introduction to delivering sessions (1-2-1) and in groups staff training</a:t>
            </a:r>
            <a:endParaRPr sz="4000" b="1" dirty="0">
              <a:solidFill>
                <a:srgbClr val="512275"/>
              </a:solidFill>
              <a:latin typeface="Segoe Print" charset="0"/>
              <a:ea typeface="Segoe Print" charset="0"/>
              <a:cs typeface="Segoe Print" charset="0"/>
            </a:endParaRPr>
          </a:p>
        </p:txBody>
      </p:sp>
      <p:sp>
        <p:nvSpPr>
          <p:cNvPr id="8" name="Rectangle 7"/>
          <p:cNvSpPr>
            <a:spLocks noChangeArrowheads="1"/>
          </p:cNvSpPr>
          <p:nvPr/>
        </p:nvSpPr>
        <p:spPr bwMode="auto">
          <a:xfrm>
            <a:off x="1315341" y="4442563"/>
            <a:ext cx="6390424" cy="93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GB" sz="2400" dirty="0">
                <a:solidFill>
                  <a:srgbClr val="512275"/>
                </a:solidFill>
                <a:latin typeface="Verdana"/>
                <a:cs typeface="Verdana"/>
              </a:rPr>
              <a:t>[Trainer name]</a:t>
            </a:r>
          </a:p>
          <a:p>
            <a:pPr>
              <a:lnSpc>
                <a:spcPct val="120000"/>
              </a:lnSpc>
            </a:pPr>
            <a:r>
              <a:rPr lang="en-GB" sz="2400" dirty="0">
                <a:solidFill>
                  <a:srgbClr val="512275"/>
                </a:solidFill>
                <a:latin typeface="Verdana"/>
                <a:cs typeface="Verdana"/>
              </a:rPr>
              <a:t>[Trainer organisation]</a:t>
            </a:r>
          </a:p>
        </p:txBody>
      </p:sp>
      <p:sp>
        <p:nvSpPr>
          <p:cNvPr id="10" name="TextBox 9">
            <a:extLst>
              <a:ext uri="{FF2B5EF4-FFF2-40B4-BE49-F238E27FC236}">
                <a16:creationId xmlns:a16="http://schemas.microsoft.com/office/drawing/2014/main" id="{31951B44-E4EA-3676-D5A3-7A50E51BA908}"/>
              </a:ext>
            </a:extLst>
          </p:cNvPr>
          <p:cNvSpPr txBox="1"/>
          <p:nvPr/>
        </p:nvSpPr>
        <p:spPr>
          <a:xfrm>
            <a:off x="108213" y="6047066"/>
            <a:ext cx="8291293" cy="707886"/>
          </a:xfrm>
          <a:prstGeom prst="rect">
            <a:avLst/>
          </a:prstGeom>
          <a:noFill/>
        </p:spPr>
        <p:txBody>
          <a:bodyPr wrap="square">
            <a:spAutoFit/>
          </a:bodyPr>
          <a:lstStyle/>
          <a:p>
            <a:r>
              <a:rPr lang="en-GB" sz="2000" dirty="0">
                <a:latin typeface="Arial Narrow" panose="020B0606020202030204" pitchFamily="34" charset="0"/>
              </a:rPr>
              <a:t>(c) 2025 Greater Manchester Mental Health NHS Foundation Trust. All rights reserved. </a:t>
            </a:r>
          </a:p>
          <a:p>
            <a:r>
              <a:rPr lang="en-GB" sz="2000" dirty="0">
                <a:latin typeface="Arial Narrow" panose="020B0606020202030204" pitchFamily="34" charset="0"/>
              </a:rPr>
              <a:t>Not to be reproduced in whole or in part without the permission of the copyright owner.</a:t>
            </a:r>
          </a:p>
        </p:txBody>
      </p:sp>
      <p:pic>
        <p:nvPicPr>
          <p:cNvPr id="3" name="Picture 2">
            <a:extLst>
              <a:ext uri="{FF2B5EF4-FFF2-40B4-BE49-F238E27FC236}">
                <a16:creationId xmlns:a16="http://schemas.microsoft.com/office/drawing/2014/main" id="{0D5185E3-6E66-3DAD-A275-67B7F6636F1D}"/>
              </a:ext>
            </a:extLst>
          </p:cNvPr>
          <p:cNvPicPr>
            <a:picLocks noChangeAspect="1"/>
          </p:cNvPicPr>
          <p:nvPr/>
        </p:nvPicPr>
        <p:blipFill>
          <a:blip r:embed="rId4"/>
          <a:stretch>
            <a:fillRect/>
          </a:stretch>
        </p:blipFill>
        <p:spPr>
          <a:xfrm>
            <a:off x="9005748" y="1047750"/>
            <a:ext cx="2556245" cy="1213078"/>
          </a:xfrm>
          <a:prstGeom prst="rect">
            <a:avLst/>
          </a:prstGeom>
        </p:spPr>
      </p:pic>
      <p:pic>
        <p:nvPicPr>
          <p:cNvPr id="9" name="Picture 2" descr="Logo downloads | University brand | StaffNet | The University of Manchester">
            <a:extLst>
              <a:ext uri="{FF2B5EF4-FFF2-40B4-BE49-F238E27FC236}">
                <a16:creationId xmlns:a16="http://schemas.microsoft.com/office/drawing/2014/main" id="{7BF36D44-EE6F-608D-058D-2EA655C0DA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3455" y="3106862"/>
            <a:ext cx="2400830" cy="10169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4CB15A1-10C1-6442-A633-F39D115BC223}"/>
              </a:ext>
            </a:extLst>
          </p:cNvPr>
          <p:cNvPicPr>
            <a:picLocks noChangeAspect="1"/>
          </p:cNvPicPr>
          <p:nvPr/>
        </p:nvPicPr>
        <p:blipFill>
          <a:blip r:embed="rId6"/>
          <a:stretch>
            <a:fillRect/>
          </a:stretch>
        </p:blipFill>
        <p:spPr>
          <a:xfrm>
            <a:off x="8510155" y="4742049"/>
            <a:ext cx="3051838" cy="542679"/>
          </a:xfrm>
          <a:prstGeom prst="rect">
            <a:avLst/>
          </a:prstGeom>
        </p:spPr>
      </p:pic>
    </p:spTree>
    <p:extLst>
      <p:ext uri="{BB962C8B-B14F-4D97-AF65-F5344CB8AC3E}">
        <p14:creationId xmlns:p14="http://schemas.microsoft.com/office/powerpoint/2010/main" val="90014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374755" y="466620"/>
            <a:ext cx="3587646" cy="2237225"/>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524656" y="522798"/>
            <a:ext cx="31629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Practical tips</a:t>
            </a:r>
          </a:p>
        </p:txBody>
      </p:sp>
      <p:sp>
        <p:nvSpPr>
          <p:cNvPr id="7" name="Rectangle 6"/>
          <p:cNvSpPr/>
          <p:nvPr/>
        </p:nvSpPr>
        <p:spPr>
          <a:xfrm>
            <a:off x="4446020" y="329177"/>
            <a:ext cx="7233915" cy="5853269"/>
          </a:xfrm>
          <a:prstGeom prst="rect">
            <a:avLst/>
          </a:prstGeom>
        </p:spPr>
        <p:txBody>
          <a:bodyPr wrap="square">
            <a:spAutoFit/>
          </a:bodyPr>
          <a:lstStyle/>
          <a:p>
            <a:pPr marL="342900" indent="-3429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Offer 1:1 work, explain its purpose</a:t>
            </a:r>
          </a:p>
          <a:p>
            <a:pPr marL="342900" indent="-3429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How often, when, where, for how long you will meet</a:t>
            </a:r>
          </a:p>
          <a:p>
            <a:pPr marL="342900" indent="-3429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If our sessions were helpful, how would you know? What would you be doing that you feel you can’t do now? </a:t>
            </a:r>
            <a:r>
              <a:rPr lang="en-GB" i="1" dirty="0">
                <a:solidFill>
                  <a:srgbClr val="512275"/>
                </a:solidFill>
                <a:latin typeface="Verdana" panose="020B0604030504040204" pitchFamily="34" charset="0"/>
                <a:ea typeface="Verdana" panose="020B0604030504040204" pitchFamily="34" charset="0"/>
              </a:rPr>
              <a:t>Examples: be able to talk calmly to my father (anger); be able to go on leave by myself (anxiety); participate in a breakfast club on the ward (depression); reduce arguments with others to once-a-week occasion (paranoia).</a:t>
            </a:r>
          </a:p>
          <a:p>
            <a:pPr marL="342900" indent="-3429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What should happen if you or the patient can’t make the appointment</a:t>
            </a:r>
          </a:p>
          <a:p>
            <a:pPr marL="342900" indent="-3429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Confidentiality: level of confidentiality, agreed shared summary back to team– and confirming to patient.</a:t>
            </a:r>
          </a:p>
          <a:p>
            <a:pPr marL="342900" indent="-3429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Gain consent for 1:1 work </a:t>
            </a:r>
          </a:p>
        </p:txBody>
      </p:sp>
      <p:sp>
        <p:nvSpPr>
          <p:cNvPr id="8" name="Rectangle 7"/>
          <p:cNvSpPr/>
          <p:nvPr/>
        </p:nvSpPr>
        <p:spPr>
          <a:xfrm>
            <a:off x="4446019" y="3803226"/>
            <a:ext cx="7233915" cy="451790"/>
          </a:xfrm>
          <a:prstGeom prst="rect">
            <a:avLst/>
          </a:prstGeom>
        </p:spPr>
        <p:txBody>
          <a:bodyPr wrap="square">
            <a:spAutoFit/>
          </a:bodyPr>
          <a:lstStyle/>
          <a:p>
            <a:pPr>
              <a:lnSpc>
                <a:spcPct val="150000"/>
              </a:lnSpc>
            </a:pPr>
            <a:endParaRPr lang="en-GB" dirty="0">
              <a:solidFill>
                <a:srgbClr val="512275"/>
              </a:solidFill>
              <a:latin typeface="Verdana" panose="020B0604030504040204" pitchFamily="34" charset="0"/>
              <a:ea typeface="Verdana" panose="020B0604030504040204" pitchFamily="34" charset="0"/>
            </a:endParaRPr>
          </a:p>
        </p:txBody>
      </p:sp>
      <p:grpSp>
        <p:nvGrpSpPr>
          <p:cNvPr id="9" name="Google Shape;455;p38"/>
          <p:cNvGrpSpPr/>
          <p:nvPr/>
        </p:nvGrpSpPr>
        <p:grpSpPr>
          <a:xfrm>
            <a:off x="684967" y="3339501"/>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1057448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494675" y="466621"/>
            <a:ext cx="4646951" cy="1204289"/>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94675" y="577597"/>
            <a:ext cx="5213334" cy="109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Confidentiality</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2" name="Rectangle 1"/>
          <p:cNvSpPr/>
          <p:nvPr/>
        </p:nvSpPr>
        <p:spPr>
          <a:xfrm>
            <a:off x="5456419" y="344839"/>
            <a:ext cx="6230755" cy="4247317"/>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Team Activity</a:t>
            </a:r>
          </a:p>
          <a:p>
            <a:pPr marL="342900" indent="-342900">
              <a:lnSpc>
                <a:spcPct val="150000"/>
              </a:lnSpc>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level of detail would you like to know from what I am doing in my 1-2-1 sessions with a patient?</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level of detail would you like to know from what a colleague is doing in their 1-2-1 sessions with a patient?</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should we pass on this information?</a:t>
            </a:r>
          </a:p>
        </p:txBody>
      </p:sp>
      <p:sp>
        <p:nvSpPr>
          <p:cNvPr id="7" name="TextBox 6"/>
          <p:cNvSpPr txBox="1"/>
          <p:nvPr/>
        </p:nvSpPr>
        <p:spPr>
          <a:xfrm>
            <a:off x="4034536" y="5058777"/>
            <a:ext cx="7208087" cy="1200329"/>
          </a:xfrm>
          <a:prstGeom prst="rect">
            <a:avLst/>
          </a:prstGeom>
          <a:noFill/>
        </p:spPr>
        <p:txBody>
          <a:bodyPr wrap="square" rtlCol="0">
            <a:spAutoFit/>
          </a:bodyPr>
          <a:lstStyle/>
          <a:p>
            <a:pPr algn="ctr"/>
            <a:r>
              <a:rPr lang="en-GB" b="1" dirty="0">
                <a:solidFill>
                  <a:srgbClr val="512275"/>
                </a:solidFill>
                <a:latin typeface="Verdana" panose="020B0604030504040204" pitchFamily="34" charset="0"/>
                <a:ea typeface="Verdana" panose="020B0604030504040204" pitchFamily="34" charset="0"/>
              </a:rPr>
              <a:t>Whatever you decide as a team, you have to make sure the patient is aware at the beginning of each session.</a:t>
            </a:r>
          </a:p>
          <a:p>
            <a:pPr algn="ctr"/>
            <a:endParaRPr lang="en-GB" b="1" dirty="0"/>
          </a:p>
        </p:txBody>
      </p:sp>
    </p:spTree>
    <p:extLst>
      <p:ext uri="{BB962C8B-B14F-4D97-AF65-F5344CB8AC3E}">
        <p14:creationId xmlns:p14="http://schemas.microsoft.com/office/powerpoint/2010/main" val="3955046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9417592"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Describe the work</a:t>
            </a:r>
          </a:p>
        </p:txBody>
      </p:sp>
      <p:sp>
        <p:nvSpPr>
          <p:cNvPr id="2" name="Rectangle 1">
            <a:extLst>
              <a:ext uri="{FF2B5EF4-FFF2-40B4-BE49-F238E27FC236}">
                <a16:creationId xmlns:a16="http://schemas.microsoft.com/office/drawing/2014/main" id="{D5A49212-B25E-42B6-83CA-2129A72E2C7B}"/>
              </a:ext>
            </a:extLst>
          </p:cNvPr>
          <p:cNvSpPr/>
          <p:nvPr/>
        </p:nvSpPr>
        <p:spPr>
          <a:xfrm>
            <a:off x="530431" y="2389724"/>
            <a:ext cx="9231086" cy="1815882"/>
          </a:xfrm>
          <a:prstGeom prst="rect">
            <a:avLst/>
          </a:prstGeom>
        </p:spPr>
        <p:txBody>
          <a:bodyPr wrap="square">
            <a:spAutoFit/>
          </a:bodyPr>
          <a:lstStyle/>
          <a:p>
            <a:r>
              <a:rPr lang="en-GB" sz="2800" dirty="0">
                <a:solidFill>
                  <a:srgbClr val="512275"/>
                </a:solidFill>
                <a:latin typeface="Verdana" panose="020B0604030504040204" pitchFamily="34" charset="0"/>
                <a:ea typeface="Verdana" panose="020B0604030504040204" pitchFamily="34" charset="0"/>
              </a:rPr>
              <a:t>There is an ethical obligation to inform patients about the intervention they will receive and to offer them choice in interventions</a:t>
            </a:r>
          </a:p>
          <a:p>
            <a:endParaRPr lang="en-GB" sz="2800" dirty="0"/>
          </a:p>
        </p:txBody>
      </p:sp>
    </p:spTree>
    <p:extLst>
      <p:ext uri="{BB962C8B-B14F-4D97-AF65-F5344CB8AC3E}">
        <p14:creationId xmlns:p14="http://schemas.microsoft.com/office/powerpoint/2010/main" val="2397597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494675" y="466621"/>
            <a:ext cx="2955107" cy="1204289"/>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94675" y="577598"/>
            <a:ext cx="326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Consent</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2" name="Rectangle 1"/>
          <p:cNvSpPr/>
          <p:nvPr/>
        </p:nvSpPr>
        <p:spPr>
          <a:xfrm>
            <a:off x="4122294" y="291256"/>
            <a:ext cx="7827536" cy="5108386"/>
          </a:xfrm>
          <a:prstGeom prst="rect">
            <a:avLst/>
          </a:prstGeom>
        </p:spPr>
        <p:txBody>
          <a:bodyPr wrap="square">
            <a:spAutoFit/>
          </a:bodyPr>
          <a:lstStyle/>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Can an informed consent be really obtained at this stage?</a:t>
            </a:r>
          </a:p>
          <a:p>
            <a:pPr marL="342900" indent="-342900">
              <a:lnSpc>
                <a:spcPct val="150000"/>
              </a:lnSpc>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Does the patient know what she/he is signing up for?</a:t>
            </a:r>
          </a:p>
          <a:p>
            <a:pPr marL="342900" indent="-342900">
              <a:lnSpc>
                <a:spcPct val="150000"/>
              </a:lnSpc>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A chat about whether the patient wants help in a particular area of their mental health and their verbal confirmation that they want to is all that is needed.</a:t>
            </a:r>
          </a:p>
          <a:p>
            <a:pPr marL="342900" indent="-342900">
              <a:lnSpc>
                <a:spcPct val="150000"/>
              </a:lnSpc>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Remember to keep checking</a:t>
            </a:r>
          </a:p>
          <a:p>
            <a:pPr marL="342900" indent="-342900">
              <a:lnSpc>
                <a:spcPct val="150000"/>
              </a:lnSpc>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55314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Example of first session</a:t>
            </a:r>
          </a:p>
        </p:txBody>
      </p:sp>
      <p:sp>
        <p:nvSpPr>
          <p:cNvPr id="2" name="TextBox 1"/>
          <p:cNvSpPr txBox="1"/>
          <p:nvPr/>
        </p:nvSpPr>
        <p:spPr>
          <a:xfrm>
            <a:off x="1259173" y="1873770"/>
            <a:ext cx="9623685" cy="4062651"/>
          </a:xfrm>
          <a:prstGeom prst="rect">
            <a:avLst/>
          </a:prstGeom>
          <a:noFill/>
        </p:spPr>
        <p:txBody>
          <a:bodyPr wrap="square" rtlCol="0">
            <a:spAutoFit/>
          </a:bodyPr>
          <a:lstStyle/>
          <a:p>
            <a:endParaRPr lang="en-GB" sz="2400" dirty="0">
              <a:solidFill>
                <a:srgbClr val="512275"/>
              </a:solidFill>
              <a:latin typeface="Verdana" panose="020B0604030504040204" pitchFamily="34" charset="0"/>
              <a:ea typeface="Verdana" panose="020B0604030504040204" pitchFamily="34" charset="0"/>
            </a:endParaRPr>
          </a:p>
          <a:p>
            <a:r>
              <a:rPr lang="en-GB" sz="2400" dirty="0">
                <a:solidFill>
                  <a:srgbClr val="512275"/>
                </a:solidFill>
                <a:latin typeface="Verdana" panose="020B0604030504040204" pitchFamily="34" charset="0"/>
                <a:ea typeface="Verdana" panose="020B0604030504040204" pitchFamily="34" charset="0"/>
              </a:rPr>
              <a:t>Example of first contact with a patient:  </a:t>
            </a:r>
          </a:p>
          <a:p>
            <a:r>
              <a:rPr lang="en-GB" sz="2400" b="1" dirty="0">
                <a:solidFill>
                  <a:srgbClr val="512275"/>
                </a:solidFill>
                <a:latin typeface="Verdana" panose="020B0604030504040204" pitchFamily="34" charset="0"/>
                <a:ea typeface="Verdana" panose="020B0604030504040204" pitchFamily="34" charset="0"/>
                <a:hlinkClick r:id="rId3"/>
              </a:rPr>
              <a:t>https://video.manchester.ac.uk/faculties/edfa2331ca0cd9a14d717cb1d233466f/77aa57e2-0d7f-4282-8478-26181d70c9a7/</a:t>
            </a:r>
            <a:endParaRPr lang="en-GB" sz="2400" b="1" dirty="0">
              <a:solidFill>
                <a:srgbClr val="512275"/>
              </a:solidFill>
              <a:latin typeface="Verdana" panose="020B0604030504040204" pitchFamily="34" charset="0"/>
              <a:ea typeface="Verdana" panose="020B0604030504040204" pitchFamily="34" charset="0"/>
            </a:endParaRPr>
          </a:p>
          <a:p>
            <a:endParaRPr lang="en-GB" sz="24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400" dirty="0">
                <a:solidFill>
                  <a:srgbClr val="512275"/>
                </a:solidFill>
                <a:latin typeface="Verdana" panose="020B0604030504040204" pitchFamily="34" charset="0"/>
                <a:ea typeface="Verdana" panose="020B0604030504040204" pitchFamily="34" charset="0"/>
              </a:rPr>
              <a:t>What elements that we have discussed have you noticed?</a:t>
            </a:r>
          </a:p>
          <a:p>
            <a:pPr marL="342900" indent="-342900">
              <a:buFont typeface="Arial" panose="020B0604020202020204" pitchFamily="34" charset="0"/>
              <a:buChar char="•"/>
            </a:pPr>
            <a:r>
              <a:rPr lang="en-GB" sz="2400" dirty="0">
                <a:solidFill>
                  <a:srgbClr val="512275"/>
                </a:solidFill>
                <a:latin typeface="Verdana" panose="020B0604030504040204" pitchFamily="34" charset="0"/>
                <a:ea typeface="Verdana" panose="020B0604030504040204" pitchFamily="34" charset="0"/>
              </a:rPr>
              <a:t>What went well?</a:t>
            </a:r>
          </a:p>
          <a:p>
            <a:pPr marL="342900" indent="-342900">
              <a:buFont typeface="Arial" panose="020B0604020202020204" pitchFamily="34" charset="0"/>
              <a:buChar char="•"/>
            </a:pPr>
            <a:r>
              <a:rPr lang="en-GB" sz="2400" dirty="0">
                <a:solidFill>
                  <a:srgbClr val="512275"/>
                </a:solidFill>
                <a:latin typeface="Verdana" panose="020B0604030504040204" pitchFamily="34" charset="0"/>
                <a:ea typeface="Verdana" panose="020B0604030504040204" pitchFamily="34" charset="0"/>
              </a:rPr>
              <a:t>What would you do differently?</a:t>
            </a:r>
          </a:p>
          <a:p>
            <a:pPr marL="342900" indent="-342900">
              <a:buFont typeface="Arial" panose="020B0604020202020204" pitchFamily="34" charset="0"/>
              <a:buChar char="•"/>
            </a:pPr>
            <a:r>
              <a:rPr lang="en-GB" sz="2400" dirty="0">
                <a:solidFill>
                  <a:srgbClr val="512275"/>
                </a:solidFill>
                <a:latin typeface="Verdana" panose="020B0604030504040204" pitchFamily="34" charset="0"/>
                <a:ea typeface="Verdana" panose="020B0604030504040204" pitchFamily="34" charset="0"/>
              </a:rPr>
              <a:t>How would you need to adapt it for your ward?</a:t>
            </a:r>
          </a:p>
          <a:p>
            <a:endParaRPr lang="en-GB" dirty="0"/>
          </a:p>
        </p:txBody>
      </p:sp>
    </p:spTree>
    <p:extLst>
      <p:ext uri="{BB962C8B-B14F-4D97-AF65-F5344CB8AC3E}">
        <p14:creationId xmlns:p14="http://schemas.microsoft.com/office/powerpoint/2010/main" val="3780921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11575"/>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Practise</a:t>
            </a:r>
          </a:p>
        </p:txBody>
      </p:sp>
      <p:sp>
        <p:nvSpPr>
          <p:cNvPr id="2" name="TextBox 1"/>
          <p:cNvSpPr txBox="1"/>
          <p:nvPr/>
        </p:nvSpPr>
        <p:spPr>
          <a:xfrm>
            <a:off x="1259173" y="1873770"/>
            <a:ext cx="9623685" cy="1200329"/>
          </a:xfrm>
          <a:prstGeom prst="rect">
            <a:avLst/>
          </a:prstGeom>
          <a:noFill/>
        </p:spPr>
        <p:txBody>
          <a:bodyPr wrap="square" rtlCol="0">
            <a:spAutoFit/>
          </a:bodyPr>
          <a:lstStyle/>
          <a:p>
            <a:r>
              <a:rPr lang="en-GB" sz="2400" dirty="0">
                <a:solidFill>
                  <a:srgbClr val="512275"/>
                </a:solidFill>
                <a:latin typeface="Verdana" panose="020B0604030504040204" pitchFamily="34" charset="0"/>
                <a:ea typeface="Verdana" panose="020B0604030504040204" pitchFamily="34" charset="0"/>
              </a:rPr>
              <a:t>Now it’s your turn – get into three’s and choose 1 person to be the nurse, 1 person to be the patient and 1 person to observe. </a:t>
            </a:r>
            <a:endParaRPr lang="en-GB" dirty="0"/>
          </a:p>
        </p:txBody>
      </p:sp>
    </p:spTree>
    <p:extLst>
      <p:ext uri="{BB962C8B-B14F-4D97-AF65-F5344CB8AC3E}">
        <p14:creationId xmlns:p14="http://schemas.microsoft.com/office/powerpoint/2010/main" val="2616409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407743" y="297062"/>
            <a:ext cx="7241154" cy="6555641"/>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a patient who has been on the ward for almost a week. You need to contact the patient for 1:1 work, including: </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Reach agreement with patient on what you will both be working on </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will you both know if progress is being made?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your sessions will look like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often you will be meeting</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long for and where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if either of you want to make changes to day/time of meeting</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Confidentiality</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Consent</a:t>
            </a:r>
          </a:p>
        </p:txBody>
      </p:sp>
    </p:spTree>
    <p:extLst>
      <p:ext uri="{BB962C8B-B14F-4D97-AF65-F5344CB8AC3E}">
        <p14:creationId xmlns:p14="http://schemas.microsoft.com/office/powerpoint/2010/main" val="2326731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407743" y="297062"/>
            <a:ext cx="7241154" cy="5108386"/>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sz="2000" dirty="0">
                <a:solidFill>
                  <a:srgbClr val="512275"/>
                </a:solidFill>
                <a:latin typeface="Verdana" panose="020B0604030504040204" pitchFamily="34" charset="0"/>
                <a:ea typeface="Verdana" panose="020B0604030504040204" pitchFamily="34" charset="0"/>
              </a:rPr>
              <a:t>Your named nurse invited you to meet to discuss potential ‘1:1 therapeutic work’. </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a:p>
            <a:pPr>
              <a:lnSpc>
                <a:spcPct val="150000"/>
              </a:lnSpc>
            </a:pPr>
            <a:r>
              <a:rPr lang="en-GB" sz="2000" dirty="0">
                <a:solidFill>
                  <a:srgbClr val="512275"/>
                </a:solidFill>
                <a:latin typeface="Verdana" panose="020B0604030504040204" pitchFamily="34" charset="0"/>
                <a:ea typeface="Verdana" panose="020B0604030504040204" pitchFamily="34" charset="0"/>
              </a:rPr>
              <a:t>You have never worked with anyone in this way before. You are worried that therapy will involve talking about your past sexual and physical abuse as a child. </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a:p>
            <a:pPr>
              <a:lnSpc>
                <a:spcPct val="150000"/>
              </a:lnSpc>
            </a:pPr>
            <a:r>
              <a:rPr lang="en-GB" sz="2000" dirty="0">
                <a:solidFill>
                  <a:srgbClr val="512275"/>
                </a:solidFill>
                <a:latin typeface="Verdana" panose="020B0604030504040204" pitchFamily="34" charset="0"/>
                <a:ea typeface="Verdana" panose="020B0604030504040204" pitchFamily="34" charset="0"/>
              </a:rPr>
              <a:t>However, you do want to address feeling anxious while you are on the ward.</a:t>
            </a:r>
          </a:p>
        </p:txBody>
      </p:sp>
    </p:spTree>
    <p:extLst>
      <p:ext uri="{BB962C8B-B14F-4D97-AF65-F5344CB8AC3E}">
        <p14:creationId xmlns:p14="http://schemas.microsoft.com/office/powerpoint/2010/main" val="4213761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710672"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98771" y="522798"/>
            <a:ext cx="35081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Reflection</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909443" y="334350"/>
            <a:ext cx="7241154" cy="6955045"/>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Observer experience:</a:t>
            </a:r>
          </a:p>
          <a:p>
            <a:pPr>
              <a:lnSpc>
                <a:spcPct val="150000"/>
              </a:lnSpc>
            </a:pPr>
            <a:r>
              <a:rPr lang="en-GB" sz="2000" dirty="0">
                <a:solidFill>
                  <a:srgbClr val="512275"/>
                </a:solidFill>
                <a:latin typeface="Verdana" panose="020B0604030504040204" pitchFamily="34" charset="0"/>
                <a:ea typeface="Verdana" panose="020B0604030504040204" pitchFamily="34" charset="0"/>
              </a:rPr>
              <a:t>What went well?</a:t>
            </a:r>
          </a:p>
          <a:p>
            <a:pPr>
              <a:lnSpc>
                <a:spcPct val="150000"/>
              </a:lnSpc>
            </a:pPr>
            <a:r>
              <a:rPr lang="en-GB" sz="2000" dirty="0">
                <a:solidFill>
                  <a:srgbClr val="512275"/>
                </a:solidFill>
                <a:latin typeface="Verdana" panose="020B0604030504040204" pitchFamily="34" charset="0"/>
                <a:ea typeface="Verdana" panose="020B0604030504040204" pitchFamily="34" charset="0"/>
              </a:rPr>
              <a:t>What might you have done differently?</a:t>
            </a:r>
          </a:p>
          <a:p>
            <a:pPr>
              <a:lnSpc>
                <a:spcPct val="150000"/>
              </a:lnSpc>
            </a:pPr>
            <a:endParaRPr lang="en-GB" sz="2000" b="1" dirty="0">
              <a:solidFill>
                <a:srgbClr val="512275"/>
              </a:solidFill>
              <a:latin typeface="Verdana" panose="020B0604030504040204" pitchFamily="34" charset="0"/>
              <a:ea typeface="Verdana" panose="020B0604030504040204" pitchFamily="34" charset="0"/>
            </a:endParaRPr>
          </a:p>
          <a:p>
            <a:pPr>
              <a:lnSpc>
                <a:spcPct val="150000"/>
              </a:lnSpc>
            </a:pPr>
            <a:r>
              <a:rPr lang="en-GB" sz="2000" b="1" dirty="0">
                <a:solidFill>
                  <a:srgbClr val="512275"/>
                </a:solidFill>
                <a:latin typeface="Verdana" panose="020B0604030504040204" pitchFamily="34" charset="0"/>
                <a:ea typeface="Verdana" panose="020B0604030504040204" pitchFamily="34" charset="0"/>
              </a:rPr>
              <a:t>Patient’s experience:</a:t>
            </a:r>
            <a:endParaRPr lang="en-GB" sz="1200" dirty="0">
              <a:solidFill>
                <a:srgbClr val="512275"/>
              </a:solidFill>
              <a:latin typeface="Verdana" panose="020B0604030504040204" pitchFamily="34" charset="0"/>
              <a:ea typeface="Verdana" panose="020B0604030504040204" pitchFamily="34" charset="0"/>
            </a:endParaRPr>
          </a:p>
          <a:p>
            <a:pPr>
              <a:lnSpc>
                <a:spcPct val="150000"/>
              </a:lnSpc>
            </a:pPr>
            <a:r>
              <a:rPr lang="en-GB" sz="2000" dirty="0">
                <a:solidFill>
                  <a:srgbClr val="512275"/>
                </a:solidFill>
                <a:latin typeface="Verdana" panose="020B0604030504040204" pitchFamily="34" charset="0"/>
                <a:ea typeface="Verdana" panose="020B0604030504040204" pitchFamily="34" charset="0"/>
              </a:rPr>
              <a:t>How did this feel to you?</a:t>
            </a:r>
          </a:p>
          <a:p>
            <a:pPr>
              <a:lnSpc>
                <a:spcPct val="150000"/>
              </a:lnSpc>
            </a:pPr>
            <a:r>
              <a:rPr lang="en-GB" sz="2000" dirty="0">
                <a:solidFill>
                  <a:srgbClr val="512275"/>
                </a:solidFill>
                <a:latin typeface="Verdana" panose="020B0604030504040204" pitchFamily="34" charset="0"/>
                <a:ea typeface="Verdana" panose="020B0604030504040204" pitchFamily="34" charset="0"/>
              </a:rPr>
              <a:t>Did you feel that your feelings were validated and addressed?</a:t>
            </a:r>
          </a:p>
          <a:p>
            <a:pPr>
              <a:lnSpc>
                <a:spcPct val="150000"/>
              </a:lnSpc>
            </a:pPr>
            <a:r>
              <a:rPr lang="en-GB" sz="2000" dirty="0">
                <a:solidFill>
                  <a:srgbClr val="512275"/>
                </a:solidFill>
                <a:latin typeface="Verdana" panose="020B0604030504040204" pitchFamily="34" charset="0"/>
                <a:ea typeface="Verdana" panose="020B0604030504040204" pitchFamily="34" charset="0"/>
              </a:rPr>
              <a:t>Where you needs being met?</a:t>
            </a:r>
          </a:p>
          <a:p>
            <a:pPr>
              <a:lnSpc>
                <a:spcPct val="150000"/>
              </a:lnSpc>
            </a:pPr>
            <a:r>
              <a:rPr lang="en-GB" sz="2000" dirty="0">
                <a:solidFill>
                  <a:srgbClr val="512275"/>
                </a:solidFill>
                <a:latin typeface="Verdana" panose="020B0604030504040204" pitchFamily="34" charset="0"/>
                <a:ea typeface="Verdana" panose="020B0604030504040204" pitchFamily="34" charset="0"/>
              </a:rPr>
              <a:t>What would you have liked more of? Less of?</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a:p>
            <a:pPr>
              <a:lnSpc>
                <a:spcPct val="150000"/>
              </a:lnSpc>
            </a:pPr>
            <a:r>
              <a:rPr lang="en-GB" sz="2000" b="1" dirty="0">
                <a:solidFill>
                  <a:srgbClr val="512275"/>
                </a:solidFill>
                <a:latin typeface="Verdana" panose="020B0604030504040204" pitchFamily="34" charset="0"/>
                <a:ea typeface="Verdana" panose="020B0604030504040204" pitchFamily="34" charset="0"/>
              </a:rPr>
              <a:t>Nurse’s experience:</a:t>
            </a:r>
          </a:p>
          <a:p>
            <a:pPr>
              <a:lnSpc>
                <a:spcPct val="150000"/>
              </a:lnSpc>
            </a:pPr>
            <a:r>
              <a:rPr lang="en-GB" sz="2000" dirty="0">
                <a:solidFill>
                  <a:srgbClr val="512275"/>
                </a:solidFill>
                <a:latin typeface="Verdana" panose="020B0604030504040204" pitchFamily="34" charset="0"/>
                <a:ea typeface="Verdana" panose="020B0604030504040204" pitchFamily="34" charset="0"/>
              </a:rPr>
              <a:t>How did this feel to you?</a:t>
            </a:r>
          </a:p>
          <a:p>
            <a:pPr>
              <a:lnSpc>
                <a:spcPct val="150000"/>
              </a:lnSpc>
            </a:pPr>
            <a:r>
              <a:rPr lang="en-US" sz="2000" dirty="0">
                <a:solidFill>
                  <a:srgbClr val="512275"/>
                </a:solidFill>
                <a:latin typeface="Verdana" panose="020B0604030504040204" pitchFamily="34" charset="0"/>
                <a:ea typeface="Verdana" panose="020B0604030504040204" pitchFamily="34" charset="0"/>
              </a:rPr>
              <a:t>A</a:t>
            </a:r>
            <a:r>
              <a:rPr lang="en-GB" sz="2000" dirty="0" err="1">
                <a:solidFill>
                  <a:srgbClr val="512275"/>
                </a:solidFill>
                <a:latin typeface="Verdana" panose="020B0604030504040204" pitchFamily="34" charset="0"/>
                <a:ea typeface="Verdana" panose="020B0604030504040204" pitchFamily="34" charset="0"/>
              </a:rPr>
              <a:t>ny</a:t>
            </a:r>
            <a:r>
              <a:rPr lang="en-GB" sz="2000" dirty="0">
                <a:solidFill>
                  <a:srgbClr val="512275"/>
                </a:solidFill>
                <a:latin typeface="Verdana" panose="020B0604030504040204" pitchFamily="34" charset="0"/>
                <a:ea typeface="Verdana" panose="020B0604030504040204" pitchFamily="34" charset="0"/>
              </a:rPr>
              <a:t> challenges?</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0284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413417" y="1384949"/>
            <a:ext cx="7578034"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Skills to use during</a:t>
            </a:r>
          </a:p>
        </p:txBody>
      </p:sp>
      <p:sp>
        <p:nvSpPr>
          <p:cNvPr id="7" name="Google Shape;67;p12"/>
          <p:cNvSpPr txBox="1">
            <a:spLocks/>
          </p:cNvSpPr>
          <p:nvPr/>
        </p:nvSpPr>
        <p:spPr>
          <a:xfrm>
            <a:off x="3820817" y="3145447"/>
            <a:ext cx="4512470"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1-2-1 sessions</a:t>
            </a:r>
          </a:p>
        </p:txBody>
      </p:sp>
    </p:spTree>
    <p:extLst>
      <p:ext uri="{BB962C8B-B14F-4D97-AF65-F5344CB8AC3E}">
        <p14:creationId xmlns:p14="http://schemas.microsoft.com/office/powerpoint/2010/main" val="362571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401096" y="637309"/>
            <a:ext cx="3115485"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78935" y="1015869"/>
            <a:ext cx="2498795" cy="116108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6600" dirty="0">
                <a:solidFill>
                  <a:srgbClr val="512275"/>
                </a:solidFill>
                <a:latin typeface="Segoe Print" charset="0"/>
                <a:ea typeface="Segoe Print" charset="0"/>
                <a:cs typeface="Segoe Print" charset="0"/>
              </a:rPr>
              <a:t>Aims</a:t>
            </a:r>
          </a:p>
        </p:txBody>
      </p:sp>
      <p:sp>
        <p:nvSpPr>
          <p:cNvPr id="7" name="Rectangle 7"/>
          <p:cNvSpPr>
            <a:spLocks noChangeArrowheads="1"/>
          </p:cNvSpPr>
          <p:nvPr/>
        </p:nvSpPr>
        <p:spPr bwMode="auto">
          <a:xfrm>
            <a:off x="4670892" y="747144"/>
            <a:ext cx="6770848" cy="578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2400" dirty="0">
                <a:solidFill>
                  <a:srgbClr val="512275"/>
                </a:solidFill>
                <a:latin typeface="Verdana"/>
                <a:ea typeface="Geneva" charset="0"/>
                <a:cs typeface="Verdana"/>
              </a:rPr>
              <a:t>1. The importance of therapeutic relationships</a:t>
            </a:r>
          </a:p>
          <a:p>
            <a:pPr marL="176213" lvl="2">
              <a:lnSpc>
                <a:spcPct val="120000"/>
              </a:lnSpc>
              <a:defRPr/>
            </a:pPr>
            <a:r>
              <a:rPr lang="en-GB" sz="2400" dirty="0">
                <a:solidFill>
                  <a:srgbClr val="512275"/>
                </a:solidFill>
                <a:latin typeface="Verdana"/>
                <a:ea typeface="Geneva" charset="0"/>
                <a:cs typeface="Verdana"/>
              </a:rPr>
              <a:t>2. First session with a patient:</a:t>
            </a:r>
          </a:p>
          <a:p>
            <a:pPr marL="976313" lvl="3" indent="-342900">
              <a:lnSpc>
                <a:spcPct val="120000"/>
              </a:lnSpc>
              <a:buFont typeface="Courier New" charset="0"/>
              <a:buChar char="o"/>
              <a:defRPr/>
            </a:pPr>
            <a:r>
              <a:rPr lang="en-GB" sz="2000" dirty="0">
                <a:solidFill>
                  <a:srgbClr val="512275"/>
                </a:solidFill>
                <a:latin typeface="Verdana"/>
                <a:ea typeface="Geneva" charset="0"/>
                <a:cs typeface="Verdana"/>
              </a:rPr>
              <a:t>Setting expectations</a:t>
            </a:r>
          </a:p>
          <a:p>
            <a:pPr marL="976313" lvl="3" indent="-342900">
              <a:lnSpc>
                <a:spcPct val="120000"/>
              </a:lnSpc>
              <a:buFont typeface="Courier New" charset="0"/>
              <a:buChar char="o"/>
              <a:defRPr/>
            </a:pPr>
            <a:r>
              <a:rPr lang="en-GB" sz="2000" dirty="0">
                <a:solidFill>
                  <a:srgbClr val="512275"/>
                </a:solidFill>
                <a:latin typeface="Verdana"/>
                <a:ea typeface="Geneva" charset="0"/>
                <a:cs typeface="Verdana"/>
              </a:rPr>
              <a:t>Description of work you will be doing</a:t>
            </a:r>
          </a:p>
          <a:p>
            <a:pPr marL="976313" lvl="3" indent="-342900">
              <a:lnSpc>
                <a:spcPct val="120000"/>
              </a:lnSpc>
              <a:buFont typeface="Courier New" charset="0"/>
              <a:buChar char="o"/>
              <a:defRPr/>
            </a:pPr>
            <a:r>
              <a:rPr lang="en-GB" sz="2000" dirty="0">
                <a:solidFill>
                  <a:srgbClr val="512275"/>
                </a:solidFill>
                <a:latin typeface="Verdana"/>
                <a:ea typeface="Geneva" charset="0"/>
                <a:cs typeface="Verdana"/>
              </a:rPr>
              <a:t>Consenting </a:t>
            </a:r>
          </a:p>
          <a:p>
            <a:pPr marL="176213" lvl="2">
              <a:lnSpc>
                <a:spcPct val="120000"/>
              </a:lnSpc>
              <a:defRPr/>
            </a:pPr>
            <a:r>
              <a:rPr lang="en-GB" sz="2400" dirty="0">
                <a:solidFill>
                  <a:srgbClr val="512275"/>
                </a:solidFill>
                <a:latin typeface="Verdana"/>
                <a:ea typeface="Geneva" charset="0"/>
                <a:cs typeface="Verdana"/>
              </a:rPr>
              <a:t>3. Skills to use during 121 sessions:</a:t>
            </a:r>
          </a:p>
          <a:p>
            <a:pPr marL="976313" lvl="3" indent="-342900">
              <a:lnSpc>
                <a:spcPct val="120000"/>
              </a:lnSpc>
              <a:buFont typeface="Courier New" charset="0"/>
              <a:buChar char="o"/>
              <a:defRPr/>
            </a:pPr>
            <a:r>
              <a:rPr lang="en-GB" sz="2000" dirty="0">
                <a:solidFill>
                  <a:srgbClr val="512275"/>
                </a:solidFill>
                <a:latin typeface="Verdana"/>
                <a:ea typeface="Geneva" charset="0"/>
                <a:cs typeface="Verdana"/>
              </a:rPr>
              <a:t>Guided discovery</a:t>
            </a:r>
          </a:p>
          <a:p>
            <a:pPr marL="976313" lvl="3" indent="-342900">
              <a:lnSpc>
                <a:spcPct val="120000"/>
              </a:lnSpc>
              <a:buFont typeface="Courier New" charset="0"/>
              <a:buChar char="o"/>
              <a:defRPr/>
            </a:pPr>
            <a:r>
              <a:rPr lang="en-GB" sz="2000" dirty="0">
                <a:solidFill>
                  <a:srgbClr val="512275"/>
                </a:solidFill>
                <a:latin typeface="Verdana"/>
                <a:ea typeface="Geneva" charset="0"/>
                <a:cs typeface="Verdana"/>
              </a:rPr>
              <a:t>Breakdown in therapeutic relationships </a:t>
            </a:r>
          </a:p>
          <a:p>
            <a:pPr marL="976313" lvl="3" indent="-342900">
              <a:lnSpc>
                <a:spcPct val="120000"/>
              </a:lnSpc>
              <a:buFont typeface="Courier New" charset="0"/>
              <a:buChar char="o"/>
              <a:defRPr/>
            </a:pPr>
            <a:r>
              <a:rPr lang="en-GB" sz="2000" dirty="0">
                <a:solidFill>
                  <a:srgbClr val="512275"/>
                </a:solidFill>
                <a:latin typeface="Verdana"/>
                <a:ea typeface="Geneva" charset="0"/>
                <a:cs typeface="Verdana"/>
              </a:rPr>
              <a:t>Active listening, summarising and reflecting</a:t>
            </a:r>
          </a:p>
          <a:p>
            <a:pPr marL="976313" lvl="3" indent="-342900">
              <a:lnSpc>
                <a:spcPct val="120000"/>
              </a:lnSpc>
              <a:buFont typeface="Courier New" charset="0"/>
              <a:buChar char="o"/>
              <a:defRPr/>
            </a:pPr>
            <a:r>
              <a:rPr lang="en-GB" sz="2000" dirty="0">
                <a:solidFill>
                  <a:srgbClr val="512275"/>
                </a:solidFill>
                <a:latin typeface="Verdana"/>
                <a:ea typeface="Geneva" charset="0"/>
                <a:cs typeface="Verdana"/>
              </a:rPr>
              <a:t>Asking for feedback</a:t>
            </a:r>
          </a:p>
          <a:p>
            <a:pPr marL="176213" lvl="2">
              <a:lnSpc>
                <a:spcPct val="120000"/>
              </a:lnSpc>
              <a:defRPr/>
            </a:pPr>
            <a:r>
              <a:rPr lang="en-GB" sz="2400" dirty="0">
                <a:solidFill>
                  <a:srgbClr val="512275"/>
                </a:solidFill>
                <a:latin typeface="Verdana"/>
                <a:ea typeface="Geneva" charset="0"/>
                <a:cs typeface="Verdana"/>
              </a:rPr>
              <a:t>4. Breakdowns in a therapeutic relationship</a:t>
            </a:r>
          </a:p>
          <a:p>
            <a:pPr marL="176213" lvl="2">
              <a:lnSpc>
                <a:spcPct val="120000"/>
              </a:lnSpc>
              <a:defRPr/>
            </a:pPr>
            <a:r>
              <a:rPr lang="en-GB" sz="2400" dirty="0">
                <a:solidFill>
                  <a:srgbClr val="512275"/>
                </a:solidFill>
                <a:latin typeface="Verdana"/>
                <a:ea typeface="Geneva" charset="0"/>
                <a:cs typeface="Verdana"/>
              </a:rPr>
              <a:t>5. Ongoing support</a:t>
            </a:r>
          </a:p>
        </p:txBody>
      </p:sp>
      <p:grpSp>
        <p:nvGrpSpPr>
          <p:cNvPr id="8" name="Google Shape;298;p38"/>
          <p:cNvGrpSpPr/>
          <p:nvPr/>
        </p:nvGrpSpPr>
        <p:grpSpPr>
          <a:xfrm>
            <a:off x="1401096" y="3917216"/>
            <a:ext cx="1749351" cy="2473737"/>
            <a:chOff x="584925" y="238125"/>
            <a:chExt cx="415200" cy="525100"/>
          </a:xfrm>
          <a:solidFill>
            <a:srgbClr val="512275"/>
          </a:solidFill>
        </p:grpSpPr>
        <p:sp>
          <p:nvSpPr>
            <p:cNvPr id="9" name="Google Shape;299;p38"/>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0;p38"/>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1;p38"/>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2;p38"/>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3;p38"/>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4;p38"/>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07915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Skill 1:</a:t>
            </a:r>
          </a:p>
        </p:txBody>
      </p:sp>
      <p:sp>
        <p:nvSpPr>
          <p:cNvPr id="7" name="Google Shape;67;p12"/>
          <p:cNvSpPr txBox="1">
            <a:spLocks/>
          </p:cNvSpPr>
          <p:nvPr/>
        </p:nvSpPr>
        <p:spPr>
          <a:xfrm>
            <a:off x="1102159" y="2518877"/>
            <a:ext cx="7700030"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7200" dirty="0">
                <a:solidFill>
                  <a:srgbClr val="512275"/>
                </a:solidFill>
                <a:latin typeface="Segoe Print" charset="0"/>
                <a:ea typeface="Segoe Print" charset="0"/>
                <a:cs typeface="Segoe Print" charset="0"/>
              </a:rPr>
              <a:t>Active listening, summarising and reflecting</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1858514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1"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6" name="Google Shape;67;p12"/>
          <p:cNvSpPr txBox="1">
            <a:spLocks/>
          </p:cNvSpPr>
          <p:nvPr/>
        </p:nvSpPr>
        <p:spPr>
          <a:xfrm>
            <a:off x="950614" y="201297"/>
            <a:ext cx="10800783" cy="963595"/>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Top Tips – Active listening</a:t>
            </a:r>
          </a:p>
        </p:txBody>
      </p:sp>
      <p:grpSp>
        <p:nvGrpSpPr>
          <p:cNvPr id="2" name="Group 1"/>
          <p:cNvGrpSpPr/>
          <p:nvPr/>
        </p:nvGrpSpPr>
        <p:grpSpPr>
          <a:xfrm>
            <a:off x="803301" y="1089148"/>
            <a:ext cx="10585394" cy="2795821"/>
            <a:chOff x="604435" y="1647467"/>
            <a:chExt cx="10891970" cy="3892599"/>
          </a:xfrm>
        </p:grpSpPr>
        <p:grpSp>
          <p:nvGrpSpPr>
            <p:cNvPr id="10" name="Group 9"/>
            <p:cNvGrpSpPr/>
            <p:nvPr/>
          </p:nvGrpSpPr>
          <p:grpSpPr>
            <a:xfrm>
              <a:off x="604435" y="1647467"/>
              <a:ext cx="10891970" cy="813536"/>
              <a:chOff x="644851" y="1812526"/>
              <a:chExt cx="10891970" cy="813536"/>
            </a:xfrm>
          </p:grpSpPr>
          <p:sp>
            <p:nvSpPr>
              <p:cNvPr id="8" name="Teardrop 7"/>
              <p:cNvSpPr/>
              <p:nvPr/>
            </p:nvSpPr>
            <p:spPr>
              <a:xfrm>
                <a:off x="644851" y="1814078"/>
                <a:ext cx="2042438" cy="811984"/>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9" name="Rounded Rectangle 8"/>
              <p:cNvSpPr/>
              <p:nvPr/>
            </p:nvSpPr>
            <p:spPr>
              <a:xfrm>
                <a:off x="2687288" y="1812526"/>
                <a:ext cx="8849533" cy="7017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512275"/>
                    </a:solidFill>
                  </a:rPr>
                  <a:t>Find the right environment</a:t>
                </a:r>
                <a:endParaRPr lang="en-US" sz="2200" dirty="0">
                  <a:solidFill>
                    <a:srgbClr val="512275"/>
                  </a:solidFill>
                </a:endParaRPr>
              </a:p>
            </p:txBody>
          </p:sp>
        </p:grpSp>
        <p:grpSp>
          <p:nvGrpSpPr>
            <p:cNvPr id="11" name="Group 10"/>
            <p:cNvGrpSpPr/>
            <p:nvPr/>
          </p:nvGrpSpPr>
          <p:grpSpPr>
            <a:xfrm>
              <a:off x="604435" y="2653492"/>
              <a:ext cx="10854892" cy="813536"/>
              <a:chOff x="681929" y="1812526"/>
              <a:chExt cx="10854892" cy="813536"/>
            </a:xfrm>
          </p:grpSpPr>
          <p:sp>
            <p:nvSpPr>
              <p:cNvPr id="12" name="Teardrop 11"/>
              <p:cNvSpPr/>
              <p:nvPr/>
            </p:nvSpPr>
            <p:spPr>
              <a:xfrm>
                <a:off x="681929" y="1814078"/>
                <a:ext cx="2005359" cy="811984"/>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3" name="Rounded Rectangle 12"/>
              <p:cNvSpPr/>
              <p:nvPr/>
            </p:nvSpPr>
            <p:spPr>
              <a:xfrm>
                <a:off x="2687288" y="1812526"/>
                <a:ext cx="8849533" cy="7017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512275"/>
                    </a:solidFill>
                  </a:rPr>
                  <a:t>Use eye contact</a:t>
                </a:r>
              </a:p>
            </p:txBody>
          </p:sp>
        </p:grpSp>
        <p:grpSp>
          <p:nvGrpSpPr>
            <p:cNvPr id="14" name="Group 13"/>
            <p:cNvGrpSpPr/>
            <p:nvPr/>
          </p:nvGrpSpPr>
          <p:grpSpPr>
            <a:xfrm>
              <a:off x="604435" y="3677549"/>
              <a:ext cx="10891970" cy="813538"/>
              <a:chOff x="644851" y="1812525"/>
              <a:chExt cx="10891970" cy="813538"/>
            </a:xfrm>
          </p:grpSpPr>
          <p:sp>
            <p:nvSpPr>
              <p:cNvPr id="15" name="Teardrop 14"/>
              <p:cNvSpPr/>
              <p:nvPr/>
            </p:nvSpPr>
            <p:spPr>
              <a:xfrm>
                <a:off x="644851" y="1814079"/>
                <a:ext cx="2042437" cy="811984"/>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6" name="Rounded Rectangle 15"/>
              <p:cNvSpPr/>
              <p:nvPr/>
            </p:nvSpPr>
            <p:spPr>
              <a:xfrm>
                <a:off x="2687288" y="1812525"/>
                <a:ext cx="8849533" cy="7017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512275"/>
                    </a:solidFill>
                  </a:rPr>
                  <a:t>Listen to what the person is saying</a:t>
                </a:r>
              </a:p>
            </p:txBody>
          </p:sp>
        </p:grpSp>
        <p:grpSp>
          <p:nvGrpSpPr>
            <p:cNvPr id="17" name="Group 16"/>
            <p:cNvGrpSpPr/>
            <p:nvPr/>
          </p:nvGrpSpPr>
          <p:grpSpPr>
            <a:xfrm>
              <a:off x="604435" y="4724859"/>
              <a:ext cx="10891970" cy="815207"/>
              <a:chOff x="644851" y="1812526"/>
              <a:chExt cx="10891970" cy="815207"/>
            </a:xfrm>
          </p:grpSpPr>
          <p:sp>
            <p:nvSpPr>
              <p:cNvPr id="18" name="Teardrop 17"/>
              <p:cNvSpPr/>
              <p:nvPr/>
            </p:nvSpPr>
            <p:spPr>
              <a:xfrm>
                <a:off x="644851" y="1814078"/>
                <a:ext cx="2042437" cy="813655"/>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4.</a:t>
                </a:r>
              </a:p>
            </p:txBody>
          </p:sp>
          <p:sp>
            <p:nvSpPr>
              <p:cNvPr id="19" name="Rounded Rectangle 18"/>
              <p:cNvSpPr/>
              <p:nvPr/>
            </p:nvSpPr>
            <p:spPr>
              <a:xfrm>
                <a:off x="2687288" y="1812526"/>
                <a:ext cx="8849533" cy="7017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512275"/>
                    </a:solidFill>
                  </a:rPr>
                  <a:t>Demonstrate that you’re listening – nod, make noises that indicate you are listening</a:t>
                </a:r>
              </a:p>
            </p:txBody>
          </p:sp>
        </p:grpSp>
      </p:grpSp>
      <p:sp>
        <p:nvSpPr>
          <p:cNvPr id="22" name="Teardrop 21"/>
          <p:cNvSpPr/>
          <p:nvPr/>
        </p:nvSpPr>
        <p:spPr>
          <a:xfrm>
            <a:off x="785283" y="3979593"/>
            <a:ext cx="1984949" cy="584399"/>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5.</a:t>
            </a:r>
          </a:p>
        </p:txBody>
      </p:sp>
      <p:sp>
        <p:nvSpPr>
          <p:cNvPr id="23" name="Rounded Rectangle 22"/>
          <p:cNvSpPr/>
          <p:nvPr/>
        </p:nvSpPr>
        <p:spPr>
          <a:xfrm>
            <a:off x="2770232" y="3978477"/>
            <a:ext cx="8600445"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512275"/>
                </a:solidFill>
              </a:rPr>
              <a:t>Begin to reflect back single words or phrases “you felt really angry”</a:t>
            </a:r>
          </a:p>
        </p:txBody>
      </p:sp>
      <p:sp>
        <p:nvSpPr>
          <p:cNvPr id="24" name="Teardrop 23"/>
          <p:cNvSpPr/>
          <p:nvPr/>
        </p:nvSpPr>
        <p:spPr>
          <a:xfrm>
            <a:off x="767266" y="4679028"/>
            <a:ext cx="1984949" cy="584399"/>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6.</a:t>
            </a:r>
          </a:p>
        </p:txBody>
      </p:sp>
      <p:sp>
        <p:nvSpPr>
          <p:cNvPr id="25" name="Rounded Rectangle 24"/>
          <p:cNvSpPr/>
          <p:nvPr/>
        </p:nvSpPr>
        <p:spPr>
          <a:xfrm>
            <a:off x="2752216" y="4653003"/>
            <a:ext cx="8600445"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512275"/>
                </a:solidFill>
              </a:rPr>
              <a:t>After a period of listening, ask for elaboration for anything you don’t understand</a:t>
            </a:r>
          </a:p>
        </p:txBody>
      </p:sp>
      <p:sp>
        <p:nvSpPr>
          <p:cNvPr id="26" name="Teardrop 25"/>
          <p:cNvSpPr/>
          <p:nvPr/>
        </p:nvSpPr>
        <p:spPr>
          <a:xfrm>
            <a:off x="785283" y="5399642"/>
            <a:ext cx="1984949" cy="584399"/>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7.</a:t>
            </a:r>
          </a:p>
        </p:txBody>
      </p:sp>
      <p:sp>
        <p:nvSpPr>
          <p:cNvPr id="27" name="Rounded Rectangle 26"/>
          <p:cNvSpPr/>
          <p:nvPr/>
        </p:nvSpPr>
        <p:spPr>
          <a:xfrm>
            <a:off x="2770232" y="5398526"/>
            <a:ext cx="8600445"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512275"/>
                </a:solidFill>
              </a:rPr>
              <a:t>Listen again</a:t>
            </a:r>
          </a:p>
        </p:txBody>
      </p:sp>
      <p:sp>
        <p:nvSpPr>
          <p:cNvPr id="28" name="Teardrop 27"/>
          <p:cNvSpPr/>
          <p:nvPr/>
        </p:nvSpPr>
        <p:spPr>
          <a:xfrm>
            <a:off x="803302" y="6136441"/>
            <a:ext cx="1984949" cy="584399"/>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8.</a:t>
            </a:r>
          </a:p>
        </p:txBody>
      </p:sp>
      <p:sp>
        <p:nvSpPr>
          <p:cNvPr id="29" name="Rounded Rectangle 28"/>
          <p:cNvSpPr/>
          <p:nvPr/>
        </p:nvSpPr>
        <p:spPr>
          <a:xfrm>
            <a:off x="2788251" y="6135325"/>
            <a:ext cx="8600445"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512275"/>
                </a:solidFill>
              </a:rPr>
              <a:t>Summarise what the person has said and check you’ve understood it properly e.g. “tell me in your own words what you understand of what we have discussed”.</a:t>
            </a:r>
          </a:p>
        </p:txBody>
      </p:sp>
    </p:spTree>
    <p:extLst>
      <p:ext uri="{BB962C8B-B14F-4D97-AF65-F5344CB8AC3E}">
        <p14:creationId xmlns:p14="http://schemas.microsoft.com/office/powerpoint/2010/main" val="2469761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494675" y="466621"/>
            <a:ext cx="2955107" cy="1204289"/>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323557" y="577598"/>
            <a:ext cx="344101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Consider</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2" name="Rectangle 1"/>
          <p:cNvSpPr/>
          <p:nvPr/>
        </p:nvSpPr>
        <p:spPr>
          <a:xfrm>
            <a:off x="4122294" y="1794381"/>
            <a:ext cx="6985417" cy="4634282"/>
          </a:xfrm>
          <a:prstGeom prst="rect">
            <a:avLst/>
          </a:prstGeom>
        </p:spPr>
        <p:txBody>
          <a:bodyPr wrap="square">
            <a:spAutoFit/>
          </a:bodyPr>
          <a:lstStyle/>
          <a:p>
            <a:pPr>
              <a:lnSpc>
                <a:spcPct val="150000"/>
              </a:lnSpc>
            </a:pPr>
            <a:r>
              <a:rPr lang="en-US" sz="2400" dirty="0">
                <a:solidFill>
                  <a:srgbClr val="512275"/>
                </a:solidFill>
                <a:latin typeface="Verdana" panose="020B0604030504040204" pitchFamily="34" charset="0"/>
                <a:ea typeface="Verdana" panose="020B0604030504040204" pitchFamily="34" charset="0"/>
              </a:rPr>
              <a:t>Technique used whereby listener fully </a:t>
            </a:r>
            <a:r>
              <a:rPr lang="en-US" sz="2400" b="1" dirty="0">
                <a:solidFill>
                  <a:srgbClr val="512275"/>
                </a:solidFill>
                <a:latin typeface="Verdana" panose="020B0604030504040204" pitchFamily="34" charset="0"/>
                <a:ea typeface="Verdana" panose="020B0604030504040204" pitchFamily="34" charset="0"/>
              </a:rPr>
              <a:t>concentrates</a:t>
            </a:r>
            <a:r>
              <a:rPr lang="en-US" sz="2400" dirty="0">
                <a:solidFill>
                  <a:srgbClr val="512275"/>
                </a:solidFill>
                <a:latin typeface="Verdana" panose="020B0604030504040204" pitchFamily="34" charset="0"/>
                <a:ea typeface="Verdana" panose="020B0604030504040204" pitchFamily="34" charset="0"/>
              </a:rPr>
              <a:t>, </a:t>
            </a:r>
            <a:r>
              <a:rPr lang="en-US" sz="2400" b="1" dirty="0">
                <a:solidFill>
                  <a:srgbClr val="512275"/>
                </a:solidFill>
                <a:latin typeface="Verdana" panose="020B0604030504040204" pitchFamily="34" charset="0"/>
                <a:ea typeface="Verdana" panose="020B0604030504040204" pitchFamily="34" charset="0"/>
              </a:rPr>
              <a:t>understands</a:t>
            </a:r>
            <a:r>
              <a:rPr lang="en-US" sz="2400" dirty="0">
                <a:solidFill>
                  <a:srgbClr val="512275"/>
                </a:solidFill>
                <a:latin typeface="Verdana" panose="020B0604030504040204" pitchFamily="34" charset="0"/>
                <a:ea typeface="Verdana" panose="020B0604030504040204" pitchFamily="34" charset="0"/>
              </a:rPr>
              <a:t>, </a:t>
            </a:r>
            <a:r>
              <a:rPr lang="en-US" sz="2400" b="1" dirty="0">
                <a:solidFill>
                  <a:srgbClr val="512275"/>
                </a:solidFill>
                <a:latin typeface="Verdana" panose="020B0604030504040204" pitchFamily="34" charset="0"/>
                <a:ea typeface="Verdana" panose="020B0604030504040204" pitchFamily="34" charset="0"/>
              </a:rPr>
              <a:t>responds</a:t>
            </a:r>
            <a:r>
              <a:rPr lang="en-US" sz="2400" dirty="0">
                <a:solidFill>
                  <a:srgbClr val="512275"/>
                </a:solidFill>
                <a:latin typeface="Verdana" panose="020B0604030504040204" pitchFamily="34" charset="0"/>
                <a:ea typeface="Verdana" panose="020B0604030504040204" pitchFamily="34" charset="0"/>
              </a:rPr>
              <a:t> and </a:t>
            </a:r>
            <a:r>
              <a:rPr lang="en-US" sz="2400" b="1" dirty="0">
                <a:solidFill>
                  <a:srgbClr val="512275"/>
                </a:solidFill>
                <a:latin typeface="Verdana" panose="020B0604030504040204" pitchFamily="34" charset="0"/>
                <a:ea typeface="Verdana" panose="020B0604030504040204" pitchFamily="34" charset="0"/>
              </a:rPr>
              <a:t>remembers</a:t>
            </a:r>
            <a:r>
              <a:rPr lang="en-US" sz="2400" dirty="0">
                <a:solidFill>
                  <a:srgbClr val="512275"/>
                </a:solidFill>
                <a:latin typeface="Verdana" panose="020B0604030504040204" pitchFamily="34" charset="0"/>
                <a:ea typeface="Verdana" panose="020B0604030504040204" pitchFamily="34" charset="0"/>
              </a:rPr>
              <a:t> what it being said.</a:t>
            </a:r>
          </a:p>
          <a:p>
            <a:pPr marL="342900" indent="-342900">
              <a:lnSpc>
                <a:spcPct val="150000"/>
              </a:lnSpc>
              <a:buFont typeface="Arial" panose="020B0604020202020204" pitchFamily="34" charset="0"/>
              <a:buChar char="•"/>
            </a:pPr>
            <a:endParaRPr lang="en-US" sz="2400" dirty="0">
              <a:solidFill>
                <a:srgbClr val="512275"/>
              </a:solidFill>
              <a:latin typeface="Verdana" panose="020B0604030504040204" pitchFamily="34" charset="0"/>
              <a:ea typeface="Verdana" panose="020B0604030504040204" pitchFamily="34" charset="0"/>
            </a:endParaRP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a:p>
            <a:pPr>
              <a:lnSpc>
                <a:spcPct val="150000"/>
              </a:lnSpc>
            </a:pPr>
            <a:r>
              <a:rPr lang="en-GB" sz="2000" dirty="0">
                <a:solidFill>
                  <a:srgbClr val="512275"/>
                </a:solidFill>
                <a:latin typeface="Verdana" panose="020B0604030504040204" pitchFamily="34" charset="0"/>
                <a:ea typeface="Verdana" panose="020B0604030504040204" pitchFamily="34" charset="0"/>
              </a:rPr>
              <a:t>Is this something you already use on the ward?</a:t>
            </a:r>
          </a:p>
          <a:p>
            <a:pPr>
              <a:lnSpc>
                <a:spcPct val="150000"/>
              </a:lnSpc>
            </a:pPr>
            <a:r>
              <a:rPr lang="en-US" sz="2000" dirty="0">
                <a:solidFill>
                  <a:srgbClr val="512275"/>
                </a:solidFill>
                <a:latin typeface="Verdana" panose="020B0604030504040204" pitchFamily="34" charset="0"/>
                <a:ea typeface="Verdana" panose="020B0604030504040204" pitchFamily="34" charset="0"/>
              </a:rPr>
              <a:t>A</a:t>
            </a:r>
            <a:r>
              <a:rPr lang="en-GB" sz="2000" dirty="0">
                <a:solidFill>
                  <a:srgbClr val="512275"/>
                </a:solidFill>
                <a:latin typeface="Verdana" panose="020B0604030504040204" pitchFamily="34" charset="0"/>
                <a:ea typeface="Verdana" panose="020B0604030504040204" pitchFamily="34" charset="0"/>
              </a:rPr>
              <a:t>re there any challenges or difficulties to using active listening?</a:t>
            </a:r>
          </a:p>
          <a:p>
            <a:pPr>
              <a:lnSpc>
                <a:spcPct val="150000"/>
              </a:lnSpc>
            </a:pPr>
            <a:endParaRPr lang="en-GB" sz="2400" dirty="0">
              <a:solidFill>
                <a:srgbClr val="512275"/>
              </a:solidFill>
              <a:latin typeface="Verdana" panose="020B0604030504040204" pitchFamily="34" charset="0"/>
              <a:ea typeface="Verdana" panose="020B0604030504040204" pitchFamily="34" charset="0"/>
            </a:endParaRPr>
          </a:p>
        </p:txBody>
      </p:sp>
      <p:sp>
        <p:nvSpPr>
          <p:cNvPr id="13" name="Google Shape;67;p12">
            <a:extLst>
              <a:ext uri="{FF2B5EF4-FFF2-40B4-BE49-F238E27FC236}">
                <a16:creationId xmlns:a16="http://schemas.microsoft.com/office/drawing/2014/main" id="{81B216B6-327B-485F-9712-085EFCBE2A38}"/>
              </a:ext>
            </a:extLst>
          </p:cNvPr>
          <p:cNvSpPr txBox="1">
            <a:spLocks/>
          </p:cNvSpPr>
          <p:nvPr/>
        </p:nvSpPr>
        <p:spPr>
          <a:xfrm>
            <a:off x="3944456" y="466621"/>
            <a:ext cx="8193211" cy="134368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4000" dirty="0">
                <a:solidFill>
                  <a:srgbClr val="512275"/>
                </a:solidFill>
                <a:latin typeface="Segoe Print" charset="0"/>
                <a:ea typeface="Segoe Print" charset="0"/>
                <a:cs typeface="Segoe Print" charset="0"/>
              </a:rPr>
              <a:t>Active listening</a:t>
            </a:r>
          </a:p>
        </p:txBody>
      </p:sp>
    </p:spTree>
    <p:extLst>
      <p:ext uri="{BB962C8B-B14F-4D97-AF65-F5344CB8AC3E}">
        <p14:creationId xmlns:p14="http://schemas.microsoft.com/office/powerpoint/2010/main" val="4004267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494675" y="466621"/>
            <a:ext cx="3866310" cy="3725551"/>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323557" y="577598"/>
            <a:ext cx="403742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Why summarise and reflect?</a:t>
            </a:r>
          </a:p>
        </p:txBody>
      </p:sp>
      <p:sp>
        <p:nvSpPr>
          <p:cNvPr id="2" name="Rectangle 1"/>
          <p:cNvSpPr/>
          <p:nvPr/>
        </p:nvSpPr>
        <p:spPr>
          <a:xfrm>
            <a:off x="4684542" y="235254"/>
            <a:ext cx="6985417" cy="6425990"/>
          </a:xfrm>
          <a:prstGeom prst="rect">
            <a:avLst/>
          </a:prstGeom>
        </p:spPr>
        <p:txBody>
          <a:bodyPr wrap="square">
            <a:spAutoFit/>
          </a:bodyPr>
          <a:lstStyle/>
          <a:p>
            <a:pPr>
              <a:lnSpc>
                <a:spcPct val="150000"/>
              </a:lnSpc>
            </a:pPr>
            <a:r>
              <a:rPr lang="en-GB" dirty="0">
                <a:solidFill>
                  <a:srgbClr val="512275"/>
                </a:solidFill>
                <a:latin typeface="Verdana" panose="020B0604030504040204" pitchFamily="34" charset="0"/>
                <a:ea typeface="Verdana" panose="020B0604030504040204" pitchFamily="34" charset="0"/>
              </a:rPr>
              <a:t>Every 5 min or so stop and summarise the main points discussed.</a:t>
            </a:r>
          </a:p>
          <a:p>
            <a:pPr>
              <a:lnSpc>
                <a:spcPct val="150000"/>
              </a:lnSpc>
            </a:pPr>
            <a:endParaRPr lang="en-GB" dirty="0">
              <a:solidFill>
                <a:srgbClr val="512275"/>
              </a:solidFill>
              <a:latin typeface="Verdana" panose="020B0604030504040204" pitchFamily="34" charset="0"/>
              <a:ea typeface="Verdana" panose="020B0604030504040204" pitchFamily="34" charset="0"/>
            </a:endParaRPr>
          </a:p>
          <a:p>
            <a:pPr>
              <a:lnSpc>
                <a:spcPct val="150000"/>
              </a:lnSpc>
            </a:pPr>
            <a:r>
              <a:rPr lang="en-GB" dirty="0">
                <a:solidFill>
                  <a:srgbClr val="512275"/>
                </a:solidFill>
                <a:latin typeface="Verdana" panose="020B0604030504040204" pitchFamily="34" charset="0"/>
                <a:ea typeface="Verdana" panose="020B0604030504040204" pitchFamily="34" charset="0"/>
              </a:rPr>
              <a:t>Summaries should include patient’s feelings and meanings</a:t>
            </a:r>
          </a:p>
          <a:p>
            <a:pPr marL="342900" indent="-342900">
              <a:lnSpc>
                <a:spcPct val="150000"/>
              </a:lnSpc>
              <a:buFont typeface="Arial" panose="020B0604020202020204" pitchFamily="34" charset="0"/>
              <a:buChar char="•"/>
            </a:pPr>
            <a:endParaRPr lang="en-GB" dirty="0">
              <a:solidFill>
                <a:srgbClr val="512275"/>
              </a:solidFill>
              <a:latin typeface="Verdana" panose="020B0604030504040204" pitchFamily="34" charset="0"/>
              <a:ea typeface="Verdana" panose="020B0604030504040204" pitchFamily="34" charset="0"/>
            </a:endParaRPr>
          </a:p>
          <a:p>
            <a:pPr>
              <a:lnSpc>
                <a:spcPct val="150000"/>
              </a:lnSpc>
            </a:pPr>
            <a:r>
              <a:rPr lang="en-GB" dirty="0">
                <a:solidFill>
                  <a:srgbClr val="512275"/>
                </a:solidFill>
                <a:latin typeface="Verdana" panose="020B0604030504040204" pitchFamily="34" charset="0"/>
                <a:ea typeface="Verdana" panose="020B0604030504040204" pitchFamily="34" charset="0"/>
              </a:rPr>
              <a:t>This helps:</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To provide a clearer picture to the patient and yourself about what has been discussed so far </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Shows the patient that you are really listening and taking things in.</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Allows to iron out any misunderstandings, creates a shared understanding</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Facilitates better memory</a:t>
            </a:r>
          </a:p>
          <a:p>
            <a:pPr>
              <a:lnSpc>
                <a:spcPct val="150000"/>
              </a:lnSpc>
            </a:pPr>
            <a:endParaRPr lang="en-GB" dirty="0">
              <a:solidFill>
                <a:srgbClr val="512275"/>
              </a:solidFill>
              <a:latin typeface="Verdana" panose="020B0604030504040204" pitchFamily="34" charset="0"/>
              <a:ea typeface="Verdana" panose="020B0604030504040204" pitchFamily="34" charset="0"/>
            </a:endParaRPr>
          </a:p>
          <a:p>
            <a:pPr>
              <a:lnSpc>
                <a:spcPct val="150000"/>
              </a:lnSpc>
            </a:pPr>
            <a:r>
              <a:rPr lang="en-GB" sz="1200" b="1" dirty="0">
                <a:solidFill>
                  <a:srgbClr val="FF0000"/>
                </a:solidFill>
                <a:latin typeface="Verdana" panose="020B0604030504040204" pitchFamily="34" charset="0"/>
                <a:ea typeface="Verdana" panose="020B0604030504040204" pitchFamily="34" charset="0"/>
                <a:hlinkClick r:id="rId2"/>
              </a:rPr>
              <a:t>https://video.manchester.ac.uk/faculties/edfa2331ca0cd9a14d717cb1d233466f/8558f47c-e5cc-4bc5-be9c-223928379fa2/</a:t>
            </a:r>
            <a:r>
              <a:rPr lang="en-GB" sz="1200" b="1" dirty="0">
                <a:solidFill>
                  <a:srgbClr val="FF0000"/>
                </a:solidFill>
                <a:latin typeface="Verdana" panose="020B0604030504040204" pitchFamily="34" charset="0"/>
                <a:ea typeface="Verdana" panose="020B0604030504040204" pitchFamily="34" charset="0"/>
              </a:rPr>
              <a:t> </a:t>
            </a:r>
            <a:endParaRPr lang="en-GB" sz="12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45353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24985"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Practise</a:t>
            </a:r>
          </a:p>
        </p:txBody>
      </p:sp>
      <p:sp>
        <p:nvSpPr>
          <p:cNvPr id="2" name="TextBox 1"/>
          <p:cNvSpPr txBox="1"/>
          <p:nvPr/>
        </p:nvSpPr>
        <p:spPr>
          <a:xfrm>
            <a:off x="1259173" y="1873770"/>
            <a:ext cx="9623685" cy="1200329"/>
          </a:xfrm>
          <a:prstGeom prst="rect">
            <a:avLst/>
          </a:prstGeom>
          <a:noFill/>
        </p:spPr>
        <p:txBody>
          <a:bodyPr wrap="square" rtlCol="0">
            <a:spAutoFit/>
          </a:bodyPr>
          <a:lstStyle/>
          <a:p>
            <a:r>
              <a:rPr lang="en-GB" sz="2400" dirty="0">
                <a:solidFill>
                  <a:srgbClr val="512275"/>
                </a:solidFill>
                <a:latin typeface="Verdana" panose="020B0604030504040204" pitchFamily="34" charset="0"/>
                <a:ea typeface="Verdana" panose="020B0604030504040204" pitchFamily="34" charset="0"/>
              </a:rPr>
              <a:t>Now it’s your turn – get into three’s and choose 1 person to be the nurse, 1 person to be the patient and 1 person to observe. </a:t>
            </a:r>
            <a:endParaRPr lang="en-GB" sz="2400" dirty="0"/>
          </a:p>
        </p:txBody>
      </p:sp>
    </p:spTree>
    <p:extLst>
      <p:ext uri="{BB962C8B-B14F-4D97-AF65-F5344CB8AC3E}">
        <p14:creationId xmlns:p14="http://schemas.microsoft.com/office/powerpoint/2010/main" val="3905756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407742" y="297062"/>
            <a:ext cx="7784257" cy="6493381"/>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have difficulty controlling your temper (think of someone currently on the ward who you know quite well). You are willing to address this. Your named nurse invites you to discuss your difficulties.</a:t>
            </a:r>
          </a:p>
          <a:p>
            <a:pPr>
              <a:lnSpc>
                <a:spcPct val="150000"/>
              </a:lnSpc>
            </a:pPr>
            <a:endParaRPr lang="en-GB" sz="2000" b="1" dirty="0">
              <a:solidFill>
                <a:srgbClr val="512275"/>
              </a:solidFill>
              <a:latin typeface="Verdana" panose="020B0604030504040204" pitchFamily="34" charset="0"/>
              <a:ea typeface="Verdana" panose="020B0604030504040204" pitchFamily="34" charset="0"/>
            </a:endParaRPr>
          </a:p>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a patient who previously mentioned that they have struggled to control their temper.</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know very little about this issue so you meet up to find out more about it.  Make sure to you </a:t>
            </a:r>
            <a:r>
              <a:rPr lang="en-GB" sz="2000" b="1" dirty="0">
                <a:solidFill>
                  <a:srgbClr val="512275"/>
                </a:solidFill>
                <a:latin typeface="Verdana" panose="020B0604030504040204" pitchFamily="34" charset="0"/>
                <a:ea typeface="Verdana" panose="020B0604030504040204" pitchFamily="34" charset="0"/>
              </a:rPr>
              <a:t>actively listen</a:t>
            </a:r>
            <a:r>
              <a:rPr lang="en-GB" sz="2000" dirty="0">
                <a:solidFill>
                  <a:srgbClr val="512275"/>
                </a:solidFill>
                <a:latin typeface="Verdana" panose="020B0604030504040204" pitchFamily="34" charset="0"/>
                <a:ea typeface="Verdana" panose="020B0604030504040204" pitchFamily="34" charset="0"/>
              </a:rPr>
              <a:t>, </a:t>
            </a:r>
            <a:r>
              <a:rPr lang="en-GB" sz="2000" b="1" dirty="0">
                <a:solidFill>
                  <a:srgbClr val="512275"/>
                </a:solidFill>
                <a:latin typeface="Verdana" panose="020B0604030504040204" pitchFamily="34" charset="0"/>
                <a:ea typeface="Verdana" panose="020B0604030504040204" pitchFamily="34" charset="0"/>
              </a:rPr>
              <a:t>summarise</a:t>
            </a:r>
            <a:r>
              <a:rPr lang="en-GB" sz="2000" dirty="0">
                <a:solidFill>
                  <a:srgbClr val="512275"/>
                </a:solidFill>
                <a:latin typeface="Verdana" panose="020B0604030504040204" pitchFamily="34" charset="0"/>
                <a:ea typeface="Verdana" panose="020B0604030504040204" pitchFamily="34" charset="0"/>
              </a:rPr>
              <a:t> and </a:t>
            </a:r>
            <a:r>
              <a:rPr lang="en-GB" sz="2000" b="1" dirty="0">
                <a:solidFill>
                  <a:srgbClr val="512275"/>
                </a:solidFill>
                <a:latin typeface="Verdana" panose="020B0604030504040204" pitchFamily="34" charset="0"/>
                <a:ea typeface="Verdana" panose="020B0604030504040204" pitchFamily="34" charset="0"/>
              </a:rPr>
              <a:t>reflect back </a:t>
            </a:r>
            <a:r>
              <a:rPr lang="en-GB" sz="2000" dirty="0">
                <a:solidFill>
                  <a:srgbClr val="512275"/>
                </a:solidFill>
                <a:latin typeface="Verdana" panose="020B0604030504040204" pitchFamily="34" charset="0"/>
                <a:ea typeface="Verdana" panose="020B0604030504040204" pitchFamily="34" charset="0"/>
              </a:rPr>
              <a:t>to them what they are saying. Try gathering information about a recent example of a time they lost their temper on the ward.</a:t>
            </a:r>
          </a:p>
        </p:txBody>
      </p:sp>
    </p:spTree>
    <p:extLst>
      <p:ext uri="{BB962C8B-B14F-4D97-AF65-F5344CB8AC3E}">
        <p14:creationId xmlns:p14="http://schemas.microsoft.com/office/powerpoint/2010/main" val="345669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endParaRPr lang="en-GB" dirty="0">
              <a:solidFill>
                <a:srgbClr val="512275"/>
              </a:solidFill>
              <a:latin typeface="Segoe Print" charset="0"/>
              <a:ea typeface="Segoe Print" charset="0"/>
              <a:cs typeface="Segoe Print" charset="0"/>
            </a:endParaRPr>
          </a:p>
        </p:txBody>
      </p:sp>
      <p:sp>
        <p:nvSpPr>
          <p:cNvPr id="3" name="Rectangle 2">
            <a:extLst>
              <a:ext uri="{FF2B5EF4-FFF2-40B4-BE49-F238E27FC236}">
                <a16:creationId xmlns:a16="http://schemas.microsoft.com/office/drawing/2014/main" id="{1FFF9C17-87F8-4EC0-AE9B-95D33DE36AA3}"/>
              </a:ext>
            </a:extLst>
          </p:cNvPr>
          <p:cNvSpPr/>
          <p:nvPr/>
        </p:nvSpPr>
        <p:spPr>
          <a:xfrm>
            <a:off x="623985" y="685800"/>
            <a:ext cx="2930201" cy="19594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7030A0"/>
                </a:solidFill>
              </a:rPr>
              <a:t>Trigger</a:t>
            </a:r>
          </a:p>
          <a:p>
            <a:pPr algn="ctr"/>
            <a:endParaRPr lang="en-GB" dirty="0">
              <a:solidFill>
                <a:srgbClr val="7030A0"/>
              </a:solidFill>
            </a:endParaRPr>
          </a:p>
          <a:p>
            <a:pPr algn="ctr"/>
            <a:r>
              <a:rPr lang="en-GB" dirty="0">
                <a:solidFill>
                  <a:srgbClr val="7030A0"/>
                </a:solidFill>
              </a:rPr>
              <a:t>When was the last time you felt angry?  What happened? What triggered it? </a:t>
            </a:r>
          </a:p>
        </p:txBody>
      </p:sp>
      <p:sp>
        <p:nvSpPr>
          <p:cNvPr id="7" name="Rectangle 6">
            <a:extLst>
              <a:ext uri="{FF2B5EF4-FFF2-40B4-BE49-F238E27FC236}">
                <a16:creationId xmlns:a16="http://schemas.microsoft.com/office/drawing/2014/main" id="{3368F61B-5CB3-43D2-AC9F-CB4A57276B18}"/>
              </a:ext>
            </a:extLst>
          </p:cNvPr>
          <p:cNvSpPr/>
          <p:nvPr/>
        </p:nvSpPr>
        <p:spPr>
          <a:xfrm>
            <a:off x="4194499" y="3079026"/>
            <a:ext cx="2848557" cy="12371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7030A0"/>
                </a:solidFill>
              </a:rPr>
              <a:t>Feelings</a:t>
            </a:r>
          </a:p>
          <a:p>
            <a:pPr algn="ctr"/>
            <a:endParaRPr lang="en-GB" dirty="0">
              <a:solidFill>
                <a:srgbClr val="7030A0"/>
              </a:solidFill>
            </a:endParaRPr>
          </a:p>
          <a:p>
            <a:pPr algn="ctr"/>
            <a:r>
              <a:rPr lang="en-GB" dirty="0">
                <a:solidFill>
                  <a:srgbClr val="7030A0"/>
                </a:solidFill>
              </a:rPr>
              <a:t>What did you feel? Where did you feel it in your body?</a:t>
            </a:r>
          </a:p>
        </p:txBody>
      </p:sp>
      <p:sp>
        <p:nvSpPr>
          <p:cNvPr id="9" name="Rectangle 8">
            <a:extLst>
              <a:ext uri="{FF2B5EF4-FFF2-40B4-BE49-F238E27FC236}">
                <a16:creationId xmlns:a16="http://schemas.microsoft.com/office/drawing/2014/main" id="{2B89EA80-90A1-4C7F-B60B-F923A19D4A46}"/>
              </a:ext>
            </a:extLst>
          </p:cNvPr>
          <p:cNvSpPr/>
          <p:nvPr/>
        </p:nvSpPr>
        <p:spPr>
          <a:xfrm>
            <a:off x="8570558" y="2982684"/>
            <a:ext cx="2848557" cy="13770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7030A0"/>
                </a:solidFill>
              </a:rPr>
              <a:t>Thoughts</a:t>
            </a:r>
          </a:p>
          <a:p>
            <a:pPr algn="ctr"/>
            <a:endParaRPr lang="en-GB" dirty="0">
              <a:solidFill>
                <a:srgbClr val="7030A0"/>
              </a:solidFill>
            </a:endParaRPr>
          </a:p>
          <a:p>
            <a:pPr algn="ctr"/>
            <a:r>
              <a:rPr lang="en-GB" dirty="0">
                <a:solidFill>
                  <a:srgbClr val="7030A0"/>
                </a:solidFill>
              </a:rPr>
              <a:t>What were you thinking?  What went through your mind?</a:t>
            </a:r>
          </a:p>
        </p:txBody>
      </p:sp>
      <p:sp>
        <p:nvSpPr>
          <p:cNvPr id="11" name="Rectangle 10">
            <a:extLst>
              <a:ext uri="{FF2B5EF4-FFF2-40B4-BE49-F238E27FC236}">
                <a16:creationId xmlns:a16="http://schemas.microsoft.com/office/drawing/2014/main" id="{4730A8BA-3F6B-45C7-AC8B-65F4719A7575}"/>
              </a:ext>
            </a:extLst>
          </p:cNvPr>
          <p:cNvSpPr/>
          <p:nvPr/>
        </p:nvSpPr>
        <p:spPr>
          <a:xfrm>
            <a:off x="6328100" y="5098129"/>
            <a:ext cx="2848557" cy="13770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7030A0"/>
                </a:solidFill>
              </a:rPr>
              <a:t>Behaviours</a:t>
            </a:r>
          </a:p>
          <a:p>
            <a:pPr algn="ctr"/>
            <a:endParaRPr lang="en-GB" dirty="0">
              <a:solidFill>
                <a:srgbClr val="7030A0"/>
              </a:solidFill>
            </a:endParaRPr>
          </a:p>
          <a:p>
            <a:pPr algn="ctr"/>
            <a:r>
              <a:rPr lang="en-GB" dirty="0">
                <a:solidFill>
                  <a:srgbClr val="7030A0"/>
                </a:solidFill>
              </a:rPr>
              <a:t>What do you do to cope?  </a:t>
            </a:r>
            <a:r>
              <a:rPr lang="en-GB">
                <a:solidFill>
                  <a:srgbClr val="7030A0"/>
                </a:solidFill>
              </a:rPr>
              <a:t>What did you do?</a:t>
            </a:r>
            <a:endParaRPr lang="en-GB" dirty="0">
              <a:solidFill>
                <a:srgbClr val="7030A0"/>
              </a:solidFill>
            </a:endParaRPr>
          </a:p>
        </p:txBody>
      </p:sp>
      <p:sp>
        <p:nvSpPr>
          <p:cNvPr id="14" name="Arrow: Right 13">
            <a:extLst>
              <a:ext uri="{FF2B5EF4-FFF2-40B4-BE49-F238E27FC236}">
                <a16:creationId xmlns:a16="http://schemas.microsoft.com/office/drawing/2014/main" id="{ADDCB51D-2C01-46FC-A841-7295743D0C17}"/>
              </a:ext>
            </a:extLst>
          </p:cNvPr>
          <p:cNvSpPr/>
          <p:nvPr/>
        </p:nvSpPr>
        <p:spPr>
          <a:xfrm rot="2368812">
            <a:off x="3529859" y="2415269"/>
            <a:ext cx="680358" cy="8599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Curved Down 14">
            <a:extLst>
              <a:ext uri="{FF2B5EF4-FFF2-40B4-BE49-F238E27FC236}">
                <a16:creationId xmlns:a16="http://schemas.microsoft.com/office/drawing/2014/main" id="{82DDE816-C714-4F74-B2F5-5C40220D39FF}"/>
              </a:ext>
            </a:extLst>
          </p:cNvPr>
          <p:cNvSpPr/>
          <p:nvPr/>
        </p:nvSpPr>
        <p:spPr>
          <a:xfrm>
            <a:off x="6736189" y="2184919"/>
            <a:ext cx="2440468" cy="71200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Arrow: Curved Down 15">
            <a:extLst>
              <a:ext uri="{FF2B5EF4-FFF2-40B4-BE49-F238E27FC236}">
                <a16:creationId xmlns:a16="http://schemas.microsoft.com/office/drawing/2014/main" id="{C946C29E-E66D-41E7-B876-3513499AE6D6}"/>
              </a:ext>
            </a:extLst>
          </p:cNvPr>
          <p:cNvSpPr/>
          <p:nvPr/>
        </p:nvSpPr>
        <p:spPr>
          <a:xfrm rot="7505663">
            <a:off x="9161984" y="5125308"/>
            <a:ext cx="2057400" cy="75273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Arrow: Curved Down 17">
            <a:extLst>
              <a:ext uri="{FF2B5EF4-FFF2-40B4-BE49-F238E27FC236}">
                <a16:creationId xmlns:a16="http://schemas.microsoft.com/office/drawing/2014/main" id="{905B8BBA-8E2C-42F1-BFEB-1F7B00196308}"/>
              </a:ext>
            </a:extLst>
          </p:cNvPr>
          <p:cNvSpPr/>
          <p:nvPr/>
        </p:nvSpPr>
        <p:spPr>
          <a:xfrm rot="14348919">
            <a:off x="4235846" y="5059505"/>
            <a:ext cx="2057400" cy="75273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37303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710672"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98771" y="522798"/>
            <a:ext cx="35081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Reflection</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950846" y="282750"/>
            <a:ext cx="7241154" cy="6555641"/>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Observer’s experience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went well?</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might you have done differently?</a:t>
            </a:r>
          </a:p>
          <a:p>
            <a:pPr>
              <a:lnSpc>
                <a:spcPct val="150000"/>
              </a:lnSpc>
            </a:pPr>
            <a:endParaRPr lang="en-GB" sz="2000" b="1" dirty="0">
              <a:solidFill>
                <a:srgbClr val="512275"/>
              </a:solidFill>
              <a:latin typeface="Verdana" panose="020B0604030504040204" pitchFamily="34" charset="0"/>
              <a:ea typeface="Verdana" panose="020B0604030504040204" pitchFamily="34" charset="0"/>
            </a:endParaRPr>
          </a:p>
          <a:p>
            <a:pPr>
              <a:lnSpc>
                <a:spcPct val="150000"/>
              </a:lnSpc>
            </a:pPr>
            <a:r>
              <a:rPr lang="en-GB" sz="2000" b="1" dirty="0">
                <a:solidFill>
                  <a:srgbClr val="512275"/>
                </a:solidFill>
                <a:latin typeface="Verdana" panose="020B0604030504040204" pitchFamily="34" charset="0"/>
                <a:ea typeface="Verdana" panose="020B0604030504040204" pitchFamily="34" charset="0"/>
              </a:rPr>
              <a:t>Nurse’s experience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did this feel to you?</a:t>
            </a:r>
          </a:p>
          <a:p>
            <a:pPr>
              <a:lnSpc>
                <a:spcPct val="150000"/>
              </a:lnSpc>
            </a:pPr>
            <a:endParaRPr lang="en-GB" sz="2000" b="1" dirty="0">
              <a:solidFill>
                <a:srgbClr val="512275"/>
              </a:solidFill>
              <a:latin typeface="Verdana" panose="020B0604030504040204" pitchFamily="34" charset="0"/>
              <a:ea typeface="Verdana" panose="020B0604030504040204" pitchFamily="34" charset="0"/>
            </a:endParaRPr>
          </a:p>
          <a:p>
            <a:pPr>
              <a:lnSpc>
                <a:spcPct val="150000"/>
              </a:lnSpc>
            </a:pPr>
            <a:r>
              <a:rPr lang="en-GB" sz="2000" b="1" dirty="0">
                <a:solidFill>
                  <a:srgbClr val="512275"/>
                </a:solidFill>
                <a:latin typeface="Verdana" panose="020B0604030504040204" pitchFamily="34" charset="0"/>
                <a:ea typeface="Verdana" panose="020B0604030504040204" pitchFamily="34" charset="0"/>
              </a:rPr>
              <a:t>Patient’s experience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did this feel to you?</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Did you feel that your feelings were validated and addressed?</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Did you feel listened to?</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good was your nurse at summarizing what you had said?</a:t>
            </a:r>
          </a:p>
        </p:txBody>
      </p:sp>
    </p:spTree>
    <p:extLst>
      <p:ext uri="{BB962C8B-B14F-4D97-AF65-F5344CB8AC3E}">
        <p14:creationId xmlns:p14="http://schemas.microsoft.com/office/powerpoint/2010/main" val="750986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Skill 2:</a:t>
            </a:r>
          </a:p>
        </p:txBody>
      </p:sp>
      <p:sp>
        <p:nvSpPr>
          <p:cNvPr id="7" name="Google Shape;67;p12"/>
          <p:cNvSpPr txBox="1">
            <a:spLocks/>
          </p:cNvSpPr>
          <p:nvPr/>
        </p:nvSpPr>
        <p:spPr>
          <a:xfrm>
            <a:off x="2233535" y="3429000"/>
            <a:ext cx="7700030"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000" dirty="0">
                <a:solidFill>
                  <a:srgbClr val="512275"/>
                </a:solidFill>
                <a:latin typeface="Segoe Print" charset="0"/>
                <a:ea typeface="Segoe Print" charset="0"/>
                <a:cs typeface="Segoe Print" charset="0"/>
              </a:rPr>
              <a:t>Guided discovery</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839620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367675" y="526345"/>
            <a:ext cx="3820718" cy="3215661"/>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68940" y="674878"/>
            <a:ext cx="3743295" cy="163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400" b="1" dirty="0">
                <a:solidFill>
                  <a:srgbClr val="512275"/>
                </a:solidFill>
                <a:latin typeface="Arial Narrow" charset="0"/>
                <a:ea typeface="Arial Narrow" charset="0"/>
                <a:cs typeface="Arial Narrow" charset="0"/>
              </a:rPr>
              <a:t>What is guided discovery?</a:t>
            </a:r>
          </a:p>
        </p:txBody>
      </p:sp>
      <p:grpSp>
        <p:nvGrpSpPr>
          <p:cNvPr id="9" name="Google Shape;455;p38"/>
          <p:cNvGrpSpPr/>
          <p:nvPr/>
        </p:nvGrpSpPr>
        <p:grpSpPr>
          <a:xfrm>
            <a:off x="67894" y="4940097"/>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556068" y="270824"/>
            <a:ext cx="7241154" cy="5754717"/>
          </a:xfrm>
          <a:prstGeom prst="rect">
            <a:avLst/>
          </a:prstGeom>
        </p:spPr>
        <p:txBody>
          <a:bodyPr wrap="square">
            <a:spAutoFit/>
          </a:bodyPr>
          <a:lstStyle/>
          <a:p>
            <a:pPr>
              <a:lnSpc>
                <a:spcPct val="150000"/>
              </a:lnSpc>
            </a:pPr>
            <a:r>
              <a:rPr lang="en-US" sz="2400" b="1" dirty="0">
                <a:solidFill>
                  <a:srgbClr val="512275"/>
                </a:solidFill>
                <a:latin typeface="Verdana" panose="020B0604030504040204" pitchFamily="34" charset="0"/>
                <a:ea typeface="Verdana" panose="020B0604030504040204" pitchFamily="34" charset="0"/>
              </a:rPr>
              <a:t>G</a:t>
            </a:r>
            <a:r>
              <a:rPr lang="en-GB" sz="2400" b="1" dirty="0" err="1">
                <a:solidFill>
                  <a:srgbClr val="512275"/>
                </a:solidFill>
                <a:latin typeface="Verdana" panose="020B0604030504040204" pitchFamily="34" charset="0"/>
                <a:ea typeface="Verdana" panose="020B0604030504040204" pitchFamily="34" charset="0"/>
              </a:rPr>
              <a:t>uided</a:t>
            </a:r>
            <a:r>
              <a:rPr lang="en-GB" sz="2400" b="1" dirty="0">
                <a:solidFill>
                  <a:srgbClr val="512275"/>
                </a:solidFill>
                <a:latin typeface="Verdana" panose="020B0604030504040204" pitchFamily="34" charset="0"/>
                <a:ea typeface="Verdana" panose="020B0604030504040204" pitchFamily="34" charset="0"/>
              </a:rPr>
              <a:t> discovery</a:t>
            </a:r>
          </a:p>
          <a:p>
            <a:pPr>
              <a:lnSpc>
                <a:spcPct val="150000"/>
              </a:lnSpc>
            </a:pPr>
            <a:endParaRPr lang="en-US" sz="2400" b="1" dirty="0">
              <a:solidFill>
                <a:srgbClr val="512275"/>
              </a:solidFill>
              <a:latin typeface="Verdana" panose="020B0604030504040204" pitchFamily="34" charset="0"/>
              <a:ea typeface="Verdana" panose="020B0604030504040204" pitchFamily="34" charset="0"/>
            </a:endParaRPr>
          </a:p>
          <a:p>
            <a:pPr>
              <a:lnSpc>
                <a:spcPct val="150000"/>
              </a:lnSpc>
            </a:pPr>
            <a:r>
              <a:rPr lang="en-US" sz="2000" dirty="0">
                <a:solidFill>
                  <a:srgbClr val="512275"/>
                </a:solidFill>
                <a:latin typeface="Verdana" panose="020B0604030504040204" pitchFamily="34" charset="0"/>
                <a:ea typeface="Verdana" panose="020B0604030504040204" pitchFamily="34" charset="0"/>
              </a:rPr>
              <a:t>A</a:t>
            </a:r>
            <a:r>
              <a:rPr lang="en-GB" sz="2000" dirty="0">
                <a:solidFill>
                  <a:srgbClr val="512275"/>
                </a:solidFill>
                <a:latin typeface="Verdana" panose="020B0604030504040204" pitchFamily="34" charset="0"/>
                <a:ea typeface="Verdana" panose="020B0604030504040204" pitchFamily="34" charset="0"/>
              </a:rPr>
              <a:t> process used by a clinician to help the patient reflect on the way they think.</a:t>
            </a: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a:p>
            <a:pPr>
              <a:lnSpc>
                <a:spcPct val="150000"/>
              </a:lnSpc>
            </a:pPr>
            <a:r>
              <a:rPr lang="en-US" sz="2000" dirty="0">
                <a:solidFill>
                  <a:srgbClr val="512275"/>
                </a:solidFill>
                <a:latin typeface="Verdana" panose="020B0604030504040204" pitchFamily="34" charset="0"/>
                <a:ea typeface="Verdana" panose="020B0604030504040204" pitchFamily="34" charset="0"/>
              </a:rPr>
              <a:t>P</a:t>
            </a:r>
            <a:r>
              <a:rPr lang="en-GB" sz="2000" dirty="0" err="1">
                <a:solidFill>
                  <a:srgbClr val="512275"/>
                </a:solidFill>
                <a:latin typeface="Verdana" panose="020B0604030504040204" pitchFamily="34" charset="0"/>
                <a:ea typeface="Verdana" panose="020B0604030504040204" pitchFamily="34" charset="0"/>
              </a:rPr>
              <a:t>atients</a:t>
            </a:r>
            <a:r>
              <a:rPr lang="en-GB" sz="2000" dirty="0">
                <a:solidFill>
                  <a:srgbClr val="512275"/>
                </a:solidFill>
                <a:latin typeface="Verdana" panose="020B0604030504040204" pitchFamily="34" charset="0"/>
                <a:ea typeface="Verdana" panose="020B0604030504040204" pitchFamily="34" charset="0"/>
              </a:rPr>
              <a:t> may have developed automatic ways of thinking and struggle to understand situations from other perspectives.</a:t>
            </a: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a:p>
            <a:pPr>
              <a:lnSpc>
                <a:spcPct val="150000"/>
              </a:lnSpc>
            </a:pPr>
            <a:r>
              <a:rPr lang="en-US" sz="2000" dirty="0">
                <a:solidFill>
                  <a:srgbClr val="512275"/>
                </a:solidFill>
                <a:latin typeface="Verdana" panose="020B0604030504040204" pitchFamily="34" charset="0"/>
                <a:ea typeface="Verdana" panose="020B0604030504040204" pitchFamily="34" charset="0"/>
              </a:rPr>
              <a:t>P</a:t>
            </a:r>
            <a:r>
              <a:rPr lang="en-GB" sz="2000" dirty="0" err="1">
                <a:solidFill>
                  <a:srgbClr val="512275"/>
                </a:solidFill>
                <a:latin typeface="Verdana" panose="020B0604030504040204" pitchFamily="34" charset="0"/>
                <a:ea typeface="Verdana" panose="020B0604030504040204" pitchFamily="34" charset="0"/>
              </a:rPr>
              <a:t>atients</a:t>
            </a:r>
            <a:r>
              <a:rPr lang="en-GB" sz="2000" dirty="0">
                <a:solidFill>
                  <a:srgbClr val="512275"/>
                </a:solidFill>
                <a:latin typeface="Verdana" panose="020B0604030504040204" pitchFamily="34" charset="0"/>
                <a:ea typeface="Verdana" panose="020B0604030504040204" pitchFamily="34" charset="0"/>
              </a:rPr>
              <a:t> answer questions and reflect on their current ways of thinking to help them see the situation from other perspectives.</a:t>
            </a:r>
            <a:endParaRPr lang="en-US" sz="20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33059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770981" y="911554"/>
            <a:ext cx="7301767" cy="533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9600" b="1" dirty="0">
                <a:solidFill>
                  <a:srgbClr val="512275"/>
                </a:solidFill>
                <a:latin typeface="Segoe Print" panose="02000600000000000000" pitchFamily="2" charset="0"/>
                <a:ea typeface="Arial Narrow" charset="0"/>
                <a:cs typeface="Arial Narrow" charset="0"/>
              </a:rPr>
              <a:t>Delivering 1-2-1 sessions</a:t>
            </a:r>
          </a:p>
        </p:txBody>
      </p:sp>
    </p:spTree>
    <p:extLst>
      <p:ext uri="{BB962C8B-B14F-4D97-AF65-F5344CB8AC3E}">
        <p14:creationId xmlns:p14="http://schemas.microsoft.com/office/powerpoint/2010/main" val="125603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367675" y="526345"/>
            <a:ext cx="3820718" cy="3215661"/>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68940" y="674878"/>
            <a:ext cx="3743295" cy="163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400" b="1" dirty="0">
                <a:solidFill>
                  <a:srgbClr val="512275"/>
                </a:solidFill>
                <a:latin typeface="Arial Narrow" charset="0"/>
                <a:ea typeface="Arial Narrow" charset="0"/>
                <a:cs typeface="Arial Narrow" charset="0"/>
              </a:rPr>
              <a:t>What is guided discovery?</a:t>
            </a:r>
          </a:p>
        </p:txBody>
      </p:sp>
      <p:grpSp>
        <p:nvGrpSpPr>
          <p:cNvPr id="9" name="Google Shape;455;p38"/>
          <p:cNvGrpSpPr/>
          <p:nvPr/>
        </p:nvGrpSpPr>
        <p:grpSpPr>
          <a:xfrm>
            <a:off x="67894" y="4940097"/>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556068" y="270824"/>
            <a:ext cx="7241154" cy="4646721"/>
          </a:xfrm>
          <a:prstGeom prst="rect">
            <a:avLst/>
          </a:prstGeom>
        </p:spPr>
        <p:txBody>
          <a:bodyPr wrap="square">
            <a:spAutoFit/>
          </a:bodyPr>
          <a:lstStyle/>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Clinician asks a series of questions that allows information to be brought into the patient’s awareness.</a:t>
            </a:r>
          </a:p>
          <a:p>
            <a:pPr marL="342900" indent="-342900">
              <a:lnSpc>
                <a:spcPct val="150000"/>
              </a:lnSpc>
              <a:buFont typeface="Arial" panose="020B0604020202020204" pitchFamily="34" charset="0"/>
              <a:buChar char="•"/>
            </a:pPr>
            <a:r>
              <a:rPr lang="en-US" sz="2000" dirty="0">
                <a:solidFill>
                  <a:srgbClr val="512275"/>
                </a:solidFill>
                <a:latin typeface="Verdana" panose="020B0604030504040204" pitchFamily="34" charset="0"/>
                <a:ea typeface="Verdana" panose="020B0604030504040204" pitchFamily="34" charset="0"/>
              </a:rPr>
              <a:t>Q</a:t>
            </a:r>
            <a:r>
              <a:rPr lang="en-GB" sz="2000" dirty="0" err="1">
                <a:solidFill>
                  <a:srgbClr val="512275"/>
                </a:solidFill>
                <a:latin typeface="Verdana" panose="020B0604030504040204" pitchFamily="34" charset="0"/>
                <a:ea typeface="Verdana" panose="020B0604030504040204" pitchFamily="34" charset="0"/>
              </a:rPr>
              <a:t>uestions</a:t>
            </a:r>
            <a:r>
              <a:rPr lang="en-GB" sz="2000" dirty="0">
                <a:solidFill>
                  <a:srgbClr val="512275"/>
                </a:solidFill>
                <a:latin typeface="Verdana" panose="020B0604030504040204" pitchFamily="34" charset="0"/>
                <a:ea typeface="Verdana" panose="020B0604030504040204" pitchFamily="34" charset="0"/>
              </a:rPr>
              <a:t> should be ones that the patient is able to answer with some thinking.</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Allows the patient to come to discover things for themselves (rather than simply </a:t>
            </a:r>
            <a:r>
              <a:rPr lang="en-GB" sz="2000" i="1" dirty="0">
                <a:solidFill>
                  <a:srgbClr val="512275"/>
                </a:solidFill>
                <a:latin typeface="Verdana" panose="020B0604030504040204" pitchFamily="34" charset="0"/>
                <a:ea typeface="Verdana" panose="020B0604030504040204" pitchFamily="34" charset="0"/>
              </a:rPr>
              <a:t>being told</a:t>
            </a:r>
            <a:r>
              <a:rPr lang="en-GB" sz="2000" dirty="0">
                <a:solidFill>
                  <a:srgbClr val="512275"/>
                </a:solidFill>
                <a:latin typeface="Verdana" panose="020B0604030504040204" pitchFamily="34" charset="0"/>
                <a:ea typeface="Verdana" panose="020B0604030504040204" pitchFamily="34" charset="0"/>
              </a:rPr>
              <a:t>).</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Important to show genuine interest and ask respectful questions.</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08296139"/>
              </p:ext>
            </p:extLst>
          </p:nvPr>
        </p:nvGraphicFramePr>
        <p:xfrm>
          <a:off x="3669222" y="4704554"/>
          <a:ext cx="8128000" cy="1854200"/>
        </p:xfrm>
        <a:graphic>
          <a:graphicData uri="http://schemas.openxmlformats.org/drawingml/2006/table">
            <a:tbl>
              <a:tblPr firstRow="1" bandRow="1">
                <a:tableStyleId>{5C22544A-7EE6-4342-B048-85BDC9FD1C3A}</a:tableStyleId>
              </a:tblPr>
              <a:tblGrid>
                <a:gridCol w="2001381">
                  <a:extLst>
                    <a:ext uri="{9D8B030D-6E8A-4147-A177-3AD203B41FA5}">
                      <a16:colId xmlns:a16="http://schemas.microsoft.com/office/drawing/2014/main" val="20000"/>
                    </a:ext>
                  </a:extLst>
                </a:gridCol>
                <a:gridCol w="6126619">
                  <a:extLst>
                    <a:ext uri="{9D8B030D-6E8A-4147-A177-3AD203B41FA5}">
                      <a16:colId xmlns:a16="http://schemas.microsoft.com/office/drawing/2014/main" val="20001"/>
                    </a:ext>
                  </a:extLst>
                </a:gridCol>
              </a:tblGrid>
              <a:tr h="370840">
                <a:tc>
                  <a:txBody>
                    <a:bodyPr/>
                    <a:lstStyle/>
                    <a:p>
                      <a:r>
                        <a:rPr lang="en-GB" sz="1400" kern="1200" dirty="0">
                          <a:solidFill>
                            <a:schemeClr val="bg1"/>
                          </a:solidFill>
                          <a:latin typeface="Verdana" panose="020B0604030504040204" pitchFamily="34" charset="0"/>
                          <a:ea typeface="Verdana" panose="020B0604030504040204" pitchFamily="34" charset="0"/>
                          <a:cs typeface="+mn-cs"/>
                        </a:rPr>
                        <a:t>Question Type</a:t>
                      </a:r>
                    </a:p>
                  </a:txBody>
                  <a:tcPr>
                    <a:solidFill>
                      <a:srgbClr val="7030A0"/>
                    </a:solidFill>
                  </a:tcPr>
                </a:tc>
                <a:tc>
                  <a:txBody>
                    <a:bodyPr/>
                    <a:lstStyle/>
                    <a:p>
                      <a:r>
                        <a:rPr lang="en-GB" sz="1400" kern="1200" dirty="0">
                          <a:solidFill>
                            <a:schemeClr val="bg1"/>
                          </a:solidFill>
                          <a:latin typeface="Verdana" panose="020B0604030504040204" pitchFamily="34" charset="0"/>
                          <a:ea typeface="Verdana" panose="020B0604030504040204" pitchFamily="34" charset="0"/>
                          <a:cs typeface="+mn-cs"/>
                        </a:rPr>
                        <a:t>Example</a:t>
                      </a:r>
                    </a:p>
                  </a:txBody>
                  <a:tcPr>
                    <a:solidFill>
                      <a:srgbClr val="7030A0"/>
                    </a:solidFill>
                  </a:tcPr>
                </a:tc>
                <a:extLst>
                  <a:ext uri="{0D108BD9-81ED-4DB2-BD59-A6C34878D82A}">
                    <a16:rowId xmlns:a16="http://schemas.microsoft.com/office/drawing/2014/main" val="10000"/>
                  </a:ext>
                </a:extLst>
              </a:tr>
              <a:tr h="370840">
                <a:tc>
                  <a:txBody>
                    <a:bodyPr/>
                    <a:lstStyle/>
                    <a:p>
                      <a:r>
                        <a:rPr lang="en-GB" sz="1400" b="1" kern="1200" dirty="0">
                          <a:solidFill>
                            <a:srgbClr val="512275"/>
                          </a:solidFill>
                          <a:latin typeface="Verdana" panose="020B0604030504040204" pitchFamily="34" charset="0"/>
                          <a:ea typeface="Verdana" panose="020B0604030504040204" pitchFamily="34" charset="0"/>
                          <a:cs typeface="+mn-cs"/>
                        </a:rPr>
                        <a:t>General question</a:t>
                      </a:r>
                    </a:p>
                  </a:txBody>
                  <a:tcPr/>
                </a:tc>
                <a:tc>
                  <a:txBody>
                    <a:bodyPr/>
                    <a:lstStyle/>
                    <a:p>
                      <a:r>
                        <a:rPr lang="en-GB" sz="1400" kern="1200" dirty="0">
                          <a:solidFill>
                            <a:srgbClr val="512275"/>
                          </a:solidFill>
                          <a:latin typeface="Verdana" panose="020B0604030504040204" pitchFamily="34" charset="0"/>
                          <a:ea typeface="Verdana" panose="020B0604030504040204" pitchFamily="34" charset="0"/>
                          <a:cs typeface="+mn-cs"/>
                        </a:rPr>
                        <a:t>What was the first thing you noticed?</a:t>
                      </a:r>
                    </a:p>
                  </a:txBody>
                  <a:tcPr/>
                </a:tc>
                <a:extLst>
                  <a:ext uri="{0D108BD9-81ED-4DB2-BD59-A6C34878D82A}">
                    <a16:rowId xmlns:a16="http://schemas.microsoft.com/office/drawing/2014/main" val="10001"/>
                  </a:ext>
                </a:extLst>
              </a:tr>
              <a:tr h="370840">
                <a:tc>
                  <a:txBody>
                    <a:bodyPr/>
                    <a:lstStyle/>
                    <a:p>
                      <a:r>
                        <a:rPr lang="en-GB" sz="1400" b="1" kern="1200" dirty="0">
                          <a:solidFill>
                            <a:srgbClr val="512275"/>
                          </a:solidFill>
                          <a:latin typeface="Verdana" panose="020B0604030504040204" pitchFamily="34" charset="0"/>
                          <a:ea typeface="Verdana" panose="020B0604030504040204" pitchFamily="34" charset="0"/>
                          <a:cs typeface="+mn-cs"/>
                        </a:rPr>
                        <a:t>Reflection</a:t>
                      </a:r>
                    </a:p>
                  </a:txBody>
                  <a:tcPr/>
                </a:tc>
                <a:tc>
                  <a:txBody>
                    <a:bodyPr/>
                    <a:lstStyle/>
                    <a:p>
                      <a:r>
                        <a:rPr lang="en-GB" sz="1400" kern="1200" dirty="0">
                          <a:solidFill>
                            <a:srgbClr val="512275"/>
                          </a:solidFill>
                          <a:latin typeface="Verdana" panose="020B0604030504040204" pitchFamily="34" charset="0"/>
                          <a:ea typeface="Verdana" panose="020B0604030504040204" pitchFamily="34" charset="0"/>
                          <a:cs typeface="+mn-cs"/>
                        </a:rPr>
                        <a:t>When you felt scared and upset, what were you thinking?</a:t>
                      </a:r>
                    </a:p>
                  </a:txBody>
                  <a:tcPr/>
                </a:tc>
                <a:extLst>
                  <a:ext uri="{0D108BD9-81ED-4DB2-BD59-A6C34878D82A}">
                    <a16:rowId xmlns:a16="http://schemas.microsoft.com/office/drawing/2014/main" val="10002"/>
                  </a:ext>
                </a:extLst>
              </a:tr>
              <a:tr h="370840">
                <a:tc>
                  <a:txBody>
                    <a:bodyPr/>
                    <a:lstStyle/>
                    <a:p>
                      <a:r>
                        <a:rPr lang="en-GB" sz="1400" b="1" kern="1200" dirty="0">
                          <a:solidFill>
                            <a:srgbClr val="512275"/>
                          </a:solidFill>
                          <a:latin typeface="Verdana" panose="020B0604030504040204" pitchFamily="34" charset="0"/>
                          <a:ea typeface="Verdana" panose="020B0604030504040204" pitchFamily="34" charset="0"/>
                          <a:cs typeface="+mn-cs"/>
                        </a:rPr>
                        <a:t>Probing</a:t>
                      </a:r>
                    </a:p>
                  </a:txBody>
                  <a:tcPr/>
                </a:tc>
                <a:tc>
                  <a:txBody>
                    <a:bodyPr/>
                    <a:lstStyle/>
                    <a:p>
                      <a:r>
                        <a:rPr lang="en-GB" sz="1400" kern="1200" dirty="0">
                          <a:solidFill>
                            <a:srgbClr val="512275"/>
                          </a:solidFill>
                          <a:latin typeface="Verdana" panose="020B0604030504040204" pitchFamily="34" charset="0"/>
                          <a:ea typeface="Verdana" panose="020B0604030504040204" pitchFamily="34" charset="0"/>
                          <a:cs typeface="+mn-cs"/>
                        </a:rPr>
                        <a:t>What do you think caused that?</a:t>
                      </a:r>
                    </a:p>
                  </a:txBody>
                  <a:tcPr/>
                </a:tc>
                <a:extLst>
                  <a:ext uri="{0D108BD9-81ED-4DB2-BD59-A6C34878D82A}">
                    <a16:rowId xmlns:a16="http://schemas.microsoft.com/office/drawing/2014/main" val="10003"/>
                  </a:ext>
                </a:extLst>
              </a:tr>
              <a:tr h="370840">
                <a:tc>
                  <a:txBody>
                    <a:bodyPr/>
                    <a:lstStyle/>
                    <a:p>
                      <a:r>
                        <a:rPr lang="en-US" sz="1400" b="1" kern="1200" dirty="0" err="1">
                          <a:solidFill>
                            <a:srgbClr val="512275"/>
                          </a:solidFill>
                          <a:latin typeface="Verdana" panose="020B0604030504040204" pitchFamily="34" charset="0"/>
                          <a:ea typeface="Verdana" panose="020B0604030504040204" pitchFamily="34" charset="0"/>
                          <a:cs typeface="+mn-cs"/>
                        </a:rPr>
                        <a:t>Synthesising</a:t>
                      </a:r>
                      <a:endParaRPr lang="en-GB" sz="1400" b="1" kern="1200" dirty="0">
                        <a:solidFill>
                          <a:srgbClr val="512275"/>
                        </a:solidFill>
                        <a:latin typeface="Verdana" panose="020B0604030504040204" pitchFamily="34" charset="0"/>
                        <a:ea typeface="Verdana" panose="020B0604030504040204" pitchFamily="34" charset="0"/>
                        <a:cs typeface="+mn-cs"/>
                      </a:endParaRPr>
                    </a:p>
                  </a:txBody>
                  <a:tcPr/>
                </a:tc>
                <a:tc>
                  <a:txBody>
                    <a:bodyPr/>
                    <a:lstStyle/>
                    <a:p>
                      <a:r>
                        <a:rPr lang="en-US" sz="1400" kern="1200" dirty="0">
                          <a:solidFill>
                            <a:srgbClr val="512275"/>
                          </a:solidFill>
                          <a:latin typeface="Verdana" panose="020B0604030504040204" pitchFamily="34" charset="0"/>
                          <a:ea typeface="Verdana" panose="020B0604030504040204" pitchFamily="34" charset="0"/>
                          <a:cs typeface="+mn-cs"/>
                        </a:rPr>
                        <a:t>How does all this information fit with your original belief?</a:t>
                      </a:r>
                      <a:endParaRPr lang="en-GB" sz="1400" kern="1200" dirty="0">
                        <a:solidFill>
                          <a:srgbClr val="512275"/>
                        </a:solidFill>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1329647380"/>
                  </a:ext>
                </a:extLst>
              </a:tr>
            </a:tbl>
          </a:graphicData>
        </a:graphic>
      </p:graphicFrame>
    </p:spTree>
    <p:extLst>
      <p:ext uri="{BB962C8B-B14F-4D97-AF65-F5344CB8AC3E}">
        <p14:creationId xmlns:p14="http://schemas.microsoft.com/office/powerpoint/2010/main" val="3385384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494675" y="466621"/>
            <a:ext cx="2955107" cy="1204289"/>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323557" y="577598"/>
            <a:ext cx="344101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Consider</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2" name="Rectangle 1"/>
          <p:cNvSpPr/>
          <p:nvPr/>
        </p:nvSpPr>
        <p:spPr>
          <a:xfrm>
            <a:off x="4122294" y="466620"/>
            <a:ext cx="6985417" cy="4449616"/>
          </a:xfrm>
          <a:prstGeom prst="rect">
            <a:avLst/>
          </a:prstGeom>
        </p:spPr>
        <p:txBody>
          <a:bodyPr wrap="square">
            <a:spAutoFit/>
          </a:bodyPr>
          <a:lstStyle/>
          <a:p>
            <a:pPr marL="342900" indent="-342900">
              <a:lnSpc>
                <a:spcPct val="150000"/>
              </a:lnSpc>
              <a:buFont typeface="Arial" panose="020B0604020202020204" pitchFamily="34" charset="0"/>
              <a:buChar char="•"/>
            </a:pPr>
            <a:endParaRPr lang="en-GB" sz="2400" dirty="0">
              <a:solidFill>
                <a:srgbClr val="512275"/>
              </a:solidFill>
              <a:latin typeface="Verdana" panose="020B0604030504040204" pitchFamily="34" charset="0"/>
              <a:ea typeface="Verdana" panose="020B0604030504040204" pitchFamily="34" charset="0"/>
            </a:endParaRPr>
          </a:p>
          <a:p>
            <a:pPr>
              <a:lnSpc>
                <a:spcPct val="150000"/>
              </a:lnSpc>
            </a:pPr>
            <a:r>
              <a:rPr lang="en-GB" sz="2400" dirty="0">
                <a:solidFill>
                  <a:srgbClr val="512275"/>
                </a:solidFill>
                <a:latin typeface="Verdana" panose="020B0604030504040204" pitchFamily="34" charset="0"/>
                <a:ea typeface="Verdana" panose="020B0604030504040204" pitchFamily="34" charset="0"/>
              </a:rPr>
              <a:t>To what extent are you using this approach already? </a:t>
            </a:r>
          </a:p>
          <a:p>
            <a:pPr marL="342900" indent="-342900">
              <a:lnSpc>
                <a:spcPct val="150000"/>
              </a:lnSpc>
              <a:buFont typeface="Arial" panose="020B0604020202020204" pitchFamily="34" charset="0"/>
              <a:buChar char="•"/>
            </a:pPr>
            <a:endParaRPr lang="en-GB" sz="2400" dirty="0">
              <a:solidFill>
                <a:srgbClr val="512275"/>
              </a:solidFill>
              <a:latin typeface="Verdana" panose="020B0604030504040204" pitchFamily="34" charset="0"/>
              <a:ea typeface="Verdana" panose="020B0604030504040204" pitchFamily="34" charset="0"/>
            </a:endParaRPr>
          </a:p>
          <a:p>
            <a:pPr marL="342900" indent="-342900">
              <a:lnSpc>
                <a:spcPct val="150000"/>
              </a:lnSpc>
              <a:buFont typeface="Arial" panose="020B0604020202020204" pitchFamily="34" charset="0"/>
              <a:buChar char="•"/>
            </a:pPr>
            <a:r>
              <a:rPr lang="en-GB" sz="2400" dirty="0">
                <a:solidFill>
                  <a:srgbClr val="512275"/>
                </a:solidFill>
                <a:latin typeface="Verdana" panose="020B0604030504040204" pitchFamily="34" charset="0"/>
                <a:ea typeface="Verdana" panose="020B0604030504040204" pitchFamily="34" charset="0"/>
              </a:rPr>
              <a:t>In your professional setting?</a:t>
            </a:r>
          </a:p>
          <a:p>
            <a:pPr marL="342900" indent="-342900">
              <a:lnSpc>
                <a:spcPct val="150000"/>
              </a:lnSpc>
              <a:buFont typeface="Arial" panose="020B0604020202020204" pitchFamily="34" charset="0"/>
              <a:buChar char="•"/>
            </a:pPr>
            <a:r>
              <a:rPr lang="en-GB" sz="2400" dirty="0">
                <a:solidFill>
                  <a:srgbClr val="512275"/>
                </a:solidFill>
                <a:latin typeface="Verdana" panose="020B0604030504040204" pitchFamily="34" charset="0"/>
                <a:ea typeface="Verdana" panose="020B0604030504040204" pitchFamily="34" charset="0"/>
              </a:rPr>
              <a:t>In your private life? </a:t>
            </a:r>
          </a:p>
          <a:p>
            <a:pPr marL="342900" indent="-342900">
              <a:lnSpc>
                <a:spcPct val="150000"/>
              </a:lnSpc>
              <a:buFont typeface="Arial" panose="020B0604020202020204" pitchFamily="34" charset="0"/>
              <a:buChar char="•"/>
            </a:pPr>
            <a:endParaRPr lang="en-GB" sz="2400" dirty="0">
              <a:solidFill>
                <a:srgbClr val="512275"/>
              </a:solidFill>
              <a:latin typeface="Verdana" panose="020B0604030504040204" pitchFamily="34" charset="0"/>
              <a:ea typeface="Verdana" panose="020B0604030504040204" pitchFamily="34" charset="0"/>
            </a:endParaRPr>
          </a:p>
          <a:p>
            <a:pPr marL="342900" indent="-342900">
              <a:lnSpc>
                <a:spcPct val="150000"/>
              </a:lnSpc>
              <a:buFont typeface="Arial" panose="020B0604020202020204" pitchFamily="34" charset="0"/>
              <a:buChar char="•"/>
            </a:pPr>
            <a:endParaRPr lang="en-GB" sz="24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77161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Practise</a:t>
            </a:r>
          </a:p>
        </p:txBody>
      </p:sp>
      <p:sp>
        <p:nvSpPr>
          <p:cNvPr id="2" name="TextBox 1"/>
          <p:cNvSpPr txBox="1"/>
          <p:nvPr/>
        </p:nvSpPr>
        <p:spPr>
          <a:xfrm>
            <a:off x="1259173" y="1873770"/>
            <a:ext cx="9623685" cy="1477328"/>
          </a:xfrm>
          <a:prstGeom prst="rect">
            <a:avLst/>
          </a:prstGeom>
          <a:noFill/>
        </p:spPr>
        <p:txBody>
          <a:bodyPr wrap="square" rtlCol="0">
            <a:spAutoFit/>
          </a:bodyPr>
          <a:lstStyle/>
          <a:p>
            <a:r>
              <a:rPr lang="en-GB" sz="2400" dirty="0">
                <a:solidFill>
                  <a:srgbClr val="512275"/>
                </a:solidFill>
                <a:latin typeface="Verdana" panose="020B0604030504040204" pitchFamily="34" charset="0"/>
                <a:ea typeface="Verdana" panose="020B0604030504040204" pitchFamily="34" charset="0"/>
              </a:rPr>
              <a:t>Now it’s your turn – get into three’s and choose 1 person to be the nurse, 1 person to be the patient and 1 person to observe. </a:t>
            </a:r>
            <a:endParaRPr lang="en-GB" sz="2400" dirty="0"/>
          </a:p>
          <a:p>
            <a:endParaRPr lang="en-GB" dirty="0"/>
          </a:p>
        </p:txBody>
      </p:sp>
    </p:spTree>
    <p:extLst>
      <p:ext uri="{BB962C8B-B14F-4D97-AF65-F5344CB8AC3E}">
        <p14:creationId xmlns:p14="http://schemas.microsoft.com/office/powerpoint/2010/main" val="1058758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407743" y="297062"/>
            <a:ext cx="7241154" cy="6555641"/>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sz="2000" dirty="0">
                <a:solidFill>
                  <a:srgbClr val="512275"/>
                </a:solidFill>
                <a:latin typeface="Verdana" panose="020B0604030504040204" pitchFamily="34" charset="0"/>
                <a:ea typeface="Verdana" panose="020B0604030504040204" pitchFamily="34" charset="0"/>
              </a:rPr>
              <a:t>Think of a patient currently on the ward who you know fairly well and who struggles with anxiety and use your knowledge of them to provide responses as they would. </a:t>
            </a:r>
          </a:p>
          <a:p>
            <a:pPr>
              <a:lnSpc>
                <a:spcPct val="150000"/>
              </a:lnSpc>
            </a:pPr>
            <a:endParaRPr lang="en-GB" sz="2000" b="1" dirty="0">
              <a:solidFill>
                <a:srgbClr val="512275"/>
              </a:solidFill>
              <a:latin typeface="Verdana" panose="020B0604030504040204" pitchFamily="34" charset="0"/>
              <a:ea typeface="Verdana" panose="020B0604030504040204" pitchFamily="34" charset="0"/>
            </a:endParaRPr>
          </a:p>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the patient for the first time and would like to know more about their anxiety. </a:t>
            </a:r>
          </a:p>
          <a:p>
            <a:pPr>
              <a:lnSpc>
                <a:spcPct val="150000"/>
              </a:lnSpc>
            </a:pPr>
            <a:r>
              <a:rPr lang="en-GB" sz="2000" dirty="0">
                <a:solidFill>
                  <a:srgbClr val="512275"/>
                </a:solidFill>
                <a:latin typeface="Verdana" panose="020B0604030504040204" pitchFamily="34" charset="0"/>
                <a:ea typeface="Verdana" panose="020B0604030504040204" pitchFamily="34" charset="0"/>
              </a:rPr>
              <a:t>Explore with them through guided discovery:</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Triggers for their difficulties</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they experience/feel it in their body</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they do when they try to cope with their anxiety (their behaviour)</a:t>
            </a:r>
          </a:p>
        </p:txBody>
      </p:sp>
    </p:spTree>
    <p:extLst>
      <p:ext uri="{BB962C8B-B14F-4D97-AF65-F5344CB8AC3E}">
        <p14:creationId xmlns:p14="http://schemas.microsoft.com/office/powerpoint/2010/main" val="1379437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710672"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98771" y="522798"/>
            <a:ext cx="35081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Reflection</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706911" y="382012"/>
            <a:ext cx="7241154" cy="6093976"/>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Observer's experience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went well?</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could have been done differently?</a:t>
            </a:r>
          </a:p>
          <a:p>
            <a:pPr>
              <a:lnSpc>
                <a:spcPct val="150000"/>
              </a:lnSpc>
            </a:pPr>
            <a:endParaRPr lang="en-GB" sz="2000" b="1" dirty="0">
              <a:solidFill>
                <a:srgbClr val="512275"/>
              </a:solidFill>
              <a:latin typeface="Verdana" panose="020B0604030504040204" pitchFamily="34" charset="0"/>
              <a:ea typeface="Verdana" panose="020B0604030504040204" pitchFamily="34" charset="0"/>
            </a:endParaRPr>
          </a:p>
          <a:p>
            <a:pPr>
              <a:lnSpc>
                <a:spcPct val="150000"/>
              </a:lnSpc>
            </a:pPr>
            <a:r>
              <a:rPr lang="en-GB" sz="2000" b="1" dirty="0">
                <a:solidFill>
                  <a:srgbClr val="512275"/>
                </a:solidFill>
                <a:latin typeface="Verdana" panose="020B0604030504040204" pitchFamily="34" charset="0"/>
                <a:ea typeface="Verdana" panose="020B0604030504040204" pitchFamily="34" charset="0"/>
              </a:rPr>
              <a:t>Nurse’s experience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easy was it for you to do guided discovery?</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helped you use this method of information gathering?</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a:p>
            <a:pPr>
              <a:lnSpc>
                <a:spcPct val="150000"/>
              </a:lnSpc>
            </a:pPr>
            <a:r>
              <a:rPr lang="en-GB" sz="2000" b="1" dirty="0">
                <a:solidFill>
                  <a:srgbClr val="512275"/>
                </a:solidFill>
                <a:latin typeface="Verdana" panose="020B0604030504040204" pitchFamily="34" charset="0"/>
                <a:ea typeface="Verdana" panose="020B0604030504040204" pitchFamily="34" charset="0"/>
              </a:rPr>
              <a:t>Patient’s experience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did you find the questions used by the nurse?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Did they make you become aware of something you previously weren’t aware of?</a:t>
            </a:r>
          </a:p>
        </p:txBody>
      </p:sp>
    </p:spTree>
    <p:extLst>
      <p:ext uri="{BB962C8B-B14F-4D97-AF65-F5344CB8AC3E}">
        <p14:creationId xmlns:p14="http://schemas.microsoft.com/office/powerpoint/2010/main" val="673251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Skill 3:</a:t>
            </a:r>
          </a:p>
        </p:txBody>
      </p:sp>
      <p:sp>
        <p:nvSpPr>
          <p:cNvPr id="7" name="Google Shape;67;p12"/>
          <p:cNvSpPr txBox="1">
            <a:spLocks/>
          </p:cNvSpPr>
          <p:nvPr/>
        </p:nvSpPr>
        <p:spPr>
          <a:xfrm>
            <a:off x="1102159" y="2510527"/>
            <a:ext cx="7700030"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7200" dirty="0">
                <a:solidFill>
                  <a:srgbClr val="512275"/>
                </a:solidFill>
                <a:latin typeface="Segoe Print" charset="0"/>
                <a:ea typeface="Segoe Print" charset="0"/>
                <a:cs typeface="Segoe Print" charset="0"/>
              </a:rPr>
              <a:t>Asking for feedback</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1798436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367674" y="526345"/>
            <a:ext cx="3082107" cy="2990578"/>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68940" y="674878"/>
            <a:ext cx="3743295"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400" b="1" dirty="0">
                <a:solidFill>
                  <a:srgbClr val="512275"/>
                </a:solidFill>
                <a:latin typeface="Arial Narrow" charset="0"/>
                <a:ea typeface="Arial Narrow" charset="0"/>
                <a:cs typeface="Arial Narrow" charset="0"/>
              </a:rPr>
              <a:t>Asking for feedback</a:t>
            </a:r>
          </a:p>
        </p:txBody>
      </p:sp>
      <p:grpSp>
        <p:nvGrpSpPr>
          <p:cNvPr id="9" name="Google Shape;455;p38"/>
          <p:cNvGrpSpPr/>
          <p:nvPr/>
        </p:nvGrpSpPr>
        <p:grpSpPr>
          <a:xfrm>
            <a:off x="67894" y="4940097"/>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3817455" y="526345"/>
            <a:ext cx="8084440" cy="5022272"/>
          </a:xfrm>
          <a:prstGeom prst="rect">
            <a:avLst/>
          </a:prstGeom>
        </p:spPr>
        <p:txBody>
          <a:bodyPr wrap="square">
            <a:spAutoFit/>
          </a:bodyPr>
          <a:lstStyle/>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Ask after each 1:1 sessions</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Explain why feedback would be helpful:</a:t>
            </a:r>
          </a:p>
          <a:p>
            <a:pPr>
              <a:lnSpc>
                <a:spcPct val="150000"/>
              </a:lnSpc>
            </a:pPr>
            <a:r>
              <a:rPr lang="en-GB" dirty="0">
                <a:solidFill>
                  <a:srgbClr val="512275"/>
                </a:solidFill>
                <a:latin typeface="Verdana" panose="020B0604030504040204" pitchFamily="34" charset="0"/>
                <a:ea typeface="Verdana" panose="020B0604030504040204" pitchFamily="34" charset="0"/>
              </a:rPr>
              <a:t>- “It would be helpful for me to hear your feedback about the session. Have I said anything that will play on your mind, or was upsetting?”</a:t>
            </a:r>
          </a:p>
          <a:p>
            <a:pPr>
              <a:lnSpc>
                <a:spcPct val="150000"/>
              </a:lnSpc>
            </a:pPr>
            <a:r>
              <a:rPr lang="en-GB" dirty="0">
                <a:solidFill>
                  <a:srgbClr val="512275"/>
                </a:solidFill>
                <a:latin typeface="Verdana" panose="020B0604030504040204" pitchFamily="34" charset="0"/>
                <a:ea typeface="Verdana" panose="020B0604030504040204" pitchFamily="34" charset="0"/>
              </a:rPr>
              <a:t>- “Anything you found that was particularly useful or helpful?”</a:t>
            </a:r>
          </a:p>
          <a:p>
            <a:pPr>
              <a:lnSpc>
                <a:spcPct val="150000"/>
              </a:lnSpc>
            </a:pPr>
            <a:r>
              <a:rPr lang="en-GB" dirty="0">
                <a:solidFill>
                  <a:srgbClr val="512275"/>
                </a:solidFill>
                <a:latin typeface="Verdana" panose="020B0604030504040204" pitchFamily="34" charset="0"/>
                <a:ea typeface="Verdana" panose="020B0604030504040204" pitchFamily="34" charset="0"/>
              </a:rPr>
              <a:t>- “Anything that you found unhelpful or not useful?”</a:t>
            </a:r>
          </a:p>
          <a:p>
            <a:pPr>
              <a:lnSpc>
                <a:spcPct val="150000"/>
              </a:lnSpc>
            </a:pPr>
            <a:r>
              <a:rPr lang="en-GB" dirty="0">
                <a:solidFill>
                  <a:srgbClr val="512275"/>
                </a:solidFill>
                <a:latin typeface="Verdana" panose="020B0604030504040204" pitchFamily="34" charset="0"/>
                <a:ea typeface="Verdana" panose="020B0604030504040204" pitchFamily="34" charset="0"/>
              </a:rPr>
              <a:t>- “What are the main points that you would like to take away from the meeting?”</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Give encouragement for </a:t>
            </a:r>
            <a:r>
              <a:rPr lang="en-GB" b="1" dirty="0">
                <a:solidFill>
                  <a:srgbClr val="512275"/>
                </a:solidFill>
                <a:latin typeface="Verdana" panose="020B0604030504040204" pitchFamily="34" charset="0"/>
                <a:ea typeface="Verdana" panose="020B0604030504040204" pitchFamily="34" charset="0"/>
              </a:rPr>
              <a:t>any</a:t>
            </a:r>
            <a:r>
              <a:rPr lang="en-GB" dirty="0">
                <a:solidFill>
                  <a:srgbClr val="512275"/>
                </a:solidFill>
                <a:latin typeface="Verdana" panose="020B0604030504040204" pitchFamily="34" charset="0"/>
                <a:ea typeface="Verdana" panose="020B0604030504040204" pitchFamily="34" charset="0"/>
              </a:rPr>
              <a:t> honest feedback, even if unfavourable.</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Act on changes if you are able to</a:t>
            </a:r>
          </a:p>
        </p:txBody>
      </p:sp>
    </p:spTree>
    <p:extLst>
      <p:ext uri="{BB962C8B-B14F-4D97-AF65-F5344CB8AC3E}">
        <p14:creationId xmlns:p14="http://schemas.microsoft.com/office/powerpoint/2010/main" val="3276569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3207895" y="1437020"/>
            <a:ext cx="6100997"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Breakdown in</a:t>
            </a:r>
          </a:p>
        </p:txBody>
      </p:sp>
      <p:sp>
        <p:nvSpPr>
          <p:cNvPr id="7" name="Google Shape;67;p12"/>
          <p:cNvSpPr txBox="1">
            <a:spLocks/>
          </p:cNvSpPr>
          <p:nvPr/>
        </p:nvSpPr>
        <p:spPr>
          <a:xfrm>
            <a:off x="2458386" y="2858949"/>
            <a:ext cx="6985417" cy="177081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therapeutic relationship</a:t>
            </a:r>
          </a:p>
        </p:txBody>
      </p:sp>
    </p:spTree>
    <p:extLst>
      <p:ext uri="{BB962C8B-B14F-4D97-AF65-F5344CB8AC3E}">
        <p14:creationId xmlns:p14="http://schemas.microsoft.com/office/powerpoint/2010/main" val="1913690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AFB49-CD84-24B3-46CB-6E8E6E2BBB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08ABE94-60CB-9C6A-B037-B9660921395A}"/>
              </a:ext>
            </a:extLst>
          </p:cNvPr>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Oval 4">
            <a:extLst>
              <a:ext uri="{FF2B5EF4-FFF2-40B4-BE49-F238E27FC236}">
                <a16:creationId xmlns:a16="http://schemas.microsoft.com/office/drawing/2014/main" id="{88971705-02C1-244B-D323-434AAA9B9140}"/>
              </a:ext>
            </a:extLst>
          </p:cNvPr>
          <p:cNvSpPr/>
          <p:nvPr/>
        </p:nvSpPr>
        <p:spPr>
          <a:xfrm>
            <a:off x="3416709" y="855406"/>
            <a:ext cx="5358581" cy="5147187"/>
          </a:xfrm>
          <a:prstGeom prst="ellipse">
            <a:avLst/>
          </a:prstGeom>
          <a:solidFill>
            <a:srgbClr val="51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Google Shape;67;p12">
            <a:extLst>
              <a:ext uri="{FF2B5EF4-FFF2-40B4-BE49-F238E27FC236}">
                <a16:creationId xmlns:a16="http://schemas.microsoft.com/office/drawing/2014/main" id="{573C7EA3-9E30-E5A0-4DD4-67E8842FCCA0}"/>
              </a:ext>
            </a:extLst>
          </p:cNvPr>
          <p:cNvSpPr txBox="1">
            <a:spLocks/>
          </p:cNvSpPr>
          <p:nvPr/>
        </p:nvSpPr>
        <p:spPr>
          <a:xfrm>
            <a:off x="4341520" y="2535083"/>
            <a:ext cx="3508958" cy="17878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6000" dirty="0">
                <a:solidFill>
                  <a:schemeClr val="bg1"/>
                </a:solidFill>
                <a:latin typeface="Segoe Print" charset="0"/>
                <a:ea typeface="Segoe Print" charset="0"/>
                <a:cs typeface="Segoe Print" charset="0"/>
              </a:rPr>
              <a:t>Example video</a:t>
            </a:r>
          </a:p>
        </p:txBody>
      </p:sp>
      <p:sp>
        <p:nvSpPr>
          <p:cNvPr id="8" name="TextBox 7">
            <a:extLst>
              <a:ext uri="{FF2B5EF4-FFF2-40B4-BE49-F238E27FC236}">
                <a16:creationId xmlns:a16="http://schemas.microsoft.com/office/drawing/2014/main" id="{F71C8B31-3F80-3924-393E-724F7EEA770C}"/>
              </a:ext>
            </a:extLst>
          </p:cNvPr>
          <p:cNvSpPr txBox="1"/>
          <p:nvPr/>
        </p:nvSpPr>
        <p:spPr>
          <a:xfrm>
            <a:off x="3212870" y="6074911"/>
            <a:ext cx="6093228" cy="646331"/>
          </a:xfrm>
          <a:prstGeom prst="rect">
            <a:avLst/>
          </a:prstGeom>
          <a:noFill/>
        </p:spPr>
        <p:txBody>
          <a:bodyPr wrap="square">
            <a:spAutoFit/>
          </a:bodyPr>
          <a:lstStyle/>
          <a:p>
            <a:r>
              <a:rPr lang="en-GB" dirty="0">
                <a:hlinkClick r:id="rId3"/>
              </a:rPr>
              <a:t>https://video.manchester.ac.uk/faculties/edfa2331ca0cd9a14d717cb1d233466f/f9ce1673-dbbe-4ae2-8a84-9b67ef0d8602/</a:t>
            </a:r>
            <a:r>
              <a:rPr lang="en-GB" dirty="0"/>
              <a:t> </a:t>
            </a:r>
          </a:p>
        </p:txBody>
      </p:sp>
    </p:spTree>
    <p:extLst>
      <p:ext uri="{BB962C8B-B14F-4D97-AF65-F5344CB8AC3E}">
        <p14:creationId xmlns:p14="http://schemas.microsoft.com/office/powerpoint/2010/main" val="931710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Dealing with a breakdown in therapeutic relationships</a:t>
            </a:r>
          </a:p>
        </p:txBody>
      </p:sp>
      <p:sp>
        <p:nvSpPr>
          <p:cNvPr id="2" name="TextBox 1"/>
          <p:cNvSpPr txBox="1"/>
          <p:nvPr/>
        </p:nvSpPr>
        <p:spPr>
          <a:xfrm>
            <a:off x="1284157" y="2083028"/>
            <a:ext cx="9623685" cy="4154984"/>
          </a:xfrm>
          <a:prstGeom prst="rect">
            <a:avLst/>
          </a:prstGeom>
          <a:noFill/>
        </p:spPr>
        <p:txBody>
          <a:bodyPr wrap="square" rtlCol="0">
            <a:spAutoFit/>
          </a:bodyPr>
          <a:lstStyle/>
          <a:p>
            <a:pPr algn="ctr"/>
            <a:r>
              <a:rPr lang="en-GB" sz="2400" dirty="0">
                <a:solidFill>
                  <a:srgbClr val="512275"/>
                </a:solidFill>
                <a:latin typeface="Verdana" panose="020B0604030504040204" pitchFamily="34" charset="0"/>
                <a:ea typeface="Verdana" panose="020B0604030504040204" pitchFamily="34" charset="0"/>
              </a:rPr>
              <a:t>Some examples?</a:t>
            </a:r>
          </a:p>
          <a:p>
            <a:pPr algn="ctr"/>
            <a:endParaRPr lang="en-US" sz="2400" dirty="0">
              <a:solidFill>
                <a:srgbClr val="512275"/>
              </a:solidFill>
              <a:latin typeface="Verdana" panose="020B0604030504040204" pitchFamily="34" charset="0"/>
              <a:ea typeface="Verdana" panose="020B0604030504040204" pitchFamily="34" charset="0"/>
            </a:endParaRPr>
          </a:p>
          <a:p>
            <a:pPr algn="ctr"/>
            <a:endParaRPr lang="en-US" sz="2400" dirty="0">
              <a:solidFill>
                <a:srgbClr val="512275"/>
              </a:solidFill>
              <a:latin typeface="Verdana" panose="020B0604030504040204" pitchFamily="34" charset="0"/>
              <a:ea typeface="Verdana" panose="020B0604030504040204" pitchFamily="34" charset="0"/>
            </a:endParaRPr>
          </a:p>
          <a:p>
            <a:pPr algn="ctr"/>
            <a:endParaRPr lang="en-GB" sz="2400" dirty="0">
              <a:solidFill>
                <a:srgbClr val="512275"/>
              </a:solidFill>
              <a:latin typeface="Verdana" panose="020B0604030504040204" pitchFamily="34" charset="0"/>
              <a:ea typeface="Verdana" panose="020B0604030504040204" pitchFamily="34" charset="0"/>
            </a:endParaRPr>
          </a:p>
          <a:p>
            <a:pPr algn="ctr"/>
            <a:r>
              <a:rPr lang="en-GB" sz="2400" dirty="0">
                <a:solidFill>
                  <a:srgbClr val="512275"/>
                </a:solidFill>
                <a:latin typeface="Verdana" panose="020B0604030504040204" pitchFamily="34" charset="0"/>
                <a:ea typeface="Verdana" panose="020B0604030504040204" pitchFamily="34" charset="0"/>
              </a:rPr>
              <a:t>Can you provide an example of when you have experienced a breakdown in a therapeutic relationship?</a:t>
            </a:r>
          </a:p>
          <a:p>
            <a:pPr algn="ctr"/>
            <a:endParaRPr lang="en-US" sz="2400" dirty="0">
              <a:solidFill>
                <a:srgbClr val="512275"/>
              </a:solidFill>
              <a:latin typeface="Verdana" panose="020B0604030504040204" pitchFamily="34" charset="0"/>
              <a:ea typeface="Verdana" panose="020B0604030504040204" pitchFamily="34" charset="0"/>
            </a:endParaRPr>
          </a:p>
          <a:p>
            <a:pPr algn="ctr"/>
            <a:endParaRPr lang="en-US" sz="2400" dirty="0">
              <a:solidFill>
                <a:srgbClr val="512275"/>
              </a:solidFill>
              <a:latin typeface="Verdana" panose="020B0604030504040204" pitchFamily="34" charset="0"/>
              <a:ea typeface="Verdana" panose="020B0604030504040204" pitchFamily="34" charset="0"/>
            </a:endParaRPr>
          </a:p>
          <a:p>
            <a:pPr algn="ctr"/>
            <a:endParaRPr lang="en-US" sz="2400" dirty="0">
              <a:solidFill>
                <a:srgbClr val="512275"/>
              </a:solidFill>
              <a:latin typeface="Verdana" panose="020B0604030504040204" pitchFamily="34" charset="0"/>
              <a:ea typeface="Verdana" panose="020B0604030504040204" pitchFamily="34" charset="0"/>
            </a:endParaRPr>
          </a:p>
          <a:p>
            <a:pPr algn="ctr"/>
            <a:r>
              <a:rPr lang="en-US" sz="2400" dirty="0">
                <a:solidFill>
                  <a:srgbClr val="512275"/>
                </a:solidFill>
                <a:latin typeface="Verdana" panose="020B0604030504040204" pitchFamily="34" charset="0"/>
                <a:ea typeface="Verdana" panose="020B0604030504040204" pitchFamily="34" charset="0"/>
              </a:rPr>
              <a:t>H</a:t>
            </a:r>
            <a:r>
              <a:rPr lang="en-GB" sz="2400" dirty="0">
                <a:solidFill>
                  <a:srgbClr val="512275"/>
                </a:solidFill>
                <a:latin typeface="Verdana" panose="020B0604030504040204" pitchFamily="34" charset="0"/>
                <a:ea typeface="Verdana" panose="020B0604030504040204" pitchFamily="34" charset="0"/>
              </a:rPr>
              <a:t>ow do you know when there has been a breakdown in the therapeutic relationship?</a:t>
            </a:r>
          </a:p>
        </p:txBody>
      </p:sp>
    </p:spTree>
    <p:extLst>
      <p:ext uri="{BB962C8B-B14F-4D97-AF65-F5344CB8AC3E}">
        <p14:creationId xmlns:p14="http://schemas.microsoft.com/office/powerpoint/2010/main" val="382100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3207895" y="1437020"/>
            <a:ext cx="6100997"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Importance of</a:t>
            </a:r>
          </a:p>
        </p:txBody>
      </p:sp>
      <p:sp>
        <p:nvSpPr>
          <p:cNvPr id="7" name="Google Shape;67;p12"/>
          <p:cNvSpPr txBox="1">
            <a:spLocks/>
          </p:cNvSpPr>
          <p:nvPr/>
        </p:nvSpPr>
        <p:spPr>
          <a:xfrm>
            <a:off x="2458386" y="2858949"/>
            <a:ext cx="6985417" cy="177081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therapeutic relationship</a:t>
            </a:r>
          </a:p>
        </p:txBody>
      </p:sp>
    </p:spTree>
    <p:extLst>
      <p:ext uri="{BB962C8B-B14F-4D97-AF65-F5344CB8AC3E}">
        <p14:creationId xmlns:p14="http://schemas.microsoft.com/office/powerpoint/2010/main" val="1606242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1141023" y="323088"/>
            <a:ext cx="9909954" cy="81686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Signs </a:t>
            </a:r>
            <a:r>
              <a:rPr lang="en-GB" sz="4800">
                <a:solidFill>
                  <a:srgbClr val="512275"/>
                </a:solidFill>
                <a:latin typeface="Segoe Print" charset="0"/>
                <a:ea typeface="Segoe Print" charset="0"/>
                <a:cs typeface="Segoe Print" charset="0"/>
              </a:rPr>
              <a:t>to look </a:t>
            </a:r>
            <a:r>
              <a:rPr lang="en-GB" sz="4800" dirty="0">
                <a:solidFill>
                  <a:srgbClr val="512275"/>
                </a:solidFill>
                <a:latin typeface="Segoe Print" charset="0"/>
                <a:ea typeface="Segoe Print" charset="0"/>
                <a:cs typeface="Segoe Print" charset="0"/>
              </a:rPr>
              <a:t>out for</a:t>
            </a:r>
          </a:p>
        </p:txBody>
      </p:sp>
      <p:graphicFrame>
        <p:nvGraphicFramePr>
          <p:cNvPr id="7" name="Diagram 6"/>
          <p:cNvGraphicFramePr/>
          <p:nvPr/>
        </p:nvGraphicFramePr>
        <p:xfrm>
          <a:off x="330989" y="1463040"/>
          <a:ext cx="6057899" cy="5068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nvGraphicFramePr>
        <p:xfrm>
          <a:off x="6134101" y="1463040"/>
          <a:ext cx="6057899" cy="50688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546693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492369" y="466620"/>
            <a:ext cx="3470031" cy="1657601"/>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92369" y="522798"/>
            <a:ext cx="34700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Examples</a:t>
            </a:r>
          </a:p>
        </p:txBody>
      </p:sp>
      <p:sp>
        <p:nvSpPr>
          <p:cNvPr id="3" name="Rectangle 2"/>
          <p:cNvSpPr/>
          <p:nvPr/>
        </p:nvSpPr>
        <p:spPr>
          <a:xfrm>
            <a:off x="4407743" y="522798"/>
            <a:ext cx="7241154" cy="6093976"/>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is hostile and angry when you mention their past admission.</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keeps changing appointments.</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keeps changing subject in the session, first saying they want to work on anxiety, then on depression, then on paranoia.</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asks questions about you and your life (Where you live, if you have children, etc.)</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tells you something about them which you know isn’t true (that they had a ‘good childhood’ when you know the opposite is true).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not engaging in conversation.</a:t>
            </a:r>
          </a:p>
        </p:txBody>
      </p:sp>
    </p:spTree>
    <p:extLst>
      <p:ext uri="{BB962C8B-B14F-4D97-AF65-F5344CB8AC3E}">
        <p14:creationId xmlns:p14="http://schemas.microsoft.com/office/powerpoint/2010/main" val="273045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Dealing with a breakdown in therapeutic relationships</a:t>
            </a:r>
          </a:p>
        </p:txBody>
      </p:sp>
      <p:sp>
        <p:nvSpPr>
          <p:cNvPr id="2" name="TextBox 1"/>
          <p:cNvSpPr txBox="1"/>
          <p:nvPr/>
        </p:nvSpPr>
        <p:spPr>
          <a:xfrm>
            <a:off x="563451" y="2162220"/>
            <a:ext cx="11065098" cy="4278094"/>
          </a:xfrm>
          <a:prstGeom prst="rect">
            <a:avLst/>
          </a:prstGeom>
          <a:noFill/>
        </p:spPr>
        <p:txBody>
          <a:bodyPr wrap="square" rtlCol="0">
            <a:spAutoFit/>
          </a:bodyPr>
          <a:lstStyle/>
          <a:p>
            <a:pPr marL="342900" indent="-342900">
              <a:buFont typeface="Arial" panose="020B0604020202020204" pitchFamily="34" charset="0"/>
              <a:buChar char="•"/>
            </a:pPr>
            <a:r>
              <a:rPr lang="en-GB" sz="2800" dirty="0">
                <a:solidFill>
                  <a:srgbClr val="512275"/>
                </a:solidFill>
                <a:latin typeface="Verdana" panose="020B0604030504040204" pitchFamily="34" charset="0"/>
                <a:ea typeface="Verdana" panose="020B0604030504040204" pitchFamily="34" charset="0"/>
              </a:rPr>
              <a:t>Important to keep track of the quality of the therapeutic relationship.</a:t>
            </a:r>
          </a:p>
          <a:p>
            <a:pPr marL="342900" indent="-342900">
              <a:buFont typeface="Arial" panose="020B0604020202020204" pitchFamily="34" charset="0"/>
              <a:buChar char="•"/>
            </a:pPr>
            <a:r>
              <a:rPr lang="en-US" sz="2800" dirty="0">
                <a:solidFill>
                  <a:srgbClr val="512275"/>
                </a:solidFill>
                <a:latin typeface="Verdana" panose="020B0604030504040204" pitchFamily="34" charset="0"/>
                <a:ea typeface="Verdana" panose="020B0604030504040204" pitchFamily="34" charset="0"/>
              </a:rPr>
              <a:t>C</a:t>
            </a:r>
            <a:r>
              <a:rPr lang="en-GB" sz="2800" dirty="0" err="1">
                <a:solidFill>
                  <a:srgbClr val="512275"/>
                </a:solidFill>
                <a:latin typeface="Verdana" panose="020B0604030504040204" pitchFamily="34" charset="0"/>
                <a:ea typeface="Verdana" panose="020B0604030504040204" pitchFamily="34" charset="0"/>
              </a:rPr>
              <a:t>larify</a:t>
            </a:r>
            <a:r>
              <a:rPr lang="en-GB" sz="2800" dirty="0">
                <a:solidFill>
                  <a:srgbClr val="512275"/>
                </a:solidFill>
                <a:latin typeface="Verdana" panose="020B0604030504040204" pitchFamily="34" charset="0"/>
                <a:ea typeface="Verdana" panose="020B0604030504040204" pitchFamily="34" charset="0"/>
              </a:rPr>
              <a:t> goals and tasks with patient to ensure you’re on the same page.</a:t>
            </a:r>
          </a:p>
          <a:p>
            <a:pPr marL="342900" indent="-342900">
              <a:buFont typeface="Arial" panose="020B0604020202020204" pitchFamily="34" charset="0"/>
              <a:buChar char="•"/>
            </a:pPr>
            <a:r>
              <a:rPr lang="en-US" sz="2800" dirty="0">
                <a:solidFill>
                  <a:srgbClr val="512275"/>
                </a:solidFill>
                <a:latin typeface="Verdana" panose="020B0604030504040204" pitchFamily="34" charset="0"/>
                <a:ea typeface="Verdana" panose="020B0604030504040204" pitchFamily="34" charset="0"/>
              </a:rPr>
              <a:t>D</a:t>
            </a:r>
            <a:r>
              <a:rPr lang="en-GB" sz="2800" dirty="0" err="1">
                <a:solidFill>
                  <a:srgbClr val="512275"/>
                </a:solidFill>
                <a:latin typeface="Verdana" panose="020B0604030504040204" pitchFamily="34" charset="0"/>
                <a:ea typeface="Verdana" panose="020B0604030504040204" pitchFamily="34" charset="0"/>
              </a:rPr>
              <a:t>iscuss</a:t>
            </a:r>
            <a:r>
              <a:rPr lang="en-GB" sz="2800" dirty="0">
                <a:solidFill>
                  <a:srgbClr val="512275"/>
                </a:solidFill>
                <a:latin typeface="Verdana" panose="020B0604030504040204" pitchFamily="34" charset="0"/>
                <a:ea typeface="Verdana" panose="020B0604030504040204" pitchFamily="34" charset="0"/>
              </a:rPr>
              <a:t> what might be causing the breakdown and what might help.</a:t>
            </a:r>
          </a:p>
          <a:p>
            <a:pPr marL="342900" indent="-342900">
              <a:buFont typeface="Arial" panose="020B0604020202020204" pitchFamily="34" charset="0"/>
              <a:buChar char="•"/>
            </a:pPr>
            <a:r>
              <a:rPr lang="en-US" sz="2800" dirty="0">
                <a:solidFill>
                  <a:srgbClr val="512275"/>
                </a:solidFill>
                <a:latin typeface="Verdana" panose="020B0604030504040204" pitchFamily="34" charset="0"/>
                <a:ea typeface="Verdana" panose="020B0604030504040204" pitchFamily="34" charset="0"/>
              </a:rPr>
              <a:t>T</a:t>
            </a:r>
            <a:r>
              <a:rPr lang="en-GB" sz="2800" dirty="0" err="1">
                <a:solidFill>
                  <a:srgbClr val="512275"/>
                </a:solidFill>
                <a:latin typeface="Verdana" panose="020B0604030504040204" pitchFamily="34" charset="0"/>
                <a:ea typeface="Verdana" panose="020B0604030504040204" pitchFamily="34" charset="0"/>
              </a:rPr>
              <a:t>hink</a:t>
            </a:r>
            <a:r>
              <a:rPr lang="en-GB" sz="2800" dirty="0">
                <a:solidFill>
                  <a:srgbClr val="512275"/>
                </a:solidFill>
                <a:latin typeface="Verdana" panose="020B0604030504040204" pitchFamily="34" charset="0"/>
                <a:ea typeface="Verdana" panose="020B0604030504040204" pitchFamily="34" charset="0"/>
              </a:rPr>
              <a:t> about it as a ‘coping response’ – has this happened in their other relationships? Why?</a:t>
            </a:r>
          </a:p>
          <a:p>
            <a:pPr marL="342900" indent="-342900">
              <a:buFont typeface="Arial" panose="020B0604020202020204" pitchFamily="34" charset="0"/>
              <a:buChar char="•"/>
            </a:pPr>
            <a:r>
              <a:rPr lang="en-US" sz="2800" dirty="0">
                <a:solidFill>
                  <a:srgbClr val="512275"/>
                </a:solidFill>
                <a:latin typeface="Verdana" panose="020B0604030504040204" pitchFamily="34" charset="0"/>
                <a:ea typeface="Verdana" panose="020B0604030504040204" pitchFamily="34" charset="0"/>
              </a:rPr>
              <a:t>B</a:t>
            </a:r>
            <a:r>
              <a:rPr lang="en-GB" sz="2800" dirty="0">
                <a:solidFill>
                  <a:srgbClr val="512275"/>
                </a:solidFill>
                <a:latin typeface="Verdana" panose="020B0604030504040204" pitchFamily="34" charset="0"/>
                <a:ea typeface="Verdana" panose="020B0604030504040204" pitchFamily="34" charset="0"/>
              </a:rPr>
              <a:t>ring the breakdown to supervision.</a:t>
            </a:r>
          </a:p>
          <a:p>
            <a:endParaRPr lang="en-GB" sz="20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08832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Practise</a:t>
            </a:r>
          </a:p>
        </p:txBody>
      </p:sp>
      <p:sp>
        <p:nvSpPr>
          <p:cNvPr id="2" name="TextBox 1"/>
          <p:cNvSpPr txBox="1"/>
          <p:nvPr/>
        </p:nvSpPr>
        <p:spPr>
          <a:xfrm>
            <a:off x="1259173" y="1873770"/>
            <a:ext cx="9623685" cy="1477328"/>
          </a:xfrm>
          <a:prstGeom prst="rect">
            <a:avLst/>
          </a:prstGeom>
          <a:noFill/>
        </p:spPr>
        <p:txBody>
          <a:bodyPr wrap="square" rtlCol="0">
            <a:spAutoFit/>
          </a:bodyPr>
          <a:lstStyle/>
          <a:p>
            <a:r>
              <a:rPr lang="en-GB" sz="2400" dirty="0">
                <a:solidFill>
                  <a:srgbClr val="512275"/>
                </a:solidFill>
                <a:latin typeface="Verdana" panose="020B0604030504040204" pitchFamily="34" charset="0"/>
                <a:ea typeface="Verdana" panose="020B0604030504040204" pitchFamily="34" charset="0"/>
              </a:rPr>
              <a:t>Now it’s your turn – get into three’s and choose 1 person to be the nurse, 1 person to be the patient and 1 person to observe. </a:t>
            </a:r>
            <a:endParaRPr lang="en-GB" sz="2400" dirty="0"/>
          </a:p>
          <a:p>
            <a:endParaRPr lang="en-GB" dirty="0"/>
          </a:p>
        </p:txBody>
      </p:sp>
    </p:spTree>
    <p:extLst>
      <p:ext uri="{BB962C8B-B14F-4D97-AF65-F5344CB8AC3E}">
        <p14:creationId xmlns:p14="http://schemas.microsoft.com/office/powerpoint/2010/main" val="1136495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407743" y="1074509"/>
            <a:ext cx="7241154" cy="4708981"/>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Your auntie has died recently and you would like to attend her funeral. </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However, you have booked a 1:1 session with a patient for tomorrow morning.</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You explain to them that you need to reschedule your meeting (at first, without telling them the reason). You notice that the patient is annoyed. </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Please address the difficulties in therapeutic relationship with the patient</a:t>
            </a:r>
          </a:p>
        </p:txBody>
      </p:sp>
    </p:spTree>
    <p:extLst>
      <p:ext uri="{BB962C8B-B14F-4D97-AF65-F5344CB8AC3E}">
        <p14:creationId xmlns:p14="http://schemas.microsoft.com/office/powerpoint/2010/main" val="1022392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407743" y="1536174"/>
            <a:ext cx="7241154" cy="3785652"/>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You hear the news that your named nurse is cancelling your 1:1</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You become (a little) annoyed </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You think that the nurse doesn’t care about you or how you are feeling. </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You say: “You are just like everyone else, you don’t care”.</a:t>
            </a:r>
          </a:p>
        </p:txBody>
      </p:sp>
    </p:spTree>
    <p:extLst>
      <p:ext uri="{BB962C8B-B14F-4D97-AF65-F5344CB8AC3E}">
        <p14:creationId xmlns:p14="http://schemas.microsoft.com/office/powerpoint/2010/main" val="955755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710672"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98771" y="522798"/>
            <a:ext cx="35081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Reflection</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950846" y="391005"/>
            <a:ext cx="7241154" cy="5632311"/>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Observer’s experience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went well?</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might you have done differently?</a:t>
            </a:r>
          </a:p>
          <a:p>
            <a:pPr>
              <a:lnSpc>
                <a:spcPct val="150000"/>
              </a:lnSpc>
            </a:pPr>
            <a:endParaRPr lang="en-GB" sz="2000" b="1" dirty="0">
              <a:solidFill>
                <a:srgbClr val="512275"/>
              </a:solidFill>
              <a:latin typeface="Verdana" panose="020B0604030504040204" pitchFamily="34" charset="0"/>
              <a:ea typeface="Verdana" panose="020B0604030504040204" pitchFamily="34" charset="0"/>
            </a:endParaRPr>
          </a:p>
          <a:p>
            <a:pPr>
              <a:lnSpc>
                <a:spcPct val="150000"/>
              </a:lnSpc>
            </a:pPr>
            <a:r>
              <a:rPr lang="en-GB" sz="2000" b="1" dirty="0">
                <a:solidFill>
                  <a:srgbClr val="512275"/>
                </a:solidFill>
                <a:latin typeface="Verdana" panose="020B0604030504040204" pitchFamily="34" charset="0"/>
                <a:ea typeface="Verdana" panose="020B0604030504040204" pitchFamily="34" charset="0"/>
              </a:rPr>
              <a:t>Nurse’s experience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did this feel to you?</a:t>
            </a:r>
          </a:p>
          <a:p>
            <a:pPr>
              <a:lnSpc>
                <a:spcPct val="150000"/>
              </a:lnSpc>
            </a:pPr>
            <a:endParaRPr lang="en-GB" sz="2000" b="1" dirty="0">
              <a:solidFill>
                <a:srgbClr val="512275"/>
              </a:solidFill>
              <a:latin typeface="Verdana" panose="020B0604030504040204" pitchFamily="34" charset="0"/>
              <a:ea typeface="Verdana" panose="020B0604030504040204" pitchFamily="34" charset="0"/>
            </a:endParaRPr>
          </a:p>
          <a:p>
            <a:pPr>
              <a:lnSpc>
                <a:spcPct val="150000"/>
              </a:lnSpc>
            </a:pPr>
            <a:r>
              <a:rPr lang="en-GB" sz="2000" b="1" dirty="0">
                <a:solidFill>
                  <a:srgbClr val="512275"/>
                </a:solidFill>
                <a:latin typeface="Verdana" panose="020B0604030504040204" pitchFamily="34" charset="0"/>
                <a:ea typeface="Verdana" panose="020B0604030504040204" pitchFamily="34" charset="0"/>
              </a:rPr>
              <a:t>Patient’s experience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did this feel to you?</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Did you feel that your feelings were validated and addressed?</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would you have liked more of? Less of?</a:t>
            </a:r>
          </a:p>
        </p:txBody>
      </p:sp>
    </p:spTree>
    <p:extLst>
      <p:ext uri="{BB962C8B-B14F-4D97-AF65-F5344CB8AC3E}">
        <p14:creationId xmlns:p14="http://schemas.microsoft.com/office/powerpoint/2010/main" val="75452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Oval 4"/>
          <p:cNvSpPr/>
          <p:nvPr/>
        </p:nvSpPr>
        <p:spPr>
          <a:xfrm>
            <a:off x="3416709" y="855406"/>
            <a:ext cx="5358581" cy="5147187"/>
          </a:xfrm>
          <a:prstGeom prst="ellipse">
            <a:avLst/>
          </a:prstGeom>
          <a:solidFill>
            <a:srgbClr val="51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p:cNvSpPr>
          <p:nvPr/>
        </p:nvSpPr>
        <p:spPr>
          <a:xfrm>
            <a:off x="4341520" y="2535083"/>
            <a:ext cx="3508958" cy="17878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6000" dirty="0">
                <a:solidFill>
                  <a:schemeClr val="bg1"/>
                </a:solidFill>
                <a:latin typeface="Segoe Print" charset="0"/>
                <a:ea typeface="Segoe Print" charset="0"/>
                <a:cs typeface="Segoe Print" charset="0"/>
              </a:rPr>
              <a:t>Lunch</a:t>
            </a:r>
          </a:p>
        </p:txBody>
      </p:sp>
    </p:spTree>
    <p:extLst>
      <p:ext uri="{BB962C8B-B14F-4D97-AF65-F5344CB8AC3E}">
        <p14:creationId xmlns:p14="http://schemas.microsoft.com/office/powerpoint/2010/main" val="36302581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818482" y="1008889"/>
            <a:ext cx="7301767" cy="533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9600" b="1" dirty="0">
                <a:solidFill>
                  <a:srgbClr val="512275"/>
                </a:solidFill>
                <a:latin typeface="Segoe Print" panose="02000600000000000000" pitchFamily="2" charset="0"/>
                <a:ea typeface="Arial Narrow" charset="0"/>
                <a:cs typeface="Arial Narrow" charset="0"/>
              </a:rPr>
              <a:t>Delivering group sessions</a:t>
            </a:r>
          </a:p>
        </p:txBody>
      </p:sp>
    </p:spTree>
    <p:extLst>
      <p:ext uri="{BB962C8B-B14F-4D97-AF65-F5344CB8AC3E}">
        <p14:creationId xmlns:p14="http://schemas.microsoft.com/office/powerpoint/2010/main" val="6965949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401096" y="637309"/>
            <a:ext cx="3115485"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78935" y="1015869"/>
            <a:ext cx="2498795" cy="116108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6600" dirty="0">
                <a:solidFill>
                  <a:srgbClr val="512275"/>
                </a:solidFill>
                <a:latin typeface="Segoe Print" charset="0"/>
                <a:ea typeface="Segoe Print" charset="0"/>
                <a:cs typeface="Segoe Print" charset="0"/>
              </a:rPr>
              <a:t>Aims</a:t>
            </a:r>
          </a:p>
        </p:txBody>
      </p:sp>
      <p:sp>
        <p:nvSpPr>
          <p:cNvPr id="7" name="Rectangle 7"/>
          <p:cNvSpPr>
            <a:spLocks noChangeArrowheads="1"/>
          </p:cNvSpPr>
          <p:nvPr/>
        </p:nvSpPr>
        <p:spPr bwMode="auto">
          <a:xfrm>
            <a:off x="4602945" y="2274838"/>
            <a:ext cx="6770848" cy="270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633413" lvl="2" indent="-457200">
              <a:lnSpc>
                <a:spcPct val="120000"/>
              </a:lnSpc>
              <a:buAutoNum type="arabicPeriod"/>
              <a:defRPr/>
            </a:pPr>
            <a:r>
              <a:rPr lang="en-GB" sz="2400" dirty="0">
                <a:solidFill>
                  <a:srgbClr val="512275"/>
                </a:solidFill>
                <a:latin typeface="Verdana"/>
                <a:ea typeface="Geneva" charset="0"/>
                <a:cs typeface="Verdana"/>
              </a:rPr>
              <a:t>Structuring group sessions</a:t>
            </a:r>
          </a:p>
          <a:p>
            <a:pPr marL="633413" lvl="2" indent="-457200">
              <a:lnSpc>
                <a:spcPct val="120000"/>
              </a:lnSpc>
              <a:buAutoNum type="arabicPeriod"/>
              <a:defRPr/>
            </a:pPr>
            <a:r>
              <a:rPr lang="en-GB" sz="2400" dirty="0">
                <a:solidFill>
                  <a:srgbClr val="512275"/>
                </a:solidFill>
                <a:latin typeface="Verdana"/>
                <a:ea typeface="Geneva" charset="0"/>
                <a:cs typeface="Verdana"/>
              </a:rPr>
              <a:t>Preparations for group sessions</a:t>
            </a:r>
          </a:p>
          <a:p>
            <a:pPr marL="633413" lvl="2" indent="-457200">
              <a:lnSpc>
                <a:spcPct val="120000"/>
              </a:lnSpc>
              <a:buAutoNum type="arabicPeriod"/>
              <a:defRPr/>
            </a:pPr>
            <a:r>
              <a:rPr lang="en-GB" sz="2400" dirty="0">
                <a:solidFill>
                  <a:srgbClr val="512275"/>
                </a:solidFill>
                <a:latin typeface="Verdana"/>
                <a:ea typeface="Geneva" charset="0"/>
                <a:cs typeface="Verdana"/>
              </a:rPr>
              <a:t>Example of a first group session</a:t>
            </a:r>
          </a:p>
          <a:p>
            <a:pPr marL="633413" lvl="2" indent="-457200">
              <a:lnSpc>
                <a:spcPct val="120000"/>
              </a:lnSpc>
              <a:buAutoNum type="arabicPeriod"/>
              <a:defRPr/>
            </a:pPr>
            <a:r>
              <a:rPr lang="en-GB" sz="2400" dirty="0">
                <a:solidFill>
                  <a:srgbClr val="512275"/>
                </a:solidFill>
                <a:latin typeface="Verdana"/>
                <a:ea typeface="Geneva" charset="0"/>
                <a:cs typeface="Verdana"/>
              </a:rPr>
              <a:t>Key skills to delivering group sessions</a:t>
            </a:r>
          </a:p>
          <a:p>
            <a:pPr marL="633413" lvl="2" indent="-457200">
              <a:lnSpc>
                <a:spcPct val="120000"/>
              </a:lnSpc>
              <a:buAutoNum type="arabicPeriod"/>
              <a:defRPr/>
            </a:pPr>
            <a:endParaRPr lang="en-GB" sz="2400" dirty="0">
              <a:solidFill>
                <a:srgbClr val="512275"/>
              </a:solidFill>
              <a:latin typeface="Verdana"/>
              <a:ea typeface="Geneva" charset="0"/>
              <a:cs typeface="Verdana"/>
            </a:endParaRPr>
          </a:p>
          <a:p>
            <a:pPr marL="633413" lvl="2" indent="-457200">
              <a:lnSpc>
                <a:spcPct val="120000"/>
              </a:lnSpc>
              <a:buAutoNum type="arabicPeriod"/>
              <a:defRPr/>
            </a:pPr>
            <a:endParaRPr lang="en-GB" sz="2400" dirty="0">
              <a:solidFill>
                <a:srgbClr val="512275"/>
              </a:solidFill>
              <a:latin typeface="Verdana"/>
              <a:ea typeface="Geneva" charset="0"/>
              <a:cs typeface="Verdana"/>
            </a:endParaRPr>
          </a:p>
        </p:txBody>
      </p:sp>
      <p:grpSp>
        <p:nvGrpSpPr>
          <p:cNvPr id="8" name="Google Shape;298;p38"/>
          <p:cNvGrpSpPr/>
          <p:nvPr/>
        </p:nvGrpSpPr>
        <p:grpSpPr>
          <a:xfrm>
            <a:off x="1401096" y="3917216"/>
            <a:ext cx="1749351" cy="2473737"/>
            <a:chOff x="584925" y="238125"/>
            <a:chExt cx="415200" cy="525100"/>
          </a:xfrm>
          <a:solidFill>
            <a:srgbClr val="512275"/>
          </a:solidFill>
        </p:grpSpPr>
        <p:sp>
          <p:nvSpPr>
            <p:cNvPr id="9" name="Google Shape;299;p38"/>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0;p38"/>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1;p38"/>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2;p38"/>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3;p38"/>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4;p38"/>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55652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401097" y="637309"/>
            <a:ext cx="2551472"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93684" y="883134"/>
            <a:ext cx="1988835" cy="30989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200" dirty="0">
                <a:solidFill>
                  <a:srgbClr val="512275"/>
                </a:solidFill>
                <a:latin typeface="Segoe Print" charset="0"/>
                <a:ea typeface="Segoe Print" charset="0"/>
                <a:cs typeface="Segoe Print" charset="0"/>
              </a:rPr>
              <a:t>Positive working alliance</a:t>
            </a:r>
          </a:p>
        </p:txBody>
      </p:sp>
      <p:sp>
        <p:nvSpPr>
          <p:cNvPr id="7" name="Content Placeholder 2"/>
          <p:cNvSpPr>
            <a:spLocks noGrp="1"/>
          </p:cNvSpPr>
          <p:nvPr>
            <p:ph idx="1"/>
          </p:nvPr>
        </p:nvSpPr>
        <p:spPr>
          <a:xfrm>
            <a:off x="4350294" y="309716"/>
            <a:ext cx="7359925" cy="6164826"/>
          </a:xfrm>
        </p:spPr>
        <p:txBody>
          <a:bodyPr>
            <a:noAutofit/>
          </a:bodyPr>
          <a:lstStyle/>
          <a:p>
            <a:pPr>
              <a:lnSpc>
                <a:spcPct val="100000"/>
              </a:lnSpc>
            </a:pPr>
            <a:r>
              <a:rPr lang="en-GB" sz="2400" dirty="0">
                <a:solidFill>
                  <a:srgbClr val="512275"/>
                </a:solidFill>
                <a:latin typeface="Verdana" panose="020B0604030504040204" pitchFamily="34" charset="0"/>
                <a:ea typeface="Verdana" panose="020B0604030504040204" pitchFamily="34" charset="0"/>
              </a:rPr>
              <a:t>A patient needs to feel at ease with the clinician in order to engage in therapeutic work. </a:t>
            </a:r>
          </a:p>
          <a:p>
            <a:pPr>
              <a:lnSpc>
                <a:spcPct val="100000"/>
              </a:lnSpc>
            </a:pPr>
            <a:r>
              <a:rPr lang="en-GB" sz="2400" dirty="0">
                <a:solidFill>
                  <a:srgbClr val="512275"/>
                </a:solidFill>
                <a:latin typeface="Verdana" panose="020B0604030504040204" pitchFamily="34" charset="0"/>
                <a:ea typeface="Verdana" panose="020B0604030504040204" pitchFamily="34" charset="0"/>
              </a:rPr>
              <a:t>The quality of therapeutic relationship is likely to change over time. </a:t>
            </a:r>
          </a:p>
          <a:p>
            <a:pPr>
              <a:lnSpc>
                <a:spcPct val="100000"/>
              </a:lnSpc>
            </a:pPr>
            <a:r>
              <a:rPr lang="en-GB" sz="2400" dirty="0">
                <a:solidFill>
                  <a:srgbClr val="512275"/>
                </a:solidFill>
                <a:latin typeface="Verdana" panose="020B0604030504040204" pitchFamily="34" charset="0"/>
                <a:ea typeface="Verdana" panose="020B0604030504040204" pitchFamily="34" charset="0"/>
              </a:rPr>
              <a:t>It should continue to be a focus of concern throughout the psychology input.</a:t>
            </a:r>
          </a:p>
          <a:p>
            <a:pPr>
              <a:lnSpc>
                <a:spcPct val="100000"/>
              </a:lnSpc>
            </a:pPr>
            <a:r>
              <a:rPr lang="en-GB" sz="2400" dirty="0">
                <a:solidFill>
                  <a:srgbClr val="512275"/>
                </a:solidFill>
                <a:latin typeface="Verdana" panose="020B0604030504040204" pitchFamily="34" charset="0"/>
                <a:ea typeface="Verdana" panose="020B0604030504040204" pitchFamily="34" charset="0"/>
              </a:rPr>
              <a:t>Breakdown in relationships are extremely common (almost expected) and it is more important </a:t>
            </a:r>
            <a:r>
              <a:rPr lang="en-GB" sz="2400" b="1" dirty="0">
                <a:solidFill>
                  <a:srgbClr val="512275"/>
                </a:solidFill>
                <a:latin typeface="Verdana" panose="020B0604030504040204" pitchFamily="34" charset="0"/>
                <a:ea typeface="Verdana" panose="020B0604030504040204" pitchFamily="34" charset="0"/>
              </a:rPr>
              <a:t>how these are managed </a:t>
            </a:r>
            <a:r>
              <a:rPr lang="en-GB" sz="2400" dirty="0">
                <a:solidFill>
                  <a:srgbClr val="512275"/>
                </a:solidFill>
                <a:latin typeface="Verdana" panose="020B0604030504040204" pitchFamily="34" charset="0"/>
                <a:ea typeface="Verdana" panose="020B0604030504040204" pitchFamily="34" charset="0"/>
              </a:rPr>
              <a:t>than their occurrence.</a:t>
            </a:r>
          </a:p>
        </p:txBody>
      </p:sp>
    </p:spTree>
    <p:extLst>
      <p:ext uri="{BB962C8B-B14F-4D97-AF65-F5344CB8AC3E}">
        <p14:creationId xmlns:p14="http://schemas.microsoft.com/office/powerpoint/2010/main" val="2096811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4445296" y="1401800"/>
            <a:ext cx="7185214" cy="4054400"/>
          </a:xfrm>
        </p:spPr>
        <p:txBody>
          <a:bodyPr>
            <a:noAutofit/>
          </a:bodyPr>
          <a:lstStyle/>
          <a:p>
            <a:pPr marL="0" indent="0">
              <a:lnSpc>
                <a:spcPct val="100000"/>
              </a:lnSpc>
              <a:buNone/>
            </a:pPr>
            <a:r>
              <a:rPr lang="en-US" dirty="0">
                <a:solidFill>
                  <a:srgbClr val="512275"/>
                </a:solidFill>
                <a:latin typeface="Verdana" panose="020B0604030504040204" pitchFamily="34" charset="0"/>
                <a:ea typeface="Verdana" panose="020B0604030504040204" pitchFamily="34" charset="0"/>
              </a:rPr>
              <a:t>H</a:t>
            </a:r>
            <a:r>
              <a:rPr lang="en-GB" dirty="0" err="1">
                <a:solidFill>
                  <a:srgbClr val="512275"/>
                </a:solidFill>
                <a:latin typeface="Verdana" panose="020B0604030504040204" pitchFamily="34" charset="0"/>
                <a:ea typeface="Verdana" panose="020B0604030504040204" pitchFamily="34" charset="0"/>
              </a:rPr>
              <a:t>ave</a:t>
            </a:r>
            <a:r>
              <a:rPr lang="en-GB" dirty="0">
                <a:solidFill>
                  <a:srgbClr val="512275"/>
                </a:solidFill>
                <a:latin typeface="Verdana" panose="020B0604030504040204" pitchFamily="34" charset="0"/>
                <a:ea typeface="Verdana" panose="020B0604030504040204" pitchFamily="34" charset="0"/>
              </a:rPr>
              <a:t> you facilitated a group before?</a:t>
            </a:r>
          </a:p>
          <a:p>
            <a:pPr marL="0" indent="0">
              <a:lnSpc>
                <a:spcPct val="100000"/>
              </a:lnSpc>
              <a:buNone/>
            </a:pPr>
            <a:endParaRPr lang="en-US" dirty="0">
              <a:solidFill>
                <a:srgbClr val="512275"/>
              </a:solidFill>
              <a:latin typeface="Verdana" panose="020B0604030504040204" pitchFamily="34" charset="0"/>
              <a:ea typeface="Verdana" panose="020B0604030504040204" pitchFamily="34" charset="0"/>
            </a:endParaRPr>
          </a:p>
          <a:p>
            <a:pPr marL="0" indent="0">
              <a:lnSpc>
                <a:spcPct val="100000"/>
              </a:lnSpc>
              <a:buNone/>
            </a:pPr>
            <a:endParaRPr lang="en-US" dirty="0">
              <a:solidFill>
                <a:srgbClr val="512275"/>
              </a:solidFill>
              <a:latin typeface="Verdana" panose="020B0604030504040204" pitchFamily="34" charset="0"/>
              <a:ea typeface="Verdana" panose="020B0604030504040204" pitchFamily="34" charset="0"/>
            </a:endParaRPr>
          </a:p>
          <a:p>
            <a:pPr marL="0" indent="0">
              <a:lnSpc>
                <a:spcPct val="100000"/>
              </a:lnSpc>
              <a:buNone/>
            </a:pPr>
            <a:r>
              <a:rPr lang="en-US" dirty="0">
                <a:solidFill>
                  <a:srgbClr val="512275"/>
                </a:solidFill>
                <a:latin typeface="Verdana" panose="020B0604030504040204" pitchFamily="34" charset="0"/>
                <a:ea typeface="Verdana" panose="020B0604030504040204" pitchFamily="34" charset="0"/>
              </a:rPr>
              <a:t>W</a:t>
            </a:r>
            <a:r>
              <a:rPr lang="en-GB" dirty="0">
                <a:solidFill>
                  <a:srgbClr val="512275"/>
                </a:solidFill>
                <a:latin typeface="Verdana" panose="020B0604030504040204" pitchFamily="34" charset="0"/>
                <a:ea typeface="Verdana" panose="020B0604030504040204" pitchFamily="34" charset="0"/>
              </a:rPr>
              <a:t>hat type of group was it?</a:t>
            </a:r>
          </a:p>
          <a:p>
            <a:pPr marL="0" indent="0">
              <a:lnSpc>
                <a:spcPct val="100000"/>
              </a:lnSpc>
              <a:buNone/>
            </a:pPr>
            <a:endParaRPr lang="en-US" dirty="0">
              <a:solidFill>
                <a:srgbClr val="512275"/>
              </a:solidFill>
              <a:latin typeface="Verdana" panose="020B0604030504040204" pitchFamily="34" charset="0"/>
              <a:ea typeface="Verdana" panose="020B0604030504040204" pitchFamily="34" charset="0"/>
            </a:endParaRPr>
          </a:p>
          <a:p>
            <a:pPr marL="0" indent="0">
              <a:lnSpc>
                <a:spcPct val="100000"/>
              </a:lnSpc>
              <a:buNone/>
            </a:pPr>
            <a:endParaRPr lang="en-US" dirty="0">
              <a:solidFill>
                <a:srgbClr val="512275"/>
              </a:solidFill>
              <a:latin typeface="Verdana" panose="020B0604030504040204" pitchFamily="34" charset="0"/>
              <a:ea typeface="Verdana" panose="020B0604030504040204" pitchFamily="34" charset="0"/>
            </a:endParaRPr>
          </a:p>
          <a:p>
            <a:pPr marL="0" indent="0">
              <a:lnSpc>
                <a:spcPct val="100000"/>
              </a:lnSpc>
              <a:buNone/>
            </a:pPr>
            <a:r>
              <a:rPr lang="en-US" dirty="0">
                <a:solidFill>
                  <a:srgbClr val="512275"/>
                </a:solidFill>
                <a:latin typeface="Verdana" panose="020B0604030504040204" pitchFamily="34" charset="0"/>
                <a:ea typeface="Verdana" panose="020B0604030504040204" pitchFamily="34" charset="0"/>
              </a:rPr>
              <a:t>W</a:t>
            </a:r>
            <a:r>
              <a:rPr lang="en-GB" dirty="0">
                <a:solidFill>
                  <a:srgbClr val="512275"/>
                </a:solidFill>
                <a:latin typeface="Verdana" panose="020B0604030504040204" pitchFamily="34" charset="0"/>
                <a:ea typeface="Verdana" panose="020B0604030504040204" pitchFamily="34" charset="0"/>
              </a:rPr>
              <a:t>hat were the difficulties you encountered?</a:t>
            </a:r>
          </a:p>
        </p:txBody>
      </p:sp>
    </p:spTree>
    <p:extLst>
      <p:ext uri="{BB962C8B-B14F-4D97-AF65-F5344CB8AC3E}">
        <p14:creationId xmlns:p14="http://schemas.microsoft.com/office/powerpoint/2010/main" val="2778606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413417" y="1384949"/>
            <a:ext cx="7578034"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Structure of…</a:t>
            </a:r>
          </a:p>
        </p:txBody>
      </p:sp>
      <p:sp>
        <p:nvSpPr>
          <p:cNvPr id="7" name="Google Shape;67;p12"/>
          <p:cNvSpPr txBox="1">
            <a:spLocks/>
          </p:cNvSpPr>
          <p:nvPr/>
        </p:nvSpPr>
        <p:spPr>
          <a:xfrm>
            <a:off x="1871002" y="2678445"/>
            <a:ext cx="9481626" cy="3569955"/>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a group therapy session</a:t>
            </a:r>
          </a:p>
        </p:txBody>
      </p:sp>
    </p:spTree>
    <p:extLst>
      <p:ext uri="{BB962C8B-B14F-4D97-AF65-F5344CB8AC3E}">
        <p14:creationId xmlns:p14="http://schemas.microsoft.com/office/powerpoint/2010/main" val="42324758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19190" y="-18586"/>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Structure</a:t>
            </a:r>
          </a:p>
        </p:txBody>
      </p:sp>
      <p:graphicFrame>
        <p:nvGraphicFramePr>
          <p:cNvPr id="3" name="Content Placeholder 2"/>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17991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413417" y="1384949"/>
            <a:ext cx="7578034"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Preparation for…</a:t>
            </a:r>
          </a:p>
        </p:txBody>
      </p:sp>
      <p:sp>
        <p:nvSpPr>
          <p:cNvPr id="7" name="Google Shape;67;p12"/>
          <p:cNvSpPr txBox="1">
            <a:spLocks/>
          </p:cNvSpPr>
          <p:nvPr/>
        </p:nvSpPr>
        <p:spPr>
          <a:xfrm>
            <a:off x="2216835" y="2835958"/>
            <a:ext cx="8679766"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your first group session</a:t>
            </a:r>
          </a:p>
        </p:txBody>
      </p:sp>
    </p:spTree>
    <p:extLst>
      <p:ext uri="{BB962C8B-B14F-4D97-AF65-F5344CB8AC3E}">
        <p14:creationId xmlns:p14="http://schemas.microsoft.com/office/powerpoint/2010/main" val="3551696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4353047" y="911469"/>
            <a:ext cx="7185214" cy="4054400"/>
          </a:xfrm>
        </p:spPr>
        <p:txBody>
          <a:bodyPr>
            <a:noAutofit/>
          </a:bodyPr>
          <a:lstStyle/>
          <a:p>
            <a:pPr>
              <a:lnSpc>
                <a:spcPct val="100000"/>
              </a:lnSpc>
            </a:pPr>
            <a:r>
              <a:rPr lang="en-GB" sz="2400" dirty="0">
                <a:solidFill>
                  <a:srgbClr val="512275"/>
                </a:solidFill>
                <a:latin typeface="Verdana" panose="020B0604030504040204" pitchFamily="34" charset="0"/>
                <a:ea typeface="Verdana" panose="020B0604030504040204" pitchFamily="34" charset="0"/>
              </a:rPr>
              <a:t>Book a suitable room.</a:t>
            </a:r>
          </a:p>
          <a:p>
            <a:pPr>
              <a:lnSpc>
                <a:spcPct val="100000"/>
              </a:lnSpc>
            </a:pPr>
            <a:r>
              <a:rPr lang="en-GB" sz="2400" dirty="0">
                <a:solidFill>
                  <a:srgbClr val="512275"/>
                </a:solidFill>
                <a:latin typeface="Verdana" panose="020B0604030504040204" pitchFamily="34" charset="0"/>
                <a:ea typeface="Verdana" panose="020B0604030504040204" pitchFamily="34" charset="0"/>
              </a:rPr>
              <a:t>Consistency of day each week/bi-week/month facilitates attendance, however, you may need to be flexible around other ward activities.</a:t>
            </a:r>
          </a:p>
          <a:p>
            <a:pPr>
              <a:lnSpc>
                <a:spcPct val="100000"/>
              </a:lnSpc>
            </a:pPr>
            <a:r>
              <a:rPr lang="en-GB" sz="2400" dirty="0">
                <a:solidFill>
                  <a:srgbClr val="512275"/>
                </a:solidFill>
                <a:latin typeface="Verdana" panose="020B0604030504040204" pitchFamily="34" charset="0"/>
                <a:ea typeface="Verdana" panose="020B0604030504040204" pitchFamily="34" charset="0"/>
              </a:rPr>
              <a:t>Advertise the group. Put a timetable on the patient notice board. Inform all staff. Tell individual patients.</a:t>
            </a:r>
          </a:p>
          <a:p>
            <a:pPr>
              <a:lnSpc>
                <a:spcPct val="100000"/>
              </a:lnSpc>
            </a:pPr>
            <a:r>
              <a:rPr lang="en-GB" sz="2400" dirty="0">
                <a:solidFill>
                  <a:srgbClr val="512275"/>
                </a:solidFill>
                <a:latin typeface="Verdana" panose="020B0604030504040204" pitchFamily="34" charset="0"/>
                <a:ea typeface="Verdana" panose="020B0604030504040204" pitchFamily="34" charset="0"/>
              </a:rPr>
              <a:t>Remind patients on the day.</a:t>
            </a:r>
          </a:p>
          <a:p>
            <a:pPr>
              <a:lnSpc>
                <a:spcPct val="100000"/>
              </a:lnSpc>
            </a:pPr>
            <a:r>
              <a:rPr lang="en-GB" sz="2400" dirty="0">
                <a:solidFill>
                  <a:srgbClr val="512275"/>
                </a:solidFill>
                <a:latin typeface="Verdana" panose="020B0604030504040204" pitchFamily="34" charset="0"/>
                <a:ea typeface="Verdana" panose="020B0604030504040204" pitchFamily="34" charset="0"/>
              </a:rPr>
              <a:t>Have all your materials ready: workbooks printed, room set up in a suitable layout, any pens or flip charts (if needed). </a:t>
            </a:r>
          </a:p>
        </p:txBody>
      </p:sp>
      <p:pic>
        <p:nvPicPr>
          <p:cNvPr id="8" name="Picture 2" descr="Image result for prepa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37" y="2059931"/>
            <a:ext cx="4107206" cy="273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1425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4169233" y="466621"/>
            <a:ext cx="7575091" cy="5805592"/>
          </a:xfrm>
        </p:spPr>
        <p:txBody>
          <a:bodyPr>
            <a:noAutofit/>
          </a:bodyPr>
          <a:lstStyle/>
          <a:p>
            <a:pPr marL="0" indent="0">
              <a:lnSpc>
                <a:spcPct val="100000"/>
              </a:lnSpc>
              <a:buNone/>
            </a:pPr>
            <a:r>
              <a:rPr lang="en-GB" sz="3200" dirty="0">
                <a:solidFill>
                  <a:srgbClr val="512275"/>
                </a:solidFill>
                <a:latin typeface="Segoe Print" charset="0"/>
                <a:ea typeface="Segoe Print" charset="0"/>
                <a:cs typeface="Segoe Print" charset="0"/>
              </a:rPr>
              <a:t>Consider individual group needs…</a:t>
            </a:r>
          </a:p>
          <a:p>
            <a:pPr marL="0" indent="0">
              <a:lnSpc>
                <a:spcPct val="100000"/>
              </a:lnSpc>
              <a:buNone/>
            </a:pPr>
            <a:endParaRPr lang="en-GB" sz="3200" dirty="0">
              <a:solidFill>
                <a:srgbClr val="512275"/>
              </a:solidFill>
              <a:latin typeface="Segoe Print" charset="0"/>
              <a:ea typeface="Segoe Print" charset="0"/>
              <a:cs typeface="Segoe Print" charset="0"/>
            </a:endParaRPr>
          </a:p>
          <a:p>
            <a:pPr>
              <a:lnSpc>
                <a:spcPct val="100000"/>
              </a:lnSpc>
            </a:pPr>
            <a:r>
              <a:rPr lang="en-GB" dirty="0">
                <a:solidFill>
                  <a:srgbClr val="512275"/>
                </a:solidFill>
                <a:latin typeface="Verdana" panose="020B0604030504040204" pitchFamily="34" charset="0"/>
                <a:ea typeface="Verdana" panose="020B0604030504040204" pitchFamily="34" charset="0"/>
              </a:rPr>
              <a:t>if people have any physical or cognitive impairments that could affect understanding and participation. </a:t>
            </a:r>
          </a:p>
          <a:p>
            <a:pPr lvl="1">
              <a:lnSpc>
                <a:spcPct val="100000"/>
              </a:lnSpc>
            </a:pPr>
            <a:r>
              <a:rPr lang="en-GB" sz="2000" dirty="0">
                <a:solidFill>
                  <a:srgbClr val="512275"/>
                </a:solidFill>
                <a:latin typeface="Verdana" panose="020B0604030504040204" pitchFamily="34" charset="0"/>
                <a:ea typeface="Verdana" panose="020B0604030504040204" pitchFamily="34" charset="0"/>
              </a:rPr>
              <a:t>If they do, how can you prepare for this – simplify materials? Sit next to that patient?</a:t>
            </a:r>
          </a:p>
          <a:p>
            <a:pPr>
              <a:lnSpc>
                <a:spcPct val="100000"/>
              </a:lnSpc>
            </a:pPr>
            <a:r>
              <a:rPr lang="en-GB" dirty="0">
                <a:solidFill>
                  <a:srgbClr val="512275"/>
                </a:solidFill>
                <a:latin typeface="Verdana" panose="020B0604030504040204" pitchFamily="34" charset="0"/>
                <a:ea typeface="Verdana" panose="020B0604030504040204" pitchFamily="34" charset="0"/>
              </a:rPr>
              <a:t>patients’ areas of need, including early warning signs and risk issues. </a:t>
            </a:r>
          </a:p>
          <a:p>
            <a:pPr lvl="1">
              <a:lnSpc>
                <a:spcPct val="100000"/>
              </a:lnSpc>
            </a:pPr>
            <a:r>
              <a:rPr lang="en-GB" sz="2000" dirty="0">
                <a:solidFill>
                  <a:srgbClr val="512275"/>
                </a:solidFill>
                <a:latin typeface="Verdana" panose="020B0604030504040204" pitchFamily="34" charset="0"/>
                <a:ea typeface="Verdana" panose="020B0604030504040204" pitchFamily="34" charset="0"/>
              </a:rPr>
              <a:t>How can you prepare for this – known de-escalation techniques? </a:t>
            </a:r>
          </a:p>
        </p:txBody>
      </p:sp>
      <p:pic>
        <p:nvPicPr>
          <p:cNvPr id="5" name="Picture 2" descr="Image result for consid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59" y="3987216"/>
            <a:ext cx="2640463" cy="26404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ular Callout 9"/>
          <p:cNvSpPr/>
          <p:nvPr/>
        </p:nvSpPr>
        <p:spPr>
          <a:xfrm>
            <a:off x="494675" y="466621"/>
            <a:ext cx="2955107" cy="1204289"/>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7"/>
          <p:cNvSpPr>
            <a:spLocks noChangeArrowheads="1"/>
          </p:cNvSpPr>
          <p:nvPr/>
        </p:nvSpPr>
        <p:spPr bwMode="auto">
          <a:xfrm>
            <a:off x="323557" y="577598"/>
            <a:ext cx="344101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Consider</a:t>
            </a:r>
          </a:p>
        </p:txBody>
      </p:sp>
    </p:spTree>
    <p:extLst>
      <p:ext uri="{BB962C8B-B14F-4D97-AF65-F5344CB8AC3E}">
        <p14:creationId xmlns:p14="http://schemas.microsoft.com/office/powerpoint/2010/main" val="37300866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494675" y="466621"/>
            <a:ext cx="4646951" cy="1204289"/>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94675" y="577597"/>
            <a:ext cx="5213334" cy="109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Confidentiality</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2" name="Rectangle 1"/>
          <p:cNvSpPr/>
          <p:nvPr/>
        </p:nvSpPr>
        <p:spPr>
          <a:xfrm>
            <a:off x="5456419" y="344839"/>
            <a:ext cx="6230755" cy="6093976"/>
          </a:xfrm>
          <a:prstGeom prst="rect">
            <a:avLst/>
          </a:prstGeom>
        </p:spPr>
        <p:txBody>
          <a:bodyPr wrap="square">
            <a:spAutoFit/>
          </a:bodyPr>
          <a:lstStyle/>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Explain to each group members what confidentiality is and what will/will not be shared with other staff members. </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Discuss arrangements for giving feedback to other team members working with client (e.g. about attendance and progress).</a:t>
            </a:r>
          </a:p>
          <a:p>
            <a:pPr marL="342900" indent="-342900">
              <a:lnSpc>
                <a:spcPct val="150000"/>
              </a:lnSpc>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a:lnSpc>
                <a:spcPct val="150000"/>
              </a:lnSpc>
            </a:pPr>
            <a:r>
              <a:rPr lang="en-GB" sz="2000" b="1" dirty="0">
                <a:solidFill>
                  <a:srgbClr val="512275"/>
                </a:solidFill>
                <a:latin typeface="Verdana" panose="020B0604030504040204" pitchFamily="34" charset="0"/>
                <a:ea typeface="Verdana" panose="020B0604030504040204" pitchFamily="34" charset="0"/>
              </a:rPr>
              <a:t>Team Activity</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level of detail would you like to know from what staff are doing in group therapy sessions with a patient?</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should we pass on this information?</a:t>
            </a:r>
          </a:p>
        </p:txBody>
      </p:sp>
      <p:sp>
        <p:nvSpPr>
          <p:cNvPr id="7" name="TextBox 6"/>
          <p:cNvSpPr txBox="1"/>
          <p:nvPr/>
        </p:nvSpPr>
        <p:spPr>
          <a:xfrm>
            <a:off x="273697" y="4826005"/>
            <a:ext cx="3948026" cy="1477328"/>
          </a:xfrm>
          <a:prstGeom prst="rect">
            <a:avLst/>
          </a:prstGeom>
          <a:noFill/>
        </p:spPr>
        <p:txBody>
          <a:bodyPr wrap="square" rtlCol="0">
            <a:spAutoFit/>
          </a:bodyPr>
          <a:lstStyle/>
          <a:p>
            <a:pPr algn="ctr"/>
            <a:r>
              <a:rPr lang="en-GB" b="1" dirty="0">
                <a:solidFill>
                  <a:srgbClr val="512275"/>
                </a:solidFill>
                <a:latin typeface="Verdana" panose="020B0604030504040204" pitchFamily="34" charset="0"/>
                <a:ea typeface="Verdana" panose="020B0604030504040204" pitchFamily="34" charset="0"/>
              </a:rPr>
              <a:t>Whatever you decide as a team, you have to make sure the patient is aware at the beginning of each session.</a:t>
            </a:r>
          </a:p>
          <a:p>
            <a:pPr algn="ctr"/>
            <a:endParaRPr lang="en-GB" b="1" dirty="0"/>
          </a:p>
        </p:txBody>
      </p:sp>
    </p:spTree>
    <p:extLst>
      <p:ext uri="{BB962C8B-B14F-4D97-AF65-F5344CB8AC3E}">
        <p14:creationId xmlns:p14="http://schemas.microsoft.com/office/powerpoint/2010/main" val="19035425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9417592"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Describe the work</a:t>
            </a:r>
          </a:p>
        </p:txBody>
      </p:sp>
    </p:spTree>
    <p:extLst>
      <p:ext uri="{BB962C8B-B14F-4D97-AF65-F5344CB8AC3E}">
        <p14:creationId xmlns:p14="http://schemas.microsoft.com/office/powerpoint/2010/main" val="13523522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19190" y="-18586"/>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292608" y="658666"/>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Explaining what group involves</a:t>
            </a:r>
          </a:p>
        </p:txBody>
      </p:sp>
      <p:sp>
        <p:nvSpPr>
          <p:cNvPr id="2" name="Content Placeholder 1"/>
          <p:cNvSpPr>
            <a:spLocks noGrp="1"/>
          </p:cNvSpPr>
          <p:nvPr>
            <p:ph idx="1"/>
          </p:nvPr>
        </p:nvSpPr>
        <p:spPr>
          <a:xfrm>
            <a:off x="1383792" y="1801666"/>
            <a:ext cx="10515600" cy="4351338"/>
          </a:xfrm>
        </p:spPr>
        <p:txBody>
          <a:bodyPr/>
          <a:lstStyle/>
          <a:p>
            <a:pPr marL="0" indent="0">
              <a:buNone/>
            </a:pPr>
            <a:r>
              <a:rPr lang="en-GB" sz="3200" dirty="0">
                <a:solidFill>
                  <a:srgbClr val="512275"/>
                </a:solidFill>
                <a:latin typeface="Verdana" panose="020B0604030504040204" pitchFamily="34" charset="0"/>
                <a:ea typeface="Verdana" panose="020B0604030504040204" pitchFamily="34" charset="0"/>
              </a:rPr>
              <a:t>Where?</a:t>
            </a:r>
          </a:p>
          <a:p>
            <a:pPr marL="0" indent="0">
              <a:buNone/>
            </a:pPr>
            <a:r>
              <a:rPr lang="en-US" sz="3200" dirty="0">
                <a:solidFill>
                  <a:srgbClr val="512275"/>
                </a:solidFill>
                <a:latin typeface="Verdana" panose="020B0604030504040204" pitchFamily="34" charset="0"/>
                <a:ea typeface="Verdana" panose="020B0604030504040204" pitchFamily="34" charset="0"/>
              </a:rPr>
              <a:t>W</a:t>
            </a:r>
            <a:r>
              <a:rPr lang="en-GB" sz="3200" dirty="0">
                <a:solidFill>
                  <a:srgbClr val="512275"/>
                </a:solidFill>
                <a:latin typeface="Verdana" panose="020B0604030504040204" pitchFamily="34" charset="0"/>
                <a:ea typeface="Verdana" panose="020B0604030504040204" pitchFamily="34" charset="0"/>
              </a:rPr>
              <a:t>hen?</a:t>
            </a:r>
          </a:p>
          <a:p>
            <a:pPr marL="0" indent="0">
              <a:buNone/>
            </a:pPr>
            <a:r>
              <a:rPr lang="en-US" sz="3200" dirty="0">
                <a:solidFill>
                  <a:srgbClr val="512275"/>
                </a:solidFill>
                <a:latin typeface="Verdana" panose="020B0604030504040204" pitchFamily="34" charset="0"/>
                <a:ea typeface="Verdana" panose="020B0604030504040204" pitchFamily="34" charset="0"/>
              </a:rPr>
              <a:t>W</a:t>
            </a:r>
            <a:r>
              <a:rPr lang="en-GB" sz="3200" dirty="0">
                <a:solidFill>
                  <a:srgbClr val="512275"/>
                </a:solidFill>
                <a:latin typeface="Verdana" panose="020B0604030504040204" pitchFamily="34" charset="0"/>
                <a:ea typeface="Verdana" panose="020B0604030504040204" pitchFamily="34" charset="0"/>
              </a:rPr>
              <a:t>hat?</a:t>
            </a:r>
          </a:p>
          <a:p>
            <a:pPr marL="0" indent="0">
              <a:buNone/>
            </a:pPr>
            <a:r>
              <a:rPr lang="en-US" sz="3200" dirty="0">
                <a:solidFill>
                  <a:srgbClr val="512275"/>
                </a:solidFill>
                <a:latin typeface="Verdana" panose="020B0604030504040204" pitchFamily="34" charset="0"/>
                <a:ea typeface="Verdana" panose="020B0604030504040204" pitchFamily="34" charset="0"/>
              </a:rPr>
              <a:t>W</a:t>
            </a:r>
            <a:r>
              <a:rPr lang="en-GB" sz="3200" dirty="0">
                <a:solidFill>
                  <a:srgbClr val="512275"/>
                </a:solidFill>
                <a:latin typeface="Verdana" panose="020B0604030504040204" pitchFamily="34" charset="0"/>
                <a:ea typeface="Verdana" panose="020B0604030504040204" pitchFamily="34" charset="0"/>
              </a:rPr>
              <a:t>ho?</a:t>
            </a:r>
          </a:p>
          <a:p>
            <a:pPr marL="0" indent="0">
              <a:buNone/>
            </a:pPr>
            <a:r>
              <a:rPr lang="en-US" sz="3200" dirty="0">
                <a:solidFill>
                  <a:srgbClr val="512275"/>
                </a:solidFill>
                <a:latin typeface="Verdana" panose="020B0604030504040204" pitchFamily="34" charset="0"/>
                <a:ea typeface="Verdana" panose="020B0604030504040204" pitchFamily="34" charset="0"/>
              </a:rPr>
              <a:t>E</a:t>
            </a:r>
            <a:r>
              <a:rPr lang="en-GB" sz="3200" dirty="0" err="1">
                <a:solidFill>
                  <a:srgbClr val="512275"/>
                </a:solidFill>
                <a:latin typeface="Verdana" panose="020B0604030504040204" pitchFamily="34" charset="0"/>
                <a:ea typeface="Verdana" panose="020B0604030504040204" pitchFamily="34" charset="0"/>
              </a:rPr>
              <a:t>xpectations</a:t>
            </a:r>
            <a:r>
              <a:rPr lang="en-GB" sz="3200" dirty="0">
                <a:solidFill>
                  <a:srgbClr val="512275"/>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20813414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413417" y="1384949"/>
            <a:ext cx="7578034"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Skills to use during</a:t>
            </a:r>
          </a:p>
        </p:txBody>
      </p:sp>
      <p:sp>
        <p:nvSpPr>
          <p:cNvPr id="7" name="Google Shape;67;p12"/>
          <p:cNvSpPr txBox="1">
            <a:spLocks/>
          </p:cNvSpPr>
          <p:nvPr/>
        </p:nvSpPr>
        <p:spPr>
          <a:xfrm>
            <a:off x="3820817" y="3145447"/>
            <a:ext cx="4512470"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group sessions</a:t>
            </a:r>
          </a:p>
        </p:txBody>
      </p:sp>
    </p:spTree>
    <p:extLst>
      <p:ext uri="{BB962C8B-B14F-4D97-AF65-F5344CB8AC3E}">
        <p14:creationId xmlns:p14="http://schemas.microsoft.com/office/powerpoint/2010/main" val="1633233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401097" y="637309"/>
            <a:ext cx="2551472"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93684" y="883134"/>
            <a:ext cx="2253823" cy="30989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2400" dirty="0">
                <a:solidFill>
                  <a:srgbClr val="512275"/>
                </a:solidFill>
                <a:latin typeface="Segoe Print" charset="0"/>
                <a:ea typeface="Segoe Print" charset="0"/>
                <a:cs typeface="Segoe Print" charset="0"/>
              </a:rPr>
              <a:t>Factors contributing to therapy outcomes</a:t>
            </a:r>
          </a:p>
        </p:txBody>
      </p:sp>
      <p:pic>
        <p:nvPicPr>
          <p:cNvPr id="9" name="Content Placeholder 8">
            <a:extLst>
              <a:ext uri="{FF2B5EF4-FFF2-40B4-BE49-F238E27FC236}">
                <a16:creationId xmlns:a16="http://schemas.microsoft.com/office/drawing/2014/main" id="{488E8FF7-C958-4471-8788-C498151395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2319" y="484659"/>
            <a:ext cx="5423963" cy="5441128"/>
          </a:xfrm>
        </p:spPr>
      </p:pic>
      <p:sp>
        <p:nvSpPr>
          <p:cNvPr id="10" name="Rectangle 9">
            <a:extLst>
              <a:ext uri="{FF2B5EF4-FFF2-40B4-BE49-F238E27FC236}">
                <a16:creationId xmlns:a16="http://schemas.microsoft.com/office/drawing/2014/main" id="{1332F970-5FE9-4431-BB5A-036EA3E8D252}"/>
              </a:ext>
            </a:extLst>
          </p:cNvPr>
          <p:cNvSpPr/>
          <p:nvPr/>
        </p:nvSpPr>
        <p:spPr>
          <a:xfrm>
            <a:off x="9020198" y="6218609"/>
            <a:ext cx="3156235" cy="523220"/>
          </a:xfrm>
          <a:prstGeom prst="rect">
            <a:avLst/>
          </a:prstGeom>
        </p:spPr>
        <p:txBody>
          <a:bodyPr wrap="square">
            <a:spAutoFit/>
          </a:bodyPr>
          <a:lstStyle/>
          <a:p>
            <a:pPr algn="r"/>
            <a:r>
              <a:rPr lang="fr-FR" sz="1400" dirty="0">
                <a:solidFill>
                  <a:srgbClr val="7030A0"/>
                </a:solidFill>
                <a:latin typeface="Verdana" panose="020B0604030504040204" pitchFamily="34" charset="0"/>
                <a:ea typeface="Verdana" panose="020B0604030504040204" pitchFamily="34" charset="0"/>
              </a:rPr>
              <a:t>Source: Lambert, </a:t>
            </a:r>
            <a:r>
              <a:rPr lang="fr-FR" sz="1400" dirty="0" err="1">
                <a:solidFill>
                  <a:srgbClr val="7030A0"/>
                </a:solidFill>
                <a:latin typeface="Verdana" panose="020B0604030504040204" pitchFamily="34" charset="0"/>
                <a:ea typeface="Verdana" panose="020B0604030504040204" pitchFamily="34" charset="0"/>
              </a:rPr>
              <a:t>M.J</a:t>
            </a:r>
            <a:r>
              <a:rPr lang="fr-FR" sz="1400" dirty="0">
                <a:solidFill>
                  <a:srgbClr val="7030A0"/>
                </a:solidFill>
                <a:latin typeface="Verdana" panose="020B0604030504040204" pitchFamily="34" charset="0"/>
                <a:ea typeface="Verdana" panose="020B0604030504040204" pitchFamily="34" charset="0"/>
              </a:rPr>
              <a:t>., &amp; </a:t>
            </a:r>
            <a:r>
              <a:rPr lang="fr-FR" sz="1400" dirty="0" err="1">
                <a:solidFill>
                  <a:srgbClr val="7030A0"/>
                </a:solidFill>
                <a:latin typeface="Verdana" panose="020B0604030504040204" pitchFamily="34" charset="0"/>
                <a:ea typeface="Verdana" panose="020B0604030504040204" pitchFamily="34" charset="0"/>
              </a:rPr>
              <a:t>Barley</a:t>
            </a:r>
            <a:r>
              <a:rPr lang="fr-FR" sz="1400" dirty="0">
                <a:solidFill>
                  <a:srgbClr val="7030A0"/>
                </a:solidFill>
                <a:latin typeface="Verdana" panose="020B0604030504040204" pitchFamily="34" charset="0"/>
                <a:ea typeface="Verdana" panose="020B0604030504040204" pitchFamily="34" charset="0"/>
              </a:rPr>
              <a:t>, </a:t>
            </a:r>
            <a:r>
              <a:rPr lang="fr-FR" sz="1400" dirty="0" err="1">
                <a:solidFill>
                  <a:srgbClr val="7030A0"/>
                </a:solidFill>
                <a:latin typeface="Verdana" panose="020B0604030504040204" pitchFamily="34" charset="0"/>
                <a:ea typeface="Verdana" panose="020B0604030504040204" pitchFamily="34" charset="0"/>
              </a:rPr>
              <a:t>D.E</a:t>
            </a:r>
            <a:r>
              <a:rPr lang="fr-FR" sz="1400" dirty="0">
                <a:solidFill>
                  <a:srgbClr val="7030A0"/>
                </a:solidFill>
                <a:latin typeface="Verdana" panose="020B0604030504040204" pitchFamily="34" charset="0"/>
                <a:ea typeface="Verdana" panose="020B0604030504040204" pitchFamily="34" charset="0"/>
              </a:rPr>
              <a:t>. (2002)</a:t>
            </a:r>
            <a:endParaRPr lang="en-GB" sz="1400" dirty="0">
              <a:solidFill>
                <a:srgbClr val="7030A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362456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kill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2280" y="1546737"/>
            <a:ext cx="3952191" cy="29641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401097" y="637309"/>
            <a:ext cx="2551472"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93684" y="883134"/>
            <a:ext cx="1988835" cy="30989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dirty="0">
                <a:solidFill>
                  <a:srgbClr val="512275"/>
                </a:solidFill>
                <a:latin typeface="Segoe Print" charset="0"/>
                <a:ea typeface="Segoe Print" charset="0"/>
                <a:cs typeface="Segoe Print" charset="0"/>
              </a:rPr>
              <a:t>Key skills</a:t>
            </a:r>
          </a:p>
        </p:txBody>
      </p:sp>
      <p:sp>
        <p:nvSpPr>
          <p:cNvPr id="7" name="Content Placeholder 2"/>
          <p:cNvSpPr>
            <a:spLocks noGrp="1"/>
          </p:cNvSpPr>
          <p:nvPr>
            <p:ph idx="1"/>
          </p:nvPr>
        </p:nvSpPr>
        <p:spPr>
          <a:xfrm>
            <a:off x="4145156" y="1069658"/>
            <a:ext cx="7356283" cy="6164826"/>
          </a:xfrm>
        </p:spPr>
        <p:txBody>
          <a:bodyPr>
            <a:noAutofit/>
          </a:bodyPr>
          <a:lstStyle/>
          <a:p>
            <a:pPr marL="0" indent="0">
              <a:lnSpc>
                <a:spcPct val="100000"/>
              </a:lnSpc>
              <a:buNone/>
            </a:pPr>
            <a:r>
              <a:rPr lang="en-US" sz="2400" b="1" dirty="0">
                <a:solidFill>
                  <a:srgbClr val="512275"/>
                </a:solidFill>
                <a:latin typeface="Verdana" panose="020B0604030504040204" pitchFamily="34" charset="0"/>
                <a:ea typeface="Verdana" panose="020B0604030504040204" pitchFamily="34" charset="0"/>
              </a:rPr>
              <a:t>Skills we will cover today:</a:t>
            </a:r>
            <a:endParaRPr lang="en-GB" sz="2400" b="1" dirty="0">
              <a:solidFill>
                <a:srgbClr val="512275"/>
              </a:solidFill>
              <a:latin typeface="Verdana" panose="020B0604030504040204" pitchFamily="34" charset="0"/>
              <a:ea typeface="Verdana" panose="020B0604030504040204" pitchFamily="34" charset="0"/>
            </a:endParaRPr>
          </a:p>
          <a:p>
            <a:pPr>
              <a:lnSpc>
                <a:spcPct val="100000"/>
              </a:lnSpc>
            </a:pPr>
            <a:r>
              <a:rPr lang="en-GB" sz="2000" dirty="0">
                <a:solidFill>
                  <a:srgbClr val="512275"/>
                </a:solidFill>
                <a:latin typeface="Verdana" panose="020B0604030504040204" pitchFamily="34" charset="0"/>
                <a:ea typeface="Verdana" panose="020B0604030504040204" pitchFamily="34" charset="0"/>
              </a:rPr>
              <a:t>Assessing and coping with group dynamics</a:t>
            </a:r>
          </a:p>
          <a:p>
            <a:pPr>
              <a:lnSpc>
                <a:spcPct val="100000"/>
              </a:lnSpc>
            </a:pPr>
            <a:r>
              <a:rPr lang="en-GB" sz="2000" dirty="0">
                <a:solidFill>
                  <a:srgbClr val="512275"/>
                </a:solidFill>
                <a:latin typeface="Verdana" panose="020B0604030504040204" pitchFamily="34" charset="0"/>
                <a:ea typeface="Verdana" panose="020B0604030504040204" pitchFamily="34" charset="0"/>
              </a:rPr>
              <a:t>Making links</a:t>
            </a:r>
          </a:p>
          <a:p>
            <a:pPr>
              <a:lnSpc>
                <a:spcPct val="100000"/>
              </a:lnSpc>
            </a:pPr>
            <a:r>
              <a:rPr lang="en-GB" sz="2000" dirty="0">
                <a:solidFill>
                  <a:srgbClr val="512275"/>
                </a:solidFill>
                <a:latin typeface="Verdana" panose="020B0604030504040204" pitchFamily="34" charset="0"/>
                <a:ea typeface="Verdana" panose="020B0604030504040204" pitchFamily="34" charset="0"/>
              </a:rPr>
              <a:t>Summarising</a:t>
            </a:r>
          </a:p>
          <a:p>
            <a:pPr>
              <a:lnSpc>
                <a:spcPct val="100000"/>
              </a:lnSpc>
            </a:pPr>
            <a:r>
              <a:rPr lang="en-GB" sz="2000" dirty="0">
                <a:solidFill>
                  <a:srgbClr val="512275"/>
                </a:solidFill>
                <a:latin typeface="Verdana" panose="020B0604030504040204" pitchFamily="34" charset="0"/>
                <a:ea typeface="Verdana" panose="020B0604030504040204" pitchFamily="34" charset="0"/>
              </a:rPr>
              <a:t>Encouraging participation</a:t>
            </a:r>
          </a:p>
          <a:p>
            <a:pPr>
              <a:lnSpc>
                <a:spcPct val="100000"/>
              </a:lnSpc>
            </a:pPr>
            <a:r>
              <a:rPr lang="en-GB" sz="2000" dirty="0">
                <a:solidFill>
                  <a:srgbClr val="512275"/>
                </a:solidFill>
                <a:latin typeface="Verdana" panose="020B0604030504040204" pitchFamily="34" charset="0"/>
                <a:ea typeface="Verdana" panose="020B0604030504040204" pitchFamily="34" charset="0"/>
              </a:rPr>
              <a:t>Encourage practising skills</a:t>
            </a:r>
          </a:p>
          <a:p>
            <a:pPr>
              <a:lnSpc>
                <a:spcPct val="100000"/>
              </a:lnSpc>
            </a:pPr>
            <a:r>
              <a:rPr lang="en-GB" sz="2000" dirty="0">
                <a:solidFill>
                  <a:srgbClr val="512275"/>
                </a:solidFill>
                <a:latin typeface="Verdana" panose="020B0604030504040204" pitchFamily="34" charset="0"/>
                <a:ea typeface="Verdana" panose="020B0604030504040204" pitchFamily="34" charset="0"/>
              </a:rPr>
              <a:t>Capturing and maintaining interest</a:t>
            </a:r>
          </a:p>
          <a:p>
            <a:pPr>
              <a:lnSpc>
                <a:spcPct val="100000"/>
              </a:lnSpc>
            </a:pPr>
            <a:r>
              <a:rPr lang="en-GB" sz="2000" dirty="0">
                <a:solidFill>
                  <a:srgbClr val="512275"/>
                </a:solidFill>
                <a:latin typeface="Verdana" panose="020B0604030504040204" pitchFamily="34" charset="0"/>
                <a:ea typeface="Verdana" panose="020B0604030504040204" pitchFamily="34" charset="0"/>
              </a:rPr>
              <a:t>Providing structure and keeping people on track</a:t>
            </a:r>
          </a:p>
          <a:p>
            <a:pPr>
              <a:lnSpc>
                <a:spcPct val="100000"/>
              </a:lnSpc>
            </a:pPr>
            <a:r>
              <a:rPr lang="en-GB" sz="2000" dirty="0">
                <a:solidFill>
                  <a:srgbClr val="512275"/>
                </a:solidFill>
                <a:latin typeface="Verdana" panose="020B0604030504040204" pitchFamily="34" charset="0"/>
                <a:ea typeface="Verdana" panose="020B0604030504040204" pitchFamily="34" charset="0"/>
              </a:rPr>
              <a:t>To be open to feedback and criticism</a:t>
            </a:r>
          </a:p>
          <a:p>
            <a:pPr marL="0" indent="0">
              <a:lnSpc>
                <a:spcPct val="100000"/>
              </a:lnSpc>
              <a:buNone/>
            </a:pPr>
            <a:endParaRPr lang="en-GB" sz="20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930439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Skill 1:</a:t>
            </a:r>
          </a:p>
        </p:txBody>
      </p:sp>
      <p:sp>
        <p:nvSpPr>
          <p:cNvPr id="7" name="Google Shape;67;p12"/>
          <p:cNvSpPr txBox="1">
            <a:spLocks/>
          </p:cNvSpPr>
          <p:nvPr/>
        </p:nvSpPr>
        <p:spPr>
          <a:xfrm>
            <a:off x="2233535" y="3429000"/>
            <a:ext cx="7700030"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000" dirty="0">
                <a:solidFill>
                  <a:srgbClr val="512275"/>
                </a:solidFill>
                <a:latin typeface="Segoe Print" charset="0"/>
                <a:ea typeface="Segoe Print" charset="0"/>
                <a:cs typeface="Segoe Print" charset="0"/>
              </a:rPr>
              <a:t>Group dynamics</a:t>
            </a:r>
          </a:p>
        </p:txBody>
      </p:sp>
      <p:pic>
        <p:nvPicPr>
          <p:cNvPr id="20482" name="Picture 2" descr="Image result for group dynam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4407" y="3863169"/>
            <a:ext cx="35528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1316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367675" y="526345"/>
            <a:ext cx="3844560" cy="3412503"/>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68940" y="674878"/>
            <a:ext cx="3743295" cy="326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400" b="1" dirty="0">
                <a:solidFill>
                  <a:srgbClr val="512275"/>
                </a:solidFill>
                <a:latin typeface="Arial Narrow" charset="0"/>
                <a:ea typeface="Arial Narrow" charset="0"/>
                <a:cs typeface="Arial Narrow" charset="0"/>
              </a:rPr>
              <a:t>Understanding and managing group dynamics</a:t>
            </a:r>
          </a:p>
        </p:txBody>
      </p:sp>
      <p:grpSp>
        <p:nvGrpSpPr>
          <p:cNvPr id="9" name="Google Shape;455;p38"/>
          <p:cNvGrpSpPr/>
          <p:nvPr/>
        </p:nvGrpSpPr>
        <p:grpSpPr>
          <a:xfrm>
            <a:off x="67894" y="4940097"/>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579910" y="1767006"/>
            <a:ext cx="7241154" cy="3323987"/>
          </a:xfrm>
          <a:prstGeom prst="rect">
            <a:avLst/>
          </a:prstGeom>
        </p:spPr>
        <p:txBody>
          <a:bodyPr wrap="square">
            <a:spAutoFit/>
          </a:bodyPr>
          <a:lstStyle/>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Help the group develop </a:t>
            </a:r>
            <a:r>
              <a:rPr lang="en-GB" sz="2000" b="1" dirty="0">
                <a:solidFill>
                  <a:srgbClr val="512275"/>
                </a:solidFill>
                <a:latin typeface="Verdana" panose="020B0604030504040204" pitchFamily="34" charset="0"/>
                <a:ea typeface="Verdana" panose="020B0604030504040204" pitchFamily="34" charset="0"/>
              </a:rPr>
              <a:t>ground rules </a:t>
            </a:r>
            <a:r>
              <a:rPr lang="en-GB" sz="2000" dirty="0">
                <a:solidFill>
                  <a:srgbClr val="512275"/>
                </a:solidFill>
                <a:latin typeface="Verdana" panose="020B0604030504040204" pitchFamily="34" charset="0"/>
                <a:ea typeface="Verdana" panose="020B0604030504040204" pitchFamily="34" charset="0"/>
              </a:rPr>
              <a:t>and </a:t>
            </a:r>
            <a:r>
              <a:rPr lang="en-GB" sz="2000" b="1" dirty="0">
                <a:solidFill>
                  <a:srgbClr val="512275"/>
                </a:solidFill>
                <a:latin typeface="Verdana" panose="020B0604030504040204" pitchFamily="34" charset="0"/>
                <a:ea typeface="Verdana" panose="020B0604030504040204" pitchFamily="34" charset="0"/>
              </a:rPr>
              <a:t>clarify expectations</a:t>
            </a:r>
            <a:r>
              <a:rPr lang="en-GB" sz="2000" dirty="0">
                <a:solidFill>
                  <a:srgbClr val="512275"/>
                </a:solidFill>
                <a:latin typeface="Verdana" panose="020B0604030504040204" pitchFamily="34" charset="0"/>
                <a:ea typeface="Verdana" panose="020B0604030504040204" pitchFamily="34" charset="0"/>
              </a:rPr>
              <a:t> from each other and the facilitators.</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Equip yourself by understanding </a:t>
            </a:r>
            <a:r>
              <a:rPr lang="en-GB" sz="2000" b="1" dirty="0">
                <a:solidFill>
                  <a:srgbClr val="512275"/>
                </a:solidFill>
                <a:latin typeface="Verdana" panose="020B0604030504040204" pitchFamily="34" charset="0"/>
                <a:ea typeface="Verdana" panose="020B0604030504040204" pitchFamily="34" charset="0"/>
              </a:rPr>
              <a:t>the stages of group development.</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Equip yourself by understanding the </a:t>
            </a:r>
            <a:r>
              <a:rPr lang="en-GB" sz="2000" b="1" dirty="0">
                <a:solidFill>
                  <a:srgbClr val="512275"/>
                </a:solidFill>
                <a:latin typeface="Verdana" panose="020B0604030504040204" pitchFamily="34" charset="0"/>
                <a:ea typeface="Verdana" panose="020B0604030504040204" pitchFamily="34" charset="0"/>
              </a:rPr>
              <a:t>key roles </a:t>
            </a:r>
            <a:r>
              <a:rPr lang="en-GB" sz="2000" dirty="0">
                <a:solidFill>
                  <a:srgbClr val="512275"/>
                </a:solidFill>
                <a:latin typeface="Verdana" panose="020B0604030504040204" pitchFamily="34" charset="0"/>
                <a:ea typeface="Verdana" panose="020B0604030504040204" pitchFamily="34" charset="0"/>
              </a:rPr>
              <a:t>people play in groups and how to manage challenges.</a:t>
            </a:r>
          </a:p>
        </p:txBody>
      </p:sp>
    </p:spTree>
    <p:extLst>
      <p:ext uri="{BB962C8B-B14F-4D97-AF65-F5344CB8AC3E}">
        <p14:creationId xmlns:p14="http://schemas.microsoft.com/office/powerpoint/2010/main" val="39829045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1"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6" name="Google Shape;67;p12"/>
          <p:cNvSpPr txBox="1">
            <a:spLocks/>
          </p:cNvSpPr>
          <p:nvPr/>
        </p:nvSpPr>
        <p:spPr>
          <a:xfrm>
            <a:off x="950614" y="201297"/>
            <a:ext cx="10800783" cy="963595"/>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Group roles</a:t>
            </a:r>
          </a:p>
        </p:txBody>
      </p:sp>
      <p:grpSp>
        <p:nvGrpSpPr>
          <p:cNvPr id="5" name="Group 4"/>
          <p:cNvGrpSpPr/>
          <p:nvPr/>
        </p:nvGrpSpPr>
        <p:grpSpPr>
          <a:xfrm>
            <a:off x="767266" y="1089148"/>
            <a:ext cx="10984131" cy="5616452"/>
            <a:chOff x="767266" y="1089148"/>
            <a:chExt cx="10621429" cy="4894893"/>
          </a:xfrm>
        </p:grpSpPr>
        <p:grpSp>
          <p:nvGrpSpPr>
            <p:cNvPr id="3" name="Group 2"/>
            <p:cNvGrpSpPr/>
            <p:nvPr/>
          </p:nvGrpSpPr>
          <p:grpSpPr>
            <a:xfrm>
              <a:off x="767266" y="1089148"/>
              <a:ext cx="10621429" cy="4894893"/>
              <a:chOff x="767266" y="1089148"/>
              <a:chExt cx="10621429" cy="4894893"/>
            </a:xfrm>
          </p:grpSpPr>
          <p:grpSp>
            <p:nvGrpSpPr>
              <p:cNvPr id="2" name="Group 1"/>
              <p:cNvGrpSpPr/>
              <p:nvPr/>
            </p:nvGrpSpPr>
            <p:grpSpPr>
              <a:xfrm>
                <a:off x="803301" y="1089148"/>
                <a:ext cx="10585394" cy="2795821"/>
                <a:chOff x="604435" y="1647467"/>
                <a:chExt cx="10891970" cy="3892599"/>
              </a:xfrm>
            </p:grpSpPr>
            <p:grpSp>
              <p:nvGrpSpPr>
                <p:cNvPr id="10" name="Group 9"/>
                <p:cNvGrpSpPr/>
                <p:nvPr/>
              </p:nvGrpSpPr>
              <p:grpSpPr>
                <a:xfrm>
                  <a:off x="604435" y="1647467"/>
                  <a:ext cx="10891970" cy="813536"/>
                  <a:chOff x="644851" y="1812526"/>
                  <a:chExt cx="10891970" cy="813536"/>
                </a:xfrm>
              </p:grpSpPr>
              <p:sp>
                <p:nvSpPr>
                  <p:cNvPr id="8" name="Teardrop 7"/>
                  <p:cNvSpPr/>
                  <p:nvPr/>
                </p:nvSpPr>
                <p:spPr>
                  <a:xfrm>
                    <a:off x="644851" y="1814078"/>
                    <a:ext cx="2042438" cy="811984"/>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Supporter/</a:t>
                    </a:r>
                  </a:p>
                  <a:p>
                    <a:pPr algn="ctr"/>
                    <a:r>
                      <a:rPr lang="en-US" sz="2000" dirty="0"/>
                      <a:t>Encourager</a:t>
                    </a:r>
                    <a:endParaRPr lang="en-US" sz="1600" dirty="0"/>
                  </a:p>
                </p:txBody>
              </p:sp>
              <p:sp>
                <p:nvSpPr>
                  <p:cNvPr id="9" name="Rounded Rectangle 8"/>
                  <p:cNvSpPr/>
                  <p:nvPr/>
                </p:nvSpPr>
                <p:spPr>
                  <a:xfrm>
                    <a:off x="2687288" y="1812526"/>
                    <a:ext cx="8849533" cy="7017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512275"/>
                        </a:solidFill>
                      </a:rPr>
                      <a:t>Agrees with the contributions of others, understands others’ view points; praises, accepts the contribution of others, conveys warmth and feeling of group solidarity. </a:t>
                    </a:r>
                    <a:endParaRPr lang="en-US" sz="2200" dirty="0">
                      <a:solidFill>
                        <a:srgbClr val="512275"/>
                      </a:solidFill>
                    </a:endParaRPr>
                  </a:p>
                </p:txBody>
              </p:sp>
            </p:grpSp>
            <p:grpSp>
              <p:nvGrpSpPr>
                <p:cNvPr id="11" name="Group 10"/>
                <p:cNvGrpSpPr/>
                <p:nvPr/>
              </p:nvGrpSpPr>
              <p:grpSpPr>
                <a:xfrm>
                  <a:off x="604435" y="2653492"/>
                  <a:ext cx="10854892" cy="813536"/>
                  <a:chOff x="681929" y="1812526"/>
                  <a:chExt cx="10854892" cy="813536"/>
                </a:xfrm>
              </p:grpSpPr>
              <p:sp>
                <p:nvSpPr>
                  <p:cNvPr id="12" name="Teardrop 11"/>
                  <p:cNvSpPr/>
                  <p:nvPr/>
                </p:nvSpPr>
                <p:spPr>
                  <a:xfrm>
                    <a:off x="681929" y="1814078"/>
                    <a:ext cx="2005359" cy="811984"/>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Harmoniser</a:t>
                    </a:r>
                    <a:r>
                      <a:rPr lang="en-US" sz="2000" dirty="0"/>
                      <a:t>/ Mediator</a:t>
                    </a:r>
                  </a:p>
                </p:txBody>
              </p:sp>
              <p:sp>
                <p:nvSpPr>
                  <p:cNvPr id="13" name="Rounded Rectangle 12"/>
                  <p:cNvSpPr/>
                  <p:nvPr/>
                </p:nvSpPr>
                <p:spPr>
                  <a:xfrm>
                    <a:off x="2687288" y="1812526"/>
                    <a:ext cx="8849533" cy="7017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512275"/>
                        </a:solidFill>
                      </a:rPr>
                      <a:t>Attempts to mediate the differences between members, relieve tension in a conflict situation through humour or denial of conflict.</a:t>
                    </a:r>
                  </a:p>
                </p:txBody>
              </p:sp>
            </p:grpSp>
            <p:grpSp>
              <p:nvGrpSpPr>
                <p:cNvPr id="14" name="Group 13"/>
                <p:cNvGrpSpPr/>
                <p:nvPr/>
              </p:nvGrpSpPr>
              <p:grpSpPr>
                <a:xfrm>
                  <a:off x="604435" y="3677549"/>
                  <a:ext cx="10891970" cy="813538"/>
                  <a:chOff x="644851" y="1812525"/>
                  <a:chExt cx="10891970" cy="813538"/>
                </a:xfrm>
              </p:grpSpPr>
              <p:sp>
                <p:nvSpPr>
                  <p:cNvPr id="15" name="Teardrop 14"/>
                  <p:cNvSpPr/>
                  <p:nvPr/>
                </p:nvSpPr>
                <p:spPr>
                  <a:xfrm>
                    <a:off x="644851" y="1814079"/>
                    <a:ext cx="2042437" cy="811984"/>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Aggressor</a:t>
                    </a:r>
                  </a:p>
                </p:txBody>
              </p:sp>
              <p:sp>
                <p:nvSpPr>
                  <p:cNvPr id="16" name="Rounded Rectangle 15"/>
                  <p:cNvSpPr/>
                  <p:nvPr/>
                </p:nvSpPr>
                <p:spPr>
                  <a:xfrm>
                    <a:off x="2687288" y="1812525"/>
                    <a:ext cx="8849533" cy="7017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512275"/>
                        </a:solidFill>
                      </a:rPr>
                      <a:t>Attempts to deflate the status of other members, jokes aggressively.</a:t>
                    </a:r>
                  </a:p>
                </p:txBody>
              </p:sp>
            </p:grpSp>
            <p:grpSp>
              <p:nvGrpSpPr>
                <p:cNvPr id="17" name="Group 16"/>
                <p:cNvGrpSpPr/>
                <p:nvPr/>
              </p:nvGrpSpPr>
              <p:grpSpPr>
                <a:xfrm>
                  <a:off x="604435" y="4724859"/>
                  <a:ext cx="10891970" cy="815207"/>
                  <a:chOff x="644851" y="1812526"/>
                  <a:chExt cx="10891970" cy="815207"/>
                </a:xfrm>
              </p:grpSpPr>
              <p:sp>
                <p:nvSpPr>
                  <p:cNvPr id="18" name="Teardrop 17"/>
                  <p:cNvSpPr/>
                  <p:nvPr/>
                </p:nvSpPr>
                <p:spPr>
                  <a:xfrm>
                    <a:off x="644851" y="1814078"/>
                    <a:ext cx="2042437" cy="813655"/>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Resistor </a:t>
                    </a:r>
                  </a:p>
                </p:txBody>
              </p:sp>
              <p:sp>
                <p:nvSpPr>
                  <p:cNvPr id="19" name="Rounded Rectangle 18"/>
                  <p:cNvSpPr/>
                  <p:nvPr/>
                </p:nvSpPr>
                <p:spPr>
                  <a:xfrm>
                    <a:off x="2687288" y="1812526"/>
                    <a:ext cx="8849533" cy="7017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512275"/>
                        </a:solidFill>
                      </a:rPr>
                      <a:t>Constantly reacts negatively to most ideas, recycles proposals.</a:t>
                    </a:r>
                  </a:p>
                </p:txBody>
              </p:sp>
            </p:grpSp>
          </p:grpSp>
          <p:sp>
            <p:nvSpPr>
              <p:cNvPr id="22" name="Teardrop 21"/>
              <p:cNvSpPr/>
              <p:nvPr/>
            </p:nvSpPr>
            <p:spPr>
              <a:xfrm>
                <a:off x="785283" y="3979593"/>
                <a:ext cx="1984949" cy="584399"/>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Dominator</a:t>
                </a:r>
              </a:p>
            </p:txBody>
          </p:sp>
          <p:sp>
            <p:nvSpPr>
              <p:cNvPr id="23" name="Rounded Rectangle 22"/>
              <p:cNvSpPr/>
              <p:nvPr/>
            </p:nvSpPr>
            <p:spPr>
              <a:xfrm>
                <a:off x="2770232" y="3978477"/>
                <a:ext cx="8600445"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512275"/>
                    </a:solidFill>
                  </a:rPr>
                  <a:t>Tries to assert authority by manipulating members or the entire group; may use flattery, act in an authoritarian manner, insists on having the last word. </a:t>
                </a:r>
              </a:p>
            </p:txBody>
          </p:sp>
          <p:sp>
            <p:nvSpPr>
              <p:cNvPr id="24" name="Teardrop 23"/>
              <p:cNvSpPr/>
              <p:nvPr/>
            </p:nvSpPr>
            <p:spPr>
              <a:xfrm>
                <a:off x="767266" y="4679028"/>
                <a:ext cx="1984949" cy="584399"/>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Victim</a:t>
                </a:r>
              </a:p>
            </p:txBody>
          </p:sp>
          <p:sp>
            <p:nvSpPr>
              <p:cNvPr id="25" name="Rounded Rectangle 24"/>
              <p:cNvSpPr/>
              <p:nvPr/>
            </p:nvSpPr>
            <p:spPr>
              <a:xfrm>
                <a:off x="2752216" y="4653003"/>
                <a:ext cx="8600445"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512275"/>
                    </a:solidFill>
                  </a:rPr>
                  <a:t>Attempts to elicit sympathy from others in a variety of ways (self-depreciation or expression of insecurity).</a:t>
                </a:r>
              </a:p>
            </p:txBody>
          </p:sp>
          <p:sp>
            <p:nvSpPr>
              <p:cNvPr id="26" name="Teardrop 25"/>
              <p:cNvSpPr/>
              <p:nvPr/>
            </p:nvSpPr>
            <p:spPr>
              <a:xfrm>
                <a:off x="785283" y="5399642"/>
                <a:ext cx="1984949" cy="584399"/>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Expert</a:t>
                </a:r>
                <a:endParaRPr lang="en-US" sz="2200" dirty="0"/>
              </a:p>
            </p:txBody>
          </p:sp>
        </p:grpSp>
        <p:sp>
          <p:nvSpPr>
            <p:cNvPr id="27" name="Rounded Rectangle 26"/>
            <p:cNvSpPr/>
            <p:nvPr/>
          </p:nvSpPr>
          <p:spPr>
            <a:xfrm>
              <a:off x="2770232" y="5398526"/>
              <a:ext cx="8600445"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512275"/>
                  </a:solidFill>
                </a:rPr>
                <a:t>Treats group members as an audience, acts as junior therapist, over intellectualises.</a:t>
              </a:r>
            </a:p>
          </p:txBody>
        </p:sp>
      </p:grpSp>
    </p:spTree>
    <p:extLst>
      <p:ext uri="{BB962C8B-B14F-4D97-AF65-F5344CB8AC3E}">
        <p14:creationId xmlns:p14="http://schemas.microsoft.com/office/powerpoint/2010/main" val="34344048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19190" y="-18586"/>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Stages of group development</a:t>
            </a:r>
          </a:p>
        </p:txBody>
      </p:sp>
      <p:grpSp>
        <p:nvGrpSpPr>
          <p:cNvPr id="28" name="Group 27"/>
          <p:cNvGrpSpPr/>
          <p:nvPr/>
        </p:nvGrpSpPr>
        <p:grpSpPr>
          <a:xfrm>
            <a:off x="7867340" y="1497333"/>
            <a:ext cx="3024000" cy="2263943"/>
            <a:chOff x="-367810" y="1570364"/>
            <a:chExt cx="3024000" cy="2263943"/>
          </a:xfrm>
        </p:grpSpPr>
        <p:sp>
          <p:nvSpPr>
            <p:cNvPr id="29" name="Rectangle 28"/>
            <p:cNvSpPr/>
            <p:nvPr/>
          </p:nvSpPr>
          <p:spPr>
            <a:xfrm>
              <a:off x="-367810" y="1570364"/>
              <a:ext cx="2880000" cy="900000"/>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sz="2000" dirty="0"/>
                <a:t>3. Norming (cohesion). </a:t>
              </a:r>
            </a:p>
          </p:txBody>
        </p:sp>
        <p:sp>
          <p:nvSpPr>
            <p:cNvPr id="30" name="Round Diagonal Corner Rectangle 29"/>
            <p:cNvSpPr/>
            <p:nvPr/>
          </p:nvSpPr>
          <p:spPr>
            <a:xfrm>
              <a:off x="-367810" y="2538307"/>
              <a:ext cx="3024000" cy="129600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t"/>
            <a:lstStyle/>
            <a:p>
              <a:r>
                <a:rPr lang="en-GB" dirty="0">
                  <a:solidFill>
                    <a:srgbClr val="512275"/>
                  </a:solidFill>
                </a:rPr>
                <a:t>Disagreements are worked through. Cohesion and unity increase. Relationships solidify.</a:t>
              </a:r>
            </a:p>
          </p:txBody>
        </p:sp>
      </p:grpSp>
      <p:grpSp>
        <p:nvGrpSpPr>
          <p:cNvPr id="10" name="Group 9"/>
          <p:cNvGrpSpPr/>
          <p:nvPr/>
        </p:nvGrpSpPr>
        <p:grpSpPr>
          <a:xfrm>
            <a:off x="1468272" y="1532714"/>
            <a:ext cx="3024000" cy="2242135"/>
            <a:chOff x="330987" y="1671638"/>
            <a:chExt cx="2962346" cy="2133069"/>
          </a:xfrm>
        </p:grpSpPr>
        <p:sp>
          <p:nvSpPr>
            <p:cNvPr id="7" name="Rectangle 6"/>
            <p:cNvSpPr/>
            <p:nvPr/>
          </p:nvSpPr>
          <p:spPr>
            <a:xfrm>
              <a:off x="330988" y="1671638"/>
              <a:ext cx="2821282" cy="856220"/>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dirty="0"/>
                <a:t>1. Forming (orientation). </a:t>
              </a:r>
            </a:p>
          </p:txBody>
        </p:sp>
        <p:sp>
          <p:nvSpPr>
            <p:cNvPr id="8" name="Round Diagonal Corner Rectangle 7"/>
            <p:cNvSpPr/>
            <p:nvPr/>
          </p:nvSpPr>
          <p:spPr>
            <a:xfrm>
              <a:off x="330987" y="2571750"/>
              <a:ext cx="2962346" cy="1232957"/>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t"/>
            <a:lstStyle/>
            <a:p>
              <a:r>
                <a:rPr lang="en-GB" dirty="0">
                  <a:solidFill>
                    <a:srgbClr val="512275"/>
                  </a:solidFill>
                </a:rPr>
                <a:t>Group members become acquainted with each other. Interactions are generally tentative and polite.</a:t>
              </a:r>
            </a:p>
            <a:p>
              <a:endParaRPr lang="en-US" dirty="0">
                <a:solidFill>
                  <a:srgbClr val="512275"/>
                </a:solidFill>
              </a:endParaRPr>
            </a:p>
          </p:txBody>
        </p:sp>
      </p:grpSp>
      <p:grpSp>
        <p:nvGrpSpPr>
          <p:cNvPr id="15" name="Group 14"/>
          <p:cNvGrpSpPr/>
          <p:nvPr/>
        </p:nvGrpSpPr>
        <p:grpSpPr>
          <a:xfrm>
            <a:off x="4660868" y="1498421"/>
            <a:ext cx="3024000" cy="2276429"/>
            <a:chOff x="324049" y="1597318"/>
            <a:chExt cx="3024000" cy="2276429"/>
          </a:xfrm>
        </p:grpSpPr>
        <p:sp>
          <p:nvSpPr>
            <p:cNvPr id="16" name="Rectangle 15"/>
            <p:cNvSpPr/>
            <p:nvPr/>
          </p:nvSpPr>
          <p:spPr>
            <a:xfrm>
              <a:off x="330988" y="1597318"/>
              <a:ext cx="2880000" cy="900000"/>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dirty="0"/>
                <a:t>2. Storming (conflict). </a:t>
              </a:r>
            </a:p>
          </p:txBody>
        </p:sp>
        <p:sp>
          <p:nvSpPr>
            <p:cNvPr id="17" name="Round Diagonal Corner Rectangle 16"/>
            <p:cNvSpPr/>
            <p:nvPr/>
          </p:nvSpPr>
          <p:spPr>
            <a:xfrm>
              <a:off x="324049" y="2577747"/>
              <a:ext cx="3024000" cy="129600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t"/>
            <a:lstStyle/>
            <a:p>
              <a:r>
                <a:rPr lang="en-GB" dirty="0">
                  <a:solidFill>
                    <a:srgbClr val="512275"/>
                  </a:solidFill>
                </a:rPr>
                <a:t>Group members discover disagreements in points of view and this may generate conflict.</a:t>
              </a:r>
            </a:p>
          </p:txBody>
        </p:sp>
      </p:grpSp>
      <p:grpSp>
        <p:nvGrpSpPr>
          <p:cNvPr id="33" name="Group 32"/>
          <p:cNvGrpSpPr/>
          <p:nvPr/>
        </p:nvGrpSpPr>
        <p:grpSpPr>
          <a:xfrm>
            <a:off x="3007166" y="3964270"/>
            <a:ext cx="3024000" cy="2265673"/>
            <a:chOff x="-1499760" y="1507833"/>
            <a:chExt cx="3024000" cy="2234656"/>
          </a:xfrm>
        </p:grpSpPr>
        <p:sp>
          <p:nvSpPr>
            <p:cNvPr id="34" name="Rectangle 33"/>
            <p:cNvSpPr/>
            <p:nvPr/>
          </p:nvSpPr>
          <p:spPr>
            <a:xfrm>
              <a:off x="-1499760" y="1507833"/>
              <a:ext cx="2880000" cy="887679"/>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sz="2000" dirty="0"/>
                <a:t>4. Performing (task performance).</a:t>
              </a:r>
            </a:p>
          </p:txBody>
        </p:sp>
        <p:sp>
          <p:nvSpPr>
            <p:cNvPr id="35" name="Round Diagonal Corner Rectangle 34"/>
            <p:cNvSpPr/>
            <p:nvPr/>
          </p:nvSpPr>
          <p:spPr>
            <a:xfrm>
              <a:off x="-1499760" y="2464231"/>
              <a:ext cx="3024000" cy="1278258"/>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t"/>
            <a:lstStyle/>
            <a:p>
              <a:r>
                <a:rPr lang="en-GB" dirty="0">
                  <a:solidFill>
                    <a:srgbClr val="512275"/>
                  </a:solidFill>
                </a:rPr>
                <a:t>With cohesion and co-operation established, the group is able to accomplish its goals.</a:t>
              </a:r>
            </a:p>
          </p:txBody>
        </p:sp>
      </p:grpSp>
      <p:grpSp>
        <p:nvGrpSpPr>
          <p:cNvPr id="24" name="Group 23"/>
          <p:cNvGrpSpPr/>
          <p:nvPr/>
        </p:nvGrpSpPr>
        <p:grpSpPr>
          <a:xfrm>
            <a:off x="6738392" y="3969464"/>
            <a:ext cx="3024000" cy="2240228"/>
            <a:chOff x="-367810" y="1671638"/>
            <a:chExt cx="3024000" cy="2224336"/>
          </a:xfrm>
        </p:grpSpPr>
        <p:sp>
          <p:nvSpPr>
            <p:cNvPr id="25" name="Rectangle 24"/>
            <p:cNvSpPr/>
            <p:nvPr/>
          </p:nvSpPr>
          <p:spPr>
            <a:xfrm>
              <a:off x="-367810" y="1671638"/>
              <a:ext cx="2880000" cy="893615"/>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sz="2000" dirty="0"/>
                <a:t>5. Ending (dissolution). </a:t>
              </a:r>
            </a:p>
          </p:txBody>
        </p:sp>
        <p:sp>
          <p:nvSpPr>
            <p:cNvPr id="26" name="Round Diagonal Corner Rectangle 25"/>
            <p:cNvSpPr/>
            <p:nvPr/>
          </p:nvSpPr>
          <p:spPr>
            <a:xfrm>
              <a:off x="-367810" y="2609168"/>
              <a:ext cx="3024000" cy="1286806"/>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t"/>
            <a:lstStyle/>
            <a:p>
              <a:r>
                <a:rPr lang="en-GB" dirty="0">
                  <a:solidFill>
                    <a:srgbClr val="512275"/>
                  </a:solidFill>
                </a:rPr>
                <a:t>Termination of the group. A time for closure and reflection.</a:t>
              </a:r>
            </a:p>
          </p:txBody>
        </p:sp>
      </p:grpSp>
    </p:spTree>
    <p:extLst>
      <p:ext uri="{BB962C8B-B14F-4D97-AF65-F5344CB8AC3E}">
        <p14:creationId xmlns:p14="http://schemas.microsoft.com/office/powerpoint/2010/main" val="11451791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60494" y="522798"/>
            <a:ext cx="2598706" cy="8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Example</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2" name="Rectangle 1"/>
          <p:cNvSpPr/>
          <p:nvPr/>
        </p:nvSpPr>
        <p:spPr>
          <a:xfrm>
            <a:off x="4330000" y="1393091"/>
            <a:ext cx="5055999" cy="369332"/>
          </a:xfrm>
          <a:prstGeom prst="rect">
            <a:avLst/>
          </a:prstGeom>
        </p:spPr>
        <p:txBody>
          <a:bodyPr wrap="none">
            <a:spAutoFit/>
          </a:bodyPr>
          <a:lstStyle/>
          <a:p>
            <a:r>
              <a:rPr lang="en-GB" dirty="0">
                <a:hlinkClick r:id="rId2"/>
              </a:rPr>
              <a:t>https://www.youtube.com/watch?v=A_ngvmAqZ7U</a:t>
            </a:r>
            <a:endParaRPr lang="en-GB" dirty="0"/>
          </a:p>
        </p:txBody>
      </p:sp>
      <p:sp>
        <p:nvSpPr>
          <p:cNvPr id="13" name="Content Placeholder 2"/>
          <p:cNvSpPr>
            <a:spLocks noGrp="1"/>
          </p:cNvSpPr>
          <p:nvPr>
            <p:ph idx="1"/>
          </p:nvPr>
        </p:nvSpPr>
        <p:spPr>
          <a:xfrm>
            <a:off x="4263688" y="2153973"/>
            <a:ext cx="7356283" cy="4282563"/>
          </a:xfrm>
        </p:spPr>
        <p:txBody>
          <a:bodyPr>
            <a:noAutofit/>
          </a:bodyPr>
          <a:lstStyle/>
          <a:p>
            <a:pPr marL="0" indent="0">
              <a:lnSpc>
                <a:spcPct val="100000"/>
              </a:lnSpc>
              <a:buNone/>
            </a:pPr>
            <a:r>
              <a:rPr lang="en-GB" sz="2000" dirty="0">
                <a:solidFill>
                  <a:srgbClr val="512275"/>
                </a:solidFill>
                <a:latin typeface="Verdana" panose="020B0604030504040204" pitchFamily="34" charset="0"/>
                <a:ea typeface="Verdana" panose="020B0604030504040204" pitchFamily="34" charset="0"/>
              </a:rPr>
              <a:t>What strategies may help you to deal with these different personality types?</a:t>
            </a:r>
          </a:p>
          <a:p>
            <a:pPr marL="0" indent="0">
              <a:lnSpc>
                <a:spcPct val="100000"/>
              </a:lnSpc>
              <a:buNone/>
            </a:pPr>
            <a:endParaRPr lang="en-GB" sz="20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680461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Skill 2:</a:t>
            </a:r>
          </a:p>
        </p:txBody>
      </p:sp>
      <p:pic>
        <p:nvPicPr>
          <p:cNvPr id="21506" name="Picture 2" descr="Image result for challenges in group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7687" y="2939536"/>
            <a:ext cx="5172693"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67;p12"/>
          <p:cNvSpPr txBox="1">
            <a:spLocks/>
          </p:cNvSpPr>
          <p:nvPr/>
        </p:nvSpPr>
        <p:spPr>
          <a:xfrm>
            <a:off x="955963" y="2276766"/>
            <a:ext cx="7700030"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7200" dirty="0">
                <a:solidFill>
                  <a:srgbClr val="512275"/>
                </a:solidFill>
                <a:latin typeface="Segoe Print" charset="0"/>
                <a:ea typeface="Segoe Print" charset="0"/>
                <a:cs typeface="Segoe Print" charset="0"/>
              </a:rPr>
              <a:t>Coping with challenges in groups</a:t>
            </a:r>
          </a:p>
        </p:txBody>
      </p:sp>
    </p:spTree>
    <p:extLst>
      <p:ext uri="{BB962C8B-B14F-4D97-AF65-F5344CB8AC3E}">
        <p14:creationId xmlns:p14="http://schemas.microsoft.com/office/powerpoint/2010/main" val="25894267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401097" y="637309"/>
            <a:ext cx="2551472"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93684" y="883134"/>
            <a:ext cx="2253823" cy="30989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6213" lvl="2">
              <a:lnSpc>
                <a:spcPct val="120000"/>
              </a:lnSpc>
              <a:spcBef>
                <a:spcPts val="0"/>
              </a:spcBef>
              <a:defRPr/>
            </a:pPr>
            <a:r>
              <a:rPr lang="en-GB" sz="3200" b="1" dirty="0">
                <a:solidFill>
                  <a:srgbClr val="512275"/>
                </a:solidFill>
                <a:latin typeface="Arial Narrow" charset="0"/>
                <a:ea typeface="Arial Narrow" charset="0"/>
                <a:cs typeface="Arial Narrow" charset="0"/>
              </a:rPr>
              <a:t>Potential challenges</a:t>
            </a:r>
          </a:p>
        </p:txBody>
      </p:sp>
      <p:sp>
        <p:nvSpPr>
          <p:cNvPr id="7" name="Content Placeholder 2"/>
          <p:cNvSpPr>
            <a:spLocks noGrp="1"/>
          </p:cNvSpPr>
          <p:nvPr>
            <p:ph idx="1"/>
          </p:nvPr>
        </p:nvSpPr>
        <p:spPr>
          <a:xfrm>
            <a:off x="4350294" y="634181"/>
            <a:ext cx="7359925" cy="6164826"/>
          </a:xfrm>
        </p:spPr>
        <p:txBody>
          <a:bodyPr>
            <a:noAutofit/>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Overt criticism</a:t>
            </a:r>
          </a:p>
          <a:p>
            <a:pPr>
              <a:lnSpc>
                <a:spcPct val="100000"/>
              </a:lnSpc>
            </a:pPr>
            <a:r>
              <a:rPr lang="en-GB" sz="2000" dirty="0">
                <a:solidFill>
                  <a:srgbClr val="512275"/>
                </a:solidFill>
                <a:latin typeface="Verdana" panose="020B0604030504040204" pitchFamily="34" charset="0"/>
                <a:ea typeface="Verdana" panose="020B0604030504040204" pitchFamily="34" charset="0"/>
              </a:rPr>
              <a:t>Covert criticism e.g. Sitting time out of the group, staring out the window</a:t>
            </a:r>
          </a:p>
          <a:p>
            <a:pPr>
              <a:lnSpc>
                <a:spcPct val="100000"/>
              </a:lnSpc>
            </a:pPr>
            <a:r>
              <a:rPr lang="en-GB" sz="2000" dirty="0">
                <a:solidFill>
                  <a:srgbClr val="512275"/>
                </a:solidFill>
                <a:latin typeface="Verdana" panose="020B0604030504040204" pitchFamily="34" charset="0"/>
                <a:ea typeface="Verdana" panose="020B0604030504040204" pitchFamily="34" charset="0"/>
              </a:rPr>
              <a:t>Always questioning what facilitator or other group members say</a:t>
            </a:r>
          </a:p>
          <a:p>
            <a:pPr>
              <a:lnSpc>
                <a:spcPct val="100000"/>
              </a:lnSpc>
            </a:pPr>
            <a:r>
              <a:rPr lang="en-GB" sz="2000" dirty="0">
                <a:solidFill>
                  <a:srgbClr val="512275"/>
                </a:solidFill>
                <a:latin typeface="Verdana" panose="020B0604030504040204" pitchFamily="34" charset="0"/>
                <a:ea typeface="Verdana" panose="020B0604030504040204" pitchFamily="34" charset="0"/>
              </a:rPr>
              <a:t>Always challenging the usefulness of meetings or tasks</a:t>
            </a:r>
          </a:p>
          <a:p>
            <a:pPr>
              <a:lnSpc>
                <a:spcPct val="100000"/>
              </a:lnSpc>
            </a:pPr>
            <a:r>
              <a:rPr lang="en-GB" sz="2000" dirty="0">
                <a:solidFill>
                  <a:srgbClr val="512275"/>
                </a:solidFill>
                <a:latin typeface="Verdana" panose="020B0604030504040204" pitchFamily="34" charset="0"/>
                <a:ea typeface="Verdana" panose="020B0604030504040204" pitchFamily="34" charset="0"/>
              </a:rPr>
              <a:t>Refusing to carry out tasks</a:t>
            </a:r>
          </a:p>
          <a:p>
            <a:pPr>
              <a:lnSpc>
                <a:spcPct val="100000"/>
              </a:lnSpc>
            </a:pPr>
            <a:r>
              <a:rPr lang="en-GB" sz="2000" dirty="0">
                <a:solidFill>
                  <a:srgbClr val="512275"/>
                </a:solidFill>
                <a:latin typeface="Verdana" panose="020B0604030504040204" pitchFamily="34" charset="0"/>
                <a:ea typeface="Verdana" panose="020B0604030504040204" pitchFamily="34" charset="0"/>
              </a:rPr>
              <a:t>Remaining silent throughout</a:t>
            </a:r>
          </a:p>
          <a:p>
            <a:pPr>
              <a:lnSpc>
                <a:spcPct val="100000"/>
              </a:lnSpc>
            </a:pPr>
            <a:r>
              <a:rPr lang="en-GB" sz="2000" dirty="0">
                <a:solidFill>
                  <a:srgbClr val="512275"/>
                </a:solidFill>
                <a:latin typeface="Verdana" panose="020B0604030504040204" pitchFamily="34" charset="0"/>
                <a:ea typeface="Verdana" panose="020B0604030504040204" pitchFamily="34" charset="0"/>
              </a:rPr>
              <a:t>Talking a lot, preventing other people from joining in</a:t>
            </a:r>
          </a:p>
          <a:p>
            <a:pPr>
              <a:lnSpc>
                <a:spcPct val="100000"/>
              </a:lnSpc>
            </a:pPr>
            <a:r>
              <a:rPr lang="en-GB" sz="2000" dirty="0">
                <a:solidFill>
                  <a:srgbClr val="512275"/>
                </a:solidFill>
                <a:latin typeface="Verdana" panose="020B0604030504040204" pitchFamily="34" charset="0"/>
                <a:ea typeface="Verdana" panose="020B0604030504040204" pitchFamily="34" charset="0"/>
              </a:rPr>
              <a:t>Generalising and theorising all the time rather than focusing on practical tasks </a:t>
            </a:r>
          </a:p>
          <a:p>
            <a:pPr>
              <a:lnSpc>
                <a:spcPct val="100000"/>
              </a:lnSpc>
            </a:pPr>
            <a:r>
              <a:rPr lang="en-GB" sz="2000" dirty="0">
                <a:solidFill>
                  <a:srgbClr val="512275"/>
                </a:solidFill>
                <a:latin typeface="Verdana" panose="020B0604030504040204" pitchFamily="34" charset="0"/>
                <a:ea typeface="Verdana" panose="020B0604030504040204" pitchFamily="34" charset="0"/>
              </a:rPr>
              <a:t>Telling lots of anecdotes that distract from tasks</a:t>
            </a:r>
          </a:p>
          <a:p>
            <a:pPr>
              <a:lnSpc>
                <a:spcPct val="100000"/>
              </a:lnSpc>
            </a:pPr>
            <a:r>
              <a:rPr lang="en-GB" sz="2000" dirty="0">
                <a:solidFill>
                  <a:srgbClr val="512275"/>
                </a:solidFill>
                <a:latin typeface="Verdana" panose="020B0604030504040204" pitchFamily="34" charset="0"/>
                <a:ea typeface="Verdana" panose="020B0604030504040204" pitchFamily="34" charset="0"/>
              </a:rPr>
              <a:t>Referring to own status or challenging status of others </a:t>
            </a:r>
          </a:p>
          <a:p>
            <a:pPr marL="0" indent="0">
              <a:lnSpc>
                <a:spcPct val="100000"/>
              </a:lnSpc>
              <a:buNone/>
            </a:pPr>
            <a:endParaRPr lang="en-GB" sz="20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527271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93684" y="883134"/>
            <a:ext cx="2253823" cy="30989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6213" lvl="2">
              <a:lnSpc>
                <a:spcPct val="120000"/>
              </a:lnSpc>
              <a:spcBef>
                <a:spcPts val="0"/>
              </a:spcBef>
              <a:defRPr/>
            </a:pPr>
            <a:r>
              <a:rPr lang="en-GB" sz="3200" b="1" dirty="0">
                <a:solidFill>
                  <a:srgbClr val="512275"/>
                </a:solidFill>
                <a:latin typeface="Arial Narrow" charset="0"/>
                <a:ea typeface="Arial Narrow" charset="0"/>
                <a:cs typeface="Arial Narrow" charset="0"/>
              </a:rPr>
              <a:t>Step 1:</a:t>
            </a:r>
          </a:p>
        </p:txBody>
      </p:sp>
      <p:sp>
        <p:nvSpPr>
          <p:cNvPr id="7" name="Content Placeholder 2"/>
          <p:cNvSpPr>
            <a:spLocks noGrp="1"/>
          </p:cNvSpPr>
          <p:nvPr>
            <p:ph idx="1"/>
          </p:nvPr>
        </p:nvSpPr>
        <p:spPr>
          <a:xfrm>
            <a:off x="5233351" y="907715"/>
            <a:ext cx="6476868" cy="6164826"/>
          </a:xfrm>
        </p:spPr>
        <p:txBody>
          <a:bodyPr>
            <a:noAutofit/>
          </a:bodyPr>
          <a:lstStyle/>
          <a:p>
            <a:pPr marL="0" indent="0">
              <a:lnSpc>
                <a:spcPct val="100000"/>
              </a:lnSpc>
              <a:buNone/>
            </a:pPr>
            <a:r>
              <a:rPr lang="en-GB" sz="2000" dirty="0">
                <a:solidFill>
                  <a:srgbClr val="512275"/>
                </a:solidFill>
                <a:latin typeface="Segoe Print" charset="0"/>
                <a:ea typeface="Segoe Print" charset="0"/>
                <a:cs typeface="Segoe Print" charset="0"/>
              </a:rPr>
              <a:t>Ask yourself…</a:t>
            </a:r>
          </a:p>
          <a:p>
            <a:pPr marL="0" indent="0">
              <a:lnSpc>
                <a:spcPct val="100000"/>
              </a:lnSpc>
              <a:buNone/>
            </a:pPr>
            <a:endParaRPr lang="en-GB" sz="2000" dirty="0">
              <a:solidFill>
                <a:srgbClr val="512275"/>
              </a:solidFill>
              <a:latin typeface="Verdana" panose="020B0604030504040204" pitchFamily="34" charset="0"/>
              <a:ea typeface="Verdana" panose="020B0604030504040204" pitchFamily="34" charset="0"/>
            </a:endParaRPr>
          </a:p>
          <a:p>
            <a:pPr>
              <a:lnSpc>
                <a:spcPct val="100000"/>
              </a:lnSpc>
            </a:pPr>
            <a:r>
              <a:rPr lang="en-GB" sz="2000" dirty="0">
                <a:solidFill>
                  <a:srgbClr val="512275"/>
                </a:solidFill>
                <a:latin typeface="Verdana" panose="020B0604030504040204" pitchFamily="34" charset="0"/>
                <a:ea typeface="Verdana" panose="020B0604030504040204" pitchFamily="34" charset="0"/>
              </a:rPr>
              <a:t>What effect is a difficult group member having on you, what feelings do you have, and how do you respond?</a:t>
            </a:r>
          </a:p>
          <a:p>
            <a:pPr>
              <a:lnSpc>
                <a:spcPct val="100000"/>
              </a:lnSpc>
            </a:pPr>
            <a:r>
              <a:rPr lang="en-GB" sz="2000" dirty="0">
                <a:solidFill>
                  <a:srgbClr val="512275"/>
                </a:solidFill>
                <a:latin typeface="Verdana" panose="020B0604030504040204" pitchFamily="34" charset="0"/>
                <a:ea typeface="Verdana" panose="020B0604030504040204" pitchFamily="34" charset="0"/>
              </a:rPr>
              <a:t>How is the difficult group member affecting other members of the group, and on the task of the group</a:t>
            </a:r>
          </a:p>
          <a:p>
            <a:pPr>
              <a:lnSpc>
                <a:spcPct val="100000"/>
              </a:lnSpc>
            </a:pPr>
            <a:r>
              <a:rPr lang="en-GB" sz="2000" dirty="0">
                <a:solidFill>
                  <a:srgbClr val="512275"/>
                </a:solidFill>
                <a:latin typeface="Verdana" panose="020B0604030504040204" pitchFamily="34" charset="0"/>
                <a:ea typeface="Verdana" panose="020B0604030504040204" pitchFamily="34" charset="0"/>
              </a:rPr>
              <a:t>Does the individual get some kind of pay off for their difficult behaviour? Can you identify what this is?</a:t>
            </a:r>
          </a:p>
          <a:p>
            <a:pPr marL="0" indent="0">
              <a:lnSpc>
                <a:spcPct val="100000"/>
              </a:lnSpc>
              <a:buNone/>
            </a:pPr>
            <a:endParaRPr lang="en-GB" sz="2000" dirty="0">
              <a:solidFill>
                <a:srgbClr val="512275"/>
              </a:solidFill>
              <a:latin typeface="Verdana" panose="020B0604030504040204" pitchFamily="34" charset="0"/>
              <a:ea typeface="Verdana" panose="020B0604030504040204" pitchFamily="34" charset="0"/>
            </a:endParaRPr>
          </a:p>
        </p:txBody>
      </p:sp>
      <p:pic>
        <p:nvPicPr>
          <p:cNvPr id="17410" name="Picture 2" descr="Image result for ask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781" y="1693646"/>
            <a:ext cx="4269789" cy="23910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p:cNvSpPr/>
          <p:nvPr/>
        </p:nvSpPr>
        <p:spPr>
          <a:xfrm>
            <a:off x="1401097" y="637309"/>
            <a:ext cx="2551472"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061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401098" y="883134"/>
            <a:ext cx="2446410" cy="30989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6213" lvl="2">
              <a:lnSpc>
                <a:spcPct val="120000"/>
              </a:lnSpc>
              <a:spcBef>
                <a:spcPts val="0"/>
              </a:spcBef>
              <a:defRPr/>
            </a:pPr>
            <a:r>
              <a:rPr lang="en-GB" sz="3200" b="1" dirty="0">
                <a:solidFill>
                  <a:srgbClr val="512275"/>
                </a:solidFill>
                <a:latin typeface="Arial Narrow" charset="0"/>
                <a:ea typeface="Arial Narrow" charset="0"/>
                <a:cs typeface="Arial Narrow" charset="0"/>
              </a:rPr>
              <a:t>Step 2: Consider possible explanations</a:t>
            </a:r>
          </a:p>
        </p:txBody>
      </p:sp>
      <p:sp>
        <p:nvSpPr>
          <p:cNvPr id="7" name="Content Placeholder 2"/>
          <p:cNvSpPr>
            <a:spLocks noGrp="1"/>
          </p:cNvSpPr>
          <p:nvPr>
            <p:ph idx="1"/>
          </p:nvPr>
        </p:nvSpPr>
        <p:spPr>
          <a:xfrm>
            <a:off x="4350294" y="346587"/>
            <a:ext cx="7359925" cy="6164826"/>
          </a:xfrm>
        </p:spPr>
        <p:txBody>
          <a:bodyPr>
            <a:noAutofit/>
          </a:bodyPr>
          <a:lstStyle/>
          <a:p>
            <a:pPr marL="0" indent="0">
              <a:lnSpc>
                <a:spcPct val="100000"/>
              </a:lnSpc>
              <a:buNone/>
            </a:pPr>
            <a:r>
              <a:rPr lang="en-GB" sz="2000" dirty="0">
                <a:solidFill>
                  <a:srgbClr val="512275"/>
                </a:solidFill>
                <a:latin typeface="Segoe Print" charset="0"/>
                <a:ea typeface="Segoe Print" charset="0"/>
                <a:cs typeface="Segoe Print" charset="0"/>
              </a:rPr>
              <a:t>Has/Is the patient…</a:t>
            </a:r>
          </a:p>
          <a:p>
            <a:pPr marL="0" indent="0">
              <a:lnSpc>
                <a:spcPct val="100000"/>
              </a:lnSpc>
              <a:buNone/>
            </a:pPr>
            <a:endParaRPr lang="en-GB" sz="2000" dirty="0">
              <a:solidFill>
                <a:srgbClr val="512275"/>
              </a:solidFill>
              <a:latin typeface="Verdana" panose="020B0604030504040204" pitchFamily="34" charset="0"/>
              <a:ea typeface="Verdana" panose="020B0604030504040204" pitchFamily="34" charset="0"/>
            </a:endParaRPr>
          </a:p>
          <a:p>
            <a:pPr>
              <a:lnSpc>
                <a:spcPct val="100000"/>
              </a:lnSpc>
            </a:pPr>
            <a:r>
              <a:rPr lang="en-GB" sz="2000" dirty="0">
                <a:solidFill>
                  <a:srgbClr val="512275"/>
                </a:solidFill>
                <a:latin typeface="Verdana" panose="020B0604030504040204" pitchFamily="34" charset="0"/>
                <a:ea typeface="Verdana" panose="020B0604030504040204" pitchFamily="34" charset="0"/>
              </a:rPr>
              <a:t>Been sent by someone else and resents the time they are giving up and/or don’t expect to learn anything.</a:t>
            </a:r>
          </a:p>
          <a:p>
            <a:pPr>
              <a:lnSpc>
                <a:spcPct val="100000"/>
              </a:lnSpc>
            </a:pPr>
            <a:r>
              <a:rPr lang="en-GB" sz="2000" dirty="0">
                <a:solidFill>
                  <a:srgbClr val="512275"/>
                </a:solidFill>
                <a:latin typeface="Verdana" panose="020B0604030504040204" pitchFamily="34" charset="0"/>
                <a:ea typeface="Verdana" panose="020B0604030504040204" pitchFamily="34" charset="0"/>
              </a:rPr>
              <a:t>Had bad experiences of groups in the past and are on the defensive.</a:t>
            </a:r>
          </a:p>
          <a:p>
            <a:pPr>
              <a:lnSpc>
                <a:spcPct val="100000"/>
              </a:lnSpc>
            </a:pPr>
            <a:r>
              <a:rPr lang="en-GB" sz="2000" dirty="0">
                <a:solidFill>
                  <a:srgbClr val="512275"/>
                </a:solidFill>
                <a:latin typeface="Verdana" panose="020B0604030504040204" pitchFamily="34" charset="0"/>
                <a:ea typeface="Verdana" panose="020B0604030504040204" pitchFamily="34" charset="0"/>
              </a:rPr>
              <a:t>Not had an opportunity to develop or learn the skills enabling them to be heard in the way they want (e.g. group members may be insensitive to the way in which their behaviour affects others).</a:t>
            </a:r>
          </a:p>
          <a:p>
            <a:pPr>
              <a:lnSpc>
                <a:spcPct val="100000"/>
              </a:lnSpc>
            </a:pPr>
            <a:r>
              <a:rPr lang="en-GB" sz="2000" dirty="0">
                <a:solidFill>
                  <a:srgbClr val="512275"/>
                </a:solidFill>
                <a:latin typeface="Verdana" panose="020B0604030504040204" pitchFamily="34" charset="0"/>
                <a:ea typeface="Verdana" panose="020B0604030504040204" pitchFamily="34" charset="0"/>
              </a:rPr>
              <a:t>Frustrated by lack of control over how they are spending their time. In a structured course, with many individuals competing for space to share their views, each member is likely to have less control over what happens than they do in most situations.</a:t>
            </a:r>
          </a:p>
          <a:p>
            <a:pPr>
              <a:lnSpc>
                <a:spcPct val="100000"/>
              </a:lnSpc>
            </a:pPr>
            <a:r>
              <a:rPr lang="en-GB" sz="2000" dirty="0">
                <a:solidFill>
                  <a:srgbClr val="512275"/>
                </a:solidFill>
                <a:latin typeface="Verdana" panose="020B0604030504040204" pitchFamily="34" charset="0"/>
                <a:ea typeface="Verdana" panose="020B0604030504040204" pitchFamily="34" charset="0"/>
              </a:rPr>
              <a:t>Distracted or irritable because of other events in their lives.</a:t>
            </a:r>
          </a:p>
          <a:p>
            <a:pPr marL="0" indent="0">
              <a:lnSpc>
                <a:spcPct val="100000"/>
              </a:lnSpc>
              <a:buNone/>
            </a:pPr>
            <a:endParaRPr lang="en-GB" sz="2000" dirty="0">
              <a:solidFill>
                <a:srgbClr val="512275"/>
              </a:solidFill>
              <a:latin typeface="Verdana" panose="020B0604030504040204" pitchFamily="34" charset="0"/>
              <a:ea typeface="Verdana" panose="020B0604030504040204" pitchFamily="34" charset="0"/>
            </a:endParaRPr>
          </a:p>
        </p:txBody>
      </p:sp>
      <p:pic>
        <p:nvPicPr>
          <p:cNvPr id="16386" name="Picture 2" descr="Image result for explan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133" y="2780686"/>
            <a:ext cx="28194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p:cNvSpPr/>
          <p:nvPr/>
        </p:nvSpPr>
        <p:spPr>
          <a:xfrm>
            <a:off x="1267133" y="637309"/>
            <a:ext cx="2819400" cy="5000877"/>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5840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413417" y="1384949"/>
            <a:ext cx="7578034"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First session with a</a:t>
            </a:r>
          </a:p>
        </p:txBody>
      </p:sp>
      <p:sp>
        <p:nvSpPr>
          <p:cNvPr id="7" name="Google Shape;67;p12"/>
          <p:cNvSpPr txBox="1">
            <a:spLocks/>
          </p:cNvSpPr>
          <p:nvPr/>
        </p:nvSpPr>
        <p:spPr>
          <a:xfrm>
            <a:off x="3820817" y="3145447"/>
            <a:ext cx="4512470"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Patient</a:t>
            </a:r>
          </a:p>
        </p:txBody>
      </p:sp>
    </p:spTree>
    <p:extLst>
      <p:ext uri="{BB962C8B-B14F-4D97-AF65-F5344CB8AC3E}">
        <p14:creationId xmlns:p14="http://schemas.microsoft.com/office/powerpoint/2010/main" val="739477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401098" y="883134"/>
            <a:ext cx="2446410" cy="30989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6213" lvl="2">
              <a:lnSpc>
                <a:spcPct val="120000"/>
              </a:lnSpc>
              <a:spcBef>
                <a:spcPts val="0"/>
              </a:spcBef>
              <a:defRPr/>
            </a:pPr>
            <a:r>
              <a:rPr lang="en-GB" sz="3200" b="1" dirty="0">
                <a:solidFill>
                  <a:srgbClr val="512275"/>
                </a:solidFill>
                <a:latin typeface="Arial Narrow" charset="0"/>
                <a:ea typeface="Arial Narrow" charset="0"/>
                <a:cs typeface="Arial Narrow" charset="0"/>
              </a:rPr>
              <a:t>Step 3:</a:t>
            </a:r>
          </a:p>
        </p:txBody>
      </p:sp>
      <p:sp>
        <p:nvSpPr>
          <p:cNvPr id="7" name="Content Placeholder 2"/>
          <p:cNvSpPr>
            <a:spLocks noGrp="1"/>
          </p:cNvSpPr>
          <p:nvPr>
            <p:ph idx="1"/>
          </p:nvPr>
        </p:nvSpPr>
        <p:spPr>
          <a:xfrm>
            <a:off x="4350294" y="601595"/>
            <a:ext cx="7359925" cy="6164826"/>
          </a:xfrm>
        </p:spPr>
        <p:txBody>
          <a:bodyPr>
            <a:noAutofit/>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Don’t be defensive when criticised. Listen to criticism and accept that this is how the individual feels.</a:t>
            </a:r>
          </a:p>
          <a:p>
            <a:pPr>
              <a:lnSpc>
                <a:spcPct val="100000"/>
              </a:lnSpc>
            </a:pPr>
            <a:r>
              <a:rPr lang="en-GB" sz="2000" dirty="0">
                <a:solidFill>
                  <a:srgbClr val="512275"/>
                </a:solidFill>
                <a:latin typeface="Verdana" panose="020B0604030504040204" pitchFamily="34" charset="0"/>
                <a:ea typeface="Verdana" panose="020B0604030504040204" pitchFamily="34" charset="0"/>
              </a:rPr>
              <a:t>It is counter-productive to put people down or compete with people, however difficult they are being. </a:t>
            </a:r>
          </a:p>
          <a:p>
            <a:pPr>
              <a:lnSpc>
                <a:spcPct val="100000"/>
              </a:lnSpc>
            </a:pPr>
            <a:r>
              <a:rPr lang="en-GB" sz="2000" dirty="0">
                <a:solidFill>
                  <a:srgbClr val="512275"/>
                </a:solidFill>
                <a:latin typeface="Verdana" panose="020B0604030504040204" pitchFamily="34" charset="0"/>
                <a:ea typeface="Verdana" panose="020B0604030504040204" pitchFamily="34" charset="0"/>
              </a:rPr>
              <a:t>Whenever possible try to build on contributions, and make the connection as to how they fit in with the issue being discussed. </a:t>
            </a:r>
          </a:p>
          <a:p>
            <a:pPr>
              <a:lnSpc>
                <a:spcPct val="100000"/>
              </a:lnSpc>
            </a:pPr>
            <a:r>
              <a:rPr lang="en-GB" sz="2000" dirty="0">
                <a:solidFill>
                  <a:srgbClr val="512275"/>
                </a:solidFill>
                <a:latin typeface="Verdana" panose="020B0604030504040204" pitchFamily="34" charset="0"/>
                <a:ea typeface="Verdana" panose="020B0604030504040204" pitchFamily="34" charset="0"/>
              </a:rPr>
              <a:t>If a group member’s behaviour violates the ground rules, it is helpful to stop and remind all members of the rules.</a:t>
            </a:r>
          </a:p>
          <a:p>
            <a:pPr>
              <a:lnSpc>
                <a:spcPct val="100000"/>
              </a:lnSpc>
            </a:pPr>
            <a:r>
              <a:rPr lang="en-GB" sz="2000" dirty="0">
                <a:solidFill>
                  <a:srgbClr val="512275"/>
                </a:solidFill>
                <a:latin typeface="Verdana" panose="020B0604030504040204" pitchFamily="34" charset="0"/>
                <a:ea typeface="Verdana" panose="020B0604030504040204" pitchFamily="34" charset="0"/>
              </a:rPr>
              <a:t>Build on support which exists in the group. It is unlikely that the facilitator is the only one who is feeling frustrated. Allow group members to challenge individuals who are being difficult, and where necessary support them.   </a:t>
            </a:r>
          </a:p>
        </p:txBody>
      </p:sp>
      <p:pic>
        <p:nvPicPr>
          <p:cNvPr id="3" name="Picture 2"/>
          <p:cNvPicPr>
            <a:picLocks noChangeAspect="1"/>
          </p:cNvPicPr>
          <p:nvPr/>
        </p:nvPicPr>
        <p:blipFill>
          <a:blip r:embed="rId2"/>
          <a:stretch>
            <a:fillRect/>
          </a:stretch>
        </p:blipFill>
        <p:spPr>
          <a:xfrm>
            <a:off x="1401097" y="1940933"/>
            <a:ext cx="2619375" cy="1743075"/>
          </a:xfrm>
          <a:prstGeom prst="rect">
            <a:avLst/>
          </a:prstGeom>
        </p:spPr>
      </p:pic>
      <p:sp>
        <p:nvSpPr>
          <p:cNvPr id="5" name="Rectangular Callout 4"/>
          <p:cNvSpPr/>
          <p:nvPr/>
        </p:nvSpPr>
        <p:spPr>
          <a:xfrm>
            <a:off x="1401097" y="637309"/>
            <a:ext cx="2619374"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8638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401098" y="883134"/>
            <a:ext cx="2446410" cy="30989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6213" lvl="2">
              <a:lnSpc>
                <a:spcPct val="120000"/>
              </a:lnSpc>
              <a:spcBef>
                <a:spcPts val="0"/>
              </a:spcBef>
              <a:defRPr/>
            </a:pPr>
            <a:r>
              <a:rPr lang="en-GB" sz="3200" b="1" dirty="0">
                <a:solidFill>
                  <a:srgbClr val="512275"/>
                </a:solidFill>
                <a:latin typeface="Arial Narrow" charset="0"/>
                <a:ea typeface="Arial Narrow" charset="0"/>
                <a:cs typeface="Arial Narrow" charset="0"/>
              </a:rPr>
              <a:t>Step 3:</a:t>
            </a:r>
          </a:p>
        </p:txBody>
      </p:sp>
      <p:sp>
        <p:nvSpPr>
          <p:cNvPr id="7" name="Content Placeholder 2"/>
          <p:cNvSpPr>
            <a:spLocks noGrp="1"/>
          </p:cNvSpPr>
          <p:nvPr>
            <p:ph idx="1"/>
          </p:nvPr>
        </p:nvSpPr>
        <p:spPr>
          <a:xfrm>
            <a:off x="4350294" y="601595"/>
            <a:ext cx="7359925" cy="6164826"/>
          </a:xfrm>
        </p:spPr>
        <p:txBody>
          <a:bodyPr>
            <a:noAutofit/>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If one or two individuals are dominating a discussion, break the group into smaller units with a specific task. </a:t>
            </a:r>
          </a:p>
          <a:p>
            <a:pPr>
              <a:lnSpc>
                <a:spcPct val="100000"/>
              </a:lnSpc>
            </a:pPr>
            <a:r>
              <a:rPr lang="en-GB" sz="2000" dirty="0">
                <a:solidFill>
                  <a:srgbClr val="512275"/>
                </a:solidFill>
                <a:latin typeface="Verdana" panose="020B0604030504040204" pitchFamily="34" charset="0"/>
                <a:ea typeface="Verdana" panose="020B0604030504040204" pitchFamily="34" charset="0"/>
              </a:rPr>
              <a:t>When a group isn’t working well it is important not to let it undermine the facilitator’s confidence, and detract from the energy that they have available for working with the group.</a:t>
            </a:r>
          </a:p>
          <a:p>
            <a:pPr>
              <a:lnSpc>
                <a:spcPct val="100000"/>
              </a:lnSpc>
            </a:pPr>
            <a:r>
              <a:rPr lang="en-GB" sz="2000" dirty="0">
                <a:solidFill>
                  <a:srgbClr val="512275"/>
                </a:solidFill>
                <a:latin typeface="Verdana" panose="020B0604030504040204" pitchFamily="34" charset="0"/>
                <a:ea typeface="Verdana" panose="020B0604030504040204" pitchFamily="34" charset="0"/>
              </a:rPr>
              <a:t>Get an individual to be precise and specific about their question or criticism. Often comments may appear critical or challenging, but when discussed in more depth they turn out to be genuine queries.</a:t>
            </a:r>
          </a:p>
          <a:p>
            <a:pPr>
              <a:lnSpc>
                <a:spcPct val="100000"/>
              </a:lnSpc>
            </a:pPr>
            <a:r>
              <a:rPr lang="en-GB" sz="2000" dirty="0">
                <a:solidFill>
                  <a:srgbClr val="512275"/>
                </a:solidFill>
                <a:latin typeface="Verdana" panose="020B0604030504040204" pitchFamily="34" charset="0"/>
                <a:ea typeface="Verdana" panose="020B0604030504040204" pitchFamily="34" charset="0"/>
              </a:rPr>
              <a:t>If conflict is destructive (e.g. verbal attacks or threats) ask the people involved to calm down and take some time out the group with one of the facilitators. </a:t>
            </a:r>
          </a:p>
          <a:p>
            <a:pPr>
              <a:lnSpc>
                <a:spcPct val="100000"/>
              </a:lnSpc>
            </a:pPr>
            <a:r>
              <a:rPr lang="en-GB" sz="2000" dirty="0">
                <a:solidFill>
                  <a:srgbClr val="512275"/>
                </a:solidFill>
                <a:latin typeface="Verdana" panose="020B0604030504040204" pitchFamily="34" charset="0"/>
                <a:ea typeface="Verdana" panose="020B0604030504040204" pitchFamily="34" charset="0"/>
              </a:rPr>
              <a:t>It is essential to discuss difficulties in the group and how to manage these in supervision. </a:t>
            </a:r>
          </a:p>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p>
            <a:pPr marL="0" indent="0">
              <a:lnSpc>
                <a:spcPct val="100000"/>
              </a:lnSpc>
              <a:buNone/>
            </a:pPr>
            <a:endParaRPr lang="en-GB" sz="2000" dirty="0">
              <a:solidFill>
                <a:srgbClr val="512275"/>
              </a:solidFill>
              <a:latin typeface="Verdana" panose="020B0604030504040204" pitchFamily="34" charset="0"/>
              <a:ea typeface="Verdana" panose="020B0604030504040204" pitchFamily="34" charset="0"/>
            </a:endParaRPr>
          </a:p>
        </p:txBody>
      </p:sp>
      <p:pic>
        <p:nvPicPr>
          <p:cNvPr id="8" name="Picture 7"/>
          <p:cNvPicPr>
            <a:picLocks noChangeAspect="1"/>
          </p:cNvPicPr>
          <p:nvPr/>
        </p:nvPicPr>
        <p:blipFill>
          <a:blip r:embed="rId2"/>
          <a:stretch>
            <a:fillRect/>
          </a:stretch>
        </p:blipFill>
        <p:spPr>
          <a:xfrm>
            <a:off x="1367576" y="1929765"/>
            <a:ext cx="2619375" cy="1743075"/>
          </a:xfrm>
          <a:prstGeom prst="rect">
            <a:avLst/>
          </a:prstGeom>
        </p:spPr>
      </p:pic>
      <p:sp>
        <p:nvSpPr>
          <p:cNvPr id="5" name="Rectangular Callout 4"/>
          <p:cNvSpPr/>
          <p:nvPr/>
        </p:nvSpPr>
        <p:spPr>
          <a:xfrm>
            <a:off x="1401097" y="637309"/>
            <a:ext cx="2551472"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0182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Skill 3:</a:t>
            </a:r>
          </a:p>
        </p:txBody>
      </p:sp>
      <p:sp>
        <p:nvSpPr>
          <p:cNvPr id="7" name="Google Shape;67;p12"/>
          <p:cNvSpPr txBox="1">
            <a:spLocks/>
          </p:cNvSpPr>
          <p:nvPr/>
        </p:nvSpPr>
        <p:spPr>
          <a:xfrm>
            <a:off x="1102159" y="2510527"/>
            <a:ext cx="7700030"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7200" dirty="0">
                <a:solidFill>
                  <a:srgbClr val="512275"/>
                </a:solidFill>
                <a:latin typeface="Segoe Print" charset="0"/>
                <a:ea typeface="Segoe Print" charset="0"/>
                <a:cs typeface="Segoe Print" charset="0"/>
              </a:rPr>
              <a:t>Making links</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5975488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401097" y="637309"/>
            <a:ext cx="2551472"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93684" y="883134"/>
            <a:ext cx="2253823" cy="30989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6213" lvl="2">
              <a:lnSpc>
                <a:spcPct val="120000"/>
              </a:lnSpc>
              <a:spcBef>
                <a:spcPts val="0"/>
              </a:spcBef>
              <a:defRPr/>
            </a:pPr>
            <a:r>
              <a:rPr lang="en-GB" sz="6000" b="1" dirty="0">
                <a:solidFill>
                  <a:srgbClr val="512275"/>
                </a:solidFill>
                <a:latin typeface="Arial Narrow" charset="0"/>
                <a:ea typeface="Arial Narrow" charset="0"/>
                <a:cs typeface="Arial Narrow" charset="0"/>
              </a:rPr>
              <a:t>Links</a:t>
            </a:r>
          </a:p>
        </p:txBody>
      </p:sp>
      <p:sp>
        <p:nvSpPr>
          <p:cNvPr id="7" name="Content Placeholder 2"/>
          <p:cNvSpPr>
            <a:spLocks noGrp="1"/>
          </p:cNvSpPr>
          <p:nvPr>
            <p:ph idx="1"/>
          </p:nvPr>
        </p:nvSpPr>
        <p:spPr>
          <a:xfrm>
            <a:off x="4350294" y="634181"/>
            <a:ext cx="7359925" cy="6164826"/>
          </a:xfrm>
        </p:spPr>
        <p:txBody>
          <a:bodyPr>
            <a:noAutofit/>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Comment on common concerns amongst group members to normalise experiences.</a:t>
            </a:r>
          </a:p>
          <a:p>
            <a:pPr>
              <a:lnSpc>
                <a:spcPct val="100000"/>
              </a:lnSpc>
            </a:pPr>
            <a:r>
              <a:rPr lang="en-GB" sz="2000" dirty="0">
                <a:solidFill>
                  <a:srgbClr val="512275"/>
                </a:solidFill>
                <a:latin typeface="Verdana" panose="020B0604030504040204" pitchFamily="34" charset="0"/>
                <a:ea typeface="Verdana" panose="020B0604030504040204" pitchFamily="34" charset="0"/>
              </a:rPr>
              <a:t>Empathise with participants’ worries and concerns to normalise them.</a:t>
            </a:r>
          </a:p>
          <a:p>
            <a:pPr>
              <a:lnSpc>
                <a:spcPct val="100000"/>
              </a:lnSpc>
            </a:pPr>
            <a:r>
              <a:rPr lang="en-GB" sz="2000" dirty="0">
                <a:solidFill>
                  <a:srgbClr val="512275"/>
                </a:solidFill>
                <a:latin typeface="Verdana" panose="020B0604030504040204" pitchFamily="34" charset="0"/>
                <a:ea typeface="Verdana" panose="020B0604030504040204" pitchFamily="34" charset="0"/>
              </a:rPr>
              <a:t>Give examples that are likely to be relevant to participant’s everyday experiences based on your knowledge of client group and each person’s experiences  and interests.</a:t>
            </a:r>
          </a:p>
          <a:p>
            <a:pPr>
              <a:lnSpc>
                <a:spcPct val="100000"/>
              </a:lnSpc>
            </a:pPr>
            <a:r>
              <a:rPr lang="en-GB" sz="2000" dirty="0">
                <a:solidFill>
                  <a:srgbClr val="512275"/>
                </a:solidFill>
                <a:latin typeface="Verdana" panose="020B0604030504040204" pitchFamily="34" charset="0"/>
                <a:ea typeface="Verdana" panose="020B0604030504040204" pitchFamily="34" charset="0"/>
              </a:rPr>
              <a:t>Pay attention to non-verbal signals (e.g. If a person nods or looks interested ask if the experience or skill applies to them).</a:t>
            </a:r>
          </a:p>
          <a:p>
            <a:pPr>
              <a:lnSpc>
                <a:spcPct val="100000"/>
              </a:lnSpc>
            </a:pPr>
            <a:r>
              <a:rPr lang="en-GB" sz="2000" dirty="0">
                <a:solidFill>
                  <a:srgbClr val="512275"/>
                </a:solidFill>
                <a:latin typeface="Verdana" panose="020B0604030504040204" pitchFamily="34" charset="0"/>
                <a:ea typeface="Verdana" panose="020B0604030504040204" pitchFamily="34" charset="0"/>
              </a:rPr>
              <a:t>Observe demonstrations of good examples of making links.</a:t>
            </a:r>
          </a:p>
          <a:p>
            <a:pPr marL="0" indent="0">
              <a:lnSpc>
                <a:spcPct val="100000"/>
              </a:lnSpc>
              <a:buNone/>
            </a:pPr>
            <a:endParaRPr lang="en-GB" sz="2000" dirty="0">
              <a:solidFill>
                <a:srgbClr val="512275"/>
              </a:solidFill>
              <a:latin typeface="Verdana" panose="020B0604030504040204" pitchFamily="34" charset="0"/>
              <a:ea typeface="Verdana" panose="020B0604030504040204" pitchFamily="34" charset="0"/>
            </a:endParaRPr>
          </a:p>
        </p:txBody>
      </p:sp>
      <p:pic>
        <p:nvPicPr>
          <p:cNvPr id="8" name="Picture 5" descr="MC9004421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00" y="2403118"/>
            <a:ext cx="309721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3138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Skill 4:</a:t>
            </a:r>
          </a:p>
        </p:txBody>
      </p:sp>
      <p:sp>
        <p:nvSpPr>
          <p:cNvPr id="7" name="Google Shape;67;p12"/>
          <p:cNvSpPr txBox="1">
            <a:spLocks/>
          </p:cNvSpPr>
          <p:nvPr/>
        </p:nvSpPr>
        <p:spPr>
          <a:xfrm>
            <a:off x="1102159" y="2510527"/>
            <a:ext cx="7700030"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7200" dirty="0">
                <a:solidFill>
                  <a:srgbClr val="512275"/>
                </a:solidFill>
                <a:latin typeface="Segoe Print" charset="0"/>
                <a:ea typeface="Segoe Print" charset="0"/>
                <a:cs typeface="Segoe Print" charset="0"/>
              </a:rPr>
              <a:t>Summarising </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23327954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93684" y="883134"/>
            <a:ext cx="2253823" cy="30989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6213" lvl="2">
              <a:lnSpc>
                <a:spcPct val="120000"/>
              </a:lnSpc>
              <a:spcBef>
                <a:spcPts val="0"/>
              </a:spcBef>
              <a:defRPr/>
            </a:pPr>
            <a:r>
              <a:rPr lang="en-GB" sz="2800" b="1" dirty="0">
                <a:solidFill>
                  <a:srgbClr val="512275"/>
                </a:solidFill>
                <a:latin typeface="Arial Narrow" charset="0"/>
                <a:ea typeface="Arial Narrow" charset="0"/>
                <a:cs typeface="Arial Narrow" charset="0"/>
              </a:rPr>
              <a:t>Summarising</a:t>
            </a:r>
          </a:p>
        </p:txBody>
      </p:sp>
      <p:sp>
        <p:nvSpPr>
          <p:cNvPr id="7" name="Content Placeholder 2"/>
          <p:cNvSpPr>
            <a:spLocks noGrp="1"/>
          </p:cNvSpPr>
          <p:nvPr>
            <p:ph idx="1"/>
          </p:nvPr>
        </p:nvSpPr>
        <p:spPr>
          <a:xfrm>
            <a:off x="4350294" y="634181"/>
            <a:ext cx="7359925" cy="6164826"/>
          </a:xfrm>
        </p:spPr>
        <p:txBody>
          <a:bodyPr>
            <a:noAutofit/>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Summarise the ideas discussed and learning points at the end of each agenda item.</a:t>
            </a:r>
          </a:p>
          <a:p>
            <a:pPr>
              <a:lnSpc>
                <a:spcPct val="100000"/>
              </a:lnSpc>
            </a:pPr>
            <a:r>
              <a:rPr lang="en-GB" sz="2000" dirty="0">
                <a:solidFill>
                  <a:srgbClr val="512275"/>
                </a:solidFill>
                <a:latin typeface="Verdana" panose="020B0604030504040204" pitchFamily="34" charset="0"/>
                <a:ea typeface="Verdana" panose="020B0604030504040204" pitchFamily="34" charset="0"/>
              </a:rPr>
              <a:t>Summarise the key learning points at the end of each meeting.</a:t>
            </a:r>
          </a:p>
          <a:p>
            <a:pPr>
              <a:lnSpc>
                <a:spcPct val="100000"/>
              </a:lnSpc>
            </a:pPr>
            <a:r>
              <a:rPr lang="en-GB" sz="2000" dirty="0">
                <a:solidFill>
                  <a:srgbClr val="512275"/>
                </a:solidFill>
                <a:latin typeface="Verdana" panose="020B0604030504040204" pitchFamily="34" charset="0"/>
                <a:ea typeface="Verdana" panose="020B0604030504040204" pitchFamily="34" charset="0"/>
              </a:rPr>
              <a:t>Prior to beginning each meeting, summarise the key learning points from the previous session.</a:t>
            </a:r>
          </a:p>
          <a:p>
            <a:pPr>
              <a:lnSpc>
                <a:spcPct val="100000"/>
              </a:lnSpc>
            </a:pPr>
            <a:r>
              <a:rPr lang="en-GB" sz="2000" dirty="0">
                <a:solidFill>
                  <a:srgbClr val="512275"/>
                </a:solidFill>
                <a:latin typeface="Verdana" panose="020B0604030504040204" pitchFamily="34" charset="0"/>
                <a:ea typeface="Verdana" panose="020B0604030504040204" pitchFamily="34" charset="0"/>
              </a:rPr>
              <a:t>Following demonstration, practise the skill of summarising with a partner by taking it in turns to outline the topics we have covered so far. </a:t>
            </a:r>
          </a:p>
          <a:p>
            <a:pPr>
              <a:lnSpc>
                <a:spcPct val="100000"/>
              </a:lnSpc>
            </a:pPr>
            <a:r>
              <a:rPr lang="en-GB" sz="2000" dirty="0">
                <a:solidFill>
                  <a:srgbClr val="512275"/>
                </a:solidFill>
                <a:latin typeface="Verdana" panose="020B0604030504040204" pitchFamily="34" charset="0"/>
                <a:ea typeface="Verdana" panose="020B0604030504040204" pitchFamily="34" charset="0"/>
              </a:rPr>
              <a:t>Don’t forget to give each other feedback on your summarising skills.</a:t>
            </a:r>
          </a:p>
          <a:p>
            <a:pPr marL="0" indent="0">
              <a:lnSpc>
                <a:spcPct val="100000"/>
              </a:lnSpc>
              <a:buNone/>
            </a:pPr>
            <a:endParaRPr lang="en-GB" sz="2000" dirty="0">
              <a:solidFill>
                <a:srgbClr val="512275"/>
              </a:solidFill>
              <a:latin typeface="Verdana" panose="020B0604030504040204" pitchFamily="34" charset="0"/>
              <a:ea typeface="Verdana" panose="020B0604030504040204" pitchFamily="34" charset="0"/>
            </a:endParaRPr>
          </a:p>
        </p:txBody>
      </p:sp>
      <p:pic>
        <p:nvPicPr>
          <p:cNvPr id="12290" name="Picture 2" descr="Image result for summari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050" y="157346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p:cNvSpPr/>
          <p:nvPr/>
        </p:nvSpPr>
        <p:spPr>
          <a:xfrm>
            <a:off x="1401097" y="637309"/>
            <a:ext cx="2551472"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6338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Skill 5:</a:t>
            </a:r>
          </a:p>
        </p:txBody>
      </p:sp>
      <p:sp>
        <p:nvSpPr>
          <p:cNvPr id="7" name="Google Shape;67;p12"/>
          <p:cNvSpPr txBox="1">
            <a:spLocks/>
          </p:cNvSpPr>
          <p:nvPr/>
        </p:nvSpPr>
        <p:spPr>
          <a:xfrm>
            <a:off x="1102159" y="2510527"/>
            <a:ext cx="7700030"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7200" dirty="0">
                <a:solidFill>
                  <a:srgbClr val="512275"/>
                </a:solidFill>
                <a:latin typeface="Segoe Print" charset="0"/>
                <a:ea typeface="Segoe Print" charset="0"/>
                <a:cs typeface="Segoe Print" charset="0"/>
              </a:rPr>
              <a:t>Encouraging participation</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10203592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particip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5232" y="1666875"/>
            <a:ext cx="7143750" cy="4924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401097" y="637309"/>
            <a:ext cx="2551472"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93684" y="883134"/>
            <a:ext cx="2253823" cy="30989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6213" lvl="2">
              <a:lnSpc>
                <a:spcPct val="120000"/>
              </a:lnSpc>
              <a:spcBef>
                <a:spcPts val="0"/>
              </a:spcBef>
              <a:defRPr/>
            </a:pPr>
            <a:r>
              <a:rPr lang="en-GB" sz="2800" b="1" dirty="0">
                <a:solidFill>
                  <a:srgbClr val="512275"/>
                </a:solidFill>
                <a:latin typeface="Arial Narrow" charset="0"/>
                <a:ea typeface="Arial Narrow" charset="0"/>
                <a:cs typeface="Arial Narrow" charset="0"/>
              </a:rPr>
              <a:t>Encouraging participation</a:t>
            </a:r>
          </a:p>
        </p:txBody>
      </p:sp>
      <p:sp>
        <p:nvSpPr>
          <p:cNvPr id="7" name="Content Placeholder 2"/>
          <p:cNvSpPr>
            <a:spLocks noGrp="1"/>
          </p:cNvSpPr>
          <p:nvPr>
            <p:ph idx="1"/>
          </p:nvPr>
        </p:nvSpPr>
        <p:spPr>
          <a:xfrm>
            <a:off x="4350294" y="634181"/>
            <a:ext cx="7359925" cy="6164826"/>
          </a:xfrm>
        </p:spPr>
        <p:txBody>
          <a:bodyPr>
            <a:noAutofit/>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Continually emphasise the importance of everyone’s input</a:t>
            </a:r>
          </a:p>
          <a:p>
            <a:pPr>
              <a:lnSpc>
                <a:spcPct val="100000"/>
              </a:lnSpc>
            </a:pPr>
            <a:r>
              <a:rPr lang="en-GB" sz="2000" dirty="0">
                <a:solidFill>
                  <a:srgbClr val="512275"/>
                </a:solidFill>
                <a:latin typeface="Verdana" panose="020B0604030504040204" pitchFamily="34" charset="0"/>
                <a:ea typeface="Verdana" panose="020B0604030504040204" pitchFamily="34" charset="0"/>
              </a:rPr>
              <a:t>Thank participants for sharing experiences with other group members or demonstrating skills.</a:t>
            </a:r>
          </a:p>
          <a:p>
            <a:pPr>
              <a:lnSpc>
                <a:spcPct val="100000"/>
              </a:lnSpc>
            </a:pPr>
            <a:r>
              <a:rPr lang="en-GB" sz="2000" dirty="0">
                <a:solidFill>
                  <a:srgbClr val="512275"/>
                </a:solidFill>
                <a:latin typeface="Verdana" panose="020B0604030504040204" pitchFamily="34" charset="0"/>
                <a:ea typeface="Verdana" panose="020B0604030504040204" pitchFamily="34" charset="0"/>
              </a:rPr>
              <a:t>Write down patients’ responses or ideas on flip charts to show that you have acknowledged their point.</a:t>
            </a:r>
          </a:p>
          <a:p>
            <a:pPr>
              <a:lnSpc>
                <a:spcPct val="100000"/>
              </a:lnSpc>
            </a:pPr>
            <a:r>
              <a:rPr lang="en-GB" sz="2000" dirty="0">
                <a:solidFill>
                  <a:srgbClr val="512275"/>
                </a:solidFill>
                <a:latin typeface="Verdana" panose="020B0604030504040204" pitchFamily="34" charset="0"/>
                <a:ea typeface="Verdana" panose="020B0604030504040204" pitchFamily="34" charset="0"/>
              </a:rPr>
              <a:t>Write down patients’ exact words on flip charts to avoid misinterpreting what they are trying to say. </a:t>
            </a:r>
          </a:p>
          <a:p>
            <a:pPr>
              <a:lnSpc>
                <a:spcPct val="100000"/>
              </a:lnSpc>
            </a:pPr>
            <a:r>
              <a:rPr lang="en-GB" sz="2000" dirty="0">
                <a:solidFill>
                  <a:srgbClr val="512275"/>
                </a:solidFill>
                <a:latin typeface="Verdana" panose="020B0604030504040204" pitchFamily="34" charset="0"/>
                <a:ea typeface="Verdana" panose="020B0604030504040204" pitchFamily="34" charset="0"/>
              </a:rPr>
              <a:t>If any patients do not wish to participate, let them join in their own time.</a:t>
            </a:r>
          </a:p>
          <a:p>
            <a:pPr marL="0" indent="0">
              <a:lnSpc>
                <a:spcPct val="100000"/>
              </a:lnSpc>
              <a:buNone/>
            </a:pPr>
            <a:endParaRPr lang="en-GB" sz="20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109774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Skill 6:</a:t>
            </a:r>
          </a:p>
        </p:txBody>
      </p:sp>
      <p:sp>
        <p:nvSpPr>
          <p:cNvPr id="7" name="Google Shape;67;p12"/>
          <p:cNvSpPr txBox="1">
            <a:spLocks/>
          </p:cNvSpPr>
          <p:nvPr/>
        </p:nvSpPr>
        <p:spPr>
          <a:xfrm>
            <a:off x="1102159" y="2510527"/>
            <a:ext cx="7700030"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7200" dirty="0">
                <a:solidFill>
                  <a:srgbClr val="512275"/>
                </a:solidFill>
                <a:latin typeface="Segoe Print" charset="0"/>
                <a:ea typeface="Segoe Print" charset="0"/>
                <a:cs typeface="Segoe Print" charset="0"/>
              </a:rPr>
              <a:t>Practicing key skills</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17883133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93684" y="883134"/>
            <a:ext cx="2253823" cy="30989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6213" lvl="2">
              <a:lnSpc>
                <a:spcPct val="120000"/>
              </a:lnSpc>
              <a:spcBef>
                <a:spcPts val="0"/>
              </a:spcBef>
              <a:defRPr/>
            </a:pPr>
            <a:endParaRPr lang="en-GB" sz="2800" b="1" dirty="0">
              <a:solidFill>
                <a:srgbClr val="512275"/>
              </a:solidFill>
              <a:latin typeface="Arial Narrow" charset="0"/>
              <a:ea typeface="Arial Narrow" charset="0"/>
              <a:cs typeface="Arial Narrow" charset="0"/>
            </a:endParaRPr>
          </a:p>
        </p:txBody>
      </p:sp>
      <p:sp>
        <p:nvSpPr>
          <p:cNvPr id="7" name="Content Placeholder 2"/>
          <p:cNvSpPr>
            <a:spLocks noGrp="1"/>
          </p:cNvSpPr>
          <p:nvPr>
            <p:ph idx="1"/>
          </p:nvPr>
        </p:nvSpPr>
        <p:spPr>
          <a:xfrm>
            <a:off x="4350294" y="634181"/>
            <a:ext cx="7359925" cy="6164826"/>
          </a:xfrm>
        </p:spPr>
        <p:txBody>
          <a:bodyPr>
            <a:noAutofit/>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Encourage everyone to practice skills</a:t>
            </a:r>
          </a:p>
          <a:p>
            <a:pPr>
              <a:lnSpc>
                <a:spcPct val="100000"/>
              </a:lnSpc>
            </a:pPr>
            <a:r>
              <a:rPr lang="en-GB" sz="2000" dirty="0">
                <a:solidFill>
                  <a:srgbClr val="512275"/>
                </a:solidFill>
                <a:latin typeface="Verdana" panose="020B0604030504040204" pitchFamily="34" charset="0"/>
                <a:ea typeface="Verdana" panose="020B0604030504040204" pitchFamily="34" charset="0"/>
              </a:rPr>
              <a:t>Emphasise the importance of practising skills, even if it feels hard at first.  Remind people of other skills that were difficult at first, but are now easy.</a:t>
            </a:r>
          </a:p>
          <a:p>
            <a:pPr>
              <a:lnSpc>
                <a:spcPct val="100000"/>
              </a:lnSpc>
            </a:pPr>
            <a:r>
              <a:rPr lang="en-GB" sz="2000" dirty="0">
                <a:solidFill>
                  <a:srgbClr val="512275"/>
                </a:solidFill>
                <a:latin typeface="Verdana" panose="020B0604030504040204" pitchFamily="34" charset="0"/>
                <a:ea typeface="Verdana" panose="020B0604030504040204" pitchFamily="34" charset="0"/>
              </a:rPr>
              <a:t>Demonstrate self-practice tasks before asking participants to have a go.</a:t>
            </a:r>
          </a:p>
          <a:p>
            <a:pPr>
              <a:lnSpc>
                <a:spcPct val="100000"/>
              </a:lnSpc>
            </a:pPr>
            <a:r>
              <a:rPr lang="en-GB" sz="2000" dirty="0">
                <a:solidFill>
                  <a:srgbClr val="512275"/>
                </a:solidFill>
                <a:latin typeface="Verdana" panose="020B0604030504040204" pitchFamily="34" charset="0"/>
                <a:ea typeface="Verdana" panose="020B0604030504040204" pitchFamily="34" charset="0"/>
              </a:rPr>
              <a:t>Ask participants to practice in pairs or small groups rather than in front of whole group.</a:t>
            </a:r>
          </a:p>
          <a:p>
            <a:pPr>
              <a:lnSpc>
                <a:spcPct val="100000"/>
              </a:lnSpc>
            </a:pPr>
            <a:r>
              <a:rPr lang="en-GB" sz="2000" dirty="0">
                <a:solidFill>
                  <a:srgbClr val="512275"/>
                </a:solidFill>
                <a:latin typeface="Verdana" panose="020B0604030504040204" pitchFamily="34" charset="0"/>
                <a:ea typeface="Verdana" panose="020B0604030504040204" pitchFamily="34" charset="0"/>
              </a:rPr>
              <a:t>Thank participants for carrying out self-practice tasks and remember to emphasise what they did well in feedback.</a:t>
            </a:r>
          </a:p>
          <a:p>
            <a:pPr>
              <a:lnSpc>
                <a:spcPct val="100000"/>
              </a:lnSpc>
            </a:pPr>
            <a:r>
              <a:rPr lang="en-GB" sz="2000" dirty="0">
                <a:solidFill>
                  <a:srgbClr val="512275"/>
                </a:solidFill>
                <a:latin typeface="Verdana" panose="020B0604030504040204" pitchFamily="34" charset="0"/>
                <a:ea typeface="Verdana" panose="020B0604030504040204" pitchFamily="34" charset="0"/>
              </a:rPr>
              <a:t>Help participants plan between session tasks, identify barriers to implementation and review progress. </a:t>
            </a:r>
          </a:p>
          <a:p>
            <a:pPr>
              <a:lnSpc>
                <a:spcPct val="100000"/>
              </a:lnSpc>
            </a:pPr>
            <a:r>
              <a:rPr lang="en-GB" sz="2000" dirty="0">
                <a:solidFill>
                  <a:srgbClr val="512275"/>
                </a:solidFill>
                <a:latin typeface="Verdana" panose="020B0604030504040204" pitchFamily="34" charset="0"/>
                <a:ea typeface="Verdana" panose="020B0604030504040204" pitchFamily="34" charset="0"/>
              </a:rPr>
              <a:t>Observe demonstrations of good examples of encouraging people to practise skills.</a:t>
            </a:r>
          </a:p>
          <a:p>
            <a:pPr marL="0" indent="0">
              <a:lnSpc>
                <a:spcPct val="100000"/>
              </a:lnSpc>
              <a:buNone/>
            </a:pPr>
            <a:endParaRPr lang="en-GB" sz="2000" dirty="0">
              <a:solidFill>
                <a:srgbClr val="512275"/>
              </a:solidFill>
              <a:latin typeface="Verdana" panose="020B0604030504040204" pitchFamily="34" charset="0"/>
              <a:ea typeface="Verdana" panose="020B0604030504040204" pitchFamily="34" charset="0"/>
            </a:endParaRPr>
          </a:p>
        </p:txBody>
      </p:sp>
      <p:pic>
        <p:nvPicPr>
          <p:cNvPr id="10242" name="Picture 2" descr="Image result for practice makes perfect"/>
          <p:cNvPicPr>
            <a:picLocks noChangeAspect="1" noChangeArrowheads="1"/>
          </p:cNvPicPr>
          <p:nvPr/>
        </p:nvPicPr>
        <p:blipFill rotWithShape="1">
          <a:blip r:embed="rId2">
            <a:extLst>
              <a:ext uri="{28A0092B-C50C-407E-A947-70E740481C1C}">
                <a14:useLocalDpi xmlns:a14="http://schemas.microsoft.com/office/drawing/2010/main" val="0"/>
              </a:ext>
            </a:extLst>
          </a:blip>
          <a:srcRect t="8398" b="10536"/>
          <a:stretch/>
        </p:blipFill>
        <p:spPr bwMode="auto">
          <a:xfrm>
            <a:off x="1501746" y="748144"/>
            <a:ext cx="2345761" cy="28619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p:cNvSpPr/>
          <p:nvPr/>
        </p:nvSpPr>
        <p:spPr>
          <a:xfrm>
            <a:off x="1401097" y="637309"/>
            <a:ext cx="2551472"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323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5536665" y="526353"/>
            <a:ext cx="3054974" cy="3054974"/>
          </a:xfrm>
          <a:prstGeom prst="rect">
            <a:avLst/>
          </a:prstGeom>
        </p:spPr>
      </p:pic>
      <p:pic>
        <p:nvPicPr>
          <p:cNvPr id="18" name="Picture 17"/>
          <p:cNvPicPr>
            <a:picLocks noChangeAspect="1"/>
          </p:cNvPicPr>
          <p:nvPr/>
        </p:nvPicPr>
        <p:blipFill>
          <a:blip r:embed="rId3"/>
          <a:stretch>
            <a:fillRect/>
          </a:stretch>
        </p:blipFill>
        <p:spPr>
          <a:xfrm>
            <a:off x="6096000" y="3958425"/>
            <a:ext cx="3490880" cy="2618160"/>
          </a:xfrm>
          <a:prstGeom prst="rect">
            <a:avLst/>
          </a:prstGeom>
        </p:spPr>
      </p:pic>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5" y="649501"/>
            <a:ext cx="3876498" cy="2183640"/>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871192" y="637651"/>
            <a:ext cx="5603081" cy="199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Setting expectations</a:t>
            </a:r>
          </a:p>
        </p:txBody>
      </p:sp>
      <p:pic>
        <p:nvPicPr>
          <p:cNvPr id="13" name="Picture 12"/>
          <p:cNvPicPr>
            <a:picLocks noChangeAspect="1"/>
          </p:cNvPicPr>
          <p:nvPr/>
        </p:nvPicPr>
        <p:blipFill>
          <a:blip r:embed="rId4"/>
          <a:stretch>
            <a:fillRect/>
          </a:stretch>
        </p:blipFill>
        <p:spPr>
          <a:xfrm>
            <a:off x="9097891" y="960186"/>
            <a:ext cx="2888046" cy="4937627"/>
          </a:xfrm>
          <a:prstGeom prst="rect">
            <a:avLst/>
          </a:prstGeom>
        </p:spPr>
      </p:pic>
      <p:pic>
        <p:nvPicPr>
          <p:cNvPr id="14" name="Picture 13"/>
          <p:cNvPicPr>
            <a:picLocks noChangeAspect="1"/>
          </p:cNvPicPr>
          <p:nvPr/>
        </p:nvPicPr>
        <p:blipFill>
          <a:blip r:embed="rId5"/>
          <a:stretch>
            <a:fillRect/>
          </a:stretch>
        </p:blipFill>
        <p:spPr>
          <a:xfrm>
            <a:off x="1527815" y="3958425"/>
            <a:ext cx="3613151" cy="2462105"/>
          </a:xfrm>
          <a:prstGeom prst="rect">
            <a:avLst/>
          </a:prstGeom>
        </p:spPr>
      </p:pic>
    </p:spTree>
    <p:extLst>
      <p:ext uri="{BB962C8B-B14F-4D97-AF65-F5344CB8AC3E}">
        <p14:creationId xmlns:p14="http://schemas.microsoft.com/office/powerpoint/2010/main" val="487787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Skill 7:</a:t>
            </a:r>
          </a:p>
        </p:txBody>
      </p:sp>
      <p:sp>
        <p:nvSpPr>
          <p:cNvPr id="7" name="Google Shape;67;p12"/>
          <p:cNvSpPr txBox="1">
            <a:spLocks/>
          </p:cNvSpPr>
          <p:nvPr/>
        </p:nvSpPr>
        <p:spPr>
          <a:xfrm>
            <a:off x="1102159" y="2510527"/>
            <a:ext cx="7700030"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7200" dirty="0">
                <a:solidFill>
                  <a:srgbClr val="512275"/>
                </a:solidFill>
                <a:latin typeface="Segoe Print" charset="0"/>
                <a:ea typeface="Segoe Print" charset="0"/>
                <a:cs typeface="Segoe Print" charset="0"/>
              </a:rPr>
              <a:t>Capturing and maintaining interest</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6425092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93684" y="883134"/>
            <a:ext cx="2253823" cy="30989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6213" lvl="2">
              <a:lnSpc>
                <a:spcPct val="120000"/>
              </a:lnSpc>
              <a:spcBef>
                <a:spcPts val="0"/>
              </a:spcBef>
              <a:defRPr/>
            </a:pPr>
            <a:r>
              <a:rPr lang="en-GB" sz="2800" b="1" dirty="0">
                <a:solidFill>
                  <a:srgbClr val="512275"/>
                </a:solidFill>
                <a:latin typeface="Arial Narrow" charset="0"/>
                <a:ea typeface="Arial Narrow" charset="0"/>
                <a:cs typeface="Arial Narrow" charset="0"/>
              </a:rPr>
              <a:t>Interest</a:t>
            </a:r>
          </a:p>
        </p:txBody>
      </p:sp>
      <p:sp>
        <p:nvSpPr>
          <p:cNvPr id="7" name="Content Placeholder 2"/>
          <p:cNvSpPr>
            <a:spLocks noGrp="1"/>
          </p:cNvSpPr>
          <p:nvPr>
            <p:ph idx="1"/>
          </p:nvPr>
        </p:nvSpPr>
        <p:spPr>
          <a:xfrm>
            <a:off x="4350294" y="634181"/>
            <a:ext cx="7359925" cy="6164826"/>
          </a:xfrm>
        </p:spPr>
        <p:txBody>
          <a:bodyPr>
            <a:noAutofit/>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Do not just give material to participants – use it to generate discussion, give examples and practise skills.</a:t>
            </a:r>
          </a:p>
          <a:p>
            <a:pPr>
              <a:lnSpc>
                <a:spcPct val="100000"/>
              </a:lnSpc>
            </a:pPr>
            <a:r>
              <a:rPr lang="en-GB" sz="2000" dirty="0">
                <a:solidFill>
                  <a:srgbClr val="512275"/>
                </a:solidFill>
                <a:latin typeface="Verdana" panose="020B0604030504040204" pitchFamily="34" charset="0"/>
                <a:ea typeface="Verdana" panose="020B0604030504040204" pitchFamily="34" charset="0"/>
              </a:rPr>
              <a:t>Get input from participants by asking them for their own examples of using skills</a:t>
            </a:r>
          </a:p>
          <a:p>
            <a:pPr>
              <a:lnSpc>
                <a:spcPct val="100000"/>
              </a:lnSpc>
            </a:pPr>
            <a:r>
              <a:rPr lang="en-GB" sz="2000" dirty="0">
                <a:solidFill>
                  <a:srgbClr val="512275"/>
                </a:solidFill>
                <a:latin typeface="Verdana" panose="020B0604030504040204" pitchFamily="34" charset="0"/>
                <a:ea typeface="Verdana" panose="020B0604030504040204" pitchFamily="34" charset="0"/>
              </a:rPr>
              <a:t>Emphasise that skills discussed are important by generating situations in which they may be useful.</a:t>
            </a:r>
          </a:p>
          <a:p>
            <a:pPr marL="0" indent="0">
              <a:lnSpc>
                <a:spcPct val="100000"/>
              </a:lnSpc>
              <a:buNone/>
            </a:pPr>
            <a:endParaRPr lang="en-GB" sz="2000" dirty="0">
              <a:solidFill>
                <a:srgbClr val="512275"/>
              </a:solidFill>
              <a:latin typeface="Verdana" panose="020B0604030504040204" pitchFamily="34" charset="0"/>
              <a:ea typeface="Verdana" panose="020B0604030504040204" pitchFamily="34" charset="0"/>
            </a:endParaRPr>
          </a:p>
        </p:txBody>
      </p:sp>
      <p:pic>
        <p:nvPicPr>
          <p:cNvPr id="9218" name="Picture 2" descr="Image result for maintaining inte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025" y="3317320"/>
            <a:ext cx="9134476" cy="34075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p:cNvSpPr/>
          <p:nvPr/>
        </p:nvSpPr>
        <p:spPr>
          <a:xfrm>
            <a:off x="1401097" y="637309"/>
            <a:ext cx="2551472"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4003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Skill 8:</a:t>
            </a:r>
          </a:p>
        </p:txBody>
      </p:sp>
      <p:sp>
        <p:nvSpPr>
          <p:cNvPr id="7" name="Google Shape;67;p12"/>
          <p:cNvSpPr txBox="1">
            <a:spLocks/>
          </p:cNvSpPr>
          <p:nvPr/>
        </p:nvSpPr>
        <p:spPr>
          <a:xfrm>
            <a:off x="1102158" y="2510527"/>
            <a:ext cx="8128927"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7200" dirty="0">
                <a:solidFill>
                  <a:srgbClr val="512275"/>
                </a:solidFill>
                <a:latin typeface="Segoe Print" charset="0"/>
                <a:ea typeface="Segoe Print" charset="0"/>
                <a:cs typeface="Segoe Print" charset="0"/>
              </a:rPr>
              <a:t>Pacing and time management</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11649586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93684" y="883134"/>
            <a:ext cx="2253823" cy="30989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6213" lvl="2">
              <a:lnSpc>
                <a:spcPct val="120000"/>
              </a:lnSpc>
              <a:spcBef>
                <a:spcPts val="0"/>
              </a:spcBef>
              <a:defRPr/>
            </a:pPr>
            <a:r>
              <a:rPr lang="en-GB" sz="2800" b="1" dirty="0">
                <a:solidFill>
                  <a:srgbClr val="512275"/>
                </a:solidFill>
                <a:latin typeface="Arial Narrow" charset="0"/>
                <a:ea typeface="Arial Narrow" charset="0"/>
                <a:cs typeface="Arial Narrow" charset="0"/>
              </a:rPr>
              <a:t>Time management</a:t>
            </a:r>
          </a:p>
        </p:txBody>
      </p:sp>
      <p:sp>
        <p:nvSpPr>
          <p:cNvPr id="7" name="Content Placeholder 2"/>
          <p:cNvSpPr>
            <a:spLocks noGrp="1"/>
          </p:cNvSpPr>
          <p:nvPr>
            <p:ph idx="1"/>
          </p:nvPr>
        </p:nvSpPr>
        <p:spPr>
          <a:xfrm>
            <a:off x="4350294" y="634181"/>
            <a:ext cx="7359925" cy="6164826"/>
          </a:xfrm>
        </p:spPr>
        <p:txBody>
          <a:bodyPr>
            <a:noAutofit/>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Provide structure and manage the time to keep people on target.</a:t>
            </a:r>
          </a:p>
          <a:p>
            <a:pPr>
              <a:lnSpc>
                <a:spcPct val="100000"/>
              </a:lnSpc>
            </a:pPr>
            <a:r>
              <a:rPr lang="en-GB" sz="2000" dirty="0">
                <a:solidFill>
                  <a:srgbClr val="512275"/>
                </a:solidFill>
                <a:latin typeface="Verdana" panose="020B0604030504040204" pitchFamily="34" charset="0"/>
                <a:ea typeface="Verdana" panose="020B0604030504040204" pitchFamily="34" charset="0"/>
              </a:rPr>
              <a:t>If people learn at different paces, acknowledge this and give additional help or exercises to practice as required.</a:t>
            </a:r>
          </a:p>
          <a:p>
            <a:pPr>
              <a:lnSpc>
                <a:spcPct val="100000"/>
              </a:lnSpc>
            </a:pPr>
            <a:r>
              <a:rPr lang="en-GB" sz="2000" dirty="0">
                <a:solidFill>
                  <a:srgbClr val="512275"/>
                </a:solidFill>
                <a:latin typeface="Verdana" panose="020B0604030504040204" pitchFamily="34" charset="0"/>
                <a:ea typeface="Verdana" panose="020B0604030504040204" pitchFamily="34" charset="0"/>
              </a:rPr>
              <a:t>Striking a balance - be collaborative and ask participants if they want to alter agenda versus ensuring that all planned items are covered.</a:t>
            </a:r>
          </a:p>
          <a:p>
            <a:pPr>
              <a:lnSpc>
                <a:spcPct val="100000"/>
              </a:lnSpc>
            </a:pPr>
            <a:r>
              <a:rPr lang="en-GB" sz="2000" dirty="0">
                <a:solidFill>
                  <a:srgbClr val="512275"/>
                </a:solidFill>
                <a:latin typeface="Verdana" panose="020B0604030504040204" pitchFamily="34" charset="0"/>
                <a:ea typeface="Verdana" panose="020B0604030504040204" pitchFamily="34" charset="0"/>
              </a:rPr>
              <a:t>Giving individuals opportunities to talk to one of facilitators individually about risk issues or mental health crises.</a:t>
            </a:r>
          </a:p>
          <a:p>
            <a:pPr marL="0" indent="0">
              <a:lnSpc>
                <a:spcPct val="100000"/>
              </a:lnSpc>
              <a:buNone/>
            </a:pPr>
            <a:endParaRPr lang="en-GB" sz="2000" dirty="0">
              <a:solidFill>
                <a:srgbClr val="512275"/>
              </a:solidFill>
              <a:latin typeface="Verdana" panose="020B0604030504040204" pitchFamily="34" charset="0"/>
              <a:ea typeface="Verdana" panose="020B0604030504040204" pitchFamily="34" charset="0"/>
            </a:endParaRPr>
          </a:p>
        </p:txBody>
      </p:sp>
      <p:pic>
        <p:nvPicPr>
          <p:cNvPr id="8194" name="Picture 2" descr="Image result for time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93" y="4175127"/>
            <a:ext cx="3847507" cy="22243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p:cNvSpPr/>
          <p:nvPr/>
        </p:nvSpPr>
        <p:spPr>
          <a:xfrm>
            <a:off x="1401097" y="637309"/>
            <a:ext cx="2551472"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8329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Skill 9:</a:t>
            </a:r>
          </a:p>
        </p:txBody>
      </p:sp>
      <p:sp>
        <p:nvSpPr>
          <p:cNvPr id="7" name="Google Shape;67;p12"/>
          <p:cNvSpPr txBox="1">
            <a:spLocks/>
          </p:cNvSpPr>
          <p:nvPr/>
        </p:nvSpPr>
        <p:spPr>
          <a:xfrm>
            <a:off x="1102159" y="2510527"/>
            <a:ext cx="7700030"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7200" dirty="0">
                <a:solidFill>
                  <a:srgbClr val="512275"/>
                </a:solidFill>
                <a:latin typeface="Segoe Print" charset="0"/>
                <a:ea typeface="Segoe Print" charset="0"/>
                <a:cs typeface="Segoe Print" charset="0"/>
              </a:rPr>
              <a:t>Asking for feedback</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4107606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367674" y="526345"/>
            <a:ext cx="3082107" cy="2990578"/>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68940" y="674878"/>
            <a:ext cx="3743295"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400" b="1" dirty="0">
                <a:solidFill>
                  <a:srgbClr val="512275"/>
                </a:solidFill>
                <a:latin typeface="Arial Narrow" charset="0"/>
                <a:ea typeface="Arial Narrow" charset="0"/>
                <a:cs typeface="Arial Narrow" charset="0"/>
              </a:rPr>
              <a:t>Asking for feedback</a:t>
            </a:r>
          </a:p>
        </p:txBody>
      </p:sp>
      <p:sp>
        <p:nvSpPr>
          <p:cNvPr id="3" name="Rectangle 2"/>
          <p:cNvSpPr/>
          <p:nvPr/>
        </p:nvSpPr>
        <p:spPr>
          <a:xfrm>
            <a:off x="3817455" y="526345"/>
            <a:ext cx="8084440" cy="5853269"/>
          </a:xfrm>
          <a:prstGeom prst="rect">
            <a:avLst/>
          </a:prstGeom>
        </p:spPr>
        <p:txBody>
          <a:bodyPr wrap="square">
            <a:spAutoFit/>
          </a:bodyPr>
          <a:lstStyle/>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Is an essential part of each session</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Ask for it at the end of each session &amp; beginning of each subsequent session.</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Explain from the start why feedback would be helpful for you: “It would be helpful for me to hear your feedback about the session. Have I said anything that will play on your mind, or was upsetting?”</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“Anything you found that was particularly useful or helpful?”</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“Anything that you found unhelpful or not useful?”</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“What are the main points that you would like to take away from the meeting?”</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Give encouragement for </a:t>
            </a:r>
            <a:r>
              <a:rPr lang="en-GB" b="1" dirty="0">
                <a:solidFill>
                  <a:srgbClr val="512275"/>
                </a:solidFill>
                <a:latin typeface="Verdana" panose="020B0604030504040204" pitchFamily="34" charset="0"/>
                <a:ea typeface="Verdana" panose="020B0604030504040204" pitchFamily="34" charset="0"/>
              </a:rPr>
              <a:t>any</a:t>
            </a:r>
            <a:r>
              <a:rPr lang="en-GB" dirty="0">
                <a:solidFill>
                  <a:srgbClr val="512275"/>
                </a:solidFill>
                <a:latin typeface="Verdana" panose="020B0604030504040204" pitchFamily="34" charset="0"/>
                <a:ea typeface="Verdana" panose="020B0604030504040204" pitchFamily="34" charset="0"/>
              </a:rPr>
              <a:t> honest feedback, even if unfavourable.</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Take feedback seriously and make changes accordingly</a:t>
            </a:r>
          </a:p>
        </p:txBody>
      </p:sp>
      <p:pic>
        <p:nvPicPr>
          <p:cNvPr id="23554" name="Picture 2" descr="Image result for asking for feed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162" y="4043268"/>
            <a:ext cx="2409825"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9078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710672"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98771" y="522798"/>
            <a:ext cx="3508140" cy="109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Feedback</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407743" y="1858730"/>
            <a:ext cx="7241154" cy="3236848"/>
          </a:xfrm>
          <a:prstGeom prst="rect">
            <a:avLst/>
          </a:prstGeom>
        </p:spPr>
        <p:txBody>
          <a:bodyPr wrap="square">
            <a:spAutoFit/>
          </a:bodyPr>
          <a:lstStyle/>
          <a:p>
            <a:pPr>
              <a:lnSpc>
                <a:spcPct val="150000"/>
              </a:lnSpc>
            </a:pPr>
            <a:r>
              <a:rPr lang="en-US" sz="2800" dirty="0">
                <a:solidFill>
                  <a:srgbClr val="512275"/>
                </a:solidFill>
                <a:latin typeface="Verdana" panose="020B0604030504040204" pitchFamily="34" charset="0"/>
                <a:ea typeface="Verdana" panose="020B0604030504040204" pitchFamily="34" charset="0"/>
              </a:rPr>
              <a:t>W</a:t>
            </a:r>
            <a:r>
              <a:rPr lang="en-GB" sz="2800" dirty="0">
                <a:solidFill>
                  <a:srgbClr val="512275"/>
                </a:solidFill>
                <a:latin typeface="Verdana" panose="020B0604030504040204" pitchFamily="34" charset="0"/>
                <a:ea typeface="Verdana" panose="020B0604030504040204" pitchFamily="34" charset="0"/>
              </a:rPr>
              <a:t>hat challenges might there be to asking for feedback in this setting?</a:t>
            </a:r>
          </a:p>
          <a:p>
            <a:pPr>
              <a:lnSpc>
                <a:spcPct val="150000"/>
              </a:lnSpc>
            </a:pPr>
            <a:endParaRPr lang="en-US" sz="2800" dirty="0">
              <a:solidFill>
                <a:srgbClr val="512275"/>
              </a:solidFill>
              <a:latin typeface="Verdana" panose="020B0604030504040204" pitchFamily="34" charset="0"/>
              <a:ea typeface="Verdana" panose="020B0604030504040204" pitchFamily="34" charset="0"/>
            </a:endParaRPr>
          </a:p>
          <a:p>
            <a:pPr>
              <a:lnSpc>
                <a:spcPct val="150000"/>
              </a:lnSpc>
            </a:pPr>
            <a:r>
              <a:rPr lang="en-US" sz="2800" dirty="0">
                <a:solidFill>
                  <a:srgbClr val="512275"/>
                </a:solidFill>
                <a:latin typeface="Verdana" panose="020B0604030504040204" pitchFamily="34" charset="0"/>
                <a:ea typeface="Verdana" panose="020B0604030504040204" pitchFamily="34" charset="0"/>
              </a:rPr>
              <a:t>W</a:t>
            </a:r>
            <a:r>
              <a:rPr lang="en-GB" sz="2800" dirty="0">
                <a:solidFill>
                  <a:srgbClr val="512275"/>
                </a:solidFill>
                <a:latin typeface="Verdana" panose="020B0604030504040204" pitchFamily="34" charset="0"/>
                <a:ea typeface="Verdana" panose="020B0604030504040204" pitchFamily="34" charset="0"/>
              </a:rPr>
              <a:t>hat could you do to make this easier for patients?</a:t>
            </a:r>
          </a:p>
        </p:txBody>
      </p:sp>
    </p:spTree>
    <p:extLst>
      <p:ext uri="{BB962C8B-B14F-4D97-AF65-F5344CB8AC3E}">
        <p14:creationId xmlns:p14="http://schemas.microsoft.com/office/powerpoint/2010/main" val="13163232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710672"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98771" y="522798"/>
            <a:ext cx="3508140" cy="109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Video</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407743" y="1858730"/>
            <a:ext cx="7241154" cy="3323987"/>
          </a:xfrm>
          <a:prstGeom prst="rect">
            <a:avLst/>
          </a:prstGeom>
        </p:spPr>
        <p:txBody>
          <a:bodyPr wrap="square">
            <a:spAutoFit/>
          </a:bodyPr>
          <a:lstStyle/>
          <a:p>
            <a:pPr>
              <a:lnSpc>
                <a:spcPct val="150000"/>
              </a:lnSpc>
            </a:pPr>
            <a:r>
              <a:rPr lang="en-US" sz="2800" b="1" dirty="0">
                <a:solidFill>
                  <a:srgbClr val="512275"/>
                </a:solidFill>
                <a:latin typeface="Verdana" panose="020B0604030504040204" pitchFamily="34" charset="0"/>
                <a:ea typeface="Verdana" panose="020B0604030504040204" pitchFamily="34" charset="0"/>
                <a:hlinkClick r:id="rId3"/>
              </a:rPr>
              <a:t>https://www.youtube.com/watch?v=7y5Zu6Y2qmQ</a:t>
            </a:r>
            <a:endParaRPr lang="en-US" sz="2800" b="1" dirty="0">
              <a:solidFill>
                <a:srgbClr val="512275"/>
              </a:solidFill>
              <a:latin typeface="Verdana" panose="020B0604030504040204" pitchFamily="34" charset="0"/>
              <a:ea typeface="Verdana" panose="020B0604030504040204" pitchFamily="34" charset="0"/>
            </a:endParaRPr>
          </a:p>
          <a:p>
            <a:pPr>
              <a:lnSpc>
                <a:spcPct val="150000"/>
              </a:lnSpc>
            </a:pPr>
            <a:endParaRPr lang="en-US" sz="2800" b="1" dirty="0">
              <a:solidFill>
                <a:srgbClr val="512275"/>
              </a:solidFill>
              <a:latin typeface="Verdana" panose="020B0604030504040204" pitchFamily="34" charset="0"/>
              <a:ea typeface="Verdana" panose="020B0604030504040204" pitchFamily="34" charset="0"/>
            </a:endParaRPr>
          </a:p>
          <a:p>
            <a:pPr>
              <a:lnSpc>
                <a:spcPct val="150000"/>
              </a:lnSpc>
            </a:pPr>
            <a:r>
              <a:rPr lang="en-US" sz="2800" dirty="0">
                <a:solidFill>
                  <a:srgbClr val="512275"/>
                </a:solidFill>
                <a:latin typeface="Verdana" panose="020B0604030504040204" pitchFamily="34" charset="0"/>
                <a:ea typeface="Verdana" panose="020B0604030504040204" pitchFamily="34" charset="0"/>
              </a:rPr>
              <a:t>Video demonstrating skills in a facilitating a group</a:t>
            </a:r>
            <a:endParaRPr lang="en-GB" sz="28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714818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p:cNvSpPr>
          <p:nvPr/>
        </p:nvSpPr>
        <p:spPr>
          <a:xfrm>
            <a:off x="1874326" y="3113648"/>
            <a:ext cx="8942110" cy="177081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6000" dirty="0">
                <a:solidFill>
                  <a:srgbClr val="512275"/>
                </a:solidFill>
                <a:latin typeface="Segoe Print" charset="0"/>
                <a:ea typeface="Segoe Print" charset="0"/>
                <a:cs typeface="Segoe Print" charset="0"/>
              </a:rPr>
              <a:t>in delivering sessions </a:t>
            </a:r>
          </a:p>
          <a:p>
            <a:pPr>
              <a:spcBef>
                <a:spcPts val="0"/>
              </a:spcBef>
            </a:pPr>
            <a:r>
              <a:rPr lang="en-US" sz="6000" dirty="0">
                <a:solidFill>
                  <a:srgbClr val="512275"/>
                </a:solidFill>
                <a:latin typeface="Segoe Print" charset="0"/>
                <a:ea typeface="Segoe Print" charset="0"/>
                <a:cs typeface="Segoe Print" charset="0"/>
              </a:rPr>
              <a:t>(</a:t>
            </a:r>
            <a:r>
              <a:rPr lang="en-GB" sz="6000" dirty="0">
                <a:solidFill>
                  <a:srgbClr val="512275"/>
                </a:solidFill>
                <a:latin typeface="Segoe Print" charset="0"/>
                <a:ea typeface="Segoe Print" charset="0"/>
                <a:cs typeface="Segoe Print" charset="0"/>
              </a:rPr>
              <a:t>Clinical Supervision)</a:t>
            </a:r>
          </a:p>
        </p:txBody>
      </p:sp>
      <p:sp>
        <p:nvSpPr>
          <p:cNvPr id="6" name="Rectangle 7"/>
          <p:cNvSpPr>
            <a:spLocks noChangeArrowheads="1"/>
          </p:cNvSpPr>
          <p:nvPr/>
        </p:nvSpPr>
        <p:spPr bwMode="auto">
          <a:xfrm>
            <a:off x="2302161" y="1437020"/>
            <a:ext cx="7006732"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Ongoing support</a:t>
            </a:r>
          </a:p>
        </p:txBody>
      </p:sp>
    </p:spTree>
    <p:extLst>
      <p:ext uri="{BB962C8B-B14F-4D97-AF65-F5344CB8AC3E}">
        <p14:creationId xmlns:p14="http://schemas.microsoft.com/office/powerpoint/2010/main" val="32971140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996239" y="522798"/>
            <a:ext cx="2898885" cy="109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Why?</a:t>
            </a:r>
          </a:p>
        </p:txBody>
      </p:sp>
      <p:sp>
        <p:nvSpPr>
          <p:cNvPr id="2" name="Rectangle 1"/>
          <p:cNvSpPr/>
          <p:nvPr/>
        </p:nvSpPr>
        <p:spPr>
          <a:xfrm>
            <a:off x="4216400" y="522798"/>
            <a:ext cx="7632699" cy="5632311"/>
          </a:xfrm>
          <a:prstGeom prst="rect">
            <a:avLst/>
          </a:prstGeom>
        </p:spPr>
        <p:txBody>
          <a:bodyPr wrap="square">
            <a:spAutoFit/>
          </a:bodyPr>
          <a:lstStyle/>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Supports you in delivering psychological interventions.</a:t>
            </a:r>
          </a:p>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Training alone often not enough to influence practice.</a:t>
            </a:r>
          </a:p>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Think about issues you are struggling with or what is going well.</a:t>
            </a:r>
          </a:p>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Think about next steps with individual patients.</a:t>
            </a:r>
          </a:p>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Develop your skills in this area. </a:t>
            </a:r>
          </a:p>
          <a:p>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Space to talk about the personal and professional demands of your work, including personal and emotional reactions.</a:t>
            </a:r>
          </a:p>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Could be an important part of your Continued Professional Development. </a:t>
            </a:r>
          </a:p>
        </p:txBody>
      </p:sp>
    </p:spTree>
    <p:extLst>
      <p:ext uri="{BB962C8B-B14F-4D97-AF65-F5344CB8AC3E}">
        <p14:creationId xmlns:p14="http://schemas.microsoft.com/office/powerpoint/2010/main" val="3833777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19190" y="-18586"/>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When expectation doesn’t meet reality</a:t>
            </a:r>
          </a:p>
        </p:txBody>
      </p:sp>
      <p:pic>
        <p:nvPicPr>
          <p:cNvPr id="41" name="Content Placeholder 6" descr="A person in a room&#10;&#10;Description automatically generated">
            <a:extLst>
              <a:ext uri="{FF2B5EF4-FFF2-40B4-BE49-F238E27FC236}">
                <a16:creationId xmlns:a16="http://schemas.microsoft.com/office/drawing/2014/main" id="{D528FCF3-D414-2146-8AC5-91C25D27CB12}"/>
              </a:ext>
            </a:extLst>
          </p:cNvPr>
          <p:cNvPicPr>
            <a:picLocks noGrp="1" noChangeAspect="1"/>
          </p:cNvPicPr>
          <p:nvPr>
            <p:ph idx="1"/>
          </p:nvPr>
        </p:nvPicPr>
        <p:blipFill>
          <a:blip r:embed="rId3"/>
          <a:stretch>
            <a:fillRect/>
          </a:stretch>
        </p:blipFill>
        <p:spPr>
          <a:xfrm>
            <a:off x="330989" y="2290633"/>
            <a:ext cx="3926218" cy="2931576"/>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370" y="2290633"/>
            <a:ext cx="3908768" cy="2931576"/>
          </a:xfrm>
          <a:prstGeom prst="rect">
            <a:avLst/>
          </a:prstGeom>
        </p:spPr>
      </p:pic>
      <p:pic>
        <p:nvPicPr>
          <p:cNvPr id="7" name="Content Placeholder 4" descr="A close up of a person&#10;&#10;Description automatically generated">
            <a:extLst>
              <a:ext uri="{FF2B5EF4-FFF2-40B4-BE49-F238E27FC236}">
                <a16:creationId xmlns:a16="http://schemas.microsoft.com/office/drawing/2014/main" id="{1C156675-EF15-CD48-B4D5-EAA8E6CF946F}"/>
              </a:ext>
            </a:extLst>
          </p:cNvPr>
          <p:cNvPicPr>
            <a:picLocks noChangeAspect="1"/>
          </p:cNvPicPr>
          <p:nvPr/>
        </p:nvPicPr>
        <p:blipFill>
          <a:blip r:embed="rId5"/>
          <a:stretch>
            <a:fillRect/>
          </a:stretch>
        </p:blipFill>
        <p:spPr>
          <a:xfrm>
            <a:off x="8462301" y="2286829"/>
            <a:ext cx="3110106" cy="2935380"/>
          </a:xfrm>
          <a:prstGeom prst="rect">
            <a:avLst/>
          </a:prstGeom>
          <a:ln w="12700">
            <a:noFill/>
          </a:ln>
        </p:spPr>
      </p:pic>
    </p:spTree>
    <p:extLst>
      <p:ext uri="{BB962C8B-B14F-4D97-AF65-F5344CB8AC3E}">
        <p14:creationId xmlns:p14="http://schemas.microsoft.com/office/powerpoint/2010/main" val="134721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996239" y="522798"/>
            <a:ext cx="3225799" cy="109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How?</a:t>
            </a:r>
          </a:p>
        </p:txBody>
      </p:sp>
      <p:sp>
        <p:nvSpPr>
          <p:cNvPr id="2" name="Rectangle 1"/>
          <p:cNvSpPr/>
          <p:nvPr/>
        </p:nvSpPr>
        <p:spPr>
          <a:xfrm>
            <a:off x="4222038" y="889001"/>
            <a:ext cx="7531100" cy="4093428"/>
          </a:xfrm>
          <a:prstGeom prst="rect">
            <a:avLst/>
          </a:prstGeom>
        </p:spPr>
        <p:txBody>
          <a:bodyPr wrap="square">
            <a:spAutoFit/>
          </a:bodyPr>
          <a:lstStyle/>
          <a:p>
            <a:pPr marL="342900" indent="-342900">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One-to-one catch-ups between me and you.</a:t>
            </a:r>
          </a:p>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Weekly 30 minute slots available.</a:t>
            </a:r>
          </a:p>
          <a:p>
            <a:pPr marL="342900" indent="-342900">
              <a:buFont typeface="Arial" panose="020B0604020202020204" pitchFamily="34" charset="0"/>
              <a:buChar char="•"/>
            </a:pPr>
            <a:endParaRPr lang="en-US"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000" dirty="0">
                <a:solidFill>
                  <a:srgbClr val="512275"/>
                </a:solidFill>
                <a:latin typeface="Verdana" panose="020B0604030504040204" pitchFamily="34" charset="0"/>
                <a:ea typeface="Verdana" panose="020B0604030504040204" pitchFamily="34" charset="0"/>
              </a:rPr>
              <a:t>I</a:t>
            </a:r>
            <a:r>
              <a:rPr lang="en-GB" sz="2000" dirty="0" err="1">
                <a:solidFill>
                  <a:srgbClr val="512275"/>
                </a:solidFill>
                <a:latin typeface="Verdana" panose="020B0604030504040204" pitchFamily="34" charset="0"/>
                <a:ea typeface="Verdana" panose="020B0604030504040204" pitchFamily="34" charset="0"/>
              </a:rPr>
              <a:t>deally</a:t>
            </a:r>
            <a:r>
              <a:rPr lang="en-GB" sz="2000" dirty="0">
                <a:solidFill>
                  <a:srgbClr val="512275"/>
                </a:solidFill>
                <a:latin typeface="Verdana" panose="020B0604030504040204" pitchFamily="34" charset="0"/>
                <a:ea typeface="Verdana" panose="020B0604030504040204" pitchFamily="34" charset="0"/>
              </a:rPr>
              <a:t> every couple of weeks.</a:t>
            </a:r>
          </a:p>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This can be off or on the ward.</a:t>
            </a:r>
          </a:p>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We can use these sessions to discuss your current individual sessions with patients, or the groups you are facilitating, to understand how they are progressing and where to go next.</a:t>
            </a:r>
          </a:p>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518393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955963" y="1686844"/>
            <a:ext cx="10900240" cy="347357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4800" dirty="0">
                <a:solidFill>
                  <a:srgbClr val="512275"/>
                </a:solidFill>
                <a:latin typeface="Segoe Print" charset="0"/>
                <a:ea typeface="Segoe Print" charset="0"/>
                <a:cs typeface="Segoe Print" charset="0"/>
              </a:rPr>
              <a:t>Thank you for your participation!</a:t>
            </a:r>
          </a:p>
          <a:p>
            <a:pPr algn="ctr">
              <a:lnSpc>
                <a:spcPct val="150000"/>
              </a:lnSpc>
              <a:spcBef>
                <a:spcPts val="0"/>
              </a:spcBef>
            </a:pPr>
            <a:endParaRPr lang="en-GB" sz="2000" dirty="0">
              <a:solidFill>
                <a:srgbClr val="512275"/>
              </a:solidFill>
              <a:latin typeface="Segoe Print" charset="0"/>
              <a:ea typeface="Segoe Print" charset="0"/>
              <a:cs typeface="Segoe Print" charset="0"/>
            </a:endParaRPr>
          </a:p>
          <a:p>
            <a:pPr algn="ctr">
              <a:lnSpc>
                <a:spcPct val="150000"/>
              </a:lnSpc>
              <a:spcBef>
                <a:spcPts val="0"/>
              </a:spcBef>
            </a:pPr>
            <a:endParaRPr lang="en-GB" sz="2000" dirty="0">
              <a:solidFill>
                <a:srgbClr val="512275"/>
              </a:solidFill>
              <a:latin typeface="Segoe Print" charset="0"/>
              <a:ea typeface="Segoe Print" charset="0"/>
              <a:cs typeface="Segoe Print" charset="0"/>
            </a:endParaRPr>
          </a:p>
          <a:p>
            <a:pPr algn="ctr">
              <a:lnSpc>
                <a:spcPct val="150000"/>
              </a:lnSpc>
              <a:spcBef>
                <a:spcPts val="0"/>
              </a:spcBef>
            </a:pPr>
            <a:r>
              <a:rPr lang="en-GB" sz="4800" dirty="0">
                <a:solidFill>
                  <a:srgbClr val="512275"/>
                </a:solidFill>
                <a:latin typeface="Segoe Print" charset="0"/>
                <a:ea typeface="Segoe Print" charset="0"/>
                <a:cs typeface="Segoe Print" charset="0"/>
              </a:rPr>
              <a:t>Any questions or feedback?</a:t>
            </a:r>
          </a:p>
        </p:txBody>
      </p:sp>
      <p:grpSp>
        <p:nvGrpSpPr>
          <p:cNvPr id="7" name="Google Shape;376;p38"/>
          <p:cNvGrpSpPr/>
          <p:nvPr/>
        </p:nvGrpSpPr>
        <p:grpSpPr>
          <a:xfrm>
            <a:off x="10213383" y="5129938"/>
            <a:ext cx="1869570" cy="1728061"/>
            <a:chOff x="1233350" y="1619250"/>
            <a:chExt cx="466500" cy="456725"/>
          </a:xfrm>
          <a:solidFill>
            <a:srgbClr val="512275"/>
          </a:solidFill>
        </p:grpSpPr>
        <p:sp>
          <p:nvSpPr>
            <p:cNvPr id="8" name="Google Shape;377;p38"/>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8;p38"/>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9;p38"/>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0;p38"/>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82955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4566</Words>
  <Application>Microsoft Office PowerPoint</Application>
  <PresentationFormat>Widescreen</PresentationFormat>
  <Paragraphs>554</Paragraphs>
  <Slides>91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91</vt:i4>
      </vt:variant>
    </vt:vector>
  </HeadingPairs>
  <TitlesOfParts>
    <vt:vector size="99" baseType="lpstr">
      <vt:lpstr>Arial</vt:lpstr>
      <vt:lpstr>Arial Narrow</vt:lpstr>
      <vt:lpstr>Calibri</vt:lpstr>
      <vt:lpstr>Calibri Light</vt:lpstr>
      <vt:lpstr>Courier New</vt:lpstr>
      <vt:lpstr>Segoe Print</vt:lpstr>
      <vt:lpstr>Verdana</vt:lpstr>
      <vt:lpstr>Office Theme</vt:lpstr>
      <vt:lpstr>An introduction to delivering sessions (1-2-1) and in groups staff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delivering sessions  (1-2-1 and in groups)</dc:title>
  <dc:creator>Jennifer Adams</dc:creator>
  <cp:lastModifiedBy>Adam O'Neill</cp:lastModifiedBy>
  <cp:revision>34</cp:revision>
  <dcterms:created xsi:type="dcterms:W3CDTF">2019-10-21T14:38:39Z</dcterms:created>
  <dcterms:modified xsi:type="dcterms:W3CDTF">2025-08-08T16:33:42Z</dcterms:modified>
</cp:coreProperties>
</file>