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500295" r:id="rId4"/>
  </p:sldMasterIdLst>
  <p:notesMasterIdLst>
    <p:notesMasterId r:id="rId49"/>
  </p:notesMasterIdLst>
  <p:handoutMasterIdLst>
    <p:handoutMasterId r:id="rId50"/>
  </p:handoutMasterIdLst>
  <p:sldIdLst>
    <p:sldId id="1566" r:id="rId5"/>
    <p:sldId id="1568" r:id="rId6"/>
    <p:sldId id="1577" r:id="rId7"/>
    <p:sldId id="1578" r:id="rId8"/>
    <p:sldId id="1593" r:id="rId9"/>
    <p:sldId id="1596" r:id="rId10"/>
    <p:sldId id="1498" r:id="rId11"/>
    <p:sldId id="1501" r:id="rId12"/>
    <p:sldId id="1504" r:id="rId13"/>
    <p:sldId id="1580" r:id="rId14"/>
    <p:sldId id="1581" r:id="rId15"/>
    <p:sldId id="1582" r:id="rId16"/>
    <p:sldId id="1470" r:id="rId17"/>
    <p:sldId id="1584" r:id="rId18"/>
    <p:sldId id="1510" r:id="rId19"/>
    <p:sldId id="1459" r:id="rId20"/>
    <p:sldId id="1467" r:id="rId21"/>
    <p:sldId id="1564" r:id="rId22"/>
    <p:sldId id="1565" r:id="rId23"/>
    <p:sldId id="1579" r:id="rId24"/>
    <p:sldId id="1591" r:id="rId25"/>
    <p:sldId id="1567" r:id="rId26"/>
    <p:sldId id="1569" r:id="rId27"/>
    <p:sldId id="1570" r:id="rId28"/>
    <p:sldId id="1517" r:id="rId29"/>
    <p:sldId id="1455" r:id="rId30"/>
    <p:sldId id="1499" r:id="rId31"/>
    <p:sldId id="1594" r:id="rId32"/>
    <p:sldId id="1446" r:id="rId33"/>
    <p:sldId id="1447" r:id="rId34"/>
    <p:sldId id="1462" r:id="rId35"/>
    <p:sldId id="1452" r:id="rId36"/>
    <p:sldId id="1587" r:id="rId37"/>
    <p:sldId id="1590" r:id="rId38"/>
    <p:sldId id="1454" r:id="rId39"/>
    <p:sldId id="1589" r:id="rId40"/>
    <p:sldId id="1571" r:id="rId41"/>
    <p:sldId id="1595" r:id="rId42"/>
    <p:sldId id="1576" r:id="rId43"/>
    <p:sldId id="1573" r:id="rId44"/>
    <p:sldId id="1574" r:id="rId45"/>
    <p:sldId id="1572" r:id="rId46"/>
    <p:sldId id="1592" r:id="rId47"/>
    <p:sldId id="1560" r:id="rId48"/>
  </p:sldIdLst>
  <p:sldSz cx="12192000" cy="6858000"/>
  <p:notesSz cx="6797675" cy="9928225"/>
  <p:defaultTextStyle>
    <a:defPPr>
      <a:defRPr lang="en-GB"/>
    </a:defPPr>
    <a:lvl1pPr algn="l" rtl="0" eaLnBrk="0" fontAlgn="base" hangingPunct="0">
      <a:spcBef>
        <a:spcPct val="0"/>
      </a:spcBef>
      <a:spcAft>
        <a:spcPct val="0"/>
      </a:spcAft>
      <a:defRPr sz="3600" b="1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3600" b="1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3600" b="1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3600" b="1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3600" b="1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3600" b="1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sz="3600" b="1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sz="3600" b="1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sz="3600" b="1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412">
          <p15:clr>
            <a:srgbClr val="A4A3A4"/>
          </p15:clr>
        </p15:guide>
        <p15:guide id="2" pos="2307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>
          <p15:clr>
            <a:srgbClr val="A4A3A4"/>
          </p15:clr>
        </p15:guide>
        <p15:guide id="2" pos="214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5050"/>
    <a:srgbClr val="FFFFCC"/>
    <a:srgbClr val="CCECFF"/>
    <a:srgbClr val="3399FF"/>
    <a:srgbClr val="3189CB"/>
    <a:srgbClr val="00458A"/>
    <a:srgbClr val="99CCFF"/>
    <a:srgbClr val="00206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8462" autoAdjust="0"/>
    <p:restoredTop sz="94343" autoAdjust="0"/>
  </p:normalViewPr>
  <p:slideViewPr>
    <p:cSldViewPr snapToGrid="0">
      <p:cViewPr varScale="1">
        <p:scale>
          <a:sx n="83" d="100"/>
          <a:sy n="83" d="100"/>
        </p:scale>
        <p:origin x="67" y="192"/>
      </p:cViewPr>
      <p:guideLst>
        <p:guide orient="horz" pos="1412"/>
        <p:guide pos="2307"/>
      </p:guideLst>
    </p:cSldViewPr>
  </p:slideViewPr>
  <p:outlineViewPr>
    <p:cViewPr>
      <p:scale>
        <a:sx n="33" d="100"/>
        <a:sy n="33" d="100"/>
      </p:scale>
      <p:origin x="0" y="-8088"/>
    </p:cViewPr>
  </p:outlin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-664"/>
    </p:cViewPr>
  </p:sorterViewPr>
  <p:notesViewPr>
    <p:cSldViewPr snapToGrid="0">
      <p:cViewPr>
        <p:scale>
          <a:sx n="75" d="100"/>
          <a:sy n="75" d="100"/>
        </p:scale>
        <p:origin x="2168" y="36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handoutMaster" Target="handoutMasters/handout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slide" Target="slides/slide37.xml"/><Relationship Id="rId54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8" Type="http://schemas.openxmlformats.org/officeDocument/2006/relationships/slide" Target="slides/slide4.xml"/><Relationship Id="rId51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>
            <a:extLst>
              <a:ext uri="{FF2B5EF4-FFF2-40B4-BE49-F238E27FC236}">
                <a16:creationId xmlns:a16="http://schemas.microsoft.com/office/drawing/2014/main" id="{ED04B523-5820-56D0-7AD5-B21B631EBE47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3171825" y="422275"/>
            <a:ext cx="3248025" cy="496888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965" tIns="45482" rIns="90965" bIns="45482" numCol="1" anchor="t" anchorCtr="0" compatLnSpc="1">
            <a:prstTxWarp prst="textNoShape">
              <a:avLst/>
            </a:prstTxWarp>
          </a:bodyPr>
          <a:lstStyle>
            <a:lvl1pPr defTabSz="909638" eaLnBrk="1" hangingPunct="1">
              <a:defRPr sz="1400" b="0">
                <a:solidFill>
                  <a:srgbClr val="1D0E82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1268" name="Rectangle 4">
            <a:extLst>
              <a:ext uri="{FF2B5EF4-FFF2-40B4-BE49-F238E27FC236}">
                <a16:creationId xmlns:a16="http://schemas.microsoft.com/office/drawing/2014/main" id="{984D18B1-39F3-A855-5056-9B9F5639DFC9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32925"/>
            <a:ext cx="2946400" cy="4953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965" tIns="45482" rIns="90965" bIns="45482" numCol="1" anchor="ctr" anchorCtr="0" compatLnSpc="1">
            <a:prstTxWarp prst="textNoShape">
              <a:avLst/>
            </a:prstTxWarp>
          </a:bodyPr>
          <a:lstStyle>
            <a:lvl1pPr defTabSz="909638" eaLnBrk="1" hangingPunct="1">
              <a:defRPr sz="1200" b="0">
                <a:solidFill>
                  <a:srgbClr val="1D0E82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269" name="Rectangle 5">
            <a:extLst>
              <a:ext uri="{FF2B5EF4-FFF2-40B4-BE49-F238E27FC236}">
                <a16:creationId xmlns:a16="http://schemas.microsoft.com/office/drawing/2014/main" id="{26E55669-79B2-8BA5-C200-7CDA3BD5D4E8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2863" y="9432925"/>
            <a:ext cx="2944812" cy="4953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965" tIns="45482" rIns="90965" bIns="45482" numCol="1" anchor="ctr" anchorCtr="0" compatLnSpc="1">
            <a:prstTxWarp prst="textNoShape">
              <a:avLst/>
            </a:prstTxWarp>
          </a:bodyPr>
          <a:lstStyle>
            <a:lvl1pPr algn="r" defTabSz="909638" eaLnBrk="1" fontAlgn="b" hangingPunct="1">
              <a:defRPr sz="1100" b="0">
                <a:solidFill>
                  <a:srgbClr val="1D0E82"/>
                </a:solidFill>
              </a:defRPr>
            </a:lvl1pPr>
          </a:lstStyle>
          <a:p>
            <a:fld id="{85C8CAE5-2F1C-4B5D-9B34-6F7AFA78B381}" type="slidenum">
              <a:rPr lang="en-GB" altLang="en-US"/>
              <a:pPr/>
              <a:t>‹#›</a:t>
            </a:fld>
            <a:endParaRPr lang="en-GB" altLang="en-US"/>
          </a:p>
        </p:txBody>
      </p:sp>
      <p:pic>
        <p:nvPicPr>
          <p:cNvPr id="119813" name="Picture 17">
            <a:extLst>
              <a:ext uri="{FF2B5EF4-FFF2-40B4-BE49-F238E27FC236}">
                <a16:creationId xmlns:a16="http://schemas.microsoft.com/office/drawing/2014/main" id="{D87D5DA6-461B-B700-6B34-F58D40B320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638" y="455613"/>
            <a:ext cx="1008062" cy="27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9814" name="Picture 19">
            <a:extLst>
              <a:ext uri="{FF2B5EF4-FFF2-40B4-BE49-F238E27FC236}">
                <a16:creationId xmlns:a16="http://schemas.microsoft.com/office/drawing/2014/main" id="{7D717451-D5B9-8A9C-B9CB-3B9B7E85C3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638" y="258763"/>
            <a:ext cx="1973262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6" name="Rectangle 4">
            <a:extLst>
              <a:ext uri="{FF2B5EF4-FFF2-40B4-BE49-F238E27FC236}">
                <a16:creationId xmlns:a16="http://schemas.microsoft.com/office/drawing/2014/main" id="{577CFDA9-E18B-D6E0-0395-2D10BA4A20AE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601663" y="1200150"/>
            <a:ext cx="6248400" cy="351631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221" name="Rectangle 5">
            <a:extLst>
              <a:ext uri="{FF2B5EF4-FFF2-40B4-BE49-F238E27FC236}">
                <a16:creationId xmlns:a16="http://schemas.microsoft.com/office/drawing/2014/main" id="{BA6C9D35-AA63-0FCF-0B91-9198A38238C4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1587500" y="5046663"/>
            <a:ext cx="4303713" cy="413702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965" tIns="45482" rIns="90965" bIns="4548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/>
              <a:t>Click to 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9228" name="Rectangle 12">
            <a:extLst>
              <a:ext uri="{FF2B5EF4-FFF2-40B4-BE49-F238E27FC236}">
                <a16:creationId xmlns:a16="http://schemas.microsoft.com/office/drawing/2014/main" id="{03B6752B-96DC-A7B5-A01F-5AC451913DD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2863" y="9432925"/>
            <a:ext cx="2944812" cy="4953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965" tIns="45482" rIns="90965" bIns="45482" numCol="1" anchor="ctr" anchorCtr="0" compatLnSpc="1">
            <a:prstTxWarp prst="textNoShape">
              <a:avLst/>
            </a:prstTxWarp>
          </a:bodyPr>
          <a:lstStyle>
            <a:lvl1pPr algn="r" defTabSz="909638" eaLnBrk="1" hangingPunct="1">
              <a:defRPr sz="1100" b="0">
                <a:solidFill>
                  <a:srgbClr val="1D0E82"/>
                </a:solidFill>
              </a:defRPr>
            </a:lvl1pPr>
          </a:lstStyle>
          <a:p>
            <a:fld id="{FE3D45CF-14F1-47A0-969F-0DF8B7D6C03B}" type="slidenum">
              <a:rPr lang="en-GB" altLang="en-US"/>
              <a:pPr/>
              <a:t>‹#›</a:t>
            </a:fld>
            <a:endParaRPr lang="en-GB" altLang="en-US"/>
          </a:p>
        </p:txBody>
      </p:sp>
      <p:sp>
        <p:nvSpPr>
          <p:cNvPr id="9232" name="Rectangle 16">
            <a:extLst>
              <a:ext uri="{FF2B5EF4-FFF2-40B4-BE49-F238E27FC236}">
                <a16:creationId xmlns:a16="http://schemas.microsoft.com/office/drawing/2014/main" id="{3B3BCDDF-8071-5D21-0274-ED71F75090A9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32925"/>
            <a:ext cx="2946400" cy="4953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965" tIns="45482" rIns="90965" bIns="45482" numCol="1" anchor="ctr" anchorCtr="0" compatLnSpc="1">
            <a:prstTxWarp prst="textNoShape">
              <a:avLst/>
            </a:prstTxWarp>
          </a:bodyPr>
          <a:lstStyle>
            <a:lvl1pPr defTabSz="909638" eaLnBrk="1" hangingPunct="1">
              <a:defRPr sz="1100" b="0">
                <a:solidFill>
                  <a:srgbClr val="1D0E82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pic>
        <p:nvPicPr>
          <p:cNvPr id="118790" name="Picture 17">
            <a:extLst>
              <a:ext uri="{FF2B5EF4-FFF2-40B4-BE49-F238E27FC236}">
                <a16:creationId xmlns:a16="http://schemas.microsoft.com/office/drawing/2014/main" id="{131D0F1D-6256-2681-D9FC-F945812217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638" y="258763"/>
            <a:ext cx="1973262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Slide Image Placeholder 1">
            <a:extLst>
              <a:ext uri="{FF2B5EF4-FFF2-40B4-BE49-F238E27FC236}">
                <a16:creationId xmlns:a16="http://schemas.microsoft.com/office/drawing/2014/main" id="{CB253E26-D3FF-734E-EEF8-27ED67FCC8C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1859" name="Notes Placeholder 2">
            <a:extLst>
              <a:ext uri="{FF2B5EF4-FFF2-40B4-BE49-F238E27FC236}">
                <a16:creationId xmlns:a16="http://schemas.microsoft.com/office/drawing/2014/main" id="{52E78E1D-CF38-6859-C766-C3CE5C5276C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121860" name="Slide Number Placeholder 3">
            <a:extLst>
              <a:ext uri="{FF2B5EF4-FFF2-40B4-BE49-F238E27FC236}">
                <a16:creationId xmlns:a16="http://schemas.microsoft.com/office/drawing/2014/main" id="{5944D6F6-3DC5-E6BA-5BD2-36EE21C5F94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9638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09638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09638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09638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09638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09638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09638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09638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09638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36C7AAD3-E7A0-4F00-A546-75187764DCE5}" type="slidenum">
              <a:rPr lang="en-GB" altLang="en-US" sz="1100" b="0">
                <a:solidFill>
                  <a:srgbClr val="1D0E82"/>
                </a:solidFill>
              </a:rPr>
              <a:pPr/>
              <a:t>1</a:t>
            </a:fld>
            <a:endParaRPr lang="en-GB" altLang="en-US" sz="1100" b="0">
              <a:solidFill>
                <a:srgbClr val="1D0E82"/>
              </a:solidFill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82" name="Slide Image Placeholder 1">
            <a:extLst>
              <a:ext uri="{FF2B5EF4-FFF2-40B4-BE49-F238E27FC236}">
                <a16:creationId xmlns:a16="http://schemas.microsoft.com/office/drawing/2014/main" id="{57254949-AB54-A8DB-DD6B-66F241160C63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74083" name="Notes Placeholder 2">
            <a:extLst>
              <a:ext uri="{FF2B5EF4-FFF2-40B4-BE49-F238E27FC236}">
                <a16:creationId xmlns:a16="http://schemas.microsoft.com/office/drawing/2014/main" id="{FA6AE081-9BCF-1313-F858-106C2F9082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174084" name="Slide Number Placeholder 3">
            <a:extLst>
              <a:ext uri="{FF2B5EF4-FFF2-40B4-BE49-F238E27FC236}">
                <a16:creationId xmlns:a16="http://schemas.microsoft.com/office/drawing/2014/main" id="{1654DE2A-2980-1BEE-C22A-A6AB6B23DDA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9638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09638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09638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09638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09638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09638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09638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09638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09638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52420CE3-4B0A-4721-95C0-8995F7603477}" type="slidenum">
              <a:rPr lang="en-GB" altLang="en-US" sz="1100" b="0">
                <a:solidFill>
                  <a:srgbClr val="1D0E82"/>
                </a:solidFill>
                <a:ea typeface="MS PGothic" panose="020B0600070205080204" pitchFamily="34" charset="-128"/>
                <a:cs typeface="Arial" panose="020B0604020202020204" pitchFamily="34" charset="0"/>
              </a:rPr>
              <a:pPr/>
              <a:t>43</a:t>
            </a:fld>
            <a:endParaRPr lang="en-GB" altLang="en-US" sz="1100" b="0">
              <a:solidFill>
                <a:srgbClr val="1D0E82"/>
              </a:solidFill>
              <a:ea typeface="MS PGothic" panose="020B0600070205080204" pitchFamily="34" charset="-128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Slide Image Placeholder 1">
            <a:extLst>
              <a:ext uri="{FF2B5EF4-FFF2-40B4-BE49-F238E27FC236}">
                <a16:creationId xmlns:a16="http://schemas.microsoft.com/office/drawing/2014/main" id="{259AF7B0-A031-4081-B0FE-24741E586FE9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25955" name="Notes Placeholder 2">
            <a:extLst>
              <a:ext uri="{FF2B5EF4-FFF2-40B4-BE49-F238E27FC236}">
                <a16:creationId xmlns:a16="http://schemas.microsoft.com/office/drawing/2014/main" id="{40200DE4-BF74-AEBC-C8E9-FF9D9A57BBF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125956" name="Slide Number Placeholder 3">
            <a:extLst>
              <a:ext uri="{FF2B5EF4-FFF2-40B4-BE49-F238E27FC236}">
                <a16:creationId xmlns:a16="http://schemas.microsoft.com/office/drawing/2014/main" id="{89601789-C096-A85F-5EDC-6DB22F99AE4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9638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09638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09638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09638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09638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09638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09638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09638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09638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C979838B-C876-435E-A320-8D57AC944C98}" type="slidenum">
              <a:rPr lang="en-GB" altLang="en-US" sz="1100" b="0">
                <a:solidFill>
                  <a:srgbClr val="1D0E82"/>
                </a:solidFill>
                <a:ea typeface="MS PGothic" panose="020B0600070205080204" pitchFamily="34" charset="-128"/>
                <a:cs typeface="Arial" panose="020B0604020202020204" pitchFamily="34" charset="0"/>
              </a:rPr>
              <a:pPr/>
              <a:t>4</a:t>
            </a:fld>
            <a:endParaRPr lang="en-GB" altLang="en-US" sz="1100" b="0">
              <a:solidFill>
                <a:srgbClr val="1D0E82"/>
              </a:solidFill>
              <a:ea typeface="MS PGothic" panose="020B0600070205080204" pitchFamily="34" charset="-128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2" name="Slide Image Placeholder 1">
            <a:extLst>
              <a:ext uri="{FF2B5EF4-FFF2-40B4-BE49-F238E27FC236}">
                <a16:creationId xmlns:a16="http://schemas.microsoft.com/office/drawing/2014/main" id="{B0231DC6-D7E1-5F55-0D2A-45022C68A6AA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28003" name="Notes Placeholder 2">
            <a:extLst>
              <a:ext uri="{FF2B5EF4-FFF2-40B4-BE49-F238E27FC236}">
                <a16:creationId xmlns:a16="http://schemas.microsoft.com/office/drawing/2014/main" id="{3F068ADB-0F1D-1C92-D541-362D8F97E8D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128004" name="Slide Number Placeholder 3">
            <a:extLst>
              <a:ext uri="{FF2B5EF4-FFF2-40B4-BE49-F238E27FC236}">
                <a16:creationId xmlns:a16="http://schemas.microsoft.com/office/drawing/2014/main" id="{79515090-D5E9-7BD7-E141-E867C218F7B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9638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09638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09638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09638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09638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09638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09638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09638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09638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358CD822-FCB8-4B3F-8BB4-A7FA8D4B3B33}" type="slidenum">
              <a:rPr lang="en-GB" altLang="en-US" sz="1100" b="0">
                <a:solidFill>
                  <a:srgbClr val="1D0E82"/>
                </a:solidFill>
                <a:ea typeface="MS PGothic" panose="020B0600070205080204" pitchFamily="34" charset="-128"/>
                <a:cs typeface="Arial" panose="020B0604020202020204" pitchFamily="34" charset="0"/>
              </a:rPr>
              <a:pPr/>
              <a:t>5</a:t>
            </a:fld>
            <a:endParaRPr lang="en-GB" altLang="en-US" sz="1100" b="0">
              <a:solidFill>
                <a:srgbClr val="1D0E82"/>
              </a:solidFill>
              <a:ea typeface="MS PGothic" panose="020B0600070205080204" pitchFamily="34" charset="-128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338" name="Slide Image Placeholder 1">
            <a:extLst>
              <a:ext uri="{FF2B5EF4-FFF2-40B4-BE49-F238E27FC236}">
                <a16:creationId xmlns:a16="http://schemas.microsoft.com/office/drawing/2014/main" id="{65D14168-2D25-AE72-6DC3-FE3BC634BD7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2339" name="Notes Placeholder 2">
            <a:extLst>
              <a:ext uri="{FF2B5EF4-FFF2-40B4-BE49-F238E27FC236}">
                <a16:creationId xmlns:a16="http://schemas.microsoft.com/office/drawing/2014/main" id="{EF502B54-4502-7375-5EE8-CB82BF7723E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142340" name="Slide Number Placeholder 3">
            <a:extLst>
              <a:ext uri="{FF2B5EF4-FFF2-40B4-BE49-F238E27FC236}">
                <a16:creationId xmlns:a16="http://schemas.microsoft.com/office/drawing/2014/main" id="{3818C499-71D1-49E8-BD98-C571401EC6A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9638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09638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09638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09638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09638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09638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09638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09638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09638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D8A8FAF4-986B-4213-9FE0-6C5AD4CAEAD1}" type="slidenum">
              <a:rPr lang="en-GB" altLang="en-US" sz="1100" b="0">
                <a:solidFill>
                  <a:srgbClr val="1D0E82"/>
                </a:solidFill>
              </a:rPr>
              <a:pPr/>
              <a:t>18</a:t>
            </a:fld>
            <a:endParaRPr lang="en-GB" altLang="en-US" sz="1100" b="0">
              <a:solidFill>
                <a:srgbClr val="1D0E82"/>
              </a:solidFill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386" name="Slide Image Placeholder 1">
            <a:extLst>
              <a:ext uri="{FF2B5EF4-FFF2-40B4-BE49-F238E27FC236}">
                <a16:creationId xmlns:a16="http://schemas.microsoft.com/office/drawing/2014/main" id="{80A6EB4E-1B63-108E-3CA7-DAE947268DF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4387" name="Notes Placeholder 2">
            <a:extLst>
              <a:ext uri="{FF2B5EF4-FFF2-40B4-BE49-F238E27FC236}">
                <a16:creationId xmlns:a16="http://schemas.microsoft.com/office/drawing/2014/main" id="{6A2E10CA-3CE4-0C66-32C6-0F82326B5AB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144388" name="Slide Number Placeholder 3">
            <a:extLst>
              <a:ext uri="{FF2B5EF4-FFF2-40B4-BE49-F238E27FC236}">
                <a16:creationId xmlns:a16="http://schemas.microsoft.com/office/drawing/2014/main" id="{BEE729CA-EE88-A8CC-0287-3A86D3A4699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9638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09638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09638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09638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09638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09638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09638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09638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09638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BEBDDE83-D749-40A4-A0DC-ECC1F280EDF2}" type="slidenum">
              <a:rPr lang="en-GB" altLang="en-US" sz="1100" b="0">
                <a:solidFill>
                  <a:srgbClr val="1D0E82"/>
                </a:solidFill>
              </a:rPr>
              <a:pPr/>
              <a:t>19</a:t>
            </a:fld>
            <a:endParaRPr lang="en-GB" altLang="en-US" sz="1100" b="0">
              <a:solidFill>
                <a:srgbClr val="1D0E82"/>
              </a:solidFill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554" name="Slide Image Placeholder 1">
            <a:extLst>
              <a:ext uri="{FF2B5EF4-FFF2-40B4-BE49-F238E27FC236}">
                <a16:creationId xmlns:a16="http://schemas.microsoft.com/office/drawing/2014/main" id="{57EFD8FB-76F7-426F-4E07-47977CD55D16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51555" name="Notes Placeholder 2">
            <a:extLst>
              <a:ext uri="{FF2B5EF4-FFF2-40B4-BE49-F238E27FC236}">
                <a16:creationId xmlns:a16="http://schemas.microsoft.com/office/drawing/2014/main" id="{58B5ABCD-62FE-6972-398D-2795064794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GB" altLang="en-US">
                <a:latin typeface="Arial" panose="020B0604020202020204" pitchFamily="34" charset="0"/>
              </a:rPr>
              <a:t>Covid rates</a:t>
            </a:r>
          </a:p>
        </p:txBody>
      </p:sp>
      <p:sp>
        <p:nvSpPr>
          <p:cNvPr id="151556" name="Slide Number Placeholder 3">
            <a:extLst>
              <a:ext uri="{FF2B5EF4-FFF2-40B4-BE49-F238E27FC236}">
                <a16:creationId xmlns:a16="http://schemas.microsoft.com/office/drawing/2014/main" id="{CF2862EA-3F4D-7785-9D40-D9EE82F7843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9638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09638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09638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09638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09638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09638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09638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09638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09638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77C86823-8508-4650-9C3C-B0DC224AF64D}" type="slidenum">
              <a:rPr lang="en-GB" altLang="en-US" sz="1100" b="0">
                <a:solidFill>
                  <a:srgbClr val="1D0E82"/>
                </a:solidFill>
              </a:rPr>
              <a:pPr/>
              <a:t>25</a:t>
            </a:fld>
            <a:endParaRPr lang="en-GB" altLang="en-US" sz="1100" b="0">
              <a:solidFill>
                <a:srgbClr val="1D0E82"/>
              </a:solidFill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650" name="Slide Image Placeholder 1">
            <a:extLst>
              <a:ext uri="{FF2B5EF4-FFF2-40B4-BE49-F238E27FC236}">
                <a16:creationId xmlns:a16="http://schemas.microsoft.com/office/drawing/2014/main" id="{3ABCC10A-3BB6-0C21-ED32-8CE69F8660A3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55651" name="Notes Placeholder 2">
            <a:extLst>
              <a:ext uri="{FF2B5EF4-FFF2-40B4-BE49-F238E27FC236}">
                <a16:creationId xmlns:a16="http://schemas.microsoft.com/office/drawing/2014/main" id="{3E21D304-58D8-A12D-0929-E762D7A097C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155652" name="Slide Number Placeholder 3">
            <a:extLst>
              <a:ext uri="{FF2B5EF4-FFF2-40B4-BE49-F238E27FC236}">
                <a16:creationId xmlns:a16="http://schemas.microsoft.com/office/drawing/2014/main" id="{88F12A5D-A932-6B35-916B-6EB5E3449C0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9638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09638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09638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09638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09638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09638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09638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09638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09638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231E790E-DEE5-490F-8362-CBCE11132D36}" type="slidenum">
              <a:rPr lang="en-GB" altLang="en-US" sz="1100" b="0">
                <a:solidFill>
                  <a:srgbClr val="1D0E82"/>
                </a:solidFill>
                <a:ea typeface="MS PGothic" panose="020B0600070205080204" pitchFamily="34" charset="-128"/>
                <a:cs typeface="Arial" panose="020B0604020202020204" pitchFamily="34" charset="0"/>
              </a:rPr>
              <a:pPr/>
              <a:t>28</a:t>
            </a:fld>
            <a:endParaRPr lang="en-GB" altLang="en-US" sz="1100" b="0">
              <a:solidFill>
                <a:srgbClr val="1D0E82"/>
              </a:solidFill>
              <a:ea typeface="MS PGothic" panose="020B0600070205080204" pitchFamily="34" charset="-128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746" name="Slide Image Placeholder 1">
            <a:extLst>
              <a:ext uri="{FF2B5EF4-FFF2-40B4-BE49-F238E27FC236}">
                <a16:creationId xmlns:a16="http://schemas.microsoft.com/office/drawing/2014/main" id="{C7E7AD85-FCBE-D0C5-DAC9-5A992FF03B27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59747" name="Notes Placeholder 2">
            <a:extLst>
              <a:ext uri="{FF2B5EF4-FFF2-40B4-BE49-F238E27FC236}">
                <a16:creationId xmlns:a16="http://schemas.microsoft.com/office/drawing/2014/main" id="{C3434588-3E37-29A5-060C-B70546C2B49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159748" name="Slide Number Placeholder 3">
            <a:extLst>
              <a:ext uri="{FF2B5EF4-FFF2-40B4-BE49-F238E27FC236}">
                <a16:creationId xmlns:a16="http://schemas.microsoft.com/office/drawing/2014/main" id="{DE0767CD-3116-5F42-E4F6-D6A636AA414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821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62000" indent="-292100" defTabSz="93821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73163" indent="-233363" defTabSz="93821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3063" indent="-233363" defTabSz="93821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112963" indent="-233363" defTabSz="93821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70163" indent="-233363" defTabSz="9382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27363" indent="-233363" defTabSz="9382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84563" indent="-233363" defTabSz="9382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941763" indent="-233363" defTabSz="9382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CC658840-CB42-4A84-B72F-8F7D40309297}" type="slidenum">
              <a:rPr lang="en-GB" altLang="en-US">
                <a:solidFill>
                  <a:srgbClr val="000000"/>
                </a:solidFill>
              </a:rPr>
              <a:pPr>
                <a:spcBef>
                  <a:spcPct val="0"/>
                </a:spcBef>
              </a:pPr>
              <a:t>31</a:t>
            </a:fld>
            <a:endParaRPr lang="en-GB" alt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938" name="Slide Image Placeholder 1">
            <a:extLst>
              <a:ext uri="{FF2B5EF4-FFF2-40B4-BE49-F238E27FC236}">
                <a16:creationId xmlns:a16="http://schemas.microsoft.com/office/drawing/2014/main" id="{395CAC22-D2A0-518C-05FD-2AE44EA6F22B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67939" name="Notes Placeholder 2">
            <a:extLst>
              <a:ext uri="{FF2B5EF4-FFF2-40B4-BE49-F238E27FC236}">
                <a16:creationId xmlns:a16="http://schemas.microsoft.com/office/drawing/2014/main" id="{2CBEF6A8-F046-A98F-FE57-68BCF98000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167940" name="Slide Number Placeholder 3">
            <a:extLst>
              <a:ext uri="{FF2B5EF4-FFF2-40B4-BE49-F238E27FC236}">
                <a16:creationId xmlns:a16="http://schemas.microsoft.com/office/drawing/2014/main" id="{81B8C69C-5ECF-9605-1BDB-431D2CB183B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9638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09638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09638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09638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09638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09638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09638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09638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09638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6B61F6A3-0B93-41FB-8A12-5CC404ED28C8}" type="slidenum">
              <a:rPr lang="en-GB" altLang="en-US" sz="1100" b="0">
                <a:solidFill>
                  <a:srgbClr val="1D0E82"/>
                </a:solidFill>
                <a:ea typeface="MS PGothic" panose="020B0600070205080204" pitchFamily="34" charset="-128"/>
                <a:cs typeface="Arial" panose="020B0604020202020204" pitchFamily="34" charset="0"/>
              </a:rPr>
              <a:pPr/>
              <a:t>38</a:t>
            </a:fld>
            <a:endParaRPr lang="en-GB" altLang="en-US" sz="1100" b="0">
              <a:solidFill>
                <a:srgbClr val="1D0E82"/>
              </a:solidFill>
              <a:ea typeface="MS PGothic" panose="020B0600070205080204" pitchFamily="34" charset="-128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CISH Report- to u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B0EEEE4-3EBE-683C-1E3A-EA6189BD28BC}"/>
              </a:ext>
            </a:extLst>
          </p:cNvPr>
          <p:cNvSpPr txBox="1">
            <a:spLocks/>
          </p:cNvSpPr>
          <p:nvPr userDrawn="1"/>
        </p:nvSpPr>
        <p:spPr>
          <a:xfrm>
            <a:off x="0" y="0"/>
            <a:ext cx="12192000" cy="1079500"/>
          </a:xfrm>
          <a:prstGeom prst="rect">
            <a:avLst/>
          </a:prstGeom>
          <a:solidFill>
            <a:srgbClr val="2F528F"/>
          </a:solidFill>
        </p:spPr>
        <p:txBody>
          <a:bodyPr lIns="68580" tIns="34290" rIns="68580" bIns="3429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endParaRPr lang="en-GB" sz="2250" dirty="0">
              <a:solidFill>
                <a:schemeClr val="bg1"/>
              </a:solidFill>
            </a:endParaRPr>
          </a:p>
        </p:txBody>
      </p:sp>
      <p:pic>
        <p:nvPicPr>
          <p:cNvPr id="3" name="Picture 1" descr="TAB_allwhite.eps">
            <a:extLst>
              <a:ext uri="{FF2B5EF4-FFF2-40B4-BE49-F238E27FC236}">
                <a16:creationId xmlns:a16="http://schemas.microsoft.com/office/drawing/2014/main" id="{F7C4ED21-5495-57CC-E777-6EDF67FD24E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038" y="187325"/>
            <a:ext cx="1663700" cy="704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9" descr="Text&#10;&#10;Description automatically generated with medium confidence">
            <a:extLst>
              <a:ext uri="{FF2B5EF4-FFF2-40B4-BE49-F238E27FC236}">
                <a16:creationId xmlns:a16="http://schemas.microsoft.com/office/drawing/2014/main" id="{CA4153AF-AF10-8CA0-C06F-BBD5B770A37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6963" y="144463"/>
            <a:ext cx="1905000" cy="790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839974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227686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983805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674165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80975"/>
            <a:ext cx="12192000" cy="685800"/>
          </a:xfrm>
          <a:prstGeom prst="rect">
            <a:avLst/>
          </a:prstGeom>
        </p:spPr>
        <p:txBody>
          <a:bodyPr/>
          <a:lstStyle>
            <a:lvl1pPr algn="ctr">
              <a:lnSpc>
                <a:spcPct val="100000"/>
              </a:lnSpc>
              <a:defRPr sz="3000"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131039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NCISH Repo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6BC84CF-F064-DFF9-ADF3-80EC7ACF681C}"/>
              </a:ext>
            </a:extLst>
          </p:cNvPr>
          <p:cNvSpPr txBox="1">
            <a:spLocks/>
          </p:cNvSpPr>
          <p:nvPr userDrawn="1"/>
        </p:nvSpPr>
        <p:spPr>
          <a:xfrm>
            <a:off x="0" y="0"/>
            <a:ext cx="12192000" cy="1079500"/>
          </a:xfrm>
          <a:prstGeom prst="rect">
            <a:avLst/>
          </a:prstGeom>
          <a:solidFill>
            <a:srgbClr val="2F528F"/>
          </a:solidFill>
        </p:spPr>
        <p:txBody>
          <a:bodyPr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endParaRPr lang="en-GB" sz="3000" dirty="0">
              <a:solidFill>
                <a:schemeClr val="bg1"/>
              </a:solidFill>
            </a:endParaRPr>
          </a:p>
        </p:txBody>
      </p:sp>
      <p:pic>
        <p:nvPicPr>
          <p:cNvPr id="3" name="Picture 1" descr="TAB_allwhite.eps">
            <a:extLst>
              <a:ext uri="{FF2B5EF4-FFF2-40B4-BE49-F238E27FC236}">
                <a16:creationId xmlns:a16="http://schemas.microsoft.com/office/drawing/2014/main" id="{AE07A063-13FC-3957-D307-4610BCFEA2F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325" y="204788"/>
            <a:ext cx="1663700" cy="703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817142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>
  <p:cSld name="Title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57600" y="1549401"/>
            <a:ext cx="8068733" cy="5429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hart Placeholder 2"/>
          <p:cNvSpPr>
            <a:spLocks noGrp="1"/>
          </p:cNvSpPr>
          <p:nvPr>
            <p:ph type="chart" idx="1"/>
          </p:nvPr>
        </p:nvSpPr>
        <p:spPr>
          <a:xfrm>
            <a:off x="3657601" y="2139950"/>
            <a:ext cx="8066617" cy="3759200"/>
          </a:xfrm>
        </p:spPr>
        <p:txBody>
          <a:bodyPr/>
          <a:lstStyle/>
          <a:p>
            <a:pPr lvl="0"/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5587874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288678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2.png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emf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>
            <a:extLst>
              <a:ext uri="{FF2B5EF4-FFF2-40B4-BE49-F238E27FC236}">
                <a16:creationId xmlns:a16="http://schemas.microsoft.com/office/drawing/2014/main" id="{A8B68ACC-E977-277B-CB84-2C119601A02F}"/>
              </a:ext>
            </a:extLst>
          </p:cNvPr>
          <p:cNvSpPr txBox="1">
            <a:spLocks/>
          </p:cNvSpPr>
          <p:nvPr userDrawn="1"/>
        </p:nvSpPr>
        <p:spPr>
          <a:xfrm>
            <a:off x="0" y="0"/>
            <a:ext cx="12192000" cy="1079500"/>
          </a:xfrm>
          <a:prstGeom prst="rect">
            <a:avLst/>
          </a:prstGeom>
          <a:solidFill>
            <a:srgbClr val="2F528F"/>
          </a:solidFill>
        </p:spPr>
        <p:txBody>
          <a:bodyPr lIns="68580" tIns="34290" rIns="68580" bIns="3429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endParaRPr lang="en-GB" sz="2250" dirty="0">
              <a:solidFill>
                <a:schemeClr val="bg1"/>
              </a:solidFill>
            </a:endParaRPr>
          </a:p>
        </p:txBody>
      </p:sp>
      <p:pic>
        <p:nvPicPr>
          <p:cNvPr id="9219" name="Picture 1" descr="TAB_allwhite.eps">
            <a:extLst>
              <a:ext uri="{FF2B5EF4-FFF2-40B4-BE49-F238E27FC236}">
                <a16:creationId xmlns:a16="http://schemas.microsoft.com/office/drawing/2014/main" id="{2CBA7067-64CA-8F00-5F11-9A3D41BD4F69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313" y="168275"/>
            <a:ext cx="1663700" cy="704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0" name="Picture 8" descr="Text&#10;&#10;Description automatically generated with medium confidence">
            <a:extLst>
              <a:ext uri="{FF2B5EF4-FFF2-40B4-BE49-F238E27FC236}">
                <a16:creationId xmlns:a16="http://schemas.microsoft.com/office/drawing/2014/main" id="{3FCE1D31-C799-D068-50D3-64BAFF7696F5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28250" y="122238"/>
            <a:ext cx="1905000" cy="790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504066" r:id="rId1"/>
    <p:sldLayoutId id="2147503963" r:id="rId2"/>
    <p:sldLayoutId id="2147503964" r:id="rId3"/>
    <p:sldLayoutId id="2147503965" r:id="rId4"/>
    <p:sldLayoutId id="2147503966" r:id="rId5"/>
    <p:sldLayoutId id="2147504102" r:id="rId6"/>
    <p:sldLayoutId id="2147504103" r:id="rId7"/>
    <p:sldLayoutId id="2147504104" r:id="rId8"/>
  </p:sldLayoutIdLst>
  <p:txStyles>
    <p:titleStyle>
      <a:lvl1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  <a:lvl2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2pPr>
      <a:lvl3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3pPr>
      <a:lvl4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4pPr>
      <a:lvl5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5pPr>
      <a:lvl6pPr marL="4572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6pPr>
      <a:lvl7pPr marL="9144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7pPr>
      <a:lvl8pPr marL="13716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8pPr>
      <a:lvl9pPr marL="18288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171450" indent="-171450" algn="l" defTabSz="685800" rtl="0" eaLnBrk="0" fontAlgn="base" hangingPunct="0">
        <a:lnSpc>
          <a:spcPct val="90000"/>
        </a:lnSpc>
        <a:spcBef>
          <a:spcPts val="750"/>
        </a:spcBef>
        <a:spcAft>
          <a:spcPct val="0"/>
        </a:spcAft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8.jpeg"/><Relationship Id="rId4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ice.org.uk/guidance/NG225" TargetMode="External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8.xml"/><Relationship Id="rId6" Type="http://schemas.openxmlformats.org/officeDocument/2006/relationships/hyperlink" Target="https://www.ucl.ac.uk/pals/research/clinical-educational-and-health-psychology/research-groups/core/competence-frameworks/self" TargetMode="Externa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emf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amaritans.org/how-we-can-help/if-youre-having-difficult-time/if-you-want-self-harm/" TargetMode="External"/><Relationship Id="rId2" Type="http://schemas.openxmlformats.org/officeDocument/2006/relationships/hyperlink" Target="http://www.harmless.org.uk/" TargetMode="Externa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0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tags" Target="../tags/tag8.xml"/><Relationship Id="rId3" Type="http://schemas.openxmlformats.org/officeDocument/2006/relationships/tags" Target="../tags/tag3.xml"/><Relationship Id="rId7" Type="http://schemas.openxmlformats.org/officeDocument/2006/relationships/tags" Target="../tags/tag7.xml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tags" Target="../tags/tag6.xml"/><Relationship Id="rId11" Type="http://schemas.openxmlformats.org/officeDocument/2006/relationships/image" Target="../media/image44.png"/><Relationship Id="rId5" Type="http://schemas.openxmlformats.org/officeDocument/2006/relationships/tags" Target="../tags/tag5.xml"/><Relationship Id="rId10" Type="http://schemas.openxmlformats.org/officeDocument/2006/relationships/image" Target="../media/image43.png"/><Relationship Id="rId4" Type="http://schemas.openxmlformats.org/officeDocument/2006/relationships/tags" Target="../tags/tag4.xml"/><Relationship Id="rId9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1.xml"/><Relationship Id="rId5" Type="http://schemas.openxmlformats.org/officeDocument/2006/relationships/hyperlink" Target="https://sites.manchester.ac.uk/ncish/research-projects/examples-of-good-practice-suicide-prevention-initiatives/" TargetMode="External"/><Relationship Id="rId4" Type="http://schemas.openxmlformats.org/officeDocument/2006/relationships/image" Target="../media/image48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s://sites.manchester.ac.uk/ncish/research-projects/examples-of-good-practice-suicide-prevention-initiatives/" TargetMode="External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1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7" Type="http://schemas.openxmlformats.org/officeDocument/2006/relationships/hyperlink" Target="https://bmjopen.bmj.com/content/6/2/e009749" TargetMode="External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4.xml"/><Relationship Id="rId6" Type="http://schemas.openxmlformats.org/officeDocument/2006/relationships/hyperlink" Target="https://digital.nhs.uk/data-and-information/data-tools-and-services/data-services/hospital-episode-statistics" TargetMode="External"/><Relationship Id="rId5" Type="http://schemas.openxmlformats.org/officeDocument/2006/relationships/hyperlink" Target="https://www.ons.gov.uk/peoplepopulationandcommunity/populationandmigration/populationestimates/datasets/populationestimatesforukenglandandwalesscotlandandnorthernireland" TargetMode="External"/><Relationship Id="rId4" Type="http://schemas.openxmlformats.org/officeDocument/2006/relationships/image" Target="../media/image54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4.xml"/><Relationship Id="rId6" Type="http://schemas.openxmlformats.org/officeDocument/2006/relationships/hyperlink" Target="https://sites.manchester.ac.uk/ncish/research-projects/" TargetMode="External"/><Relationship Id="rId5" Type="http://schemas.openxmlformats.org/officeDocument/2006/relationships/image" Target="../media/image57.png"/><Relationship Id="rId4" Type="http://schemas.openxmlformats.org/officeDocument/2006/relationships/hyperlink" Target="https://www.rcpsych.ac.uk/improving-care/nccmh/national-suicide-prevention-programme" TargetMode="Externa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0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5.png"/><Relationship Id="rId5" Type="http://schemas.openxmlformats.org/officeDocument/2006/relationships/hyperlink" Target="https://www.england.nhs.uk/wp-content/uploads/2019/09/community-mental-health-framework-for-adults-and-older-adults.pdf" TargetMode="External"/><Relationship Id="rId4" Type="http://schemas.openxmlformats.org/officeDocument/2006/relationships/image" Target="../media/image64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5.png"/><Relationship Id="rId5" Type="http://schemas.openxmlformats.org/officeDocument/2006/relationships/hyperlink" Target="https://www.england.nhs.uk/wp-content/uploads/2019/09/community-mental-health-framework-for-adults-and-older-adults.pdf" TargetMode="External"/><Relationship Id="rId4" Type="http://schemas.openxmlformats.org/officeDocument/2006/relationships/image" Target="../media/image64.pn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hyperlink" Target="https://sites.manchester.ac.uk/mash-project/support-for-improving-community-based-care-for-self-harm/" TargetMode="Externa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8.png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sites.manchester.ac.uk/mash-project/support-for-improving-community-based-care-for-self-harm/" TargetMode="Externa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ngland.nhs.uk/nhs-standard-contract/cquin/2022-23-cquin/" TargetMode="External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2.jpeg"/><Relationship Id="rId3" Type="http://schemas.openxmlformats.org/officeDocument/2006/relationships/image" Target="../media/image77.png"/><Relationship Id="rId7" Type="http://schemas.openxmlformats.org/officeDocument/2006/relationships/image" Target="../media/image81.jpg"/><Relationship Id="rId12" Type="http://schemas.openxmlformats.org/officeDocument/2006/relationships/image" Target="../media/image86.png"/><Relationship Id="rId2" Type="http://schemas.openxmlformats.org/officeDocument/2006/relationships/image" Target="../media/image76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80.jpg"/><Relationship Id="rId11" Type="http://schemas.openxmlformats.org/officeDocument/2006/relationships/image" Target="../media/image85.jpeg"/><Relationship Id="rId5" Type="http://schemas.openxmlformats.org/officeDocument/2006/relationships/image" Target="../media/image79.jpeg"/><Relationship Id="rId10" Type="http://schemas.openxmlformats.org/officeDocument/2006/relationships/image" Target="../media/image84.jpeg"/><Relationship Id="rId4" Type="http://schemas.openxmlformats.org/officeDocument/2006/relationships/image" Target="../media/image78.jpg"/><Relationship Id="rId9" Type="http://schemas.openxmlformats.org/officeDocument/2006/relationships/image" Target="../media/image83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0834" name="Picture 1">
            <a:extLst>
              <a:ext uri="{FF2B5EF4-FFF2-40B4-BE49-F238E27FC236}">
                <a16:creationId xmlns:a16="http://schemas.microsoft.com/office/drawing/2014/main" id="{DD225193-9BF6-27B3-D6E7-1D8C4F7AB02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017588"/>
            <a:ext cx="12192000" cy="5840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0835" name="Picture 5">
            <a:extLst>
              <a:ext uri="{FF2B5EF4-FFF2-40B4-BE49-F238E27FC236}">
                <a16:creationId xmlns:a16="http://schemas.microsoft.com/office/drawing/2014/main" id="{1BF03541-9D8F-08F5-304A-F8523FA9E7E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8888" y="192088"/>
            <a:ext cx="2341562" cy="706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0836" name="Picture 9">
            <a:extLst>
              <a:ext uri="{FF2B5EF4-FFF2-40B4-BE49-F238E27FC236}">
                <a16:creationId xmlns:a16="http://schemas.microsoft.com/office/drawing/2014/main" id="{DF75D743-E722-E995-0DDF-A2889D1248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3288" y="203200"/>
            <a:ext cx="1300162" cy="706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0837" name="AutoShape 2" descr="Content Marketing: This Is How Long It Takes To Write A Great Blog Post -  Business 2 Community">
            <a:extLst>
              <a:ext uri="{FF2B5EF4-FFF2-40B4-BE49-F238E27FC236}">
                <a16:creationId xmlns:a16="http://schemas.microsoft.com/office/drawing/2014/main" id="{FCC66F3C-A52A-B39C-E473-0F078A544245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219075" y="-274638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4572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4572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4572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4572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4572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120838" name="AutoShape 12" descr="Hello - British Sign Language (BSL)">
            <a:extLst>
              <a:ext uri="{FF2B5EF4-FFF2-40B4-BE49-F238E27FC236}">
                <a16:creationId xmlns:a16="http://schemas.microsoft.com/office/drawing/2014/main" id="{E41EEEED-17A9-BA57-EE26-C400327FBD49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371475" y="-122238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4572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4572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4572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4572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4572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>
              <a:solidFill>
                <a:srgbClr val="000000"/>
              </a:solidFill>
            </a:endParaRPr>
          </a:p>
        </p:txBody>
      </p:sp>
      <p:pic>
        <p:nvPicPr>
          <p:cNvPr id="120839" name="Picture 2" descr="C:\Users\Charanjit\Desktop\Greater Manchester Patient Safety Translational Research Centre_outlined_RGB_REV.png">
            <a:extLst>
              <a:ext uri="{FF2B5EF4-FFF2-40B4-BE49-F238E27FC236}">
                <a16:creationId xmlns:a16="http://schemas.microsoft.com/office/drawing/2014/main" id="{9B20F469-F78C-622C-BBDC-FACBA8C7E3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0450" y="73025"/>
            <a:ext cx="3878263" cy="785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0840" name="TextBox 13">
            <a:extLst>
              <a:ext uri="{FF2B5EF4-FFF2-40B4-BE49-F238E27FC236}">
                <a16:creationId xmlns:a16="http://schemas.microsoft.com/office/drawing/2014/main" id="{D7CE1FBD-ADA2-185E-17D0-98520D1374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38275" y="1530350"/>
            <a:ext cx="8913813" cy="1158875"/>
          </a:xfrm>
          <a:prstGeom prst="rect">
            <a:avLst/>
          </a:prstGeom>
          <a:solidFill>
            <a:schemeClr val="bg1">
              <a:alpha val="6392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GB" altLang="en-US" sz="3400">
                <a:solidFill>
                  <a:srgbClr val="00206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Quality improvement for suicide and self harm prevention: the story so far</a:t>
            </a:r>
          </a:p>
        </p:txBody>
      </p:sp>
      <p:sp>
        <p:nvSpPr>
          <p:cNvPr id="120841" name="TextBox 15">
            <a:extLst>
              <a:ext uri="{FF2B5EF4-FFF2-40B4-BE49-F238E27FC236}">
                <a16:creationId xmlns:a16="http://schemas.microsoft.com/office/drawing/2014/main" id="{1DC60B48-F8D5-4E7C-75DF-B09E3ED1234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16175" y="5005388"/>
            <a:ext cx="7126288" cy="1535112"/>
          </a:xfrm>
          <a:prstGeom prst="rect">
            <a:avLst/>
          </a:prstGeom>
          <a:solidFill>
            <a:schemeClr val="bg1">
              <a:alpha val="6392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4572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4572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4572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4572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4572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2800">
                <a:solidFill>
                  <a:srgbClr val="00206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Suicide Prevention QI Programme</a:t>
            </a:r>
          </a:p>
          <a:p>
            <a:pPr algn="ctr" eaLnBrk="1" hangingPunct="1"/>
            <a:r>
              <a:rPr lang="en-GB" altLang="en-US" sz="2800">
                <a:solidFill>
                  <a:srgbClr val="00206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Royal College of Psychiatrists February 2024</a:t>
            </a:r>
          </a:p>
          <a:p>
            <a:pPr algn="ctr" eaLnBrk="1" hangingPunct="1"/>
            <a:r>
              <a:rPr lang="en-GB" altLang="en-US" sz="2400">
                <a:solidFill>
                  <a:srgbClr val="00206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Professor Nav Kapur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2BDE45-44B4-7623-3DC8-AD1476F596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GB" dirty="0"/>
              <a:t>Self-harm</a:t>
            </a:r>
          </a:p>
        </p:txBody>
      </p:sp>
      <p:sp>
        <p:nvSpPr>
          <p:cNvPr id="5" name="TextShape 2">
            <a:extLst>
              <a:ext uri="{FF2B5EF4-FFF2-40B4-BE49-F238E27FC236}">
                <a16:creationId xmlns:a16="http://schemas.microsoft.com/office/drawing/2014/main" id="{8CF16AAF-F73B-2971-CF89-D09437FAE06D}"/>
              </a:ext>
            </a:extLst>
          </p:cNvPr>
          <p:cNvSpPr txBox="1"/>
          <p:nvPr/>
        </p:nvSpPr>
        <p:spPr>
          <a:xfrm>
            <a:off x="8064500" y="6626225"/>
            <a:ext cx="8255000" cy="231775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900" b="0" i="1" spc="-1" dirty="0">
                <a:solidFill>
                  <a:prstClr val="black"/>
                </a:solidFill>
                <a:latin typeface="Arial"/>
              </a:rPr>
              <a:t>The Lancet Child &amp; Adolescent Health</a:t>
            </a:r>
            <a:r>
              <a:rPr lang="en-US" sz="900" b="0" spc="-1" dirty="0">
                <a:solidFill>
                  <a:prstClr val="black"/>
                </a:solidFill>
                <a:latin typeface="Arial"/>
              </a:rPr>
              <a:t> DOI: (10.1016/S2352-4642(23)00126-8) </a:t>
            </a:r>
          </a:p>
        </p:txBody>
      </p:sp>
      <p:pic>
        <p:nvPicPr>
          <p:cNvPr id="133124" name="Logo">
            <a:extLst>
              <a:ext uri="{FF2B5EF4-FFF2-40B4-BE49-F238E27FC236}">
                <a16:creationId xmlns:a16="http://schemas.microsoft.com/office/drawing/2014/main" id="{3E846B19-2C63-97A1-AA32-12480F2D1F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625" y="6064250"/>
            <a:ext cx="706438" cy="793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25" name="Picture 6">
            <a:extLst>
              <a:ext uri="{FF2B5EF4-FFF2-40B4-BE49-F238E27FC236}">
                <a16:creationId xmlns:a16="http://schemas.microsoft.com/office/drawing/2014/main" id="{4F6FEBA6-9ED9-DBD1-545E-7E9A46AF00F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4850" y="1246188"/>
            <a:ext cx="7840663" cy="5108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4209B8-BEE6-A830-8E44-E216BD1299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GB" dirty="0"/>
              <a:t>Self-harm</a:t>
            </a:r>
          </a:p>
        </p:txBody>
      </p:sp>
      <p:sp>
        <p:nvSpPr>
          <p:cNvPr id="5" name="TextShape 2">
            <a:extLst>
              <a:ext uri="{FF2B5EF4-FFF2-40B4-BE49-F238E27FC236}">
                <a16:creationId xmlns:a16="http://schemas.microsoft.com/office/drawing/2014/main" id="{57911CCF-37B3-DEB5-B367-AB69FBBA8EDD}"/>
              </a:ext>
            </a:extLst>
          </p:cNvPr>
          <p:cNvSpPr txBox="1"/>
          <p:nvPr/>
        </p:nvSpPr>
        <p:spPr>
          <a:xfrm>
            <a:off x="8064500" y="6626225"/>
            <a:ext cx="8255000" cy="231775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900" b="0" i="1" spc="-1" dirty="0">
                <a:solidFill>
                  <a:prstClr val="black"/>
                </a:solidFill>
                <a:latin typeface="Arial"/>
              </a:rPr>
              <a:t>The Lancet Child &amp; Adolescent Health</a:t>
            </a:r>
            <a:r>
              <a:rPr lang="en-US" sz="900" b="0" spc="-1" dirty="0">
                <a:solidFill>
                  <a:prstClr val="black"/>
                </a:solidFill>
                <a:latin typeface="Arial"/>
              </a:rPr>
              <a:t> DOI: (10.1016/S2352-4642(23)00126-8) </a:t>
            </a:r>
          </a:p>
        </p:txBody>
      </p:sp>
      <p:pic>
        <p:nvPicPr>
          <p:cNvPr id="134148" name="Logo">
            <a:extLst>
              <a:ext uri="{FF2B5EF4-FFF2-40B4-BE49-F238E27FC236}">
                <a16:creationId xmlns:a16="http://schemas.microsoft.com/office/drawing/2014/main" id="{551D2E7D-0C4B-3C88-F802-586309A141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625" y="6064250"/>
            <a:ext cx="706438" cy="793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4149" name="Picture 6">
            <a:extLst>
              <a:ext uri="{FF2B5EF4-FFF2-40B4-BE49-F238E27FC236}">
                <a16:creationId xmlns:a16="http://schemas.microsoft.com/office/drawing/2014/main" id="{3115F920-B8F7-BEF0-C254-763341E26B4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4850" y="1246188"/>
            <a:ext cx="7840663" cy="5108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Oval 4">
            <a:extLst>
              <a:ext uri="{FF2B5EF4-FFF2-40B4-BE49-F238E27FC236}">
                <a16:creationId xmlns:a16="http://schemas.microsoft.com/office/drawing/2014/main" id="{CBEB0733-BAF0-0303-0301-3C948E7EA62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1775" y="2557463"/>
            <a:ext cx="2457450" cy="2486025"/>
          </a:xfrm>
          <a:prstGeom prst="ellipse">
            <a:avLst/>
          </a:prstGeom>
          <a:solidFill>
            <a:srgbClr val="CCECFF"/>
          </a:solidFill>
          <a:ln>
            <a:solidFill>
              <a:srgbClr val="003F7E"/>
            </a:solidFill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en-GB" altLang="en-US" dirty="0">
                <a:solidFill>
                  <a:srgbClr val="FF0000"/>
                </a:solidFill>
                <a:latin typeface="Calibri" panose="020F0502020204030204" pitchFamily="34" charset="0"/>
              </a:rPr>
              <a:t>50%</a:t>
            </a:r>
            <a:r>
              <a:rPr lang="en-GB" altLang="en-US" sz="2400" dirty="0">
                <a:solidFill>
                  <a:srgbClr val="000000"/>
                </a:solidFill>
                <a:latin typeface="Calibri" panose="020F0502020204030204" pitchFamily="34" charset="0"/>
              </a:rPr>
              <a:t> of people </a:t>
            </a:r>
          </a:p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en-GB" altLang="en-US" sz="2400" dirty="0">
                <a:solidFill>
                  <a:srgbClr val="000000"/>
                </a:solidFill>
                <a:latin typeface="Calibri" panose="020F0502020204030204" pitchFamily="34" charset="0"/>
              </a:rPr>
              <a:t>who die by suicide </a:t>
            </a:r>
          </a:p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en-GB" altLang="en-US" sz="2400" dirty="0">
                <a:solidFill>
                  <a:srgbClr val="000000"/>
                </a:solidFill>
                <a:latin typeface="Calibri" panose="020F0502020204030204" pitchFamily="34" charset="0"/>
              </a:rPr>
              <a:t>have history </a:t>
            </a:r>
          </a:p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en-GB" altLang="en-US" sz="2400" dirty="0">
                <a:solidFill>
                  <a:srgbClr val="000000"/>
                </a:solidFill>
                <a:latin typeface="Calibri" panose="020F0502020204030204" pitchFamily="34" charset="0"/>
              </a:rPr>
              <a:t>of self-harm</a:t>
            </a:r>
          </a:p>
        </p:txBody>
      </p:sp>
      <p:sp>
        <p:nvSpPr>
          <p:cNvPr id="7" name="Oval 4">
            <a:extLst>
              <a:ext uri="{FF2B5EF4-FFF2-40B4-BE49-F238E27FC236}">
                <a16:creationId xmlns:a16="http://schemas.microsoft.com/office/drawing/2014/main" id="{FD47453F-AD53-314A-B6A8-E30141E33C51}"/>
              </a:ext>
            </a:extLst>
          </p:cNvPr>
          <p:cNvSpPr>
            <a:spLocks noChangeArrowheads="1"/>
          </p:cNvSpPr>
          <p:nvPr/>
        </p:nvSpPr>
        <p:spPr bwMode="auto">
          <a:xfrm>
            <a:off x="9426575" y="2557463"/>
            <a:ext cx="2457450" cy="2486025"/>
          </a:xfrm>
          <a:prstGeom prst="ellipse">
            <a:avLst/>
          </a:prstGeom>
          <a:solidFill>
            <a:srgbClr val="CCECFF"/>
          </a:solidFill>
          <a:ln>
            <a:solidFill>
              <a:srgbClr val="003F7E"/>
            </a:solidFill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en-GB" altLang="en-US" sz="2400" dirty="0">
                <a:solidFill>
                  <a:srgbClr val="000000"/>
                </a:solidFill>
                <a:latin typeface="Calibri" panose="020F0502020204030204" pitchFamily="34" charset="0"/>
              </a:rPr>
              <a:t>Risk of suicide </a:t>
            </a:r>
          </a:p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en-GB" altLang="en-US" sz="2400" dirty="0">
                <a:solidFill>
                  <a:srgbClr val="000000"/>
                </a:solidFill>
                <a:latin typeface="Calibri" panose="020F0502020204030204" pitchFamily="34" charset="0"/>
              </a:rPr>
              <a:t>increased up to </a:t>
            </a:r>
          </a:p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en-GB" altLang="en-US" dirty="0">
                <a:solidFill>
                  <a:srgbClr val="FF0000"/>
                </a:solidFill>
                <a:latin typeface="Calibri" panose="020F0502020204030204" pitchFamily="34" charset="0"/>
              </a:rPr>
              <a:t>50-fold</a:t>
            </a:r>
            <a:r>
              <a:rPr lang="en-GB" altLang="en-US" sz="2400" dirty="0">
                <a:solidFill>
                  <a:srgbClr val="000000"/>
                </a:solidFill>
                <a:latin typeface="Calibri" panose="020F0502020204030204" pitchFamily="34" charset="0"/>
              </a:rPr>
              <a:t> in year </a:t>
            </a:r>
          </a:p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en-GB" altLang="en-US" sz="2400" dirty="0">
                <a:solidFill>
                  <a:srgbClr val="000000"/>
                </a:solidFill>
                <a:latin typeface="Calibri" panose="020F0502020204030204" pitchFamily="34" charset="0"/>
              </a:rPr>
              <a:t>after self-harm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Title 1">
            <a:extLst>
              <a:ext uri="{FF2B5EF4-FFF2-40B4-BE49-F238E27FC236}">
                <a16:creationId xmlns:a16="http://schemas.microsoft.com/office/drawing/2014/main" id="{F96FBDB6-8DA8-AE05-3CF3-474E2CD0169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3932238" y="252413"/>
            <a:ext cx="4587875" cy="542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en-GB" altLang="en-US" sz="32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NICE guideline</a:t>
            </a:r>
            <a:endParaRPr lang="en-GB" altLang="en-US" sz="32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5171" name="Picture 1">
            <a:extLst>
              <a:ext uri="{FF2B5EF4-FFF2-40B4-BE49-F238E27FC236}">
                <a16:creationId xmlns:a16="http://schemas.microsoft.com/office/drawing/2014/main" id="{67A52D6B-2A7E-7DFB-3000-DC4D8581813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8663" y="1119188"/>
            <a:ext cx="10599737" cy="4240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5172" name="Rectangle 2">
            <a:extLst>
              <a:ext uri="{FF2B5EF4-FFF2-40B4-BE49-F238E27FC236}">
                <a16:creationId xmlns:a16="http://schemas.microsoft.com/office/drawing/2014/main" id="{5566FD93-9655-9469-6683-5F0E05A02A6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75113" y="5838825"/>
            <a:ext cx="4124325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sz="1600" b="0">
                <a:solidFill>
                  <a:srgbClr val="000000"/>
                </a:solidFill>
                <a:hlinkClick r:id="rId3"/>
              </a:rPr>
              <a:t>https://www.nice.org.uk/guidance/NG225</a:t>
            </a:r>
            <a:r>
              <a:rPr lang="en-GB" altLang="en-US" sz="1600" b="0">
                <a:solidFill>
                  <a:srgbClr val="000000"/>
                </a:solidFill>
              </a:rPr>
              <a:t> 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6194" name="Picture 2">
            <a:extLst>
              <a:ext uri="{FF2B5EF4-FFF2-40B4-BE49-F238E27FC236}">
                <a16:creationId xmlns:a16="http://schemas.microsoft.com/office/drawing/2014/main" id="{06F39A5D-AFCA-AF35-661D-BE80F8C965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1863" y="1260475"/>
            <a:ext cx="4329112" cy="251936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36195" name="Picture 2">
            <a:extLst>
              <a:ext uri="{FF2B5EF4-FFF2-40B4-BE49-F238E27FC236}">
                <a16:creationId xmlns:a16="http://schemas.microsoft.com/office/drawing/2014/main" id="{3C2565E4-227A-A9D5-B273-D0B2E110BC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2400" y="3867150"/>
            <a:ext cx="2784475" cy="162401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36196" name="Picture 3">
            <a:extLst>
              <a:ext uri="{FF2B5EF4-FFF2-40B4-BE49-F238E27FC236}">
                <a16:creationId xmlns:a16="http://schemas.microsoft.com/office/drawing/2014/main" id="{EC64E167-F0D3-CF6D-ECDF-261C514124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58013" y="5229225"/>
            <a:ext cx="2809875" cy="14478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136197" name="TextBox 7">
            <a:extLst>
              <a:ext uri="{FF2B5EF4-FFF2-40B4-BE49-F238E27FC236}">
                <a16:creationId xmlns:a16="http://schemas.microsoft.com/office/drawing/2014/main" id="{242B65DC-9161-350D-68E1-04FAD557259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19513" y="192088"/>
            <a:ext cx="496887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3200">
                <a:solidFill>
                  <a:schemeClr val="bg1"/>
                </a:solidFill>
                <a:latin typeface="Calibri" panose="020F0502020204030204" pitchFamily="34" charset="0"/>
              </a:rPr>
              <a:t>Competencies </a:t>
            </a:r>
          </a:p>
        </p:txBody>
      </p:sp>
      <p:pic>
        <p:nvPicPr>
          <p:cNvPr id="136198" name="Picture 2">
            <a:extLst>
              <a:ext uri="{FF2B5EF4-FFF2-40B4-BE49-F238E27FC236}">
                <a16:creationId xmlns:a16="http://schemas.microsoft.com/office/drawing/2014/main" id="{C708C425-FD10-F01A-975A-E89163BE58C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4238" y="1052513"/>
            <a:ext cx="3660775" cy="5256212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7831" name="TextBox 3">
            <a:extLst>
              <a:ext uri="{FF2B5EF4-FFF2-40B4-BE49-F238E27FC236}">
                <a16:creationId xmlns:a16="http://schemas.microsoft.com/office/drawing/2014/main" id="{454CC7D5-DB73-55F4-3B07-26FC7682899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50988" y="6480175"/>
            <a:ext cx="5472112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r>
              <a:rPr lang="en-GB" altLang="en-US" sz="900" b="0" dirty="0">
                <a:solidFill>
                  <a:schemeClr val="bg1">
                    <a:lumMod val="6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  <a:hlinkClick r:id="rId6"/>
              </a:rPr>
              <a:t>Source: UCL https://www.ucl.ac.uk/pals/research/clinical-educational-and-health-psychology/research-groups/core/competence-frameworks/self</a:t>
            </a:r>
            <a:r>
              <a:rPr lang="en-GB" altLang="en-US" sz="900" b="0" dirty="0">
                <a:solidFill>
                  <a:schemeClr val="bg1">
                    <a:lumMod val="6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218" name="TextBox 5">
            <a:extLst>
              <a:ext uri="{FF2B5EF4-FFF2-40B4-BE49-F238E27FC236}">
                <a16:creationId xmlns:a16="http://schemas.microsoft.com/office/drawing/2014/main" id="{B005FB81-F129-753A-9A77-D82D572ECFA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58938" y="160338"/>
            <a:ext cx="889317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GB" altLang="en-US" sz="320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Suicide in mid life</a:t>
            </a:r>
          </a:p>
        </p:txBody>
      </p:sp>
      <p:pic>
        <p:nvPicPr>
          <p:cNvPr id="137219" name="Picture 1">
            <a:extLst>
              <a:ext uri="{FF2B5EF4-FFF2-40B4-BE49-F238E27FC236}">
                <a16:creationId xmlns:a16="http://schemas.microsoft.com/office/drawing/2014/main" id="{0C42E9EF-51EE-B214-2407-02FD94E82C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7375" y="1462088"/>
            <a:ext cx="8932863" cy="5260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42" name="Rectangle 2">
            <a:extLst>
              <a:ext uri="{FF2B5EF4-FFF2-40B4-BE49-F238E27FC236}">
                <a16:creationId xmlns:a16="http://schemas.microsoft.com/office/drawing/2014/main" id="{2DC5C687-07C9-E29A-DC90-91C016C85C8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25725" y="103188"/>
            <a:ext cx="7364413" cy="671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GB" altLang="en-US" sz="3200">
                <a:solidFill>
                  <a:schemeClr val="bg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Calibri" panose="020F0502020204030204" pitchFamily="34" charset="0"/>
              </a:rPr>
              <a:t>Middle-aged men</a:t>
            </a:r>
          </a:p>
        </p:txBody>
      </p:sp>
      <p:pic>
        <p:nvPicPr>
          <p:cNvPr id="138243" name="Picture 2">
            <a:extLst>
              <a:ext uri="{FF2B5EF4-FFF2-40B4-BE49-F238E27FC236}">
                <a16:creationId xmlns:a16="http://schemas.microsoft.com/office/drawing/2014/main" id="{6A1C47BA-9331-2B5A-8750-5988692C26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500" y="1339850"/>
            <a:ext cx="3357563" cy="474503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8244" name="Picture 1">
            <a:extLst>
              <a:ext uri="{FF2B5EF4-FFF2-40B4-BE49-F238E27FC236}">
                <a16:creationId xmlns:a16="http://schemas.microsoft.com/office/drawing/2014/main" id="{42DDC52D-2392-FF16-C5F1-E28075A26AB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0400" y="1339850"/>
            <a:ext cx="3392488" cy="4745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8245" name="Picture 1">
            <a:extLst>
              <a:ext uri="{FF2B5EF4-FFF2-40B4-BE49-F238E27FC236}">
                <a16:creationId xmlns:a16="http://schemas.microsoft.com/office/drawing/2014/main" id="{0CCC791A-76B3-FF7E-EAB7-E2195E953F9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7225" y="1339850"/>
            <a:ext cx="3343275" cy="4745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266" name="TextBox 3">
            <a:extLst>
              <a:ext uri="{FF2B5EF4-FFF2-40B4-BE49-F238E27FC236}">
                <a16:creationId xmlns:a16="http://schemas.microsoft.com/office/drawing/2014/main" id="{E53DEBAC-2D75-ED94-3F8C-E8C516056C7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06613" y="153988"/>
            <a:ext cx="8345487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28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Service user and carer involvement</a:t>
            </a:r>
          </a:p>
        </p:txBody>
      </p:sp>
      <p:pic>
        <p:nvPicPr>
          <p:cNvPr id="139267" name="Picture 1">
            <a:extLst>
              <a:ext uri="{FF2B5EF4-FFF2-40B4-BE49-F238E27FC236}">
                <a16:creationId xmlns:a16="http://schemas.microsoft.com/office/drawing/2014/main" id="{24E6B0D1-F485-41D0-EA3D-33A094B3E9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1274"/>
          <a:stretch>
            <a:fillRect/>
          </a:stretch>
        </p:blipFill>
        <p:spPr bwMode="auto">
          <a:xfrm>
            <a:off x="7480300" y="1570038"/>
            <a:ext cx="4254500" cy="1681162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9268" name="Picture 2" descr="Image">
            <a:extLst>
              <a:ext uri="{FF2B5EF4-FFF2-40B4-BE49-F238E27FC236}">
                <a16:creationId xmlns:a16="http://schemas.microsoft.com/office/drawing/2014/main" id="{EADAFC6F-C31D-2202-41C6-5FB54D3699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1163" y="2141538"/>
            <a:ext cx="2395537" cy="3389312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9269" name="Picture 1">
            <a:extLst>
              <a:ext uri="{FF2B5EF4-FFF2-40B4-BE49-F238E27FC236}">
                <a16:creationId xmlns:a16="http://schemas.microsoft.com/office/drawing/2014/main" id="{0A7CF54B-12B4-FD2B-E6FD-14645DE9C8A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0" y="3908425"/>
            <a:ext cx="4876800" cy="241776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9270" name="Picture 2">
            <a:extLst>
              <a:ext uri="{FF2B5EF4-FFF2-40B4-BE49-F238E27FC236}">
                <a16:creationId xmlns:a16="http://schemas.microsoft.com/office/drawing/2014/main" id="{A9DE0247-3554-A468-1313-64DE5074325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" y="1501775"/>
            <a:ext cx="3714750" cy="52101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90" name="TextBox 2">
            <a:extLst>
              <a:ext uri="{FF2B5EF4-FFF2-40B4-BE49-F238E27FC236}">
                <a16:creationId xmlns:a16="http://schemas.microsoft.com/office/drawing/2014/main" id="{F5CE0B1D-9118-8C10-806E-AF002F50AB6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70238" y="160338"/>
            <a:ext cx="6156325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GB" altLang="en-US" sz="3200">
                <a:solidFill>
                  <a:schemeClr val="bg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Calibri" panose="020F0502020204030204" pitchFamily="34" charset="0"/>
              </a:rPr>
              <a:t>The third sector</a:t>
            </a:r>
          </a:p>
        </p:txBody>
      </p:sp>
      <p:sp>
        <p:nvSpPr>
          <p:cNvPr id="140291" name="Text Box 4">
            <a:extLst>
              <a:ext uri="{FF2B5EF4-FFF2-40B4-BE49-F238E27FC236}">
                <a16:creationId xmlns:a16="http://schemas.microsoft.com/office/drawing/2014/main" id="{1B989EB2-9C36-6A12-8646-7F6177B3AF2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0" y="6627813"/>
            <a:ext cx="8942388" cy="230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sz="900" b="0">
                <a:solidFill>
                  <a:srgbClr val="B2B2B2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Source: Harmless </a:t>
            </a:r>
            <a:r>
              <a:rPr lang="en-GB" altLang="en-US" sz="900" b="0">
                <a:solidFill>
                  <a:srgbClr val="B2B2B2"/>
                </a:solidFill>
                <a:latin typeface="Calibri" panose="020F0502020204030204" pitchFamily="34" charset="0"/>
                <a:cs typeface="Arial" panose="020B0604020202020204" pitchFamily="34" charset="0"/>
                <a:hlinkClick r:id="rId2"/>
              </a:rPr>
              <a:t>http://www.harmless.org.uk/</a:t>
            </a:r>
            <a:r>
              <a:rPr lang="en-GB" altLang="en-US" sz="900" b="0">
                <a:solidFill>
                  <a:srgbClr val="B2B2B2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 ; Samaritans </a:t>
            </a:r>
            <a:r>
              <a:rPr lang="en-GB" altLang="en-US" sz="900" b="0">
                <a:solidFill>
                  <a:srgbClr val="B2B2B2"/>
                </a:solidFill>
                <a:latin typeface="Calibri" panose="020F0502020204030204" pitchFamily="34" charset="0"/>
                <a:cs typeface="Arial" panose="020B0604020202020204" pitchFamily="34" charset="0"/>
                <a:hlinkClick r:id="rId3"/>
              </a:rPr>
              <a:t>https://www.samaritans.org/how-we-can-help/if-youre-having-difficult-time/if-you-want-self-harm/</a:t>
            </a:r>
            <a:r>
              <a:rPr lang="en-GB" altLang="en-US" sz="900" b="0">
                <a:solidFill>
                  <a:srgbClr val="B2B2B2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  </a:t>
            </a:r>
          </a:p>
        </p:txBody>
      </p:sp>
      <p:pic>
        <p:nvPicPr>
          <p:cNvPr id="140292" name="Picture 1">
            <a:extLst>
              <a:ext uri="{FF2B5EF4-FFF2-40B4-BE49-F238E27FC236}">
                <a16:creationId xmlns:a16="http://schemas.microsoft.com/office/drawing/2014/main" id="{04438760-D7FB-630A-1DCF-D52B4602489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088" y="2017713"/>
            <a:ext cx="5937250" cy="344328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0293" name="Picture 7">
            <a:extLst>
              <a:ext uri="{FF2B5EF4-FFF2-40B4-BE49-F238E27FC236}">
                <a16:creationId xmlns:a16="http://schemas.microsoft.com/office/drawing/2014/main" id="{4FFD4890-80A9-9C65-7FE8-F30DF57960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4613" y="1809750"/>
            <a:ext cx="5618162" cy="481806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0294" name="Picture 2">
            <a:extLst>
              <a:ext uri="{FF2B5EF4-FFF2-40B4-BE49-F238E27FC236}">
                <a16:creationId xmlns:a16="http://schemas.microsoft.com/office/drawing/2014/main" id="{4CEF1A63-C29D-8A2A-9758-96FEA0E06A5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4613" y="1006475"/>
            <a:ext cx="5618162" cy="8001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1314" name="Chart 3">
            <a:extLst>
              <a:ext uri="{FF2B5EF4-FFF2-40B4-BE49-F238E27FC236}">
                <a16:creationId xmlns:a16="http://schemas.microsoft.com/office/drawing/2014/main" id="{491677F9-1228-F4C7-FCB1-0D000EE99D9A}"/>
              </a:ext>
            </a:extLst>
          </p:cNvPr>
          <p:cNvGraphicFramePr>
            <a:graphicFrameLocks/>
          </p:cNvGraphicFramePr>
          <p:nvPr/>
        </p:nvGraphicFramePr>
        <p:xfrm>
          <a:off x="349250" y="1397000"/>
          <a:ext cx="11493500" cy="5461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hart" r:id="rId3" imgW="8236410" imgH="5047925" progId="Excel.Chart.8">
                  <p:embed/>
                </p:oleObj>
              </mc:Choice>
              <mc:Fallback>
                <p:oleObj name="Chart" r:id="rId3" imgW="8236410" imgH="5047925" progId="Excel.Chart.8">
                  <p:embed/>
                  <p:pic>
                    <p:nvPicPr>
                      <p:cNvPr id="0" name="Chart 3"/>
                      <p:cNvPicPr>
                        <a:picLocks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9250" y="1397000"/>
                        <a:ext cx="11493500" cy="5461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Oval 2">
            <a:extLst>
              <a:ext uri="{FF2B5EF4-FFF2-40B4-BE49-F238E27FC236}">
                <a16:creationId xmlns:a16="http://schemas.microsoft.com/office/drawing/2014/main" id="{39A26660-B21E-8411-54A7-D0E1D8516316}"/>
              </a:ext>
            </a:extLst>
          </p:cNvPr>
          <p:cNvSpPr/>
          <p:nvPr/>
        </p:nvSpPr>
        <p:spPr>
          <a:xfrm>
            <a:off x="8039100" y="1724025"/>
            <a:ext cx="1677988" cy="1216025"/>
          </a:xfrm>
          <a:prstGeom prst="ellipse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1800" b="0">
              <a:solidFill>
                <a:prstClr val="white"/>
              </a:solidFill>
            </a:endParaRPr>
          </a:p>
        </p:txBody>
      </p:sp>
      <p:sp>
        <p:nvSpPr>
          <p:cNvPr id="141316" name="TextBox 22">
            <a:extLst>
              <a:ext uri="{FF2B5EF4-FFF2-40B4-BE49-F238E27FC236}">
                <a16:creationId xmlns:a16="http://schemas.microsoft.com/office/drawing/2014/main" id="{8900FB5A-55D0-0496-4E7C-2B7FC4A3654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6611938"/>
            <a:ext cx="4576763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sz="100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Source: ONS</a:t>
            </a:r>
          </a:p>
        </p:txBody>
      </p:sp>
      <p:sp>
        <p:nvSpPr>
          <p:cNvPr id="141317" name="TextBox 8">
            <a:extLst>
              <a:ext uri="{FF2B5EF4-FFF2-40B4-BE49-F238E27FC236}">
                <a16:creationId xmlns:a16="http://schemas.microsoft.com/office/drawing/2014/main" id="{BEC718F7-DC57-4F8D-1371-ADA8CCB955A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204788"/>
            <a:ext cx="121920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GB" altLang="en-US" sz="2800">
                <a:solidFill>
                  <a:srgbClr val="FFFFFF"/>
                </a:solidFill>
                <a:latin typeface="Calibri "/>
              </a:rPr>
              <a:t>Suicide</a:t>
            </a:r>
            <a:endParaRPr lang="en-GB" altLang="en-US" sz="2800">
              <a:solidFill>
                <a:srgbClr val="FFFFFF"/>
              </a:solidFill>
            </a:endParaRPr>
          </a:p>
        </p:txBody>
      </p:sp>
      <p:sp>
        <p:nvSpPr>
          <p:cNvPr id="141318" name="TextBox 12">
            <a:extLst>
              <a:ext uri="{FF2B5EF4-FFF2-40B4-BE49-F238E27FC236}">
                <a16:creationId xmlns:a16="http://schemas.microsoft.com/office/drawing/2014/main" id="{7BEE6176-A7D6-44BE-FA80-6E066889DD3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17613" y="6540500"/>
            <a:ext cx="4524375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sz="1200">
                <a:solidFill>
                  <a:srgbClr val="323132"/>
                </a:solidFill>
                <a:latin typeface="Calibri "/>
              </a:rPr>
              <a:t>Age-standardised suicide rates by sex, England and Wales</a:t>
            </a:r>
          </a:p>
        </p:txBody>
      </p:sp>
      <p:sp>
        <p:nvSpPr>
          <p:cNvPr id="141319" name="TextBox 1">
            <a:extLst>
              <a:ext uri="{FF2B5EF4-FFF2-40B4-BE49-F238E27FC236}">
                <a16:creationId xmlns:a16="http://schemas.microsoft.com/office/drawing/2014/main" id="{4237DE7E-EC98-C0A4-C90A-650F902A649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29600" y="1917700"/>
            <a:ext cx="2374900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4400" b="0">
                <a:solidFill>
                  <a:srgbClr val="000000"/>
                </a:solidFill>
                <a:latin typeface="Calibri" panose="020F0502020204030204" pitchFamily="34" charset="0"/>
              </a:rPr>
              <a:t>5583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62" name="TextBox 22">
            <a:extLst>
              <a:ext uri="{FF2B5EF4-FFF2-40B4-BE49-F238E27FC236}">
                <a16:creationId xmlns:a16="http://schemas.microsoft.com/office/drawing/2014/main" id="{29182B7E-F02F-43FE-6C53-801CD3E7D02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6611938"/>
            <a:ext cx="4576763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sz="100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Source: ONS</a:t>
            </a:r>
          </a:p>
        </p:txBody>
      </p:sp>
      <p:sp>
        <p:nvSpPr>
          <p:cNvPr id="143363" name="TextBox 8">
            <a:extLst>
              <a:ext uri="{FF2B5EF4-FFF2-40B4-BE49-F238E27FC236}">
                <a16:creationId xmlns:a16="http://schemas.microsoft.com/office/drawing/2014/main" id="{C1C8DCA2-F09D-D420-6AFF-38B91466C69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204788"/>
            <a:ext cx="121920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GB" altLang="en-US" sz="2800">
                <a:solidFill>
                  <a:srgbClr val="FFFFFF"/>
                </a:solidFill>
                <a:latin typeface="Calibri "/>
              </a:rPr>
              <a:t>Suicide</a:t>
            </a:r>
            <a:endParaRPr lang="en-GB" altLang="en-US" sz="2800">
              <a:solidFill>
                <a:srgbClr val="FFFFFF"/>
              </a:solidFill>
            </a:endParaRPr>
          </a:p>
        </p:txBody>
      </p:sp>
      <p:sp>
        <p:nvSpPr>
          <p:cNvPr id="143364" name="TextBox 12">
            <a:extLst>
              <a:ext uri="{FF2B5EF4-FFF2-40B4-BE49-F238E27FC236}">
                <a16:creationId xmlns:a16="http://schemas.microsoft.com/office/drawing/2014/main" id="{C828552B-802A-E96E-8499-9BC9BA1ECF2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17613" y="6540500"/>
            <a:ext cx="4524375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sz="1200">
                <a:solidFill>
                  <a:srgbClr val="323132"/>
                </a:solidFill>
                <a:latin typeface="Calibri "/>
              </a:rPr>
              <a:t>Age-standardised suicide rates by sex, England and Wales</a:t>
            </a:r>
          </a:p>
        </p:txBody>
      </p:sp>
      <p:graphicFrame>
        <p:nvGraphicFramePr>
          <p:cNvPr id="143365" name="Chart 7">
            <a:extLst>
              <a:ext uri="{FF2B5EF4-FFF2-40B4-BE49-F238E27FC236}">
                <a16:creationId xmlns:a16="http://schemas.microsoft.com/office/drawing/2014/main" id="{58522363-298D-8415-529E-BB8B8AB7761E}"/>
              </a:ext>
            </a:extLst>
          </p:cNvPr>
          <p:cNvGraphicFramePr>
            <a:graphicFrameLocks/>
          </p:cNvGraphicFramePr>
          <p:nvPr/>
        </p:nvGraphicFramePr>
        <p:xfrm>
          <a:off x="1511300" y="1354138"/>
          <a:ext cx="8464550" cy="4606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hart" r:id="rId3" imgW="8468078" imgH="4608975" progId="Excel.Chart.8">
                  <p:embed/>
                </p:oleObj>
              </mc:Choice>
              <mc:Fallback>
                <p:oleObj name="Chart" r:id="rId3" imgW="8468078" imgH="4608975" progId="Excel.Chart.8">
                  <p:embed/>
                  <p:pic>
                    <p:nvPicPr>
                      <p:cNvPr id="0" name="Chart 7"/>
                      <p:cNvPicPr>
                        <a:picLocks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11300" y="1354138"/>
                        <a:ext cx="8464550" cy="46069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1C563104-5E0D-AE8E-1BD8-74E40ECDCA41}"/>
              </a:ext>
            </a:extLst>
          </p:cNvPr>
          <p:cNvCxnSpPr/>
          <p:nvPr/>
        </p:nvCxnSpPr>
        <p:spPr>
          <a:xfrm>
            <a:off x="10131425" y="1404938"/>
            <a:ext cx="25400" cy="424815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882" name="Picture 1">
            <a:extLst>
              <a:ext uri="{FF2B5EF4-FFF2-40B4-BE49-F238E27FC236}">
                <a16:creationId xmlns:a16="http://schemas.microsoft.com/office/drawing/2014/main" id="{8B800299-E9AF-64B2-C8D3-43FA75B2621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925" y="1365250"/>
            <a:ext cx="5195888" cy="2922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883" name="Picture 2">
            <a:extLst>
              <a:ext uri="{FF2B5EF4-FFF2-40B4-BE49-F238E27FC236}">
                <a16:creationId xmlns:a16="http://schemas.microsoft.com/office/drawing/2014/main" id="{F2FB06FB-17CB-C525-AA40-6C33C4203D9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29300" y="3160713"/>
            <a:ext cx="6096000" cy="342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410" name="TextBox 5">
            <a:extLst>
              <a:ext uri="{FF2B5EF4-FFF2-40B4-BE49-F238E27FC236}">
                <a16:creationId xmlns:a16="http://schemas.microsoft.com/office/drawing/2014/main" id="{3F250683-57A0-2434-E03D-A15BCFC4F68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58938" y="160338"/>
            <a:ext cx="889317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GB" altLang="en-US" sz="32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Patient suicide</a:t>
            </a:r>
          </a:p>
        </p:txBody>
      </p:sp>
      <p:pic>
        <p:nvPicPr>
          <p:cNvPr id="145411" name="Picture 2">
            <a:extLst>
              <a:ext uri="{FF2B5EF4-FFF2-40B4-BE49-F238E27FC236}">
                <a16:creationId xmlns:a16="http://schemas.microsoft.com/office/drawing/2014/main" id="{3687D368-2F31-BBF2-03C1-E9111027D60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4475" y="1292225"/>
            <a:ext cx="9182100" cy="544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434" name="Rectangle 10">
            <a:extLst>
              <a:ext uri="{FF2B5EF4-FFF2-40B4-BE49-F238E27FC236}">
                <a16:creationId xmlns:a16="http://schemas.microsoft.com/office/drawing/2014/main" id="{56E6C05F-C6EE-4187-F59E-340FF974C233}"/>
              </a:ext>
            </a:extLst>
          </p:cNvPr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1524000" y="687388"/>
            <a:ext cx="9144000" cy="914400"/>
          </a:xfrm>
          <a:prstGeom prst="rect">
            <a:avLst/>
          </a:prstGeom>
          <a:solidFill>
            <a:srgbClr val="EEEEEE"/>
          </a:solidFill>
          <a:ln>
            <a:noFill/>
          </a:ln>
          <a:extLs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SzPct val="100000"/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SzPct val="100000"/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SzPct val="100000"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SzPct val="100000"/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SzPct val="100000"/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endParaRPr lang="en-US" altLang="en-US" sz="1800" b="0">
              <a:solidFill>
                <a:srgbClr val="FFFFFF"/>
              </a:solidFill>
              <a:sym typeface="Wingdings" panose="05000000000000000000" pitchFamily="2" charset="2"/>
            </a:endParaRPr>
          </a:p>
        </p:txBody>
      </p:sp>
      <p:sp>
        <p:nvSpPr>
          <p:cNvPr id="146435" name="Footer Placeholder 4">
            <a:extLst>
              <a:ext uri="{FF2B5EF4-FFF2-40B4-BE49-F238E27FC236}">
                <a16:creationId xmlns:a16="http://schemas.microsoft.com/office/drawing/2014/main" id="{A07C45D5-19BE-A111-E649-1B3D85B5826D}"/>
              </a:ext>
            </a:extLst>
          </p:cNvPr>
          <p:cNvSpPr>
            <a:spLocks noGrp="1" noChangeArrowheads="1"/>
          </p:cNvSpPr>
          <p:nvPr>
            <p:ph type="ftr" sz="quarter" idx="4294967295"/>
            <p:custDataLst>
              <p:tags r:id="rId2"/>
            </p:custDataLst>
          </p:nvPr>
        </p:nvSpPr>
        <p:spPr bwMode="auto">
          <a:xfrm>
            <a:off x="0" y="6223000"/>
            <a:ext cx="5829300" cy="6350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SzPct val="100000"/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SzPct val="100000"/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SzPct val="100000"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SzPct val="100000"/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SzPct val="100000"/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en-US" sz="1000" b="0">
                <a:solidFill>
                  <a:srgbClr val="999999"/>
                </a:solidFill>
                <a:latin typeface="Helvetica" panose="020B0604020202020204" pitchFamily="34" charset="0"/>
              </a:rPr>
              <a:t>Copyright 2023 American Medical Association. All Rights Reserved.</a:t>
            </a:r>
          </a:p>
        </p:txBody>
      </p:sp>
      <p:sp>
        <p:nvSpPr>
          <p:cNvPr id="146436" name="Text Placeholder 2">
            <a:extLst>
              <a:ext uri="{FF2B5EF4-FFF2-40B4-BE49-F238E27FC236}">
                <a16:creationId xmlns:a16="http://schemas.microsoft.com/office/drawing/2014/main" id="{4E4B8F30-AEDB-EC38-B589-7174E402DD2C}"/>
              </a:ext>
            </a:extLst>
          </p:cNvPr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1524000" y="692150"/>
            <a:ext cx="9144000" cy="50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254000" tIns="63500" rIns="127000" bIns="0"/>
          <a:lstStyle>
            <a:lvl1pPr>
              <a:spcBef>
                <a:spcPct val="20000"/>
              </a:spcBef>
              <a:buSzPct val="100000"/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SzPct val="100000"/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SzPct val="100000"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SzPct val="100000"/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SzPct val="100000"/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SzTx/>
              <a:buFontTx/>
              <a:buNone/>
            </a:pPr>
            <a:r>
              <a:rPr lang="en-US" altLang="en-US" sz="1300" b="0">
                <a:solidFill>
                  <a:srgbClr val="000000"/>
                </a:solidFill>
                <a:latin typeface="Helvetica" panose="020B0604020202020204" pitchFamily="34" charset="0"/>
                <a:ea typeface="Arial" panose="020B0604020202020204" pitchFamily="34" charset="0"/>
                <a:cs typeface="Helvetica" panose="020B0604020202020204" pitchFamily="34" charset="0"/>
                <a:sym typeface="Wingdings" panose="05000000000000000000" pitchFamily="2" charset="2"/>
              </a:rPr>
              <a:t>From: Effect of an Emergency Department Process Improvement Package on Suicide Prevention: The ED-SAFE 2 Cluster Randomized Clinical Trial</a:t>
            </a:r>
          </a:p>
        </p:txBody>
      </p:sp>
      <p:cxnSp>
        <p:nvCxnSpPr>
          <p:cNvPr id="146437" name="Straight Connector 8">
            <a:extLst>
              <a:ext uri="{FF2B5EF4-FFF2-40B4-BE49-F238E27FC236}">
                <a16:creationId xmlns:a16="http://schemas.microsoft.com/office/drawing/2014/main" id="{E8F63237-CC9C-8F56-7045-319C0D4D29EC}"/>
              </a:ext>
            </a:extLst>
          </p:cNvPr>
          <p:cNvCxnSpPr>
            <a:cxnSpLocks noChangeShapeType="1"/>
          </p:cNvCxnSpPr>
          <p:nvPr>
            <p:custDataLst>
              <p:tags r:id="rId4"/>
            </p:custDataLst>
          </p:nvPr>
        </p:nvCxnSpPr>
        <p:spPr bwMode="auto">
          <a:xfrm flipV="1">
            <a:off x="1585913" y="6373813"/>
            <a:ext cx="9144000" cy="7937"/>
          </a:xfrm>
          <a:prstGeom prst="line">
            <a:avLst/>
          </a:prstGeom>
          <a:noFill/>
          <a:ln w="12700" algn="ctr">
            <a:solidFill>
              <a:srgbClr val="999999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46438" name="Text Placeholder 2">
            <a:extLst>
              <a:ext uri="{FF2B5EF4-FFF2-40B4-BE49-F238E27FC236}">
                <a16:creationId xmlns:a16="http://schemas.microsoft.com/office/drawing/2014/main" id="{8164C8FD-D466-0399-FC8D-A700574186FE}"/>
              </a:ext>
            </a:extLst>
          </p:cNvPr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1524000" y="1282700"/>
            <a:ext cx="9144000" cy="31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254000" tIns="0" rIns="127000" bIns="63500"/>
          <a:lstStyle>
            <a:lvl1pPr>
              <a:spcBef>
                <a:spcPct val="20000"/>
              </a:spcBef>
              <a:buSzPct val="100000"/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SzPct val="100000"/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SzPct val="100000"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SzPct val="100000"/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SzPct val="100000"/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SzTx/>
              <a:buFontTx/>
              <a:buNone/>
            </a:pPr>
            <a:r>
              <a:rPr lang="en-US" altLang="en-US" sz="1200" b="0">
                <a:solidFill>
                  <a:srgbClr val="000000"/>
                </a:solidFill>
                <a:latin typeface="Helvetica" panose="020B0604020202020204" pitchFamily="34" charset="0"/>
                <a:ea typeface="Arial" panose="020B0604020202020204" pitchFamily="34" charset="0"/>
                <a:cs typeface="Helvetica" panose="020B0604020202020204" pitchFamily="34" charset="0"/>
                <a:sym typeface="Wingdings" panose="05000000000000000000" pitchFamily="2" charset="2"/>
              </a:rPr>
              <a:t>JAMA Psychiatry. Published online  May 17, 2023. doi:10.1001/jamapsychiatry.2023.1304</a:t>
            </a:r>
          </a:p>
        </p:txBody>
      </p:sp>
      <p:cxnSp>
        <p:nvCxnSpPr>
          <p:cNvPr id="146439" name="Straight Connector 5">
            <a:extLst>
              <a:ext uri="{FF2B5EF4-FFF2-40B4-BE49-F238E27FC236}">
                <a16:creationId xmlns:a16="http://schemas.microsoft.com/office/drawing/2014/main" id="{F9A7CDA6-CA81-8CA2-9FEA-D9DE7913EA92}"/>
              </a:ext>
            </a:extLst>
          </p:cNvPr>
          <p:cNvCxnSpPr>
            <a:cxnSpLocks noChangeShapeType="1"/>
          </p:cNvCxnSpPr>
          <p:nvPr>
            <p:custDataLst>
              <p:tags r:id="rId6"/>
            </p:custDataLst>
          </p:nvPr>
        </p:nvCxnSpPr>
        <p:spPr bwMode="auto">
          <a:xfrm>
            <a:off x="1524000" y="666750"/>
            <a:ext cx="9144000" cy="0"/>
          </a:xfrm>
          <a:prstGeom prst="line">
            <a:avLst/>
          </a:prstGeom>
          <a:noFill/>
          <a:ln w="38100" algn="ctr">
            <a:solidFill>
              <a:srgbClr val="999999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pic>
        <p:nvPicPr>
          <p:cNvPr id="146440" name="Picture 18">
            <a:extLst>
              <a:ext uri="{FF2B5EF4-FFF2-40B4-BE49-F238E27FC236}">
                <a16:creationId xmlns:a16="http://schemas.microsoft.com/office/drawing/2014/main" id="{E30B3C8C-D1DA-C624-FB98-B0C0F6F5F5D1}"/>
              </a:ext>
            </a:extLst>
          </p:cNvPr>
          <p:cNvPicPr>
            <a:picLocks noChangeAspect="1" noChangeArrowheads="1"/>
          </p:cNvPicPr>
          <p:nvPr>
            <p:custDataLst>
              <p:tags r:id="rId7"/>
            </p:custDataLst>
          </p:nvPr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8000" y="101600"/>
            <a:ext cx="2286000" cy="48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6441" name="New picture">
            <a:extLst>
              <a:ext uri="{FF2B5EF4-FFF2-40B4-BE49-F238E27FC236}">
                <a16:creationId xmlns:a16="http://schemas.microsoft.com/office/drawing/2014/main" id="{619790D2-A7D1-3FC9-C3B8-F6CAE0A9FBF5}"/>
              </a:ext>
            </a:extLst>
          </p:cNvPr>
          <p:cNvPicPr>
            <a:picLocks noChangeAspect="1" noChangeArrowheads="1"/>
          </p:cNvPicPr>
          <p:nvPr>
            <p:custDataLst>
              <p:tags r:id="rId8"/>
            </p:custDataLst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5388" y="1597025"/>
            <a:ext cx="9039225" cy="4738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458" name="TextBox 4">
            <a:extLst>
              <a:ext uri="{FF2B5EF4-FFF2-40B4-BE49-F238E27FC236}">
                <a16:creationId xmlns:a16="http://schemas.microsoft.com/office/drawing/2014/main" id="{1C1E296F-63E3-C477-C16C-3EBB1B02999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78488" y="3324225"/>
            <a:ext cx="5176837" cy="1322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sz="4000">
                <a:solidFill>
                  <a:srgbClr val="000000"/>
                </a:solidFill>
              </a:rPr>
              <a:t>“Its not just about the numbers”</a:t>
            </a:r>
          </a:p>
        </p:txBody>
      </p:sp>
      <p:pic>
        <p:nvPicPr>
          <p:cNvPr id="147459" name="Picture 2" descr="Who's on Council | Royal College of Psychiatrists">
            <a:extLst>
              <a:ext uri="{FF2B5EF4-FFF2-40B4-BE49-F238E27FC236}">
                <a16:creationId xmlns:a16="http://schemas.microsoft.com/office/drawing/2014/main" id="{73F490B6-846E-3C30-FC89-85D5E50CCE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0675" y="2125663"/>
            <a:ext cx="2557463" cy="3843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Title 1">
            <a:extLst>
              <a:ext uri="{FF2B5EF4-FFF2-40B4-BE49-F238E27FC236}">
                <a16:creationId xmlns:a16="http://schemas.microsoft.com/office/drawing/2014/main" id="{E1E6DF9B-DBB5-E626-404E-89C6789A2F2A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0" y="252413"/>
            <a:ext cx="12192000" cy="542925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GB" altLang="en-US" sz="2800" b="1" dirty="0">
                <a:solidFill>
                  <a:schemeClr val="bg1"/>
                </a:solidFill>
                <a:latin typeface="+mn-lt"/>
              </a:rPr>
              <a:t>Quality improvement</a:t>
            </a:r>
            <a:endParaRPr lang="en-GB" altLang="en-US" sz="2800" dirty="0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148483" name="Picture 2">
            <a:extLst>
              <a:ext uri="{FF2B5EF4-FFF2-40B4-BE49-F238E27FC236}">
                <a16:creationId xmlns:a16="http://schemas.microsoft.com/office/drawing/2014/main" id="{E1333516-C808-4DC5-3346-E8903D205C9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32763" y="1347788"/>
            <a:ext cx="3525837" cy="4959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8484" name="Picture 10">
            <a:extLst>
              <a:ext uri="{FF2B5EF4-FFF2-40B4-BE49-F238E27FC236}">
                <a16:creationId xmlns:a16="http://schemas.microsoft.com/office/drawing/2014/main" id="{542825F4-071F-C31C-DD2B-826F8E99F96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188" y="1281113"/>
            <a:ext cx="3576637" cy="5018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8485" name="Picture 5">
            <a:extLst>
              <a:ext uri="{FF2B5EF4-FFF2-40B4-BE49-F238E27FC236}">
                <a16:creationId xmlns:a16="http://schemas.microsoft.com/office/drawing/2014/main" id="{2DB4B1DC-DB9C-FDB3-0074-8A6C22C4902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3400" y="1357313"/>
            <a:ext cx="3506788" cy="4941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8486" name="Rectangle 1">
            <a:extLst>
              <a:ext uri="{FF2B5EF4-FFF2-40B4-BE49-F238E27FC236}">
                <a16:creationId xmlns:a16="http://schemas.microsoft.com/office/drawing/2014/main" id="{AB73CCFE-6CD3-040D-7033-0103823EB92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57400" y="6478588"/>
            <a:ext cx="8591550" cy="306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GB" altLang="en-US" sz="1400" b="0">
                <a:solidFill>
                  <a:srgbClr val="000000"/>
                </a:solidFill>
                <a:hlinkClick r:id="rId5"/>
              </a:rPr>
              <a:t>https://sites.manchester.ac.uk/ncish/research-projects/examples-of-good-practice-suicide-prevention-initiatives/</a:t>
            </a:r>
            <a:r>
              <a:rPr lang="en-GB" altLang="en-US" sz="1400" b="0">
                <a:solidFill>
                  <a:srgbClr val="000000"/>
                </a:solidFill>
              </a:rPr>
              <a:t> 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Title 1">
            <a:extLst>
              <a:ext uri="{FF2B5EF4-FFF2-40B4-BE49-F238E27FC236}">
                <a16:creationId xmlns:a16="http://schemas.microsoft.com/office/drawing/2014/main" id="{E1E6DF9B-DBB5-E626-404E-89C6789A2F2A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0" y="252413"/>
            <a:ext cx="12192000" cy="542925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GB" altLang="en-US" sz="2800" b="1" dirty="0">
                <a:solidFill>
                  <a:schemeClr val="bg1"/>
                </a:solidFill>
                <a:latin typeface="+mn-lt"/>
              </a:rPr>
              <a:t>Real Time Surveillance</a:t>
            </a:r>
            <a:endParaRPr lang="en-GB" altLang="en-US" sz="2800" dirty="0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149507" name="Picture 2">
            <a:extLst>
              <a:ext uri="{FF2B5EF4-FFF2-40B4-BE49-F238E27FC236}">
                <a16:creationId xmlns:a16="http://schemas.microsoft.com/office/drawing/2014/main" id="{D45EFCB0-C1F7-8949-76B3-7FF8F633D2B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87825" y="1203325"/>
            <a:ext cx="3689350" cy="5203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9508" name="Rectangle 4">
            <a:extLst>
              <a:ext uri="{FF2B5EF4-FFF2-40B4-BE49-F238E27FC236}">
                <a16:creationId xmlns:a16="http://schemas.microsoft.com/office/drawing/2014/main" id="{63B05534-9BD2-9018-90C1-5ACCDC2D864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57400" y="6478588"/>
            <a:ext cx="8591550" cy="306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GB" altLang="en-US" sz="1400" b="0">
                <a:solidFill>
                  <a:srgbClr val="000000"/>
                </a:solidFill>
                <a:hlinkClick r:id="rId3"/>
              </a:rPr>
              <a:t>https://sites.manchester.ac.uk/ncish/research-projects/examples-of-good-practice-suicide-prevention-initiatives/</a:t>
            </a:r>
            <a:r>
              <a:rPr lang="en-GB" altLang="en-US" sz="1400" b="0">
                <a:solidFill>
                  <a:srgbClr val="000000"/>
                </a:solidFill>
              </a:rPr>
              <a:t> 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530" name="TextBox 1">
            <a:extLst>
              <a:ext uri="{FF2B5EF4-FFF2-40B4-BE49-F238E27FC236}">
                <a16:creationId xmlns:a16="http://schemas.microsoft.com/office/drawing/2014/main" id="{3C83F6EF-E309-E2C3-018B-A2EB5D06ED3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4238" y="0"/>
            <a:ext cx="5872162" cy="95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GB" altLang="en-US" sz="2800">
                <a:solidFill>
                  <a:schemeClr val="bg1"/>
                </a:solidFill>
                <a:latin typeface="Calibri" panose="020F0502020204030204" pitchFamily="34" charset="0"/>
              </a:rPr>
              <a:t>Suicide in England in the COVID-19 pandemic: early data from RTS</a:t>
            </a:r>
          </a:p>
        </p:txBody>
      </p:sp>
      <p:sp>
        <p:nvSpPr>
          <p:cNvPr id="150531" name="TextBox 4">
            <a:extLst>
              <a:ext uri="{FF2B5EF4-FFF2-40B4-BE49-F238E27FC236}">
                <a16:creationId xmlns:a16="http://schemas.microsoft.com/office/drawing/2014/main" id="{931123AC-DCAE-038F-8BC2-10E09A6180D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8438" y="1136650"/>
            <a:ext cx="9042400" cy="563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GB" altLang="en-US" sz="240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Main results</a:t>
            </a:r>
          </a:p>
          <a:p>
            <a:endParaRPr lang="en-GB" altLang="en-US" sz="240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altLang="en-US" sz="240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altLang="en-US" sz="240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altLang="en-US" sz="240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altLang="en-US" sz="240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altLang="en-US" sz="240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altLang="en-US" sz="240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altLang="en-US" sz="240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GB" altLang="en-US" sz="2400" b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January-March 2020 – </a:t>
            </a:r>
            <a:r>
              <a:rPr lang="en-GB" altLang="en-US" sz="240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125.7 </a:t>
            </a:r>
            <a:r>
              <a:rPr lang="en-GB" altLang="en-US" sz="2400" b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suicides</a:t>
            </a:r>
          </a:p>
          <a:p>
            <a:r>
              <a:rPr lang="en-GB" altLang="en-US" sz="2400" b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April-October 2020 – </a:t>
            </a:r>
            <a:r>
              <a:rPr lang="en-GB" altLang="en-US" sz="240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121.3 </a:t>
            </a:r>
            <a:r>
              <a:rPr lang="en-GB" altLang="en-US" sz="2400" b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suicides</a:t>
            </a:r>
          </a:p>
          <a:p>
            <a:endParaRPr lang="en-GB" altLang="en-US" sz="2400" b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altLang="en-US" sz="2400" b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GB" altLang="en-US" sz="240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No significant rise </a:t>
            </a:r>
            <a:r>
              <a:rPr lang="en-GB" altLang="en-US" sz="2400" b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 individual months after lockdown began</a:t>
            </a:r>
            <a:br>
              <a:rPr lang="en-GB" altLang="en-US" sz="2400" b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GB" altLang="en-US" sz="2400" b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Comparison of rates (2020 v 2019) showed no difference</a:t>
            </a:r>
            <a:endParaRPr lang="en-GB" altLang="en-US" sz="240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50532" name="Picture 5">
            <a:extLst>
              <a:ext uri="{FF2B5EF4-FFF2-40B4-BE49-F238E27FC236}">
                <a16:creationId xmlns:a16="http://schemas.microsoft.com/office/drawing/2014/main" id="{BDA6062F-977E-9D19-610C-86CBBBAE5A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813" y="1725613"/>
            <a:ext cx="7664450" cy="3638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0533" name="Picture 1">
            <a:extLst>
              <a:ext uri="{FF2B5EF4-FFF2-40B4-BE49-F238E27FC236}">
                <a16:creationId xmlns:a16="http://schemas.microsoft.com/office/drawing/2014/main" id="{40290075-9EA0-1202-ACE7-E514204E8B1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62925" y="1795463"/>
            <a:ext cx="3900488" cy="320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578" name="Title 1">
            <a:extLst>
              <a:ext uri="{FF2B5EF4-FFF2-40B4-BE49-F238E27FC236}">
                <a16:creationId xmlns:a16="http://schemas.microsoft.com/office/drawing/2014/main" id="{83E3C518-26CF-E6CC-DBDB-CD5B19A02FBC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3209925" y="180975"/>
            <a:ext cx="5902325" cy="542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en-GB" altLang="en-US" sz="32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NCISH Data Dictionary</a:t>
            </a:r>
            <a:endParaRPr lang="en-GB" altLang="en-US" sz="320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52579" name="TextBox 10">
            <a:extLst>
              <a:ext uri="{FF2B5EF4-FFF2-40B4-BE49-F238E27FC236}">
                <a16:creationId xmlns:a16="http://schemas.microsoft.com/office/drawing/2014/main" id="{47946CD0-54A0-91C6-D834-06A1081F260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65513" y="3479800"/>
            <a:ext cx="627697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GB" altLang="en-US" sz="2000" b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Implementation of NICE quality standards for self-harm</a:t>
            </a:r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AFD81557-B444-7B9E-4660-6AAD0DE0809E}"/>
              </a:ext>
            </a:extLst>
          </p:cNvPr>
          <p:cNvSpPr txBox="1">
            <a:spLocks/>
          </p:cNvSpPr>
          <p:nvPr/>
        </p:nvSpPr>
        <p:spPr bwMode="auto">
          <a:xfrm>
            <a:off x="3186113" y="4010025"/>
            <a:ext cx="5902325" cy="542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rgbClr val="1D0E82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rgbClr val="1D0E82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rgbClr val="1D0E82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rgbClr val="1D0E82"/>
                </a:solidFill>
                <a:latin typeface="Arial" charset="0"/>
              </a:defRPr>
            </a:lvl9pPr>
          </a:lstStyle>
          <a:p>
            <a:pPr algn="ctr">
              <a:defRPr/>
            </a:pPr>
            <a:r>
              <a:rPr lang="en-GB" altLang="en-US" sz="2000" u="sng" kern="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Process measures</a:t>
            </a:r>
            <a:endParaRPr lang="en-GB" altLang="en-US" sz="2000" b="0" u="sng" kern="0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52581" name="TextBox 1">
            <a:extLst>
              <a:ext uri="{FF2B5EF4-FFF2-40B4-BE49-F238E27FC236}">
                <a16:creationId xmlns:a16="http://schemas.microsoft.com/office/drawing/2014/main" id="{3B7200E4-FFFB-ED55-8EA6-264C5EA39E4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95688" y="4625975"/>
            <a:ext cx="6015037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sz="2000" b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Feedback from those receiving support after self-harm presentation to ED</a:t>
            </a:r>
          </a:p>
        </p:txBody>
      </p:sp>
      <p:sp>
        <p:nvSpPr>
          <p:cNvPr id="152582" name="TextBox 6">
            <a:extLst>
              <a:ext uri="{FF2B5EF4-FFF2-40B4-BE49-F238E27FC236}">
                <a16:creationId xmlns:a16="http://schemas.microsoft.com/office/drawing/2014/main" id="{724F0E2A-D124-F847-7A72-39099F6F44D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95688" y="5908675"/>
            <a:ext cx="5865812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sz="2000" b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Number of referrals to self-harm support service</a:t>
            </a:r>
          </a:p>
        </p:txBody>
      </p:sp>
      <p:pic>
        <p:nvPicPr>
          <p:cNvPr id="152583" name="Picture 2">
            <a:extLst>
              <a:ext uri="{FF2B5EF4-FFF2-40B4-BE49-F238E27FC236}">
                <a16:creationId xmlns:a16="http://schemas.microsoft.com/office/drawing/2014/main" id="{2CE2483A-F571-D056-25B2-AD5C9F1D1F1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3325" y="4598988"/>
            <a:ext cx="852488" cy="850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2584" name="Picture 4">
            <a:extLst>
              <a:ext uri="{FF2B5EF4-FFF2-40B4-BE49-F238E27FC236}">
                <a16:creationId xmlns:a16="http://schemas.microsoft.com/office/drawing/2014/main" id="{6B456731-146A-D4A5-33A1-DB3926C20C1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0788" y="5686425"/>
            <a:ext cx="841375" cy="842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2585" name="Picture 1">
            <a:extLst>
              <a:ext uri="{FF2B5EF4-FFF2-40B4-BE49-F238E27FC236}">
                <a16:creationId xmlns:a16="http://schemas.microsoft.com/office/drawing/2014/main" id="{D1129BA5-5AB5-734F-A6D6-7548A534089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6025" y="3436938"/>
            <a:ext cx="827088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453844BC-A3FE-1C4A-49CE-195FCD6B5571}"/>
              </a:ext>
            </a:extLst>
          </p:cNvPr>
          <p:cNvGraphicFramePr>
            <a:graphicFrameLocks noGrp="1"/>
          </p:cNvGraphicFramePr>
          <p:nvPr/>
        </p:nvGraphicFramePr>
        <p:xfrm>
          <a:off x="1841500" y="857250"/>
          <a:ext cx="8228013" cy="2608263"/>
        </p:xfrm>
        <a:graphic>
          <a:graphicData uri="http://schemas.openxmlformats.org/drawingml/2006/table">
            <a:tbl>
              <a:tblPr firstRow="1" firstCol="1" bandRow="1"/>
              <a:tblGrid>
                <a:gridCol w="1317458">
                  <a:extLst>
                    <a:ext uri="{9D8B030D-6E8A-4147-A177-3AD203B41FA5}">
                      <a16:colId xmlns:a16="http://schemas.microsoft.com/office/drawing/2014/main" val="2162366119"/>
                    </a:ext>
                  </a:extLst>
                </a:gridCol>
                <a:gridCol w="2056858">
                  <a:extLst>
                    <a:ext uri="{9D8B030D-6E8A-4147-A177-3AD203B41FA5}">
                      <a16:colId xmlns:a16="http://schemas.microsoft.com/office/drawing/2014/main" val="230741733"/>
                    </a:ext>
                  </a:extLst>
                </a:gridCol>
                <a:gridCol w="2056858">
                  <a:extLst>
                    <a:ext uri="{9D8B030D-6E8A-4147-A177-3AD203B41FA5}">
                      <a16:colId xmlns:a16="http://schemas.microsoft.com/office/drawing/2014/main" val="3290095068"/>
                    </a:ext>
                  </a:extLst>
                </a:gridCol>
                <a:gridCol w="2796840">
                  <a:extLst>
                    <a:ext uri="{9D8B030D-6E8A-4147-A177-3AD203B41FA5}">
                      <a16:colId xmlns:a16="http://schemas.microsoft.com/office/drawing/2014/main" val="2475200077"/>
                    </a:ext>
                  </a:extLst>
                </a:gridCol>
              </a:tblGrid>
              <a:tr h="325935">
                <a:tc grid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400" b="1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SELF-HARM DATA</a:t>
                      </a:r>
                      <a:endParaRPr lang="en-GB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089" marR="46089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49575646"/>
                  </a:ext>
                </a:extLst>
              </a:tr>
              <a:tr h="162267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GB" sz="700" b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Description</a:t>
                      </a: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089" marR="46089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GB" sz="700" b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Denominator (if applicable)</a:t>
                      </a: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089" marR="46089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GB" sz="700" b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Baseline (if applicable)</a:t>
                      </a: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089" marR="46089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GB" sz="700" b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Additional comments</a:t>
                      </a: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089" marR="46089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44645131"/>
                  </a:ext>
                </a:extLst>
              </a:tr>
              <a:tr h="1097280">
                <a:tc>
                  <a:txBody>
                    <a:bodyPr/>
                    <a:lstStyle/>
                    <a:p>
                      <a:pPr mar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Rate of hospital presentations of self-harm </a:t>
                      </a:r>
                    </a:p>
                  </a:txBody>
                  <a:tcPr marL="46089" marR="46089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DDE8"/>
                    </a:solidFill>
                  </a:tcPr>
                </a:tc>
                <a:tc>
                  <a:txBody>
                    <a:bodyPr/>
                    <a:lstStyle/>
                    <a:p>
                      <a:pPr mar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Office for National Statistics (ONS) mid-year population estimates (age 10 and over)</a:t>
                      </a:r>
                    </a:p>
                  </a:txBody>
                  <a:tcPr marL="46089" marR="46089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DDE8"/>
                    </a:solidFill>
                  </a:tcPr>
                </a:tc>
                <a:tc>
                  <a:txBody>
                    <a:bodyPr/>
                    <a:lstStyle/>
                    <a:p>
                      <a:pPr mar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Baseline data collected prior to implementation</a:t>
                      </a:r>
                    </a:p>
                  </a:txBody>
                  <a:tcPr marL="46089" marR="46089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DDE8"/>
                    </a:solidFill>
                  </a:tcPr>
                </a:tc>
                <a:tc>
                  <a:txBody>
                    <a:bodyPr/>
                    <a:lstStyle/>
                    <a:p>
                      <a:pPr mar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Local data to be taken from Emergency Departments and General Hospitals. Denominator data to be taken from </a:t>
                      </a:r>
                      <a:r>
                        <a:rPr lang="en-GB" sz="1200" u="sng" dirty="0">
                          <a:solidFill>
                            <a:srgbClr val="0563C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  <a:hlinkClick r:id="rId5"/>
                        </a:rPr>
                        <a:t>Estimates of the population for the UK, England and Wales, Scotland and Northern Ireland</a:t>
                      </a:r>
                      <a:endParaRPr lang="en-GB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089" marR="46089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DD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25306905"/>
                  </a:ext>
                </a:extLst>
              </a:tr>
              <a:tr h="1022782">
                <a:tc>
                  <a:txBody>
                    <a:bodyPr/>
                    <a:lstStyle/>
                    <a:p>
                      <a:pPr mar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Rate of self-harm admissions </a:t>
                      </a:r>
                    </a:p>
                  </a:txBody>
                  <a:tcPr marL="46089" marR="46089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DDE8"/>
                    </a:solidFill>
                  </a:tcPr>
                </a:tc>
                <a:tc>
                  <a:txBody>
                    <a:bodyPr/>
                    <a:lstStyle/>
                    <a:p>
                      <a:pPr mar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Office for National Statistics (ONS) mid-year population estimates (age 10 and over)</a:t>
                      </a:r>
                    </a:p>
                  </a:txBody>
                  <a:tcPr marL="46089" marR="46089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DDE8"/>
                    </a:solidFill>
                  </a:tcPr>
                </a:tc>
                <a:tc>
                  <a:txBody>
                    <a:bodyPr/>
                    <a:lstStyle/>
                    <a:p>
                      <a:pPr mar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Baseline data collected prior to implementation</a:t>
                      </a:r>
                    </a:p>
                  </a:txBody>
                  <a:tcPr marL="46089" marR="46089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DDE8"/>
                    </a:solidFill>
                  </a:tcPr>
                </a:tc>
                <a:tc>
                  <a:txBody>
                    <a:bodyPr/>
                    <a:lstStyle/>
                    <a:p>
                      <a:pPr mar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Data to be taken from </a:t>
                      </a:r>
                      <a:r>
                        <a:rPr lang="en-GB" sz="1200" u="sng" dirty="0">
                          <a:solidFill>
                            <a:srgbClr val="0563C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  <a:hlinkClick r:id="rId6"/>
                        </a:rPr>
                        <a:t>Hospital Episode Statistics</a:t>
                      </a:r>
                      <a:r>
                        <a:rPr lang="en-GB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 NB: there are caveats with using this data: </a:t>
                      </a:r>
                      <a:r>
                        <a:rPr lang="en-GB" sz="1200" u="sng" dirty="0">
                          <a:solidFill>
                            <a:srgbClr val="0563C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  <a:hlinkClick r:id="rId7"/>
                        </a:rPr>
                        <a:t>https://bmjopen.bmj.com/content/6/2/e009749</a:t>
                      </a:r>
                      <a:r>
                        <a:rPr lang="en-GB" sz="1200" u="sng" dirty="0">
                          <a:solidFill>
                            <a:srgbClr val="0563C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 </a:t>
                      </a:r>
                      <a:endParaRPr lang="en-GB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089" marR="46089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DD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12182668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02" name="Picture 2" descr="SPP logos">
            <a:extLst>
              <a:ext uri="{FF2B5EF4-FFF2-40B4-BE49-F238E27FC236}">
                <a16:creationId xmlns:a16="http://schemas.microsoft.com/office/drawing/2014/main" id="{C5E87580-E853-DC3E-F0EA-EE6A22DEA1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5727700"/>
            <a:ext cx="2190750" cy="1095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03" name="AutoShape 8" descr="Royal College of Psychiatrists">
            <a:extLst>
              <a:ext uri="{FF2B5EF4-FFF2-40B4-BE49-F238E27FC236}">
                <a16:creationId xmlns:a16="http://schemas.microsoft.com/office/drawing/2014/main" id="{8A7CBDFD-53BD-BD0F-2172-75B14728E925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743075" y="-274638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n-US" altLang="en-US"/>
          </a:p>
        </p:txBody>
      </p:sp>
      <p:sp>
        <p:nvSpPr>
          <p:cNvPr id="153604" name="AutoShape 10" descr="Royal College of Psychiatrists">
            <a:extLst>
              <a:ext uri="{FF2B5EF4-FFF2-40B4-BE49-F238E27FC236}">
                <a16:creationId xmlns:a16="http://schemas.microsoft.com/office/drawing/2014/main" id="{4A2633F7-D746-49E7-12CF-A50FFFCD29C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895475" y="-122238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n-US" altLang="en-US"/>
          </a:p>
        </p:txBody>
      </p:sp>
      <p:pic>
        <p:nvPicPr>
          <p:cNvPr id="153605" name="Picture 12" descr="Royal College of Psychiatrists - National Suicide Prevention Alliance">
            <a:extLst>
              <a:ext uri="{FF2B5EF4-FFF2-40B4-BE49-F238E27FC236}">
                <a16:creationId xmlns:a16="http://schemas.microsoft.com/office/drawing/2014/main" id="{1CA07A43-F205-E344-47BB-12E8C4C1F9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52163" y="5532438"/>
            <a:ext cx="995362" cy="10953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3606" name="TextBox 9">
            <a:extLst>
              <a:ext uri="{FF2B5EF4-FFF2-40B4-BE49-F238E27FC236}">
                <a16:creationId xmlns:a16="http://schemas.microsoft.com/office/drawing/2014/main" id="{49943E27-9277-19D7-5989-525EC88031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87850" y="5848350"/>
            <a:ext cx="4198938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sz="1200">
                <a:hlinkClick r:id="rId4"/>
              </a:rPr>
              <a:t>https://www.rcpsych.ac.uk/improving-care/nccmh/national-suicide-prevention-programme</a:t>
            </a:r>
            <a:endParaRPr lang="en-GB" altLang="en-US" sz="1200"/>
          </a:p>
        </p:txBody>
      </p:sp>
      <p:sp>
        <p:nvSpPr>
          <p:cNvPr id="130057" name="Title 1">
            <a:extLst>
              <a:ext uri="{FF2B5EF4-FFF2-40B4-BE49-F238E27FC236}">
                <a16:creationId xmlns:a16="http://schemas.microsoft.com/office/drawing/2014/main" id="{C62EA535-A5C8-8B14-A3DD-57B3A8AF5D0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3119438" y="203200"/>
            <a:ext cx="5986462" cy="542925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>
              <a:defRPr/>
            </a:pPr>
            <a:r>
              <a:rPr lang="en-GB" altLang="en-US" sz="3200" b="1" dirty="0">
                <a:solidFill>
                  <a:schemeClr val="bg1"/>
                </a:solidFill>
                <a:latin typeface="+mn-lt"/>
                <a:cs typeface="Calibri" panose="020F0502020204030204" pitchFamily="34" charset="0"/>
              </a:rPr>
              <a:t>The website</a:t>
            </a:r>
            <a:endParaRPr lang="en-GB" altLang="en-US" sz="3200" dirty="0">
              <a:solidFill>
                <a:schemeClr val="bg1"/>
              </a:solidFill>
              <a:latin typeface="+mn-lt"/>
              <a:cs typeface="Calibri" panose="020F0502020204030204" pitchFamily="34" charset="0"/>
            </a:endParaRPr>
          </a:p>
        </p:txBody>
      </p:sp>
      <p:pic>
        <p:nvPicPr>
          <p:cNvPr id="153608" name="Picture 2">
            <a:extLst>
              <a:ext uri="{FF2B5EF4-FFF2-40B4-BE49-F238E27FC236}">
                <a16:creationId xmlns:a16="http://schemas.microsoft.com/office/drawing/2014/main" id="{1D1A8819-0816-0A52-62AD-16DE29F8603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55" t="19754" r="14375" b="15802"/>
          <a:stretch>
            <a:fillRect/>
          </a:stretch>
        </p:blipFill>
        <p:spPr bwMode="auto">
          <a:xfrm>
            <a:off x="1524000" y="1108075"/>
            <a:ext cx="8896350" cy="444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09" name="TextBox 9">
            <a:extLst>
              <a:ext uri="{FF2B5EF4-FFF2-40B4-BE49-F238E27FC236}">
                <a16:creationId xmlns:a16="http://schemas.microsoft.com/office/drawing/2014/main" id="{FB0EAF6F-99B1-69C0-28DB-56D77F9BAF2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87850" y="6329363"/>
            <a:ext cx="4198938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sz="1200">
                <a:hlinkClick r:id="rId6"/>
              </a:rPr>
              <a:t>https://sites.manchester.ac.uk/ncish/research-projects/</a:t>
            </a:r>
            <a:r>
              <a:rPr lang="en-GB" altLang="en-US" sz="1200"/>
              <a:t> 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EF307967-FE72-432C-B21D-F33683F7937F}"/>
              </a:ext>
            </a:extLst>
          </p:cNvPr>
          <p:cNvSpPr txBox="1">
            <a:spLocks/>
          </p:cNvSpPr>
          <p:nvPr/>
        </p:nvSpPr>
        <p:spPr>
          <a:xfrm>
            <a:off x="3251200" y="163513"/>
            <a:ext cx="5986463" cy="542925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rgbClr val="1D0E82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rgbClr val="1D0E82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rgbClr val="1D0E82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rgbClr val="1D0E82"/>
                </a:solidFill>
                <a:latin typeface="Arial" charset="0"/>
              </a:defRPr>
            </a:lvl9pPr>
          </a:lstStyle>
          <a:p>
            <a:pPr algn="ctr">
              <a:defRPr/>
            </a:pPr>
            <a:r>
              <a:rPr lang="en-GB" altLang="en-US" sz="3200" kern="0" dirty="0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Outline</a:t>
            </a:r>
            <a:endParaRPr lang="en-GB" altLang="en-US" b="0" kern="0" dirty="0">
              <a:solidFill>
                <a:prstClr val="white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54627" name="Rectangle 6">
            <a:extLst>
              <a:ext uri="{FF2B5EF4-FFF2-40B4-BE49-F238E27FC236}">
                <a16:creationId xmlns:a16="http://schemas.microsoft.com/office/drawing/2014/main" id="{D287BBC5-0E14-6504-6BB0-CB4AEF42A79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59063" y="1835150"/>
            <a:ext cx="7419975" cy="3556000"/>
          </a:xfrm>
          <a:prstGeom prst="rect">
            <a:avLst/>
          </a:prstGeom>
          <a:solidFill>
            <a:srgbClr val="B7DEE8"/>
          </a:solidFill>
          <a:ln w="25400" algn="ctr">
            <a:solidFill>
              <a:srgbClr val="385D8A"/>
            </a:solidFill>
            <a:miter lim="800000"/>
            <a:headEnd/>
            <a:tailEnd/>
          </a:ln>
        </p:spPr>
        <p:txBody>
          <a:bodyPr anchor="ctr"/>
          <a:lstStyle>
            <a:lvl1pPr marL="342900" indent="-3429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  <a:buFontTx/>
              <a:buChar char="•"/>
            </a:pPr>
            <a:r>
              <a:rPr lang="en-GB" altLang="en-US" sz="3200" b="0">
                <a:solidFill>
                  <a:srgbClr val="002060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t>QI for suicide prevention</a:t>
            </a:r>
          </a:p>
          <a:p>
            <a:pPr eaLnBrk="1" hangingPunct="1">
              <a:spcBef>
                <a:spcPct val="20000"/>
              </a:spcBef>
              <a:buFontTx/>
              <a:buChar char="•"/>
            </a:pPr>
            <a:r>
              <a:rPr lang="en-GB" altLang="en-US" sz="3200">
                <a:solidFill>
                  <a:schemeClr val="accent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t>Improving community based services for self-harm</a:t>
            </a:r>
          </a:p>
          <a:p>
            <a:pPr eaLnBrk="1" hangingPunct="1">
              <a:spcBef>
                <a:spcPct val="20000"/>
              </a:spcBef>
              <a:buFontTx/>
              <a:buChar char="•"/>
            </a:pPr>
            <a:r>
              <a:rPr lang="en-GB" altLang="en-US" sz="3200" b="0">
                <a:solidFill>
                  <a:srgbClr val="002060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t>CQUIN indicator for self-harm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674" name="Text Box 3">
            <a:extLst>
              <a:ext uri="{FF2B5EF4-FFF2-40B4-BE49-F238E27FC236}">
                <a16:creationId xmlns:a16="http://schemas.microsoft.com/office/drawing/2014/main" id="{1A6D66BB-69C4-2839-81A4-FC2F3A25737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5925" y="1335088"/>
            <a:ext cx="3992563" cy="1816100"/>
          </a:xfrm>
          <a:prstGeom prst="rect">
            <a:avLst/>
          </a:prstGeom>
          <a:noFill/>
          <a:ln w="3810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 sz="28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Self-poisoning or self-injury irrespective of apparent motivation or medical seriousness</a:t>
            </a:r>
          </a:p>
        </p:txBody>
      </p:sp>
      <p:sp>
        <p:nvSpPr>
          <p:cNvPr id="156675" name="TextBox 3">
            <a:extLst>
              <a:ext uri="{FF2B5EF4-FFF2-40B4-BE49-F238E27FC236}">
                <a16:creationId xmlns:a16="http://schemas.microsoft.com/office/drawing/2014/main" id="{92C1C3F7-0537-E2BD-94EE-4AD6D17A8F5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55800" y="315913"/>
            <a:ext cx="8345488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2800">
                <a:solidFill>
                  <a:schemeClr val="bg1"/>
                </a:solidFill>
                <a:ea typeface="MS PGothic" panose="020B0600070205080204" pitchFamily="34" charset="-128"/>
              </a:rPr>
              <a:t>Self-harm</a:t>
            </a:r>
          </a:p>
        </p:txBody>
      </p:sp>
      <p:pic>
        <p:nvPicPr>
          <p:cNvPr id="156676" name="Picture 1">
            <a:extLst>
              <a:ext uri="{FF2B5EF4-FFF2-40B4-BE49-F238E27FC236}">
                <a16:creationId xmlns:a16="http://schemas.microsoft.com/office/drawing/2014/main" id="{83150B09-081B-7194-6197-03C73C87BF0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1850" y="1335088"/>
            <a:ext cx="7339013" cy="4892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AutoShape 2" descr="The services between Nuneaton and Leamington, which calls in at Bermuda Park railway station, have been hit by cancellations">
            <a:extLst>
              <a:ext uri="{FF2B5EF4-FFF2-40B4-BE49-F238E27FC236}">
                <a16:creationId xmlns:a16="http://schemas.microsoft.com/office/drawing/2014/main" id="{CE295FE0-7511-0C99-5A65-5AE1781424BF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219075" y="-274638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n-US" altLang="en-US"/>
          </a:p>
        </p:txBody>
      </p:sp>
      <p:pic>
        <p:nvPicPr>
          <p:cNvPr id="123907" name="Picture 2">
            <a:extLst>
              <a:ext uri="{FF2B5EF4-FFF2-40B4-BE49-F238E27FC236}">
                <a16:creationId xmlns:a16="http://schemas.microsoft.com/office/drawing/2014/main" id="{3F810CAC-821B-D072-473D-1C488E6C011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475" y="2241550"/>
            <a:ext cx="5127625" cy="3411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3908" name="Picture 3">
            <a:extLst>
              <a:ext uri="{FF2B5EF4-FFF2-40B4-BE49-F238E27FC236}">
                <a16:creationId xmlns:a16="http://schemas.microsoft.com/office/drawing/2014/main" id="{F1C8EC73-5562-04F8-91CE-CED3AAAA97B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9463" y="2241550"/>
            <a:ext cx="6078537" cy="3411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698" name="Text Box 3">
            <a:extLst>
              <a:ext uri="{FF2B5EF4-FFF2-40B4-BE49-F238E27FC236}">
                <a16:creationId xmlns:a16="http://schemas.microsoft.com/office/drawing/2014/main" id="{34B31332-8983-2A31-AD7D-F3FBF23A10F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5925" y="1335088"/>
            <a:ext cx="3992563" cy="1816100"/>
          </a:xfrm>
          <a:prstGeom prst="rect">
            <a:avLst/>
          </a:prstGeom>
          <a:noFill/>
          <a:ln w="3810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 sz="28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Self-poisoning or self-injury irrespective of apparent motivation or medical seriousness</a:t>
            </a:r>
          </a:p>
        </p:txBody>
      </p:sp>
      <p:sp>
        <p:nvSpPr>
          <p:cNvPr id="157699" name="TextBox 3">
            <a:extLst>
              <a:ext uri="{FF2B5EF4-FFF2-40B4-BE49-F238E27FC236}">
                <a16:creationId xmlns:a16="http://schemas.microsoft.com/office/drawing/2014/main" id="{2638A95B-1FE2-398A-838C-399235E52A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55800" y="242888"/>
            <a:ext cx="8345488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2800">
                <a:solidFill>
                  <a:schemeClr val="bg1"/>
                </a:solidFill>
                <a:ea typeface="MS PGothic" panose="020B0600070205080204" pitchFamily="34" charset="-128"/>
              </a:rPr>
              <a:t>Self-harm</a:t>
            </a:r>
          </a:p>
        </p:txBody>
      </p:sp>
      <p:pic>
        <p:nvPicPr>
          <p:cNvPr id="157700" name="Picture 1">
            <a:extLst>
              <a:ext uri="{FF2B5EF4-FFF2-40B4-BE49-F238E27FC236}">
                <a16:creationId xmlns:a16="http://schemas.microsoft.com/office/drawing/2014/main" id="{AFC874CB-ECF3-71B2-3654-0B79310FB03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1850" y="1335088"/>
            <a:ext cx="7339013" cy="4892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7701" name="Picture 2">
            <a:extLst>
              <a:ext uri="{FF2B5EF4-FFF2-40B4-BE49-F238E27FC236}">
                <a16:creationId xmlns:a16="http://schemas.microsoft.com/office/drawing/2014/main" id="{37F3465D-8CA3-DEA1-1A7F-255A1CCE540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6200" y="2243138"/>
            <a:ext cx="2895600" cy="2811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7702" name="Picture 3">
            <a:extLst>
              <a:ext uri="{FF2B5EF4-FFF2-40B4-BE49-F238E27FC236}">
                <a16:creationId xmlns:a16="http://schemas.microsoft.com/office/drawing/2014/main" id="{B5466B3C-283D-73EA-71DA-A6AEB2A06DB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48713" y="2519363"/>
            <a:ext cx="2536825" cy="2524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658" name="Rectangle 2">
            <a:extLst>
              <a:ext uri="{FF2B5EF4-FFF2-40B4-BE49-F238E27FC236}">
                <a16:creationId xmlns:a16="http://schemas.microsoft.com/office/drawing/2014/main" id="{18FA300E-D265-E013-17B8-0C159A19D2D4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4267200" y="298450"/>
            <a:ext cx="7924800" cy="542925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defRPr/>
            </a:pPr>
            <a:r>
              <a:rPr lang="en-GB" altLang="en-US" sz="3600" b="1" dirty="0">
                <a:solidFill>
                  <a:schemeClr val="bg1"/>
                </a:solidFill>
                <a:latin typeface="+mn-lt"/>
              </a:rPr>
              <a:t>The Iceberg Model of suicidal behaviour</a:t>
            </a:r>
          </a:p>
        </p:txBody>
      </p:sp>
      <p:pic>
        <p:nvPicPr>
          <p:cNvPr id="158723" name="Picture 4">
            <a:extLst>
              <a:ext uri="{FF2B5EF4-FFF2-40B4-BE49-F238E27FC236}">
                <a16:creationId xmlns:a16="http://schemas.microsoft.com/office/drawing/2014/main" id="{BF21F1C8-2AAC-D8D4-443E-0C7489A2DA8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4088" y="1130300"/>
            <a:ext cx="5903912" cy="3913188"/>
          </a:xfrm>
          <a:prstGeom prst="rect">
            <a:avLst/>
          </a:prstGeom>
          <a:solidFill>
            <a:srgbClr val="3399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8724" name="TextBox 3">
            <a:extLst>
              <a:ext uri="{FF2B5EF4-FFF2-40B4-BE49-F238E27FC236}">
                <a16:creationId xmlns:a16="http://schemas.microsoft.com/office/drawing/2014/main" id="{420B8D3A-B1C2-0AB5-5F00-82E8D2E0977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89088" y="1439863"/>
            <a:ext cx="2754312" cy="48006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defTabSz="4572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4572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4572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4572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4572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1800">
                <a:solidFill>
                  <a:srgbClr val="000000"/>
                </a:solidFill>
              </a:rPr>
              <a:t>People on CMHT caseloads who self-harm with little access to brief psychological or other interventions</a:t>
            </a:r>
          </a:p>
          <a:p>
            <a:pPr eaLnBrk="1" hangingPunct="1"/>
            <a:endParaRPr lang="en-GB" altLang="en-US" sz="1800">
              <a:solidFill>
                <a:srgbClr val="000000"/>
              </a:solidFill>
            </a:endParaRPr>
          </a:p>
          <a:p>
            <a:pPr eaLnBrk="1" hangingPunct="1"/>
            <a:r>
              <a:rPr lang="en-GB" altLang="en-US" sz="1800">
                <a:solidFill>
                  <a:srgbClr val="000000"/>
                </a:solidFill>
              </a:rPr>
              <a:t>People who present to ED or MH Crisis but don’t get follow up</a:t>
            </a:r>
          </a:p>
          <a:p>
            <a:pPr eaLnBrk="1" hangingPunct="1"/>
            <a:endParaRPr lang="en-GB" altLang="en-US" sz="1800">
              <a:solidFill>
                <a:srgbClr val="000000"/>
              </a:solidFill>
            </a:endParaRPr>
          </a:p>
          <a:p>
            <a:pPr eaLnBrk="1" hangingPunct="1"/>
            <a:r>
              <a:rPr lang="en-GB" altLang="en-US" sz="1800">
                <a:solidFill>
                  <a:srgbClr val="000000"/>
                </a:solidFill>
              </a:rPr>
              <a:t>People who present to primary care</a:t>
            </a:r>
          </a:p>
          <a:p>
            <a:pPr eaLnBrk="1" hangingPunct="1"/>
            <a:endParaRPr lang="en-GB" altLang="en-US" sz="1800">
              <a:solidFill>
                <a:srgbClr val="000000"/>
              </a:solidFill>
            </a:endParaRPr>
          </a:p>
          <a:p>
            <a:pPr eaLnBrk="1" hangingPunct="1"/>
            <a:r>
              <a:rPr lang="en-GB" altLang="en-US" sz="1800">
                <a:solidFill>
                  <a:srgbClr val="000000"/>
                </a:solidFill>
              </a:rPr>
              <a:t>People who don’t come to the attention of services</a:t>
            </a:r>
          </a:p>
          <a:p>
            <a:pPr eaLnBrk="1" hangingPunct="1"/>
            <a:endParaRPr lang="en-GB" altLang="en-US" sz="1800" b="0">
              <a:solidFill>
                <a:srgbClr val="000000"/>
              </a:solidFill>
            </a:endParaRP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A7A19637-E028-F54F-658A-B41073FE75FB}"/>
              </a:ext>
            </a:extLst>
          </p:cNvPr>
          <p:cNvCxnSpPr/>
          <p:nvPr/>
        </p:nvCxnSpPr>
        <p:spPr>
          <a:xfrm flipV="1">
            <a:off x="1589088" y="4151313"/>
            <a:ext cx="2754312" cy="20637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07BE0B51-CBAF-F6F4-4E5C-7390DD3BDD7F}"/>
              </a:ext>
            </a:extLst>
          </p:cNvPr>
          <p:cNvCxnSpPr/>
          <p:nvPr/>
        </p:nvCxnSpPr>
        <p:spPr>
          <a:xfrm flipV="1">
            <a:off x="4408488" y="1944688"/>
            <a:ext cx="2506662" cy="882650"/>
          </a:xfrm>
          <a:prstGeom prst="straightConnector1">
            <a:avLst/>
          </a:prstGeom>
          <a:ln w="635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94857D50-FD33-FE91-0DFC-3FBCCE2FF019}"/>
              </a:ext>
            </a:extLst>
          </p:cNvPr>
          <p:cNvCxnSpPr/>
          <p:nvPr/>
        </p:nvCxnSpPr>
        <p:spPr>
          <a:xfrm flipV="1">
            <a:off x="4343400" y="4656138"/>
            <a:ext cx="2193925" cy="641350"/>
          </a:xfrm>
          <a:prstGeom prst="straightConnector1">
            <a:avLst/>
          </a:prstGeom>
          <a:ln w="635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8728" name="Rectangle 9">
            <a:extLst>
              <a:ext uri="{FF2B5EF4-FFF2-40B4-BE49-F238E27FC236}">
                <a16:creationId xmlns:a16="http://schemas.microsoft.com/office/drawing/2014/main" id="{9874A14A-85A4-8E32-EDAF-E84EC5F5AB27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39013" y="5043488"/>
            <a:ext cx="3136900" cy="175418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defTabSz="4572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4572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4572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4572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4572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150000"/>
              </a:lnSpc>
            </a:pPr>
            <a:r>
              <a:rPr lang="en-GB" altLang="en-US" sz="1800">
                <a:solidFill>
                  <a:srgbClr val="000000"/>
                </a:solidFill>
              </a:rPr>
              <a:t>Young adults aged 18-25</a:t>
            </a:r>
          </a:p>
          <a:p>
            <a:pPr eaLnBrk="1" hangingPunct="1">
              <a:lnSpc>
                <a:spcPct val="150000"/>
              </a:lnSpc>
            </a:pPr>
            <a:r>
              <a:rPr lang="en-GB" altLang="en-US" sz="1800">
                <a:solidFill>
                  <a:srgbClr val="000000"/>
                </a:solidFill>
              </a:rPr>
              <a:t>Older adults</a:t>
            </a:r>
          </a:p>
          <a:p>
            <a:pPr eaLnBrk="1" hangingPunct="1">
              <a:lnSpc>
                <a:spcPct val="150000"/>
              </a:lnSpc>
            </a:pPr>
            <a:r>
              <a:rPr lang="en-GB" altLang="en-US" sz="1800">
                <a:solidFill>
                  <a:srgbClr val="000000"/>
                </a:solidFill>
              </a:rPr>
              <a:t>BAME groups</a:t>
            </a:r>
          </a:p>
          <a:p>
            <a:pPr eaLnBrk="1" hangingPunct="1">
              <a:lnSpc>
                <a:spcPct val="150000"/>
              </a:lnSpc>
            </a:pPr>
            <a:r>
              <a:rPr lang="en-GB" altLang="en-US" sz="1800">
                <a:solidFill>
                  <a:srgbClr val="000000"/>
                </a:solidFill>
              </a:rPr>
              <a:t>LGBTQ+ groups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770" name="TextBox 6">
            <a:extLst>
              <a:ext uri="{FF2B5EF4-FFF2-40B4-BE49-F238E27FC236}">
                <a16:creationId xmlns:a16="http://schemas.microsoft.com/office/drawing/2014/main" id="{F38552CE-2739-0118-B355-7392F5ABFC5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19475" y="69850"/>
            <a:ext cx="8288338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3429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3429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3429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3429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3429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3429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3429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3429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3429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3200">
                <a:solidFill>
                  <a:schemeClr val="bg1"/>
                </a:solidFill>
                <a:cs typeface="Arial" panose="020B0604020202020204" pitchFamily="34" charset="0"/>
              </a:rPr>
              <a:t>The NHS Long Term Plan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4870274-8C25-4832-B5C0-613C5C7B57CF}"/>
              </a:ext>
            </a:extLst>
          </p:cNvPr>
          <p:cNvSpPr/>
          <p:nvPr/>
        </p:nvSpPr>
        <p:spPr>
          <a:xfrm>
            <a:off x="3722688" y="4105275"/>
            <a:ext cx="6264275" cy="13239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defTabSz="457200" eaLnBrk="1" fontAlgn="auto" hangingPunct="1">
              <a:spcBef>
                <a:spcPts val="1200"/>
              </a:spcBef>
              <a:spcAft>
                <a:spcPts val="1200"/>
              </a:spcAft>
              <a:defRPr/>
            </a:pPr>
            <a:r>
              <a:rPr lang="en-GB" sz="2000" b="0" dirty="0">
                <a:solidFill>
                  <a:srgbClr val="000000"/>
                </a:solidFill>
                <a:cs typeface="Arial" panose="020B0604020202020204" pitchFamily="34" charset="0"/>
              </a:rPr>
              <a:t>a</a:t>
            </a:r>
            <a:r>
              <a:rPr lang="en-GB" sz="2000" b="0" dirty="0" err="1">
                <a:solidFill>
                  <a:srgbClr val="000000"/>
                </a:solidFill>
                <a:cs typeface="Arial" panose="020B0604020202020204" pitchFamily="34" charset="0"/>
              </a:rPr>
              <a:t>dults</a:t>
            </a:r>
            <a:r>
              <a:rPr lang="en-GB" sz="2000" b="0" dirty="0">
                <a:solidFill>
                  <a:srgbClr val="000000"/>
                </a:solidFill>
                <a:cs typeface="Arial" panose="020B0604020202020204" pitchFamily="34" charset="0"/>
              </a:rPr>
              <a:t> and older adults per year helped to access new and integrated models of primary and community mental health care by 2023/24. </a:t>
            </a:r>
            <a:br>
              <a:rPr lang="en-GB" sz="2000" b="0" dirty="0">
                <a:solidFill>
                  <a:srgbClr val="000000"/>
                </a:solidFill>
                <a:cs typeface="Arial" panose="020B0604020202020204" pitchFamily="34" charset="0"/>
              </a:rPr>
            </a:br>
            <a:r>
              <a:rPr lang="en-GB" sz="2000" b="0" dirty="0">
                <a:solidFill>
                  <a:srgbClr val="000000"/>
                </a:solidFill>
                <a:cs typeface="Arial" panose="020B0604020202020204" pitchFamily="34" charset="0"/>
              </a:rPr>
              <a:t>Includes - </a:t>
            </a:r>
            <a:r>
              <a:rPr lang="en-GB" sz="2000" dirty="0">
                <a:solidFill>
                  <a:srgbClr val="000000"/>
                </a:solidFill>
                <a:cs typeface="Arial" panose="020B0604020202020204" pitchFamily="34" charset="0"/>
              </a:rPr>
              <a:t>improved self-harm support</a:t>
            </a:r>
            <a:r>
              <a:rPr lang="en-GB" sz="2000" b="0" dirty="0">
                <a:solidFill>
                  <a:srgbClr val="000000"/>
                </a:solidFill>
                <a:cs typeface="Arial" panose="020B0604020202020204" pitchFamily="34" charset="0"/>
              </a:rPr>
              <a:t>.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910B958-FC72-46DD-A93E-49CE9EFB8AF3}"/>
              </a:ext>
            </a:extLst>
          </p:cNvPr>
          <p:cNvSpPr/>
          <p:nvPr/>
        </p:nvSpPr>
        <p:spPr>
          <a:xfrm>
            <a:off x="1531938" y="3619500"/>
            <a:ext cx="2278062" cy="10763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000" b="0" dirty="0">
                <a:solidFill>
                  <a:srgbClr val="000000"/>
                </a:solidFill>
                <a:cs typeface="Arial" panose="020B0604020202020204" pitchFamily="34" charset="0"/>
              </a:rPr>
              <a:t>At least </a:t>
            </a:r>
            <a:r>
              <a:rPr lang="en-GB" sz="4400" b="0" dirty="0">
                <a:solidFill>
                  <a:srgbClr val="000000"/>
                </a:solidFill>
                <a:cs typeface="Arial" panose="020B0604020202020204" pitchFamily="34" charset="0"/>
              </a:rPr>
              <a:t>370,000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79B55558-B0CA-4CE2-807D-095FE9D57635}"/>
              </a:ext>
            </a:extLst>
          </p:cNvPr>
          <p:cNvSpPr/>
          <p:nvPr/>
        </p:nvSpPr>
        <p:spPr>
          <a:xfrm>
            <a:off x="6665913" y="5575300"/>
            <a:ext cx="2278062" cy="10763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400" b="0" dirty="0">
                <a:solidFill>
                  <a:srgbClr val="000000"/>
                </a:solidFill>
                <a:cs typeface="Arial"/>
              </a:rPr>
              <a:t>£975m </a:t>
            </a:r>
            <a:r>
              <a:rPr lang="en-GB" sz="2000" b="0" dirty="0">
                <a:solidFill>
                  <a:srgbClr val="000000"/>
                </a:solidFill>
                <a:cs typeface="Arial"/>
              </a:rPr>
              <a:t>extra per year</a:t>
            </a:r>
            <a:endParaRPr lang="en-GB" sz="2000" b="0" dirty="0">
              <a:solidFill>
                <a:srgbClr val="000000"/>
              </a:solidFill>
              <a:cs typeface="Arial" panose="020B0604020202020204" pitchFamily="34" charset="0"/>
            </a:endParaRPr>
          </a:p>
        </p:txBody>
      </p:sp>
      <p:pic>
        <p:nvPicPr>
          <p:cNvPr id="160774" name="Graphic 9" descr="Group of people">
            <a:extLst>
              <a:ext uri="{FF2B5EF4-FFF2-40B4-BE49-F238E27FC236}">
                <a16:creationId xmlns:a16="http://schemas.microsoft.com/office/drawing/2014/main" id="{B8E2DF6A-1983-099E-A9F0-140366A6695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8825" y="4814888"/>
            <a:ext cx="1320800" cy="1322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0775" name="Graphic 11" descr="Piggy Bank">
            <a:extLst>
              <a:ext uri="{FF2B5EF4-FFF2-40B4-BE49-F238E27FC236}">
                <a16:creationId xmlns:a16="http://schemas.microsoft.com/office/drawing/2014/main" id="{37891215-9A38-FC5C-F2D1-FD47A53C722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3975" y="5535613"/>
            <a:ext cx="1322388" cy="1322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0776" name="Picture 10">
            <a:extLst>
              <a:ext uri="{FF2B5EF4-FFF2-40B4-BE49-F238E27FC236}">
                <a16:creationId xmlns:a16="http://schemas.microsoft.com/office/drawing/2014/main" id="{E5FB25AB-85A9-BE14-AF29-6D947CD0CD3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6288" y="744538"/>
            <a:ext cx="1860550" cy="2557462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0777" name="Rectangle 2">
            <a:extLst>
              <a:ext uri="{FF2B5EF4-FFF2-40B4-BE49-F238E27FC236}">
                <a16:creationId xmlns:a16="http://schemas.microsoft.com/office/drawing/2014/main" id="{3BF559C0-975F-C307-A6D5-2A82057570F0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99300" y="2220913"/>
            <a:ext cx="2663825" cy="1076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4572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4572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4572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4572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4572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1600" b="0">
                <a:solidFill>
                  <a:srgbClr val="000000"/>
                </a:solidFill>
                <a:hlinkClick r:id="rId5"/>
              </a:rPr>
              <a:t>community-mental-health-framework-for-adults-and-older-adults.pdf (england.nhs.uk)</a:t>
            </a:r>
            <a:endParaRPr lang="en-GB" altLang="en-US" sz="1600" b="0">
              <a:solidFill>
                <a:srgbClr val="000000"/>
              </a:solidFill>
            </a:endParaRPr>
          </a:p>
        </p:txBody>
      </p:sp>
      <p:pic>
        <p:nvPicPr>
          <p:cNvPr id="160778" name="Picture 12">
            <a:extLst>
              <a:ext uri="{FF2B5EF4-FFF2-40B4-BE49-F238E27FC236}">
                <a16:creationId xmlns:a16="http://schemas.microsoft.com/office/drawing/2014/main" id="{3AC7A711-197E-85F8-6E66-7EE650F93A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0288" y="744538"/>
            <a:ext cx="1862137" cy="25527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794" name="TextBox 6">
            <a:extLst>
              <a:ext uri="{FF2B5EF4-FFF2-40B4-BE49-F238E27FC236}">
                <a16:creationId xmlns:a16="http://schemas.microsoft.com/office/drawing/2014/main" id="{0978D1B8-E864-40A8-5561-1952C79C28A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19475" y="69850"/>
            <a:ext cx="8288338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3429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3429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3429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3429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3429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3429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3429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3429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3429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3200">
                <a:solidFill>
                  <a:schemeClr val="bg1"/>
                </a:solidFill>
                <a:cs typeface="Arial" panose="020B0604020202020204" pitchFamily="34" charset="0"/>
              </a:rPr>
              <a:t>The NHS Long Term Plan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4870274-8C25-4832-B5C0-613C5C7B57CF}"/>
              </a:ext>
            </a:extLst>
          </p:cNvPr>
          <p:cNvSpPr/>
          <p:nvPr/>
        </p:nvSpPr>
        <p:spPr>
          <a:xfrm>
            <a:off x="3722688" y="4105275"/>
            <a:ext cx="6264275" cy="13239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defTabSz="457200" eaLnBrk="1" fontAlgn="auto" hangingPunct="1">
              <a:spcBef>
                <a:spcPts val="1200"/>
              </a:spcBef>
              <a:spcAft>
                <a:spcPts val="1200"/>
              </a:spcAft>
              <a:defRPr/>
            </a:pPr>
            <a:r>
              <a:rPr lang="en-GB" sz="2000" b="0" dirty="0">
                <a:solidFill>
                  <a:srgbClr val="000000"/>
                </a:solidFill>
                <a:cs typeface="Arial" panose="020B0604020202020204" pitchFamily="34" charset="0"/>
              </a:rPr>
              <a:t>a</a:t>
            </a:r>
            <a:r>
              <a:rPr lang="en-GB" sz="2000" b="0" dirty="0" err="1">
                <a:solidFill>
                  <a:srgbClr val="000000"/>
                </a:solidFill>
                <a:cs typeface="Arial" panose="020B0604020202020204" pitchFamily="34" charset="0"/>
              </a:rPr>
              <a:t>dults</a:t>
            </a:r>
            <a:r>
              <a:rPr lang="en-GB" sz="2000" b="0" dirty="0">
                <a:solidFill>
                  <a:srgbClr val="000000"/>
                </a:solidFill>
                <a:cs typeface="Arial" panose="020B0604020202020204" pitchFamily="34" charset="0"/>
              </a:rPr>
              <a:t> and older adults per year helped to access new and integrated models of primary and community mental health care by 2023/24. </a:t>
            </a:r>
            <a:br>
              <a:rPr lang="en-GB" sz="2000" b="0" dirty="0">
                <a:solidFill>
                  <a:srgbClr val="000000"/>
                </a:solidFill>
                <a:cs typeface="Arial" panose="020B0604020202020204" pitchFamily="34" charset="0"/>
              </a:rPr>
            </a:br>
            <a:r>
              <a:rPr lang="en-GB" sz="2000" b="0" dirty="0">
                <a:solidFill>
                  <a:srgbClr val="000000"/>
                </a:solidFill>
                <a:cs typeface="Arial" panose="020B0604020202020204" pitchFamily="34" charset="0"/>
              </a:rPr>
              <a:t>Includes - </a:t>
            </a:r>
            <a:r>
              <a:rPr lang="en-GB" sz="2000" dirty="0">
                <a:solidFill>
                  <a:srgbClr val="000000"/>
                </a:solidFill>
                <a:cs typeface="Arial" panose="020B0604020202020204" pitchFamily="34" charset="0"/>
              </a:rPr>
              <a:t>improved self-harm support</a:t>
            </a:r>
            <a:r>
              <a:rPr lang="en-GB" sz="2000" b="0" dirty="0">
                <a:solidFill>
                  <a:srgbClr val="000000"/>
                </a:solidFill>
                <a:cs typeface="Arial" panose="020B0604020202020204" pitchFamily="34" charset="0"/>
              </a:rPr>
              <a:t>.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910B958-FC72-46DD-A93E-49CE9EFB8AF3}"/>
              </a:ext>
            </a:extLst>
          </p:cNvPr>
          <p:cNvSpPr/>
          <p:nvPr/>
        </p:nvSpPr>
        <p:spPr>
          <a:xfrm>
            <a:off x="1531938" y="3619500"/>
            <a:ext cx="2278062" cy="10763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000" b="0" dirty="0">
                <a:solidFill>
                  <a:srgbClr val="000000"/>
                </a:solidFill>
                <a:cs typeface="Arial" panose="020B0604020202020204" pitchFamily="34" charset="0"/>
              </a:rPr>
              <a:t>At least </a:t>
            </a:r>
            <a:r>
              <a:rPr lang="en-GB" sz="4400" b="0" dirty="0">
                <a:solidFill>
                  <a:srgbClr val="000000"/>
                </a:solidFill>
                <a:cs typeface="Arial" panose="020B0604020202020204" pitchFamily="34" charset="0"/>
              </a:rPr>
              <a:t>370,000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79B55558-B0CA-4CE2-807D-095FE9D57635}"/>
              </a:ext>
            </a:extLst>
          </p:cNvPr>
          <p:cNvSpPr/>
          <p:nvPr/>
        </p:nvSpPr>
        <p:spPr>
          <a:xfrm>
            <a:off x="6665913" y="5575300"/>
            <a:ext cx="2278062" cy="10763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400" b="0" dirty="0">
                <a:solidFill>
                  <a:srgbClr val="000000"/>
                </a:solidFill>
                <a:cs typeface="Arial"/>
              </a:rPr>
              <a:t>£975m </a:t>
            </a:r>
            <a:r>
              <a:rPr lang="en-GB" sz="2000" b="0" dirty="0">
                <a:solidFill>
                  <a:srgbClr val="000000"/>
                </a:solidFill>
                <a:cs typeface="Arial"/>
              </a:rPr>
              <a:t>extra per year</a:t>
            </a:r>
            <a:endParaRPr lang="en-GB" sz="2000" b="0" dirty="0">
              <a:solidFill>
                <a:srgbClr val="000000"/>
              </a:solidFill>
              <a:cs typeface="Arial" panose="020B0604020202020204" pitchFamily="34" charset="0"/>
            </a:endParaRPr>
          </a:p>
        </p:txBody>
      </p:sp>
      <p:pic>
        <p:nvPicPr>
          <p:cNvPr id="161798" name="Graphic 9" descr="Group of people">
            <a:extLst>
              <a:ext uri="{FF2B5EF4-FFF2-40B4-BE49-F238E27FC236}">
                <a16:creationId xmlns:a16="http://schemas.microsoft.com/office/drawing/2014/main" id="{BD0A59CB-C845-E20F-3155-E39957CE007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8825" y="4814888"/>
            <a:ext cx="1320800" cy="1322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1799" name="Graphic 11" descr="Piggy Bank">
            <a:extLst>
              <a:ext uri="{FF2B5EF4-FFF2-40B4-BE49-F238E27FC236}">
                <a16:creationId xmlns:a16="http://schemas.microsoft.com/office/drawing/2014/main" id="{8873EC3A-EED5-ADF7-FBC5-A2C4203AAFA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3975" y="5535613"/>
            <a:ext cx="1322388" cy="1322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1800" name="Picture 10">
            <a:extLst>
              <a:ext uri="{FF2B5EF4-FFF2-40B4-BE49-F238E27FC236}">
                <a16:creationId xmlns:a16="http://schemas.microsoft.com/office/drawing/2014/main" id="{D67C56D3-DB66-A92A-E9E5-39131FA2645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6288" y="744538"/>
            <a:ext cx="1860550" cy="2557462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1801" name="Rectangle 2">
            <a:extLst>
              <a:ext uri="{FF2B5EF4-FFF2-40B4-BE49-F238E27FC236}">
                <a16:creationId xmlns:a16="http://schemas.microsoft.com/office/drawing/2014/main" id="{11857B7A-AA62-5D15-5A0C-ECA4E29DBE4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99300" y="2220913"/>
            <a:ext cx="2663825" cy="1076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4572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4572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4572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4572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4572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1600" b="0">
                <a:solidFill>
                  <a:srgbClr val="000000"/>
                </a:solidFill>
                <a:hlinkClick r:id="rId5"/>
              </a:rPr>
              <a:t>community-mental-health-framework-for-adults-and-older-adults.pdf (england.nhs.uk)</a:t>
            </a:r>
            <a:endParaRPr lang="en-GB" altLang="en-US" sz="1600" b="0">
              <a:solidFill>
                <a:srgbClr val="000000"/>
              </a:solidFill>
            </a:endParaRPr>
          </a:p>
        </p:txBody>
      </p:sp>
      <p:pic>
        <p:nvPicPr>
          <p:cNvPr id="161802" name="Picture 12">
            <a:extLst>
              <a:ext uri="{FF2B5EF4-FFF2-40B4-BE49-F238E27FC236}">
                <a16:creationId xmlns:a16="http://schemas.microsoft.com/office/drawing/2014/main" id="{60464931-C270-7C50-FACB-2148E2B5B8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0288" y="744538"/>
            <a:ext cx="1862137" cy="25527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Oval 2">
            <a:extLst>
              <a:ext uri="{FF2B5EF4-FFF2-40B4-BE49-F238E27FC236}">
                <a16:creationId xmlns:a16="http://schemas.microsoft.com/office/drawing/2014/main" id="{AF4148F9-0246-32B8-DC02-22DB4754FEE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90925" y="3478213"/>
            <a:ext cx="6862763" cy="2568575"/>
          </a:xfrm>
          <a:prstGeom prst="ellipse">
            <a:avLst/>
          </a:prstGeom>
          <a:solidFill>
            <a:srgbClr val="FFFFCC"/>
          </a:solidFill>
          <a:ln w="9525" algn="ctr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auto" hangingPunct="1">
              <a:spcBef>
                <a:spcPct val="0"/>
              </a:spcBef>
              <a:spcAft>
                <a:spcPts val="0"/>
              </a:spcAft>
              <a:buFontTx/>
              <a:buNone/>
              <a:defRPr/>
            </a:pPr>
            <a:endParaRPr lang="en-US" altLang="en-US" sz="3600" b="0" kern="0">
              <a:solidFill>
                <a:srgbClr val="000000"/>
              </a:solidFill>
            </a:endParaRPr>
          </a:p>
        </p:txBody>
      </p:sp>
      <p:sp>
        <p:nvSpPr>
          <p:cNvPr id="15" name="TextBox 1">
            <a:extLst>
              <a:ext uri="{FF2B5EF4-FFF2-40B4-BE49-F238E27FC236}">
                <a16:creationId xmlns:a16="http://schemas.microsoft.com/office/drawing/2014/main" id="{536D4BD6-274A-8E11-832E-5DD4FA38D29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13225" y="3924300"/>
            <a:ext cx="5832475" cy="1754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fontAlgn="auto" hangingPunct="1">
              <a:spcBef>
                <a:spcPct val="0"/>
              </a:spcBef>
              <a:spcAft>
                <a:spcPts val="0"/>
              </a:spcAft>
              <a:buFontTx/>
              <a:buNone/>
              <a:defRPr/>
            </a:pPr>
            <a:r>
              <a:rPr lang="en-GB" altLang="en-US" sz="3600" kern="0" dirty="0">
                <a:solidFill>
                  <a:srgbClr val="000000"/>
                </a:solidFill>
              </a:rPr>
              <a:t>Aim: Develop plans to improve community services for self-harm.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818" name="Title 1">
            <a:extLst>
              <a:ext uri="{FF2B5EF4-FFF2-40B4-BE49-F238E27FC236}">
                <a16:creationId xmlns:a16="http://schemas.microsoft.com/office/drawing/2014/main" id="{599B7CFF-B142-2FD5-E35F-0D1BE91C7FC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87600" y="203200"/>
            <a:ext cx="7189788" cy="542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6858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6858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6858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6858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6858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lnSpc>
                <a:spcPct val="90000"/>
              </a:lnSpc>
            </a:pPr>
            <a:r>
              <a:rPr lang="en-GB" altLang="en-US" sz="320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Community based services for self-harm</a:t>
            </a:r>
          </a:p>
        </p:txBody>
      </p:sp>
      <p:pic>
        <p:nvPicPr>
          <p:cNvPr id="162819" name="Picture 2">
            <a:extLst>
              <a:ext uri="{FF2B5EF4-FFF2-40B4-BE49-F238E27FC236}">
                <a16:creationId xmlns:a16="http://schemas.microsoft.com/office/drawing/2014/main" id="{EE6C6082-A879-E167-5E84-C3669EFA7F5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3588" y="1319213"/>
            <a:ext cx="8432800" cy="523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42" name="Title 1">
            <a:extLst>
              <a:ext uri="{FF2B5EF4-FFF2-40B4-BE49-F238E27FC236}">
                <a16:creationId xmlns:a16="http://schemas.microsoft.com/office/drawing/2014/main" id="{3989FDC4-5BDF-59C8-71CB-BE2BD199D8D2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3313113" y="180975"/>
            <a:ext cx="5854700" cy="542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en-GB" altLang="en-US" sz="32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Website</a:t>
            </a:r>
            <a:endParaRPr lang="en-GB" altLang="en-US" sz="320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63843" name="Rectangle 3">
            <a:extLst>
              <a:ext uri="{FF2B5EF4-FFF2-40B4-BE49-F238E27FC236}">
                <a16:creationId xmlns:a16="http://schemas.microsoft.com/office/drawing/2014/main" id="{1F3B7023-4A9E-567C-CDE4-A9EDDA1AEAB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2600" y="5938838"/>
            <a:ext cx="5014913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sz="1200" b="0">
                <a:hlinkClick r:id="rId2"/>
              </a:rPr>
              <a:t>https://sites.manchester.ac.uk/mash-project/support-for-improving-community-based-care-for-self-harm/</a:t>
            </a:r>
            <a:endParaRPr lang="en-GB" altLang="en-US" sz="1200" b="0"/>
          </a:p>
          <a:p>
            <a:endParaRPr lang="en-GB" altLang="en-US" sz="1200" b="0"/>
          </a:p>
        </p:txBody>
      </p:sp>
      <p:pic>
        <p:nvPicPr>
          <p:cNvPr id="163844" name="Picture 1">
            <a:extLst>
              <a:ext uri="{FF2B5EF4-FFF2-40B4-BE49-F238E27FC236}">
                <a16:creationId xmlns:a16="http://schemas.microsoft.com/office/drawing/2014/main" id="{DED97B1B-97A7-A23A-A2AA-27A2B41A4C7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7238" y="1004888"/>
            <a:ext cx="4311650" cy="5722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45" name="Picture 1">
            <a:extLst>
              <a:ext uri="{FF2B5EF4-FFF2-40B4-BE49-F238E27FC236}">
                <a16:creationId xmlns:a16="http://schemas.microsoft.com/office/drawing/2014/main" id="{3E531166-48CD-BA7A-D4FD-1AA160AE438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63" y="1069975"/>
            <a:ext cx="6100762" cy="442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866" name="Title 1">
            <a:extLst>
              <a:ext uri="{FF2B5EF4-FFF2-40B4-BE49-F238E27FC236}">
                <a16:creationId xmlns:a16="http://schemas.microsoft.com/office/drawing/2014/main" id="{82F2BE40-497D-DADB-E4CB-BF29D25698D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87600" y="203200"/>
            <a:ext cx="7189788" cy="542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6858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6858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6858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6858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6858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lnSpc>
                <a:spcPct val="90000"/>
              </a:lnSpc>
            </a:pPr>
            <a:r>
              <a:rPr lang="en-GB" altLang="en-US" sz="320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Community based services for self-harm</a:t>
            </a:r>
          </a:p>
        </p:txBody>
      </p:sp>
      <p:pic>
        <p:nvPicPr>
          <p:cNvPr id="164867" name="Picture 1">
            <a:extLst>
              <a:ext uri="{FF2B5EF4-FFF2-40B4-BE49-F238E27FC236}">
                <a16:creationId xmlns:a16="http://schemas.microsoft.com/office/drawing/2014/main" id="{46419331-C845-C34A-52A2-3065890D961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8863" y="1165225"/>
            <a:ext cx="10371137" cy="5546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Title 1">
            <a:extLst>
              <a:ext uri="{FF2B5EF4-FFF2-40B4-BE49-F238E27FC236}">
                <a16:creationId xmlns:a16="http://schemas.microsoft.com/office/drawing/2014/main" id="{E1E6DF9B-DBB5-E626-404E-89C6789A2F2A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0" y="252413"/>
            <a:ext cx="12192000" cy="542925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GB" altLang="en-US" sz="2800" b="1" dirty="0">
                <a:solidFill>
                  <a:schemeClr val="bg1"/>
                </a:solidFill>
                <a:latin typeface="+mn-lt"/>
              </a:rPr>
              <a:t>Community based self-harm </a:t>
            </a:r>
            <a:endParaRPr lang="en-GB" altLang="en-US" sz="2800" dirty="0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165891" name="Picture 1">
            <a:extLst>
              <a:ext uri="{FF2B5EF4-FFF2-40B4-BE49-F238E27FC236}">
                <a16:creationId xmlns:a16="http://schemas.microsoft.com/office/drawing/2014/main" id="{54450D7C-60E5-62D3-07FB-D1D042BB58A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8325" y="1130300"/>
            <a:ext cx="3781425" cy="533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5892" name="Picture 7">
            <a:extLst>
              <a:ext uri="{FF2B5EF4-FFF2-40B4-BE49-F238E27FC236}">
                <a16:creationId xmlns:a16="http://schemas.microsoft.com/office/drawing/2014/main" id="{A2B649CE-F7A2-5A69-8E1D-63BFB4BD572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1950" y="1130300"/>
            <a:ext cx="3790950" cy="5338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5893" name="Rectangle 8">
            <a:extLst>
              <a:ext uri="{FF2B5EF4-FFF2-40B4-BE49-F238E27FC236}">
                <a16:creationId xmlns:a16="http://schemas.microsoft.com/office/drawing/2014/main" id="{FEC0CD4E-F846-E95D-DB29-7674B88DC63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76475" y="6510338"/>
            <a:ext cx="88709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GB" altLang="en-US" sz="1400" b="0">
                <a:solidFill>
                  <a:srgbClr val="000000"/>
                </a:solidFill>
                <a:hlinkClick r:id="rId4"/>
              </a:rPr>
              <a:t>https://sites.manchester.ac.uk/mash-project/support-for-improving-community-based-care-for-self-harm/</a:t>
            </a:r>
            <a:r>
              <a:rPr lang="en-GB" altLang="en-US" sz="1400" b="0">
                <a:solidFill>
                  <a:srgbClr val="000000"/>
                </a:solidFill>
              </a:rPr>
              <a:t> 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D96F104F-CCA5-1810-CBEB-78C9C834621D}"/>
              </a:ext>
            </a:extLst>
          </p:cNvPr>
          <p:cNvSpPr txBox="1">
            <a:spLocks/>
          </p:cNvSpPr>
          <p:nvPr/>
        </p:nvSpPr>
        <p:spPr>
          <a:xfrm>
            <a:off x="3251200" y="163513"/>
            <a:ext cx="5986463" cy="542925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rgbClr val="1D0E82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rgbClr val="1D0E82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rgbClr val="1D0E82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rgbClr val="1D0E82"/>
                </a:solidFill>
                <a:latin typeface="Arial" charset="0"/>
              </a:defRPr>
            </a:lvl9pPr>
          </a:lstStyle>
          <a:p>
            <a:pPr algn="ctr">
              <a:defRPr/>
            </a:pPr>
            <a:r>
              <a:rPr lang="en-GB" altLang="en-US" sz="3200" kern="0" dirty="0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Outline</a:t>
            </a:r>
            <a:endParaRPr lang="en-GB" altLang="en-US" b="0" kern="0" dirty="0">
              <a:solidFill>
                <a:prstClr val="white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66915" name="Rectangle 6">
            <a:extLst>
              <a:ext uri="{FF2B5EF4-FFF2-40B4-BE49-F238E27FC236}">
                <a16:creationId xmlns:a16="http://schemas.microsoft.com/office/drawing/2014/main" id="{C7C2829A-4C19-6F61-4656-618A6294408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59063" y="1835150"/>
            <a:ext cx="7419975" cy="3556000"/>
          </a:xfrm>
          <a:prstGeom prst="rect">
            <a:avLst/>
          </a:prstGeom>
          <a:solidFill>
            <a:srgbClr val="B7DEE8"/>
          </a:solidFill>
          <a:ln w="25400" algn="ctr">
            <a:solidFill>
              <a:srgbClr val="385D8A"/>
            </a:solidFill>
            <a:miter lim="800000"/>
            <a:headEnd/>
            <a:tailEnd/>
          </a:ln>
        </p:spPr>
        <p:txBody>
          <a:bodyPr anchor="ctr"/>
          <a:lstStyle>
            <a:lvl1pPr marL="342900" indent="-3429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  <a:buFontTx/>
              <a:buChar char="•"/>
            </a:pPr>
            <a:r>
              <a:rPr lang="en-GB" altLang="en-US" sz="3200" b="0">
                <a:solidFill>
                  <a:srgbClr val="002060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t>QI for suicide prevention</a:t>
            </a:r>
          </a:p>
          <a:p>
            <a:pPr eaLnBrk="1" hangingPunct="1">
              <a:spcBef>
                <a:spcPct val="20000"/>
              </a:spcBef>
              <a:buFontTx/>
              <a:buChar char="•"/>
            </a:pPr>
            <a:r>
              <a:rPr lang="en-GB" altLang="en-US" sz="3200" b="0">
                <a:solidFill>
                  <a:srgbClr val="002060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t>Improving community based services for self-harm</a:t>
            </a:r>
          </a:p>
          <a:p>
            <a:pPr eaLnBrk="1" hangingPunct="1">
              <a:spcBef>
                <a:spcPct val="20000"/>
              </a:spcBef>
              <a:buFontTx/>
              <a:buChar char="•"/>
            </a:pPr>
            <a:r>
              <a:rPr lang="en-GB" altLang="en-US" sz="3200">
                <a:solidFill>
                  <a:schemeClr val="accent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t>CQUIN indicator for self-harm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492" name="Title 1">
            <a:extLst>
              <a:ext uri="{FF2B5EF4-FFF2-40B4-BE49-F238E27FC236}">
                <a16:creationId xmlns:a16="http://schemas.microsoft.com/office/drawing/2014/main" id="{277F90BA-3C5F-2169-0BF8-D1C53365355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3119438" y="203200"/>
            <a:ext cx="5986462" cy="542925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>
              <a:defRPr/>
            </a:pPr>
            <a:r>
              <a:rPr lang="en-GB" altLang="en-US" sz="3200" b="1" dirty="0">
                <a:solidFill>
                  <a:schemeClr val="bg1"/>
                </a:solidFill>
                <a:latin typeface="+mn-lt"/>
                <a:cs typeface="Calibri" panose="020F0502020204030204" pitchFamily="34" charset="0"/>
              </a:rPr>
              <a:t>CQUIN for self-harm</a:t>
            </a:r>
          </a:p>
        </p:txBody>
      </p:sp>
      <p:pic>
        <p:nvPicPr>
          <p:cNvPr id="168963" name="Picture 1">
            <a:extLst>
              <a:ext uri="{FF2B5EF4-FFF2-40B4-BE49-F238E27FC236}">
                <a16:creationId xmlns:a16="http://schemas.microsoft.com/office/drawing/2014/main" id="{9D9B9BAD-DAC2-DA59-879D-E50267D7FAD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2463" y="1120775"/>
            <a:ext cx="8380412" cy="4781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8964" name="Rectangle 2">
            <a:extLst>
              <a:ext uri="{FF2B5EF4-FFF2-40B4-BE49-F238E27FC236}">
                <a16:creationId xmlns:a16="http://schemas.microsoft.com/office/drawing/2014/main" id="{5FD39B20-65AA-7E59-50A7-509C8A21135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13000" y="6107113"/>
            <a:ext cx="7586663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sz="1600">
                <a:solidFill>
                  <a:srgbClr val="000000"/>
                </a:solidFill>
                <a:hlinkClick r:id="rId3"/>
              </a:rPr>
              <a:t>https://www.england.nhs.uk/nhs-standard-contract/cquin/2022-23-cquin/</a:t>
            </a:r>
            <a:r>
              <a:rPr lang="en-GB" altLang="en-US" sz="1600">
                <a:solidFill>
                  <a:srgbClr val="000000"/>
                </a:solidFill>
              </a:rPr>
              <a:t> 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18D75588-5532-2D39-FE98-C966DA8B5828}"/>
              </a:ext>
            </a:extLst>
          </p:cNvPr>
          <p:cNvSpPr txBox="1">
            <a:spLocks/>
          </p:cNvSpPr>
          <p:nvPr/>
        </p:nvSpPr>
        <p:spPr>
          <a:xfrm>
            <a:off x="3251200" y="163513"/>
            <a:ext cx="5986463" cy="542925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rgbClr val="1D0E82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rgbClr val="1D0E82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rgbClr val="1D0E82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rgbClr val="1D0E82"/>
                </a:solidFill>
                <a:latin typeface="Arial" charset="0"/>
              </a:defRPr>
            </a:lvl9pPr>
          </a:lstStyle>
          <a:p>
            <a:pPr algn="ctr">
              <a:defRPr/>
            </a:pPr>
            <a:r>
              <a:rPr lang="en-GB" altLang="en-US" sz="3200" kern="0" dirty="0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Outline</a:t>
            </a:r>
            <a:endParaRPr lang="en-GB" altLang="en-US" b="0" kern="0" dirty="0">
              <a:solidFill>
                <a:prstClr val="white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4931" name="Rectangle 6">
            <a:extLst>
              <a:ext uri="{FF2B5EF4-FFF2-40B4-BE49-F238E27FC236}">
                <a16:creationId xmlns:a16="http://schemas.microsoft.com/office/drawing/2014/main" id="{9C73E4FF-C0F8-7E71-324A-83BC25EB548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59063" y="1835150"/>
            <a:ext cx="7419975" cy="3556000"/>
          </a:xfrm>
          <a:prstGeom prst="rect">
            <a:avLst/>
          </a:prstGeom>
          <a:solidFill>
            <a:srgbClr val="B7DEE8"/>
          </a:solidFill>
          <a:ln w="25400" algn="ctr">
            <a:solidFill>
              <a:srgbClr val="385D8A"/>
            </a:solidFill>
            <a:miter lim="800000"/>
            <a:headEnd/>
            <a:tailEnd/>
          </a:ln>
        </p:spPr>
        <p:txBody>
          <a:bodyPr anchor="ctr"/>
          <a:lstStyle>
            <a:lvl1pPr marL="342900" indent="-3429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  <a:buFontTx/>
              <a:buChar char="•"/>
            </a:pPr>
            <a:r>
              <a:rPr lang="en-GB" altLang="en-US" sz="3200" b="0">
                <a:solidFill>
                  <a:srgbClr val="002060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t>QI for suicide prevention</a:t>
            </a:r>
          </a:p>
          <a:p>
            <a:pPr eaLnBrk="1" hangingPunct="1">
              <a:spcBef>
                <a:spcPct val="20000"/>
              </a:spcBef>
              <a:buFontTx/>
              <a:buChar char="•"/>
            </a:pPr>
            <a:r>
              <a:rPr lang="en-GB" altLang="en-US" sz="3200" b="0">
                <a:solidFill>
                  <a:srgbClr val="002060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t>Improving community based services for self-harm</a:t>
            </a:r>
          </a:p>
          <a:p>
            <a:pPr eaLnBrk="1" hangingPunct="1">
              <a:spcBef>
                <a:spcPct val="20000"/>
              </a:spcBef>
              <a:buFontTx/>
              <a:buChar char="•"/>
            </a:pPr>
            <a:r>
              <a:rPr lang="en-GB" altLang="en-US" sz="3200" b="0">
                <a:solidFill>
                  <a:srgbClr val="002060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t>CQUIN indicator for self-harm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9986" name="Picture 2">
            <a:extLst>
              <a:ext uri="{FF2B5EF4-FFF2-40B4-BE49-F238E27FC236}">
                <a16:creationId xmlns:a16="http://schemas.microsoft.com/office/drawing/2014/main" id="{EC28C8C6-696E-B04C-11FF-9218BB09A5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3925" y="1106488"/>
            <a:ext cx="8142288" cy="5595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696FC393-187D-46F4-6B5B-9C524304A08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19438" y="203200"/>
            <a:ext cx="5986462" cy="542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302020204030204" pitchFamily="34" charset="0"/>
              </a:defRPr>
            </a:lvl2pPr>
            <a:lvl3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302020204030204" pitchFamily="34" charset="0"/>
              </a:defRPr>
            </a:lvl3pPr>
            <a:lvl4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302020204030204" pitchFamily="34" charset="0"/>
              </a:defRPr>
            </a:lvl4pPr>
            <a:lvl5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302020204030204" pitchFamily="34" charset="0"/>
              </a:defRPr>
            </a:lvl5pPr>
            <a:lvl6pPr marL="4572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9144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13716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8288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pPr algn="ctr">
              <a:defRPr/>
            </a:pPr>
            <a:r>
              <a:rPr lang="en-GB" altLang="en-US" sz="3200">
                <a:solidFill>
                  <a:schemeClr val="bg1"/>
                </a:solidFill>
                <a:latin typeface="+mn-lt"/>
                <a:cs typeface="Calibri" panose="020F0502020204030204" pitchFamily="34" charset="0"/>
              </a:rPr>
              <a:t>CQUIN for self-harm</a:t>
            </a:r>
            <a:endParaRPr lang="en-GB" altLang="en-US" sz="3200" dirty="0">
              <a:solidFill>
                <a:schemeClr val="bg1"/>
              </a:solidFill>
              <a:latin typeface="+mn-lt"/>
              <a:cs typeface="Calibri" panose="020F0502020204030204" pitchFamily="34" charset="0"/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1010" name="Picture 1">
            <a:extLst>
              <a:ext uri="{FF2B5EF4-FFF2-40B4-BE49-F238E27FC236}">
                <a16:creationId xmlns:a16="http://schemas.microsoft.com/office/drawing/2014/main" id="{BD082C68-1D9C-39D8-3381-0DB8610E76D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0538" y="1231900"/>
            <a:ext cx="9845675" cy="5429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5EA5E332-785E-A6E0-A360-31C2546B6A9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19438" y="203200"/>
            <a:ext cx="5986462" cy="542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302020204030204" pitchFamily="34" charset="0"/>
              </a:defRPr>
            </a:lvl2pPr>
            <a:lvl3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302020204030204" pitchFamily="34" charset="0"/>
              </a:defRPr>
            </a:lvl3pPr>
            <a:lvl4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302020204030204" pitchFamily="34" charset="0"/>
              </a:defRPr>
            </a:lvl4pPr>
            <a:lvl5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302020204030204" pitchFamily="34" charset="0"/>
              </a:defRPr>
            </a:lvl5pPr>
            <a:lvl6pPr marL="4572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9144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13716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8288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pPr algn="ctr">
              <a:defRPr/>
            </a:pPr>
            <a:r>
              <a:rPr lang="en-GB" altLang="en-US" sz="3200">
                <a:solidFill>
                  <a:schemeClr val="bg1"/>
                </a:solidFill>
                <a:latin typeface="+mn-lt"/>
                <a:cs typeface="Calibri" panose="020F0502020204030204" pitchFamily="34" charset="0"/>
              </a:rPr>
              <a:t>CQUIN for self-harm</a:t>
            </a:r>
            <a:endParaRPr lang="en-GB" altLang="en-US" sz="3200" dirty="0">
              <a:solidFill>
                <a:schemeClr val="bg1"/>
              </a:solidFill>
              <a:latin typeface="+mn-lt"/>
              <a:cs typeface="Calibri" panose="020F0502020204030204" pitchFamily="34" charset="0"/>
            </a:endParaRP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2034" name="Picture 1">
            <a:extLst>
              <a:ext uri="{FF2B5EF4-FFF2-40B4-BE49-F238E27FC236}">
                <a16:creationId xmlns:a16="http://schemas.microsoft.com/office/drawing/2014/main" id="{A311F904-A5AE-0BF6-51C0-F50DD07AF07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9625" y="1109663"/>
            <a:ext cx="10653713" cy="565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05EC7251-CA0C-81CB-B9C6-C20C1817B77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19438" y="203200"/>
            <a:ext cx="5986462" cy="542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302020204030204" pitchFamily="34" charset="0"/>
              </a:defRPr>
            </a:lvl2pPr>
            <a:lvl3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302020204030204" pitchFamily="34" charset="0"/>
              </a:defRPr>
            </a:lvl3pPr>
            <a:lvl4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302020204030204" pitchFamily="34" charset="0"/>
              </a:defRPr>
            </a:lvl4pPr>
            <a:lvl5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302020204030204" pitchFamily="34" charset="0"/>
              </a:defRPr>
            </a:lvl5pPr>
            <a:lvl6pPr marL="4572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9144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13716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8288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pPr algn="ctr">
              <a:defRPr/>
            </a:pPr>
            <a:r>
              <a:rPr lang="en-GB" altLang="en-US" sz="3200">
                <a:solidFill>
                  <a:schemeClr val="bg1"/>
                </a:solidFill>
                <a:latin typeface="+mn-lt"/>
                <a:cs typeface="Calibri" panose="020F0502020204030204" pitchFamily="34" charset="0"/>
              </a:rPr>
              <a:t>CQUIN for self-harm</a:t>
            </a:r>
            <a:endParaRPr lang="en-GB" altLang="en-US" sz="3200" dirty="0">
              <a:solidFill>
                <a:schemeClr val="bg1"/>
              </a:solidFill>
              <a:latin typeface="+mn-lt"/>
              <a:cs typeface="Calibri" panose="020F0502020204030204" pitchFamily="34" charset="0"/>
            </a:endParaRP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2D5E2674-9826-026C-7832-76FFF57D290F}"/>
              </a:ext>
            </a:extLst>
          </p:cNvPr>
          <p:cNvSpPr txBox="1">
            <a:spLocks/>
          </p:cNvSpPr>
          <p:nvPr/>
        </p:nvSpPr>
        <p:spPr>
          <a:xfrm>
            <a:off x="3251200" y="163513"/>
            <a:ext cx="5986463" cy="542925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rgbClr val="1D0E82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rgbClr val="1D0E82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rgbClr val="1D0E82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rgbClr val="1D0E82"/>
                </a:solidFill>
                <a:latin typeface="Arial" charset="0"/>
              </a:defRPr>
            </a:lvl9pPr>
          </a:lstStyle>
          <a:p>
            <a:pPr algn="ctr">
              <a:defRPr/>
            </a:pPr>
            <a:r>
              <a:rPr lang="en-GB" altLang="en-US" sz="3200" kern="0" dirty="0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Outline</a:t>
            </a:r>
            <a:endParaRPr lang="en-GB" altLang="en-US" b="0" kern="0" dirty="0">
              <a:solidFill>
                <a:prstClr val="white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73059" name="Rectangle 6">
            <a:extLst>
              <a:ext uri="{FF2B5EF4-FFF2-40B4-BE49-F238E27FC236}">
                <a16:creationId xmlns:a16="http://schemas.microsoft.com/office/drawing/2014/main" id="{80AEFAFA-DC3A-7246-290D-3E5402CF170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59063" y="1835150"/>
            <a:ext cx="7419975" cy="3556000"/>
          </a:xfrm>
          <a:prstGeom prst="rect">
            <a:avLst/>
          </a:prstGeom>
          <a:solidFill>
            <a:srgbClr val="B7DEE8"/>
          </a:solidFill>
          <a:ln w="25400" algn="ctr">
            <a:solidFill>
              <a:srgbClr val="385D8A"/>
            </a:solidFill>
            <a:miter lim="800000"/>
            <a:headEnd/>
            <a:tailEnd/>
          </a:ln>
        </p:spPr>
        <p:txBody>
          <a:bodyPr anchor="ctr"/>
          <a:lstStyle>
            <a:lvl1pPr marL="342900" indent="-3429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  <a:buFontTx/>
              <a:buChar char="•"/>
            </a:pPr>
            <a:r>
              <a:rPr lang="en-GB" altLang="en-US" sz="3200" b="0">
                <a:solidFill>
                  <a:srgbClr val="002060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t>QI for suicide prevention</a:t>
            </a:r>
          </a:p>
          <a:p>
            <a:pPr eaLnBrk="1" hangingPunct="1">
              <a:spcBef>
                <a:spcPct val="20000"/>
              </a:spcBef>
              <a:buFontTx/>
              <a:buChar char="•"/>
            </a:pPr>
            <a:r>
              <a:rPr lang="en-GB" altLang="en-US" sz="3200" b="0">
                <a:solidFill>
                  <a:srgbClr val="002060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t>Improving community based services for self-harm</a:t>
            </a:r>
          </a:p>
          <a:p>
            <a:pPr eaLnBrk="1" hangingPunct="1">
              <a:spcBef>
                <a:spcPct val="20000"/>
              </a:spcBef>
              <a:buFontTx/>
              <a:buChar char="•"/>
            </a:pPr>
            <a:r>
              <a:rPr lang="en-GB" altLang="en-US" sz="3200" b="0">
                <a:solidFill>
                  <a:srgbClr val="002060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t>CQUIN indicator for self-harm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5106" name="Picture 6">
            <a:extLst>
              <a:ext uri="{FF2B5EF4-FFF2-40B4-BE49-F238E27FC236}">
                <a16:creationId xmlns:a16="http://schemas.microsoft.com/office/drawing/2014/main" id="{9493F02A-DB27-CEE6-3F1D-52D172D854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84800" y="4930775"/>
            <a:ext cx="2008188" cy="1417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5107" name="Picture 5">
            <a:extLst>
              <a:ext uri="{FF2B5EF4-FFF2-40B4-BE49-F238E27FC236}">
                <a16:creationId xmlns:a16="http://schemas.microsoft.com/office/drawing/2014/main" id="{852441A6-4C0E-2F18-62AD-AF444E17D2A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2550" y="5245100"/>
            <a:ext cx="1878013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5108" name="TextBox 11">
            <a:extLst>
              <a:ext uri="{FF2B5EF4-FFF2-40B4-BE49-F238E27FC236}">
                <a16:creationId xmlns:a16="http://schemas.microsoft.com/office/drawing/2014/main" id="{F9DD8545-7A14-768B-7F18-FA1F0AEC01E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73250" y="6173788"/>
            <a:ext cx="172402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1800" b="0">
                <a:solidFill>
                  <a:srgbClr val="002060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Calibri" panose="020F0502020204030204" pitchFamily="34" charset="0"/>
              </a:rPr>
              <a:t>@NCISH_UK</a:t>
            </a:r>
          </a:p>
        </p:txBody>
      </p:sp>
      <p:sp>
        <p:nvSpPr>
          <p:cNvPr id="175109" name="TextBox 13">
            <a:extLst>
              <a:ext uri="{FF2B5EF4-FFF2-40B4-BE49-F238E27FC236}">
                <a16:creationId xmlns:a16="http://schemas.microsoft.com/office/drawing/2014/main" id="{C1795FAF-D072-2723-7FF3-1BECC046C30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05488" y="6154738"/>
            <a:ext cx="168592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1800" b="0">
                <a:solidFill>
                  <a:srgbClr val="002060"/>
                </a:solidFill>
                <a:latin typeface="Calibri" panose="020F0502020204030204" pitchFamily="34" charset="0"/>
              </a:rPr>
              <a:t>@mashproject</a:t>
            </a:r>
          </a:p>
        </p:txBody>
      </p:sp>
      <p:sp>
        <p:nvSpPr>
          <p:cNvPr id="175110" name="TextBox 15">
            <a:extLst>
              <a:ext uri="{FF2B5EF4-FFF2-40B4-BE49-F238E27FC236}">
                <a16:creationId xmlns:a16="http://schemas.microsoft.com/office/drawing/2014/main" id="{F7D9C2F3-4262-1A31-2A1D-26B8174CE31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42488" y="6149975"/>
            <a:ext cx="1773237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1800" b="0">
                <a:solidFill>
                  <a:srgbClr val="002060"/>
                </a:solidFill>
                <a:latin typeface="Calibri" panose="020F0502020204030204" pitchFamily="34" charset="0"/>
              </a:rPr>
              <a:t>@PSRC_GM</a:t>
            </a:r>
          </a:p>
        </p:txBody>
      </p:sp>
      <p:grpSp>
        <p:nvGrpSpPr>
          <p:cNvPr id="175111" name="Group 33">
            <a:extLst>
              <a:ext uri="{FF2B5EF4-FFF2-40B4-BE49-F238E27FC236}">
                <a16:creationId xmlns:a16="http://schemas.microsoft.com/office/drawing/2014/main" id="{FD27F936-B222-BE37-85E6-ACBB7FB7352C}"/>
              </a:ext>
            </a:extLst>
          </p:cNvPr>
          <p:cNvGrpSpPr>
            <a:grpSpLocks/>
          </p:cNvGrpSpPr>
          <p:nvPr/>
        </p:nvGrpSpPr>
        <p:grpSpPr bwMode="auto">
          <a:xfrm>
            <a:off x="195263" y="3851275"/>
            <a:ext cx="4098925" cy="2079625"/>
            <a:chOff x="5468055" y="3227591"/>
            <a:chExt cx="1705889" cy="852817"/>
          </a:xfrm>
        </p:grpSpPr>
        <p:sp>
          <p:nvSpPr>
            <p:cNvPr id="35" name="Rectangle 34" descr="A person with blonde hair&#10;&#10;Description automatically generated with low confidence">
              <a:extLst>
                <a:ext uri="{FF2B5EF4-FFF2-40B4-BE49-F238E27FC236}">
                  <a16:creationId xmlns:a16="http://schemas.microsoft.com/office/drawing/2014/main" id="{263AACCC-1530-A6A8-FC60-AE0D991EEB08}"/>
                </a:ext>
              </a:extLst>
            </p:cNvPr>
            <p:cNvSpPr/>
            <p:nvPr/>
          </p:nvSpPr>
          <p:spPr>
            <a:xfrm>
              <a:off x="5468055" y="3227591"/>
              <a:ext cx="426142" cy="426409"/>
            </a:xfrm>
            <a:prstGeom prst="rect">
              <a:avLst/>
            </a:prstGeom>
            <a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36" name="Straight Connector 35">
              <a:extLst>
                <a:ext uri="{FF2B5EF4-FFF2-40B4-BE49-F238E27FC236}">
                  <a16:creationId xmlns:a16="http://schemas.microsoft.com/office/drawing/2014/main" id="{D70E193A-5460-796C-3DCE-38F8E449E74F}"/>
                </a:ext>
              </a:extLst>
            </p:cNvPr>
            <p:cNvSpPr/>
            <p:nvPr/>
          </p:nvSpPr>
          <p:spPr>
            <a:xfrm>
              <a:off x="5468055" y="3227591"/>
              <a:ext cx="0" cy="852817"/>
            </a:xfrm>
            <a:prstGeom prst="line">
              <a:avLst/>
            </a:prstGeom>
            <a:ln>
              <a:noFill/>
            </a:ln>
          </p:spPr>
          <p:style>
            <a:lnRef idx="2">
              <a:schemeClr val="accent1">
                <a:shade val="60000"/>
                <a:hueOff val="0"/>
                <a:satOff val="0"/>
                <a:lumOff val="0"/>
                <a:alphaOff val="0"/>
              </a:schemeClr>
            </a:lnRef>
            <a:fillRef idx="0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6D4D1D51-0211-A8E1-6C6A-8C667943E251}"/>
                </a:ext>
              </a:extLst>
            </p:cNvPr>
            <p:cNvSpPr/>
            <p:nvPr/>
          </p:nvSpPr>
          <p:spPr>
            <a:xfrm>
              <a:off x="5468055" y="3654000"/>
              <a:ext cx="426142" cy="426408"/>
            </a:xfrm>
            <a:custGeom>
              <a:avLst/>
              <a:gdLst>
                <a:gd name="connsiteX0" fmla="*/ 0 w 426408"/>
                <a:gd name="connsiteY0" fmla="*/ 0 h 426408"/>
                <a:gd name="connsiteX1" fmla="*/ 426408 w 426408"/>
                <a:gd name="connsiteY1" fmla="*/ 0 h 426408"/>
                <a:gd name="connsiteX2" fmla="*/ 426408 w 426408"/>
                <a:gd name="connsiteY2" fmla="*/ 426408 h 426408"/>
                <a:gd name="connsiteX3" fmla="*/ 0 w 426408"/>
                <a:gd name="connsiteY3" fmla="*/ 426408 h 426408"/>
                <a:gd name="connsiteX4" fmla="*/ 0 w 426408"/>
                <a:gd name="connsiteY4" fmla="*/ 0 h 426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26408" h="426408">
                  <a:moveTo>
                    <a:pt x="0" y="0"/>
                  </a:moveTo>
                  <a:lnTo>
                    <a:pt x="426408" y="0"/>
                  </a:lnTo>
                  <a:lnTo>
                    <a:pt x="426408" y="426408"/>
                  </a:lnTo>
                  <a:lnTo>
                    <a:pt x="0" y="426408"/>
                  </a:lnTo>
                  <a:lnTo>
                    <a:pt x="0" y="0"/>
                  </a:lnTo>
                  <a:close/>
                </a:path>
              </a:pathLst>
            </a:custGeom>
            <a:ln>
              <a:noFill/>
            </a:ln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lIns="41910" tIns="41910" rIns="41910" bIns="41910" spcCol="1270"/>
            <a:lstStyle/>
            <a:p>
              <a:pPr defTabSz="488950" eaLnBrk="1" fontAlgn="auto" hangingPunct="1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en-GB" sz="1100" b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</a:endParaRPr>
            </a:p>
          </p:txBody>
        </p:sp>
        <p:sp>
          <p:nvSpPr>
            <p:cNvPr id="38" name="Rectangle 37" descr="A picture containing person&#10;&#10;Description automatically generated">
              <a:extLst>
                <a:ext uri="{FF2B5EF4-FFF2-40B4-BE49-F238E27FC236}">
                  <a16:creationId xmlns:a16="http://schemas.microsoft.com/office/drawing/2014/main" id="{9E834BAE-D899-64A7-8318-338B24B82125}"/>
                </a:ext>
              </a:extLst>
            </p:cNvPr>
            <p:cNvSpPr/>
            <p:nvPr/>
          </p:nvSpPr>
          <p:spPr>
            <a:xfrm>
              <a:off x="5894858" y="3227591"/>
              <a:ext cx="426142" cy="426409"/>
            </a:xfrm>
            <a:prstGeom prst="rect">
              <a:avLst/>
            </a:prstGeom>
            <a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39" name="Straight Connector 38">
              <a:extLst>
                <a:ext uri="{FF2B5EF4-FFF2-40B4-BE49-F238E27FC236}">
                  <a16:creationId xmlns:a16="http://schemas.microsoft.com/office/drawing/2014/main" id="{FC0842B8-28C5-4E64-5152-13485C855F91}"/>
                </a:ext>
              </a:extLst>
            </p:cNvPr>
            <p:cNvSpPr/>
            <p:nvPr/>
          </p:nvSpPr>
          <p:spPr>
            <a:xfrm>
              <a:off x="5894858" y="3227591"/>
              <a:ext cx="0" cy="852817"/>
            </a:xfrm>
            <a:prstGeom prst="line">
              <a:avLst/>
            </a:prstGeom>
            <a:ln>
              <a:noFill/>
            </a:ln>
          </p:spPr>
          <p:style>
            <a:lnRef idx="2">
              <a:schemeClr val="accent1">
                <a:shade val="60000"/>
                <a:hueOff val="0"/>
                <a:satOff val="0"/>
                <a:lumOff val="0"/>
                <a:alphaOff val="0"/>
              </a:schemeClr>
            </a:lnRef>
            <a:fillRef idx="0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F2F43366-157D-8435-C60A-584BD0F70B96}"/>
                </a:ext>
              </a:extLst>
            </p:cNvPr>
            <p:cNvSpPr/>
            <p:nvPr/>
          </p:nvSpPr>
          <p:spPr>
            <a:xfrm>
              <a:off x="5894858" y="3654000"/>
              <a:ext cx="426142" cy="426408"/>
            </a:xfrm>
            <a:custGeom>
              <a:avLst/>
              <a:gdLst>
                <a:gd name="connsiteX0" fmla="*/ 0 w 426408"/>
                <a:gd name="connsiteY0" fmla="*/ 0 h 426408"/>
                <a:gd name="connsiteX1" fmla="*/ 426408 w 426408"/>
                <a:gd name="connsiteY1" fmla="*/ 0 h 426408"/>
                <a:gd name="connsiteX2" fmla="*/ 426408 w 426408"/>
                <a:gd name="connsiteY2" fmla="*/ 426408 h 426408"/>
                <a:gd name="connsiteX3" fmla="*/ 0 w 426408"/>
                <a:gd name="connsiteY3" fmla="*/ 426408 h 426408"/>
                <a:gd name="connsiteX4" fmla="*/ 0 w 426408"/>
                <a:gd name="connsiteY4" fmla="*/ 0 h 426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26408" h="426408">
                  <a:moveTo>
                    <a:pt x="0" y="0"/>
                  </a:moveTo>
                  <a:lnTo>
                    <a:pt x="426408" y="0"/>
                  </a:lnTo>
                  <a:lnTo>
                    <a:pt x="426408" y="426408"/>
                  </a:lnTo>
                  <a:lnTo>
                    <a:pt x="0" y="426408"/>
                  </a:lnTo>
                  <a:lnTo>
                    <a:pt x="0" y="0"/>
                  </a:lnTo>
                  <a:close/>
                </a:path>
              </a:pathLst>
            </a:custGeom>
            <a:ln>
              <a:noFill/>
            </a:ln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lIns="41910" tIns="41910" rIns="41910" bIns="41910" spcCol="1270"/>
            <a:lstStyle/>
            <a:p>
              <a:pPr defTabSz="488950" eaLnBrk="1" fontAlgn="auto" hangingPunct="1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en-GB" sz="1100" b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</a:endParaRPr>
            </a:p>
          </p:txBody>
        </p:sp>
        <p:sp>
          <p:nvSpPr>
            <p:cNvPr id="41" name="Rectangle 40" descr="A picture containing person, person, suit&#10;&#10;Description automatically generated">
              <a:extLst>
                <a:ext uri="{FF2B5EF4-FFF2-40B4-BE49-F238E27FC236}">
                  <a16:creationId xmlns:a16="http://schemas.microsoft.com/office/drawing/2014/main" id="{E5F0B643-1403-D637-01F5-72C38C231E21}"/>
                </a:ext>
              </a:extLst>
            </p:cNvPr>
            <p:cNvSpPr/>
            <p:nvPr/>
          </p:nvSpPr>
          <p:spPr>
            <a:xfrm>
              <a:off x="6320999" y="3227591"/>
              <a:ext cx="426142" cy="426409"/>
            </a:xfrm>
            <a:prstGeom prst="rect">
              <a:avLst/>
            </a:prstGeom>
            <a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42" name="Straight Connector 41">
              <a:extLst>
                <a:ext uri="{FF2B5EF4-FFF2-40B4-BE49-F238E27FC236}">
                  <a16:creationId xmlns:a16="http://schemas.microsoft.com/office/drawing/2014/main" id="{A5CDC9DF-35FC-124A-2F4C-18164D238E94}"/>
                </a:ext>
              </a:extLst>
            </p:cNvPr>
            <p:cNvSpPr/>
            <p:nvPr/>
          </p:nvSpPr>
          <p:spPr>
            <a:xfrm>
              <a:off x="6320999" y="3227591"/>
              <a:ext cx="0" cy="852817"/>
            </a:xfrm>
            <a:prstGeom prst="line">
              <a:avLst/>
            </a:prstGeom>
            <a:ln>
              <a:noFill/>
            </a:ln>
          </p:spPr>
          <p:style>
            <a:lnRef idx="2">
              <a:schemeClr val="accent1">
                <a:shade val="60000"/>
                <a:hueOff val="0"/>
                <a:satOff val="0"/>
                <a:lumOff val="0"/>
                <a:alphaOff val="0"/>
              </a:schemeClr>
            </a:lnRef>
            <a:fillRef idx="0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2DCFCA66-A355-069D-A23A-B17B6A4B3BC7}"/>
                </a:ext>
              </a:extLst>
            </p:cNvPr>
            <p:cNvSpPr/>
            <p:nvPr/>
          </p:nvSpPr>
          <p:spPr>
            <a:xfrm>
              <a:off x="6320999" y="3654000"/>
              <a:ext cx="426142" cy="426408"/>
            </a:xfrm>
            <a:custGeom>
              <a:avLst/>
              <a:gdLst>
                <a:gd name="connsiteX0" fmla="*/ 0 w 426408"/>
                <a:gd name="connsiteY0" fmla="*/ 0 h 426408"/>
                <a:gd name="connsiteX1" fmla="*/ 426408 w 426408"/>
                <a:gd name="connsiteY1" fmla="*/ 0 h 426408"/>
                <a:gd name="connsiteX2" fmla="*/ 426408 w 426408"/>
                <a:gd name="connsiteY2" fmla="*/ 426408 h 426408"/>
                <a:gd name="connsiteX3" fmla="*/ 0 w 426408"/>
                <a:gd name="connsiteY3" fmla="*/ 426408 h 426408"/>
                <a:gd name="connsiteX4" fmla="*/ 0 w 426408"/>
                <a:gd name="connsiteY4" fmla="*/ 0 h 426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26408" h="426408">
                  <a:moveTo>
                    <a:pt x="0" y="0"/>
                  </a:moveTo>
                  <a:lnTo>
                    <a:pt x="426408" y="0"/>
                  </a:lnTo>
                  <a:lnTo>
                    <a:pt x="426408" y="426408"/>
                  </a:lnTo>
                  <a:lnTo>
                    <a:pt x="0" y="426408"/>
                  </a:lnTo>
                  <a:lnTo>
                    <a:pt x="0" y="0"/>
                  </a:lnTo>
                  <a:close/>
                </a:path>
              </a:pathLst>
            </a:custGeom>
            <a:ln>
              <a:noFill/>
            </a:ln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lIns="41910" tIns="41910" rIns="41910" bIns="41910" spcCol="1270"/>
            <a:lstStyle/>
            <a:p>
              <a:pPr defTabSz="488950" eaLnBrk="1" fontAlgn="auto" hangingPunct="1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en-GB" sz="1100" b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</a:endParaRPr>
            </a:p>
          </p:txBody>
        </p:sp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5757B559-A5CC-7A7A-7C0F-73692DDD0B4D}"/>
                </a:ext>
              </a:extLst>
            </p:cNvPr>
            <p:cNvSpPr/>
            <p:nvPr/>
          </p:nvSpPr>
          <p:spPr>
            <a:xfrm>
              <a:off x="6747802" y="3227591"/>
              <a:ext cx="426142" cy="426409"/>
            </a:xfrm>
            <a:prstGeom prst="rect">
              <a:avLst/>
            </a:prstGeom>
            <a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45" name="Straight Connector 44">
              <a:extLst>
                <a:ext uri="{FF2B5EF4-FFF2-40B4-BE49-F238E27FC236}">
                  <a16:creationId xmlns:a16="http://schemas.microsoft.com/office/drawing/2014/main" id="{B0AB2FDA-DF1F-6BF8-0117-96652EA20FC2}"/>
                </a:ext>
              </a:extLst>
            </p:cNvPr>
            <p:cNvSpPr/>
            <p:nvPr/>
          </p:nvSpPr>
          <p:spPr>
            <a:xfrm>
              <a:off x="6747802" y="3227591"/>
              <a:ext cx="0" cy="852817"/>
            </a:xfrm>
            <a:prstGeom prst="line">
              <a:avLst/>
            </a:prstGeom>
            <a:ln>
              <a:noFill/>
            </a:ln>
          </p:spPr>
          <p:style>
            <a:lnRef idx="2">
              <a:schemeClr val="accent1">
                <a:shade val="60000"/>
                <a:hueOff val="0"/>
                <a:satOff val="0"/>
                <a:lumOff val="0"/>
                <a:alphaOff val="0"/>
              </a:schemeClr>
            </a:lnRef>
            <a:fillRef idx="0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FBAAC1AF-EF81-D33D-41BF-6CA862E2D143}"/>
                </a:ext>
              </a:extLst>
            </p:cNvPr>
            <p:cNvSpPr/>
            <p:nvPr/>
          </p:nvSpPr>
          <p:spPr>
            <a:xfrm>
              <a:off x="6747802" y="3654000"/>
              <a:ext cx="426142" cy="426408"/>
            </a:xfrm>
            <a:custGeom>
              <a:avLst/>
              <a:gdLst>
                <a:gd name="connsiteX0" fmla="*/ 0 w 426408"/>
                <a:gd name="connsiteY0" fmla="*/ 0 h 426408"/>
                <a:gd name="connsiteX1" fmla="*/ 426408 w 426408"/>
                <a:gd name="connsiteY1" fmla="*/ 0 h 426408"/>
                <a:gd name="connsiteX2" fmla="*/ 426408 w 426408"/>
                <a:gd name="connsiteY2" fmla="*/ 426408 h 426408"/>
                <a:gd name="connsiteX3" fmla="*/ 0 w 426408"/>
                <a:gd name="connsiteY3" fmla="*/ 426408 h 426408"/>
                <a:gd name="connsiteX4" fmla="*/ 0 w 426408"/>
                <a:gd name="connsiteY4" fmla="*/ 0 h 426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26408" h="426408">
                  <a:moveTo>
                    <a:pt x="0" y="0"/>
                  </a:moveTo>
                  <a:lnTo>
                    <a:pt x="426408" y="0"/>
                  </a:lnTo>
                  <a:lnTo>
                    <a:pt x="426408" y="426408"/>
                  </a:lnTo>
                  <a:lnTo>
                    <a:pt x="0" y="426408"/>
                  </a:lnTo>
                  <a:lnTo>
                    <a:pt x="0" y="0"/>
                  </a:lnTo>
                  <a:close/>
                </a:path>
              </a:pathLst>
            </a:custGeom>
            <a:ln>
              <a:noFill/>
            </a:ln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lIns="41910" tIns="41910" rIns="41910" bIns="41910" spcCol="1270"/>
            <a:lstStyle/>
            <a:p>
              <a:pPr defTabSz="488950" eaLnBrk="1" fontAlgn="auto" hangingPunct="1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en-GB" sz="1100" b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</a:endParaRPr>
            </a:p>
          </p:txBody>
        </p:sp>
      </p:grpSp>
      <p:pic>
        <p:nvPicPr>
          <p:cNvPr id="175112" name="Picture 57">
            <a:extLst>
              <a:ext uri="{FF2B5EF4-FFF2-40B4-BE49-F238E27FC236}">
                <a16:creationId xmlns:a16="http://schemas.microsoft.com/office/drawing/2014/main" id="{72CC9A92-0890-EFFE-E199-91FF82BB79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079500"/>
            <a:ext cx="12192000" cy="222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5113" name="Picture 46">
            <a:extLst>
              <a:ext uri="{FF2B5EF4-FFF2-40B4-BE49-F238E27FC236}">
                <a16:creationId xmlns:a16="http://schemas.microsoft.com/office/drawing/2014/main" id="{AD3D823E-5FDB-5EBF-7E0D-E6D905A6A8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99475" y="5448300"/>
            <a:ext cx="3168650" cy="496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5114" name="Picture 3" descr="A group of people posing for a photo&#10;&#10;Description automatically generated">
            <a:extLst>
              <a:ext uri="{FF2B5EF4-FFF2-40B4-BE49-F238E27FC236}">
                <a16:creationId xmlns:a16="http://schemas.microsoft.com/office/drawing/2014/main" id="{2D119ABC-737B-96FD-AF9D-BCC098893C63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18025" y="3738563"/>
            <a:ext cx="3757613" cy="1265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5115" name="TextBox 2">
            <a:extLst>
              <a:ext uri="{FF2B5EF4-FFF2-40B4-BE49-F238E27FC236}">
                <a16:creationId xmlns:a16="http://schemas.microsoft.com/office/drawing/2014/main" id="{8B119D91-C072-848C-583E-5CC4B2CE203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77800"/>
            <a:ext cx="121920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4572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4572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4572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4572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4572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2800">
                <a:solidFill>
                  <a:srgbClr val="FFFFFF"/>
                </a:solidFill>
                <a:latin typeface="Calibri" panose="020F0502020204030204" pitchFamily="34" charset="0"/>
              </a:rPr>
              <a:t>Centre for Mental Health and Safety</a:t>
            </a:r>
          </a:p>
        </p:txBody>
      </p:sp>
      <p:pic>
        <p:nvPicPr>
          <p:cNvPr id="175116" name="Picture 4" descr="A group of people posing for a photo&#10;&#10;Description automatically generated">
            <a:extLst>
              <a:ext uri="{FF2B5EF4-FFF2-40B4-BE49-F238E27FC236}">
                <a16:creationId xmlns:a16="http://schemas.microsoft.com/office/drawing/2014/main" id="{9B74435C-6D0A-1B5A-2284-A0C8B37A6C9E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8200" y="3738563"/>
            <a:ext cx="3611563" cy="1265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5117" name="Picture 6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48D5E050-30EF-998C-73B1-5B8C410B1AD4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4788" y="6173788"/>
            <a:ext cx="350837" cy="350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5118" name="Picture 7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392BC4E2-73C7-4B3A-833D-1B745A2014F2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24963" y="6173788"/>
            <a:ext cx="350837" cy="350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5119" name="Picture 8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C64ADEA2-9D89-E397-E40F-23210F5BBEBF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7025" y="6173788"/>
            <a:ext cx="350838" cy="350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78817FFA-73DE-F149-C0BF-339046CC85CC}"/>
              </a:ext>
            </a:extLst>
          </p:cNvPr>
          <p:cNvSpPr txBox="1">
            <a:spLocks/>
          </p:cNvSpPr>
          <p:nvPr/>
        </p:nvSpPr>
        <p:spPr>
          <a:xfrm>
            <a:off x="3251200" y="163513"/>
            <a:ext cx="5986463" cy="542925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rgbClr val="1D0E82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rgbClr val="1D0E82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rgbClr val="1D0E82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rgbClr val="1D0E82"/>
                </a:solidFill>
                <a:latin typeface="Arial" charset="0"/>
              </a:defRPr>
            </a:lvl9pPr>
          </a:lstStyle>
          <a:p>
            <a:pPr algn="ctr">
              <a:defRPr/>
            </a:pPr>
            <a:r>
              <a:rPr lang="en-GB" altLang="en-US" sz="3200" kern="0" dirty="0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Outline</a:t>
            </a:r>
            <a:endParaRPr lang="en-GB" altLang="en-US" b="0" kern="0" dirty="0">
              <a:solidFill>
                <a:prstClr val="white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6979" name="Rectangle 6">
            <a:extLst>
              <a:ext uri="{FF2B5EF4-FFF2-40B4-BE49-F238E27FC236}">
                <a16:creationId xmlns:a16="http://schemas.microsoft.com/office/drawing/2014/main" id="{AE4A5D46-94B6-601B-07DD-9A79FA8684B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59063" y="1835150"/>
            <a:ext cx="7419975" cy="3556000"/>
          </a:xfrm>
          <a:prstGeom prst="rect">
            <a:avLst/>
          </a:prstGeom>
          <a:solidFill>
            <a:srgbClr val="B7DEE8"/>
          </a:solidFill>
          <a:ln w="25400" algn="ctr">
            <a:solidFill>
              <a:srgbClr val="385D8A"/>
            </a:solidFill>
            <a:miter lim="800000"/>
            <a:headEnd/>
            <a:tailEnd/>
          </a:ln>
        </p:spPr>
        <p:txBody>
          <a:bodyPr anchor="ctr"/>
          <a:lstStyle>
            <a:lvl1pPr marL="342900" indent="-3429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  <a:buFontTx/>
              <a:buChar char="•"/>
            </a:pPr>
            <a:r>
              <a:rPr lang="en-GB" altLang="en-US" sz="3200">
                <a:solidFill>
                  <a:schemeClr val="accent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t>QI for suicide prevention</a:t>
            </a:r>
          </a:p>
          <a:p>
            <a:pPr eaLnBrk="1" hangingPunct="1">
              <a:spcBef>
                <a:spcPct val="20000"/>
              </a:spcBef>
              <a:buFontTx/>
              <a:buChar char="•"/>
            </a:pPr>
            <a:r>
              <a:rPr lang="en-GB" altLang="en-US" sz="3200" b="0">
                <a:solidFill>
                  <a:srgbClr val="002060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t>Improving community based services for self-harm</a:t>
            </a:r>
          </a:p>
          <a:p>
            <a:pPr eaLnBrk="1" hangingPunct="1">
              <a:spcBef>
                <a:spcPct val="20000"/>
              </a:spcBef>
              <a:buFontTx/>
              <a:buChar char="•"/>
            </a:pPr>
            <a:r>
              <a:rPr lang="en-GB" altLang="en-US" sz="3200" b="0">
                <a:solidFill>
                  <a:srgbClr val="002060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t>CQUIN indicator for self-harm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6" name="Title 1">
            <a:extLst>
              <a:ext uri="{FF2B5EF4-FFF2-40B4-BE49-F238E27FC236}">
                <a16:creationId xmlns:a16="http://schemas.microsoft.com/office/drawing/2014/main" id="{105815BB-59B3-7D5B-E3F2-3870135F22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51188" y="254000"/>
            <a:ext cx="5986462" cy="542925"/>
          </a:xfrm>
        </p:spPr>
        <p:txBody>
          <a:bodyPr/>
          <a:lstStyle/>
          <a:p>
            <a:pPr algn="ctr"/>
            <a:r>
              <a:rPr lang="en-GB" altLang="en-US" sz="2800" b="1">
                <a:solidFill>
                  <a:srgbClr val="003F7E"/>
                </a:solidFill>
              </a:rPr>
              <a:t>Approach</a:t>
            </a:r>
            <a:endParaRPr lang="en-GB" altLang="en-US" sz="2800">
              <a:solidFill>
                <a:srgbClr val="003F7E"/>
              </a:solidFill>
            </a:endParaRPr>
          </a:p>
        </p:txBody>
      </p:sp>
      <p:pic>
        <p:nvPicPr>
          <p:cNvPr id="129027" name="Picture 5" descr="C:\Users\mdmnsplt\AppData\Local\Microsoft\Windows\Temporary Internet Files\Content.Outlook\30GVDCUS\HQIP logo cmyk.jpg">
            <a:extLst>
              <a:ext uri="{FF2B5EF4-FFF2-40B4-BE49-F238E27FC236}">
                <a16:creationId xmlns:a16="http://schemas.microsoft.com/office/drawing/2014/main" id="{F5BA9068-9E76-623C-46BC-8C453DC0B4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6075" y="31750"/>
            <a:ext cx="1431925" cy="425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29028" name="Object 1">
            <a:extLst>
              <a:ext uri="{FF2B5EF4-FFF2-40B4-BE49-F238E27FC236}">
                <a16:creationId xmlns:a16="http://schemas.microsoft.com/office/drawing/2014/main" id="{18DAD068-609D-4767-C411-1D1DA5AD5FB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616075" y="523875"/>
          <a:ext cx="1423988" cy="3571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hoto Editor Photo" r:id="rId3" imgW="1352381" imgH="438095" progId="MSPhotoEd.3">
                  <p:embed/>
                </p:oleObj>
              </mc:Choice>
              <mc:Fallback>
                <p:oleObj name="Photo Editor Photo" r:id="rId3" imgW="1352381" imgH="438095" progId="MSPhotoEd.3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16075" y="523875"/>
                        <a:ext cx="1423988" cy="3571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29029" name="Group 7">
            <a:extLst>
              <a:ext uri="{FF2B5EF4-FFF2-40B4-BE49-F238E27FC236}">
                <a16:creationId xmlns:a16="http://schemas.microsoft.com/office/drawing/2014/main" id="{A5599960-1812-7AFA-29A9-9FA96C7EBC22}"/>
              </a:ext>
            </a:extLst>
          </p:cNvPr>
          <p:cNvGrpSpPr>
            <a:grpSpLocks/>
          </p:cNvGrpSpPr>
          <p:nvPr/>
        </p:nvGrpSpPr>
        <p:grpSpPr bwMode="auto">
          <a:xfrm>
            <a:off x="4427538" y="2689225"/>
            <a:ext cx="3894137" cy="1539875"/>
            <a:chOff x="2483768" y="1649456"/>
            <a:chExt cx="3816424" cy="1491512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1ACD6984-48D0-54D8-958D-2290F373A603}"/>
                </a:ext>
              </a:extLst>
            </p:cNvPr>
            <p:cNvSpPr/>
            <p:nvPr/>
          </p:nvSpPr>
          <p:spPr>
            <a:xfrm>
              <a:off x="2483768" y="1700199"/>
              <a:ext cx="1871650" cy="1440769"/>
            </a:xfrm>
            <a:prstGeom prst="rect">
              <a:avLst/>
            </a:prstGeom>
            <a:noFill/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36000" tIns="36000" rIns="36000" bIns="36000"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GB" sz="1600" b="0" dirty="0">
                  <a:solidFill>
                    <a:srgbClr val="003087"/>
                  </a:solidFill>
                </a:rPr>
                <a:t>Public Health </a:t>
              </a:r>
            </a:p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GB" sz="1600" b="0" dirty="0">
                  <a:solidFill>
                    <a:srgbClr val="003087"/>
                  </a:solidFill>
                </a:rPr>
                <a:t>Suicide Community-Based Prevention Interventions</a:t>
              </a: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4F8D67EF-AF2E-0F91-59FE-C4A269FE4506}"/>
                </a:ext>
              </a:extLst>
            </p:cNvPr>
            <p:cNvSpPr/>
            <p:nvPr/>
          </p:nvSpPr>
          <p:spPr>
            <a:xfrm>
              <a:off x="4355418" y="1649456"/>
              <a:ext cx="1944774" cy="1491512"/>
            </a:xfrm>
            <a:prstGeom prst="rect">
              <a:avLst/>
            </a:prstGeom>
            <a:noFill/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GB" sz="1600" b="0" dirty="0">
                  <a:solidFill>
                    <a:srgbClr val="003087"/>
                  </a:solidFill>
                </a:rPr>
                <a:t>Improving quality of mental health services &amp; patient safety</a:t>
              </a:r>
              <a:r>
                <a:rPr lang="en-GB" sz="1200" i="1" dirty="0">
                  <a:solidFill>
                    <a:srgbClr val="003087"/>
                  </a:solidFill>
                </a:rPr>
                <a:t> </a:t>
              </a:r>
              <a:r>
                <a:rPr lang="en-GB" sz="1400" i="1" dirty="0">
                  <a:solidFill>
                    <a:srgbClr val="003087"/>
                  </a:solidFill>
                </a:rPr>
                <a:t>(rec 57)</a:t>
              </a:r>
              <a:endParaRPr lang="en-GB" sz="1600" i="1" dirty="0">
                <a:solidFill>
                  <a:srgbClr val="003087"/>
                </a:solidFill>
              </a:endParaRPr>
            </a:p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 sz="1600" b="0" dirty="0">
                <a:solidFill>
                  <a:srgbClr val="003087"/>
                </a:solidFill>
              </a:endParaRP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4BB091AB-743A-A9C9-0BA1-6BB1CCB0F96B}"/>
                </a:ext>
              </a:extLst>
            </p:cNvPr>
            <p:cNvSpPr/>
            <p:nvPr/>
          </p:nvSpPr>
          <p:spPr>
            <a:xfrm>
              <a:off x="4355418" y="2781160"/>
              <a:ext cx="1944774" cy="359808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36000" tIns="36000" rIns="36000" bIns="36000"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GB" sz="1400" dirty="0">
                  <a:solidFill>
                    <a:srgbClr val="003087"/>
                  </a:solidFill>
                </a:rPr>
                <a:t>Incl. MH inpatients</a:t>
              </a:r>
            </a:p>
          </p:txBody>
        </p:sp>
      </p:grpSp>
      <p:grpSp>
        <p:nvGrpSpPr>
          <p:cNvPr id="129030" name="Group 8">
            <a:extLst>
              <a:ext uri="{FF2B5EF4-FFF2-40B4-BE49-F238E27FC236}">
                <a16:creationId xmlns:a16="http://schemas.microsoft.com/office/drawing/2014/main" id="{95327AA2-3852-0472-A52C-8600F653C441}"/>
              </a:ext>
            </a:extLst>
          </p:cNvPr>
          <p:cNvGrpSpPr>
            <a:grpSpLocks/>
          </p:cNvGrpSpPr>
          <p:nvPr/>
        </p:nvGrpSpPr>
        <p:grpSpPr bwMode="auto">
          <a:xfrm>
            <a:off x="1735138" y="1866900"/>
            <a:ext cx="1900237" cy="1417638"/>
            <a:chOff x="433255" y="369467"/>
            <a:chExt cx="1402441" cy="1763389"/>
          </a:xfrm>
        </p:grpSpPr>
        <p:sp>
          <p:nvSpPr>
            <p:cNvPr id="14" name="Snip Single Corner Rectangle 13">
              <a:extLst>
                <a:ext uri="{FF2B5EF4-FFF2-40B4-BE49-F238E27FC236}">
                  <a16:creationId xmlns:a16="http://schemas.microsoft.com/office/drawing/2014/main" id="{FC0A0C1C-FD6A-E4F6-A526-8609C58BB5AA}"/>
                </a:ext>
              </a:extLst>
            </p:cNvPr>
            <p:cNvSpPr/>
            <p:nvPr/>
          </p:nvSpPr>
          <p:spPr>
            <a:xfrm>
              <a:off x="433255" y="369467"/>
              <a:ext cx="1295823" cy="1583693"/>
            </a:xfrm>
            <a:prstGeom prst="snip1Rect">
              <a:avLst/>
            </a:prstGeom>
            <a:solidFill>
              <a:schemeClr val="tx2">
                <a:lumMod val="20000"/>
                <a:lumOff val="80000"/>
              </a:schemeClr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 sz="1400" b="0" dirty="0">
                <a:solidFill>
                  <a:srgbClr val="003087"/>
                </a:solidFill>
              </a:endParaRPr>
            </a:p>
          </p:txBody>
        </p:sp>
        <p:sp>
          <p:nvSpPr>
            <p:cNvPr id="15" name="Snip Single Corner Rectangle 14">
              <a:extLst>
                <a:ext uri="{FF2B5EF4-FFF2-40B4-BE49-F238E27FC236}">
                  <a16:creationId xmlns:a16="http://schemas.microsoft.com/office/drawing/2014/main" id="{DA521E2B-A4D1-A0ED-4604-E2B4642CB5FC}"/>
                </a:ext>
              </a:extLst>
            </p:cNvPr>
            <p:cNvSpPr/>
            <p:nvPr/>
          </p:nvSpPr>
          <p:spPr>
            <a:xfrm>
              <a:off x="485978" y="487948"/>
              <a:ext cx="1296995" cy="1583693"/>
            </a:xfrm>
            <a:prstGeom prst="snip1Rect">
              <a:avLst/>
            </a:prstGeom>
            <a:solidFill>
              <a:schemeClr val="tx2">
                <a:lumMod val="20000"/>
                <a:lumOff val="80000"/>
              </a:schemeClr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 sz="1400" b="0" dirty="0">
                <a:solidFill>
                  <a:srgbClr val="003087"/>
                </a:solidFill>
              </a:endParaRPr>
            </a:p>
          </p:txBody>
        </p:sp>
        <p:sp>
          <p:nvSpPr>
            <p:cNvPr id="16" name="Snip Single Corner Rectangle 15">
              <a:extLst>
                <a:ext uri="{FF2B5EF4-FFF2-40B4-BE49-F238E27FC236}">
                  <a16:creationId xmlns:a16="http://schemas.microsoft.com/office/drawing/2014/main" id="{AD096775-EADC-8656-636C-E74F32302DB5}"/>
                </a:ext>
              </a:extLst>
            </p:cNvPr>
            <p:cNvSpPr/>
            <p:nvPr/>
          </p:nvSpPr>
          <p:spPr>
            <a:xfrm>
              <a:off x="539873" y="638023"/>
              <a:ext cx="1295823" cy="1494833"/>
            </a:xfrm>
            <a:prstGeom prst="snip1Rect">
              <a:avLst/>
            </a:prstGeom>
            <a:solidFill>
              <a:schemeClr val="tx2">
                <a:lumMod val="20000"/>
                <a:lumOff val="80000"/>
              </a:schemeClr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36000" tIns="36000" rIns="36000" bIns="36000"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GB" sz="1400" b="0" dirty="0">
                  <a:solidFill>
                    <a:srgbClr val="003087"/>
                  </a:solidFill>
                </a:rPr>
                <a:t>8x </a:t>
              </a:r>
              <a:r>
                <a:rPr lang="en-GB" sz="1400" dirty="0">
                  <a:solidFill>
                    <a:srgbClr val="003087"/>
                  </a:solidFill>
                </a:rPr>
                <a:t>priority high rate STPs </a:t>
              </a:r>
              <a:r>
                <a:rPr lang="en-GB" sz="1400" b="0" dirty="0">
                  <a:solidFill>
                    <a:srgbClr val="003087"/>
                  </a:solidFill>
                </a:rPr>
                <a:t>18/19</a:t>
              </a:r>
              <a:r>
                <a:rPr lang="en-GB" sz="1400" dirty="0">
                  <a:solidFill>
                    <a:srgbClr val="003087"/>
                  </a:solidFill>
                </a:rPr>
                <a:t> </a:t>
              </a:r>
              <a:r>
                <a:rPr lang="en-GB" sz="1400" b="0" dirty="0">
                  <a:solidFill>
                    <a:srgbClr val="003087"/>
                  </a:solidFill>
                </a:rPr>
                <a:t>funding plans </a:t>
              </a:r>
              <a:r>
                <a:rPr lang="en-GB" sz="1400" b="0" i="1" dirty="0">
                  <a:solidFill>
                    <a:srgbClr val="003087"/>
                  </a:solidFill>
                </a:rPr>
                <a:t>(drawn from multi-agency plans </a:t>
              </a:r>
              <a:r>
                <a:rPr lang="en-GB" sz="1400" i="1" dirty="0">
                  <a:solidFill>
                    <a:srgbClr val="003087"/>
                  </a:solidFill>
                </a:rPr>
                <a:t>rec 3)</a:t>
              </a:r>
            </a:p>
          </p:txBody>
        </p:sp>
      </p:grp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B9FBCB1A-97C9-D7DC-F410-017DFD650707}"/>
              </a:ext>
            </a:extLst>
          </p:cNvPr>
          <p:cNvCxnSpPr/>
          <p:nvPr/>
        </p:nvCxnSpPr>
        <p:spPr>
          <a:xfrm>
            <a:off x="3625850" y="2409825"/>
            <a:ext cx="801688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Rounded Rectangle 17">
            <a:extLst>
              <a:ext uri="{FF2B5EF4-FFF2-40B4-BE49-F238E27FC236}">
                <a16:creationId xmlns:a16="http://schemas.microsoft.com/office/drawing/2014/main" id="{7DE08CC0-638E-B9BF-4088-A438A3239A2A}"/>
              </a:ext>
            </a:extLst>
          </p:cNvPr>
          <p:cNvSpPr/>
          <p:nvPr/>
        </p:nvSpPr>
        <p:spPr>
          <a:xfrm>
            <a:off x="8907463" y="3811588"/>
            <a:ext cx="1712912" cy="465137"/>
          </a:xfrm>
          <a:prstGeom prst="round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36000" tIns="36000" rIns="36000" bIns="3600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600" b="0" dirty="0">
                <a:solidFill>
                  <a:srgbClr val="FFFFFF"/>
                </a:solidFill>
              </a:rPr>
              <a:t>Zero Suicide Ambition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75AF31DF-A5B0-536A-F7C2-1CE286F6E082}"/>
              </a:ext>
            </a:extLst>
          </p:cNvPr>
          <p:cNvSpPr/>
          <p:nvPr/>
        </p:nvSpPr>
        <p:spPr>
          <a:xfrm>
            <a:off x="4427538" y="2220913"/>
            <a:ext cx="3894137" cy="5207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600" b="0" dirty="0">
                <a:solidFill>
                  <a:srgbClr val="FFFFFF"/>
                </a:solidFill>
              </a:rPr>
              <a:t>£ focus: MH service quality, self-harm, middle aged men, primary care access,</a:t>
            </a:r>
          </a:p>
        </p:txBody>
      </p:sp>
      <p:sp>
        <p:nvSpPr>
          <p:cNvPr id="20" name="Left Brace 19">
            <a:extLst>
              <a:ext uri="{FF2B5EF4-FFF2-40B4-BE49-F238E27FC236}">
                <a16:creationId xmlns:a16="http://schemas.microsoft.com/office/drawing/2014/main" id="{47E8F4D7-FCD5-D485-F0B9-9E6E36EC37E2}"/>
              </a:ext>
            </a:extLst>
          </p:cNvPr>
          <p:cNvSpPr/>
          <p:nvPr/>
        </p:nvSpPr>
        <p:spPr>
          <a:xfrm rot="16200000">
            <a:off x="5947569" y="292894"/>
            <a:ext cx="409575" cy="8936037"/>
          </a:xfrm>
          <a:prstGeom prst="leftBrace">
            <a:avLst/>
          </a:prstGeom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vert="vert" lIns="36000" tIns="36000" rIns="36000" bIns="3600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1800" b="0" dirty="0">
              <a:solidFill>
                <a:srgbClr val="000000"/>
              </a:solidFill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1800" b="0" dirty="0">
              <a:solidFill>
                <a:srgbClr val="000000"/>
              </a:solidFill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1800" b="0" dirty="0">
              <a:solidFill>
                <a:srgbClr val="000000"/>
              </a:solidFill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1600" i="1" dirty="0">
              <a:solidFill>
                <a:srgbClr val="000000"/>
              </a:solidFill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600" i="1" dirty="0">
                <a:solidFill>
                  <a:srgbClr val="000000"/>
                </a:solidFill>
              </a:rPr>
              <a:t>Delivery support: National Quality Improvement Programme (18/19 priority STPs) &amp; Regional Implementation Support Offer (all STPs</a:t>
            </a:r>
            <a:r>
              <a:rPr lang="en-GB" sz="1800" b="0" dirty="0">
                <a:solidFill>
                  <a:srgbClr val="000000"/>
                </a:solidFill>
              </a:rPr>
              <a:t>)</a:t>
            </a:r>
          </a:p>
        </p:txBody>
      </p:sp>
      <p:grpSp>
        <p:nvGrpSpPr>
          <p:cNvPr id="129035" name="Group 26">
            <a:extLst>
              <a:ext uri="{FF2B5EF4-FFF2-40B4-BE49-F238E27FC236}">
                <a16:creationId xmlns:a16="http://schemas.microsoft.com/office/drawing/2014/main" id="{A7C0D62F-A5CD-1AC3-40E7-97B45A49EEA9}"/>
              </a:ext>
            </a:extLst>
          </p:cNvPr>
          <p:cNvGrpSpPr>
            <a:grpSpLocks/>
          </p:cNvGrpSpPr>
          <p:nvPr/>
        </p:nvGrpSpPr>
        <p:grpSpPr bwMode="auto">
          <a:xfrm>
            <a:off x="1835150" y="3379788"/>
            <a:ext cx="1800225" cy="1295400"/>
            <a:chOff x="-2988840" y="1939953"/>
            <a:chExt cx="1980099" cy="1495937"/>
          </a:xfrm>
        </p:grpSpPr>
        <p:pic>
          <p:nvPicPr>
            <p:cNvPr id="22" name="Picture 2">
              <a:extLst>
                <a:ext uri="{FF2B5EF4-FFF2-40B4-BE49-F238E27FC236}">
                  <a16:creationId xmlns:a16="http://schemas.microsoft.com/office/drawing/2014/main" id="{3ADF2361-92A9-A84E-74F7-7F29E8E40F3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2988840" y="1956452"/>
              <a:ext cx="1980099" cy="1479438"/>
            </a:xfrm>
            <a:prstGeom prst="rect">
              <a:avLst/>
            </a:prstGeom>
            <a:ln w="28575">
              <a:solidFill>
                <a:schemeClr val="tx1">
                  <a:lumMod val="50000"/>
                  <a:lumOff val="50000"/>
                </a:schemeClr>
              </a:solidFill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</p:pic>
        <p:sp>
          <p:nvSpPr>
            <p:cNvPr id="129041" name="Rectangle 25">
              <a:extLst>
                <a:ext uri="{FF2B5EF4-FFF2-40B4-BE49-F238E27FC236}">
                  <a16:creationId xmlns:a16="http://schemas.microsoft.com/office/drawing/2014/main" id="{07F6F4D5-FDF3-DE27-BFF4-A144353E716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2166172" y="1939953"/>
              <a:ext cx="1045463" cy="3554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GB" altLang="en-US" sz="1400" i="1">
                  <a:solidFill>
                    <a:srgbClr val="003087"/>
                  </a:solidFill>
                </a:rPr>
                <a:t>All STPs</a:t>
              </a:r>
              <a:endParaRPr lang="en-GB" altLang="en-US" sz="1400">
                <a:solidFill>
                  <a:srgbClr val="000000"/>
                </a:solidFill>
              </a:endParaRPr>
            </a:p>
          </p:txBody>
        </p:sp>
      </p:grp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8A14EF6C-BE8E-46ED-8FFF-45D03C563888}"/>
              </a:ext>
            </a:extLst>
          </p:cNvPr>
          <p:cNvCxnSpPr/>
          <p:nvPr/>
        </p:nvCxnSpPr>
        <p:spPr>
          <a:xfrm>
            <a:off x="3641725" y="4314825"/>
            <a:ext cx="785813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Rectangle 24">
            <a:extLst>
              <a:ext uri="{FF2B5EF4-FFF2-40B4-BE49-F238E27FC236}">
                <a16:creationId xmlns:a16="http://schemas.microsoft.com/office/drawing/2014/main" id="{95E46C6A-8273-BAE7-517A-E531F668E394}"/>
              </a:ext>
            </a:extLst>
          </p:cNvPr>
          <p:cNvSpPr/>
          <p:nvPr/>
        </p:nvSpPr>
        <p:spPr>
          <a:xfrm>
            <a:off x="4427538" y="4243388"/>
            <a:ext cx="3894137" cy="27622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600" b="0" dirty="0">
                <a:solidFill>
                  <a:srgbClr val="FFFFFF"/>
                </a:solidFill>
              </a:rPr>
              <a:t>Embedded in core STP MH programme</a:t>
            </a:r>
          </a:p>
        </p:txBody>
      </p: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4323A74D-BE87-0DAD-5298-A1E1A1148B9F}"/>
              </a:ext>
            </a:extLst>
          </p:cNvPr>
          <p:cNvCxnSpPr/>
          <p:nvPr/>
        </p:nvCxnSpPr>
        <p:spPr>
          <a:xfrm flipH="1">
            <a:off x="8321675" y="4048125"/>
            <a:ext cx="585788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Oval 25">
            <a:extLst>
              <a:ext uri="{FF2B5EF4-FFF2-40B4-BE49-F238E27FC236}">
                <a16:creationId xmlns:a16="http://schemas.microsoft.com/office/drawing/2014/main" id="{2BC203B5-E4E4-AD14-7E61-5E7260B2E1B5}"/>
              </a:ext>
            </a:extLst>
          </p:cNvPr>
          <p:cNvSpPr/>
          <p:nvPr/>
        </p:nvSpPr>
        <p:spPr>
          <a:xfrm>
            <a:off x="4254500" y="2082800"/>
            <a:ext cx="4265613" cy="822325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GB"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50" name="Rectangle 2">
            <a:extLst>
              <a:ext uri="{FF2B5EF4-FFF2-40B4-BE49-F238E27FC236}">
                <a16:creationId xmlns:a16="http://schemas.microsoft.com/office/drawing/2014/main" id="{5D347D7C-821C-2309-A00C-35FA32A63F5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58938" y="47625"/>
            <a:ext cx="8893175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lnSpc>
                <a:spcPts val="3000"/>
              </a:lnSpc>
            </a:pPr>
            <a:endParaRPr lang="en-GB" altLang="en-US" sz="3200">
              <a:solidFill>
                <a:srgbClr val="002060"/>
              </a:solidFill>
              <a:latin typeface="Calibri" panose="020F0502020204030204" pitchFamily="34" charset="0"/>
              <a:ea typeface="MS PGothic" panose="020B0600070205080204" pitchFamily="34" charset="-128"/>
              <a:cs typeface="Calibri" panose="020F0502020204030204" pitchFamily="34" charset="0"/>
            </a:endParaRPr>
          </a:p>
        </p:txBody>
      </p:sp>
      <p:pic>
        <p:nvPicPr>
          <p:cNvPr id="130051" name="Picture 4">
            <a:extLst>
              <a:ext uri="{FF2B5EF4-FFF2-40B4-BE49-F238E27FC236}">
                <a16:creationId xmlns:a16="http://schemas.microsoft.com/office/drawing/2014/main" id="{1F8F27B7-9929-F07B-513B-50BB3DE83C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8775" y="1068388"/>
            <a:ext cx="3817938" cy="5618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0052" name="Title 1">
            <a:extLst>
              <a:ext uri="{FF2B5EF4-FFF2-40B4-BE49-F238E27FC236}">
                <a16:creationId xmlns:a16="http://schemas.microsoft.com/office/drawing/2014/main" id="{F78A89FB-74BC-3CB3-E979-393EA0B7AAC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3313113" y="153988"/>
            <a:ext cx="5986462" cy="542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en-GB" altLang="en-US" sz="32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Programme overview</a:t>
            </a:r>
            <a:endParaRPr lang="en-GB" altLang="en-US" sz="320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30053" name="Picture 1">
            <a:extLst>
              <a:ext uri="{FF2B5EF4-FFF2-40B4-BE49-F238E27FC236}">
                <a16:creationId xmlns:a16="http://schemas.microsoft.com/office/drawing/2014/main" id="{5780B6D9-6629-5558-66C6-B797E895F29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1875" y="1204913"/>
            <a:ext cx="4562475" cy="5343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0054" name="Picture 2">
            <a:extLst>
              <a:ext uri="{FF2B5EF4-FFF2-40B4-BE49-F238E27FC236}">
                <a16:creationId xmlns:a16="http://schemas.microsoft.com/office/drawing/2014/main" id="{DEB89D55-FB2F-8985-BC41-27A9AB03766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1888" y="3135313"/>
            <a:ext cx="1276350" cy="1314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4" name="TextBox 5">
            <a:extLst>
              <a:ext uri="{FF2B5EF4-FFF2-40B4-BE49-F238E27FC236}">
                <a16:creationId xmlns:a16="http://schemas.microsoft.com/office/drawing/2014/main" id="{593D8A3C-CD74-3508-4FA1-0414AAE71AB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58938" y="160338"/>
            <a:ext cx="889317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GB" altLang="en-US" sz="32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Patient suicide</a:t>
            </a:r>
          </a:p>
        </p:txBody>
      </p:sp>
      <p:pic>
        <p:nvPicPr>
          <p:cNvPr id="131075" name="Picture 1">
            <a:extLst>
              <a:ext uri="{FF2B5EF4-FFF2-40B4-BE49-F238E27FC236}">
                <a16:creationId xmlns:a16="http://schemas.microsoft.com/office/drawing/2014/main" id="{0D2966EF-CCDC-692A-9174-CA2E92315B0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8425" y="1258888"/>
            <a:ext cx="9648825" cy="5457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Rectangle 2">
            <a:extLst>
              <a:ext uri="{FF2B5EF4-FFF2-40B4-BE49-F238E27FC236}">
                <a16:creationId xmlns:a16="http://schemas.microsoft.com/office/drawing/2014/main" id="{7ADEFF0C-51F3-728C-4A7C-D44F9FC737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70050" y="177800"/>
            <a:ext cx="8882063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GB" altLang="en-US" sz="3200">
                <a:solidFill>
                  <a:schemeClr val="bg1"/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‘10 ways’ to improve safety</a:t>
            </a:r>
          </a:p>
        </p:txBody>
      </p:sp>
      <p:sp>
        <p:nvSpPr>
          <p:cNvPr id="132099" name="TextBox 1">
            <a:extLst>
              <a:ext uri="{FF2B5EF4-FFF2-40B4-BE49-F238E27FC236}">
                <a16:creationId xmlns:a16="http://schemas.microsoft.com/office/drawing/2014/main" id="{6FB2E16A-360D-55CC-4FC8-58D58E9A3A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0" y="6654800"/>
            <a:ext cx="2343150" cy="230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sz="900">
                <a:solidFill>
                  <a:srgbClr val="B3B3B3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Calibri" panose="020F0502020204030204" pitchFamily="34" charset="0"/>
              </a:rPr>
              <a:t>Source: NCISH</a:t>
            </a:r>
          </a:p>
        </p:txBody>
      </p:sp>
      <p:pic>
        <p:nvPicPr>
          <p:cNvPr id="132100" name="Picture 1">
            <a:extLst>
              <a:ext uri="{FF2B5EF4-FFF2-40B4-BE49-F238E27FC236}">
                <a16:creationId xmlns:a16="http://schemas.microsoft.com/office/drawing/2014/main" id="{5FBB6337-4375-D632-AB13-A99B4187F77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9413" y="1111250"/>
            <a:ext cx="6672262" cy="5741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2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3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4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5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8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9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0"/>
</p:tagLst>
</file>

<file path=ppt/theme/theme1.xml><?xml version="1.0" encoding="utf-8"?>
<a:theme xmlns:a="http://schemas.openxmlformats.org/drawingml/2006/main" name="2_Theme2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ilk Glass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heme2" id="{C2301262-54BA-4082-BC44-DCE71F46C048}" vid="{BE05CBDD-88C7-4F0D-9D4D-99E8ADA8A712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1D0E82"/>
      </a:accent1>
      <a:accent2>
        <a:srgbClr val="0099FF"/>
      </a:accent2>
      <a:accent3>
        <a:srgbClr val="FFFFFF"/>
      </a:accent3>
      <a:accent4>
        <a:srgbClr val="000000"/>
      </a:accent4>
      <a:accent5>
        <a:srgbClr val="ABAAC1"/>
      </a:accent5>
      <a:accent6>
        <a:srgbClr val="008AE7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B99437FD8390540BA2006B7923868C9" ma:contentTypeVersion="14" ma:contentTypeDescription="Create a new document." ma:contentTypeScope="" ma:versionID="5fe4a4c308eb0b4b367d9052802ed482">
  <xsd:schema xmlns:xsd="http://www.w3.org/2001/XMLSchema" xmlns:xs="http://www.w3.org/2001/XMLSchema" xmlns:p="http://schemas.microsoft.com/office/2006/metadata/properties" xmlns:ns2="2e0b6fce-bd22-48c9-9c2a-050ff6d964a9" xmlns:ns3="a8909ba7-2c5b-4737-8949-485c48a93818" targetNamespace="http://schemas.microsoft.com/office/2006/metadata/properties" ma:root="true" ma:fieldsID="64f09ea720809d488102929f61dc1a07" ns2:_="" ns3:_="">
    <xsd:import namespace="2e0b6fce-bd22-48c9-9c2a-050ff6d964a9"/>
    <xsd:import namespace="a8909ba7-2c5b-4737-8949-485c48a9381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DateTaken" minOccurs="0"/>
                <xsd:element ref="ns2:MediaServiceObjectDetectorVersions" minOccurs="0"/>
                <xsd:element ref="ns2:MediaServiceOCR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e0b6fce-bd22-48c9-9c2a-050ff6d964a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6d63537c-d192-4dc4-bb87-a5632b1c768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  <xsd:element name="MediaServiceDateTaken" ma:index="18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9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SearchProperties" ma:index="21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8909ba7-2c5b-4737-8949-485c48a93818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4" nillable="true" ma:displayName="Taxonomy Catch All Column" ma:hidden="true" ma:list="{11d6adc2-9397-47fb-a83a-b68597780155}" ma:internalName="TaxCatchAll" ma:showField="CatchAllData" ma:web="a8909ba7-2c5b-4737-8949-485c48a9381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2e0b6fce-bd22-48c9-9c2a-050ff6d964a9">
      <Terms xmlns="http://schemas.microsoft.com/office/infopath/2007/PartnerControls"/>
    </lcf76f155ced4ddcb4097134ff3c332f>
    <TaxCatchAll xmlns="a8909ba7-2c5b-4737-8949-485c48a93818"/>
  </documentManagement>
</p:properties>
</file>

<file path=customXml/itemProps1.xml><?xml version="1.0" encoding="utf-8"?>
<ds:datastoreItem xmlns:ds="http://schemas.openxmlformats.org/officeDocument/2006/customXml" ds:itemID="{BC6655AC-9900-4FCF-A806-70F3889C13B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e0b6fce-bd22-48c9-9c2a-050ff6d964a9"/>
    <ds:schemaRef ds:uri="a8909ba7-2c5b-4737-8949-485c48a9381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131CBE0C-7812-456A-966B-8008E420A59F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DA5F765B-7B97-4306-9FCE-BF327A188C83}">
  <ds:schemaRefs>
    <ds:schemaRef ds:uri="http://schemas.openxmlformats.org/package/2006/metadata/core-properties"/>
    <ds:schemaRef ds:uri="2e0b6fce-bd22-48c9-9c2a-050ff6d964a9"/>
    <ds:schemaRef ds:uri="http://purl.org/dc/terms/"/>
    <ds:schemaRef ds:uri="http://schemas.microsoft.com/office/2006/documentManagement/types"/>
    <ds:schemaRef ds:uri="http://purl.org/dc/dcmitype/"/>
    <ds:schemaRef ds:uri="http://purl.org/dc/elements/1.1/"/>
    <ds:schemaRef ds:uri="http://schemas.microsoft.com/office/2006/metadata/properties"/>
    <ds:schemaRef ds:uri="http://schemas.microsoft.com/office/infopath/2007/PartnerControls"/>
    <ds:schemaRef ds:uri="a8909ba7-2c5b-4737-8949-485c48a93818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18478</TotalTime>
  <Words>1001</Words>
  <Application>Microsoft Office PowerPoint</Application>
  <PresentationFormat>Widescreen</PresentationFormat>
  <Paragraphs>169</Paragraphs>
  <Slides>44</Slides>
  <Notes>10</Notes>
  <HiddenSlides>0</HiddenSlides>
  <MMClips>0</MMClips>
  <ScaleCrop>false</ScaleCrop>
  <HeadingPairs>
    <vt:vector size="8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44</vt:i4>
      </vt:variant>
    </vt:vector>
  </HeadingPairs>
  <TitlesOfParts>
    <vt:vector size="55" baseType="lpstr">
      <vt:lpstr>MS PGothic</vt:lpstr>
      <vt:lpstr>Arial</vt:lpstr>
      <vt:lpstr>Calibri</vt:lpstr>
      <vt:lpstr>Calibri </vt:lpstr>
      <vt:lpstr>Calibri Light</vt:lpstr>
      <vt:lpstr>Helvetica</vt:lpstr>
      <vt:lpstr>Times New Roman</vt:lpstr>
      <vt:lpstr>Wingdings</vt:lpstr>
      <vt:lpstr>2_Theme2</vt:lpstr>
      <vt:lpstr>Photo Editor Photo</vt:lpstr>
      <vt:lpstr>Chart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Approach</vt:lpstr>
      <vt:lpstr>Programme overview</vt:lpstr>
      <vt:lpstr>PowerPoint Presentation</vt:lpstr>
      <vt:lpstr>PowerPoint Presentation</vt:lpstr>
      <vt:lpstr>Self-harm</vt:lpstr>
      <vt:lpstr>Self-harm</vt:lpstr>
      <vt:lpstr>The NICE guideline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Quality improvement</vt:lpstr>
      <vt:lpstr>Real Time Surveillance</vt:lpstr>
      <vt:lpstr>PowerPoint Presentation</vt:lpstr>
      <vt:lpstr>NCISH Data Dictionary</vt:lpstr>
      <vt:lpstr>The website</vt:lpstr>
      <vt:lpstr>PowerPoint Presentation</vt:lpstr>
      <vt:lpstr>PowerPoint Presentation</vt:lpstr>
      <vt:lpstr>PowerPoint Presentation</vt:lpstr>
      <vt:lpstr>The Iceberg Model of suicidal behaviour</vt:lpstr>
      <vt:lpstr>PowerPoint Presentation</vt:lpstr>
      <vt:lpstr>PowerPoint Presentation</vt:lpstr>
      <vt:lpstr>PowerPoint Presentation</vt:lpstr>
      <vt:lpstr>Website</vt:lpstr>
      <vt:lpstr>PowerPoint Presentation</vt:lpstr>
      <vt:lpstr>Community based self-harm </vt:lpstr>
      <vt:lpstr>PowerPoint Presentation</vt:lpstr>
      <vt:lpstr>CQUIN for self-harm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</dc:title>
  <dc:creator>phenshaw</dc:creator>
  <cp:lastModifiedBy>Su-Gwan Tham</cp:lastModifiedBy>
  <cp:revision>1410</cp:revision>
  <cp:lastPrinted>2019-11-05T16:04:54Z</cp:lastPrinted>
  <dcterms:created xsi:type="dcterms:W3CDTF">2002-01-22T13:11:05Z</dcterms:created>
  <dcterms:modified xsi:type="dcterms:W3CDTF">2024-02-27T15:33:17Z</dcterms:modified>
</cp:coreProperties>
</file>