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500295" r:id="rId4"/>
  </p:sldMasterIdLst>
  <p:notesMasterIdLst>
    <p:notesMasterId r:id="rId49"/>
  </p:notesMasterIdLst>
  <p:handoutMasterIdLst>
    <p:handoutMasterId r:id="rId50"/>
  </p:handoutMasterIdLst>
  <p:sldIdLst>
    <p:sldId id="1566" r:id="rId5"/>
    <p:sldId id="1568" r:id="rId6"/>
    <p:sldId id="1577" r:id="rId7"/>
    <p:sldId id="1578" r:id="rId8"/>
    <p:sldId id="1593" r:id="rId9"/>
    <p:sldId id="1596" r:id="rId10"/>
    <p:sldId id="1498" r:id="rId11"/>
    <p:sldId id="1501" r:id="rId12"/>
    <p:sldId id="1504" r:id="rId13"/>
    <p:sldId id="1580" r:id="rId14"/>
    <p:sldId id="1581" r:id="rId15"/>
    <p:sldId id="1582" r:id="rId16"/>
    <p:sldId id="1470" r:id="rId17"/>
    <p:sldId id="1584" r:id="rId18"/>
    <p:sldId id="1510" r:id="rId19"/>
    <p:sldId id="1459" r:id="rId20"/>
    <p:sldId id="1467" r:id="rId21"/>
    <p:sldId id="1564" r:id="rId22"/>
    <p:sldId id="1565" r:id="rId23"/>
    <p:sldId id="1579" r:id="rId24"/>
    <p:sldId id="1591" r:id="rId25"/>
    <p:sldId id="1567" r:id="rId26"/>
    <p:sldId id="1569" r:id="rId27"/>
    <p:sldId id="1570" r:id="rId28"/>
    <p:sldId id="1517" r:id="rId29"/>
    <p:sldId id="1455" r:id="rId30"/>
    <p:sldId id="1499" r:id="rId31"/>
    <p:sldId id="1594" r:id="rId32"/>
    <p:sldId id="1446" r:id="rId33"/>
    <p:sldId id="1447" r:id="rId34"/>
    <p:sldId id="1462" r:id="rId35"/>
    <p:sldId id="1452" r:id="rId36"/>
    <p:sldId id="1587" r:id="rId37"/>
    <p:sldId id="1590" r:id="rId38"/>
    <p:sldId id="1454" r:id="rId39"/>
    <p:sldId id="1589" r:id="rId40"/>
    <p:sldId id="1571" r:id="rId41"/>
    <p:sldId id="1595" r:id="rId42"/>
    <p:sldId id="1576" r:id="rId43"/>
    <p:sldId id="1573" r:id="rId44"/>
    <p:sldId id="1574" r:id="rId45"/>
    <p:sldId id="1572" r:id="rId46"/>
    <p:sldId id="1592" r:id="rId47"/>
    <p:sldId id="1560" r:id="rId48"/>
  </p:sldIdLst>
  <p:sldSz cx="12192000" cy="6858000"/>
  <p:notesSz cx="6797675" cy="992822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2">
          <p15:clr>
            <a:srgbClr val="A4A3A4"/>
          </p15:clr>
        </p15:guide>
        <p15:guide id="2" pos="23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FFCC"/>
    <a:srgbClr val="CCECFF"/>
    <a:srgbClr val="3399FF"/>
    <a:srgbClr val="3189CB"/>
    <a:srgbClr val="00458A"/>
    <a:srgbClr val="99CCFF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462" autoAdjust="0"/>
    <p:restoredTop sz="94343" autoAdjust="0"/>
  </p:normalViewPr>
  <p:slideViewPr>
    <p:cSldViewPr snapToGrid="0">
      <p:cViewPr varScale="1">
        <p:scale>
          <a:sx n="83" d="100"/>
          <a:sy n="83" d="100"/>
        </p:scale>
        <p:origin x="67" y="192"/>
      </p:cViewPr>
      <p:guideLst>
        <p:guide orient="horz" pos="1412"/>
        <p:guide pos="2307"/>
      </p:guideLst>
    </p:cSldViewPr>
  </p:slideViewPr>
  <p:outlineViewPr>
    <p:cViewPr>
      <p:scale>
        <a:sx n="33" d="100"/>
        <a:sy n="33" d="100"/>
      </p:scale>
      <p:origin x="0" y="-808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64"/>
    </p:cViewPr>
  </p:sorterViewPr>
  <p:notesViewPr>
    <p:cSldViewPr snapToGrid="0">
      <p:cViewPr>
        <p:scale>
          <a:sx n="75" d="100"/>
          <a:sy n="75" d="100"/>
        </p:scale>
        <p:origin x="2168" y="36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ED04B523-5820-56D0-7AD5-B21B631EBE4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171825" y="422275"/>
            <a:ext cx="324802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965" tIns="45482" rIns="90965" bIns="45482" numCol="1" anchor="t" anchorCtr="0" compatLnSpc="1">
            <a:prstTxWarp prst="textNoShape">
              <a:avLst/>
            </a:prstTxWarp>
          </a:bodyPr>
          <a:lstStyle>
            <a:lvl1pPr defTabSz="909638" eaLnBrk="1" hangingPunct="1">
              <a:defRPr sz="1400" b="0">
                <a:solidFill>
                  <a:srgbClr val="1D0E8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984D18B1-39F3-A855-5056-9B9F5639DFC9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46400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965" tIns="45482" rIns="90965" bIns="45482" numCol="1" anchor="ctr" anchorCtr="0" compatLnSpc="1">
            <a:prstTxWarp prst="textNoShape">
              <a:avLst/>
            </a:prstTxWarp>
          </a:bodyPr>
          <a:lstStyle>
            <a:lvl1pPr defTabSz="909638" eaLnBrk="1" hangingPunct="1">
              <a:defRPr sz="1200" b="0">
                <a:solidFill>
                  <a:srgbClr val="1D0E82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26E55669-79B2-8BA5-C200-7CDA3BD5D4E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63" y="9432925"/>
            <a:ext cx="2944812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965" tIns="45482" rIns="90965" bIns="45482" numCol="1" anchor="ctr" anchorCtr="0" compatLnSpc="1">
            <a:prstTxWarp prst="textNoShape">
              <a:avLst/>
            </a:prstTxWarp>
          </a:bodyPr>
          <a:lstStyle>
            <a:lvl1pPr algn="r" defTabSz="909638" eaLnBrk="1" fontAlgn="b" hangingPunct="1">
              <a:defRPr sz="1100" b="0">
                <a:solidFill>
                  <a:srgbClr val="1D0E82"/>
                </a:solidFill>
              </a:defRPr>
            </a:lvl1pPr>
          </a:lstStyle>
          <a:p>
            <a:fld id="{85C8CAE5-2F1C-4B5D-9B34-6F7AFA78B381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119813" name="Picture 17">
            <a:extLst>
              <a:ext uri="{FF2B5EF4-FFF2-40B4-BE49-F238E27FC236}">
                <a16:creationId xmlns:a16="http://schemas.microsoft.com/office/drawing/2014/main" id="{D87D5DA6-461B-B700-6B34-F58D40B32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455613"/>
            <a:ext cx="100806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4" name="Picture 19">
            <a:extLst>
              <a:ext uri="{FF2B5EF4-FFF2-40B4-BE49-F238E27FC236}">
                <a16:creationId xmlns:a16="http://schemas.microsoft.com/office/drawing/2014/main" id="{7D717451-D5B9-8A9C-B9CB-3B9B7E85C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258763"/>
            <a:ext cx="197326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4">
            <a:extLst>
              <a:ext uri="{FF2B5EF4-FFF2-40B4-BE49-F238E27FC236}">
                <a16:creationId xmlns:a16="http://schemas.microsoft.com/office/drawing/2014/main" id="{577CFDA9-E18B-D6E0-0395-2D10BA4A20A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01663" y="1200150"/>
            <a:ext cx="6248400" cy="3516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BA6C9D35-AA63-0FCF-0B91-9198A38238C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587500" y="5046663"/>
            <a:ext cx="4303713" cy="41370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965" tIns="45482" rIns="90965" bIns="454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228" name="Rectangle 12">
            <a:extLst>
              <a:ext uri="{FF2B5EF4-FFF2-40B4-BE49-F238E27FC236}">
                <a16:creationId xmlns:a16="http://schemas.microsoft.com/office/drawing/2014/main" id="{03B6752B-96DC-A7B5-A01F-5AC451913D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863" y="9432925"/>
            <a:ext cx="2944812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965" tIns="45482" rIns="90965" bIns="45482" numCol="1" anchor="ctr" anchorCtr="0" compatLnSpc="1">
            <a:prstTxWarp prst="textNoShape">
              <a:avLst/>
            </a:prstTxWarp>
          </a:bodyPr>
          <a:lstStyle>
            <a:lvl1pPr algn="r" defTabSz="909638" eaLnBrk="1" hangingPunct="1">
              <a:defRPr sz="1100" b="0">
                <a:solidFill>
                  <a:srgbClr val="1D0E82"/>
                </a:solidFill>
              </a:defRPr>
            </a:lvl1pPr>
          </a:lstStyle>
          <a:p>
            <a:fld id="{FE3D45CF-14F1-47A0-969F-0DF8B7D6C03B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9232" name="Rectangle 16">
            <a:extLst>
              <a:ext uri="{FF2B5EF4-FFF2-40B4-BE49-F238E27FC236}">
                <a16:creationId xmlns:a16="http://schemas.microsoft.com/office/drawing/2014/main" id="{3B3BCDDF-8071-5D21-0274-ED71F75090A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6400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965" tIns="45482" rIns="90965" bIns="45482" numCol="1" anchor="ctr" anchorCtr="0" compatLnSpc="1">
            <a:prstTxWarp prst="textNoShape">
              <a:avLst/>
            </a:prstTxWarp>
          </a:bodyPr>
          <a:lstStyle>
            <a:lvl1pPr defTabSz="909638" eaLnBrk="1" hangingPunct="1">
              <a:defRPr sz="1100" b="0">
                <a:solidFill>
                  <a:srgbClr val="1D0E8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18790" name="Picture 17">
            <a:extLst>
              <a:ext uri="{FF2B5EF4-FFF2-40B4-BE49-F238E27FC236}">
                <a16:creationId xmlns:a16="http://schemas.microsoft.com/office/drawing/2014/main" id="{131D0F1D-6256-2681-D9FC-F94581221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258763"/>
            <a:ext cx="197326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>
            <a:extLst>
              <a:ext uri="{FF2B5EF4-FFF2-40B4-BE49-F238E27FC236}">
                <a16:creationId xmlns:a16="http://schemas.microsoft.com/office/drawing/2014/main" id="{CB253E26-D3FF-734E-EEF8-27ED67FCC8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Notes Placeholder 2">
            <a:extLst>
              <a:ext uri="{FF2B5EF4-FFF2-40B4-BE49-F238E27FC236}">
                <a16:creationId xmlns:a16="http://schemas.microsoft.com/office/drawing/2014/main" id="{52E78E1D-CF38-6859-C766-C3CE5C527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1860" name="Slide Number Placeholder 3">
            <a:extLst>
              <a:ext uri="{FF2B5EF4-FFF2-40B4-BE49-F238E27FC236}">
                <a16:creationId xmlns:a16="http://schemas.microsoft.com/office/drawing/2014/main" id="{5944D6F6-3DC5-E6BA-5BD2-36EE21C5F9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6C7AAD3-E7A0-4F00-A546-75187764DCE5}" type="slidenum">
              <a:rPr lang="en-GB" altLang="en-US" sz="1100" b="0">
                <a:solidFill>
                  <a:srgbClr val="1D0E82"/>
                </a:solidFill>
              </a:rPr>
              <a:pPr/>
              <a:t>1</a:t>
            </a:fld>
            <a:endParaRPr lang="en-GB" altLang="en-US" sz="1100" b="0">
              <a:solidFill>
                <a:srgbClr val="1D0E82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>
            <a:extLst>
              <a:ext uri="{FF2B5EF4-FFF2-40B4-BE49-F238E27FC236}">
                <a16:creationId xmlns:a16="http://schemas.microsoft.com/office/drawing/2014/main" id="{57254949-AB54-A8DB-DD6B-66F241160C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>
            <a:extLst>
              <a:ext uri="{FF2B5EF4-FFF2-40B4-BE49-F238E27FC236}">
                <a16:creationId xmlns:a16="http://schemas.microsoft.com/office/drawing/2014/main" id="{FA6AE081-9BCF-1313-F858-106C2F908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74084" name="Slide Number Placeholder 3">
            <a:extLst>
              <a:ext uri="{FF2B5EF4-FFF2-40B4-BE49-F238E27FC236}">
                <a16:creationId xmlns:a16="http://schemas.microsoft.com/office/drawing/2014/main" id="{1654DE2A-2980-1BEE-C22A-A6AB6B23DD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420CE3-4B0A-4721-95C0-8995F7603477}" type="slidenum">
              <a:rPr lang="en-GB" altLang="en-US" sz="1100" b="0">
                <a:solidFill>
                  <a:srgbClr val="1D0E82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pPr/>
              <a:t>43</a:t>
            </a:fld>
            <a:endParaRPr lang="en-GB" altLang="en-US" sz="1100" b="0">
              <a:solidFill>
                <a:srgbClr val="1D0E82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>
            <a:extLst>
              <a:ext uri="{FF2B5EF4-FFF2-40B4-BE49-F238E27FC236}">
                <a16:creationId xmlns:a16="http://schemas.microsoft.com/office/drawing/2014/main" id="{259AF7B0-A031-4081-B0FE-24741E586F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>
            <a:extLst>
              <a:ext uri="{FF2B5EF4-FFF2-40B4-BE49-F238E27FC236}">
                <a16:creationId xmlns:a16="http://schemas.microsoft.com/office/drawing/2014/main" id="{40200DE4-BF74-AEBC-C8E9-FF9D9A57B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5956" name="Slide Number Placeholder 3">
            <a:extLst>
              <a:ext uri="{FF2B5EF4-FFF2-40B4-BE49-F238E27FC236}">
                <a16:creationId xmlns:a16="http://schemas.microsoft.com/office/drawing/2014/main" id="{89601789-C096-A85F-5EDC-6DB22F99AE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79838B-C876-435E-A320-8D57AC944C98}" type="slidenum">
              <a:rPr lang="en-GB" altLang="en-US" sz="1100" b="0">
                <a:solidFill>
                  <a:srgbClr val="1D0E82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pPr/>
              <a:t>4</a:t>
            </a:fld>
            <a:endParaRPr lang="en-GB" altLang="en-US" sz="1100" b="0">
              <a:solidFill>
                <a:srgbClr val="1D0E82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>
            <a:extLst>
              <a:ext uri="{FF2B5EF4-FFF2-40B4-BE49-F238E27FC236}">
                <a16:creationId xmlns:a16="http://schemas.microsoft.com/office/drawing/2014/main" id="{B0231DC6-D7E1-5F55-0D2A-45022C68A6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>
            <a:extLst>
              <a:ext uri="{FF2B5EF4-FFF2-40B4-BE49-F238E27FC236}">
                <a16:creationId xmlns:a16="http://schemas.microsoft.com/office/drawing/2014/main" id="{3F068ADB-0F1D-1C92-D541-362D8F97E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8004" name="Slide Number Placeholder 3">
            <a:extLst>
              <a:ext uri="{FF2B5EF4-FFF2-40B4-BE49-F238E27FC236}">
                <a16:creationId xmlns:a16="http://schemas.microsoft.com/office/drawing/2014/main" id="{79515090-D5E9-7BD7-E141-E867C218F7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58CD822-FCB8-4B3F-8BB4-A7FA8D4B3B33}" type="slidenum">
              <a:rPr lang="en-GB" altLang="en-US" sz="1100" b="0">
                <a:solidFill>
                  <a:srgbClr val="1D0E82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pPr/>
              <a:t>5</a:t>
            </a:fld>
            <a:endParaRPr lang="en-GB" altLang="en-US" sz="1100" b="0">
              <a:solidFill>
                <a:srgbClr val="1D0E82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>
            <a:extLst>
              <a:ext uri="{FF2B5EF4-FFF2-40B4-BE49-F238E27FC236}">
                <a16:creationId xmlns:a16="http://schemas.microsoft.com/office/drawing/2014/main" id="{65D14168-2D25-AE72-6DC3-FE3BC634BD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>
            <a:extLst>
              <a:ext uri="{FF2B5EF4-FFF2-40B4-BE49-F238E27FC236}">
                <a16:creationId xmlns:a16="http://schemas.microsoft.com/office/drawing/2014/main" id="{EF502B54-4502-7375-5EE8-CB82BF7723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2340" name="Slide Number Placeholder 3">
            <a:extLst>
              <a:ext uri="{FF2B5EF4-FFF2-40B4-BE49-F238E27FC236}">
                <a16:creationId xmlns:a16="http://schemas.microsoft.com/office/drawing/2014/main" id="{3818C499-71D1-49E8-BD98-C571401EC6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8A8FAF4-986B-4213-9FE0-6C5AD4CAEAD1}" type="slidenum">
              <a:rPr lang="en-GB" altLang="en-US" sz="1100" b="0">
                <a:solidFill>
                  <a:srgbClr val="1D0E82"/>
                </a:solidFill>
              </a:rPr>
              <a:pPr/>
              <a:t>18</a:t>
            </a:fld>
            <a:endParaRPr lang="en-GB" altLang="en-US" sz="1100" b="0">
              <a:solidFill>
                <a:srgbClr val="1D0E82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>
            <a:extLst>
              <a:ext uri="{FF2B5EF4-FFF2-40B4-BE49-F238E27FC236}">
                <a16:creationId xmlns:a16="http://schemas.microsoft.com/office/drawing/2014/main" id="{80A6EB4E-1B63-108E-3CA7-DAE947268D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>
            <a:extLst>
              <a:ext uri="{FF2B5EF4-FFF2-40B4-BE49-F238E27FC236}">
                <a16:creationId xmlns:a16="http://schemas.microsoft.com/office/drawing/2014/main" id="{6A2E10CA-3CE4-0C66-32C6-0F82326B5A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4388" name="Slide Number Placeholder 3">
            <a:extLst>
              <a:ext uri="{FF2B5EF4-FFF2-40B4-BE49-F238E27FC236}">
                <a16:creationId xmlns:a16="http://schemas.microsoft.com/office/drawing/2014/main" id="{BEE729CA-EE88-A8CC-0287-3A86D3A469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EBDDE83-D749-40A4-A0DC-ECC1F280EDF2}" type="slidenum">
              <a:rPr lang="en-GB" altLang="en-US" sz="1100" b="0">
                <a:solidFill>
                  <a:srgbClr val="1D0E82"/>
                </a:solidFill>
              </a:rPr>
              <a:pPr/>
              <a:t>19</a:t>
            </a:fld>
            <a:endParaRPr lang="en-GB" altLang="en-US" sz="1100" b="0">
              <a:solidFill>
                <a:srgbClr val="1D0E82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>
            <a:extLst>
              <a:ext uri="{FF2B5EF4-FFF2-40B4-BE49-F238E27FC236}">
                <a16:creationId xmlns:a16="http://schemas.microsoft.com/office/drawing/2014/main" id="{57EFD8FB-76F7-426F-4E07-47977CD55D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>
            <a:extLst>
              <a:ext uri="{FF2B5EF4-FFF2-40B4-BE49-F238E27FC236}">
                <a16:creationId xmlns:a16="http://schemas.microsoft.com/office/drawing/2014/main" id="{58B5ABCD-62FE-6972-398D-279506479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>
                <a:latin typeface="Arial" panose="020B0604020202020204" pitchFamily="34" charset="0"/>
              </a:rPr>
              <a:t>Covid rates</a:t>
            </a:r>
          </a:p>
        </p:txBody>
      </p:sp>
      <p:sp>
        <p:nvSpPr>
          <p:cNvPr id="151556" name="Slide Number Placeholder 3">
            <a:extLst>
              <a:ext uri="{FF2B5EF4-FFF2-40B4-BE49-F238E27FC236}">
                <a16:creationId xmlns:a16="http://schemas.microsoft.com/office/drawing/2014/main" id="{CF2862EA-3F4D-7785-9D40-D9EE82F784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C86823-8508-4650-9C3C-B0DC224AF64D}" type="slidenum">
              <a:rPr lang="en-GB" altLang="en-US" sz="1100" b="0">
                <a:solidFill>
                  <a:srgbClr val="1D0E82"/>
                </a:solidFill>
              </a:rPr>
              <a:pPr/>
              <a:t>25</a:t>
            </a:fld>
            <a:endParaRPr lang="en-GB" altLang="en-US" sz="1100" b="0">
              <a:solidFill>
                <a:srgbClr val="1D0E82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>
            <a:extLst>
              <a:ext uri="{FF2B5EF4-FFF2-40B4-BE49-F238E27FC236}">
                <a16:creationId xmlns:a16="http://schemas.microsoft.com/office/drawing/2014/main" id="{3ABCC10A-3BB6-0C21-ED32-8CE69F8660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>
            <a:extLst>
              <a:ext uri="{FF2B5EF4-FFF2-40B4-BE49-F238E27FC236}">
                <a16:creationId xmlns:a16="http://schemas.microsoft.com/office/drawing/2014/main" id="{3E21D304-58D8-A12D-0929-E762D7A09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5652" name="Slide Number Placeholder 3">
            <a:extLst>
              <a:ext uri="{FF2B5EF4-FFF2-40B4-BE49-F238E27FC236}">
                <a16:creationId xmlns:a16="http://schemas.microsoft.com/office/drawing/2014/main" id="{88F12A5D-A932-6B35-916B-6EB5E3449C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31E790E-DEE5-490F-8362-CBCE11132D36}" type="slidenum">
              <a:rPr lang="en-GB" altLang="en-US" sz="1100" b="0">
                <a:solidFill>
                  <a:srgbClr val="1D0E82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pPr/>
              <a:t>28</a:t>
            </a:fld>
            <a:endParaRPr lang="en-GB" altLang="en-US" sz="1100" b="0">
              <a:solidFill>
                <a:srgbClr val="1D0E82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>
            <a:extLst>
              <a:ext uri="{FF2B5EF4-FFF2-40B4-BE49-F238E27FC236}">
                <a16:creationId xmlns:a16="http://schemas.microsoft.com/office/drawing/2014/main" id="{C7E7AD85-FCBE-D0C5-DAC9-5A992FF03B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>
            <a:extLst>
              <a:ext uri="{FF2B5EF4-FFF2-40B4-BE49-F238E27FC236}">
                <a16:creationId xmlns:a16="http://schemas.microsoft.com/office/drawing/2014/main" id="{C3434588-3E37-29A5-060C-B70546C2B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9748" name="Slide Number Placeholder 3">
            <a:extLst>
              <a:ext uri="{FF2B5EF4-FFF2-40B4-BE49-F238E27FC236}">
                <a16:creationId xmlns:a16="http://schemas.microsoft.com/office/drawing/2014/main" id="{DE0767CD-3116-5F42-E4F6-D6A636AA41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8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62000" indent="-292100" defTabSz="938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73163" indent="-233363" defTabSz="938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3063" indent="-233363" defTabSz="938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12963" indent="-233363" defTabSz="9382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70163" indent="-233363" defTabSz="938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7363" indent="-233363" defTabSz="938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84563" indent="-233363" defTabSz="938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41763" indent="-233363" defTabSz="9382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C658840-CB42-4A84-B72F-8F7D40309297}" type="slidenum">
              <a:rPr lang="en-GB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31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>
            <a:extLst>
              <a:ext uri="{FF2B5EF4-FFF2-40B4-BE49-F238E27FC236}">
                <a16:creationId xmlns:a16="http://schemas.microsoft.com/office/drawing/2014/main" id="{395CAC22-D2A0-518C-05FD-2AE44EA6F2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>
            <a:extLst>
              <a:ext uri="{FF2B5EF4-FFF2-40B4-BE49-F238E27FC236}">
                <a16:creationId xmlns:a16="http://schemas.microsoft.com/office/drawing/2014/main" id="{2CBEF6A8-F046-A98F-FE57-68BCF98000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7940" name="Slide Number Placeholder 3">
            <a:extLst>
              <a:ext uri="{FF2B5EF4-FFF2-40B4-BE49-F238E27FC236}">
                <a16:creationId xmlns:a16="http://schemas.microsoft.com/office/drawing/2014/main" id="{81B8C69C-5ECF-9605-1BDB-431D2CB183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61F6A3-0B93-41FB-8A12-5CC404ED28C8}" type="slidenum">
              <a:rPr lang="en-GB" altLang="en-US" sz="1100" b="0">
                <a:solidFill>
                  <a:srgbClr val="1D0E82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pPr/>
              <a:t>38</a:t>
            </a:fld>
            <a:endParaRPr lang="en-GB" altLang="en-US" sz="1100" b="0">
              <a:solidFill>
                <a:srgbClr val="1D0E82"/>
              </a:solidFill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0EEEE4-3EBE-683C-1E3A-EA6189BD28BC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F7C4ED21-5495-57CC-E777-6EDF67FD24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CA4153AF-AF10-8CA0-C06F-BBD5B770A3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997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768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8380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416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3103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BC84CF-F064-DFF9-ADF3-80EC7ACF681C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AE07A063-13FC-3957-D307-4610BCFEA2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714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549401"/>
            <a:ext cx="8068733" cy="5429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657601" y="2139950"/>
            <a:ext cx="8066617" cy="3759200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58787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86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8B68ACC-E977-277B-CB84-2C119601A02F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9219" name="Picture 1" descr="TAB_allwhite.eps">
            <a:extLst>
              <a:ext uri="{FF2B5EF4-FFF2-40B4-BE49-F238E27FC236}">
                <a16:creationId xmlns:a16="http://schemas.microsoft.com/office/drawing/2014/main" id="{2CBA7067-64CA-8F00-5F11-9A3D41BD4F6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FCE1D31-C799-D068-50D3-64BAFF7696F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504066" r:id="rId1"/>
    <p:sldLayoutId id="2147503963" r:id="rId2"/>
    <p:sldLayoutId id="2147503964" r:id="rId3"/>
    <p:sldLayoutId id="2147503965" r:id="rId4"/>
    <p:sldLayoutId id="2147503966" r:id="rId5"/>
    <p:sldLayoutId id="2147504102" r:id="rId6"/>
    <p:sldLayoutId id="2147504103" r:id="rId7"/>
    <p:sldLayoutId id="2147504104" r:id="rId8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ce.org.uk/guidance/NG225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ucl.ac.uk/pals/research/clinical-educational-and-health-psychology/research-groups/core/competence-frameworks/self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maritans.org/how-we-can-help/if-youre-having-difficult-time/if-you-want-self-harm/" TargetMode="External"/><Relationship Id="rId2" Type="http://schemas.openxmlformats.org/officeDocument/2006/relationships/hyperlink" Target="http://www.harmless.org.uk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4.png"/><Relationship Id="rId5" Type="http://schemas.openxmlformats.org/officeDocument/2006/relationships/tags" Target="../tags/tag5.xml"/><Relationship Id="rId10" Type="http://schemas.openxmlformats.org/officeDocument/2006/relationships/image" Target="../media/image43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sites.manchester.ac.uk/ncish/research-projects/examples-of-good-practice-suicide-prevention-initiatives/" TargetMode="Externa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manchester.ac.uk/ncish/research-projects/examples-of-good-practice-suicide-prevention-initiatives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hyperlink" Target="https://bmjopen.bmj.com/content/6/2/e009749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igital.nhs.uk/data-and-information/data-tools-and-services/data-services/hospital-episode-statistics" TargetMode="External"/><Relationship Id="rId5" Type="http://schemas.openxmlformats.org/officeDocument/2006/relationships/hyperlink" Target="https://www.ons.gov.uk/peoplepopulationandcommunity/populationandmigration/populationestimates/datasets/populationestimatesforukenglandandwalesscotlandandnorthernireland" TargetMode="Externa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sites.manchester.ac.uk/ncish/research-projects/" TargetMode="External"/><Relationship Id="rId5" Type="http://schemas.openxmlformats.org/officeDocument/2006/relationships/image" Target="../media/image57.png"/><Relationship Id="rId4" Type="http://schemas.openxmlformats.org/officeDocument/2006/relationships/hyperlink" Target="https://www.rcpsych.ac.uk/improving-care/nccmh/national-suicide-prevention-programme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hyperlink" Target="https://www.england.nhs.uk/wp-content/uploads/2019/09/community-mental-health-framework-for-adults-and-older-adults.pdf" TargetMode="External"/><Relationship Id="rId4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hyperlink" Target="https://www.england.nhs.uk/wp-content/uploads/2019/09/community-mental-health-framework-for-adults-and-older-adults.pdf" TargetMode="Externa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sites.manchester.ac.uk/mash-project/support-for-improving-community-based-care-for-self-harm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sites.manchester.ac.uk/mash-project/support-for-improving-community-based-care-for-self-harm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gland.nhs.uk/nhs-standard-contract/cquin/2022-23-cquin/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png"/><Relationship Id="rId7" Type="http://schemas.openxmlformats.org/officeDocument/2006/relationships/image" Target="../media/image81.jpg"/><Relationship Id="rId12" Type="http://schemas.openxmlformats.org/officeDocument/2006/relationships/image" Target="../media/image86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g"/><Relationship Id="rId9" Type="http://schemas.openxmlformats.org/officeDocument/2006/relationships/image" Target="../media/image8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1">
            <a:extLst>
              <a:ext uri="{FF2B5EF4-FFF2-40B4-BE49-F238E27FC236}">
                <a16:creationId xmlns:a16="http://schemas.microsoft.com/office/drawing/2014/main" id="{DD225193-9BF6-27B3-D6E7-1D8C4F7AB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7588"/>
            <a:ext cx="12192000" cy="58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5" name="Picture 5">
            <a:extLst>
              <a:ext uri="{FF2B5EF4-FFF2-40B4-BE49-F238E27FC236}">
                <a16:creationId xmlns:a16="http://schemas.microsoft.com/office/drawing/2014/main" id="{1BF03541-9D8F-08F5-304A-F8523FA9E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192088"/>
            <a:ext cx="234156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6" name="Picture 9">
            <a:extLst>
              <a:ext uri="{FF2B5EF4-FFF2-40B4-BE49-F238E27FC236}">
                <a16:creationId xmlns:a16="http://schemas.microsoft.com/office/drawing/2014/main" id="{DF75D743-E722-E995-0DDF-A2889D124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203200"/>
            <a:ext cx="1300162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7" name="AutoShape 2" descr="Content Marketing: This Is How Long It Takes To Write A Great Blog Post -  Business 2 Community">
            <a:extLst>
              <a:ext uri="{FF2B5EF4-FFF2-40B4-BE49-F238E27FC236}">
                <a16:creationId xmlns:a16="http://schemas.microsoft.com/office/drawing/2014/main" id="{FCC66F3C-A52A-B39C-E473-0F078A5442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9075" y="-27463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20838" name="AutoShape 12" descr="Hello - British Sign Language (BSL)">
            <a:extLst>
              <a:ext uri="{FF2B5EF4-FFF2-40B4-BE49-F238E27FC236}">
                <a16:creationId xmlns:a16="http://schemas.microsoft.com/office/drawing/2014/main" id="{E41EEEED-17A9-BA57-EE26-C400327FBD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1475" y="-12223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20839" name="Picture 2" descr="C:\Users\Charanjit\Desktop\Greater Manchester Patient Safety Translational Research Centre_outlined_RGB_REV.png">
            <a:extLst>
              <a:ext uri="{FF2B5EF4-FFF2-40B4-BE49-F238E27FC236}">
                <a16:creationId xmlns:a16="http://schemas.microsoft.com/office/drawing/2014/main" id="{9B20F469-F78C-622C-BBDC-FACBA8C7E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73025"/>
            <a:ext cx="387826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0" name="TextBox 13">
            <a:extLst>
              <a:ext uri="{FF2B5EF4-FFF2-40B4-BE49-F238E27FC236}">
                <a16:creationId xmlns:a16="http://schemas.microsoft.com/office/drawing/2014/main" id="{D7CE1FBD-ADA2-185E-17D0-98520D137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275" y="1530350"/>
            <a:ext cx="8913813" cy="1158875"/>
          </a:xfrm>
          <a:prstGeom prst="rect">
            <a:avLst/>
          </a:prstGeom>
          <a:solidFill>
            <a:schemeClr val="bg1">
              <a:alpha val="6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340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Quality improvement for suicide and self harm prevention: the story so far</a:t>
            </a:r>
          </a:p>
        </p:txBody>
      </p:sp>
      <p:sp>
        <p:nvSpPr>
          <p:cNvPr id="120841" name="TextBox 15">
            <a:extLst>
              <a:ext uri="{FF2B5EF4-FFF2-40B4-BE49-F238E27FC236}">
                <a16:creationId xmlns:a16="http://schemas.microsoft.com/office/drawing/2014/main" id="{1DC60B48-F8D5-4E7C-75DF-B09E3ED12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175" y="5005388"/>
            <a:ext cx="7126288" cy="1535112"/>
          </a:xfrm>
          <a:prstGeom prst="rect">
            <a:avLst/>
          </a:prstGeom>
          <a:solidFill>
            <a:schemeClr val="bg1">
              <a:alpha val="6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80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Suicide Prevention QI Programme</a:t>
            </a:r>
          </a:p>
          <a:p>
            <a:pPr algn="ctr" eaLnBrk="1" hangingPunct="1"/>
            <a:r>
              <a:rPr lang="en-GB" altLang="en-US" sz="280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Royal College of Psychiatrists February 2024</a:t>
            </a:r>
          </a:p>
          <a:p>
            <a:pPr algn="ctr" eaLnBrk="1" hangingPunct="1"/>
            <a:r>
              <a:rPr lang="en-GB" altLang="en-US" sz="240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Professor Nav Kapur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BDE45-44B4-7623-3DC8-AD1476F59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Self-harm</a:t>
            </a:r>
          </a:p>
        </p:txBody>
      </p:sp>
      <p:sp>
        <p:nvSpPr>
          <p:cNvPr id="5" name="TextShape 2">
            <a:extLst>
              <a:ext uri="{FF2B5EF4-FFF2-40B4-BE49-F238E27FC236}">
                <a16:creationId xmlns:a16="http://schemas.microsoft.com/office/drawing/2014/main" id="{8CF16AAF-F73B-2971-CF89-D09437FAE06D}"/>
              </a:ext>
            </a:extLst>
          </p:cNvPr>
          <p:cNvSpPr txBox="1"/>
          <p:nvPr/>
        </p:nvSpPr>
        <p:spPr>
          <a:xfrm>
            <a:off x="8064500" y="6626225"/>
            <a:ext cx="8255000" cy="23177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0" i="1" spc="-1" dirty="0">
                <a:solidFill>
                  <a:prstClr val="black"/>
                </a:solidFill>
                <a:latin typeface="Arial"/>
              </a:rPr>
              <a:t>The Lancet Child &amp; Adolescent Health</a:t>
            </a:r>
            <a:r>
              <a:rPr lang="en-US" sz="900" b="0" spc="-1" dirty="0">
                <a:solidFill>
                  <a:prstClr val="black"/>
                </a:solidFill>
                <a:latin typeface="Arial"/>
              </a:rPr>
              <a:t> DOI: (10.1016/S2352-4642(23)00126-8) </a:t>
            </a:r>
          </a:p>
        </p:txBody>
      </p:sp>
      <p:pic>
        <p:nvPicPr>
          <p:cNvPr id="133124" name="Logo">
            <a:extLst>
              <a:ext uri="{FF2B5EF4-FFF2-40B4-BE49-F238E27FC236}">
                <a16:creationId xmlns:a16="http://schemas.microsoft.com/office/drawing/2014/main" id="{3E846B19-2C63-97A1-AA32-12480F2D1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6064250"/>
            <a:ext cx="706438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5" name="Picture 6">
            <a:extLst>
              <a:ext uri="{FF2B5EF4-FFF2-40B4-BE49-F238E27FC236}">
                <a16:creationId xmlns:a16="http://schemas.microsoft.com/office/drawing/2014/main" id="{4F6FEBA6-9ED9-DBD1-545E-7E9A46AF0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1246188"/>
            <a:ext cx="7840663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209B8-BEE6-A830-8E44-E216BD129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Self-harm</a:t>
            </a:r>
          </a:p>
        </p:txBody>
      </p:sp>
      <p:sp>
        <p:nvSpPr>
          <p:cNvPr id="5" name="TextShape 2">
            <a:extLst>
              <a:ext uri="{FF2B5EF4-FFF2-40B4-BE49-F238E27FC236}">
                <a16:creationId xmlns:a16="http://schemas.microsoft.com/office/drawing/2014/main" id="{57911CCF-37B3-DEB5-B367-AB69FBBA8EDD}"/>
              </a:ext>
            </a:extLst>
          </p:cNvPr>
          <p:cNvSpPr txBox="1"/>
          <p:nvPr/>
        </p:nvSpPr>
        <p:spPr>
          <a:xfrm>
            <a:off x="8064500" y="6626225"/>
            <a:ext cx="8255000" cy="23177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0" i="1" spc="-1" dirty="0">
                <a:solidFill>
                  <a:prstClr val="black"/>
                </a:solidFill>
                <a:latin typeface="Arial"/>
              </a:rPr>
              <a:t>The Lancet Child &amp; Adolescent Health</a:t>
            </a:r>
            <a:r>
              <a:rPr lang="en-US" sz="900" b="0" spc="-1" dirty="0">
                <a:solidFill>
                  <a:prstClr val="black"/>
                </a:solidFill>
                <a:latin typeface="Arial"/>
              </a:rPr>
              <a:t> DOI: (10.1016/S2352-4642(23)00126-8) </a:t>
            </a:r>
          </a:p>
        </p:txBody>
      </p:sp>
      <p:pic>
        <p:nvPicPr>
          <p:cNvPr id="134148" name="Logo">
            <a:extLst>
              <a:ext uri="{FF2B5EF4-FFF2-40B4-BE49-F238E27FC236}">
                <a16:creationId xmlns:a16="http://schemas.microsoft.com/office/drawing/2014/main" id="{551D2E7D-0C4B-3C88-F802-586309A14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6064250"/>
            <a:ext cx="706438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9" name="Picture 6">
            <a:extLst>
              <a:ext uri="{FF2B5EF4-FFF2-40B4-BE49-F238E27FC236}">
                <a16:creationId xmlns:a16="http://schemas.microsoft.com/office/drawing/2014/main" id="{3115F920-B8F7-BEF0-C254-763341E26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1246188"/>
            <a:ext cx="7840663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4">
            <a:extLst>
              <a:ext uri="{FF2B5EF4-FFF2-40B4-BE49-F238E27FC236}">
                <a16:creationId xmlns:a16="http://schemas.microsoft.com/office/drawing/2014/main" id="{CBEB0733-BAF0-0303-0301-3C948E7EA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2557463"/>
            <a:ext cx="2457450" cy="2486025"/>
          </a:xfrm>
          <a:prstGeom prst="ellipse">
            <a:avLst/>
          </a:prstGeom>
          <a:solidFill>
            <a:srgbClr val="CCECFF"/>
          </a:solidFill>
          <a:ln>
            <a:solidFill>
              <a:srgbClr val="003F7E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50%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of people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who die by suicide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have history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of self-harm</a:t>
            </a:r>
          </a:p>
        </p:txBody>
      </p:sp>
      <p:sp>
        <p:nvSpPr>
          <p:cNvPr id="7" name="Oval 4">
            <a:extLst>
              <a:ext uri="{FF2B5EF4-FFF2-40B4-BE49-F238E27FC236}">
                <a16:creationId xmlns:a16="http://schemas.microsoft.com/office/drawing/2014/main" id="{FD47453F-AD53-314A-B6A8-E30141E33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6575" y="2557463"/>
            <a:ext cx="2457450" cy="2486025"/>
          </a:xfrm>
          <a:prstGeom prst="ellipse">
            <a:avLst/>
          </a:prstGeom>
          <a:solidFill>
            <a:srgbClr val="CCECFF"/>
          </a:solidFill>
          <a:ln>
            <a:solidFill>
              <a:srgbClr val="003F7E"/>
            </a:solidFill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Risk of suicide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increased up to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dirty="0">
                <a:solidFill>
                  <a:srgbClr val="FF0000"/>
                </a:solidFill>
                <a:latin typeface="Calibri" panose="020F0502020204030204" pitchFamily="34" charset="0"/>
              </a:rPr>
              <a:t>50-fold</a:t>
            </a: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in year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after self-harm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>
            <a:extLst>
              <a:ext uri="{FF2B5EF4-FFF2-40B4-BE49-F238E27FC236}">
                <a16:creationId xmlns:a16="http://schemas.microsoft.com/office/drawing/2014/main" id="{F96FBDB6-8DA8-AE05-3CF3-474E2CD01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32238" y="252413"/>
            <a:ext cx="458787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NICE guideline</a:t>
            </a:r>
            <a:endParaRPr lang="en-GB" altLang="en-US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5171" name="Picture 1">
            <a:extLst>
              <a:ext uri="{FF2B5EF4-FFF2-40B4-BE49-F238E27FC236}">
                <a16:creationId xmlns:a16="http://schemas.microsoft.com/office/drawing/2014/main" id="{67A52D6B-2A7E-7DFB-3000-DC4D85818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1119188"/>
            <a:ext cx="10599737" cy="42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2" name="Rectangle 2">
            <a:extLst>
              <a:ext uri="{FF2B5EF4-FFF2-40B4-BE49-F238E27FC236}">
                <a16:creationId xmlns:a16="http://schemas.microsoft.com/office/drawing/2014/main" id="{5566FD93-9655-9469-6683-5F0E05A02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5113" y="5838825"/>
            <a:ext cx="4124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600" b="0">
                <a:solidFill>
                  <a:srgbClr val="000000"/>
                </a:solidFill>
                <a:hlinkClick r:id="rId3"/>
              </a:rPr>
              <a:t>https://www.nice.org.uk/guidance/NG225</a:t>
            </a:r>
            <a:r>
              <a:rPr lang="en-GB" altLang="en-US" sz="1600" b="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>
            <a:extLst>
              <a:ext uri="{FF2B5EF4-FFF2-40B4-BE49-F238E27FC236}">
                <a16:creationId xmlns:a16="http://schemas.microsoft.com/office/drawing/2014/main" id="{06F39A5D-AFCA-AF35-661D-BE80F8C96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260475"/>
            <a:ext cx="4329112" cy="2519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6195" name="Picture 2">
            <a:extLst>
              <a:ext uri="{FF2B5EF4-FFF2-40B4-BE49-F238E27FC236}">
                <a16:creationId xmlns:a16="http://schemas.microsoft.com/office/drawing/2014/main" id="{3C2565E4-227A-A9D5-B273-D0B2E110B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867150"/>
            <a:ext cx="2784475" cy="1624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6196" name="Picture 3">
            <a:extLst>
              <a:ext uri="{FF2B5EF4-FFF2-40B4-BE49-F238E27FC236}">
                <a16:creationId xmlns:a16="http://schemas.microsoft.com/office/drawing/2014/main" id="{EC64E167-F0D3-CF6D-ECDF-261C51412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13" y="5229225"/>
            <a:ext cx="2809875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6197" name="TextBox 7">
            <a:extLst>
              <a:ext uri="{FF2B5EF4-FFF2-40B4-BE49-F238E27FC236}">
                <a16:creationId xmlns:a16="http://schemas.microsoft.com/office/drawing/2014/main" id="{242B65DC-9161-350D-68E1-04FAD5572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3" y="192088"/>
            <a:ext cx="4968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200">
                <a:solidFill>
                  <a:schemeClr val="bg1"/>
                </a:solidFill>
                <a:latin typeface="Calibri" panose="020F0502020204030204" pitchFamily="34" charset="0"/>
              </a:rPr>
              <a:t>Competencies </a:t>
            </a:r>
          </a:p>
        </p:txBody>
      </p:sp>
      <p:pic>
        <p:nvPicPr>
          <p:cNvPr id="136198" name="Picture 2">
            <a:extLst>
              <a:ext uri="{FF2B5EF4-FFF2-40B4-BE49-F238E27FC236}">
                <a16:creationId xmlns:a16="http://schemas.microsoft.com/office/drawing/2014/main" id="{C708C425-FD10-F01A-975A-E89163BE5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38" y="1052513"/>
            <a:ext cx="3660775" cy="52562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1" name="TextBox 3">
            <a:extLst>
              <a:ext uri="{FF2B5EF4-FFF2-40B4-BE49-F238E27FC236}">
                <a16:creationId xmlns:a16="http://schemas.microsoft.com/office/drawing/2014/main" id="{454CC7D5-DB73-55F4-3B07-26FC76828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988" y="6480175"/>
            <a:ext cx="5472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900" b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Source: UCL https://www.ucl.ac.uk/pals/research/clinical-educational-and-health-psychology/research-groups/core/competence-frameworks/self</a:t>
            </a:r>
            <a:r>
              <a:rPr lang="en-GB" altLang="en-US" sz="900" b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extBox 5">
            <a:extLst>
              <a:ext uri="{FF2B5EF4-FFF2-40B4-BE49-F238E27FC236}">
                <a16:creationId xmlns:a16="http://schemas.microsoft.com/office/drawing/2014/main" id="{B005FB81-F129-753A-9A77-D82D572EC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38" y="160338"/>
            <a:ext cx="8893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3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Suicide in mid life</a:t>
            </a:r>
          </a:p>
        </p:txBody>
      </p:sp>
      <p:pic>
        <p:nvPicPr>
          <p:cNvPr id="137219" name="Picture 1">
            <a:extLst>
              <a:ext uri="{FF2B5EF4-FFF2-40B4-BE49-F238E27FC236}">
                <a16:creationId xmlns:a16="http://schemas.microsoft.com/office/drawing/2014/main" id="{0C42E9EF-51EE-B214-2407-02FD94E82C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462088"/>
            <a:ext cx="8932863" cy="52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2DC5C687-07C9-E29A-DC90-91C016C85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5725" y="103188"/>
            <a:ext cx="7364413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32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Middle-aged men</a:t>
            </a:r>
          </a:p>
        </p:txBody>
      </p:sp>
      <p:pic>
        <p:nvPicPr>
          <p:cNvPr id="138243" name="Picture 2">
            <a:extLst>
              <a:ext uri="{FF2B5EF4-FFF2-40B4-BE49-F238E27FC236}">
                <a16:creationId xmlns:a16="http://schemas.microsoft.com/office/drawing/2014/main" id="{6A1C47BA-9331-2B5A-8750-5988692C2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339850"/>
            <a:ext cx="3357563" cy="4745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244" name="Picture 1">
            <a:extLst>
              <a:ext uri="{FF2B5EF4-FFF2-40B4-BE49-F238E27FC236}">
                <a16:creationId xmlns:a16="http://schemas.microsoft.com/office/drawing/2014/main" id="{42DDC52D-2392-FF16-C5F1-E28075A26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0" y="1339850"/>
            <a:ext cx="3392488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1">
            <a:extLst>
              <a:ext uri="{FF2B5EF4-FFF2-40B4-BE49-F238E27FC236}">
                <a16:creationId xmlns:a16="http://schemas.microsoft.com/office/drawing/2014/main" id="{0CCC791A-76B3-FF7E-EAB7-E2195E953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1339850"/>
            <a:ext cx="3343275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Box 3">
            <a:extLst>
              <a:ext uri="{FF2B5EF4-FFF2-40B4-BE49-F238E27FC236}">
                <a16:creationId xmlns:a16="http://schemas.microsoft.com/office/drawing/2014/main" id="{E53DEBAC-2D75-ED94-3F8C-E8C516056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6613" y="153988"/>
            <a:ext cx="83454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 user and carer involvement</a:t>
            </a:r>
          </a:p>
        </p:txBody>
      </p:sp>
      <p:pic>
        <p:nvPicPr>
          <p:cNvPr id="139267" name="Picture 1">
            <a:extLst>
              <a:ext uri="{FF2B5EF4-FFF2-40B4-BE49-F238E27FC236}">
                <a16:creationId xmlns:a16="http://schemas.microsoft.com/office/drawing/2014/main" id="{24E6B0D1-F485-41D0-EA3D-33A094B3E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74"/>
          <a:stretch>
            <a:fillRect/>
          </a:stretch>
        </p:blipFill>
        <p:spPr bwMode="auto">
          <a:xfrm>
            <a:off x="7480300" y="1570038"/>
            <a:ext cx="4254500" cy="1681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68" name="Picture 2" descr="Image">
            <a:extLst>
              <a:ext uri="{FF2B5EF4-FFF2-40B4-BE49-F238E27FC236}">
                <a16:creationId xmlns:a16="http://schemas.microsoft.com/office/drawing/2014/main" id="{EADAFC6F-C31D-2202-41C6-5FB54D369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163" y="2141538"/>
            <a:ext cx="2395537" cy="33893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69" name="Picture 1">
            <a:extLst>
              <a:ext uri="{FF2B5EF4-FFF2-40B4-BE49-F238E27FC236}">
                <a16:creationId xmlns:a16="http://schemas.microsoft.com/office/drawing/2014/main" id="{0A7CF54B-12B4-FD2B-E6FD-14645DE9C8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908425"/>
            <a:ext cx="4876800" cy="24177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270" name="Picture 2">
            <a:extLst>
              <a:ext uri="{FF2B5EF4-FFF2-40B4-BE49-F238E27FC236}">
                <a16:creationId xmlns:a16="http://schemas.microsoft.com/office/drawing/2014/main" id="{A9DE0247-3554-A468-1313-64DE507432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501775"/>
            <a:ext cx="3714750" cy="5210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Box 2">
            <a:extLst>
              <a:ext uri="{FF2B5EF4-FFF2-40B4-BE49-F238E27FC236}">
                <a16:creationId xmlns:a16="http://schemas.microsoft.com/office/drawing/2014/main" id="{F5CE0B1D-9118-8C10-806E-AF002F50A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238" y="160338"/>
            <a:ext cx="61563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32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The third sector</a:t>
            </a:r>
          </a:p>
        </p:txBody>
      </p:sp>
      <p:sp>
        <p:nvSpPr>
          <p:cNvPr id="140291" name="Text Box 4">
            <a:extLst>
              <a:ext uri="{FF2B5EF4-FFF2-40B4-BE49-F238E27FC236}">
                <a16:creationId xmlns:a16="http://schemas.microsoft.com/office/drawing/2014/main" id="{1B989EB2-9C36-6A12-8646-7F6177B3A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627813"/>
            <a:ext cx="894238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900" b="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Source: Harmless </a:t>
            </a:r>
            <a:r>
              <a:rPr lang="en-GB" altLang="en-US" sz="900" b="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  <a:hlinkClick r:id="rId2"/>
              </a:rPr>
              <a:t>http://www.harmless.org.uk/</a:t>
            </a:r>
            <a:r>
              <a:rPr lang="en-GB" altLang="en-US" sz="900" b="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; Samaritans </a:t>
            </a:r>
            <a:r>
              <a:rPr lang="en-GB" altLang="en-US" sz="900" b="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  <a:hlinkClick r:id="rId3"/>
              </a:rPr>
              <a:t>https://www.samaritans.org/how-we-can-help/if-youre-having-difficult-time/if-you-want-self-harm/</a:t>
            </a:r>
            <a:r>
              <a:rPr lang="en-GB" altLang="en-US" sz="900" b="0">
                <a:solidFill>
                  <a:srgbClr val="B2B2B2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40292" name="Picture 1">
            <a:extLst>
              <a:ext uri="{FF2B5EF4-FFF2-40B4-BE49-F238E27FC236}">
                <a16:creationId xmlns:a16="http://schemas.microsoft.com/office/drawing/2014/main" id="{04438760-D7FB-630A-1DCF-D52B46024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2017713"/>
            <a:ext cx="5937250" cy="3443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3" name="Picture 7">
            <a:extLst>
              <a:ext uri="{FF2B5EF4-FFF2-40B4-BE49-F238E27FC236}">
                <a16:creationId xmlns:a16="http://schemas.microsoft.com/office/drawing/2014/main" id="{4FFD4890-80A9-9C65-7FE8-F30DF5796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1809750"/>
            <a:ext cx="5618162" cy="48180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4" name="Picture 2">
            <a:extLst>
              <a:ext uri="{FF2B5EF4-FFF2-40B4-BE49-F238E27FC236}">
                <a16:creationId xmlns:a16="http://schemas.microsoft.com/office/drawing/2014/main" id="{4CEF1A63-C29D-8A2A-9758-96FEA0E06A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1006475"/>
            <a:ext cx="5618162" cy="800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314" name="Chart 3">
            <a:extLst>
              <a:ext uri="{FF2B5EF4-FFF2-40B4-BE49-F238E27FC236}">
                <a16:creationId xmlns:a16="http://schemas.microsoft.com/office/drawing/2014/main" id="{491677F9-1228-F4C7-FCB1-0D000EE99D9A}"/>
              </a:ext>
            </a:extLst>
          </p:cNvPr>
          <p:cNvGraphicFramePr>
            <a:graphicFrameLocks/>
          </p:cNvGraphicFramePr>
          <p:nvPr/>
        </p:nvGraphicFramePr>
        <p:xfrm>
          <a:off x="349250" y="1397000"/>
          <a:ext cx="11493500" cy="546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236410" imgH="5047925" progId="Excel.Chart.8">
                  <p:embed/>
                </p:oleObj>
              </mc:Choice>
              <mc:Fallback>
                <p:oleObj name="Chart" r:id="rId3" imgW="8236410" imgH="5047925" progId="Excel.Chart.8">
                  <p:embed/>
                  <p:pic>
                    <p:nvPicPr>
                      <p:cNvPr id="0" name="Chart 3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" y="1397000"/>
                        <a:ext cx="11493500" cy="546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39A26660-B21E-8411-54A7-D0E1D8516316}"/>
              </a:ext>
            </a:extLst>
          </p:cNvPr>
          <p:cNvSpPr/>
          <p:nvPr/>
        </p:nvSpPr>
        <p:spPr>
          <a:xfrm>
            <a:off x="8039100" y="1724025"/>
            <a:ext cx="1677988" cy="1216025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b="0">
              <a:solidFill>
                <a:prstClr val="white"/>
              </a:solidFill>
            </a:endParaRPr>
          </a:p>
        </p:txBody>
      </p:sp>
      <p:sp>
        <p:nvSpPr>
          <p:cNvPr id="141316" name="TextBox 22">
            <a:extLst>
              <a:ext uri="{FF2B5EF4-FFF2-40B4-BE49-F238E27FC236}">
                <a16:creationId xmlns:a16="http://schemas.microsoft.com/office/drawing/2014/main" id="{8900FB5A-55D0-0496-4E7C-2B7FC4A36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11938"/>
            <a:ext cx="45767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ONS</a:t>
            </a:r>
          </a:p>
        </p:txBody>
      </p:sp>
      <p:sp>
        <p:nvSpPr>
          <p:cNvPr id="141317" name="TextBox 8">
            <a:extLst>
              <a:ext uri="{FF2B5EF4-FFF2-40B4-BE49-F238E27FC236}">
                <a16:creationId xmlns:a16="http://schemas.microsoft.com/office/drawing/2014/main" id="{BEC718F7-DC57-4F8D-1371-ADA8CCB955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4788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800">
                <a:solidFill>
                  <a:srgbClr val="FFFFFF"/>
                </a:solidFill>
                <a:latin typeface="Calibri "/>
              </a:rPr>
              <a:t>Suicide</a:t>
            </a:r>
            <a:endParaRPr lang="en-GB" altLang="en-US" sz="2800">
              <a:solidFill>
                <a:srgbClr val="FFFFFF"/>
              </a:solidFill>
            </a:endParaRPr>
          </a:p>
        </p:txBody>
      </p:sp>
      <p:sp>
        <p:nvSpPr>
          <p:cNvPr id="141318" name="TextBox 12">
            <a:extLst>
              <a:ext uri="{FF2B5EF4-FFF2-40B4-BE49-F238E27FC236}">
                <a16:creationId xmlns:a16="http://schemas.microsoft.com/office/drawing/2014/main" id="{7BEE6176-A7D6-44BE-FA80-6E066889D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613" y="6540500"/>
            <a:ext cx="4524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200">
                <a:solidFill>
                  <a:srgbClr val="323132"/>
                </a:solidFill>
                <a:latin typeface="Calibri "/>
              </a:rPr>
              <a:t>Age-standardised suicide rates by sex, England and Wales</a:t>
            </a:r>
          </a:p>
        </p:txBody>
      </p:sp>
      <p:sp>
        <p:nvSpPr>
          <p:cNvPr id="141319" name="TextBox 1">
            <a:extLst>
              <a:ext uri="{FF2B5EF4-FFF2-40B4-BE49-F238E27FC236}">
                <a16:creationId xmlns:a16="http://schemas.microsoft.com/office/drawing/2014/main" id="{4237DE7E-EC98-C0A4-C90A-650F902A6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1917700"/>
            <a:ext cx="23749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400" b="0">
                <a:solidFill>
                  <a:srgbClr val="000000"/>
                </a:solidFill>
                <a:latin typeface="Calibri" panose="020F0502020204030204" pitchFamily="34" charset="0"/>
              </a:rPr>
              <a:t>5583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Box 22">
            <a:extLst>
              <a:ext uri="{FF2B5EF4-FFF2-40B4-BE49-F238E27FC236}">
                <a16:creationId xmlns:a16="http://schemas.microsoft.com/office/drawing/2014/main" id="{29182B7E-F02F-43FE-6C53-801CD3E7D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11938"/>
            <a:ext cx="45767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0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ONS</a:t>
            </a:r>
          </a:p>
        </p:txBody>
      </p:sp>
      <p:sp>
        <p:nvSpPr>
          <p:cNvPr id="143363" name="TextBox 8">
            <a:extLst>
              <a:ext uri="{FF2B5EF4-FFF2-40B4-BE49-F238E27FC236}">
                <a16:creationId xmlns:a16="http://schemas.microsoft.com/office/drawing/2014/main" id="{C1C8DCA2-F09D-D420-6AFF-38B91466C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4788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800">
                <a:solidFill>
                  <a:srgbClr val="FFFFFF"/>
                </a:solidFill>
                <a:latin typeface="Calibri "/>
              </a:rPr>
              <a:t>Suicide</a:t>
            </a:r>
            <a:endParaRPr lang="en-GB" altLang="en-US" sz="2800">
              <a:solidFill>
                <a:srgbClr val="FFFFFF"/>
              </a:solidFill>
            </a:endParaRPr>
          </a:p>
        </p:txBody>
      </p:sp>
      <p:sp>
        <p:nvSpPr>
          <p:cNvPr id="143364" name="TextBox 12">
            <a:extLst>
              <a:ext uri="{FF2B5EF4-FFF2-40B4-BE49-F238E27FC236}">
                <a16:creationId xmlns:a16="http://schemas.microsoft.com/office/drawing/2014/main" id="{C828552B-802A-E96E-8499-9BC9BA1EC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613" y="6540500"/>
            <a:ext cx="4524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200">
                <a:solidFill>
                  <a:srgbClr val="323132"/>
                </a:solidFill>
                <a:latin typeface="Calibri "/>
              </a:rPr>
              <a:t>Age-standardised suicide rates by sex, England and Wales</a:t>
            </a:r>
          </a:p>
        </p:txBody>
      </p:sp>
      <p:graphicFrame>
        <p:nvGraphicFramePr>
          <p:cNvPr id="143365" name="Chart 7">
            <a:extLst>
              <a:ext uri="{FF2B5EF4-FFF2-40B4-BE49-F238E27FC236}">
                <a16:creationId xmlns:a16="http://schemas.microsoft.com/office/drawing/2014/main" id="{58522363-298D-8415-529E-BB8B8AB7761E}"/>
              </a:ext>
            </a:extLst>
          </p:cNvPr>
          <p:cNvGraphicFramePr>
            <a:graphicFrameLocks/>
          </p:cNvGraphicFramePr>
          <p:nvPr/>
        </p:nvGraphicFramePr>
        <p:xfrm>
          <a:off x="1511300" y="1354138"/>
          <a:ext cx="8464550" cy="460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8468078" imgH="4608975" progId="Excel.Chart.8">
                  <p:embed/>
                </p:oleObj>
              </mc:Choice>
              <mc:Fallback>
                <p:oleObj name="Chart" r:id="rId3" imgW="8468078" imgH="4608975" progId="Excel.Chart.8">
                  <p:embed/>
                  <p:pic>
                    <p:nvPicPr>
                      <p:cNvPr id="0" name="Chart 7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1300" y="1354138"/>
                        <a:ext cx="8464550" cy="460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563104-5E0D-AE8E-1BD8-74E40ECDCA41}"/>
              </a:ext>
            </a:extLst>
          </p:cNvPr>
          <p:cNvCxnSpPr/>
          <p:nvPr/>
        </p:nvCxnSpPr>
        <p:spPr>
          <a:xfrm>
            <a:off x="10131425" y="1404938"/>
            <a:ext cx="25400" cy="4248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1">
            <a:extLst>
              <a:ext uri="{FF2B5EF4-FFF2-40B4-BE49-F238E27FC236}">
                <a16:creationId xmlns:a16="http://schemas.microsoft.com/office/drawing/2014/main" id="{8B800299-E9AF-64B2-C8D3-43FA75B26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365250"/>
            <a:ext cx="5195888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3" name="Picture 2">
            <a:extLst>
              <a:ext uri="{FF2B5EF4-FFF2-40B4-BE49-F238E27FC236}">
                <a16:creationId xmlns:a16="http://schemas.microsoft.com/office/drawing/2014/main" id="{F2FB06FB-17CB-C525-AA40-6C33C4203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3160713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Box 5">
            <a:extLst>
              <a:ext uri="{FF2B5EF4-FFF2-40B4-BE49-F238E27FC236}">
                <a16:creationId xmlns:a16="http://schemas.microsoft.com/office/drawing/2014/main" id="{3F250683-57A0-2434-E03D-A15BCFC4F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38" y="160338"/>
            <a:ext cx="8893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 suicide</a:t>
            </a:r>
          </a:p>
        </p:txBody>
      </p:sp>
      <p:pic>
        <p:nvPicPr>
          <p:cNvPr id="145411" name="Picture 2">
            <a:extLst>
              <a:ext uri="{FF2B5EF4-FFF2-40B4-BE49-F238E27FC236}">
                <a16:creationId xmlns:a16="http://schemas.microsoft.com/office/drawing/2014/main" id="{3687D368-2F31-BBF2-03C1-E9111027D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1292225"/>
            <a:ext cx="918210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0">
            <a:extLst>
              <a:ext uri="{FF2B5EF4-FFF2-40B4-BE49-F238E27FC236}">
                <a16:creationId xmlns:a16="http://schemas.microsoft.com/office/drawing/2014/main" id="{56E6C05F-C6EE-4187-F59E-340FF974C233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0" y="687388"/>
            <a:ext cx="9144000" cy="914400"/>
          </a:xfrm>
          <a:prstGeom prst="rect">
            <a:avLst/>
          </a:prstGeom>
          <a:solidFill>
            <a:srgbClr val="EEEEEE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lang="en-US" altLang="en-US" sz="1800" b="0">
              <a:solidFill>
                <a:srgbClr val="FFFFFF"/>
              </a:solidFill>
              <a:sym typeface="Wingdings" panose="05000000000000000000" pitchFamily="2" charset="2"/>
            </a:endParaRPr>
          </a:p>
        </p:txBody>
      </p:sp>
      <p:sp>
        <p:nvSpPr>
          <p:cNvPr id="146435" name="Footer Placeholder 4">
            <a:extLst>
              <a:ext uri="{FF2B5EF4-FFF2-40B4-BE49-F238E27FC236}">
                <a16:creationId xmlns:a16="http://schemas.microsoft.com/office/drawing/2014/main" id="{A07C45D5-19BE-A111-E649-1B3D85B5826D}"/>
              </a:ext>
            </a:extLst>
          </p:cNvPr>
          <p:cNvSpPr>
            <a:spLocks noGrp="1" noChangeArrowheads="1"/>
          </p:cNvSpPr>
          <p:nvPr>
            <p:ph type="ftr" sz="quarter" idx="4294967295"/>
            <p:custDataLst>
              <p:tags r:id="rId2"/>
            </p:custDataLst>
          </p:nvPr>
        </p:nvSpPr>
        <p:spPr bwMode="auto">
          <a:xfrm>
            <a:off x="0" y="6223000"/>
            <a:ext cx="5829300" cy="635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000" b="0">
                <a:solidFill>
                  <a:srgbClr val="999999"/>
                </a:solidFill>
                <a:latin typeface="Helvetica" panose="020B0604020202020204" pitchFamily="34" charset="0"/>
              </a:rPr>
              <a:t>Copyright 2023 American Medical Association. All Rights Reserved.</a:t>
            </a:r>
          </a:p>
        </p:txBody>
      </p:sp>
      <p:sp>
        <p:nvSpPr>
          <p:cNvPr id="146436" name="Text Placeholder 2">
            <a:extLst>
              <a:ext uri="{FF2B5EF4-FFF2-40B4-BE49-F238E27FC236}">
                <a16:creationId xmlns:a16="http://schemas.microsoft.com/office/drawing/2014/main" id="{4E4B8F30-AEDB-EC38-B589-7174E402DD2C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0" y="692150"/>
            <a:ext cx="9144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63500" rIns="127000" bIns="0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300" b="0">
                <a:solidFill>
                  <a:srgbClr val="000000"/>
                </a:solidFill>
                <a:latin typeface="Helvetica" panose="020B0604020202020204" pitchFamily="34" charset="0"/>
                <a:ea typeface="Arial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From: Effect of an Emergency Department Process Improvement Package on Suicide Prevention: The ED-SAFE 2 Cluster Randomized Clinical Trial</a:t>
            </a:r>
          </a:p>
        </p:txBody>
      </p:sp>
      <p:cxnSp>
        <p:nvCxnSpPr>
          <p:cNvPr id="146437" name="Straight Connector 8">
            <a:extLst>
              <a:ext uri="{FF2B5EF4-FFF2-40B4-BE49-F238E27FC236}">
                <a16:creationId xmlns:a16="http://schemas.microsoft.com/office/drawing/2014/main" id="{E8F63237-CC9C-8F56-7045-319C0D4D29EC}"/>
              </a:ext>
            </a:extLst>
          </p:cNvPr>
          <p:cNvCxnSpPr>
            <a:cxnSpLocks noChangeShapeType="1"/>
          </p:cNvCxnSpPr>
          <p:nvPr>
            <p:custDataLst>
              <p:tags r:id="rId4"/>
            </p:custDataLst>
          </p:nvPr>
        </p:nvCxnSpPr>
        <p:spPr bwMode="auto">
          <a:xfrm flipV="1">
            <a:off x="1585913" y="6373813"/>
            <a:ext cx="9144000" cy="7937"/>
          </a:xfrm>
          <a:prstGeom prst="line">
            <a:avLst/>
          </a:prstGeom>
          <a:noFill/>
          <a:ln w="12700" algn="ctr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6438" name="Text Placeholder 2">
            <a:extLst>
              <a:ext uri="{FF2B5EF4-FFF2-40B4-BE49-F238E27FC236}">
                <a16:creationId xmlns:a16="http://schemas.microsoft.com/office/drawing/2014/main" id="{8164C8FD-D466-0399-FC8D-A700574186FE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24000" y="1282700"/>
            <a:ext cx="9144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127000" bIns="63500"/>
          <a:lstStyle>
            <a:lvl1pPr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1200" b="0">
                <a:solidFill>
                  <a:srgbClr val="000000"/>
                </a:solidFill>
                <a:latin typeface="Helvetica" panose="020B0604020202020204" pitchFamily="34" charset="0"/>
                <a:ea typeface="Arial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JAMA Psychiatry. Published online  May 17, 2023. doi:10.1001/jamapsychiatry.2023.1304</a:t>
            </a:r>
          </a:p>
        </p:txBody>
      </p:sp>
      <p:cxnSp>
        <p:nvCxnSpPr>
          <p:cNvPr id="146439" name="Straight Connector 5">
            <a:extLst>
              <a:ext uri="{FF2B5EF4-FFF2-40B4-BE49-F238E27FC236}">
                <a16:creationId xmlns:a16="http://schemas.microsoft.com/office/drawing/2014/main" id="{F9A7CDA6-CA81-8CA2-9FEA-D9DE7913EA92}"/>
              </a:ext>
            </a:extLst>
          </p:cNvPr>
          <p:cNvCxnSpPr>
            <a:cxnSpLocks noChangeShapeType="1"/>
          </p:cNvCxnSpPr>
          <p:nvPr>
            <p:custDataLst>
              <p:tags r:id="rId6"/>
            </p:custDataLst>
          </p:nvPr>
        </p:nvCxnSpPr>
        <p:spPr bwMode="auto">
          <a:xfrm>
            <a:off x="1524000" y="666750"/>
            <a:ext cx="9144000" cy="0"/>
          </a:xfrm>
          <a:prstGeom prst="line">
            <a:avLst/>
          </a:prstGeom>
          <a:noFill/>
          <a:ln w="38100" algn="ctr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6440" name="Picture 18">
            <a:extLst>
              <a:ext uri="{FF2B5EF4-FFF2-40B4-BE49-F238E27FC236}">
                <a16:creationId xmlns:a16="http://schemas.microsoft.com/office/drawing/2014/main" id="{E30B3C8C-D1DA-C624-FB98-B0C0F6F5F5D1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101600"/>
            <a:ext cx="2286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1" name="New picture">
            <a:extLst>
              <a:ext uri="{FF2B5EF4-FFF2-40B4-BE49-F238E27FC236}">
                <a16:creationId xmlns:a16="http://schemas.microsoft.com/office/drawing/2014/main" id="{619790D2-A7D1-3FC9-C3B8-F6CAE0A9FBF5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1597025"/>
            <a:ext cx="9039225" cy="473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Box 4">
            <a:extLst>
              <a:ext uri="{FF2B5EF4-FFF2-40B4-BE49-F238E27FC236}">
                <a16:creationId xmlns:a16="http://schemas.microsoft.com/office/drawing/2014/main" id="{1C1E296F-63E3-C477-C16C-3EBB1B029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8488" y="3324225"/>
            <a:ext cx="5176837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4000">
                <a:solidFill>
                  <a:srgbClr val="000000"/>
                </a:solidFill>
              </a:rPr>
              <a:t>“Its not just about the numbers”</a:t>
            </a:r>
          </a:p>
        </p:txBody>
      </p:sp>
      <p:pic>
        <p:nvPicPr>
          <p:cNvPr id="147459" name="Picture 2" descr="Who's on Council | Royal College of Psychiatrists">
            <a:extLst>
              <a:ext uri="{FF2B5EF4-FFF2-40B4-BE49-F238E27FC236}">
                <a16:creationId xmlns:a16="http://schemas.microsoft.com/office/drawing/2014/main" id="{73F490B6-846E-3C30-FC89-85D5E50CC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2125663"/>
            <a:ext cx="2557463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>
            <a:extLst>
              <a:ext uri="{FF2B5EF4-FFF2-40B4-BE49-F238E27FC236}">
                <a16:creationId xmlns:a16="http://schemas.microsoft.com/office/drawing/2014/main" id="{E1E6DF9B-DBB5-E626-404E-89C6789A2F2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2413"/>
            <a:ext cx="12192000" cy="54292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sz="2800" b="1" dirty="0">
                <a:solidFill>
                  <a:schemeClr val="bg1"/>
                </a:solidFill>
                <a:latin typeface="+mn-lt"/>
              </a:rPr>
              <a:t>Quality improvement</a:t>
            </a:r>
            <a:endParaRPr lang="en-GB" altLang="en-US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8483" name="Picture 2">
            <a:extLst>
              <a:ext uri="{FF2B5EF4-FFF2-40B4-BE49-F238E27FC236}">
                <a16:creationId xmlns:a16="http://schemas.microsoft.com/office/drawing/2014/main" id="{E1333516-C808-4DC5-3346-E8903D205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2763" y="1347788"/>
            <a:ext cx="3525837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4" name="Picture 10">
            <a:extLst>
              <a:ext uri="{FF2B5EF4-FFF2-40B4-BE49-F238E27FC236}">
                <a16:creationId xmlns:a16="http://schemas.microsoft.com/office/drawing/2014/main" id="{542825F4-071F-C31C-DD2B-826F8E99F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281113"/>
            <a:ext cx="3576637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5" name="Picture 5">
            <a:extLst>
              <a:ext uri="{FF2B5EF4-FFF2-40B4-BE49-F238E27FC236}">
                <a16:creationId xmlns:a16="http://schemas.microsoft.com/office/drawing/2014/main" id="{2DB4B1DC-DB9C-FDB3-0074-8A6C22C490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357313"/>
            <a:ext cx="3506788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6" name="Rectangle 1">
            <a:extLst>
              <a:ext uri="{FF2B5EF4-FFF2-40B4-BE49-F238E27FC236}">
                <a16:creationId xmlns:a16="http://schemas.microsoft.com/office/drawing/2014/main" id="{AB73CCFE-6CD3-040D-7033-0103823EB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478588"/>
            <a:ext cx="85915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b="0">
                <a:solidFill>
                  <a:srgbClr val="000000"/>
                </a:solidFill>
                <a:hlinkClick r:id="rId5"/>
              </a:rPr>
              <a:t>https://sites.manchester.ac.uk/ncish/research-projects/examples-of-good-practice-suicide-prevention-initiatives/</a:t>
            </a:r>
            <a:r>
              <a:rPr lang="en-GB" altLang="en-US" sz="1400" b="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>
            <a:extLst>
              <a:ext uri="{FF2B5EF4-FFF2-40B4-BE49-F238E27FC236}">
                <a16:creationId xmlns:a16="http://schemas.microsoft.com/office/drawing/2014/main" id="{E1E6DF9B-DBB5-E626-404E-89C6789A2F2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2413"/>
            <a:ext cx="12192000" cy="54292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sz="2800" b="1" dirty="0">
                <a:solidFill>
                  <a:schemeClr val="bg1"/>
                </a:solidFill>
                <a:latin typeface="+mn-lt"/>
              </a:rPr>
              <a:t>Real Time Surveillance</a:t>
            </a:r>
            <a:endParaRPr lang="en-GB" altLang="en-US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9507" name="Picture 2">
            <a:extLst>
              <a:ext uri="{FF2B5EF4-FFF2-40B4-BE49-F238E27FC236}">
                <a16:creationId xmlns:a16="http://schemas.microsoft.com/office/drawing/2014/main" id="{D45EFCB0-C1F7-8949-76B3-7FF8F633D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825" y="1203325"/>
            <a:ext cx="3689350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8" name="Rectangle 4">
            <a:extLst>
              <a:ext uri="{FF2B5EF4-FFF2-40B4-BE49-F238E27FC236}">
                <a16:creationId xmlns:a16="http://schemas.microsoft.com/office/drawing/2014/main" id="{63B05534-9BD2-9018-90C1-5ACCDC2D86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6478588"/>
            <a:ext cx="85915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b="0">
                <a:solidFill>
                  <a:srgbClr val="000000"/>
                </a:solidFill>
                <a:hlinkClick r:id="rId3"/>
              </a:rPr>
              <a:t>https://sites.manchester.ac.uk/ncish/research-projects/examples-of-good-practice-suicide-prevention-initiatives/</a:t>
            </a:r>
            <a:r>
              <a:rPr lang="en-GB" altLang="en-US" sz="1400" b="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extBox 1">
            <a:extLst>
              <a:ext uri="{FF2B5EF4-FFF2-40B4-BE49-F238E27FC236}">
                <a16:creationId xmlns:a16="http://schemas.microsoft.com/office/drawing/2014/main" id="{3C83F6EF-E309-E2C3-018B-A2EB5D06E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4238" y="0"/>
            <a:ext cx="58721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800">
                <a:solidFill>
                  <a:schemeClr val="bg1"/>
                </a:solidFill>
                <a:latin typeface="Calibri" panose="020F0502020204030204" pitchFamily="34" charset="0"/>
              </a:rPr>
              <a:t>Suicide in England in the COVID-19 pandemic: early data from RTS</a:t>
            </a:r>
          </a:p>
        </p:txBody>
      </p:sp>
      <p:sp>
        <p:nvSpPr>
          <p:cNvPr id="150531" name="TextBox 4">
            <a:extLst>
              <a:ext uri="{FF2B5EF4-FFF2-40B4-BE49-F238E27FC236}">
                <a16:creationId xmlns:a16="http://schemas.microsoft.com/office/drawing/2014/main" id="{931123AC-DCAE-038F-8BC2-10E09A618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1136650"/>
            <a:ext cx="90424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Main results</a:t>
            </a:r>
          </a:p>
          <a:p>
            <a:endParaRPr lang="en-GB" altLang="en-US" sz="24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altLang="en-US" sz="24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altLang="en-US" sz="24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altLang="en-US" sz="24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altLang="en-US" sz="24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altLang="en-US" sz="24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altLang="en-US" sz="24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altLang="en-US" sz="240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altLang="en-US" sz="2400" b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January-March 2020 – </a:t>
            </a:r>
            <a:r>
              <a:rPr lang="en-GB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125.7 </a:t>
            </a:r>
            <a:r>
              <a:rPr lang="en-GB" altLang="en-US" sz="2400" b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suicides</a:t>
            </a:r>
          </a:p>
          <a:p>
            <a:r>
              <a:rPr lang="en-GB" altLang="en-US" sz="2400" b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April-October 2020 – </a:t>
            </a:r>
            <a:r>
              <a:rPr lang="en-GB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121.3 </a:t>
            </a:r>
            <a:r>
              <a:rPr lang="en-GB" altLang="en-US" sz="2400" b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suicides</a:t>
            </a:r>
          </a:p>
          <a:p>
            <a:endParaRPr lang="en-GB" altLang="en-US" sz="2400" b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altLang="en-US" sz="2400" b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significant rise </a:t>
            </a:r>
            <a:r>
              <a:rPr lang="en-GB" altLang="en-US" sz="2400" b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individual months after lockdown began</a:t>
            </a:r>
            <a:br>
              <a:rPr lang="en-GB" altLang="en-US" sz="2400" b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2400" b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 of rates (2020 v 2019) showed no difference</a:t>
            </a:r>
            <a:endParaRPr lang="en-GB" altLang="en-US" sz="2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0532" name="Picture 5">
            <a:extLst>
              <a:ext uri="{FF2B5EF4-FFF2-40B4-BE49-F238E27FC236}">
                <a16:creationId xmlns:a16="http://schemas.microsoft.com/office/drawing/2014/main" id="{BDA6062F-977E-9D19-610C-86CBBBAE5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1725613"/>
            <a:ext cx="7664450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3" name="Picture 1">
            <a:extLst>
              <a:ext uri="{FF2B5EF4-FFF2-40B4-BE49-F238E27FC236}">
                <a16:creationId xmlns:a16="http://schemas.microsoft.com/office/drawing/2014/main" id="{40290075-9EA0-1202-ACE7-E514204E8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1795463"/>
            <a:ext cx="3900488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itle 1">
            <a:extLst>
              <a:ext uri="{FF2B5EF4-FFF2-40B4-BE49-F238E27FC236}">
                <a16:creationId xmlns:a16="http://schemas.microsoft.com/office/drawing/2014/main" id="{83E3C518-26CF-E6CC-DBDB-CD5B19A02FB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09925" y="180975"/>
            <a:ext cx="590232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alt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NCISH Data Dictionary</a:t>
            </a:r>
            <a:endParaRPr lang="en-GB" altLang="en-US" sz="3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2579" name="TextBox 10">
            <a:extLst>
              <a:ext uri="{FF2B5EF4-FFF2-40B4-BE49-F238E27FC236}">
                <a16:creationId xmlns:a16="http://schemas.microsoft.com/office/drawing/2014/main" id="{47946CD0-54A0-91C6-D834-06A1081F2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5513" y="3479800"/>
            <a:ext cx="6276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2000" b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Implementation of NICE quality standards for self-harm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FD81557-B444-7B9E-4660-6AAD0DE0809E}"/>
              </a:ext>
            </a:extLst>
          </p:cNvPr>
          <p:cNvSpPr txBox="1">
            <a:spLocks/>
          </p:cNvSpPr>
          <p:nvPr/>
        </p:nvSpPr>
        <p:spPr bwMode="auto">
          <a:xfrm>
            <a:off x="3186113" y="4010025"/>
            <a:ext cx="59023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2000" u="sng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Process measures</a:t>
            </a:r>
            <a:endParaRPr lang="en-GB" altLang="en-US" sz="2000" b="0" u="sng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2581" name="TextBox 1">
            <a:extLst>
              <a:ext uri="{FF2B5EF4-FFF2-40B4-BE49-F238E27FC236}">
                <a16:creationId xmlns:a16="http://schemas.microsoft.com/office/drawing/2014/main" id="{3B7200E4-FFFB-ED55-8EA6-264C5EA39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8" y="4625975"/>
            <a:ext cx="60150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Feedback from those receiving support after self-harm presentation to ED</a:t>
            </a:r>
          </a:p>
        </p:txBody>
      </p:sp>
      <p:sp>
        <p:nvSpPr>
          <p:cNvPr id="152582" name="TextBox 6">
            <a:extLst>
              <a:ext uri="{FF2B5EF4-FFF2-40B4-BE49-F238E27FC236}">
                <a16:creationId xmlns:a16="http://schemas.microsoft.com/office/drawing/2014/main" id="{724F0E2A-D124-F847-7A72-39099F6F4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8" y="5908675"/>
            <a:ext cx="5865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2000" b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 of referrals to self-harm support service</a:t>
            </a:r>
          </a:p>
        </p:txBody>
      </p:sp>
      <p:pic>
        <p:nvPicPr>
          <p:cNvPr id="152583" name="Picture 2">
            <a:extLst>
              <a:ext uri="{FF2B5EF4-FFF2-40B4-BE49-F238E27FC236}">
                <a16:creationId xmlns:a16="http://schemas.microsoft.com/office/drawing/2014/main" id="{2CE2483A-F571-D056-25B2-AD5C9F1D1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5" y="4598988"/>
            <a:ext cx="852488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4" name="Picture 4">
            <a:extLst>
              <a:ext uri="{FF2B5EF4-FFF2-40B4-BE49-F238E27FC236}">
                <a16:creationId xmlns:a16="http://schemas.microsoft.com/office/drawing/2014/main" id="{6B456731-146A-D4A5-33A1-DB3926C20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8" y="5686425"/>
            <a:ext cx="841375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2585" name="Picture 1">
            <a:extLst>
              <a:ext uri="{FF2B5EF4-FFF2-40B4-BE49-F238E27FC236}">
                <a16:creationId xmlns:a16="http://schemas.microsoft.com/office/drawing/2014/main" id="{D1129BA5-5AB5-734F-A6D6-7548A5340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3436938"/>
            <a:ext cx="8270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53844BC-A3FE-1C4A-49CE-195FCD6B5571}"/>
              </a:ext>
            </a:extLst>
          </p:cNvPr>
          <p:cNvGraphicFramePr>
            <a:graphicFrameLocks noGrp="1"/>
          </p:cNvGraphicFramePr>
          <p:nvPr/>
        </p:nvGraphicFramePr>
        <p:xfrm>
          <a:off x="1841500" y="857250"/>
          <a:ext cx="8228013" cy="2608263"/>
        </p:xfrm>
        <a:graphic>
          <a:graphicData uri="http://schemas.openxmlformats.org/drawingml/2006/table">
            <a:tbl>
              <a:tblPr firstRow="1" firstCol="1" bandRow="1"/>
              <a:tblGrid>
                <a:gridCol w="1317458">
                  <a:extLst>
                    <a:ext uri="{9D8B030D-6E8A-4147-A177-3AD203B41FA5}">
                      <a16:colId xmlns:a16="http://schemas.microsoft.com/office/drawing/2014/main" val="2162366119"/>
                    </a:ext>
                  </a:extLst>
                </a:gridCol>
                <a:gridCol w="2056858">
                  <a:extLst>
                    <a:ext uri="{9D8B030D-6E8A-4147-A177-3AD203B41FA5}">
                      <a16:colId xmlns:a16="http://schemas.microsoft.com/office/drawing/2014/main" val="230741733"/>
                    </a:ext>
                  </a:extLst>
                </a:gridCol>
                <a:gridCol w="2056858">
                  <a:extLst>
                    <a:ext uri="{9D8B030D-6E8A-4147-A177-3AD203B41FA5}">
                      <a16:colId xmlns:a16="http://schemas.microsoft.com/office/drawing/2014/main" val="3290095068"/>
                    </a:ext>
                  </a:extLst>
                </a:gridCol>
                <a:gridCol w="2796840">
                  <a:extLst>
                    <a:ext uri="{9D8B030D-6E8A-4147-A177-3AD203B41FA5}">
                      <a16:colId xmlns:a16="http://schemas.microsoft.com/office/drawing/2014/main" val="2475200077"/>
                    </a:ext>
                  </a:extLst>
                </a:gridCol>
              </a:tblGrid>
              <a:tr h="32593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SELF-HARM DATA</a:t>
                      </a:r>
                      <a:endParaRPr lang="en-GB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9" marR="4608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575646"/>
                  </a:ext>
                </a:extLst>
              </a:tr>
              <a:tr h="1622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Description</a:t>
                      </a:r>
                      <a:endParaRPr lang="en-GB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9" marR="4608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Denominator (if applicable)</a:t>
                      </a:r>
                      <a:endParaRPr lang="en-GB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9" marR="4608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Baseline (if applicable)</a:t>
                      </a:r>
                      <a:endParaRPr lang="en-GB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9" marR="4608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GB" sz="7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Additional comments</a:t>
                      </a:r>
                      <a:endParaRPr lang="en-GB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9" marR="4608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64513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Rate of hospital presentations of self-harm </a:t>
                      </a:r>
                    </a:p>
                  </a:txBody>
                  <a:tcPr marL="46089" marR="4608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Office for National Statistics (ONS) mid-year population estimates (age 10 and over)</a:t>
                      </a:r>
                    </a:p>
                  </a:txBody>
                  <a:tcPr marL="46089" marR="4608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Baseline data collected prior to implementation</a:t>
                      </a:r>
                    </a:p>
                  </a:txBody>
                  <a:tcPr marL="46089" marR="4608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Local data to be taken from Emergency Departments and General Hospitals. Denominator data to be taken from </a:t>
                      </a:r>
                      <a:r>
                        <a:rPr lang="en-GB" sz="1200" u="sng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5"/>
                        </a:rPr>
                        <a:t>Estimates of the population for the UK, England and Wales, Scotland and Northern Ireland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9" marR="4608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5306905"/>
                  </a:ext>
                </a:extLst>
              </a:tr>
              <a:tr h="1022782"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Rate of self-harm admissions </a:t>
                      </a:r>
                    </a:p>
                  </a:txBody>
                  <a:tcPr marL="46089" marR="4608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Office for National Statistics (ONS) mid-year population estimates (age 10 and over)</a:t>
                      </a:r>
                    </a:p>
                  </a:txBody>
                  <a:tcPr marL="46089" marR="4608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Baseline data collected prior to implementation</a:t>
                      </a:r>
                    </a:p>
                  </a:txBody>
                  <a:tcPr marL="46089" marR="4608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Data to be taken from </a:t>
                      </a:r>
                      <a:r>
                        <a:rPr lang="en-GB" sz="1200" u="sng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6"/>
                        </a:rPr>
                        <a:t>Hospital Episode Statistics</a:t>
                      </a: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NB: there are caveats with using this data: </a:t>
                      </a:r>
                      <a:r>
                        <a:rPr lang="en-GB" sz="1200" u="sng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  <a:hlinkClick r:id="rId7"/>
                        </a:rPr>
                        <a:t>https://bmjopen.bmj.com/content/6/2/e009749</a:t>
                      </a:r>
                      <a:r>
                        <a:rPr lang="en-GB" sz="1200" u="sng" dirty="0">
                          <a:solidFill>
                            <a:srgbClr val="0563C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GB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089" marR="4608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218266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 descr="SPP logos">
            <a:extLst>
              <a:ext uri="{FF2B5EF4-FFF2-40B4-BE49-F238E27FC236}">
                <a16:creationId xmlns:a16="http://schemas.microsoft.com/office/drawing/2014/main" id="{C5E87580-E853-DC3E-F0EA-EE6A22DEA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27700"/>
            <a:ext cx="219075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3" name="AutoShape 8" descr="Royal College of Psychiatrists">
            <a:extLst>
              <a:ext uri="{FF2B5EF4-FFF2-40B4-BE49-F238E27FC236}">
                <a16:creationId xmlns:a16="http://schemas.microsoft.com/office/drawing/2014/main" id="{8A7CBDFD-53BD-BD0F-2172-75B14728E9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743075" y="-27463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3604" name="AutoShape 10" descr="Royal College of Psychiatrists">
            <a:extLst>
              <a:ext uri="{FF2B5EF4-FFF2-40B4-BE49-F238E27FC236}">
                <a16:creationId xmlns:a16="http://schemas.microsoft.com/office/drawing/2014/main" id="{4A2633F7-D746-49E7-12CF-A50FFFCD29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95475" y="-12223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153605" name="Picture 12" descr="Royal College of Psychiatrists - National Suicide Prevention Alliance">
            <a:extLst>
              <a:ext uri="{FF2B5EF4-FFF2-40B4-BE49-F238E27FC236}">
                <a16:creationId xmlns:a16="http://schemas.microsoft.com/office/drawing/2014/main" id="{1CA07A43-F205-E344-47BB-12E8C4C1F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2163" y="5532438"/>
            <a:ext cx="995362" cy="1095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06" name="TextBox 9">
            <a:extLst>
              <a:ext uri="{FF2B5EF4-FFF2-40B4-BE49-F238E27FC236}">
                <a16:creationId xmlns:a16="http://schemas.microsoft.com/office/drawing/2014/main" id="{49943E27-9277-19D7-5989-525EC8803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7850" y="5848350"/>
            <a:ext cx="4198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200">
                <a:hlinkClick r:id="rId4"/>
              </a:rPr>
              <a:t>https://www.rcpsych.ac.uk/improving-care/nccmh/national-suicide-prevention-programme</a:t>
            </a:r>
            <a:endParaRPr lang="en-GB" altLang="en-US" sz="1200"/>
          </a:p>
        </p:txBody>
      </p:sp>
      <p:sp>
        <p:nvSpPr>
          <p:cNvPr id="130057" name="Title 1">
            <a:extLst>
              <a:ext uri="{FF2B5EF4-FFF2-40B4-BE49-F238E27FC236}">
                <a16:creationId xmlns:a16="http://schemas.microsoft.com/office/drawing/2014/main" id="{C62EA535-A5C8-8B14-A3DD-57B3A8AF5D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119438" y="203200"/>
            <a:ext cx="5986462" cy="5429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altLang="en-US" sz="32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The website</a:t>
            </a:r>
            <a:endParaRPr lang="en-GB" altLang="en-US" sz="32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153608" name="Picture 2">
            <a:extLst>
              <a:ext uri="{FF2B5EF4-FFF2-40B4-BE49-F238E27FC236}">
                <a16:creationId xmlns:a16="http://schemas.microsoft.com/office/drawing/2014/main" id="{1D1A8819-0816-0A52-62AD-16DE29F86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5" t="19754" r="14375" b="15802"/>
          <a:stretch>
            <a:fillRect/>
          </a:stretch>
        </p:blipFill>
        <p:spPr bwMode="auto">
          <a:xfrm>
            <a:off x="1524000" y="1108075"/>
            <a:ext cx="8896350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9" name="TextBox 9">
            <a:extLst>
              <a:ext uri="{FF2B5EF4-FFF2-40B4-BE49-F238E27FC236}">
                <a16:creationId xmlns:a16="http://schemas.microsoft.com/office/drawing/2014/main" id="{FB0EAF6F-99B1-69C0-28DB-56D77F9BA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7850" y="6329363"/>
            <a:ext cx="41989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200">
                <a:hlinkClick r:id="rId6"/>
              </a:rPr>
              <a:t>https://sites.manchester.ac.uk/ncish/research-projects/</a:t>
            </a:r>
            <a:r>
              <a:rPr lang="en-GB" altLang="en-US" sz="1200"/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F307967-FE72-432C-B21D-F33683F7937F}"/>
              </a:ext>
            </a:extLst>
          </p:cNvPr>
          <p:cNvSpPr txBox="1">
            <a:spLocks/>
          </p:cNvSpPr>
          <p:nvPr/>
        </p:nvSpPr>
        <p:spPr>
          <a:xfrm>
            <a:off x="3251200" y="163513"/>
            <a:ext cx="5986463" cy="5429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3200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lang="en-GB" altLang="en-US" b="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4627" name="Rectangle 6">
            <a:extLst>
              <a:ext uri="{FF2B5EF4-FFF2-40B4-BE49-F238E27FC236}">
                <a16:creationId xmlns:a16="http://schemas.microsoft.com/office/drawing/2014/main" id="{D287BBC5-0E14-6504-6BB0-CB4AEF42A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063" y="1835150"/>
            <a:ext cx="7419975" cy="3556000"/>
          </a:xfrm>
          <a:prstGeom prst="rect">
            <a:avLst/>
          </a:prstGeom>
          <a:solidFill>
            <a:srgbClr val="B7DEE8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lvl1pPr marL="342900" indent="-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32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QI for suicide prevention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3200">
                <a:solidFill>
                  <a:schemeClr val="accent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Improving community based services for self-harm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32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CQUIN indicator for self-harm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3">
            <a:extLst>
              <a:ext uri="{FF2B5EF4-FFF2-40B4-BE49-F238E27FC236}">
                <a16:creationId xmlns:a16="http://schemas.microsoft.com/office/drawing/2014/main" id="{1A6D66BB-69C4-2839-81A4-FC2F3A257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1335088"/>
            <a:ext cx="3992563" cy="18161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2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Self-poisoning or self-injury irrespective of apparent motivation or medical seriousness</a:t>
            </a:r>
          </a:p>
        </p:txBody>
      </p:sp>
      <p:sp>
        <p:nvSpPr>
          <p:cNvPr id="156675" name="TextBox 3">
            <a:extLst>
              <a:ext uri="{FF2B5EF4-FFF2-40B4-BE49-F238E27FC236}">
                <a16:creationId xmlns:a16="http://schemas.microsoft.com/office/drawing/2014/main" id="{92C1C3F7-0537-E2BD-94EE-4AD6D17A8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315913"/>
            <a:ext cx="8345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800">
                <a:solidFill>
                  <a:schemeClr val="bg1"/>
                </a:solidFill>
                <a:ea typeface="MS PGothic" panose="020B0600070205080204" pitchFamily="34" charset="-128"/>
              </a:rPr>
              <a:t>Self-harm</a:t>
            </a:r>
          </a:p>
        </p:txBody>
      </p:sp>
      <p:pic>
        <p:nvPicPr>
          <p:cNvPr id="156676" name="Picture 1">
            <a:extLst>
              <a:ext uri="{FF2B5EF4-FFF2-40B4-BE49-F238E27FC236}">
                <a16:creationId xmlns:a16="http://schemas.microsoft.com/office/drawing/2014/main" id="{83150B09-081B-7194-6197-03C73C87B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1335088"/>
            <a:ext cx="7339013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AutoShape 2" descr="The services between Nuneaton and Leamington, which calls in at Bermuda Park railway station, have been hit by cancellations">
            <a:extLst>
              <a:ext uri="{FF2B5EF4-FFF2-40B4-BE49-F238E27FC236}">
                <a16:creationId xmlns:a16="http://schemas.microsoft.com/office/drawing/2014/main" id="{CE295FE0-7511-0C99-5A65-5AE1781424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9075" y="-27463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123907" name="Picture 2">
            <a:extLst>
              <a:ext uri="{FF2B5EF4-FFF2-40B4-BE49-F238E27FC236}">
                <a16:creationId xmlns:a16="http://schemas.microsoft.com/office/drawing/2014/main" id="{3F810CAC-821B-D072-473D-1C488E6C0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2241550"/>
            <a:ext cx="5127625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3">
            <a:extLst>
              <a:ext uri="{FF2B5EF4-FFF2-40B4-BE49-F238E27FC236}">
                <a16:creationId xmlns:a16="http://schemas.microsoft.com/office/drawing/2014/main" id="{F1C8EC73-5562-04F8-91CE-CED3AAAA9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63" y="2241550"/>
            <a:ext cx="6078537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3">
            <a:extLst>
              <a:ext uri="{FF2B5EF4-FFF2-40B4-BE49-F238E27FC236}">
                <a16:creationId xmlns:a16="http://schemas.microsoft.com/office/drawing/2014/main" id="{34B31332-8983-2A31-AD7D-F3FBF23A1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1335088"/>
            <a:ext cx="3992563" cy="18161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altLang="en-US" sz="280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Self-poisoning or self-injury irrespective of apparent motivation or medical seriousness</a:t>
            </a:r>
          </a:p>
        </p:txBody>
      </p:sp>
      <p:sp>
        <p:nvSpPr>
          <p:cNvPr id="157699" name="TextBox 3">
            <a:extLst>
              <a:ext uri="{FF2B5EF4-FFF2-40B4-BE49-F238E27FC236}">
                <a16:creationId xmlns:a16="http://schemas.microsoft.com/office/drawing/2014/main" id="{2638A95B-1FE2-398A-838C-399235E52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242888"/>
            <a:ext cx="83454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800">
                <a:solidFill>
                  <a:schemeClr val="bg1"/>
                </a:solidFill>
                <a:ea typeface="MS PGothic" panose="020B0600070205080204" pitchFamily="34" charset="-128"/>
              </a:rPr>
              <a:t>Self-harm</a:t>
            </a:r>
          </a:p>
        </p:txBody>
      </p:sp>
      <p:pic>
        <p:nvPicPr>
          <p:cNvPr id="157700" name="Picture 1">
            <a:extLst>
              <a:ext uri="{FF2B5EF4-FFF2-40B4-BE49-F238E27FC236}">
                <a16:creationId xmlns:a16="http://schemas.microsoft.com/office/drawing/2014/main" id="{AFC874CB-ECF3-71B2-3654-0B79310FB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1335088"/>
            <a:ext cx="7339013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1" name="Picture 2">
            <a:extLst>
              <a:ext uri="{FF2B5EF4-FFF2-40B4-BE49-F238E27FC236}">
                <a16:creationId xmlns:a16="http://schemas.microsoft.com/office/drawing/2014/main" id="{37F3465D-8CA3-DEA1-1A7F-255A1CCE5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2243138"/>
            <a:ext cx="2895600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2" name="Picture 3">
            <a:extLst>
              <a:ext uri="{FF2B5EF4-FFF2-40B4-BE49-F238E27FC236}">
                <a16:creationId xmlns:a16="http://schemas.microsoft.com/office/drawing/2014/main" id="{B5466B3C-283D-73EA-71DA-A6AEB2A06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2519363"/>
            <a:ext cx="25368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18FA300E-D265-E013-17B8-0C159A19D2D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267200" y="298450"/>
            <a:ext cx="7924800" cy="5429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en-GB" altLang="en-US" sz="3600" b="1" dirty="0">
                <a:solidFill>
                  <a:schemeClr val="bg1"/>
                </a:solidFill>
                <a:latin typeface="+mn-lt"/>
              </a:rPr>
              <a:t>The Iceberg Model of suicidal behaviour</a:t>
            </a:r>
          </a:p>
        </p:txBody>
      </p:sp>
      <p:pic>
        <p:nvPicPr>
          <p:cNvPr id="158723" name="Picture 4">
            <a:extLst>
              <a:ext uri="{FF2B5EF4-FFF2-40B4-BE49-F238E27FC236}">
                <a16:creationId xmlns:a16="http://schemas.microsoft.com/office/drawing/2014/main" id="{BF21F1C8-2AAC-D8D4-443E-0C7489A2D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1130300"/>
            <a:ext cx="5903912" cy="3913188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4" name="TextBox 3">
            <a:extLst>
              <a:ext uri="{FF2B5EF4-FFF2-40B4-BE49-F238E27FC236}">
                <a16:creationId xmlns:a16="http://schemas.microsoft.com/office/drawing/2014/main" id="{420B8D3A-B1C2-0AB5-5F00-82E8D2E09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088" y="1439863"/>
            <a:ext cx="2754312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>
                <a:solidFill>
                  <a:srgbClr val="000000"/>
                </a:solidFill>
              </a:rPr>
              <a:t>People on CMHT caseloads who self-harm with little access to brief psychological or other interventions</a:t>
            </a:r>
          </a:p>
          <a:p>
            <a:pPr eaLnBrk="1" hangingPunct="1"/>
            <a:endParaRPr lang="en-GB" altLang="en-US" sz="1800">
              <a:solidFill>
                <a:srgbClr val="000000"/>
              </a:solidFill>
            </a:endParaRPr>
          </a:p>
          <a:p>
            <a:pPr eaLnBrk="1" hangingPunct="1"/>
            <a:r>
              <a:rPr lang="en-GB" altLang="en-US" sz="1800">
                <a:solidFill>
                  <a:srgbClr val="000000"/>
                </a:solidFill>
              </a:rPr>
              <a:t>People who present to ED or MH Crisis but don’t get follow up</a:t>
            </a:r>
          </a:p>
          <a:p>
            <a:pPr eaLnBrk="1" hangingPunct="1"/>
            <a:endParaRPr lang="en-GB" altLang="en-US" sz="1800">
              <a:solidFill>
                <a:srgbClr val="000000"/>
              </a:solidFill>
            </a:endParaRPr>
          </a:p>
          <a:p>
            <a:pPr eaLnBrk="1" hangingPunct="1"/>
            <a:r>
              <a:rPr lang="en-GB" altLang="en-US" sz="1800">
                <a:solidFill>
                  <a:srgbClr val="000000"/>
                </a:solidFill>
              </a:rPr>
              <a:t>People who present to primary care</a:t>
            </a:r>
          </a:p>
          <a:p>
            <a:pPr eaLnBrk="1" hangingPunct="1"/>
            <a:endParaRPr lang="en-GB" altLang="en-US" sz="1800">
              <a:solidFill>
                <a:srgbClr val="000000"/>
              </a:solidFill>
            </a:endParaRPr>
          </a:p>
          <a:p>
            <a:pPr eaLnBrk="1" hangingPunct="1"/>
            <a:r>
              <a:rPr lang="en-GB" altLang="en-US" sz="1800">
                <a:solidFill>
                  <a:srgbClr val="000000"/>
                </a:solidFill>
              </a:rPr>
              <a:t>People who don’t come to the attention of services</a:t>
            </a:r>
          </a:p>
          <a:p>
            <a:pPr eaLnBrk="1" hangingPunct="1"/>
            <a:endParaRPr lang="en-GB" altLang="en-US" sz="1800" b="0">
              <a:solidFill>
                <a:srgbClr val="00000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7A19637-E028-F54F-658A-B41073FE75FB}"/>
              </a:ext>
            </a:extLst>
          </p:cNvPr>
          <p:cNvCxnSpPr/>
          <p:nvPr/>
        </p:nvCxnSpPr>
        <p:spPr>
          <a:xfrm flipV="1">
            <a:off x="1589088" y="4151313"/>
            <a:ext cx="2754312" cy="2063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BE0B51-CBAF-F6F4-4E5C-7390DD3BDD7F}"/>
              </a:ext>
            </a:extLst>
          </p:cNvPr>
          <p:cNvCxnSpPr/>
          <p:nvPr/>
        </p:nvCxnSpPr>
        <p:spPr>
          <a:xfrm flipV="1">
            <a:off x="4408488" y="1944688"/>
            <a:ext cx="2506662" cy="88265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857D50-FD33-FE91-0DFC-3FBCCE2FF019}"/>
              </a:ext>
            </a:extLst>
          </p:cNvPr>
          <p:cNvCxnSpPr/>
          <p:nvPr/>
        </p:nvCxnSpPr>
        <p:spPr>
          <a:xfrm flipV="1">
            <a:off x="4343400" y="4656138"/>
            <a:ext cx="2193925" cy="64135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728" name="Rectangle 9">
            <a:extLst>
              <a:ext uri="{FF2B5EF4-FFF2-40B4-BE49-F238E27FC236}">
                <a16:creationId xmlns:a16="http://schemas.microsoft.com/office/drawing/2014/main" id="{9874A14A-85A4-8E32-EDAF-E84EC5F5A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9013" y="5043488"/>
            <a:ext cx="3136900" cy="1754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GB" altLang="en-US" sz="1800">
                <a:solidFill>
                  <a:srgbClr val="000000"/>
                </a:solidFill>
              </a:rPr>
              <a:t>Young adults aged 18-25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en-US" sz="1800">
                <a:solidFill>
                  <a:srgbClr val="000000"/>
                </a:solidFill>
              </a:rPr>
              <a:t>Older adults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en-US" sz="1800">
                <a:solidFill>
                  <a:srgbClr val="000000"/>
                </a:solidFill>
              </a:rPr>
              <a:t>BAME groups</a:t>
            </a:r>
          </a:p>
          <a:p>
            <a:pPr eaLnBrk="1" hangingPunct="1">
              <a:lnSpc>
                <a:spcPct val="150000"/>
              </a:lnSpc>
            </a:pPr>
            <a:r>
              <a:rPr lang="en-GB" altLang="en-US" sz="1800">
                <a:solidFill>
                  <a:srgbClr val="000000"/>
                </a:solidFill>
              </a:rPr>
              <a:t>LGBTQ+ groups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TextBox 6">
            <a:extLst>
              <a:ext uri="{FF2B5EF4-FFF2-40B4-BE49-F238E27FC236}">
                <a16:creationId xmlns:a16="http://schemas.microsoft.com/office/drawing/2014/main" id="{F38552CE-2739-0118-B355-7392F5ABF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69850"/>
            <a:ext cx="8288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200">
                <a:solidFill>
                  <a:schemeClr val="bg1"/>
                </a:solidFill>
                <a:cs typeface="Arial" panose="020B0604020202020204" pitchFamily="34" charset="0"/>
              </a:rPr>
              <a:t>The NHS Long Term Plan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870274-8C25-4832-B5C0-613C5C7B57CF}"/>
              </a:ext>
            </a:extLst>
          </p:cNvPr>
          <p:cNvSpPr/>
          <p:nvPr/>
        </p:nvSpPr>
        <p:spPr>
          <a:xfrm>
            <a:off x="3722688" y="4105275"/>
            <a:ext cx="6264275" cy="1323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457200" eaLnBrk="1" fontAlgn="auto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en-GB" sz="2000" b="0" dirty="0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  <a:r>
              <a:rPr lang="en-GB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dults</a:t>
            </a:r>
            <a:r>
              <a:rPr lang="en-GB" sz="2000" b="0" dirty="0">
                <a:solidFill>
                  <a:srgbClr val="000000"/>
                </a:solidFill>
                <a:cs typeface="Arial" panose="020B0604020202020204" pitchFamily="34" charset="0"/>
              </a:rPr>
              <a:t> and older adults per year helped to access new and integrated models of primary and community mental health care by 2023/24. </a:t>
            </a:r>
            <a:br>
              <a:rPr lang="en-GB" sz="2000" b="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2000" b="0" dirty="0">
                <a:solidFill>
                  <a:srgbClr val="000000"/>
                </a:solidFill>
                <a:cs typeface="Arial" panose="020B0604020202020204" pitchFamily="34" charset="0"/>
              </a:rPr>
              <a:t>Includes - </a:t>
            </a: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improved self-harm support</a:t>
            </a:r>
            <a:r>
              <a:rPr lang="en-GB" sz="2000" b="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10B958-FC72-46DD-A93E-49CE9EFB8AF3}"/>
              </a:ext>
            </a:extLst>
          </p:cNvPr>
          <p:cNvSpPr/>
          <p:nvPr/>
        </p:nvSpPr>
        <p:spPr>
          <a:xfrm>
            <a:off x="1531938" y="3619500"/>
            <a:ext cx="2278062" cy="1076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0" dirty="0">
                <a:solidFill>
                  <a:srgbClr val="000000"/>
                </a:solidFill>
                <a:cs typeface="Arial" panose="020B0604020202020204" pitchFamily="34" charset="0"/>
              </a:rPr>
              <a:t>At least </a:t>
            </a:r>
            <a:r>
              <a:rPr lang="en-GB" sz="4400" b="0" dirty="0">
                <a:solidFill>
                  <a:srgbClr val="000000"/>
                </a:solidFill>
                <a:cs typeface="Arial" panose="020B0604020202020204" pitchFamily="34" charset="0"/>
              </a:rPr>
              <a:t>370,000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B55558-B0CA-4CE2-807D-095FE9D57635}"/>
              </a:ext>
            </a:extLst>
          </p:cNvPr>
          <p:cNvSpPr/>
          <p:nvPr/>
        </p:nvSpPr>
        <p:spPr>
          <a:xfrm>
            <a:off x="6665913" y="5575300"/>
            <a:ext cx="2278062" cy="1076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0" dirty="0">
                <a:solidFill>
                  <a:srgbClr val="000000"/>
                </a:solidFill>
                <a:cs typeface="Arial"/>
              </a:rPr>
              <a:t>£975m </a:t>
            </a:r>
            <a:r>
              <a:rPr lang="en-GB" sz="2000" b="0" dirty="0">
                <a:solidFill>
                  <a:srgbClr val="000000"/>
                </a:solidFill>
                <a:cs typeface="Arial"/>
              </a:rPr>
              <a:t>extra per year</a:t>
            </a:r>
            <a:endParaRPr lang="en-GB" sz="20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60774" name="Graphic 9" descr="Group of people">
            <a:extLst>
              <a:ext uri="{FF2B5EF4-FFF2-40B4-BE49-F238E27FC236}">
                <a16:creationId xmlns:a16="http://schemas.microsoft.com/office/drawing/2014/main" id="{B8E2DF6A-1983-099E-A9F0-140366A66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4814888"/>
            <a:ext cx="13208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5" name="Graphic 11" descr="Piggy Bank">
            <a:extLst>
              <a:ext uri="{FF2B5EF4-FFF2-40B4-BE49-F238E27FC236}">
                <a16:creationId xmlns:a16="http://schemas.microsoft.com/office/drawing/2014/main" id="{37891215-9A38-FC5C-F2D1-FD47A53C7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975" y="5535613"/>
            <a:ext cx="132238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6" name="Picture 10">
            <a:extLst>
              <a:ext uri="{FF2B5EF4-FFF2-40B4-BE49-F238E27FC236}">
                <a16:creationId xmlns:a16="http://schemas.microsoft.com/office/drawing/2014/main" id="{E5FB25AB-85A9-BE14-AF29-6D947CD0C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744538"/>
            <a:ext cx="1860550" cy="2557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777" name="Rectangle 2">
            <a:extLst>
              <a:ext uri="{FF2B5EF4-FFF2-40B4-BE49-F238E27FC236}">
                <a16:creationId xmlns:a16="http://schemas.microsoft.com/office/drawing/2014/main" id="{3BF559C0-975F-C307-A6D5-2A8205757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9300" y="2220913"/>
            <a:ext cx="26638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b="0">
                <a:solidFill>
                  <a:srgbClr val="000000"/>
                </a:solidFill>
                <a:hlinkClick r:id="rId5"/>
              </a:rPr>
              <a:t>community-mental-health-framework-for-adults-and-older-adults.pdf (england.nhs.uk)</a:t>
            </a:r>
            <a:endParaRPr lang="en-GB" altLang="en-US" sz="1600" b="0">
              <a:solidFill>
                <a:srgbClr val="000000"/>
              </a:solidFill>
            </a:endParaRPr>
          </a:p>
        </p:txBody>
      </p:sp>
      <p:pic>
        <p:nvPicPr>
          <p:cNvPr id="160778" name="Picture 12">
            <a:extLst>
              <a:ext uri="{FF2B5EF4-FFF2-40B4-BE49-F238E27FC236}">
                <a16:creationId xmlns:a16="http://schemas.microsoft.com/office/drawing/2014/main" id="{3AC7A711-197E-85F8-6E66-7EE650F93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744538"/>
            <a:ext cx="1862137" cy="255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Box 6">
            <a:extLst>
              <a:ext uri="{FF2B5EF4-FFF2-40B4-BE49-F238E27FC236}">
                <a16:creationId xmlns:a16="http://schemas.microsoft.com/office/drawing/2014/main" id="{0978D1B8-E864-40A8-5561-1952C79C2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69850"/>
            <a:ext cx="8288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200">
                <a:solidFill>
                  <a:schemeClr val="bg1"/>
                </a:solidFill>
                <a:cs typeface="Arial" panose="020B0604020202020204" pitchFamily="34" charset="0"/>
              </a:rPr>
              <a:t>The NHS Long Term Plan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870274-8C25-4832-B5C0-613C5C7B57CF}"/>
              </a:ext>
            </a:extLst>
          </p:cNvPr>
          <p:cNvSpPr/>
          <p:nvPr/>
        </p:nvSpPr>
        <p:spPr>
          <a:xfrm>
            <a:off x="3722688" y="4105275"/>
            <a:ext cx="6264275" cy="1323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defTabSz="457200" eaLnBrk="1" fontAlgn="auto" hangingPunct="1">
              <a:spcBef>
                <a:spcPts val="1200"/>
              </a:spcBef>
              <a:spcAft>
                <a:spcPts val="1200"/>
              </a:spcAft>
              <a:defRPr/>
            </a:pPr>
            <a:r>
              <a:rPr lang="en-GB" sz="2000" b="0" dirty="0">
                <a:solidFill>
                  <a:srgbClr val="000000"/>
                </a:solidFill>
                <a:cs typeface="Arial" panose="020B0604020202020204" pitchFamily="34" charset="0"/>
              </a:rPr>
              <a:t>a</a:t>
            </a:r>
            <a:r>
              <a:rPr lang="en-GB" sz="2000" b="0" dirty="0" err="1">
                <a:solidFill>
                  <a:srgbClr val="000000"/>
                </a:solidFill>
                <a:cs typeface="Arial" panose="020B0604020202020204" pitchFamily="34" charset="0"/>
              </a:rPr>
              <a:t>dults</a:t>
            </a:r>
            <a:r>
              <a:rPr lang="en-GB" sz="2000" b="0" dirty="0">
                <a:solidFill>
                  <a:srgbClr val="000000"/>
                </a:solidFill>
                <a:cs typeface="Arial" panose="020B0604020202020204" pitchFamily="34" charset="0"/>
              </a:rPr>
              <a:t> and older adults per year helped to access new and integrated models of primary and community mental health care by 2023/24. </a:t>
            </a:r>
            <a:br>
              <a:rPr lang="en-GB" sz="2000" b="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GB" sz="2000" b="0" dirty="0">
                <a:solidFill>
                  <a:srgbClr val="000000"/>
                </a:solidFill>
                <a:cs typeface="Arial" panose="020B0604020202020204" pitchFamily="34" charset="0"/>
              </a:rPr>
              <a:t>Includes - </a:t>
            </a:r>
            <a:r>
              <a:rPr lang="en-GB" sz="2000" dirty="0">
                <a:solidFill>
                  <a:srgbClr val="000000"/>
                </a:solidFill>
                <a:cs typeface="Arial" panose="020B0604020202020204" pitchFamily="34" charset="0"/>
              </a:rPr>
              <a:t>improved self-harm support</a:t>
            </a:r>
            <a:r>
              <a:rPr lang="en-GB" sz="2000" b="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10B958-FC72-46DD-A93E-49CE9EFB8AF3}"/>
              </a:ext>
            </a:extLst>
          </p:cNvPr>
          <p:cNvSpPr/>
          <p:nvPr/>
        </p:nvSpPr>
        <p:spPr>
          <a:xfrm>
            <a:off x="1531938" y="3619500"/>
            <a:ext cx="2278062" cy="1076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0" dirty="0">
                <a:solidFill>
                  <a:srgbClr val="000000"/>
                </a:solidFill>
                <a:cs typeface="Arial" panose="020B0604020202020204" pitchFamily="34" charset="0"/>
              </a:rPr>
              <a:t>At least </a:t>
            </a:r>
            <a:r>
              <a:rPr lang="en-GB" sz="4400" b="0" dirty="0">
                <a:solidFill>
                  <a:srgbClr val="000000"/>
                </a:solidFill>
                <a:cs typeface="Arial" panose="020B0604020202020204" pitchFamily="34" charset="0"/>
              </a:rPr>
              <a:t>370,000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B55558-B0CA-4CE2-807D-095FE9D57635}"/>
              </a:ext>
            </a:extLst>
          </p:cNvPr>
          <p:cNvSpPr/>
          <p:nvPr/>
        </p:nvSpPr>
        <p:spPr>
          <a:xfrm>
            <a:off x="6665913" y="5575300"/>
            <a:ext cx="2278062" cy="1076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0" dirty="0">
                <a:solidFill>
                  <a:srgbClr val="000000"/>
                </a:solidFill>
                <a:cs typeface="Arial"/>
              </a:rPr>
              <a:t>£975m </a:t>
            </a:r>
            <a:r>
              <a:rPr lang="en-GB" sz="2000" b="0" dirty="0">
                <a:solidFill>
                  <a:srgbClr val="000000"/>
                </a:solidFill>
                <a:cs typeface="Arial"/>
              </a:rPr>
              <a:t>extra per year</a:t>
            </a:r>
            <a:endParaRPr lang="en-GB" sz="20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61798" name="Graphic 9" descr="Group of people">
            <a:extLst>
              <a:ext uri="{FF2B5EF4-FFF2-40B4-BE49-F238E27FC236}">
                <a16:creationId xmlns:a16="http://schemas.microsoft.com/office/drawing/2014/main" id="{BD0A59CB-C845-E20F-3155-E39957CE0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4814888"/>
            <a:ext cx="13208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9" name="Graphic 11" descr="Piggy Bank">
            <a:extLst>
              <a:ext uri="{FF2B5EF4-FFF2-40B4-BE49-F238E27FC236}">
                <a16:creationId xmlns:a16="http://schemas.microsoft.com/office/drawing/2014/main" id="{8873EC3A-EED5-ADF7-FBC5-A2C4203AA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975" y="5535613"/>
            <a:ext cx="1322388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800" name="Picture 10">
            <a:extLst>
              <a:ext uri="{FF2B5EF4-FFF2-40B4-BE49-F238E27FC236}">
                <a16:creationId xmlns:a16="http://schemas.microsoft.com/office/drawing/2014/main" id="{D67C56D3-DB66-A92A-E9E5-39131FA264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744538"/>
            <a:ext cx="1860550" cy="2557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801" name="Rectangle 2">
            <a:extLst>
              <a:ext uri="{FF2B5EF4-FFF2-40B4-BE49-F238E27FC236}">
                <a16:creationId xmlns:a16="http://schemas.microsoft.com/office/drawing/2014/main" id="{11857B7A-AA62-5D15-5A0C-ECA4E29DB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9300" y="2220913"/>
            <a:ext cx="26638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b="0">
                <a:solidFill>
                  <a:srgbClr val="000000"/>
                </a:solidFill>
                <a:hlinkClick r:id="rId5"/>
              </a:rPr>
              <a:t>community-mental-health-framework-for-adults-and-older-adults.pdf (england.nhs.uk)</a:t>
            </a:r>
            <a:endParaRPr lang="en-GB" altLang="en-US" sz="1600" b="0">
              <a:solidFill>
                <a:srgbClr val="000000"/>
              </a:solidFill>
            </a:endParaRPr>
          </a:p>
        </p:txBody>
      </p:sp>
      <p:pic>
        <p:nvPicPr>
          <p:cNvPr id="161802" name="Picture 12">
            <a:extLst>
              <a:ext uri="{FF2B5EF4-FFF2-40B4-BE49-F238E27FC236}">
                <a16:creationId xmlns:a16="http://schemas.microsoft.com/office/drawing/2014/main" id="{60464931-C270-7C50-FACB-2148E2B5B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744538"/>
            <a:ext cx="1862137" cy="2552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2">
            <a:extLst>
              <a:ext uri="{FF2B5EF4-FFF2-40B4-BE49-F238E27FC236}">
                <a16:creationId xmlns:a16="http://schemas.microsoft.com/office/drawing/2014/main" id="{AF4148F9-0246-32B8-DC02-22DB4754F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0925" y="3478213"/>
            <a:ext cx="6862763" cy="2568575"/>
          </a:xfrm>
          <a:prstGeom prst="ellipse">
            <a:avLst/>
          </a:prstGeom>
          <a:solidFill>
            <a:srgbClr val="FFFFCC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3600" b="0" kern="0">
              <a:solidFill>
                <a:srgbClr val="000000"/>
              </a:solidFill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536D4BD6-274A-8E11-832E-5DD4FA38D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3225" y="3924300"/>
            <a:ext cx="583247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GB" altLang="en-US" sz="3600" kern="0" dirty="0">
                <a:solidFill>
                  <a:srgbClr val="000000"/>
                </a:solidFill>
              </a:rPr>
              <a:t>Aim: Develop plans to improve community services for self-harm.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itle 1">
            <a:extLst>
              <a:ext uri="{FF2B5EF4-FFF2-40B4-BE49-F238E27FC236}">
                <a16:creationId xmlns:a16="http://schemas.microsoft.com/office/drawing/2014/main" id="{599B7CFF-B142-2FD5-E35F-0D1BE91C7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600" y="203200"/>
            <a:ext cx="718978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GB" altLang="en-US" sz="3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 based services for self-harm</a:t>
            </a:r>
          </a:p>
        </p:txBody>
      </p:sp>
      <p:pic>
        <p:nvPicPr>
          <p:cNvPr id="162819" name="Picture 2">
            <a:extLst>
              <a:ext uri="{FF2B5EF4-FFF2-40B4-BE49-F238E27FC236}">
                <a16:creationId xmlns:a16="http://schemas.microsoft.com/office/drawing/2014/main" id="{EE6C6082-A879-E167-5E84-C3669EFA7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1319213"/>
            <a:ext cx="84328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itle 1">
            <a:extLst>
              <a:ext uri="{FF2B5EF4-FFF2-40B4-BE49-F238E27FC236}">
                <a16:creationId xmlns:a16="http://schemas.microsoft.com/office/drawing/2014/main" id="{3989FDC4-5BDF-59C8-71CB-BE2BD199D8D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313113" y="180975"/>
            <a:ext cx="5854700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alt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Website</a:t>
            </a:r>
            <a:endParaRPr lang="en-GB" altLang="en-US" sz="3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1F3B7023-4A9E-567C-CDE4-A9EDDA1AE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00" y="5938838"/>
            <a:ext cx="50149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200" b="0">
                <a:hlinkClick r:id="rId2"/>
              </a:rPr>
              <a:t>https://sites.manchester.ac.uk/mash-project/support-for-improving-community-based-care-for-self-harm/</a:t>
            </a:r>
            <a:endParaRPr lang="en-GB" altLang="en-US" sz="1200" b="0"/>
          </a:p>
          <a:p>
            <a:endParaRPr lang="en-GB" altLang="en-US" sz="1200" b="0"/>
          </a:p>
        </p:txBody>
      </p:sp>
      <p:pic>
        <p:nvPicPr>
          <p:cNvPr id="163844" name="Picture 1">
            <a:extLst>
              <a:ext uri="{FF2B5EF4-FFF2-40B4-BE49-F238E27FC236}">
                <a16:creationId xmlns:a16="http://schemas.microsoft.com/office/drawing/2014/main" id="{DED97B1B-97A7-A23A-A2AA-27A2B41A4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1004888"/>
            <a:ext cx="4311650" cy="572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5" name="Picture 1">
            <a:extLst>
              <a:ext uri="{FF2B5EF4-FFF2-40B4-BE49-F238E27FC236}">
                <a16:creationId xmlns:a16="http://schemas.microsoft.com/office/drawing/2014/main" id="{3E531166-48CD-BA7A-D4FD-1AA160AE4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069975"/>
            <a:ext cx="6100762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itle 1">
            <a:extLst>
              <a:ext uri="{FF2B5EF4-FFF2-40B4-BE49-F238E27FC236}">
                <a16:creationId xmlns:a16="http://schemas.microsoft.com/office/drawing/2014/main" id="{82F2BE40-497D-DADB-E4CB-BF29D2569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600" y="203200"/>
            <a:ext cx="718978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GB" altLang="en-US" sz="3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 based services for self-harm</a:t>
            </a:r>
          </a:p>
        </p:txBody>
      </p:sp>
      <p:pic>
        <p:nvPicPr>
          <p:cNvPr id="164867" name="Picture 1">
            <a:extLst>
              <a:ext uri="{FF2B5EF4-FFF2-40B4-BE49-F238E27FC236}">
                <a16:creationId xmlns:a16="http://schemas.microsoft.com/office/drawing/2014/main" id="{46419331-C845-C34A-52A2-3065890D9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1165225"/>
            <a:ext cx="10371137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>
            <a:extLst>
              <a:ext uri="{FF2B5EF4-FFF2-40B4-BE49-F238E27FC236}">
                <a16:creationId xmlns:a16="http://schemas.microsoft.com/office/drawing/2014/main" id="{E1E6DF9B-DBB5-E626-404E-89C6789A2F2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2413"/>
            <a:ext cx="12192000" cy="54292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en-US" sz="2800" b="1" dirty="0">
                <a:solidFill>
                  <a:schemeClr val="bg1"/>
                </a:solidFill>
                <a:latin typeface="+mn-lt"/>
              </a:rPr>
              <a:t>Community based self-harm </a:t>
            </a:r>
            <a:endParaRPr lang="en-GB" altLang="en-US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5891" name="Picture 1">
            <a:extLst>
              <a:ext uri="{FF2B5EF4-FFF2-40B4-BE49-F238E27FC236}">
                <a16:creationId xmlns:a16="http://schemas.microsoft.com/office/drawing/2014/main" id="{54450D7C-60E5-62D3-07FB-D1D042BB5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130300"/>
            <a:ext cx="378142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5892" name="Picture 7">
            <a:extLst>
              <a:ext uri="{FF2B5EF4-FFF2-40B4-BE49-F238E27FC236}">
                <a16:creationId xmlns:a16="http://schemas.microsoft.com/office/drawing/2014/main" id="{A2B649CE-F7A2-5A69-8E1D-63BFB4BD5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1130300"/>
            <a:ext cx="3790950" cy="533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3" name="Rectangle 8">
            <a:extLst>
              <a:ext uri="{FF2B5EF4-FFF2-40B4-BE49-F238E27FC236}">
                <a16:creationId xmlns:a16="http://schemas.microsoft.com/office/drawing/2014/main" id="{FEC0CD4E-F846-E95D-DB29-7674B88DC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6475" y="6510338"/>
            <a:ext cx="8870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400" b="0">
                <a:solidFill>
                  <a:srgbClr val="000000"/>
                </a:solidFill>
                <a:hlinkClick r:id="rId4"/>
              </a:rPr>
              <a:t>https://sites.manchester.ac.uk/mash-project/support-for-improving-community-based-care-for-self-harm/</a:t>
            </a:r>
            <a:r>
              <a:rPr lang="en-GB" altLang="en-US" sz="1400" b="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96F104F-CCA5-1810-CBEB-78C9C834621D}"/>
              </a:ext>
            </a:extLst>
          </p:cNvPr>
          <p:cNvSpPr txBox="1">
            <a:spLocks/>
          </p:cNvSpPr>
          <p:nvPr/>
        </p:nvSpPr>
        <p:spPr>
          <a:xfrm>
            <a:off x="3251200" y="163513"/>
            <a:ext cx="5986463" cy="5429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3200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lang="en-GB" altLang="en-US" b="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6915" name="Rectangle 6">
            <a:extLst>
              <a:ext uri="{FF2B5EF4-FFF2-40B4-BE49-F238E27FC236}">
                <a16:creationId xmlns:a16="http://schemas.microsoft.com/office/drawing/2014/main" id="{C7C2829A-4C19-6F61-4656-618A62944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063" y="1835150"/>
            <a:ext cx="7419975" cy="3556000"/>
          </a:xfrm>
          <a:prstGeom prst="rect">
            <a:avLst/>
          </a:prstGeom>
          <a:solidFill>
            <a:srgbClr val="B7DEE8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lvl1pPr marL="342900" indent="-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32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QI for suicide prevention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32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Improving community based services for self-harm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3200">
                <a:solidFill>
                  <a:schemeClr val="accent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CQUIN indicator for self-harm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2" name="Title 1">
            <a:extLst>
              <a:ext uri="{FF2B5EF4-FFF2-40B4-BE49-F238E27FC236}">
                <a16:creationId xmlns:a16="http://schemas.microsoft.com/office/drawing/2014/main" id="{277F90BA-3C5F-2169-0BF8-D1C5336535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119438" y="203200"/>
            <a:ext cx="5986462" cy="5429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GB" altLang="en-US" sz="3200" b="1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CQUIN for self-harm</a:t>
            </a:r>
          </a:p>
        </p:txBody>
      </p:sp>
      <p:pic>
        <p:nvPicPr>
          <p:cNvPr id="168963" name="Picture 1">
            <a:extLst>
              <a:ext uri="{FF2B5EF4-FFF2-40B4-BE49-F238E27FC236}">
                <a16:creationId xmlns:a16="http://schemas.microsoft.com/office/drawing/2014/main" id="{9D9B9BAD-DAC2-DA59-879D-E50267D7F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1120775"/>
            <a:ext cx="8380412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4" name="Rectangle 2">
            <a:extLst>
              <a:ext uri="{FF2B5EF4-FFF2-40B4-BE49-F238E27FC236}">
                <a16:creationId xmlns:a16="http://schemas.microsoft.com/office/drawing/2014/main" id="{5FD39B20-65AA-7E59-50A7-509C8A211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0" y="6107113"/>
            <a:ext cx="75866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1600">
                <a:solidFill>
                  <a:srgbClr val="000000"/>
                </a:solidFill>
                <a:hlinkClick r:id="rId3"/>
              </a:rPr>
              <a:t>https://www.england.nhs.uk/nhs-standard-contract/cquin/2022-23-cquin/</a:t>
            </a:r>
            <a:r>
              <a:rPr lang="en-GB" altLang="en-US" sz="160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8D75588-5532-2D39-FE98-C966DA8B5828}"/>
              </a:ext>
            </a:extLst>
          </p:cNvPr>
          <p:cNvSpPr txBox="1">
            <a:spLocks/>
          </p:cNvSpPr>
          <p:nvPr/>
        </p:nvSpPr>
        <p:spPr>
          <a:xfrm>
            <a:off x="3251200" y="163513"/>
            <a:ext cx="5986463" cy="5429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3200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lang="en-GB" altLang="en-US" b="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4931" name="Rectangle 6">
            <a:extLst>
              <a:ext uri="{FF2B5EF4-FFF2-40B4-BE49-F238E27FC236}">
                <a16:creationId xmlns:a16="http://schemas.microsoft.com/office/drawing/2014/main" id="{9C73E4FF-C0F8-7E71-324A-83BC25EB5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063" y="1835150"/>
            <a:ext cx="7419975" cy="3556000"/>
          </a:xfrm>
          <a:prstGeom prst="rect">
            <a:avLst/>
          </a:prstGeom>
          <a:solidFill>
            <a:srgbClr val="B7DEE8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lvl1pPr marL="342900" indent="-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32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QI for suicide prevention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32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Improving community based services for self-harm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32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CQUIN indicator for self-harm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>
            <a:extLst>
              <a:ext uri="{FF2B5EF4-FFF2-40B4-BE49-F238E27FC236}">
                <a16:creationId xmlns:a16="http://schemas.microsoft.com/office/drawing/2014/main" id="{EC28C8C6-696E-B04C-11FF-9218BB09A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1106488"/>
            <a:ext cx="8142288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96FC393-187D-46F4-6B5B-9C524304A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438" y="203200"/>
            <a:ext cx="5986462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defRPr/>
            </a:pPr>
            <a:r>
              <a:rPr lang="en-GB" altLang="en-US" sz="320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CQUIN for self-harm</a:t>
            </a:r>
            <a:endParaRPr lang="en-GB" altLang="en-US" sz="32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1">
            <a:extLst>
              <a:ext uri="{FF2B5EF4-FFF2-40B4-BE49-F238E27FC236}">
                <a16:creationId xmlns:a16="http://schemas.microsoft.com/office/drawing/2014/main" id="{BD082C68-1D9C-39D8-3381-0DB8610E7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1231900"/>
            <a:ext cx="9845675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EA5E332-785E-A6E0-A360-31C2546B6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438" y="203200"/>
            <a:ext cx="5986462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defRPr/>
            </a:pPr>
            <a:r>
              <a:rPr lang="en-GB" altLang="en-US" sz="320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CQUIN for self-harm</a:t>
            </a:r>
            <a:endParaRPr lang="en-GB" altLang="en-US" sz="32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1">
            <a:extLst>
              <a:ext uri="{FF2B5EF4-FFF2-40B4-BE49-F238E27FC236}">
                <a16:creationId xmlns:a16="http://schemas.microsoft.com/office/drawing/2014/main" id="{A311F904-A5AE-0BF6-51C0-F50DD07AF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1109663"/>
            <a:ext cx="10653713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5EC7251-CA0C-81CB-B9C6-C20C1817B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438" y="203200"/>
            <a:ext cx="5986462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>
              <a:defRPr/>
            </a:pPr>
            <a:r>
              <a:rPr lang="en-GB" altLang="en-US" sz="320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CQUIN for self-harm</a:t>
            </a:r>
            <a:endParaRPr lang="en-GB" altLang="en-US" sz="320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D5E2674-9826-026C-7832-76FFF57D290F}"/>
              </a:ext>
            </a:extLst>
          </p:cNvPr>
          <p:cNvSpPr txBox="1">
            <a:spLocks/>
          </p:cNvSpPr>
          <p:nvPr/>
        </p:nvSpPr>
        <p:spPr>
          <a:xfrm>
            <a:off x="3251200" y="163513"/>
            <a:ext cx="5986463" cy="5429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3200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lang="en-GB" altLang="en-US" b="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3059" name="Rectangle 6">
            <a:extLst>
              <a:ext uri="{FF2B5EF4-FFF2-40B4-BE49-F238E27FC236}">
                <a16:creationId xmlns:a16="http://schemas.microsoft.com/office/drawing/2014/main" id="{80AEFAFA-DC3A-7246-290D-3E5402CF1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063" y="1835150"/>
            <a:ext cx="7419975" cy="3556000"/>
          </a:xfrm>
          <a:prstGeom prst="rect">
            <a:avLst/>
          </a:prstGeom>
          <a:solidFill>
            <a:srgbClr val="B7DEE8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lvl1pPr marL="342900" indent="-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32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QI for suicide prevention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32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Improving community based services for self-harm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32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CQUIN indicator for self-harm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6">
            <a:extLst>
              <a:ext uri="{FF2B5EF4-FFF2-40B4-BE49-F238E27FC236}">
                <a16:creationId xmlns:a16="http://schemas.microsoft.com/office/drawing/2014/main" id="{9493F02A-DB27-CEE6-3F1D-52D172D85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4930775"/>
            <a:ext cx="200818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7" name="Picture 5">
            <a:extLst>
              <a:ext uri="{FF2B5EF4-FFF2-40B4-BE49-F238E27FC236}">
                <a16:creationId xmlns:a16="http://schemas.microsoft.com/office/drawing/2014/main" id="{852441A6-4C0E-2F18-62AD-AF444E17D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5245100"/>
            <a:ext cx="18780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Box 11">
            <a:extLst>
              <a:ext uri="{FF2B5EF4-FFF2-40B4-BE49-F238E27FC236}">
                <a16:creationId xmlns:a16="http://schemas.microsoft.com/office/drawing/2014/main" id="{F9DD8545-7A14-768B-7F18-FA1F0AEC0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0" y="6173788"/>
            <a:ext cx="1724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@NCISH_UK</a:t>
            </a:r>
          </a:p>
        </p:txBody>
      </p:sp>
      <p:sp>
        <p:nvSpPr>
          <p:cNvPr id="175109" name="TextBox 13">
            <a:extLst>
              <a:ext uri="{FF2B5EF4-FFF2-40B4-BE49-F238E27FC236}">
                <a16:creationId xmlns:a16="http://schemas.microsoft.com/office/drawing/2014/main" id="{C1795FAF-D072-2723-7FF3-1BECC046C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5488" y="6154738"/>
            <a:ext cx="1685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b="0">
                <a:solidFill>
                  <a:srgbClr val="002060"/>
                </a:solidFill>
                <a:latin typeface="Calibri" panose="020F0502020204030204" pitchFamily="34" charset="0"/>
              </a:rPr>
              <a:t>@mashproject</a:t>
            </a:r>
          </a:p>
        </p:txBody>
      </p:sp>
      <p:sp>
        <p:nvSpPr>
          <p:cNvPr id="175110" name="TextBox 15">
            <a:extLst>
              <a:ext uri="{FF2B5EF4-FFF2-40B4-BE49-F238E27FC236}">
                <a16:creationId xmlns:a16="http://schemas.microsoft.com/office/drawing/2014/main" id="{F7D9C2F3-4262-1A31-2A1D-26B8174CE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2488" y="6149975"/>
            <a:ext cx="1773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b="0">
                <a:solidFill>
                  <a:srgbClr val="002060"/>
                </a:solidFill>
                <a:latin typeface="Calibri" panose="020F0502020204030204" pitchFamily="34" charset="0"/>
              </a:rPr>
              <a:t>@PSRC_GM</a:t>
            </a:r>
          </a:p>
        </p:txBody>
      </p:sp>
      <p:grpSp>
        <p:nvGrpSpPr>
          <p:cNvPr id="175111" name="Group 33">
            <a:extLst>
              <a:ext uri="{FF2B5EF4-FFF2-40B4-BE49-F238E27FC236}">
                <a16:creationId xmlns:a16="http://schemas.microsoft.com/office/drawing/2014/main" id="{FD27F936-B222-BE37-85E6-ACBB7FB7352C}"/>
              </a:ext>
            </a:extLst>
          </p:cNvPr>
          <p:cNvGrpSpPr>
            <a:grpSpLocks/>
          </p:cNvGrpSpPr>
          <p:nvPr/>
        </p:nvGrpSpPr>
        <p:grpSpPr bwMode="auto">
          <a:xfrm>
            <a:off x="195263" y="3851275"/>
            <a:ext cx="4098925" cy="2079625"/>
            <a:chOff x="5468055" y="3227591"/>
            <a:chExt cx="1705889" cy="852817"/>
          </a:xfrm>
        </p:grpSpPr>
        <p:sp>
          <p:nvSpPr>
            <p:cNvPr id="35" name="Rectangle 34" descr="A person with blonde hair&#10;&#10;Description automatically generated with low confidence">
              <a:extLst>
                <a:ext uri="{FF2B5EF4-FFF2-40B4-BE49-F238E27FC236}">
                  <a16:creationId xmlns:a16="http://schemas.microsoft.com/office/drawing/2014/main" id="{263AACCC-1530-A6A8-FC60-AE0D991EEB08}"/>
                </a:ext>
              </a:extLst>
            </p:cNvPr>
            <p:cNvSpPr/>
            <p:nvPr/>
          </p:nvSpPr>
          <p:spPr>
            <a:xfrm>
              <a:off x="5468055" y="3227591"/>
              <a:ext cx="426142" cy="426409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" name="Straight Connector 35">
              <a:extLst>
                <a:ext uri="{FF2B5EF4-FFF2-40B4-BE49-F238E27FC236}">
                  <a16:creationId xmlns:a16="http://schemas.microsoft.com/office/drawing/2014/main" id="{D70E193A-5460-796C-3DCE-38F8E449E74F}"/>
                </a:ext>
              </a:extLst>
            </p:cNvPr>
            <p:cNvSpPr/>
            <p:nvPr/>
          </p:nvSpPr>
          <p:spPr>
            <a:xfrm>
              <a:off x="5468055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D4D1D51-0211-A8E1-6C6A-8C667943E251}"/>
                </a:ext>
              </a:extLst>
            </p:cNvPr>
            <p:cNvSpPr/>
            <p:nvPr/>
          </p:nvSpPr>
          <p:spPr>
            <a:xfrm>
              <a:off x="5468055" y="3654000"/>
              <a:ext cx="426142" cy="426408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defTabSz="4889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1100" b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38" name="Rectangle 37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9E834BAE-D899-64A7-8318-338B24B82125}"/>
                </a:ext>
              </a:extLst>
            </p:cNvPr>
            <p:cNvSpPr/>
            <p:nvPr/>
          </p:nvSpPr>
          <p:spPr>
            <a:xfrm>
              <a:off x="5894858" y="3227591"/>
              <a:ext cx="426142" cy="426409"/>
            </a:xfrm>
            <a:prstGeom prst="rect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" name="Straight Connector 38">
              <a:extLst>
                <a:ext uri="{FF2B5EF4-FFF2-40B4-BE49-F238E27FC236}">
                  <a16:creationId xmlns:a16="http://schemas.microsoft.com/office/drawing/2014/main" id="{FC0842B8-28C5-4E64-5152-13485C855F91}"/>
                </a:ext>
              </a:extLst>
            </p:cNvPr>
            <p:cNvSpPr/>
            <p:nvPr/>
          </p:nvSpPr>
          <p:spPr>
            <a:xfrm>
              <a:off x="5894858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2F43366-157D-8435-C60A-584BD0F70B96}"/>
                </a:ext>
              </a:extLst>
            </p:cNvPr>
            <p:cNvSpPr/>
            <p:nvPr/>
          </p:nvSpPr>
          <p:spPr>
            <a:xfrm>
              <a:off x="5894858" y="3654000"/>
              <a:ext cx="426142" cy="426408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defTabSz="4889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1100" b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41" name="Rectangle 40" descr="A picture containing person, person, suit&#10;&#10;Description automatically generated">
              <a:extLst>
                <a:ext uri="{FF2B5EF4-FFF2-40B4-BE49-F238E27FC236}">
                  <a16:creationId xmlns:a16="http://schemas.microsoft.com/office/drawing/2014/main" id="{E5F0B643-1403-D637-01F5-72C38C231E21}"/>
                </a:ext>
              </a:extLst>
            </p:cNvPr>
            <p:cNvSpPr/>
            <p:nvPr/>
          </p:nvSpPr>
          <p:spPr>
            <a:xfrm>
              <a:off x="6320999" y="3227591"/>
              <a:ext cx="426142" cy="426409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" name="Straight Connector 41">
              <a:extLst>
                <a:ext uri="{FF2B5EF4-FFF2-40B4-BE49-F238E27FC236}">
                  <a16:creationId xmlns:a16="http://schemas.microsoft.com/office/drawing/2014/main" id="{A5CDC9DF-35FC-124A-2F4C-18164D238E94}"/>
                </a:ext>
              </a:extLst>
            </p:cNvPr>
            <p:cNvSpPr/>
            <p:nvPr/>
          </p:nvSpPr>
          <p:spPr>
            <a:xfrm>
              <a:off x="6320999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DCFCA66-A355-069D-A23A-B17B6A4B3BC7}"/>
                </a:ext>
              </a:extLst>
            </p:cNvPr>
            <p:cNvSpPr/>
            <p:nvPr/>
          </p:nvSpPr>
          <p:spPr>
            <a:xfrm>
              <a:off x="6320999" y="3654000"/>
              <a:ext cx="426142" cy="426408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defTabSz="4889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1100" b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757B559-A5CC-7A7A-7C0F-73692DDD0B4D}"/>
                </a:ext>
              </a:extLst>
            </p:cNvPr>
            <p:cNvSpPr/>
            <p:nvPr/>
          </p:nvSpPr>
          <p:spPr>
            <a:xfrm>
              <a:off x="6747802" y="3227591"/>
              <a:ext cx="426142" cy="426409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" name="Straight Connector 44">
              <a:extLst>
                <a:ext uri="{FF2B5EF4-FFF2-40B4-BE49-F238E27FC236}">
                  <a16:creationId xmlns:a16="http://schemas.microsoft.com/office/drawing/2014/main" id="{B0AB2FDA-DF1F-6BF8-0117-96652EA20FC2}"/>
                </a:ext>
              </a:extLst>
            </p:cNvPr>
            <p:cNvSpPr/>
            <p:nvPr/>
          </p:nvSpPr>
          <p:spPr>
            <a:xfrm>
              <a:off x="6747802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BAAC1AF-EF81-D33D-41BF-6CA862E2D143}"/>
                </a:ext>
              </a:extLst>
            </p:cNvPr>
            <p:cNvSpPr/>
            <p:nvPr/>
          </p:nvSpPr>
          <p:spPr>
            <a:xfrm>
              <a:off x="6747802" y="3654000"/>
              <a:ext cx="426142" cy="426408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defTabSz="4889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1100" b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pic>
        <p:nvPicPr>
          <p:cNvPr id="175112" name="Picture 57">
            <a:extLst>
              <a:ext uri="{FF2B5EF4-FFF2-40B4-BE49-F238E27FC236}">
                <a16:creationId xmlns:a16="http://schemas.microsoft.com/office/drawing/2014/main" id="{72CC9A92-0890-EFFE-E199-91FF82BB7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121920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3" name="Picture 46">
            <a:extLst>
              <a:ext uri="{FF2B5EF4-FFF2-40B4-BE49-F238E27FC236}">
                <a16:creationId xmlns:a16="http://schemas.microsoft.com/office/drawing/2014/main" id="{AD3D823E-5FDB-5EBF-7E0D-E6D905A6A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475" y="5448300"/>
            <a:ext cx="316865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D119ABC-737B-96FD-AF9D-BCC098893C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3738563"/>
            <a:ext cx="3757613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5" name="TextBox 2">
            <a:extLst>
              <a:ext uri="{FF2B5EF4-FFF2-40B4-BE49-F238E27FC236}">
                <a16:creationId xmlns:a16="http://schemas.microsoft.com/office/drawing/2014/main" id="{8B119D91-C072-848C-583E-5CC4B2CE2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7800"/>
            <a:ext cx="1219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800">
                <a:solidFill>
                  <a:srgbClr val="FFFFFF"/>
                </a:solidFill>
                <a:latin typeface="Calibri" panose="020F0502020204030204" pitchFamily="34" charset="0"/>
              </a:rPr>
              <a:t>Centre for Mental Health and Safety</a:t>
            </a:r>
          </a:p>
        </p:txBody>
      </p:sp>
      <p:pic>
        <p:nvPicPr>
          <p:cNvPr id="175116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B74435C-6D0A-1B5A-2284-A0C8B37A6C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738563"/>
            <a:ext cx="3611563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8D5E050-30EF-998C-73B1-5B8C410B1A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6173788"/>
            <a:ext cx="350837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8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92BC4E2-73C7-4B3A-833D-1B745A2014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963" y="6173788"/>
            <a:ext cx="350837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1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64ADEA2-9D89-E397-E40F-23210F5BBE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025" y="6173788"/>
            <a:ext cx="35083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8817FFA-73DE-F149-C0BF-339046CC85CC}"/>
              </a:ext>
            </a:extLst>
          </p:cNvPr>
          <p:cNvSpPr txBox="1">
            <a:spLocks/>
          </p:cNvSpPr>
          <p:nvPr/>
        </p:nvSpPr>
        <p:spPr>
          <a:xfrm>
            <a:off x="3251200" y="163513"/>
            <a:ext cx="5986463" cy="5429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3200" kern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lang="en-GB" altLang="en-US" b="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979" name="Rectangle 6">
            <a:extLst>
              <a:ext uri="{FF2B5EF4-FFF2-40B4-BE49-F238E27FC236}">
                <a16:creationId xmlns:a16="http://schemas.microsoft.com/office/drawing/2014/main" id="{AE4A5D46-94B6-601B-07DD-9A79FA868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9063" y="1835150"/>
            <a:ext cx="7419975" cy="3556000"/>
          </a:xfrm>
          <a:prstGeom prst="rect">
            <a:avLst/>
          </a:prstGeom>
          <a:solidFill>
            <a:srgbClr val="B7DEE8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anchor="ctr"/>
          <a:lstStyle>
            <a:lvl1pPr marL="342900" indent="-3429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3200">
                <a:solidFill>
                  <a:schemeClr val="accent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QI for suicide prevention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32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Improving community based services for self-harm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32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CQUIN indicator for self-harm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>
            <a:extLst>
              <a:ext uri="{FF2B5EF4-FFF2-40B4-BE49-F238E27FC236}">
                <a16:creationId xmlns:a16="http://schemas.microsoft.com/office/drawing/2014/main" id="{105815BB-59B3-7D5B-E3F2-3870135F2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188" y="254000"/>
            <a:ext cx="5986462" cy="542925"/>
          </a:xfrm>
        </p:spPr>
        <p:txBody>
          <a:bodyPr/>
          <a:lstStyle/>
          <a:p>
            <a:pPr algn="ctr"/>
            <a:r>
              <a:rPr lang="en-GB" altLang="en-US" sz="2800" b="1">
                <a:solidFill>
                  <a:srgbClr val="003F7E"/>
                </a:solidFill>
              </a:rPr>
              <a:t>Approach</a:t>
            </a:r>
            <a:endParaRPr lang="en-GB" altLang="en-US" sz="2800">
              <a:solidFill>
                <a:srgbClr val="003F7E"/>
              </a:solidFill>
            </a:endParaRPr>
          </a:p>
        </p:txBody>
      </p:sp>
      <p:pic>
        <p:nvPicPr>
          <p:cNvPr id="129027" name="Picture 5" descr="C:\Users\mdmnsplt\AppData\Local\Microsoft\Windows\Temporary Internet Files\Content.Outlook\30GVDCUS\HQIP logo cmyk.jpg">
            <a:extLst>
              <a:ext uri="{FF2B5EF4-FFF2-40B4-BE49-F238E27FC236}">
                <a16:creationId xmlns:a16="http://schemas.microsoft.com/office/drawing/2014/main" id="{F5BA9068-9E76-623C-46BC-8C453DC0B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75" y="31750"/>
            <a:ext cx="143192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9028" name="Object 1">
            <a:extLst>
              <a:ext uri="{FF2B5EF4-FFF2-40B4-BE49-F238E27FC236}">
                <a16:creationId xmlns:a16="http://schemas.microsoft.com/office/drawing/2014/main" id="{18DAD068-609D-4767-C411-1D1DA5AD5F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16075" y="523875"/>
          <a:ext cx="1423988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352381" imgH="438095" progId="MSPhotoEd.3">
                  <p:embed/>
                </p:oleObj>
              </mc:Choice>
              <mc:Fallback>
                <p:oleObj name="Photo Editor Photo" r:id="rId3" imgW="1352381" imgH="438095" progId="MSPhotoEd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075" y="523875"/>
                        <a:ext cx="1423988" cy="357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9029" name="Group 7">
            <a:extLst>
              <a:ext uri="{FF2B5EF4-FFF2-40B4-BE49-F238E27FC236}">
                <a16:creationId xmlns:a16="http://schemas.microsoft.com/office/drawing/2014/main" id="{A5599960-1812-7AFA-29A9-9FA96C7EBC22}"/>
              </a:ext>
            </a:extLst>
          </p:cNvPr>
          <p:cNvGrpSpPr>
            <a:grpSpLocks/>
          </p:cNvGrpSpPr>
          <p:nvPr/>
        </p:nvGrpSpPr>
        <p:grpSpPr bwMode="auto">
          <a:xfrm>
            <a:off x="4427538" y="2689225"/>
            <a:ext cx="3894137" cy="1539875"/>
            <a:chOff x="2483768" y="1649456"/>
            <a:chExt cx="3816424" cy="149151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ACD6984-48D0-54D8-958D-2290F373A603}"/>
                </a:ext>
              </a:extLst>
            </p:cNvPr>
            <p:cNvSpPr/>
            <p:nvPr/>
          </p:nvSpPr>
          <p:spPr>
            <a:xfrm>
              <a:off x="2483768" y="1700199"/>
              <a:ext cx="1871650" cy="1440769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0" dirty="0">
                  <a:solidFill>
                    <a:srgbClr val="003087"/>
                  </a:solidFill>
                </a:rPr>
                <a:t>Public Health 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0" dirty="0">
                  <a:solidFill>
                    <a:srgbClr val="003087"/>
                  </a:solidFill>
                </a:rPr>
                <a:t>Suicide Community-Based Prevention Interventions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8D67EF-AF2E-0F91-59FE-C4A269FE4506}"/>
                </a:ext>
              </a:extLst>
            </p:cNvPr>
            <p:cNvSpPr/>
            <p:nvPr/>
          </p:nvSpPr>
          <p:spPr>
            <a:xfrm>
              <a:off x="4355418" y="1649456"/>
              <a:ext cx="1944774" cy="1491512"/>
            </a:xfrm>
            <a:prstGeom prst="rect">
              <a:avLst/>
            </a:prstGeom>
            <a:noFill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b="0" dirty="0">
                  <a:solidFill>
                    <a:srgbClr val="003087"/>
                  </a:solidFill>
                </a:rPr>
                <a:t>Improving quality of mental health services &amp; patient safety</a:t>
              </a:r>
              <a:r>
                <a:rPr lang="en-GB" sz="1200" i="1" dirty="0">
                  <a:solidFill>
                    <a:srgbClr val="003087"/>
                  </a:solidFill>
                </a:rPr>
                <a:t> </a:t>
              </a:r>
              <a:r>
                <a:rPr lang="en-GB" sz="1400" i="1" dirty="0">
                  <a:solidFill>
                    <a:srgbClr val="003087"/>
                  </a:solidFill>
                </a:rPr>
                <a:t>(rec 57)</a:t>
              </a:r>
              <a:endParaRPr lang="en-GB" sz="1600" i="1" dirty="0">
                <a:solidFill>
                  <a:srgbClr val="003087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600" b="0" dirty="0">
                <a:solidFill>
                  <a:srgbClr val="003087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BB091AB-743A-A9C9-0BA1-6BB1CCB0F96B}"/>
                </a:ext>
              </a:extLst>
            </p:cNvPr>
            <p:cNvSpPr/>
            <p:nvPr/>
          </p:nvSpPr>
          <p:spPr>
            <a:xfrm>
              <a:off x="4355418" y="2781160"/>
              <a:ext cx="1944774" cy="35980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dirty="0">
                  <a:solidFill>
                    <a:srgbClr val="003087"/>
                  </a:solidFill>
                </a:rPr>
                <a:t>Incl. MH inpatients</a:t>
              </a:r>
            </a:p>
          </p:txBody>
        </p:sp>
      </p:grpSp>
      <p:grpSp>
        <p:nvGrpSpPr>
          <p:cNvPr id="129030" name="Group 8">
            <a:extLst>
              <a:ext uri="{FF2B5EF4-FFF2-40B4-BE49-F238E27FC236}">
                <a16:creationId xmlns:a16="http://schemas.microsoft.com/office/drawing/2014/main" id="{95327AA2-3852-0472-A52C-8600F653C441}"/>
              </a:ext>
            </a:extLst>
          </p:cNvPr>
          <p:cNvGrpSpPr>
            <a:grpSpLocks/>
          </p:cNvGrpSpPr>
          <p:nvPr/>
        </p:nvGrpSpPr>
        <p:grpSpPr bwMode="auto">
          <a:xfrm>
            <a:off x="1735138" y="1866900"/>
            <a:ext cx="1900237" cy="1417638"/>
            <a:chOff x="433255" y="369467"/>
            <a:chExt cx="1402441" cy="1763389"/>
          </a:xfrm>
        </p:grpSpPr>
        <p:sp>
          <p:nvSpPr>
            <p:cNvPr id="14" name="Snip Single Corner Rectangle 13">
              <a:extLst>
                <a:ext uri="{FF2B5EF4-FFF2-40B4-BE49-F238E27FC236}">
                  <a16:creationId xmlns:a16="http://schemas.microsoft.com/office/drawing/2014/main" id="{FC0A0C1C-FD6A-E4F6-A526-8609C58BB5AA}"/>
                </a:ext>
              </a:extLst>
            </p:cNvPr>
            <p:cNvSpPr/>
            <p:nvPr/>
          </p:nvSpPr>
          <p:spPr>
            <a:xfrm>
              <a:off x="433255" y="369467"/>
              <a:ext cx="1295823" cy="1583693"/>
            </a:xfrm>
            <a:prstGeom prst="snip1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400" b="0" dirty="0">
                <a:solidFill>
                  <a:srgbClr val="003087"/>
                </a:solidFill>
              </a:endParaRPr>
            </a:p>
          </p:txBody>
        </p:sp>
        <p:sp>
          <p:nvSpPr>
            <p:cNvPr id="15" name="Snip Single Corner Rectangle 14">
              <a:extLst>
                <a:ext uri="{FF2B5EF4-FFF2-40B4-BE49-F238E27FC236}">
                  <a16:creationId xmlns:a16="http://schemas.microsoft.com/office/drawing/2014/main" id="{DA521E2B-A4D1-A0ED-4604-E2B4642CB5FC}"/>
                </a:ext>
              </a:extLst>
            </p:cNvPr>
            <p:cNvSpPr/>
            <p:nvPr/>
          </p:nvSpPr>
          <p:spPr>
            <a:xfrm>
              <a:off x="485978" y="487948"/>
              <a:ext cx="1296995" cy="1583693"/>
            </a:xfrm>
            <a:prstGeom prst="snip1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400" b="0" dirty="0">
                <a:solidFill>
                  <a:srgbClr val="003087"/>
                </a:solidFill>
              </a:endParaRPr>
            </a:p>
          </p:txBody>
        </p:sp>
        <p:sp>
          <p:nvSpPr>
            <p:cNvPr id="16" name="Snip Single Corner Rectangle 15">
              <a:extLst>
                <a:ext uri="{FF2B5EF4-FFF2-40B4-BE49-F238E27FC236}">
                  <a16:creationId xmlns:a16="http://schemas.microsoft.com/office/drawing/2014/main" id="{AD096775-EADC-8656-636C-E74F32302DB5}"/>
                </a:ext>
              </a:extLst>
            </p:cNvPr>
            <p:cNvSpPr/>
            <p:nvPr/>
          </p:nvSpPr>
          <p:spPr>
            <a:xfrm>
              <a:off x="539873" y="638023"/>
              <a:ext cx="1295823" cy="1494833"/>
            </a:xfrm>
            <a:prstGeom prst="snip1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b="0" dirty="0">
                  <a:solidFill>
                    <a:srgbClr val="003087"/>
                  </a:solidFill>
                </a:rPr>
                <a:t>8x </a:t>
              </a:r>
              <a:r>
                <a:rPr lang="en-GB" sz="1400" dirty="0">
                  <a:solidFill>
                    <a:srgbClr val="003087"/>
                  </a:solidFill>
                </a:rPr>
                <a:t>priority high rate STPs </a:t>
              </a:r>
              <a:r>
                <a:rPr lang="en-GB" sz="1400" b="0" dirty="0">
                  <a:solidFill>
                    <a:srgbClr val="003087"/>
                  </a:solidFill>
                </a:rPr>
                <a:t>18/19</a:t>
              </a:r>
              <a:r>
                <a:rPr lang="en-GB" sz="1400" dirty="0">
                  <a:solidFill>
                    <a:srgbClr val="003087"/>
                  </a:solidFill>
                </a:rPr>
                <a:t> </a:t>
              </a:r>
              <a:r>
                <a:rPr lang="en-GB" sz="1400" b="0" dirty="0">
                  <a:solidFill>
                    <a:srgbClr val="003087"/>
                  </a:solidFill>
                </a:rPr>
                <a:t>funding plans </a:t>
              </a:r>
              <a:r>
                <a:rPr lang="en-GB" sz="1400" b="0" i="1" dirty="0">
                  <a:solidFill>
                    <a:srgbClr val="003087"/>
                  </a:solidFill>
                </a:rPr>
                <a:t>(drawn from multi-agency plans </a:t>
              </a:r>
              <a:r>
                <a:rPr lang="en-GB" sz="1400" i="1" dirty="0">
                  <a:solidFill>
                    <a:srgbClr val="003087"/>
                  </a:solidFill>
                </a:rPr>
                <a:t>rec 3)</a:t>
              </a: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9FBCB1A-97C9-D7DC-F410-017DFD650707}"/>
              </a:ext>
            </a:extLst>
          </p:cNvPr>
          <p:cNvCxnSpPr/>
          <p:nvPr/>
        </p:nvCxnSpPr>
        <p:spPr>
          <a:xfrm>
            <a:off x="3625850" y="2409825"/>
            <a:ext cx="8016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DE08CC0-638E-B9BF-4088-A438A3239A2A}"/>
              </a:ext>
            </a:extLst>
          </p:cNvPr>
          <p:cNvSpPr/>
          <p:nvPr/>
        </p:nvSpPr>
        <p:spPr>
          <a:xfrm>
            <a:off x="8907463" y="3811588"/>
            <a:ext cx="1712912" cy="465137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0" dirty="0">
                <a:solidFill>
                  <a:srgbClr val="FFFFFF"/>
                </a:solidFill>
              </a:rPr>
              <a:t>Zero Suicide Ambition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AF31DF-A5B0-536A-F7C2-1CE286F6E082}"/>
              </a:ext>
            </a:extLst>
          </p:cNvPr>
          <p:cNvSpPr/>
          <p:nvPr/>
        </p:nvSpPr>
        <p:spPr>
          <a:xfrm>
            <a:off x="4427538" y="2220913"/>
            <a:ext cx="3894137" cy="520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0" dirty="0">
                <a:solidFill>
                  <a:srgbClr val="FFFFFF"/>
                </a:solidFill>
              </a:rPr>
              <a:t>£ focus: MH service quality, self-harm, middle aged men, primary care access,</a:t>
            </a: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47E8F4D7-FCD5-D485-F0B9-9E6E36EC37E2}"/>
              </a:ext>
            </a:extLst>
          </p:cNvPr>
          <p:cNvSpPr/>
          <p:nvPr/>
        </p:nvSpPr>
        <p:spPr>
          <a:xfrm rot="16200000">
            <a:off x="5947569" y="292894"/>
            <a:ext cx="409575" cy="8936037"/>
          </a:xfrm>
          <a:prstGeom prst="lef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vert="vert" lIns="36000" tIns="36000" rIns="36000" b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b="0" dirty="0">
              <a:solidFill>
                <a:srgbClr val="00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b="0" dirty="0">
              <a:solidFill>
                <a:srgbClr val="00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b="0" dirty="0">
              <a:solidFill>
                <a:srgbClr val="00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i="1" dirty="0">
              <a:solidFill>
                <a:srgbClr val="00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i="1" dirty="0">
                <a:solidFill>
                  <a:srgbClr val="000000"/>
                </a:solidFill>
              </a:rPr>
              <a:t>Delivery support: National Quality Improvement Programme (18/19 priority STPs) &amp; Regional Implementation Support Offer (all STPs</a:t>
            </a:r>
            <a:r>
              <a:rPr lang="en-GB" sz="1800" b="0" dirty="0">
                <a:solidFill>
                  <a:srgbClr val="000000"/>
                </a:solidFill>
              </a:rPr>
              <a:t>)</a:t>
            </a:r>
          </a:p>
        </p:txBody>
      </p:sp>
      <p:grpSp>
        <p:nvGrpSpPr>
          <p:cNvPr id="129035" name="Group 26">
            <a:extLst>
              <a:ext uri="{FF2B5EF4-FFF2-40B4-BE49-F238E27FC236}">
                <a16:creationId xmlns:a16="http://schemas.microsoft.com/office/drawing/2014/main" id="{A7C0D62F-A5CD-1AC3-40E7-97B45A49EEA9}"/>
              </a:ext>
            </a:extLst>
          </p:cNvPr>
          <p:cNvGrpSpPr>
            <a:grpSpLocks/>
          </p:cNvGrpSpPr>
          <p:nvPr/>
        </p:nvGrpSpPr>
        <p:grpSpPr bwMode="auto">
          <a:xfrm>
            <a:off x="1835150" y="3379788"/>
            <a:ext cx="1800225" cy="1295400"/>
            <a:chOff x="-2988840" y="1939953"/>
            <a:chExt cx="1980099" cy="1495937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3ADF2361-92A9-A84E-74F7-7F29E8E40F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988840" y="1956452"/>
              <a:ext cx="1980099" cy="1479438"/>
            </a:xfrm>
            <a:prstGeom prst="rect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9041" name="Rectangle 25">
              <a:extLst>
                <a:ext uri="{FF2B5EF4-FFF2-40B4-BE49-F238E27FC236}">
                  <a16:creationId xmlns:a16="http://schemas.microsoft.com/office/drawing/2014/main" id="{07F6F4D5-FDF3-DE27-BFF4-A144353E7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166172" y="1939953"/>
              <a:ext cx="1045463" cy="355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400" i="1">
                  <a:solidFill>
                    <a:srgbClr val="003087"/>
                  </a:solidFill>
                </a:rPr>
                <a:t>All STPs</a:t>
              </a:r>
              <a:endParaRPr lang="en-GB" altLang="en-US" sz="1400">
                <a:solidFill>
                  <a:srgbClr val="000000"/>
                </a:solidFill>
              </a:endParaRPr>
            </a:p>
          </p:txBody>
        </p:sp>
      </p:grp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A14EF6C-BE8E-46ED-8FFF-45D03C563888}"/>
              </a:ext>
            </a:extLst>
          </p:cNvPr>
          <p:cNvCxnSpPr/>
          <p:nvPr/>
        </p:nvCxnSpPr>
        <p:spPr>
          <a:xfrm>
            <a:off x="3641725" y="4314825"/>
            <a:ext cx="78581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95E46C6A-8273-BAE7-517A-E531F668E394}"/>
              </a:ext>
            </a:extLst>
          </p:cNvPr>
          <p:cNvSpPr/>
          <p:nvPr/>
        </p:nvSpPr>
        <p:spPr>
          <a:xfrm>
            <a:off x="4427538" y="4243388"/>
            <a:ext cx="3894137" cy="2762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b="0" dirty="0">
                <a:solidFill>
                  <a:srgbClr val="FFFFFF"/>
                </a:solidFill>
              </a:rPr>
              <a:t>Embedded in core STP MH programme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323A74D-BE87-0DAD-5298-A1E1A1148B9F}"/>
              </a:ext>
            </a:extLst>
          </p:cNvPr>
          <p:cNvCxnSpPr/>
          <p:nvPr/>
        </p:nvCxnSpPr>
        <p:spPr>
          <a:xfrm flipH="1">
            <a:off x="8321675" y="4048125"/>
            <a:ext cx="5857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2BC203B5-E4E4-AD14-7E61-5E7260B2E1B5}"/>
              </a:ext>
            </a:extLst>
          </p:cNvPr>
          <p:cNvSpPr/>
          <p:nvPr/>
        </p:nvSpPr>
        <p:spPr>
          <a:xfrm>
            <a:off x="4254500" y="2082800"/>
            <a:ext cx="4265613" cy="8223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5D347D7C-821C-2309-A00C-35FA32A63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8938" y="47625"/>
            <a:ext cx="8893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3000"/>
              </a:lnSpc>
            </a:pPr>
            <a:endParaRPr lang="en-GB" altLang="en-US" sz="3200">
              <a:solidFill>
                <a:srgbClr val="00206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30051" name="Picture 4">
            <a:extLst>
              <a:ext uri="{FF2B5EF4-FFF2-40B4-BE49-F238E27FC236}">
                <a16:creationId xmlns:a16="http://schemas.microsoft.com/office/drawing/2014/main" id="{1F8F27B7-9929-F07B-513B-50BB3DE83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5" y="1068388"/>
            <a:ext cx="3817938" cy="561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2" name="Title 1">
            <a:extLst>
              <a:ext uri="{FF2B5EF4-FFF2-40B4-BE49-F238E27FC236}">
                <a16:creationId xmlns:a16="http://schemas.microsoft.com/office/drawing/2014/main" id="{F78A89FB-74BC-3CB3-E979-393EA0B7AA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313113" y="153988"/>
            <a:ext cx="5986462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alt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 overview</a:t>
            </a:r>
            <a:endParaRPr lang="en-GB" altLang="en-US" sz="3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0053" name="Picture 1">
            <a:extLst>
              <a:ext uri="{FF2B5EF4-FFF2-40B4-BE49-F238E27FC236}">
                <a16:creationId xmlns:a16="http://schemas.microsoft.com/office/drawing/2014/main" id="{5780B6D9-6629-5558-66C6-B797E895F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204913"/>
            <a:ext cx="456247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4" name="Picture 2">
            <a:extLst>
              <a:ext uri="{FF2B5EF4-FFF2-40B4-BE49-F238E27FC236}">
                <a16:creationId xmlns:a16="http://schemas.microsoft.com/office/drawing/2014/main" id="{DEB89D55-FB2F-8985-BC41-27A9AB037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3135313"/>
            <a:ext cx="12763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Box 5">
            <a:extLst>
              <a:ext uri="{FF2B5EF4-FFF2-40B4-BE49-F238E27FC236}">
                <a16:creationId xmlns:a16="http://schemas.microsoft.com/office/drawing/2014/main" id="{593D8A3C-CD74-3508-4FA1-0414AAE71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38" y="160338"/>
            <a:ext cx="8893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3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Patient suicide</a:t>
            </a:r>
          </a:p>
        </p:txBody>
      </p:sp>
      <p:pic>
        <p:nvPicPr>
          <p:cNvPr id="131075" name="Picture 1">
            <a:extLst>
              <a:ext uri="{FF2B5EF4-FFF2-40B4-BE49-F238E27FC236}">
                <a16:creationId xmlns:a16="http://schemas.microsoft.com/office/drawing/2014/main" id="{0D2966EF-CCDC-692A-9174-CA2E92315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258888"/>
            <a:ext cx="9648825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7ADEFF0C-51F3-728C-4A7C-D44F9FC73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0050" y="177800"/>
            <a:ext cx="8882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GB" altLang="en-US" sz="32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‘10 ways’ to improve safety</a:t>
            </a:r>
          </a:p>
        </p:txBody>
      </p:sp>
      <p:sp>
        <p:nvSpPr>
          <p:cNvPr id="132099" name="TextBox 1">
            <a:extLst>
              <a:ext uri="{FF2B5EF4-FFF2-40B4-BE49-F238E27FC236}">
                <a16:creationId xmlns:a16="http://schemas.microsoft.com/office/drawing/2014/main" id="{6FB2E16A-360D-55CC-4FC8-58D58E9A3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654800"/>
            <a:ext cx="23431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altLang="en-US" sz="900">
                <a:solidFill>
                  <a:srgbClr val="B3B3B3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Source: NCISH</a:t>
            </a:r>
          </a:p>
        </p:txBody>
      </p:sp>
      <p:pic>
        <p:nvPicPr>
          <p:cNvPr id="132100" name="Picture 1">
            <a:extLst>
              <a:ext uri="{FF2B5EF4-FFF2-40B4-BE49-F238E27FC236}">
                <a16:creationId xmlns:a16="http://schemas.microsoft.com/office/drawing/2014/main" id="{5FBB6337-4375-D632-AB13-A99B4187F7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3" y="1111250"/>
            <a:ext cx="6672262" cy="574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heme/theme1.xml><?xml version="1.0" encoding="utf-8"?>
<a:theme xmlns:a="http://schemas.openxmlformats.org/drawingml/2006/main" name="2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D0E82"/>
      </a:accent1>
      <a:accent2>
        <a:srgbClr val="0099FF"/>
      </a:accent2>
      <a:accent3>
        <a:srgbClr val="FFFFFF"/>
      </a:accent3>
      <a:accent4>
        <a:srgbClr val="000000"/>
      </a:accent4>
      <a:accent5>
        <a:srgbClr val="ABAAC1"/>
      </a:accent5>
      <a:accent6>
        <a:srgbClr val="008AE7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99437FD8390540BA2006B7923868C9" ma:contentTypeVersion="14" ma:contentTypeDescription="Create a new document." ma:contentTypeScope="" ma:versionID="5fe4a4c308eb0b4b367d9052802ed482">
  <xsd:schema xmlns:xsd="http://www.w3.org/2001/XMLSchema" xmlns:xs="http://www.w3.org/2001/XMLSchema" xmlns:p="http://schemas.microsoft.com/office/2006/metadata/properties" xmlns:ns2="2e0b6fce-bd22-48c9-9c2a-050ff6d964a9" xmlns:ns3="a8909ba7-2c5b-4737-8949-485c48a93818" targetNamespace="http://schemas.microsoft.com/office/2006/metadata/properties" ma:root="true" ma:fieldsID="64f09ea720809d488102929f61dc1a07" ns2:_="" ns3:_="">
    <xsd:import namespace="2e0b6fce-bd22-48c9-9c2a-050ff6d964a9"/>
    <xsd:import namespace="a8909ba7-2c5b-4737-8949-485c48a938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b6fce-bd22-48c9-9c2a-050ff6d964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d63537c-d192-4dc4-bb87-a5632b1c76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909ba7-2c5b-4737-8949-485c48a9381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11d6adc2-9397-47fb-a83a-b68597780155}" ma:internalName="TaxCatchAll" ma:showField="CatchAllData" ma:web="a8909ba7-2c5b-4737-8949-485c48a938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0b6fce-bd22-48c9-9c2a-050ff6d964a9">
      <Terms xmlns="http://schemas.microsoft.com/office/infopath/2007/PartnerControls"/>
    </lcf76f155ced4ddcb4097134ff3c332f>
    <TaxCatchAll xmlns="a8909ba7-2c5b-4737-8949-485c48a93818"/>
  </documentManagement>
</p:properties>
</file>

<file path=customXml/itemProps1.xml><?xml version="1.0" encoding="utf-8"?>
<ds:datastoreItem xmlns:ds="http://schemas.openxmlformats.org/officeDocument/2006/customXml" ds:itemID="{BC6655AC-9900-4FCF-A806-70F3889C13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0b6fce-bd22-48c9-9c2a-050ff6d964a9"/>
    <ds:schemaRef ds:uri="a8909ba7-2c5b-4737-8949-485c48a938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31CBE0C-7812-456A-966B-8008E420A5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5F765B-7B97-4306-9FCE-BF327A188C83}">
  <ds:schemaRefs>
    <ds:schemaRef ds:uri="http://schemas.openxmlformats.org/package/2006/metadata/core-properties"/>
    <ds:schemaRef ds:uri="2e0b6fce-bd22-48c9-9c2a-050ff6d964a9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a8909ba7-2c5b-4737-8949-485c48a9381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18478</TotalTime>
  <Words>1001</Words>
  <Application>Microsoft Office PowerPoint</Application>
  <PresentationFormat>Widescreen</PresentationFormat>
  <Paragraphs>169</Paragraphs>
  <Slides>44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MS PGothic</vt:lpstr>
      <vt:lpstr>Arial</vt:lpstr>
      <vt:lpstr>Calibri</vt:lpstr>
      <vt:lpstr>Calibri </vt:lpstr>
      <vt:lpstr>Calibri Light</vt:lpstr>
      <vt:lpstr>Helvetica</vt:lpstr>
      <vt:lpstr>Times New Roman</vt:lpstr>
      <vt:lpstr>Wingdings</vt:lpstr>
      <vt:lpstr>2_Theme2</vt:lpstr>
      <vt:lpstr>Photo Editor Photo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Approach</vt:lpstr>
      <vt:lpstr>Programme overview</vt:lpstr>
      <vt:lpstr>PowerPoint Presentation</vt:lpstr>
      <vt:lpstr>PowerPoint Presentation</vt:lpstr>
      <vt:lpstr>Self-harm</vt:lpstr>
      <vt:lpstr>Self-harm</vt:lpstr>
      <vt:lpstr>The NICE guideline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Quality improvement</vt:lpstr>
      <vt:lpstr>Real Time Surveillance</vt:lpstr>
      <vt:lpstr>PowerPoint Presentation</vt:lpstr>
      <vt:lpstr>NCISH Data Dictionary</vt:lpstr>
      <vt:lpstr>The website</vt:lpstr>
      <vt:lpstr>PowerPoint Presentation</vt:lpstr>
      <vt:lpstr>PowerPoint Presentation</vt:lpstr>
      <vt:lpstr>PowerPoint Presentation</vt:lpstr>
      <vt:lpstr>The Iceberg Model of suicidal behaviour</vt:lpstr>
      <vt:lpstr>PowerPoint Presentation</vt:lpstr>
      <vt:lpstr>PowerPoint Presentation</vt:lpstr>
      <vt:lpstr>PowerPoint Presentation</vt:lpstr>
      <vt:lpstr>Website</vt:lpstr>
      <vt:lpstr>PowerPoint Presentation</vt:lpstr>
      <vt:lpstr>Community based self-harm </vt:lpstr>
      <vt:lpstr>PowerPoint Presentation</vt:lpstr>
      <vt:lpstr>CQUIN for self-harm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</dc:title>
  <dc:creator>phenshaw</dc:creator>
  <cp:lastModifiedBy>Su-Gwan Tham</cp:lastModifiedBy>
  <cp:revision>1410</cp:revision>
  <cp:lastPrinted>2019-11-05T16:04:54Z</cp:lastPrinted>
  <dcterms:created xsi:type="dcterms:W3CDTF">2002-01-22T13:11:05Z</dcterms:created>
  <dcterms:modified xsi:type="dcterms:W3CDTF">2024-02-27T15:33:17Z</dcterms:modified>
</cp:coreProperties>
</file>