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0" r:id="rId2"/>
    <p:sldId id="289" r:id="rId3"/>
    <p:sldId id="291" r:id="rId4"/>
    <p:sldId id="29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959597"/>
    <a:srgbClr val="6D009D"/>
    <a:srgbClr val="5368E0"/>
    <a:srgbClr val="34BE52"/>
    <a:srgbClr val="D22332"/>
    <a:srgbClr val="C400AE"/>
    <a:srgbClr val="4B00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270" autoAdjust="0"/>
    <p:restoredTop sz="94668" autoAdjust="0"/>
  </p:normalViewPr>
  <p:slideViewPr>
    <p:cSldViewPr>
      <p:cViewPr varScale="1">
        <p:scale>
          <a:sx n="72" d="100"/>
          <a:sy n="72" d="100"/>
        </p:scale>
        <p:origin x="100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gelica:Desktop:LWR%20GRAPHS:UGANDA%20EXCEL%20Graph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rgbClr val="008000"/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0-54BA-4CCC-AF05-49C9A58F767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GB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Sheet1!$G$108:$G$115</c:f>
              <c:strCache>
                <c:ptCount val="8"/>
                <c:pt idx="0">
                  <c:v>Redundancy</c:v>
                </c:pt>
                <c:pt idx="1">
                  <c:v>Learning </c:v>
                </c:pt>
                <c:pt idx="2">
                  <c:v>Robustness</c:v>
                </c:pt>
                <c:pt idx="3">
                  <c:v>Self-organisation</c:v>
                </c:pt>
                <c:pt idx="4">
                  <c:v>Scale </c:v>
                </c:pt>
                <c:pt idx="5">
                  <c:v>Diversity &amp; Flexibility</c:v>
                </c:pt>
                <c:pt idx="6">
                  <c:v>Equality </c:v>
                </c:pt>
                <c:pt idx="7">
                  <c:v>Rapidity </c:v>
                </c:pt>
              </c:strCache>
            </c:strRef>
          </c:cat>
          <c:val>
            <c:numRef>
              <c:f>Sheet1!$H$108:$H$115</c:f>
              <c:numCache>
                <c:formatCode>General</c:formatCode>
                <c:ptCount val="8"/>
                <c:pt idx="0">
                  <c:v>44</c:v>
                </c:pt>
                <c:pt idx="1">
                  <c:v>34</c:v>
                </c:pt>
                <c:pt idx="2">
                  <c:v>32</c:v>
                </c:pt>
                <c:pt idx="3">
                  <c:v>24</c:v>
                </c:pt>
                <c:pt idx="4">
                  <c:v>16</c:v>
                </c:pt>
                <c:pt idx="5">
                  <c:v>8</c:v>
                </c:pt>
                <c:pt idx="6">
                  <c:v>0</c:v>
                </c:pt>
                <c:pt idx="7">
                  <c:v>-1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BA-4CCC-AF05-49C9A58F76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8290816"/>
        <c:axId val="108292352"/>
      </c:barChart>
      <c:catAx>
        <c:axId val="108290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en-GB" sz="1400" b="1"/>
            </a:pPr>
            <a:endParaRPr lang="en-US"/>
          </a:p>
        </c:txPr>
        <c:crossAx val="108292352"/>
        <c:crosses val="autoZero"/>
        <c:auto val="1"/>
        <c:lblAlgn val="ctr"/>
        <c:lblOffset val="100"/>
        <c:noMultiLvlLbl val="0"/>
      </c:catAx>
      <c:valAx>
        <c:axId val="1082923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GB"/>
            </a:pPr>
            <a:endParaRPr lang="en-US"/>
          </a:p>
        </c:txPr>
        <c:crossAx val="1082908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Verdana"/>
          <a:cs typeface="Verdana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en-GB"/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endParaRPr lang="en-GB"/>
          </a:p>
        </p:txBody>
      </p:sp>
      <p:sp>
        <p:nvSpPr>
          <p:cNvPr id="201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en-GB"/>
          </a:p>
        </p:txBody>
      </p:sp>
      <p:sp>
        <p:nvSpPr>
          <p:cNvPr id="201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fld id="{EE6BB6F7-AD5A-48E9-B08D-A565B1147A93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189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9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9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189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fld id="{08BA2AB4-8609-46C8-A360-B8284BC022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0513" y="333375"/>
            <a:ext cx="2057400" cy="57927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333375"/>
            <a:ext cx="6019800" cy="57927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844675"/>
            <a:ext cx="4038600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844675"/>
            <a:ext cx="4038600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333375"/>
            <a:ext cx="82296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844675"/>
            <a:ext cx="8229600" cy="428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endParaRPr lang="en-GB"/>
          </a:p>
        </p:txBody>
      </p:sp>
      <p:pic>
        <p:nvPicPr>
          <p:cNvPr id="11" name="Picture 10" descr="gdi_logo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467544" y="1"/>
            <a:ext cx="1512168" cy="778105"/>
          </a:xfrm>
          <a:prstGeom prst="rect">
            <a:avLst/>
          </a:prstGeom>
        </p:spPr>
      </p:pic>
      <p:pic>
        <p:nvPicPr>
          <p:cNvPr id="8" name="Picture 7" descr="RABIT_Logo_F.pdf"/>
          <p:cNvPicPr/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7899400" y="9676"/>
            <a:ext cx="1244600" cy="8712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20000"/>
        </a:spcAft>
        <a:buChar char="•"/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20000"/>
        </a:spcAft>
        <a:buChar char="–"/>
        <a:defRPr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20000"/>
        </a:spcAft>
        <a:buChar char="•"/>
        <a:defRPr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20000"/>
        </a:spcAft>
        <a:buChar char="–"/>
        <a:defRPr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20000"/>
        </a:spcAft>
        <a:buChar char="»"/>
        <a:defRPr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png"/><Relationship Id="rId7" Type="http://schemas.openxmlformats.org/officeDocument/2006/relationships/image" Target="../media/image9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wmf"/><Relationship Id="rId5" Type="http://schemas.openxmlformats.org/officeDocument/2006/relationships/image" Target="../media/image7.png"/><Relationship Id="rId4" Type="http://schemas.openxmlformats.org/officeDocument/2006/relationships/image" Target="../media/image6.gif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esilience Wheel Only.pd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228" y="1700808"/>
            <a:ext cx="5323537" cy="4113643"/>
          </a:xfrm>
          <a:prstGeom prst="rect">
            <a:avLst/>
          </a:prstGeom>
        </p:spPr>
      </p:pic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476672"/>
            <a:ext cx="7704856" cy="1800200"/>
          </a:xfrm>
        </p:spPr>
        <p:txBody>
          <a:bodyPr/>
          <a:lstStyle/>
          <a:p>
            <a:pPr algn="ctr"/>
            <a:r>
              <a:rPr lang="en-GB" sz="3200" b="1" dirty="0">
                <a:solidFill>
                  <a:srgbClr val="4B006C"/>
                </a:solidFill>
                <a:latin typeface="Verdana" pitchFamily="34" charset="0"/>
              </a:rPr>
              <a:t>RABIT: Resilience Assessment  </a:t>
            </a:r>
            <a:r>
              <a:rPr lang="en-GB" sz="3200" b="1">
                <a:solidFill>
                  <a:srgbClr val="4B006C"/>
                </a:solidFill>
                <a:latin typeface="Verdana" pitchFamily="34" charset="0"/>
              </a:rPr>
              <a:t>Benchmarking &amp;  </a:t>
            </a:r>
            <a:r>
              <a:rPr lang="en-GB" sz="3200" b="1" dirty="0">
                <a:solidFill>
                  <a:srgbClr val="4B006C"/>
                </a:solidFill>
                <a:latin typeface="Verdana" pitchFamily="34" charset="0"/>
              </a:rPr>
              <a:t>Impact Toolkit</a:t>
            </a:r>
            <a:br>
              <a:rPr lang="en-GB" sz="3200" b="1" dirty="0">
                <a:solidFill>
                  <a:srgbClr val="4B006C"/>
                </a:solidFill>
                <a:latin typeface="Verdana" pitchFamily="34" charset="0"/>
              </a:rPr>
            </a:br>
            <a:r>
              <a:rPr lang="en-GB" sz="1800" b="1" dirty="0">
                <a:solidFill>
                  <a:srgbClr val="4B006C"/>
                </a:solidFill>
                <a:latin typeface="Verdana" pitchFamily="34" charset="0"/>
              </a:rPr>
              <a:t>http://www.niccd.org/resilience</a:t>
            </a:r>
            <a:endParaRPr lang="en-GB" sz="1800" b="1" i="1" dirty="0">
              <a:solidFill>
                <a:srgbClr val="4B006C"/>
              </a:solidFill>
              <a:latin typeface="Verdan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49996" y="5796171"/>
            <a:ext cx="4572000" cy="10618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Richard Heeks</a:t>
            </a:r>
          </a:p>
          <a:p>
            <a:pPr algn="ctr"/>
            <a:r>
              <a:rPr lang="en-GB" dirty="0">
                <a:latin typeface="Verdana" pitchFamily="34" charset="0"/>
                <a:ea typeface="Verdana" pitchFamily="34" charset="0"/>
                <a:cs typeface="Verdana" pitchFamily="34" charset="0"/>
              </a:rPr>
              <a:t>Global Development Institute, University of Manchester, UK</a:t>
            </a: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44" y="188640"/>
            <a:ext cx="8064896" cy="1470025"/>
          </a:xfrm>
        </p:spPr>
        <p:txBody>
          <a:bodyPr/>
          <a:lstStyle/>
          <a:p>
            <a:pPr algn="ctr"/>
            <a:r>
              <a:rPr lang="en-GB" sz="3400" b="1" dirty="0">
                <a:solidFill>
                  <a:srgbClr val="4B006C"/>
                </a:solidFill>
                <a:latin typeface="Verdana" pitchFamily="34" charset="0"/>
              </a:rPr>
              <a:t>Operationalising Resilience</a:t>
            </a:r>
            <a:endParaRPr lang="en-GB" sz="3400" b="1" i="1" dirty="0">
              <a:solidFill>
                <a:srgbClr val="4B006C"/>
              </a:solidFill>
              <a:latin typeface="Verdana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48637" y="3501008"/>
            <a:ext cx="8221674" cy="2871837"/>
            <a:chOff x="838200" y="4267200"/>
            <a:chExt cx="5335588" cy="1863725"/>
          </a:xfrm>
        </p:grpSpPr>
        <p:sp>
          <p:nvSpPr>
            <p:cNvPr id="6" name="TextBox 57"/>
            <p:cNvSpPr txBox="1">
              <a:spLocks noChangeArrowheads="1"/>
            </p:cNvSpPr>
            <p:nvPr/>
          </p:nvSpPr>
          <p:spPr bwMode="auto">
            <a:xfrm>
              <a:off x="3581400" y="5051425"/>
              <a:ext cx="1512888" cy="358775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GB" sz="1400" b="1" dirty="0">
                  <a:solidFill>
                    <a:srgbClr val="4B006C"/>
                  </a:solidFill>
                  <a:latin typeface="Verdana" pitchFamily="-107" charset="0"/>
                </a:rPr>
                <a:t>Learning</a:t>
              </a:r>
            </a:p>
            <a:p>
              <a:pPr algn="ctr"/>
              <a:endParaRPr lang="en-GB" sz="1400" b="1" dirty="0">
                <a:solidFill>
                  <a:srgbClr val="4B006C"/>
                </a:solidFill>
              </a:endParaRPr>
            </a:p>
          </p:txBody>
        </p:sp>
        <p:sp>
          <p:nvSpPr>
            <p:cNvPr id="9" name="TextBox 48"/>
            <p:cNvSpPr txBox="1">
              <a:spLocks noChangeArrowheads="1"/>
            </p:cNvSpPr>
            <p:nvPr/>
          </p:nvSpPr>
          <p:spPr bwMode="auto">
            <a:xfrm>
              <a:off x="838200" y="4267200"/>
              <a:ext cx="533558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solidFill>
                    <a:srgbClr val="4B006C"/>
                  </a:solidFill>
                  <a:latin typeface="Verdana" pitchFamily="-107" charset="0"/>
                </a:rPr>
                <a:t>Resilience Attributes:</a:t>
              </a:r>
            </a:p>
          </p:txBody>
        </p:sp>
        <p:sp>
          <p:nvSpPr>
            <p:cNvPr id="10" name="TextBox 57"/>
            <p:cNvSpPr txBox="1">
              <a:spLocks noChangeArrowheads="1"/>
            </p:cNvSpPr>
            <p:nvPr/>
          </p:nvSpPr>
          <p:spPr bwMode="auto">
            <a:xfrm>
              <a:off x="1295400" y="5410200"/>
              <a:ext cx="1511300" cy="360362"/>
            </a:xfrm>
            <a:prstGeom prst="rect">
              <a:avLst/>
            </a:prstGeom>
            <a:solidFill>
              <a:srgbClr val="C000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GB" sz="1400" b="1" dirty="0">
                  <a:solidFill>
                    <a:srgbClr val="4B006C"/>
                  </a:solidFill>
                  <a:latin typeface="Verdana" pitchFamily="-107" charset="0"/>
                </a:rPr>
                <a:t>Redundancy</a:t>
              </a:r>
            </a:p>
            <a:p>
              <a:pPr algn="ctr"/>
              <a:endParaRPr lang="en-GB" sz="1400" b="1" dirty="0">
                <a:solidFill>
                  <a:srgbClr val="4B006C"/>
                </a:solidFill>
              </a:endParaRPr>
            </a:p>
          </p:txBody>
        </p:sp>
        <p:sp>
          <p:nvSpPr>
            <p:cNvPr id="11" name="TextBox 57"/>
            <p:cNvSpPr txBox="1">
              <a:spLocks noChangeArrowheads="1"/>
            </p:cNvSpPr>
            <p:nvPr/>
          </p:nvSpPr>
          <p:spPr bwMode="auto">
            <a:xfrm>
              <a:off x="1905000" y="5051425"/>
              <a:ext cx="1676400" cy="358775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GB" sz="1400" b="1" dirty="0">
                  <a:solidFill>
                    <a:srgbClr val="4B006C"/>
                  </a:solidFill>
                  <a:latin typeface="Verdana" pitchFamily="-107" charset="0"/>
                </a:rPr>
                <a:t>Robustness</a:t>
              </a:r>
            </a:p>
            <a:p>
              <a:pPr algn="ctr"/>
              <a:endParaRPr lang="en-GB" sz="1400" b="1" dirty="0">
                <a:solidFill>
                  <a:srgbClr val="4B006C"/>
                </a:solidFill>
              </a:endParaRPr>
            </a:p>
          </p:txBody>
        </p:sp>
        <p:sp>
          <p:nvSpPr>
            <p:cNvPr id="12" name="TextBox 57"/>
            <p:cNvSpPr txBox="1">
              <a:spLocks noChangeArrowheads="1"/>
            </p:cNvSpPr>
            <p:nvPr/>
          </p:nvSpPr>
          <p:spPr bwMode="auto">
            <a:xfrm>
              <a:off x="1149350" y="5770562"/>
              <a:ext cx="1511300" cy="360363"/>
            </a:xfrm>
            <a:prstGeom prst="rect">
              <a:avLst/>
            </a:prstGeom>
            <a:solidFill>
              <a:srgbClr val="C000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GB" sz="1400" b="1" dirty="0">
                  <a:solidFill>
                    <a:srgbClr val="4B006C"/>
                  </a:solidFill>
                  <a:latin typeface="Verdana" pitchFamily="-107" charset="0"/>
                </a:rPr>
                <a:t>Diversity</a:t>
              </a:r>
            </a:p>
            <a:p>
              <a:pPr algn="ctr"/>
              <a:endParaRPr lang="en-GB" sz="1400" b="1" dirty="0">
                <a:solidFill>
                  <a:srgbClr val="4B006C"/>
                </a:solidFill>
              </a:endParaRPr>
            </a:p>
          </p:txBody>
        </p:sp>
        <p:sp>
          <p:nvSpPr>
            <p:cNvPr id="13" name="TextBox 57"/>
            <p:cNvSpPr txBox="1">
              <a:spLocks noChangeArrowheads="1"/>
            </p:cNvSpPr>
            <p:nvPr/>
          </p:nvSpPr>
          <p:spPr bwMode="auto">
            <a:xfrm>
              <a:off x="2425700" y="4686300"/>
              <a:ext cx="2159000" cy="360363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GB" sz="1400" b="1" dirty="0">
                  <a:solidFill>
                    <a:srgbClr val="4B006C"/>
                  </a:solidFill>
                  <a:latin typeface="Verdana" pitchFamily="-107" charset="0"/>
                </a:rPr>
                <a:t>Self-Organisation</a:t>
              </a:r>
            </a:p>
            <a:p>
              <a:pPr algn="ctr"/>
              <a:endParaRPr lang="en-GB" sz="1400" b="1" dirty="0">
                <a:solidFill>
                  <a:srgbClr val="4B006C"/>
                </a:solidFill>
              </a:endParaRPr>
            </a:p>
          </p:txBody>
        </p:sp>
        <p:sp>
          <p:nvSpPr>
            <p:cNvPr id="14" name="TextBox 57"/>
            <p:cNvSpPr txBox="1">
              <a:spLocks noChangeArrowheads="1"/>
            </p:cNvSpPr>
            <p:nvPr/>
          </p:nvSpPr>
          <p:spPr bwMode="auto">
            <a:xfrm>
              <a:off x="2806700" y="5410200"/>
              <a:ext cx="1536700" cy="360362"/>
            </a:xfrm>
            <a:prstGeom prst="rect">
              <a:avLst/>
            </a:prstGeom>
            <a:solidFill>
              <a:srgbClr val="C000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GB" sz="1400" b="1" dirty="0">
                  <a:solidFill>
                    <a:srgbClr val="4B006C"/>
                  </a:solidFill>
                  <a:latin typeface="Verdana" pitchFamily="-107" charset="0"/>
                </a:rPr>
                <a:t>Rapidity</a:t>
              </a:r>
            </a:p>
            <a:p>
              <a:pPr algn="ctr"/>
              <a:endParaRPr lang="en-GB" sz="1400" b="1" dirty="0">
                <a:solidFill>
                  <a:srgbClr val="4B006C"/>
                </a:solidFill>
              </a:endParaRPr>
            </a:p>
          </p:txBody>
        </p:sp>
        <p:sp>
          <p:nvSpPr>
            <p:cNvPr id="15" name="TextBox 57"/>
            <p:cNvSpPr txBox="1">
              <a:spLocks noChangeArrowheads="1"/>
            </p:cNvSpPr>
            <p:nvPr/>
          </p:nvSpPr>
          <p:spPr bwMode="auto">
            <a:xfrm>
              <a:off x="4343400" y="5410200"/>
              <a:ext cx="1511300" cy="360362"/>
            </a:xfrm>
            <a:prstGeom prst="rect">
              <a:avLst/>
            </a:prstGeom>
            <a:solidFill>
              <a:srgbClr val="C000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GB" sz="1400" b="1" dirty="0">
                  <a:solidFill>
                    <a:srgbClr val="4B006C"/>
                  </a:solidFill>
                  <a:latin typeface="Verdana" pitchFamily="-107" charset="0"/>
                </a:rPr>
                <a:t>Scale</a:t>
              </a:r>
            </a:p>
            <a:p>
              <a:pPr algn="ctr"/>
              <a:endParaRPr lang="en-GB" sz="1400" b="1" dirty="0">
                <a:solidFill>
                  <a:srgbClr val="4B006C"/>
                </a:solidFill>
              </a:endParaRPr>
            </a:p>
          </p:txBody>
        </p:sp>
        <p:sp>
          <p:nvSpPr>
            <p:cNvPr id="16" name="TextBox 57"/>
            <p:cNvSpPr txBox="1">
              <a:spLocks noChangeArrowheads="1"/>
            </p:cNvSpPr>
            <p:nvPr/>
          </p:nvSpPr>
          <p:spPr bwMode="auto">
            <a:xfrm>
              <a:off x="2662237" y="5770561"/>
              <a:ext cx="1828800" cy="360363"/>
            </a:xfrm>
            <a:prstGeom prst="rect">
              <a:avLst/>
            </a:prstGeom>
            <a:solidFill>
              <a:srgbClr val="C000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GB" sz="1400" b="1" dirty="0">
                  <a:solidFill>
                    <a:srgbClr val="4B006C"/>
                  </a:solidFill>
                  <a:latin typeface="Verdana" pitchFamily="-107" charset="0"/>
                </a:rPr>
                <a:t>Flexibility</a:t>
              </a:r>
            </a:p>
            <a:p>
              <a:pPr algn="ctr"/>
              <a:endParaRPr lang="en-GB" sz="1400" b="1" dirty="0">
                <a:solidFill>
                  <a:srgbClr val="4B006C"/>
                </a:solidFill>
              </a:endParaRPr>
            </a:p>
          </p:txBody>
        </p:sp>
        <p:sp>
          <p:nvSpPr>
            <p:cNvPr id="17" name="TextBox 57"/>
            <p:cNvSpPr txBox="1">
              <a:spLocks noChangeArrowheads="1"/>
            </p:cNvSpPr>
            <p:nvPr/>
          </p:nvSpPr>
          <p:spPr bwMode="auto">
            <a:xfrm>
              <a:off x="4491037" y="5770562"/>
              <a:ext cx="1439863" cy="360363"/>
            </a:xfrm>
            <a:prstGeom prst="rect">
              <a:avLst/>
            </a:prstGeom>
            <a:solidFill>
              <a:srgbClr val="C00000">
                <a:alpha val="50195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algn="ctr"/>
              <a:r>
                <a:rPr lang="en-GB" sz="1400" b="1" dirty="0">
                  <a:solidFill>
                    <a:srgbClr val="4B006C"/>
                  </a:solidFill>
                  <a:latin typeface="Verdana" pitchFamily="-107" charset="0"/>
                </a:rPr>
                <a:t>Equality</a:t>
              </a:r>
            </a:p>
            <a:p>
              <a:pPr algn="ctr"/>
              <a:endParaRPr lang="en-GB" sz="1400" b="1" dirty="0">
                <a:solidFill>
                  <a:srgbClr val="4B006C"/>
                </a:solidFill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1115616" y="1772816"/>
            <a:ext cx="66967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The capacity of a system – country, region, community, value chain, organisation, etc – to withstand, recover from, adapt to, and potentially transform amid change and uncertainty</a:t>
            </a:r>
            <a:endParaRPr lang="en-GB" sz="2000" dirty="0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383148"/>
              </p:ext>
            </p:extLst>
          </p:nvPr>
        </p:nvGraphicFramePr>
        <p:xfrm>
          <a:off x="949896" y="945465"/>
          <a:ext cx="7467600" cy="5516880"/>
        </p:xfrm>
        <a:graphic>
          <a:graphicData uri="http://schemas.openxmlformats.org/drawingml/2006/table">
            <a:tbl>
              <a:tblPr>
                <a:effectLst/>
                <a:tableStyleId>{3C2FFA5D-87B4-456A-9821-1D502468CF0F}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4B006C"/>
                          </a:solidFill>
                          <a:latin typeface="Verdana" pitchFamily="34" charset="0"/>
                          <a:ea typeface="+mj-ea"/>
                          <a:cs typeface="+mj-cs"/>
                        </a:rPr>
                        <a:t>Resilience</a:t>
                      </a:r>
                    </a:p>
                    <a:p>
                      <a:pPr algn="ctr"/>
                      <a:r>
                        <a:rPr lang="en-US" sz="2000" b="1" dirty="0">
                          <a:solidFill>
                            <a:srgbClr val="4B006C"/>
                          </a:solidFill>
                          <a:latin typeface="Verdana" pitchFamily="34" charset="0"/>
                          <a:ea typeface="+mj-ea"/>
                          <a:cs typeface="+mj-cs"/>
                        </a:rPr>
                        <a:t> Attributes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>
                          <a:solidFill>
                            <a:srgbClr val="4B006C"/>
                          </a:solidFill>
                          <a:latin typeface="Verdana" pitchFamily="34" charset="0"/>
                          <a:ea typeface="+mj-ea"/>
                          <a:cs typeface="+mj-cs"/>
                        </a:rPr>
                        <a:t>Key Markers/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2000" b="1" kern="1200" dirty="0">
                          <a:solidFill>
                            <a:srgbClr val="4B006C"/>
                          </a:solidFill>
                          <a:latin typeface="Verdana" pitchFamily="34" charset="0"/>
                          <a:ea typeface="+mj-ea"/>
                          <a:cs typeface="+mj-cs"/>
                        </a:rPr>
                        <a:t>Characteristics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rgbClr val="4B006C"/>
                          </a:solidFill>
                          <a:latin typeface="Verdana" pitchFamily="34" charset="0"/>
                          <a:ea typeface="+mj-ea"/>
                          <a:cs typeface="+mj-cs"/>
                        </a:rPr>
                        <a:t>ROBUSTNESS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1500" dirty="0">
                          <a:latin typeface="Verdana"/>
                          <a:cs typeface="Verdana"/>
                        </a:rPr>
                        <a:t>   Physical</a:t>
                      </a:r>
                      <a:r>
                        <a:rPr lang="en-US" sz="1500" baseline="0" dirty="0">
                          <a:latin typeface="Verdana"/>
                          <a:cs typeface="Verdana"/>
                        </a:rPr>
                        <a:t> preparedness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500" baseline="0" dirty="0">
                          <a:latin typeface="Verdana"/>
                          <a:cs typeface="Verdana"/>
                        </a:rPr>
                        <a:t>   Institutional capacity</a:t>
                      </a:r>
                      <a:endParaRPr lang="en-US" sz="1500" dirty="0">
                        <a:latin typeface="Verdana"/>
                        <a:cs typeface="Verdana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rgbClr val="4B006C"/>
                          </a:solidFill>
                          <a:latin typeface="Verdana" pitchFamily="34" charset="0"/>
                          <a:ea typeface="+mj-ea"/>
                          <a:cs typeface="+mj-cs"/>
                        </a:rPr>
                        <a:t>SELF-ORGANISATION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1500" dirty="0">
                          <a:latin typeface="Verdana"/>
                          <a:cs typeface="Verdana"/>
                        </a:rPr>
                        <a:t>   Collaboration and consensus-building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500" dirty="0">
                          <a:latin typeface="Verdana"/>
                          <a:cs typeface="Verdana"/>
                        </a:rPr>
                        <a:t>   Social</a:t>
                      </a:r>
                      <a:r>
                        <a:rPr lang="en-US" sz="1500" baseline="0" dirty="0">
                          <a:latin typeface="Verdana"/>
                          <a:cs typeface="Verdana"/>
                        </a:rPr>
                        <a:t> networks, local leadership and trust</a:t>
                      </a:r>
                      <a:endParaRPr lang="en-US" sz="1500" dirty="0">
                        <a:latin typeface="Verdana"/>
                        <a:cs typeface="Verdana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rgbClr val="4B006C"/>
                          </a:solidFill>
                          <a:latin typeface="Verdana" pitchFamily="34" charset="0"/>
                          <a:ea typeface="+mj-ea"/>
                          <a:cs typeface="+mj-cs"/>
                        </a:rPr>
                        <a:t>LEARNING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1500" dirty="0">
                          <a:latin typeface="Verdana"/>
                          <a:cs typeface="Verdana"/>
                        </a:rPr>
                        <a:t>  Capacity building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500" dirty="0">
                          <a:latin typeface="Verdana"/>
                          <a:cs typeface="Verdana"/>
                        </a:rPr>
                        <a:t>  New and traditional knowledge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rgbClr val="4B006C"/>
                          </a:solidFill>
                          <a:latin typeface="Verdana" pitchFamily="34" charset="0"/>
                          <a:ea typeface="+mj-ea"/>
                          <a:cs typeface="+mj-cs"/>
                        </a:rPr>
                        <a:t>REDUNDANCY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1500" dirty="0">
                          <a:latin typeface="Verdana"/>
                          <a:cs typeface="Verdana"/>
                        </a:rPr>
                        <a:t>  Resource spareness and substitutability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500" dirty="0">
                          <a:latin typeface="Verdana"/>
                          <a:cs typeface="Verdana"/>
                        </a:rPr>
                        <a:t>  Functional overlaps and interdependency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rgbClr val="4B006C"/>
                          </a:solidFill>
                          <a:latin typeface="Verdana" pitchFamily="34" charset="0"/>
                          <a:ea typeface="+mj-ea"/>
                          <a:cs typeface="+mj-cs"/>
                        </a:rPr>
                        <a:t>RAPIDITY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1500" dirty="0">
                          <a:latin typeface="Verdana"/>
                          <a:cs typeface="Verdana"/>
                        </a:rPr>
                        <a:t>  Rapid issue detection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500" dirty="0">
                          <a:latin typeface="Verdana"/>
                          <a:cs typeface="Verdana"/>
                        </a:rPr>
                        <a:t>  Swift</a:t>
                      </a:r>
                      <a:r>
                        <a:rPr lang="en-US" sz="1500" baseline="0" dirty="0">
                          <a:latin typeface="Verdana"/>
                          <a:cs typeface="Verdana"/>
                        </a:rPr>
                        <a:t> resource mobilisation</a:t>
                      </a:r>
                      <a:endParaRPr lang="en-US" sz="1500" dirty="0">
                        <a:latin typeface="Verdana"/>
                        <a:cs typeface="Verdana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rgbClr val="4B006C"/>
                          </a:solidFill>
                          <a:latin typeface="Verdana" pitchFamily="34" charset="0"/>
                          <a:ea typeface="+mj-ea"/>
                          <a:cs typeface="+mj-cs"/>
                        </a:rPr>
                        <a:t>SCALE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1500" dirty="0">
                          <a:latin typeface="Verdana"/>
                          <a:cs typeface="Verdana"/>
                        </a:rPr>
                        <a:t>  Multi-level networks</a:t>
                      </a:r>
                      <a:endParaRPr lang="en-US" sz="1500" baseline="0" dirty="0">
                        <a:latin typeface="Verdana"/>
                        <a:cs typeface="Verdana"/>
                      </a:endParaRP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500" baseline="0" dirty="0">
                          <a:latin typeface="Verdana"/>
                          <a:cs typeface="Verdana"/>
                        </a:rPr>
                        <a:t>  Intra-level partnerships</a:t>
                      </a:r>
                      <a:endParaRPr lang="en-US" sz="1500" dirty="0">
                        <a:latin typeface="Verdana"/>
                        <a:cs typeface="Verdana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rgbClr val="4B006C"/>
                          </a:solidFill>
                          <a:latin typeface="Verdana" pitchFamily="34" charset="0"/>
                          <a:ea typeface="+mj-ea"/>
                          <a:cs typeface="+mj-cs"/>
                        </a:rPr>
                        <a:t>DIVERSITY &amp; FLEXIBILITY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1500" dirty="0">
                          <a:latin typeface="Verdana"/>
                          <a:cs typeface="Verdana"/>
                        </a:rPr>
                        <a:t>  Different courses of action</a:t>
                      </a:r>
                      <a:endParaRPr lang="en-US" sz="1500" baseline="0" dirty="0">
                        <a:latin typeface="Verdana"/>
                        <a:cs typeface="Verdana"/>
                      </a:endParaRP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500" baseline="0" dirty="0">
                          <a:latin typeface="Verdana"/>
                          <a:cs typeface="Verdana"/>
                        </a:rPr>
                        <a:t>  Adaptable decision-making</a:t>
                      </a:r>
                      <a:endParaRPr lang="en-US" sz="1500" dirty="0">
                        <a:latin typeface="Verdana"/>
                        <a:cs typeface="Verdana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>
                          <a:solidFill>
                            <a:srgbClr val="4B006C"/>
                          </a:solidFill>
                          <a:latin typeface="Verdana" pitchFamily="34" charset="0"/>
                          <a:ea typeface="+mj-ea"/>
                          <a:cs typeface="+mj-cs"/>
                        </a:rPr>
                        <a:t>EQUALITY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sz="1500" dirty="0">
                          <a:latin typeface="Verdana"/>
                          <a:cs typeface="Verdana"/>
                        </a:rPr>
                        <a:t>  Equality</a:t>
                      </a:r>
                      <a:r>
                        <a:rPr lang="en-US" sz="1500" baseline="0" dirty="0">
                          <a:latin typeface="Verdana"/>
                          <a:cs typeface="Verdana"/>
                        </a:rPr>
                        <a:t> of asset distribution</a:t>
                      </a:r>
                      <a:endParaRPr lang="en-US" sz="1500" dirty="0">
                        <a:latin typeface="Verdana"/>
                        <a:cs typeface="Verdana"/>
                      </a:endParaRP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sz="1500" dirty="0">
                          <a:latin typeface="Verdana"/>
                          <a:cs typeface="Verdana"/>
                        </a:rPr>
                        <a:t>  Openness and accountability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Picture 7" descr="http://sr.photos2.fotosearch.com/bthumb/CSP/CSP721/k721562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5624" y="2348880"/>
            <a:ext cx="469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chart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1748" y="1844824"/>
            <a:ext cx="417652" cy="234379"/>
          </a:xfrm>
          <a:prstGeom prst="rect">
            <a:avLst/>
          </a:prstGeom>
        </p:spPr>
      </p:pic>
      <p:pic>
        <p:nvPicPr>
          <p:cNvPr id="10" name="Picture 9" descr="http://www.brightonbarntheatre.ca/uploads/images/grad_cap_diploma_clipart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1974" y="2996952"/>
            <a:ext cx="4572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87524" y="3717032"/>
            <a:ext cx="546100" cy="161925"/>
          </a:xfrm>
          <a:prstGeom prst="rect">
            <a:avLst/>
          </a:prstGeom>
        </p:spPr>
      </p:pic>
      <p:pic>
        <p:nvPicPr>
          <p:cNvPr id="12" name="Picture 11" descr="C:\Users\Prof\AppData\Local\Microsoft\Windows\Temporary Internet Files\Content.IE5\D9B92ZLF\MC900019554[1].wmf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1974" y="4221088"/>
            <a:ext cx="4572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C:\Users\Prof\AppData\Local\Microsoft\Windows\Temporary Internet Files\Content.IE5\R2YEJZZX\MC900029948[1].wmf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3874" y="4797152"/>
            <a:ext cx="5334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C:\Users\Prof\AppData\Local\Microsoft\Windows\Temporary Internet Files\Content.IE5\AB87GFJO\MC900071084[1].wmf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1024" y="5373216"/>
            <a:ext cx="4191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http://www.clipartguide.com/_thumbs/1386-0901-1123-5545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08174" y="6093296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 1"/>
          <p:cNvGraphicFramePr/>
          <p:nvPr>
            <p:extLst>
              <p:ext uri="{D42A27DB-BD31-4B8C-83A1-F6EECF244321}">
                <p14:modId xmlns:p14="http://schemas.microsoft.com/office/powerpoint/2010/main" val="2860708577"/>
              </p:ext>
            </p:extLst>
          </p:nvPr>
        </p:nvGraphicFramePr>
        <p:xfrm>
          <a:off x="179512" y="2155428"/>
          <a:ext cx="6024458" cy="4062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96236" y="6519446"/>
            <a:ext cx="335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  <a:latin typeface="Verdana"/>
                <a:cs typeface="Verdana"/>
              </a:rPr>
              <a:t>PRIORITIES FOR ACTION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086370" y="6079179"/>
            <a:ext cx="0" cy="440267"/>
          </a:xfrm>
          <a:prstGeom prst="straightConnector1">
            <a:avLst/>
          </a:prstGeom>
          <a:ln w="66675"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67544" y="188640"/>
            <a:ext cx="8064896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1" i="0" u="none" strike="noStrike" kern="0" cap="none" spc="0" normalizeH="0" baseline="0" noProof="0" dirty="0">
                <a:ln>
                  <a:noFill/>
                </a:ln>
                <a:solidFill>
                  <a:srgbClr val="4B006C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From Evidence to Action</a:t>
            </a:r>
            <a:endParaRPr kumimoji="0" lang="en-GB" sz="3400" b="1" i="1" u="none" strike="noStrike" kern="0" cap="none" spc="0" normalizeH="0" baseline="0" noProof="0" dirty="0">
              <a:ln>
                <a:noFill/>
              </a:ln>
              <a:solidFill>
                <a:srgbClr val="4B006C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11" name="Picture 10" descr="P1020273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90044" y="1179693"/>
            <a:ext cx="3572115" cy="25840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Oval 6"/>
          <p:cNvSpPr/>
          <p:nvPr/>
        </p:nvSpPr>
        <p:spPr>
          <a:xfrm>
            <a:off x="4074644" y="2953875"/>
            <a:ext cx="2201334" cy="2658533"/>
          </a:xfrm>
          <a:prstGeom prst="ellipse">
            <a:avLst/>
          </a:prstGeom>
          <a:noFill/>
          <a:ln w="2222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159</Words>
  <Application>Microsoft Office PowerPoint</Application>
  <PresentationFormat>On-screen Show (4:3)</PresentationFormat>
  <Paragraphs>45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Times New Roman</vt:lpstr>
      <vt:lpstr>Verdana</vt:lpstr>
      <vt:lpstr>Default Design</vt:lpstr>
      <vt:lpstr>RABIT: Resilience Assessment  Benchmarking &amp;  Impact Toolkit http://www.niccd.org/resilience</vt:lpstr>
      <vt:lpstr>Operationalising Resilience</vt:lpstr>
      <vt:lpstr>PowerPoint Presentation</vt:lpstr>
      <vt:lpstr>PowerPoint Presentation</vt:lpstr>
    </vt:vector>
  </TitlesOfParts>
  <Company>Manchester Computing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zlsiias</dc:creator>
  <cp:lastModifiedBy>Joe Ravetz</cp:lastModifiedBy>
  <cp:revision>201</cp:revision>
  <dcterms:created xsi:type="dcterms:W3CDTF">2004-06-01T09:06:51Z</dcterms:created>
  <dcterms:modified xsi:type="dcterms:W3CDTF">2017-09-13T14:02:30Z</dcterms:modified>
</cp:coreProperties>
</file>