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6"/>
  </p:notesMasterIdLst>
  <p:handoutMasterIdLst>
    <p:handoutMasterId r:id="rId27"/>
  </p:handoutMasterIdLst>
  <p:sldIdLst>
    <p:sldId id="314" r:id="rId2"/>
    <p:sldId id="397" r:id="rId3"/>
    <p:sldId id="398" r:id="rId4"/>
    <p:sldId id="392" r:id="rId5"/>
    <p:sldId id="394" r:id="rId6"/>
    <p:sldId id="376" r:id="rId7"/>
    <p:sldId id="350" r:id="rId8"/>
    <p:sldId id="383" r:id="rId9"/>
    <p:sldId id="347" r:id="rId10"/>
    <p:sldId id="401" r:id="rId11"/>
    <p:sldId id="396" r:id="rId12"/>
    <p:sldId id="384" r:id="rId13"/>
    <p:sldId id="348" r:id="rId14"/>
    <p:sldId id="349" r:id="rId15"/>
    <p:sldId id="352" r:id="rId16"/>
    <p:sldId id="395" r:id="rId17"/>
    <p:sldId id="400" r:id="rId18"/>
    <p:sldId id="353" r:id="rId19"/>
    <p:sldId id="354" r:id="rId20"/>
    <p:sldId id="342" r:id="rId21"/>
    <p:sldId id="399" r:id="rId22"/>
    <p:sldId id="385" r:id="rId23"/>
    <p:sldId id="386" r:id="rId24"/>
    <p:sldId id="388" r:id="rId25"/>
  </p:sldIdLst>
  <p:sldSz cx="9144000" cy="6858000" type="screen4x3"/>
  <p:notesSz cx="6669088" cy="9928225"/>
  <p:custDataLst>
    <p:tags r:id="rId28"/>
  </p:custDataLst>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65" autoAdjust="0"/>
    <p:restoredTop sz="94671" autoAdjust="0"/>
  </p:normalViewPr>
  <p:slideViewPr>
    <p:cSldViewPr>
      <p:cViewPr varScale="1">
        <p:scale>
          <a:sx n="70" d="100"/>
          <a:sy n="70" d="100"/>
        </p:scale>
        <p:origin x="-1338" y="-90"/>
      </p:cViewPr>
      <p:guideLst>
        <p:guide orient="horz" pos="2160"/>
        <p:guide pos="2880"/>
      </p:guideLst>
    </p:cSldViewPr>
  </p:slideViewPr>
  <p:outlineViewPr>
    <p:cViewPr>
      <p:scale>
        <a:sx n="33" d="100"/>
        <a:sy n="33" d="100"/>
      </p:scale>
      <p:origin x="0" y="18"/>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57" d="100"/>
          <a:sy n="57" d="100"/>
        </p:scale>
        <p:origin x="-1812" y="-18"/>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1" y="0"/>
            <a:ext cx="2889579" cy="497040"/>
          </a:xfrm>
          <a:prstGeom prst="rect">
            <a:avLst/>
          </a:prstGeom>
          <a:noFill/>
          <a:ln w="9525">
            <a:noFill/>
            <a:miter lim="800000"/>
            <a:headEnd/>
            <a:tailEnd/>
          </a:ln>
          <a:effectLst/>
        </p:spPr>
        <p:txBody>
          <a:bodyPr vert="horz" wrap="square" lIns="95573" tIns="47786" rIns="95573" bIns="47786" numCol="1" anchor="t" anchorCtr="0" compatLnSpc="1">
            <a:prstTxWarp prst="textNoShape">
              <a:avLst/>
            </a:prstTxWarp>
          </a:bodyPr>
          <a:lstStyle>
            <a:lvl1pPr defTabSz="956347">
              <a:defRPr sz="1300"/>
            </a:lvl1pPr>
          </a:lstStyle>
          <a:p>
            <a:endParaRPr lang="en-GB"/>
          </a:p>
        </p:txBody>
      </p:sp>
      <p:sp>
        <p:nvSpPr>
          <p:cNvPr id="20483" name="Rectangle 3"/>
          <p:cNvSpPr>
            <a:spLocks noGrp="1" noChangeArrowheads="1"/>
          </p:cNvSpPr>
          <p:nvPr>
            <p:ph type="dt" sz="quarter" idx="1"/>
          </p:nvPr>
        </p:nvSpPr>
        <p:spPr bwMode="auto">
          <a:xfrm>
            <a:off x="3777973" y="0"/>
            <a:ext cx="2889579" cy="497040"/>
          </a:xfrm>
          <a:prstGeom prst="rect">
            <a:avLst/>
          </a:prstGeom>
          <a:noFill/>
          <a:ln w="9525">
            <a:noFill/>
            <a:miter lim="800000"/>
            <a:headEnd/>
            <a:tailEnd/>
          </a:ln>
          <a:effectLst/>
        </p:spPr>
        <p:txBody>
          <a:bodyPr vert="horz" wrap="square" lIns="95573" tIns="47786" rIns="95573" bIns="47786" numCol="1" anchor="t" anchorCtr="0" compatLnSpc="1">
            <a:prstTxWarp prst="textNoShape">
              <a:avLst/>
            </a:prstTxWarp>
          </a:bodyPr>
          <a:lstStyle>
            <a:lvl1pPr algn="r" defTabSz="956347">
              <a:defRPr sz="1300"/>
            </a:lvl1pPr>
          </a:lstStyle>
          <a:p>
            <a:endParaRPr lang="en-GB"/>
          </a:p>
        </p:txBody>
      </p:sp>
      <p:sp>
        <p:nvSpPr>
          <p:cNvPr id="20484" name="Rectangle 4"/>
          <p:cNvSpPr>
            <a:spLocks noGrp="1" noChangeArrowheads="1"/>
          </p:cNvSpPr>
          <p:nvPr>
            <p:ph type="ftr" sz="quarter" idx="2"/>
          </p:nvPr>
        </p:nvSpPr>
        <p:spPr bwMode="auto">
          <a:xfrm>
            <a:off x="1" y="9429612"/>
            <a:ext cx="2889579" cy="497040"/>
          </a:xfrm>
          <a:prstGeom prst="rect">
            <a:avLst/>
          </a:prstGeom>
          <a:noFill/>
          <a:ln w="9525">
            <a:noFill/>
            <a:miter lim="800000"/>
            <a:headEnd/>
            <a:tailEnd/>
          </a:ln>
          <a:effectLst/>
        </p:spPr>
        <p:txBody>
          <a:bodyPr vert="horz" wrap="square" lIns="95573" tIns="47786" rIns="95573" bIns="47786" numCol="1" anchor="b" anchorCtr="0" compatLnSpc="1">
            <a:prstTxWarp prst="textNoShape">
              <a:avLst/>
            </a:prstTxWarp>
          </a:bodyPr>
          <a:lstStyle>
            <a:lvl1pPr defTabSz="956347">
              <a:defRPr sz="1300"/>
            </a:lvl1pPr>
          </a:lstStyle>
          <a:p>
            <a:endParaRPr lang="en-GB"/>
          </a:p>
        </p:txBody>
      </p:sp>
      <p:sp>
        <p:nvSpPr>
          <p:cNvPr id="20485" name="Rectangle 5"/>
          <p:cNvSpPr>
            <a:spLocks noGrp="1" noChangeArrowheads="1"/>
          </p:cNvSpPr>
          <p:nvPr>
            <p:ph type="sldNum" sz="quarter" idx="3"/>
          </p:nvPr>
        </p:nvSpPr>
        <p:spPr bwMode="auto">
          <a:xfrm>
            <a:off x="3777973" y="9429612"/>
            <a:ext cx="2889579" cy="497040"/>
          </a:xfrm>
          <a:prstGeom prst="rect">
            <a:avLst/>
          </a:prstGeom>
          <a:noFill/>
          <a:ln w="9525">
            <a:noFill/>
            <a:miter lim="800000"/>
            <a:headEnd/>
            <a:tailEnd/>
          </a:ln>
          <a:effectLst/>
        </p:spPr>
        <p:txBody>
          <a:bodyPr vert="horz" wrap="square" lIns="95573" tIns="47786" rIns="95573" bIns="47786" numCol="1" anchor="b" anchorCtr="0" compatLnSpc="1">
            <a:prstTxWarp prst="textNoShape">
              <a:avLst/>
            </a:prstTxWarp>
          </a:bodyPr>
          <a:lstStyle>
            <a:lvl1pPr algn="r" defTabSz="956347">
              <a:defRPr sz="1300"/>
            </a:lvl1pPr>
          </a:lstStyle>
          <a:p>
            <a:fld id="{C727DC44-A071-4C08-B5E1-C88203280DA0}" type="slidenum">
              <a:rPr lang="en-GB"/>
              <a:pPr/>
              <a:t>‹#›</a:t>
            </a:fld>
            <a:endParaRPr lang="en-GB"/>
          </a:p>
        </p:txBody>
      </p:sp>
    </p:spTree>
    <p:extLst>
      <p:ext uri="{BB962C8B-B14F-4D97-AF65-F5344CB8AC3E}">
        <p14:creationId xmlns:p14="http://schemas.microsoft.com/office/powerpoint/2010/main" val="2731199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0"/>
            <a:ext cx="2889579" cy="497040"/>
          </a:xfrm>
          <a:prstGeom prst="rect">
            <a:avLst/>
          </a:prstGeom>
          <a:noFill/>
          <a:ln w="9525">
            <a:noFill/>
            <a:miter lim="800000"/>
            <a:headEnd/>
            <a:tailEnd/>
          </a:ln>
          <a:effectLst/>
        </p:spPr>
        <p:txBody>
          <a:bodyPr vert="horz" wrap="square" lIns="95573" tIns="47786" rIns="95573" bIns="47786" numCol="1" anchor="t" anchorCtr="0" compatLnSpc="1">
            <a:prstTxWarp prst="textNoShape">
              <a:avLst/>
            </a:prstTxWarp>
          </a:bodyPr>
          <a:lstStyle>
            <a:lvl1pPr defTabSz="956347">
              <a:defRPr sz="1300"/>
            </a:lvl1pPr>
          </a:lstStyle>
          <a:p>
            <a:endParaRPr lang="en-GB"/>
          </a:p>
        </p:txBody>
      </p:sp>
      <p:sp>
        <p:nvSpPr>
          <p:cNvPr id="10243" name="Rectangle 3"/>
          <p:cNvSpPr>
            <a:spLocks noGrp="1" noChangeArrowheads="1"/>
          </p:cNvSpPr>
          <p:nvPr>
            <p:ph type="dt" idx="1"/>
          </p:nvPr>
        </p:nvSpPr>
        <p:spPr bwMode="auto">
          <a:xfrm>
            <a:off x="3777973" y="0"/>
            <a:ext cx="2889579" cy="497040"/>
          </a:xfrm>
          <a:prstGeom prst="rect">
            <a:avLst/>
          </a:prstGeom>
          <a:noFill/>
          <a:ln w="9525">
            <a:noFill/>
            <a:miter lim="800000"/>
            <a:headEnd/>
            <a:tailEnd/>
          </a:ln>
          <a:effectLst/>
        </p:spPr>
        <p:txBody>
          <a:bodyPr vert="horz" wrap="square" lIns="95573" tIns="47786" rIns="95573" bIns="47786" numCol="1" anchor="t" anchorCtr="0" compatLnSpc="1">
            <a:prstTxWarp prst="textNoShape">
              <a:avLst/>
            </a:prstTxWarp>
          </a:bodyPr>
          <a:lstStyle>
            <a:lvl1pPr algn="r" defTabSz="956347">
              <a:defRPr sz="1300"/>
            </a:lvl1pPr>
          </a:lstStyle>
          <a:p>
            <a:endParaRPr lang="en-GB"/>
          </a:p>
        </p:txBody>
      </p:sp>
      <p:sp>
        <p:nvSpPr>
          <p:cNvPr id="10244" name="Rectangle 4"/>
          <p:cNvSpPr>
            <a:spLocks noGrp="1" noRot="1" noChangeAspect="1" noChangeArrowheads="1" noTextEdit="1"/>
          </p:cNvSpPr>
          <p:nvPr>
            <p:ph type="sldImg" idx="2"/>
          </p:nvPr>
        </p:nvSpPr>
        <p:spPr bwMode="auto">
          <a:xfrm>
            <a:off x="854075" y="744538"/>
            <a:ext cx="4962525" cy="3722687"/>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67064" y="4715596"/>
            <a:ext cx="5334963" cy="4468645"/>
          </a:xfrm>
          <a:prstGeom prst="rect">
            <a:avLst/>
          </a:prstGeom>
          <a:noFill/>
          <a:ln w="9525">
            <a:noFill/>
            <a:miter lim="800000"/>
            <a:headEnd/>
            <a:tailEnd/>
          </a:ln>
          <a:effectLst/>
        </p:spPr>
        <p:txBody>
          <a:bodyPr vert="horz" wrap="square" lIns="95573" tIns="47786" rIns="95573" bIns="47786"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46" name="Rectangle 6"/>
          <p:cNvSpPr>
            <a:spLocks noGrp="1" noChangeArrowheads="1"/>
          </p:cNvSpPr>
          <p:nvPr>
            <p:ph type="ftr" sz="quarter" idx="4"/>
          </p:nvPr>
        </p:nvSpPr>
        <p:spPr bwMode="auto">
          <a:xfrm>
            <a:off x="1" y="9429612"/>
            <a:ext cx="2889579" cy="497040"/>
          </a:xfrm>
          <a:prstGeom prst="rect">
            <a:avLst/>
          </a:prstGeom>
          <a:noFill/>
          <a:ln w="9525">
            <a:noFill/>
            <a:miter lim="800000"/>
            <a:headEnd/>
            <a:tailEnd/>
          </a:ln>
          <a:effectLst/>
        </p:spPr>
        <p:txBody>
          <a:bodyPr vert="horz" wrap="square" lIns="95573" tIns="47786" rIns="95573" bIns="47786" numCol="1" anchor="b" anchorCtr="0" compatLnSpc="1">
            <a:prstTxWarp prst="textNoShape">
              <a:avLst/>
            </a:prstTxWarp>
          </a:bodyPr>
          <a:lstStyle>
            <a:lvl1pPr defTabSz="956347">
              <a:defRPr sz="1300"/>
            </a:lvl1pPr>
          </a:lstStyle>
          <a:p>
            <a:endParaRPr lang="en-GB"/>
          </a:p>
        </p:txBody>
      </p:sp>
      <p:sp>
        <p:nvSpPr>
          <p:cNvPr id="10247" name="Rectangle 7"/>
          <p:cNvSpPr>
            <a:spLocks noGrp="1" noChangeArrowheads="1"/>
          </p:cNvSpPr>
          <p:nvPr>
            <p:ph type="sldNum" sz="quarter" idx="5"/>
          </p:nvPr>
        </p:nvSpPr>
        <p:spPr bwMode="auto">
          <a:xfrm>
            <a:off x="3777973" y="9429612"/>
            <a:ext cx="2889579" cy="497040"/>
          </a:xfrm>
          <a:prstGeom prst="rect">
            <a:avLst/>
          </a:prstGeom>
          <a:noFill/>
          <a:ln w="9525">
            <a:noFill/>
            <a:miter lim="800000"/>
            <a:headEnd/>
            <a:tailEnd/>
          </a:ln>
          <a:effectLst/>
        </p:spPr>
        <p:txBody>
          <a:bodyPr vert="horz" wrap="square" lIns="95573" tIns="47786" rIns="95573" bIns="47786" numCol="1" anchor="b" anchorCtr="0" compatLnSpc="1">
            <a:prstTxWarp prst="textNoShape">
              <a:avLst/>
            </a:prstTxWarp>
          </a:bodyPr>
          <a:lstStyle>
            <a:lvl1pPr algn="r" defTabSz="956347">
              <a:defRPr sz="1300"/>
            </a:lvl1pPr>
          </a:lstStyle>
          <a:p>
            <a:fld id="{339443E2-D9FE-48B2-8FD0-7C77FC6AF53E}" type="slidenum">
              <a:rPr lang="en-GB"/>
              <a:pPr/>
              <a:t>‹#›</a:t>
            </a:fld>
            <a:endParaRPr lang="en-GB"/>
          </a:p>
        </p:txBody>
      </p:sp>
    </p:spTree>
    <p:extLst>
      <p:ext uri="{BB962C8B-B14F-4D97-AF65-F5344CB8AC3E}">
        <p14:creationId xmlns:p14="http://schemas.microsoft.com/office/powerpoint/2010/main" val="98166405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1</a:t>
            </a:fld>
            <a:endParaRPr lang="en-GB"/>
          </a:p>
        </p:txBody>
      </p:sp>
    </p:spTree>
    <p:extLst>
      <p:ext uri="{BB962C8B-B14F-4D97-AF65-F5344CB8AC3E}">
        <p14:creationId xmlns:p14="http://schemas.microsoft.com/office/powerpoint/2010/main" val="2473421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19</a:t>
            </a:fld>
            <a:endParaRPr lang="en-GB"/>
          </a:p>
        </p:txBody>
      </p:sp>
    </p:spTree>
    <p:extLst>
      <p:ext uri="{BB962C8B-B14F-4D97-AF65-F5344CB8AC3E}">
        <p14:creationId xmlns:p14="http://schemas.microsoft.com/office/powerpoint/2010/main" val="2453104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20</a:t>
            </a:fld>
            <a:endParaRPr lang="en-GB"/>
          </a:p>
        </p:txBody>
      </p:sp>
    </p:spTree>
    <p:extLst>
      <p:ext uri="{BB962C8B-B14F-4D97-AF65-F5344CB8AC3E}">
        <p14:creationId xmlns:p14="http://schemas.microsoft.com/office/powerpoint/2010/main" val="2848341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39443E2-D9FE-48B2-8FD0-7C77FC6AF53E}" type="slidenum">
              <a:rPr lang="en-GB" smtClean="0"/>
              <a:pPr/>
              <a:t>5</a:t>
            </a:fld>
            <a:endParaRPr lang="en-GB"/>
          </a:p>
        </p:txBody>
      </p:sp>
    </p:spTree>
    <p:extLst>
      <p:ext uri="{BB962C8B-B14F-4D97-AF65-F5344CB8AC3E}">
        <p14:creationId xmlns:p14="http://schemas.microsoft.com/office/powerpoint/2010/main" val="234273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245" indent="-284264" eaLnBrk="0" hangingPunct="0">
              <a:spcBef>
                <a:spcPct val="30000"/>
              </a:spcBef>
              <a:defRPr sz="1200">
                <a:solidFill>
                  <a:schemeClr val="tx1"/>
                </a:solidFill>
                <a:latin typeface="Arial" charset="0"/>
              </a:defRPr>
            </a:lvl2pPr>
            <a:lvl3pPr marL="1141795" indent="-227411" eaLnBrk="0" hangingPunct="0">
              <a:spcBef>
                <a:spcPct val="30000"/>
              </a:spcBef>
              <a:defRPr sz="1200">
                <a:solidFill>
                  <a:schemeClr val="tx1"/>
                </a:solidFill>
                <a:latin typeface="Arial" charset="0"/>
              </a:defRPr>
            </a:lvl3pPr>
            <a:lvl4pPr marL="1599776" indent="-227411" eaLnBrk="0" hangingPunct="0">
              <a:spcBef>
                <a:spcPct val="30000"/>
              </a:spcBef>
              <a:defRPr sz="1200">
                <a:solidFill>
                  <a:schemeClr val="tx1"/>
                </a:solidFill>
                <a:latin typeface="Arial" charset="0"/>
              </a:defRPr>
            </a:lvl4pPr>
            <a:lvl5pPr marL="2056177" indent="-227411" eaLnBrk="0" hangingPunct="0">
              <a:spcBef>
                <a:spcPct val="30000"/>
              </a:spcBef>
              <a:defRPr sz="1200">
                <a:solidFill>
                  <a:schemeClr val="tx1"/>
                </a:solidFill>
                <a:latin typeface="Arial" charset="0"/>
              </a:defRPr>
            </a:lvl5pPr>
            <a:lvl6pPr marL="2511000" indent="-227411" eaLnBrk="0" fontAlgn="base" hangingPunct="0">
              <a:spcBef>
                <a:spcPct val="30000"/>
              </a:spcBef>
              <a:spcAft>
                <a:spcPct val="0"/>
              </a:spcAft>
              <a:defRPr sz="1200">
                <a:solidFill>
                  <a:schemeClr val="tx1"/>
                </a:solidFill>
                <a:latin typeface="Arial" charset="0"/>
              </a:defRPr>
            </a:lvl6pPr>
            <a:lvl7pPr marL="2965822" indent="-227411" eaLnBrk="0" fontAlgn="base" hangingPunct="0">
              <a:spcBef>
                <a:spcPct val="30000"/>
              </a:spcBef>
              <a:spcAft>
                <a:spcPct val="0"/>
              </a:spcAft>
              <a:defRPr sz="1200">
                <a:solidFill>
                  <a:schemeClr val="tx1"/>
                </a:solidFill>
                <a:latin typeface="Arial" charset="0"/>
              </a:defRPr>
            </a:lvl7pPr>
            <a:lvl8pPr marL="3420645" indent="-227411" eaLnBrk="0" fontAlgn="base" hangingPunct="0">
              <a:spcBef>
                <a:spcPct val="30000"/>
              </a:spcBef>
              <a:spcAft>
                <a:spcPct val="0"/>
              </a:spcAft>
              <a:defRPr sz="1200">
                <a:solidFill>
                  <a:schemeClr val="tx1"/>
                </a:solidFill>
                <a:latin typeface="Arial" charset="0"/>
              </a:defRPr>
            </a:lvl8pPr>
            <a:lvl9pPr marL="3875467" indent="-22741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2A15896-289C-4D51-8CBA-4C75A237AC6D}" type="slidenum">
              <a:rPr lang="en-GB" altLang="en-US" smtClean="0"/>
              <a:pPr eaLnBrk="1" hangingPunct="1">
                <a:spcBef>
                  <a:spcPct val="0"/>
                </a:spcBef>
              </a:pPr>
              <a:t>6</a:t>
            </a:fld>
            <a:endParaRPr lang="en-GB"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a:p>
            <a:pPr eaLnBrk="1" hangingPunct="1"/>
            <a:endParaRPr lang="en-US" altLang="en-US" smtClean="0"/>
          </a:p>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53277" indent="-289722" eaLnBrk="0" hangingPunct="0">
              <a:spcBef>
                <a:spcPct val="30000"/>
              </a:spcBef>
              <a:defRPr sz="1200">
                <a:solidFill>
                  <a:schemeClr val="tx1"/>
                </a:solidFill>
                <a:latin typeface="Arial" charset="0"/>
              </a:defRPr>
            </a:lvl2pPr>
            <a:lvl3pPr marL="1158888" indent="-231778" eaLnBrk="0" hangingPunct="0">
              <a:spcBef>
                <a:spcPct val="30000"/>
              </a:spcBef>
              <a:defRPr sz="1200">
                <a:solidFill>
                  <a:schemeClr val="tx1"/>
                </a:solidFill>
                <a:latin typeface="Arial" charset="0"/>
              </a:defRPr>
            </a:lvl3pPr>
            <a:lvl4pPr marL="1622443" indent="-231778" eaLnBrk="0" hangingPunct="0">
              <a:spcBef>
                <a:spcPct val="30000"/>
              </a:spcBef>
              <a:defRPr sz="1200">
                <a:solidFill>
                  <a:schemeClr val="tx1"/>
                </a:solidFill>
                <a:latin typeface="Arial" charset="0"/>
              </a:defRPr>
            </a:lvl4pPr>
            <a:lvl5pPr marL="2085998" indent="-231778" eaLnBrk="0" hangingPunct="0">
              <a:spcBef>
                <a:spcPct val="30000"/>
              </a:spcBef>
              <a:defRPr sz="1200">
                <a:solidFill>
                  <a:schemeClr val="tx1"/>
                </a:solidFill>
                <a:latin typeface="Arial" charset="0"/>
              </a:defRPr>
            </a:lvl5pPr>
            <a:lvl6pPr marL="2549553" indent="-231778" eaLnBrk="0" fontAlgn="base" hangingPunct="0">
              <a:spcBef>
                <a:spcPct val="30000"/>
              </a:spcBef>
              <a:spcAft>
                <a:spcPct val="0"/>
              </a:spcAft>
              <a:defRPr sz="1200">
                <a:solidFill>
                  <a:schemeClr val="tx1"/>
                </a:solidFill>
                <a:latin typeface="Arial" charset="0"/>
              </a:defRPr>
            </a:lvl6pPr>
            <a:lvl7pPr marL="3013108" indent="-231778" eaLnBrk="0" fontAlgn="base" hangingPunct="0">
              <a:spcBef>
                <a:spcPct val="30000"/>
              </a:spcBef>
              <a:spcAft>
                <a:spcPct val="0"/>
              </a:spcAft>
              <a:defRPr sz="1200">
                <a:solidFill>
                  <a:schemeClr val="tx1"/>
                </a:solidFill>
                <a:latin typeface="Arial" charset="0"/>
              </a:defRPr>
            </a:lvl7pPr>
            <a:lvl8pPr marL="3476663" indent="-231778" eaLnBrk="0" fontAlgn="base" hangingPunct="0">
              <a:spcBef>
                <a:spcPct val="30000"/>
              </a:spcBef>
              <a:spcAft>
                <a:spcPct val="0"/>
              </a:spcAft>
              <a:defRPr sz="1200">
                <a:solidFill>
                  <a:schemeClr val="tx1"/>
                </a:solidFill>
                <a:latin typeface="Arial" charset="0"/>
              </a:defRPr>
            </a:lvl8pPr>
            <a:lvl9pPr marL="3940218" indent="-23177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BE83607-F8BE-4D0C-A17D-28480D811456}" type="slidenum">
              <a:rPr lang="en-GB" altLang="en-US" smtClean="0"/>
              <a:pPr eaLnBrk="1" hangingPunct="1">
                <a:spcBef>
                  <a:spcPct val="0"/>
                </a:spcBef>
              </a:pPr>
              <a:t>7</a:t>
            </a:fld>
            <a:endParaRPr lang="en-GB"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9</a:t>
            </a:fld>
            <a:endParaRPr lang="en-GB"/>
          </a:p>
        </p:txBody>
      </p:sp>
    </p:spTree>
    <p:extLst>
      <p:ext uri="{BB962C8B-B14F-4D97-AF65-F5344CB8AC3E}">
        <p14:creationId xmlns:p14="http://schemas.microsoft.com/office/powerpoint/2010/main" val="314985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13</a:t>
            </a:fld>
            <a:endParaRPr lang="en-GB"/>
          </a:p>
        </p:txBody>
      </p:sp>
    </p:spTree>
    <p:extLst>
      <p:ext uri="{BB962C8B-B14F-4D97-AF65-F5344CB8AC3E}">
        <p14:creationId xmlns:p14="http://schemas.microsoft.com/office/powerpoint/2010/main" val="2388074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14</a:t>
            </a:fld>
            <a:endParaRPr lang="en-GB"/>
          </a:p>
        </p:txBody>
      </p:sp>
    </p:spTree>
    <p:extLst>
      <p:ext uri="{BB962C8B-B14F-4D97-AF65-F5344CB8AC3E}">
        <p14:creationId xmlns:p14="http://schemas.microsoft.com/office/powerpoint/2010/main" val="835913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15</a:t>
            </a:fld>
            <a:endParaRPr lang="en-GB"/>
          </a:p>
        </p:txBody>
      </p:sp>
    </p:spTree>
    <p:extLst>
      <p:ext uri="{BB962C8B-B14F-4D97-AF65-F5344CB8AC3E}">
        <p14:creationId xmlns:p14="http://schemas.microsoft.com/office/powerpoint/2010/main" val="779229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9443E2-D9FE-48B2-8FD0-7C77FC6AF53E}" type="slidenum">
              <a:rPr lang="en-GB" smtClean="0"/>
              <a:pPr/>
              <a:t>18</a:t>
            </a:fld>
            <a:endParaRPr lang="en-GB"/>
          </a:p>
        </p:txBody>
      </p:sp>
    </p:spTree>
    <p:extLst>
      <p:ext uri="{BB962C8B-B14F-4D97-AF65-F5344CB8AC3E}">
        <p14:creationId xmlns:p14="http://schemas.microsoft.com/office/powerpoint/2010/main" val="28460284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685800" y="2130425"/>
            <a:ext cx="7772400" cy="1470025"/>
          </a:xfrm>
        </p:spPr>
        <p:txBody>
          <a:bodyPr/>
          <a:lstStyle>
            <a:lvl1pPr>
              <a:defRPr sz="4400"/>
            </a:lvl1pPr>
          </a:lstStyle>
          <a:p>
            <a:r>
              <a:rPr lang="en-GB"/>
              <a:t>Click to edit Master title style</a:t>
            </a:r>
          </a:p>
        </p:txBody>
      </p:sp>
      <p:sp>
        <p:nvSpPr>
          <p:cNvPr id="30723" name="Rectangle 3"/>
          <p:cNvSpPr>
            <a:spLocks noGrp="1" noChangeArrowheads="1"/>
          </p:cNvSpPr>
          <p:nvPr>
            <p:ph type="subTitle" idx="1"/>
          </p:nvPr>
        </p:nvSpPr>
        <p:spPr>
          <a:xfrm>
            <a:off x="1371600" y="3886200"/>
            <a:ext cx="6400800" cy="1752600"/>
          </a:xfrm>
        </p:spPr>
        <p:txBody>
          <a:bodyPr/>
          <a:lstStyle>
            <a:lvl1pPr marL="0" indent="0" algn="ctr">
              <a:buFontTx/>
              <a:buNone/>
              <a:defRPr sz="2000"/>
            </a:lvl1pPr>
          </a:lstStyle>
          <a:p>
            <a:r>
              <a:rPr lang="en-GB"/>
              <a:t>Click to edit Master subtitle style</a:t>
            </a:r>
          </a:p>
        </p:txBody>
      </p:sp>
      <p:sp>
        <p:nvSpPr>
          <p:cNvPr id="30724" name="Rectangle 4"/>
          <p:cNvSpPr>
            <a:spLocks noGrp="1" noChangeArrowheads="1"/>
          </p:cNvSpPr>
          <p:nvPr>
            <p:ph type="ftr" sz="quarter" idx="3"/>
          </p:nvPr>
        </p:nvSpPr>
        <p:spPr>
          <a:xfrm>
            <a:off x="2627313" y="6092825"/>
            <a:ext cx="3968750" cy="476250"/>
          </a:xfrm>
        </p:spPr>
        <p:txBody>
          <a:bodyPr/>
          <a:lstStyle>
            <a:lvl1pPr>
              <a:defRPr/>
            </a:lvl1pPr>
          </a:lstStyle>
          <a:p>
            <a:r>
              <a:rPr lang="en-GB" altLang="en-GB"/>
              <a:t>Compliance and Risk</a:t>
            </a:r>
            <a:endParaRPr lang="en-GB"/>
          </a:p>
        </p:txBody>
      </p:sp>
      <p:pic>
        <p:nvPicPr>
          <p:cNvPr id="6" name="Picture 1" descr="TAB_allwhite.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210210"/>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4013" y="692150"/>
            <a:ext cx="1982787" cy="54340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55650" y="692150"/>
            <a:ext cx="5795963" cy="5434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ltLang="en-GB" dirty="0"/>
              <a:t>Compliance </a:t>
            </a:r>
            <a:r>
              <a:rPr lang="en-GB" altLang="en-GB" dirty="0" smtClean="0"/>
              <a:t>&amp; </a:t>
            </a:r>
            <a:r>
              <a:rPr lang="en-GB" altLang="en-GB" dirty="0"/>
              <a:t>Risk</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55650" y="1600200"/>
            <a:ext cx="3889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97425" y="1600200"/>
            <a:ext cx="3889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6"/>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ltLang="en-GB"/>
              <a:t>Compliance and Risk</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BD29FF"/>
            </a:gs>
            <a:gs pos="100000">
              <a:srgbClr val="5F008A"/>
            </a:gs>
          </a:gsLst>
          <a:path path="rect">
            <a:fillToRect l="100000" b="100000"/>
          </a:path>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755650" y="692150"/>
            <a:ext cx="7931150" cy="7254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755650" y="1600200"/>
            <a:ext cx="793115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4100" name="Rectangle 4"/>
          <p:cNvSpPr>
            <a:spLocks noGrp="1" noChangeArrowheads="1"/>
          </p:cNvSpPr>
          <p:nvPr>
            <p:ph type="ftr" sz="quarter" idx="3"/>
          </p:nvPr>
        </p:nvSpPr>
        <p:spPr bwMode="auto">
          <a:xfrm>
            <a:off x="457200" y="6245225"/>
            <a:ext cx="8229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2400">
                <a:solidFill>
                  <a:srgbClr val="9999FF"/>
                </a:solidFill>
                <a:latin typeface="R Frutiger Roman" charset="0"/>
              </a:defRPr>
            </a:lvl1pPr>
          </a:lstStyle>
          <a:p>
            <a:r>
              <a:rPr lang="en-GB" altLang="en-GB"/>
              <a:t>Compliance and Risk</a:t>
            </a:r>
            <a:endParaRPr lang="en-GB"/>
          </a:p>
        </p:txBody>
      </p:sp>
      <p:pic>
        <p:nvPicPr>
          <p:cNvPr id="6" name="Picture 5" descr="TAB_allwhite.eps"/>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51520" y="188640"/>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dt="0"/>
  <p:txStyles>
    <p:titleStyle>
      <a:lvl1pPr algn="ctr" rtl="0" fontAlgn="base">
        <a:spcBef>
          <a:spcPct val="0"/>
        </a:spcBef>
        <a:spcAft>
          <a:spcPct val="0"/>
        </a:spcAft>
        <a:defRPr sz="4000">
          <a:solidFill>
            <a:schemeClr val="tx2"/>
          </a:solidFill>
          <a:latin typeface="+mj-lt"/>
          <a:ea typeface="+mj-ea"/>
          <a:cs typeface="+mj-cs"/>
        </a:defRPr>
      </a:lvl1pPr>
      <a:lvl2pPr algn="ctr" rtl="0" fontAlgn="base">
        <a:spcBef>
          <a:spcPct val="0"/>
        </a:spcBef>
        <a:spcAft>
          <a:spcPct val="0"/>
        </a:spcAft>
        <a:defRPr sz="4000">
          <a:solidFill>
            <a:schemeClr val="tx2"/>
          </a:solidFill>
          <a:latin typeface="Arial" charset="0"/>
        </a:defRPr>
      </a:lvl2pPr>
      <a:lvl3pPr algn="ctr" rtl="0" fontAlgn="base">
        <a:spcBef>
          <a:spcPct val="0"/>
        </a:spcBef>
        <a:spcAft>
          <a:spcPct val="0"/>
        </a:spcAft>
        <a:defRPr sz="4000">
          <a:solidFill>
            <a:schemeClr val="tx2"/>
          </a:solidFill>
          <a:latin typeface="Arial" charset="0"/>
        </a:defRPr>
      </a:lvl3pPr>
      <a:lvl4pPr algn="ctr" rtl="0" fontAlgn="base">
        <a:spcBef>
          <a:spcPct val="0"/>
        </a:spcBef>
        <a:spcAft>
          <a:spcPct val="0"/>
        </a:spcAft>
        <a:defRPr sz="4000">
          <a:solidFill>
            <a:schemeClr val="tx2"/>
          </a:solidFill>
          <a:latin typeface="Arial" charset="0"/>
        </a:defRPr>
      </a:lvl4pPr>
      <a:lvl5pPr algn="ctr" rtl="0" fontAlgn="base">
        <a:spcBef>
          <a:spcPct val="0"/>
        </a:spcBef>
        <a:spcAft>
          <a:spcPct val="0"/>
        </a:spcAft>
        <a:defRPr sz="4000">
          <a:solidFill>
            <a:schemeClr val="tx2"/>
          </a:solidFill>
          <a:latin typeface="Arial" charset="0"/>
        </a:defRPr>
      </a:lvl5pPr>
      <a:lvl6pPr marL="457200" algn="ctr" rtl="0" fontAlgn="base">
        <a:spcBef>
          <a:spcPct val="0"/>
        </a:spcBef>
        <a:spcAft>
          <a:spcPct val="0"/>
        </a:spcAft>
        <a:defRPr sz="4000">
          <a:solidFill>
            <a:schemeClr val="tx2"/>
          </a:solidFill>
          <a:latin typeface="Arial" charset="0"/>
        </a:defRPr>
      </a:lvl6pPr>
      <a:lvl7pPr marL="914400" algn="ctr" rtl="0" fontAlgn="base">
        <a:spcBef>
          <a:spcPct val="0"/>
        </a:spcBef>
        <a:spcAft>
          <a:spcPct val="0"/>
        </a:spcAft>
        <a:defRPr sz="4000">
          <a:solidFill>
            <a:schemeClr val="tx2"/>
          </a:solidFill>
          <a:latin typeface="Arial" charset="0"/>
        </a:defRPr>
      </a:lvl7pPr>
      <a:lvl8pPr marL="1371600" algn="ctr" rtl="0" fontAlgn="base">
        <a:spcBef>
          <a:spcPct val="0"/>
        </a:spcBef>
        <a:spcAft>
          <a:spcPct val="0"/>
        </a:spcAft>
        <a:defRPr sz="4000">
          <a:solidFill>
            <a:schemeClr val="tx2"/>
          </a:solidFill>
          <a:latin typeface="Arial" charset="0"/>
        </a:defRPr>
      </a:lvl8pPr>
      <a:lvl9pPr marL="1828800" algn="ctr" rtl="0" fontAlgn="base">
        <a:spcBef>
          <a:spcPct val="0"/>
        </a:spcBef>
        <a:spcAft>
          <a:spcPct val="0"/>
        </a:spcAft>
        <a:defRPr sz="4000">
          <a:solidFill>
            <a:schemeClr val="tx2"/>
          </a:solidFill>
          <a:latin typeface="Arial"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00" y="1844824"/>
            <a:ext cx="7931150" cy="1872208"/>
          </a:xfrm>
        </p:spPr>
        <p:txBody>
          <a:bodyPr/>
          <a:lstStyle/>
          <a:p>
            <a:r>
              <a:rPr lang="en-GB" b="1" dirty="0" smtClean="0">
                <a:solidFill>
                  <a:schemeClr val="tx1"/>
                </a:solidFill>
              </a:rPr>
              <a:t>HR Records</a:t>
            </a:r>
            <a:endParaRPr lang="en-GB" dirty="0">
              <a:solidFill>
                <a:schemeClr val="tx1"/>
              </a:solidFill>
            </a:endParaRPr>
          </a:p>
        </p:txBody>
      </p:sp>
      <p:sp>
        <p:nvSpPr>
          <p:cNvPr id="9" name="TextBox 8"/>
          <p:cNvSpPr txBox="1"/>
          <p:nvPr/>
        </p:nvSpPr>
        <p:spPr>
          <a:xfrm>
            <a:off x="2267705" y="5373216"/>
            <a:ext cx="4370941" cy="830997"/>
          </a:xfrm>
          <a:prstGeom prst="rect">
            <a:avLst/>
          </a:prstGeom>
          <a:noFill/>
        </p:spPr>
        <p:txBody>
          <a:bodyPr wrap="none" rtlCol="0">
            <a:spAutoFit/>
          </a:bodyPr>
          <a:lstStyle/>
          <a:p>
            <a:pPr algn="ctr"/>
            <a:r>
              <a:rPr lang="en-US" sz="2400" dirty="0" smtClean="0"/>
              <a:t>Alan Carter</a:t>
            </a:r>
          </a:p>
          <a:p>
            <a:pPr algn="ctr"/>
            <a:r>
              <a:rPr lang="en-US" sz="2400" dirty="0" smtClean="0"/>
              <a:t>Information Governance Office</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Locally held HR Records (3)</a:t>
            </a:r>
            <a:endParaRPr lang="en-GB" dirty="0"/>
          </a:p>
        </p:txBody>
      </p:sp>
      <p:sp>
        <p:nvSpPr>
          <p:cNvPr id="3" name="Content Placeholder 2"/>
          <p:cNvSpPr>
            <a:spLocks noGrp="1"/>
          </p:cNvSpPr>
          <p:nvPr>
            <p:ph idx="1"/>
          </p:nvPr>
        </p:nvSpPr>
        <p:spPr/>
        <p:txBody>
          <a:bodyPr/>
          <a:lstStyle/>
          <a:p>
            <a:r>
              <a:rPr lang="en-GB" dirty="0" smtClean="0"/>
              <a:t>Grievances and </a:t>
            </a:r>
            <a:r>
              <a:rPr lang="en-GB" dirty="0" err="1" smtClean="0"/>
              <a:t>disciplinaries</a:t>
            </a:r>
            <a:r>
              <a:rPr lang="en-GB" dirty="0" smtClean="0"/>
              <a:t>- but passed to HR when process complete</a:t>
            </a:r>
            <a:endParaRPr lang="en-GB" dirty="0" smtClean="0"/>
          </a:p>
          <a:p>
            <a:r>
              <a:rPr lang="en-GB" dirty="0" smtClean="0"/>
              <a:t>Distinction between formal and informal proceedings</a:t>
            </a:r>
          </a:p>
          <a:p>
            <a:r>
              <a:rPr lang="en-GB" dirty="0" smtClean="0"/>
              <a:t>Possibility of multiple copies: HR partner, manager, TU Rep</a:t>
            </a:r>
          </a:p>
          <a:p>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2556381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data not held by HR Services</a:t>
            </a:r>
            <a:endParaRPr lang="en-GB" dirty="0"/>
          </a:p>
        </p:txBody>
      </p:sp>
      <p:sp>
        <p:nvSpPr>
          <p:cNvPr id="3" name="Content Placeholder 2"/>
          <p:cNvSpPr>
            <a:spLocks noGrp="1"/>
          </p:cNvSpPr>
          <p:nvPr>
            <p:ph idx="1"/>
          </p:nvPr>
        </p:nvSpPr>
        <p:spPr>
          <a:xfrm>
            <a:off x="755576" y="1844824"/>
            <a:ext cx="7931150" cy="4525963"/>
          </a:xfrm>
        </p:spPr>
        <p:txBody>
          <a:bodyPr/>
          <a:lstStyle/>
          <a:p>
            <a:r>
              <a:rPr lang="en-GB" dirty="0" smtClean="0"/>
              <a:t>Health data and referrals kept by DASS, Occupational Health, Counselling</a:t>
            </a:r>
          </a:p>
          <a:p>
            <a:r>
              <a:rPr lang="en-GB" dirty="0" smtClean="0"/>
              <a:t>Accident investigations and reports kept by Safety Services</a:t>
            </a:r>
          </a:p>
          <a:p>
            <a:r>
              <a:rPr lang="en-GB" dirty="0" smtClean="0"/>
              <a:t>Job evaluation data kept by HERA Team</a:t>
            </a:r>
          </a:p>
          <a:p>
            <a:r>
              <a:rPr lang="en-GB" dirty="0" smtClean="0"/>
              <a:t>SLDU keep some training records</a:t>
            </a:r>
          </a:p>
          <a:p>
            <a:r>
              <a:rPr lang="en-GB" dirty="0" smtClean="0"/>
              <a:t>Correspondence!</a:t>
            </a:r>
          </a:p>
          <a:p>
            <a:r>
              <a:rPr lang="en-GB" dirty="0" smtClean="0"/>
              <a:t>Attachments</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712557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50" y="1124744"/>
            <a:ext cx="7931150" cy="720080"/>
          </a:xfrm>
        </p:spPr>
        <p:txBody>
          <a:bodyPr/>
          <a:lstStyle/>
          <a:p>
            <a:pPr lvl="0"/>
            <a:r>
              <a:rPr lang="en-GB" dirty="0" smtClean="0">
                <a:solidFill>
                  <a:srgbClr val="FFFFFF"/>
                </a:solidFill>
                <a:ea typeface="+mn-ea"/>
                <a:cs typeface="+mn-cs"/>
              </a:rPr>
              <a:t>Unstructured data</a:t>
            </a:r>
            <a:r>
              <a:rPr lang="en-GB" sz="3200" b="1" kern="1200" dirty="0">
                <a:solidFill>
                  <a:srgbClr val="FFFFFF"/>
                </a:solidFill>
                <a:latin typeface="Arial" charset="0"/>
                <a:ea typeface="+mn-ea"/>
                <a:cs typeface="+mn-cs"/>
              </a:rPr>
              <a:t/>
            </a:r>
            <a:br>
              <a:rPr lang="en-GB" sz="3200" b="1" kern="1200" dirty="0">
                <a:solidFill>
                  <a:srgbClr val="FFFFFF"/>
                </a:solidFill>
                <a:latin typeface="Arial" charset="0"/>
                <a:ea typeface="+mn-ea"/>
                <a:cs typeface="+mn-cs"/>
              </a:rPr>
            </a:br>
            <a:endParaRPr lang="en-GB" dirty="0"/>
          </a:p>
        </p:txBody>
      </p:sp>
      <p:sp>
        <p:nvSpPr>
          <p:cNvPr id="3" name="Content Placeholder 2"/>
          <p:cNvSpPr>
            <a:spLocks noGrp="1"/>
          </p:cNvSpPr>
          <p:nvPr>
            <p:ph idx="1"/>
          </p:nvPr>
        </p:nvSpPr>
        <p:spPr>
          <a:xfrm>
            <a:off x="827584" y="1700808"/>
            <a:ext cx="7931150" cy="3849291"/>
          </a:xfrm>
        </p:spPr>
        <p:txBody>
          <a:bodyPr/>
          <a:lstStyle/>
          <a:p>
            <a:r>
              <a:rPr lang="en-GB" dirty="0" smtClean="0"/>
              <a:t>Local areas keep data relating to HR matters :</a:t>
            </a:r>
          </a:p>
          <a:p>
            <a:r>
              <a:rPr lang="en-GB" dirty="0" smtClean="0"/>
              <a:t>Correspondence</a:t>
            </a:r>
          </a:p>
          <a:p>
            <a:r>
              <a:rPr lang="en-GB" dirty="0" smtClean="0"/>
              <a:t>Emails</a:t>
            </a:r>
          </a:p>
          <a:p>
            <a:r>
              <a:rPr lang="en-GB" dirty="0" smtClean="0"/>
              <a:t>Informal meeting minutes</a:t>
            </a:r>
          </a:p>
          <a:p>
            <a:r>
              <a:rPr lang="en-GB" dirty="0" smtClean="0"/>
              <a:t>Notes of conversations</a:t>
            </a:r>
          </a:p>
          <a:p>
            <a:r>
              <a:rPr lang="en-GB" dirty="0" smtClean="0"/>
              <a:t>Working copies</a:t>
            </a:r>
          </a:p>
          <a:p>
            <a:endParaRPr lang="en-GB" dirty="0"/>
          </a:p>
          <a:p>
            <a:endParaRPr lang="en-GB" dirty="0" smtClean="0"/>
          </a:p>
          <a:p>
            <a:endParaRPr lang="en-GB" dirty="0"/>
          </a:p>
        </p:txBody>
      </p:sp>
      <p:sp>
        <p:nvSpPr>
          <p:cNvPr id="4" name="Footer Placeholder 3"/>
          <p:cNvSpPr>
            <a:spLocks noGrp="1"/>
          </p:cNvSpPr>
          <p:nvPr>
            <p:ph type="ftr" sz="quarter" idx="10"/>
          </p:nvPr>
        </p:nvSpPr>
        <p:spPr/>
        <p:txBody>
          <a:bodyPr/>
          <a:lstStyle/>
          <a:p>
            <a:r>
              <a:rPr lang="en-GB" dirty="0" smtClean="0"/>
              <a:t>Compliance and Risk</a:t>
            </a:r>
            <a:endParaRPr lang="en-GB" dirty="0"/>
          </a:p>
        </p:txBody>
      </p:sp>
    </p:spTree>
    <p:extLst>
      <p:ext uri="{BB962C8B-B14F-4D97-AF65-F5344CB8AC3E}">
        <p14:creationId xmlns:p14="http://schemas.microsoft.com/office/powerpoint/2010/main" val="1866508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0441" y="1628800"/>
            <a:ext cx="7931150" cy="4464496"/>
          </a:xfrm>
        </p:spPr>
        <p:txBody>
          <a:bodyPr/>
          <a:lstStyle/>
          <a:p>
            <a:r>
              <a:rPr lang="en-US" sz="3200" dirty="0" smtClean="0"/>
              <a:t>If you keep local records you are responsible for managing them</a:t>
            </a:r>
          </a:p>
          <a:p>
            <a:r>
              <a:rPr lang="en-US" sz="3200" dirty="0" smtClean="0"/>
              <a:t>Local responsibility for HR records should be clear</a:t>
            </a:r>
          </a:p>
          <a:p>
            <a:r>
              <a:rPr lang="en-US" sz="3200" dirty="0" smtClean="0"/>
              <a:t>Local areas should have clear directions on the accuracy, security and accessibility of HR data</a:t>
            </a:r>
          </a:p>
          <a:p>
            <a:endParaRPr lang="en-US" sz="2400" dirty="0" smtClean="0"/>
          </a:p>
          <a:p>
            <a:endParaRPr lang="en-US" dirty="0" smtClean="0"/>
          </a:p>
          <a:p>
            <a:pPr marL="0" indent="0">
              <a:buNone/>
            </a:pPr>
            <a:endParaRPr lang="en-US" dirty="0"/>
          </a:p>
        </p:txBody>
      </p:sp>
      <p:sp>
        <p:nvSpPr>
          <p:cNvPr id="4" name="TextBox 3"/>
          <p:cNvSpPr txBox="1"/>
          <p:nvPr/>
        </p:nvSpPr>
        <p:spPr>
          <a:xfrm>
            <a:off x="539552" y="908720"/>
            <a:ext cx="8352928" cy="584775"/>
          </a:xfrm>
          <a:prstGeom prst="rect">
            <a:avLst/>
          </a:prstGeom>
          <a:noFill/>
        </p:spPr>
        <p:txBody>
          <a:bodyPr wrap="square" rtlCol="0">
            <a:spAutoFit/>
          </a:bodyPr>
          <a:lstStyle/>
          <a:p>
            <a:pPr algn="ctr"/>
            <a:r>
              <a:rPr lang="en-GB" sz="3200" b="1" dirty="0" smtClean="0"/>
              <a:t>Managing local HR records</a:t>
            </a:r>
            <a:endParaRPr lang="en-GB" sz="3200" b="1" dirty="0"/>
          </a:p>
        </p:txBody>
      </p:sp>
    </p:spTree>
    <p:extLst>
      <p:ext uri="{BB962C8B-B14F-4D97-AF65-F5344CB8AC3E}">
        <p14:creationId xmlns:p14="http://schemas.microsoft.com/office/powerpoint/2010/main" val="1804236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1988840"/>
            <a:ext cx="7931150" cy="4536504"/>
          </a:xfrm>
        </p:spPr>
        <p:txBody>
          <a:bodyPr/>
          <a:lstStyle/>
          <a:p>
            <a:r>
              <a:rPr lang="en-GB" sz="3200" dirty="0" smtClean="0"/>
              <a:t>Preferably saved electronically, not as paper</a:t>
            </a:r>
          </a:p>
          <a:p>
            <a:r>
              <a:rPr lang="en-GB" sz="3200" dirty="0" smtClean="0"/>
              <a:t>Certainly not both!</a:t>
            </a:r>
          </a:p>
          <a:p>
            <a:r>
              <a:rPr lang="en-GB" sz="3200" dirty="0" smtClean="0"/>
              <a:t>Copies kept to a minimum</a:t>
            </a:r>
          </a:p>
          <a:p>
            <a:r>
              <a:rPr lang="en-GB" sz="3200" dirty="0" smtClean="0"/>
              <a:t>Not overshared, and if possible not by email</a:t>
            </a:r>
          </a:p>
          <a:p>
            <a:endParaRPr lang="en-GB" sz="2200" dirty="0" smtClean="0"/>
          </a:p>
          <a:p>
            <a:endParaRPr lang="en-GB" sz="2200" dirty="0" smtClean="0"/>
          </a:p>
          <a:p>
            <a:endParaRPr lang="en-US" dirty="0" smtClean="0"/>
          </a:p>
          <a:p>
            <a:pPr marL="0" indent="0">
              <a:buNone/>
            </a:pPr>
            <a:endParaRPr lang="en-US" dirty="0"/>
          </a:p>
        </p:txBody>
      </p:sp>
      <p:sp>
        <p:nvSpPr>
          <p:cNvPr id="4" name="TextBox 3"/>
          <p:cNvSpPr txBox="1"/>
          <p:nvPr/>
        </p:nvSpPr>
        <p:spPr>
          <a:xfrm>
            <a:off x="1691680" y="692695"/>
            <a:ext cx="5904656" cy="584775"/>
          </a:xfrm>
          <a:prstGeom prst="rect">
            <a:avLst/>
          </a:prstGeom>
          <a:noFill/>
        </p:spPr>
        <p:txBody>
          <a:bodyPr wrap="square" rtlCol="0">
            <a:spAutoFit/>
          </a:bodyPr>
          <a:lstStyle/>
          <a:p>
            <a:pPr algn="ctr"/>
            <a:r>
              <a:rPr lang="en-GB" sz="3200" b="1" dirty="0" smtClean="0"/>
              <a:t>Managing local HR records</a:t>
            </a:r>
            <a:endParaRPr lang="en-GB" sz="3200" b="1" dirty="0"/>
          </a:p>
        </p:txBody>
      </p:sp>
    </p:spTree>
    <p:extLst>
      <p:ext uri="{BB962C8B-B14F-4D97-AF65-F5344CB8AC3E}">
        <p14:creationId xmlns:p14="http://schemas.microsoft.com/office/powerpoint/2010/main" val="18042369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55650" y="908720"/>
            <a:ext cx="7931150" cy="648072"/>
          </a:xfrm>
        </p:spPr>
        <p:txBody>
          <a:bodyPr/>
          <a:lstStyle/>
          <a:p>
            <a:pPr eaLnBrk="1" hangingPunct="1"/>
            <a:r>
              <a:rPr lang="en-GB" altLang="en-US" dirty="0" smtClean="0"/>
              <a:t>File structures</a:t>
            </a:r>
          </a:p>
        </p:txBody>
      </p:sp>
      <p:sp>
        <p:nvSpPr>
          <p:cNvPr id="4099" name="Rectangle 3"/>
          <p:cNvSpPr>
            <a:spLocks noGrp="1" noChangeArrowheads="1"/>
          </p:cNvSpPr>
          <p:nvPr>
            <p:ph type="body" idx="1"/>
          </p:nvPr>
        </p:nvSpPr>
        <p:spPr/>
        <p:txBody>
          <a:bodyPr/>
          <a:lstStyle/>
          <a:p>
            <a:pPr eaLnBrk="1" hangingPunct="1"/>
            <a:r>
              <a:rPr lang="en-GB" altLang="en-US" dirty="0" smtClean="0"/>
              <a:t>Local HR records should be kept in their own distinct filing system, not mixed up with other material</a:t>
            </a:r>
          </a:p>
          <a:p>
            <a:pPr eaLnBrk="1" hangingPunct="1"/>
            <a:r>
              <a:rPr lang="en-GB" altLang="en-US" dirty="0" smtClean="0"/>
              <a:t>Emails containing personal data in relation to staff should be removed from Outlook and filed in the same system</a:t>
            </a:r>
          </a:p>
          <a:p>
            <a:pPr eaLnBrk="1" hangingPunct="1"/>
            <a:r>
              <a:rPr lang="en-GB" altLang="en-US" dirty="0" smtClean="0"/>
              <a:t>Structure of the filing system should be fixed and not changeable</a:t>
            </a:r>
          </a:p>
          <a:p>
            <a:pPr eaLnBrk="1" hangingPunct="1"/>
            <a:endParaRPr lang="en-GB" altLang="en-US" dirty="0" smtClean="0"/>
          </a:p>
          <a:p>
            <a:pPr eaLnBrk="1" hangingPunct="1"/>
            <a:endParaRPr lang="en-GB" altLang="en-US" dirty="0" smtClean="0"/>
          </a:p>
        </p:txBody>
      </p:sp>
    </p:spTree>
    <p:extLst>
      <p:ext uri="{BB962C8B-B14F-4D97-AF65-F5344CB8AC3E}">
        <p14:creationId xmlns:p14="http://schemas.microsoft.com/office/powerpoint/2010/main" val="1022088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Filing of HR data</a:t>
            </a:r>
            <a:endParaRPr lang="en-GB" dirty="0"/>
          </a:p>
        </p:txBody>
      </p:sp>
      <p:sp>
        <p:nvSpPr>
          <p:cNvPr id="3" name="Content Placeholder 2"/>
          <p:cNvSpPr>
            <a:spLocks noGrp="1"/>
          </p:cNvSpPr>
          <p:nvPr>
            <p:ph idx="1"/>
          </p:nvPr>
        </p:nvSpPr>
        <p:spPr/>
        <p:txBody>
          <a:bodyPr/>
          <a:lstStyle/>
          <a:p>
            <a:r>
              <a:rPr lang="en-GB" dirty="0" smtClean="0"/>
              <a:t>Naming conventions- everybody calls documents the same thing</a:t>
            </a:r>
          </a:p>
          <a:p>
            <a:r>
              <a:rPr lang="en-GB" dirty="0" smtClean="0"/>
              <a:t>Sensible filing- chronological so that retention periods can be respected</a:t>
            </a:r>
          </a:p>
          <a:p>
            <a:r>
              <a:rPr lang="en-GB" dirty="0" smtClean="0"/>
              <a:t>Surnames first!</a:t>
            </a:r>
          </a:p>
          <a:p>
            <a:r>
              <a:rPr lang="en-GB" dirty="0" smtClean="0"/>
              <a:t>Staff numbers</a:t>
            </a:r>
          </a:p>
          <a:p>
            <a:r>
              <a:rPr lang="en-GB" dirty="0" smtClean="0"/>
              <a:t>Fixed numbering and dating conventions</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40090918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Virtual personnel files</a:t>
            </a:r>
            <a:endParaRPr lang="en-GB" dirty="0"/>
          </a:p>
        </p:txBody>
      </p:sp>
      <p:sp>
        <p:nvSpPr>
          <p:cNvPr id="3" name="Content Placeholder 2"/>
          <p:cNvSpPr>
            <a:spLocks noGrp="1"/>
          </p:cNvSpPr>
          <p:nvPr>
            <p:ph idx="1"/>
          </p:nvPr>
        </p:nvSpPr>
        <p:spPr/>
        <p:txBody>
          <a:bodyPr/>
          <a:lstStyle/>
          <a:p>
            <a:r>
              <a:rPr lang="en-GB" dirty="0" smtClean="0"/>
              <a:t>Tempting to file all material for an individual under that individual’s name</a:t>
            </a:r>
          </a:p>
          <a:p>
            <a:r>
              <a:rPr lang="en-GB" dirty="0" smtClean="0"/>
              <a:t>But may have different policies and retention periods</a:t>
            </a:r>
          </a:p>
          <a:p>
            <a:r>
              <a:rPr lang="en-GB" dirty="0" smtClean="0"/>
              <a:t>To aid management filing should reflect retention classifications</a:t>
            </a:r>
          </a:p>
          <a:p>
            <a:r>
              <a:rPr lang="en-GB" dirty="0" smtClean="0"/>
              <a:t>So maybe electronic personnel files are virtual</a:t>
            </a:r>
            <a:r>
              <a:rPr lang="en-GB" dirty="0" smtClean="0"/>
              <a:t>?</a:t>
            </a:r>
          </a:p>
          <a:p>
            <a:r>
              <a:rPr lang="en-GB" dirty="0" smtClean="0"/>
              <a:t>Can file everything with the same retention period together</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24560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ltLang="en-US" dirty="0" smtClean="0"/>
              <a:t>Records and documents</a:t>
            </a:r>
          </a:p>
        </p:txBody>
      </p:sp>
      <p:sp>
        <p:nvSpPr>
          <p:cNvPr id="5123" name="Content Placeholder 2"/>
          <p:cNvSpPr>
            <a:spLocks noGrp="1"/>
          </p:cNvSpPr>
          <p:nvPr>
            <p:ph idx="1"/>
          </p:nvPr>
        </p:nvSpPr>
        <p:spPr/>
        <p:txBody>
          <a:bodyPr/>
          <a:lstStyle/>
          <a:p>
            <a:pPr marL="0" indent="0">
              <a:buNone/>
            </a:pPr>
            <a:r>
              <a:rPr lang="en-GB" altLang="en-US" sz="2000" dirty="0" smtClean="0"/>
              <a:t>When does a piece of data become a record?</a:t>
            </a:r>
          </a:p>
          <a:p>
            <a:r>
              <a:rPr lang="en-GB" altLang="en-US" sz="2000" dirty="0"/>
              <a:t>It provides evidence of a business transaction or activity</a:t>
            </a:r>
          </a:p>
          <a:p>
            <a:r>
              <a:rPr lang="en-GB" altLang="en-US" sz="2000" dirty="0"/>
              <a:t>It needs to be retained for legal purposes</a:t>
            </a:r>
          </a:p>
          <a:p>
            <a:r>
              <a:rPr lang="en-GB" altLang="en-US" sz="2000" dirty="0"/>
              <a:t>It needs to be retained for financial purposes</a:t>
            </a:r>
          </a:p>
          <a:p>
            <a:r>
              <a:rPr lang="en-GB" altLang="en-US" sz="2000" dirty="0"/>
              <a:t>It provides evidence of a decision</a:t>
            </a:r>
          </a:p>
          <a:p>
            <a:r>
              <a:rPr lang="en-GB" altLang="en-US" sz="2000" dirty="0"/>
              <a:t>It authorises an action</a:t>
            </a:r>
          </a:p>
          <a:p>
            <a:r>
              <a:rPr lang="en-GB" altLang="en-US" sz="2000" dirty="0"/>
              <a:t>It approves a policy</a:t>
            </a:r>
          </a:p>
          <a:p>
            <a:r>
              <a:rPr lang="en-GB" altLang="en-US" sz="2000" dirty="0"/>
              <a:t>It provides useful data for a future decision</a:t>
            </a:r>
          </a:p>
          <a:p>
            <a:r>
              <a:rPr lang="en-GB" altLang="en-US" sz="2000" dirty="0"/>
              <a:t>It sets an important precedent</a:t>
            </a:r>
          </a:p>
          <a:p>
            <a:r>
              <a:rPr lang="en-GB" altLang="en-US" sz="2000" dirty="0"/>
              <a:t>It provides details of liabilities or responsibilities</a:t>
            </a:r>
          </a:p>
          <a:p>
            <a:r>
              <a:rPr lang="en-GB" altLang="en-US" sz="2000" dirty="0"/>
              <a:t>It provides information to protect  rights or assets</a:t>
            </a:r>
          </a:p>
          <a:p>
            <a:r>
              <a:rPr lang="en-GB" altLang="en-US" sz="2000" dirty="0"/>
              <a:t>It contains information of historical value</a:t>
            </a:r>
          </a:p>
          <a:p>
            <a:endParaRPr lang="en-GB" altLang="en-US" dirty="0" smtClean="0"/>
          </a:p>
          <a:p>
            <a:pPr marL="0" indent="0">
              <a:buNone/>
            </a:pPr>
            <a:endParaRPr lang="en-GB" altLang="en-US" dirty="0" smtClean="0"/>
          </a:p>
        </p:txBody>
      </p:sp>
    </p:spTree>
    <p:extLst>
      <p:ext uri="{BB962C8B-B14F-4D97-AF65-F5344CB8AC3E}">
        <p14:creationId xmlns:p14="http://schemas.microsoft.com/office/powerpoint/2010/main" val="855503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55576" y="908720"/>
            <a:ext cx="7931150" cy="725488"/>
          </a:xfrm>
        </p:spPr>
        <p:txBody>
          <a:bodyPr/>
          <a:lstStyle/>
          <a:p>
            <a:pPr eaLnBrk="1" hangingPunct="1"/>
            <a:r>
              <a:rPr lang="en-GB" altLang="en-US" sz="3600" b="1" dirty="0" smtClean="0"/>
              <a:t>Records and documents</a:t>
            </a:r>
            <a:endParaRPr lang="en-GB" altLang="en-US" sz="4000" dirty="0" smtClean="0"/>
          </a:p>
        </p:txBody>
      </p:sp>
      <p:sp>
        <p:nvSpPr>
          <p:cNvPr id="6147" name="Rectangle 3"/>
          <p:cNvSpPr>
            <a:spLocks noGrp="1" noChangeArrowheads="1"/>
          </p:cNvSpPr>
          <p:nvPr>
            <p:ph type="body" idx="1"/>
          </p:nvPr>
        </p:nvSpPr>
        <p:spPr>
          <a:xfrm>
            <a:off x="755650" y="1700808"/>
            <a:ext cx="7931150" cy="4425355"/>
          </a:xfrm>
        </p:spPr>
        <p:txBody>
          <a:bodyPr/>
          <a:lstStyle/>
          <a:p>
            <a:pPr eaLnBrk="1" hangingPunct="1"/>
            <a:r>
              <a:rPr lang="en-GB" altLang="en-US" sz="2800" dirty="0" smtClean="0"/>
              <a:t>Records need to be treated in accordance with the retention schedule</a:t>
            </a:r>
          </a:p>
          <a:p>
            <a:pPr eaLnBrk="1" hangingPunct="1"/>
            <a:r>
              <a:rPr lang="en-GB" altLang="en-US" dirty="0" smtClean="0"/>
              <a:t>Documents which are not records do not</a:t>
            </a:r>
          </a:p>
          <a:p>
            <a:pPr eaLnBrk="1" hangingPunct="1"/>
            <a:r>
              <a:rPr lang="en-GB" altLang="en-US" sz="2800" dirty="0" smtClean="0"/>
              <a:t>Documents which are not records but which contain personal data should be destroyed as soon as possible</a:t>
            </a:r>
          </a:p>
          <a:p>
            <a:pPr eaLnBrk="1" hangingPunct="1"/>
            <a:endParaRPr lang="en-GB" altLang="en-US" sz="2800" dirty="0" smtClean="0"/>
          </a:p>
        </p:txBody>
      </p:sp>
    </p:spTree>
    <p:extLst>
      <p:ext uri="{BB962C8B-B14F-4D97-AF65-F5344CB8AC3E}">
        <p14:creationId xmlns:p14="http://schemas.microsoft.com/office/powerpoint/2010/main" val="250496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HR Records</a:t>
            </a:r>
            <a:endParaRPr lang="en-GB" dirty="0"/>
          </a:p>
        </p:txBody>
      </p:sp>
      <p:sp>
        <p:nvSpPr>
          <p:cNvPr id="3" name="Content Placeholder 2"/>
          <p:cNvSpPr>
            <a:spLocks noGrp="1"/>
          </p:cNvSpPr>
          <p:nvPr>
            <p:ph idx="1"/>
          </p:nvPr>
        </p:nvSpPr>
        <p:spPr/>
        <p:txBody>
          <a:bodyPr/>
          <a:lstStyle/>
          <a:p>
            <a:pPr marL="0" indent="0">
              <a:buNone/>
            </a:pPr>
            <a:r>
              <a:rPr lang="en-GB" dirty="0" smtClean="0"/>
              <a:t>University holds data about:</a:t>
            </a:r>
          </a:p>
          <a:p>
            <a:r>
              <a:rPr lang="en-GB" dirty="0" smtClean="0"/>
              <a:t>Current employees</a:t>
            </a:r>
          </a:p>
          <a:p>
            <a:r>
              <a:rPr lang="en-GB" dirty="0" smtClean="0"/>
              <a:t>Past employees</a:t>
            </a:r>
          </a:p>
          <a:p>
            <a:r>
              <a:rPr lang="en-GB" dirty="0" smtClean="0"/>
              <a:t>Job applicants</a:t>
            </a:r>
          </a:p>
          <a:p>
            <a:r>
              <a:rPr lang="en-GB" dirty="0" smtClean="0"/>
              <a:t>Consultants</a:t>
            </a:r>
          </a:p>
          <a:p>
            <a:r>
              <a:rPr lang="en-GB" dirty="0" smtClean="0"/>
              <a:t>Contractors</a:t>
            </a:r>
          </a:p>
          <a:p>
            <a:r>
              <a:rPr lang="en-GB" dirty="0" smtClean="0"/>
              <a:t>Interns</a:t>
            </a:r>
          </a:p>
          <a:p>
            <a:r>
              <a:rPr lang="en-GB" dirty="0" smtClean="0"/>
              <a:t>Academic visitors</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36967064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7931150" cy="941512"/>
          </a:xfrm>
        </p:spPr>
        <p:txBody>
          <a:bodyPr/>
          <a:lstStyle/>
          <a:p>
            <a:r>
              <a:rPr lang="en-GB" b="1" dirty="0" smtClean="0">
                <a:solidFill>
                  <a:schemeClr val="tx1"/>
                </a:solidFill>
              </a:rPr>
              <a:t>Masters and copies</a:t>
            </a:r>
            <a:endParaRPr lang="en-GB" dirty="0">
              <a:solidFill>
                <a:schemeClr val="tx1"/>
              </a:solidFill>
            </a:endParaRPr>
          </a:p>
        </p:txBody>
      </p:sp>
      <p:sp>
        <p:nvSpPr>
          <p:cNvPr id="4" name="Footer Placeholder 3"/>
          <p:cNvSpPr>
            <a:spLocks noGrp="1"/>
          </p:cNvSpPr>
          <p:nvPr>
            <p:ph type="ftr" sz="quarter" idx="10"/>
          </p:nvPr>
        </p:nvSpPr>
        <p:spPr/>
        <p:txBody>
          <a:bodyPr/>
          <a:lstStyle/>
          <a:p>
            <a:endParaRPr lang="en-GB" dirty="0"/>
          </a:p>
        </p:txBody>
      </p:sp>
      <p:sp>
        <p:nvSpPr>
          <p:cNvPr id="3" name="Content Placeholder 2"/>
          <p:cNvSpPr>
            <a:spLocks noGrp="1"/>
          </p:cNvSpPr>
          <p:nvPr>
            <p:ph idx="1"/>
          </p:nvPr>
        </p:nvSpPr>
        <p:spPr>
          <a:xfrm>
            <a:off x="827584" y="1844824"/>
            <a:ext cx="7931150" cy="3384376"/>
          </a:xfrm>
        </p:spPr>
        <p:txBody>
          <a:bodyPr/>
          <a:lstStyle/>
          <a:p>
            <a:pPr>
              <a:buFont typeface="Arial" panose="020B0604020202020204" pitchFamily="34" charset="0"/>
              <a:buChar char="•"/>
            </a:pPr>
            <a:r>
              <a:rPr lang="en-GB" dirty="0" smtClean="0"/>
              <a:t>Only the master counts as a record</a:t>
            </a:r>
          </a:p>
          <a:p>
            <a:pPr>
              <a:buFont typeface="Arial" panose="020B0604020202020204" pitchFamily="34" charset="0"/>
              <a:buChar char="•"/>
            </a:pPr>
            <a:r>
              <a:rPr lang="en-GB" dirty="0" smtClean="0"/>
              <a:t>Masters should have clear ownership</a:t>
            </a:r>
          </a:p>
          <a:p>
            <a:pPr>
              <a:buFont typeface="Arial" panose="020B0604020202020204" pitchFamily="34" charset="0"/>
              <a:buChar char="•"/>
            </a:pPr>
            <a:r>
              <a:rPr lang="en-GB" dirty="0" smtClean="0"/>
              <a:t>HR Services owns HR records which it keeps</a:t>
            </a:r>
          </a:p>
          <a:p>
            <a:pPr>
              <a:buFont typeface="Arial" panose="020B0604020202020204" pitchFamily="34" charset="0"/>
              <a:buChar char="•"/>
            </a:pPr>
            <a:r>
              <a:rPr lang="en-GB" dirty="0" smtClean="0"/>
              <a:t>Other HR records are kept by owners of processes or functions</a:t>
            </a:r>
          </a:p>
          <a:p>
            <a:pPr>
              <a:buFont typeface="Arial" panose="020B0604020202020204" pitchFamily="34" charset="0"/>
              <a:buChar char="•"/>
            </a:pPr>
            <a:r>
              <a:rPr lang="en-GB" dirty="0" smtClean="0"/>
              <a:t>Owners are responsible for correct filing</a:t>
            </a:r>
          </a:p>
          <a:p>
            <a:pPr>
              <a:buFont typeface="Arial" panose="020B0604020202020204" pitchFamily="34" charset="0"/>
              <a:buChar char="•"/>
            </a:pPr>
            <a:r>
              <a:rPr lang="en-GB" dirty="0" smtClean="0"/>
              <a:t>Masters should be kept for the length of time dictated by the retention schedule</a:t>
            </a:r>
          </a:p>
          <a:p>
            <a:pPr>
              <a:buFont typeface="Arial" panose="020B0604020202020204" pitchFamily="34" charset="0"/>
              <a:buChar char="•"/>
            </a:pPr>
            <a:r>
              <a:rPr lang="en-GB" dirty="0" smtClean="0"/>
              <a:t>Copies for a SHORTER period of time</a:t>
            </a:r>
            <a:endParaRPr lang="en-GB" dirty="0"/>
          </a:p>
        </p:txBody>
      </p:sp>
    </p:spTree>
    <p:extLst>
      <p:ext uri="{BB962C8B-B14F-4D97-AF65-F5344CB8AC3E}">
        <p14:creationId xmlns:p14="http://schemas.microsoft.com/office/powerpoint/2010/main" val="400502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Permissions</a:t>
            </a:r>
            <a:endParaRPr lang="en-GB" dirty="0"/>
          </a:p>
        </p:txBody>
      </p:sp>
      <p:sp>
        <p:nvSpPr>
          <p:cNvPr id="3" name="Content Placeholder 2"/>
          <p:cNvSpPr>
            <a:spLocks noGrp="1"/>
          </p:cNvSpPr>
          <p:nvPr>
            <p:ph idx="1"/>
          </p:nvPr>
        </p:nvSpPr>
        <p:spPr/>
        <p:txBody>
          <a:bodyPr/>
          <a:lstStyle/>
          <a:p>
            <a:r>
              <a:rPr lang="en-GB" dirty="0" smtClean="0"/>
              <a:t>Permissions models for HR records on shared drives may be different to the model for the rest of the area drive</a:t>
            </a:r>
          </a:p>
          <a:p>
            <a:r>
              <a:rPr lang="en-GB" dirty="0" smtClean="0"/>
              <a:t>Particularly for sensitive data, access should be on a need to know basis</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350195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Responsibilities</a:t>
            </a:r>
            <a:endParaRPr lang="en-GB" dirty="0"/>
          </a:p>
        </p:txBody>
      </p:sp>
      <p:sp>
        <p:nvSpPr>
          <p:cNvPr id="3" name="Content Placeholder 2"/>
          <p:cNvSpPr>
            <a:spLocks noGrp="1"/>
          </p:cNvSpPr>
          <p:nvPr>
            <p:ph idx="1"/>
          </p:nvPr>
        </p:nvSpPr>
        <p:spPr>
          <a:xfrm>
            <a:off x="755576" y="1412776"/>
            <a:ext cx="7931150" cy="4525963"/>
          </a:xfrm>
        </p:spPr>
        <p:txBody>
          <a:bodyPr/>
          <a:lstStyle/>
          <a:p>
            <a:pPr marL="0" indent="0">
              <a:buNone/>
            </a:pPr>
            <a:r>
              <a:rPr lang="en-GB" dirty="0" smtClean="0"/>
              <a:t>If you keep local HR records you must:</a:t>
            </a:r>
          </a:p>
          <a:p>
            <a:r>
              <a:rPr lang="en-GB" dirty="0" smtClean="0"/>
              <a:t>Be familiar with the retention schedule as it applies to HR data</a:t>
            </a:r>
          </a:p>
          <a:p>
            <a:r>
              <a:rPr lang="en-GB" dirty="0" smtClean="0"/>
              <a:t>Be familiar with the privacy notice for staff, and the purposes and processes for which we can use HR data</a:t>
            </a:r>
          </a:p>
          <a:p>
            <a:r>
              <a:rPr lang="en-GB" dirty="0" smtClean="0"/>
              <a:t>Be familiar with the appropriate security and storage standards which apply to personal and highly restricted data</a:t>
            </a:r>
            <a:endParaRPr lang="en-GB" dirty="0"/>
          </a:p>
          <a:p>
            <a:pPr marL="0" indent="0">
              <a:buNone/>
            </a:pPr>
            <a:endParaRPr lang="en-GB" dirty="0"/>
          </a:p>
        </p:txBody>
      </p:sp>
      <p:sp>
        <p:nvSpPr>
          <p:cNvPr id="4" name="Footer Placeholder 3"/>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39668717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Responsibilities (2)</a:t>
            </a:r>
            <a:endParaRPr lang="en-GB" dirty="0"/>
          </a:p>
        </p:txBody>
      </p:sp>
      <p:sp>
        <p:nvSpPr>
          <p:cNvPr id="3" name="Content Placeholder 2"/>
          <p:cNvSpPr>
            <a:spLocks noGrp="1"/>
          </p:cNvSpPr>
          <p:nvPr>
            <p:ph idx="1"/>
          </p:nvPr>
        </p:nvSpPr>
        <p:spPr/>
        <p:txBody>
          <a:bodyPr/>
          <a:lstStyle/>
          <a:p>
            <a:pPr marL="0" indent="0">
              <a:buNone/>
            </a:pPr>
            <a:r>
              <a:rPr lang="en-GB" dirty="0"/>
              <a:t>If you keep local HR records you </a:t>
            </a:r>
            <a:r>
              <a:rPr lang="en-GB" dirty="0" smtClean="0"/>
              <a:t>should:</a:t>
            </a:r>
          </a:p>
          <a:p>
            <a:pPr marL="0" indent="0">
              <a:buNone/>
            </a:pPr>
            <a:r>
              <a:rPr lang="en-GB" dirty="0" smtClean="0"/>
              <a:t>Be aware that data subjects have the right to know where their data is held</a:t>
            </a:r>
          </a:p>
          <a:p>
            <a:pPr marL="0" indent="0">
              <a:buNone/>
            </a:pPr>
            <a:r>
              <a:rPr lang="en-GB" dirty="0" smtClean="0"/>
              <a:t>Be aware that local records should be available for inclusion in SARs when appropriate</a:t>
            </a:r>
          </a:p>
          <a:p>
            <a:pPr marL="0" indent="0">
              <a:buNone/>
            </a:pPr>
            <a:r>
              <a:rPr lang="en-GB" dirty="0" smtClean="0"/>
              <a:t>Be aware that local records should be available for legal purposes where necessary</a:t>
            </a:r>
          </a:p>
          <a:p>
            <a:pPr marL="0" indent="0">
              <a:buNone/>
            </a:pPr>
            <a:r>
              <a:rPr lang="en-GB" dirty="0" smtClean="0"/>
              <a:t>Be aware that local records, particularly copies, are subject to other data subject rights</a:t>
            </a:r>
            <a:endParaRPr lang="en-GB" dirty="0"/>
          </a:p>
        </p:txBody>
      </p:sp>
      <p:sp>
        <p:nvSpPr>
          <p:cNvPr id="4" name="Footer Placeholder 3"/>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22558283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Personal data held on email</a:t>
            </a:r>
            <a:endParaRPr lang="en-GB" dirty="0"/>
          </a:p>
        </p:txBody>
      </p:sp>
      <p:sp>
        <p:nvSpPr>
          <p:cNvPr id="3" name="Content Placeholder 2"/>
          <p:cNvSpPr>
            <a:spLocks noGrp="1"/>
          </p:cNvSpPr>
          <p:nvPr>
            <p:ph idx="1"/>
          </p:nvPr>
        </p:nvSpPr>
        <p:spPr/>
        <p:txBody>
          <a:bodyPr/>
          <a:lstStyle/>
          <a:p>
            <a:r>
              <a:rPr lang="en-GB" dirty="0" smtClean="0"/>
              <a:t>Email at the root of over 50% of data protection incidents</a:t>
            </a:r>
          </a:p>
          <a:p>
            <a:r>
              <a:rPr lang="en-GB" dirty="0" smtClean="0"/>
              <a:t>Email is releasable</a:t>
            </a:r>
          </a:p>
          <a:p>
            <a:r>
              <a:rPr lang="en-GB" dirty="0" smtClean="0"/>
              <a:t>Email forms part of the audit trail for some processes</a:t>
            </a:r>
          </a:p>
          <a:p>
            <a:r>
              <a:rPr lang="en-GB" dirty="0" smtClean="0"/>
              <a:t>Emails about processes should be filed with that process</a:t>
            </a:r>
          </a:p>
          <a:p>
            <a:r>
              <a:rPr lang="en-GB" dirty="0" smtClean="0"/>
              <a:t>Attachments are not a suitable storage mechanism for HR documents</a:t>
            </a:r>
          </a:p>
          <a:p>
            <a:r>
              <a:rPr lang="en-GB" dirty="0" smtClean="0"/>
              <a:t>Emails are subject to the retention schedule</a:t>
            </a:r>
          </a:p>
          <a:p>
            <a:endParaRPr lang="en-GB" dirty="0" smtClean="0"/>
          </a:p>
          <a:p>
            <a:endParaRPr lang="en-GB" dirty="0"/>
          </a:p>
        </p:txBody>
      </p:sp>
      <p:sp>
        <p:nvSpPr>
          <p:cNvPr id="4" name="Footer Placeholder 3"/>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921582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HR Records 2</a:t>
            </a:r>
            <a:endParaRPr lang="en-GB" dirty="0"/>
          </a:p>
        </p:txBody>
      </p:sp>
      <p:sp>
        <p:nvSpPr>
          <p:cNvPr id="3" name="Content Placeholder 2"/>
          <p:cNvSpPr>
            <a:spLocks noGrp="1"/>
          </p:cNvSpPr>
          <p:nvPr>
            <p:ph idx="1"/>
          </p:nvPr>
        </p:nvSpPr>
        <p:spPr/>
        <p:txBody>
          <a:bodyPr/>
          <a:lstStyle/>
          <a:p>
            <a:pPr marL="0" indent="0">
              <a:buNone/>
            </a:pPr>
            <a:r>
              <a:rPr lang="en-GB" dirty="0" smtClean="0"/>
              <a:t>Contact details, date of birth, gender, marital status, next of kin, NI no, financial details, </a:t>
            </a:r>
            <a:r>
              <a:rPr lang="en-GB" dirty="0"/>
              <a:t>salary details, </a:t>
            </a:r>
            <a:r>
              <a:rPr lang="en-GB" dirty="0" smtClean="0"/>
              <a:t>annual </a:t>
            </a:r>
            <a:r>
              <a:rPr lang="en-GB" dirty="0"/>
              <a:t>leave, pension and benefits </a:t>
            </a:r>
            <a:r>
              <a:rPr lang="en-GB" dirty="0" smtClean="0"/>
              <a:t>information, passport, visa and right to work information, recruitment information, disciplinary and grievance information, CCTV and swipe card information, use of IT systems, photographs, use of facilities, register of interests, correspondence</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27056897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Sensitive data</a:t>
            </a:r>
            <a:endParaRPr lang="en-GB" dirty="0"/>
          </a:p>
        </p:txBody>
      </p:sp>
      <p:sp>
        <p:nvSpPr>
          <p:cNvPr id="3" name="Content Placeholder 2"/>
          <p:cNvSpPr>
            <a:spLocks noGrp="1"/>
          </p:cNvSpPr>
          <p:nvPr>
            <p:ph idx="1"/>
          </p:nvPr>
        </p:nvSpPr>
        <p:spPr/>
        <p:txBody>
          <a:bodyPr/>
          <a:lstStyle/>
          <a:p>
            <a:r>
              <a:rPr lang="en-GB" sz="3200" dirty="0" smtClean="0"/>
              <a:t>Racial or ethnic origin</a:t>
            </a:r>
          </a:p>
          <a:p>
            <a:r>
              <a:rPr lang="en-GB" sz="3200" dirty="0" smtClean="0"/>
              <a:t>Political opinions</a:t>
            </a:r>
          </a:p>
          <a:p>
            <a:r>
              <a:rPr lang="en-GB" sz="3200" dirty="0" smtClean="0"/>
              <a:t>Religious beliefs</a:t>
            </a:r>
          </a:p>
          <a:p>
            <a:r>
              <a:rPr lang="en-GB" sz="3200" dirty="0" smtClean="0"/>
              <a:t>Trade Union membership</a:t>
            </a:r>
          </a:p>
          <a:p>
            <a:r>
              <a:rPr lang="en-GB" sz="3200" dirty="0" smtClean="0"/>
              <a:t>Health</a:t>
            </a:r>
          </a:p>
          <a:p>
            <a:r>
              <a:rPr lang="en-GB" sz="3200" dirty="0" smtClean="0"/>
              <a:t>Sexual orientation</a:t>
            </a:r>
          </a:p>
          <a:p>
            <a:r>
              <a:rPr lang="en-GB" sz="3200" dirty="0" smtClean="0"/>
              <a:t>Genetic and biometric data</a:t>
            </a:r>
          </a:p>
          <a:p>
            <a:r>
              <a:rPr lang="en-GB" sz="3200" dirty="0" smtClean="0"/>
              <a:t>Criminal convictions and offences</a:t>
            </a:r>
          </a:p>
          <a:p>
            <a:endParaRPr lang="en-GB" dirty="0"/>
          </a:p>
        </p:txBody>
      </p:sp>
      <p:sp>
        <p:nvSpPr>
          <p:cNvPr id="4" name="Footer Placeholder 3"/>
          <p:cNvSpPr>
            <a:spLocks noGrp="1"/>
          </p:cNvSpPr>
          <p:nvPr>
            <p:ph type="ftr" sz="quarter" idx="10"/>
          </p:nvPr>
        </p:nvSpPr>
        <p:spPr/>
        <p:txBody>
          <a:bodyPr/>
          <a:lstStyle/>
          <a:p>
            <a:r>
              <a:rPr lang="en-GB" altLang="en-GB" dirty="0" smtClean="0"/>
              <a:t>Compliance &amp; Risk</a:t>
            </a:r>
            <a:endParaRPr lang="en-GB" dirty="0"/>
          </a:p>
        </p:txBody>
      </p:sp>
    </p:spTree>
    <p:extLst>
      <p:ext uri="{BB962C8B-B14F-4D97-AF65-F5344CB8AC3E}">
        <p14:creationId xmlns:p14="http://schemas.microsoft.com/office/powerpoint/2010/main" val="2949234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 of data in HR records</a:t>
            </a:r>
            <a:endParaRPr lang="en-GB" dirty="0"/>
          </a:p>
        </p:txBody>
      </p:sp>
      <p:sp>
        <p:nvSpPr>
          <p:cNvPr id="3" name="Content Placeholder 2"/>
          <p:cNvSpPr>
            <a:spLocks noGrp="1"/>
          </p:cNvSpPr>
          <p:nvPr>
            <p:ph idx="1"/>
          </p:nvPr>
        </p:nvSpPr>
        <p:spPr/>
        <p:txBody>
          <a:bodyPr/>
          <a:lstStyle/>
          <a:p>
            <a:pPr marL="0" indent="0">
              <a:buNone/>
            </a:pPr>
            <a:r>
              <a:rPr lang="en-GB" dirty="0" smtClean="0"/>
              <a:t>Personal data in HR records is processed by the University for contractual purposes, legal obligations and legitimate interests. Also vital interests and public interests. List of activities in the privacy notice</a:t>
            </a:r>
          </a:p>
          <a:p>
            <a:pPr marL="0" indent="0">
              <a:buNone/>
            </a:pPr>
            <a:r>
              <a:rPr lang="en-GB" dirty="0" smtClean="0"/>
              <a:t>Sensitive data used by consent, or for legal obligations, vital interests, legal claims, equal opportunities monitoring,  sickness absence monitoring, fitness to work, workplace health and safety, </a:t>
            </a:r>
            <a:r>
              <a:rPr lang="en-GB" dirty="0"/>
              <a:t>T</a:t>
            </a:r>
            <a:r>
              <a:rPr lang="en-GB" dirty="0" smtClean="0"/>
              <a:t>rade Union subscriptions</a:t>
            </a:r>
            <a:endParaRPr lang="en-GB" dirty="0"/>
          </a:p>
        </p:txBody>
      </p:sp>
      <p:sp>
        <p:nvSpPr>
          <p:cNvPr id="4" name="Footer Placeholder 3"/>
          <p:cNvSpPr>
            <a:spLocks noGrp="1"/>
          </p:cNvSpPr>
          <p:nvPr>
            <p:ph type="ftr" sz="quarter" idx="10"/>
          </p:nvPr>
        </p:nvSpPr>
        <p:spPr/>
        <p:txBody>
          <a:bodyPr/>
          <a:lstStyle/>
          <a:p>
            <a:r>
              <a:rPr lang="en-GB" altLang="en-GB" smtClean="0"/>
              <a:t>Compliance &amp; Risk</a:t>
            </a:r>
            <a:endParaRPr lang="en-GB" dirty="0"/>
          </a:p>
        </p:txBody>
      </p:sp>
    </p:spTree>
    <p:extLst>
      <p:ext uri="{BB962C8B-B14F-4D97-AF65-F5344CB8AC3E}">
        <p14:creationId xmlns:p14="http://schemas.microsoft.com/office/powerpoint/2010/main" val="1281093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1520" y="908720"/>
            <a:ext cx="8712968" cy="1080120"/>
          </a:xfrm>
        </p:spPr>
        <p:txBody>
          <a:bodyPr/>
          <a:lstStyle/>
          <a:p>
            <a:pPr eaLnBrk="1" hangingPunct="1"/>
            <a:r>
              <a:rPr lang="en-GB" altLang="en-US" sz="3200" b="1" dirty="0" smtClean="0">
                <a:solidFill>
                  <a:schemeClr val="tx1"/>
                </a:solidFill>
              </a:rPr>
              <a:t>Use of data in HR systems (2)</a:t>
            </a:r>
          </a:p>
        </p:txBody>
      </p:sp>
      <p:sp>
        <p:nvSpPr>
          <p:cNvPr id="5123" name="Rectangle 3"/>
          <p:cNvSpPr>
            <a:spLocks noGrp="1" noChangeArrowheads="1"/>
          </p:cNvSpPr>
          <p:nvPr>
            <p:ph type="body" idx="1"/>
          </p:nvPr>
        </p:nvSpPr>
        <p:spPr>
          <a:xfrm>
            <a:off x="827088" y="1988840"/>
            <a:ext cx="7859712" cy="4137323"/>
          </a:xfrm>
        </p:spPr>
        <p:txBody>
          <a:bodyPr/>
          <a:lstStyle/>
          <a:p>
            <a:pPr marL="179387" lvl="1" indent="0">
              <a:lnSpc>
                <a:spcPct val="90000"/>
              </a:lnSpc>
              <a:buNone/>
              <a:defRPr/>
            </a:pPr>
            <a:r>
              <a:rPr lang="en-GB" altLang="en-US" dirty="0" smtClean="0"/>
              <a:t>Criminal records and offences data needs to be used only in accordance with the law and in very limited circumstances</a:t>
            </a:r>
            <a:endParaRPr lang="en-GB" altLang="en-US" dirty="0"/>
          </a:p>
          <a:p>
            <a:pPr marL="625475" lvl="1" indent="-446088">
              <a:lnSpc>
                <a:spcPct val="90000"/>
              </a:lnSpc>
              <a:buFont typeface="Arial" panose="020B0604020202020204" pitchFamily="34" charset="0"/>
              <a:buChar char="•"/>
              <a:defRPr/>
            </a:pPr>
            <a:endParaRPr lang="en-GB" altLang="en-US" dirty="0" smtClean="0"/>
          </a:p>
          <a:p>
            <a:pPr marL="179387" lvl="1" indent="0">
              <a:lnSpc>
                <a:spcPct val="90000"/>
              </a:lnSpc>
              <a:buNone/>
              <a:defRPr/>
            </a:pPr>
            <a:endParaRPr lang="en-GB" altLang="en-US" dirty="0">
              <a:latin typeface="Calibri" panose="020F0502020204030204" pitchFamily="34" charset="0"/>
            </a:endParaRPr>
          </a:p>
        </p:txBody>
      </p:sp>
    </p:spTree>
    <p:extLst>
      <p:ext uri="{BB962C8B-B14F-4D97-AF65-F5344CB8AC3E}">
        <p14:creationId xmlns:p14="http://schemas.microsoft.com/office/powerpoint/2010/main" val="2784092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67544" y="836712"/>
            <a:ext cx="7859713" cy="936104"/>
          </a:xfrm>
        </p:spPr>
        <p:txBody>
          <a:bodyPr/>
          <a:lstStyle/>
          <a:p>
            <a:pPr eaLnBrk="1" hangingPunct="1"/>
            <a:r>
              <a:rPr lang="en-GB" altLang="en-US" sz="3200" b="1" dirty="0" smtClean="0"/>
              <a:t>Where should HR data be held?</a:t>
            </a:r>
          </a:p>
        </p:txBody>
      </p:sp>
      <p:sp>
        <p:nvSpPr>
          <p:cNvPr id="2051" name="Rectangle 3"/>
          <p:cNvSpPr>
            <a:spLocks noGrp="1" noChangeArrowheads="1"/>
          </p:cNvSpPr>
          <p:nvPr>
            <p:ph type="body" sz="half" idx="1"/>
          </p:nvPr>
        </p:nvSpPr>
        <p:spPr>
          <a:xfrm>
            <a:off x="250825" y="1988840"/>
            <a:ext cx="8713788" cy="4319884"/>
          </a:xfrm>
        </p:spPr>
        <p:txBody>
          <a:bodyPr/>
          <a:lstStyle/>
          <a:p>
            <a:pPr eaLnBrk="1" hangingPunct="1">
              <a:lnSpc>
                <a:spcPct val="80000"/>
              </a:lnSpc>
            </a:pPr>
            <a:endParaRPr lang="en-GB" altLang="en-US" sz="200" dirty="0" smtClean="0">
              <a:solidFill>
                <a:srgbClr val="6600FF"/>
              </a:solidFill>
              <a:latin typeface="Tahoma" pitchFamily="34" charset="0"/>
            </a:endParaRPr>
          </a:p>
          <a:p>
            <a:pPr lvl="1">
              <a:buFont typeface="Arial" panose="020B0604020202020204" pitchFamily="34" charset="0"/>
              <a:buChar char="•"/>
            </a:pPr>
            <a:r>
              <a:rPr lang="en-GB" altLang="en-US" b="1" dirty="0" smtClean="0"/>
              <a:t>HR data is held centrally by HR Services unless noted </a:t>
            </a:r>
            <a:r>
              <a:rPr lang="en-GB" altLang="en-US" b="1" dirty="0" smtClean="0"/>
              <a:t>below</a:t>
            </a:r>
          </a:p>
          <a:p>
            <a:pPr lvl="1">
              <a:buFont typeface="Arial" panose="020B0604020202020204" pitchFamily="34" charset="0"/>
              <a:buChar char="•"/>
            </a:pPr>
            <a:r>
              <a:rPr lang="en-GB" altLang="en-US" b="1" dirty="0" smtClean="0"/>
              <a:t>HR </a:t>
            </a:r>
            <a:r>
              <a:rPr lang="en-GB" altLang="en-US" b="1" dirty="0"/>
              <a:t>Services need to receive the data for which they are </a:t>
            </a:r>
            <a:r>
              <a:rPr lang="en-GB" altLang="en-US" b="1" dirty="0" smtClean="0"/>
              <a:t>responsible</a:t>
            </a:r>
            <a:endParaRPr lang="en-GB" altLang="en-US" b="1" dirty="0" smtClean="0"/>
          </a:p>
          <a:p>
            <a:pPr lvl="1">
              <a:buFont typeface="Arial" panose="020B0604020202020204" pitchFamily="34" charset="0"/>
              <a:buChar char="•"/>
            </a:pPr>
            <a:r>
              <a:rPr lang="en-GB" altLang="en-US" b="1" dirty="0" smtClean="0"/>
              <a:t>It may be that some HR records are held both locally and centrally for short periods of time</a:t>
            </a:r>
          </a:p>
          <a:p>
            <a:pPr lvl="1">
              <a:buFont typeface="Arial" panose="020B0604020202020204" pitchFamily="34" charset="0"/>
              <a:buChar char="•"/>
            </a:pPr>
            <a:r>
              <a:rPr lang="en-GB" altLang="en-US" b="1" dirty="0" smtClean="0"/>
              <a:t>HR data which is held centrally should not be held locally for longer than necessary</a:t>
            </a:r>
          </a:p>
          <a:p>
            <a:pPr lvl="1">
              <a:buFont typeface="Arial" panose="020B0604020202020204" pitchFamily="34" charset="0"/>
              <a:buChar char="•"/>
            </a:pPr>
            <a:r>
              <a:rPr lang="en-GB" altLang="en-US" b="1" dirty="0" smtClean="0"/>
              <a:t>In any case it should never be held locally for longer than the retention schedule allows</a:t>
            </a:r>
          </a:p>
          <a:p>
            <a:pPr lvl="1">
              <a:buFont typeface="Arial" panose="020B0604020202020204" pitchFamily="34" charset="0"/>
              <a:buChar char="•"/>
            </a:pPr>
            <a:endParaRPr lang="en-GB" altLang="en-US" b="1" dirty="0"/>
          </a:p>
          <a:p>
            <a:pPr lvl="1">
              <a:buFontTx/>
              <a:buNone/>
            </a:pPr>
            <a:endParaRPr lang="en-GB" altLang="en-US" b="1" dirty="0" smtClean="0"/>
          </a:p>
          <a:p>
            <a:pPr lvl="1" eaLnBrk="1" hangingPunct="1">
              <a:buFont typeface="Arial" charset="0"/>
              <a:buChar char="•"/>
            </a:pPr>
            <a:endParaRPr lang="en-GB" altLang="en-US" sz="2000" b="1" dirty="0" smtClean="0"/>
          </a:p>
          <a:p>
            <a:pPr eaLnBrk="1" hangingPunct="1">
              <a:lnSpc>
                <a:spcPct val="80000"/>
              </a:lnSpc>
              <a:buFont typeface="Wingdings" pitchFamily="2" charset="2"/>
              <a:buChar char="§"/>
            </a:pPr>
            <a:endParaRPr lang="en-GB" altLang="en-US" sz="1400" dirty="0" smtClean="0"/>
          </a:p>
        </p:txBody>
      </p:sp>
    </p:spTree>
    <p:extLst>
      <p:ext uri="{BB962C8B-B14F-4D97-AF65-F5344CB8AC3E}">
        <p14:creationId xmlns:p14="http://schemas.microsoft.com/office/powerpoint/2010/main" val="362573767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08720"/>
            <a:ext cx="7931150" cy="1008112"/>
          </a:xfrm>
        </p:spPr>
        <p:txBody>
          <a:bodyPr/>
          <a:lstStyle/>
          <a:p>
            <a:r>
              <a:rPr lang="en-GB" dirty="0" smtClean="0"/>
              <a:t>Locally held HR data</a:t>
            </a:r>
            <a:endParaRPr lang="en-GB" dirty="0"/>
          </a:p>
        </p:txBody>
      </p:sp>
      <p:sp>
        <p:nvSpPr>
          <p:cNvPr id="5" name="Footer Placeholder 4"/>
          <p:cNvSpPr>
            <a:spLocks noGrp="1"/>
          </p:cNvSpPr>
          <p:nvPr>
            <p:ph type="ftr" sz="quarter" idx="10"/>
          </p:nvPr>
        </p:nvSpPr>
        <p:spPr/>
        <p:txBody>
          <a:bodyPr/>
          <a:lstStyle/>
          <a:p>
            <a:endParaRPr lang="en-GB" dirty="0"/>
          </a:p>
        </p:txBody>
      </p:sp>
      <p:sp>
        <p:nvSpPr>
          <p:cNvPr id="6" name="TextBox 5"/>
          <p:cNvSpPr txBox="1"/>
          <p:nvPr/>
        </p:nvSpPr>
        <p:spPr>
          <a:xfrm>
            <a:off x="838623" y="1941037"/>
            <a:ext cx="7560840" cy="3785652"/>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Staff development data – courses, conferences, induction, training</a:t>
            </a:r>
            <a:endParaRPr lang="en-GB" sz="2400" dirty="0"/>
          </a:p>
          <a:p>
            <a:pPr marL="285750" indent="-285750">
              <a:buFont typeface="Arial" panose="020B0604020202020204" pitchFamily="34" charset="0"/>
              <a:buChar char="•"/>
            </a:pPr>
            <a:r>
              <a:rPr lang="en-GB" sz="2400" dirty="0" smtClean="0"/>
              <a:t>Performance assessment – probation, academic reviews, performance improvement plans, exceptional performance and thank you scheme. P&amp;DRs (but only if not on system)</a:t>
            </a:r>
            <a:endParaRPr lang="en-GB" sz="2400" dirty="0"/>
          </a:p>
          <a:p>
            <a:pPr marL="285750" indent="-285750">
              <a:buFont typeface="Arial" panose="020B0604020202020204" pitchFamily="34" charset="0"/>
              <a:buChar char="•"/>
            </a:pPr>
            <a:r>
              <a:rPr lang="en-GB" sz="2400" dirty="0" smtClean="0"/>
              <a:t>References- received and sent</a:t>
            </a:r>
            <a:endParaRPr lang="en-GB" sz="2400" dirty="0"/>
          </a:p>
          <a:p>
            <a:pPr marL="285750" indent="-285750">
              <a:buFont typeface="Arial" panose="020B0604020202020204" pitchFamily="34" charset="0"/>
              <a:buChar char="•"/>
            </a:pPr>
            <a:r>
              <a:rPr lang="en-GB" sz="2400" dirty="0" smtClean="0"/>
              <a:t>Self certification forms, return to work meetings, occupational health and DASS reports</a:t>
            </a:r>
          </a:p>
          <a:p>
            <a:pPr marL="285750" indent="-285750">
              <a:buFont typeface="Arial" panose="020B0604020202020204" pitchFamily="34" charset="0"/>
              <a:buChar char="•"/>
            </a:pPr>
            <a:r>
              <a:rPr lang="en-GB" sz="2400" dirty="0" smtClean="0"/>
              <a:t>Annual leave records, special leave </a:t>
            </a:r>
            <a:r>
              <a:rPr lang="en-GB" sz="2400" dirty="0" err="1" smtClean="0"/>
              <a:t>etc</a:t>
            </a:r>
            <a:endParaRPr lang="en-GB" sz="2400" dirty="0"/>
          </a:p>
        </p:txBody>
      </p:sp>
    </p:spTree>
    <p:extLst>
      <p:ext uri="{BB962C8B-B14F-4D97-AF65-F5344CB8AC3E}">
        <p14:creationId xmlns:p14="http://schemas.microsoft.com/office/powerpoint/2010/main" val="1366131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1824217"/>
            <a:ext cx="7931150" cy="3749989"/>
          </a:xfrm>
        </p:spPr>
        <p:txBody>
          <a:bodyPr/>
          <a:lstStyle/>
          <a:p>
            <a:pPr marL="0" indent="0">
              <a:buNone/>
            </a:pPr>
            <a:r>
              <a:rPr lang="en-US" dirty="0" smtClean="0"/>
              <a:t>Recruitment data of successful and unsuccessful candidates:</a:t>
            </a:r>
          </a:p>
          <a:p>
            <a:pPr marL="0" indent="0">
              <a:buNone/>
            </a:pPr>
            <a:r>
              <a:rPr lang="en-US" dirty="0" smtClean="0"/>
              <a:t>Interview notes</a:t>
            </a:r>
          </a:p>
          <a:p>
            <a:pPr marL="0" indent="0">
              <a:buNone/>
            </a:pPr>
            <a:r>
              <a:rPr lang="en-US" dirty="0" smtClean="0"/>
              <a:t>Score cards</a:t>
            </a:r>
          </a:p>
          <a:p>
            <a:pPr marL="0" indent="0">
              <a:buNone/>
            </a:pPr>
            <a:r>
              <a:rPr lang="en-US" dirty="0" smtClean="0"/>
              <a:t>Unsuccessful CVs</a:t>
            </a:r>
          </a:p>
          <a:p>
            <a:pPr marL="0" indent="0">
              <a:buNone/>
            </a:pPr>
            <a:r>
              <a:rPr lang="en-US" dirty="0" smtClean="0"/>
              <a:t>Speculative CVs</a:t>
            </a:r>
          </a:p>
          <a:p>
            <a:pPr marL="0" indent="0">
              <a:buNone/>
            </a:pPr>
            <a:endParaRPr lang="en-US" dirty="0" smtClean="0"/>
          </a:p>
          <a:p>
            <a:pPr marL="0" indent="0">
              <a:buNone/>
            </a:pPr>
            <a:endParaRPr lang="en-US" dirty="0" smtClean="0"/>
          </a:p>
          <a:p>
            <a:pPr marL="0" indent="0">
              <a:buNone/>
            </a:pPr>
            <a:endParaRPr lang="en-US" dirty="0"/>
          </a:p>
        </p:txBody>
      </p:sp>
      <p:sp>
        <p:nvSpPr>
          <p:cNvPr id="4" name="TextBox 3"/>
          <p:cNvSpPr txBox="1"/>
          <p:nvPr/>
        </p:nvSpPr>
        <p:spPr>
          <a:xfrm>
            <a:off x="179512" y="1052736"/>
            <a:ext cx="8856984" cy="707886"/>
          </a:xfrm>
          <a:prstGeom prst="rect">
            <a:avLst/>
          </a:prstGeom>
          <a:noFill/>
        </p:spPr>
        <p:txBody>
          <a:bodyPr wrap="square" rtlCol="0">
            <a:spAutoFit/>
          </a:bodyPr>
          <a:lstStyle/>
          <a:p>
            <a:pPr algn="ctr"/>
            <a:r>
              <a:rPr lang="en-GB" sz="4000" kern="0" dirty="0" smtClean="0">
                <a:solidFill>
                  <a:srgbClr val="FFFFFF"/>
                </a:solidFill>
                <a:latin typeface="Arial"/>
                <a:ea typeface="+mj-ea"/>
                <a:cs typeface="+mj-cs"/>
              </a:rPr>
              <a:t>Locally held HR Records (2)</a:t>
            </a:r>
            <a:endParaRPr lang="en-GB" sz="3200" b="1" dirty="0"/>
          </a:p>
        </p:txBody>
      </p:sp>
    </p:spTree>
    <p:extLst>
      <p:ext uri="{BB962C8B-B14F-4D97-AF65-F5344CB8AC3E}">
        <p14:creationId xmlns:p14="http://schemas.microsoft.com/office/powerpoint/2010/main" val="180423690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dc37da6d8cf793ca9671c82538b8359ac8b2ec"/>
</p:tagLst>
</file>

<file path=ppt/theme/theme1.xml><?xml version="1.0" encoding="utf-8"?>
<a:theme xmlns:a="http://schemas.openxmlformats.org/drawingml/2006/main" name="PowerPoint template">
  <a:themeElements>
    <a:clrScheme name="PowerPoint template 14">
      <a:dk1>
        <a:srgbClr val="808080"/>
      </a:dk1>
      <a:lt1>
        <a:srgbClr val="FFFFFF"/>
      </a:lt1>
      <a:dk2>
        <a:srgbClr val="6D009D"/>
      </a:dk2>
      <a:lt2>
        <a:srgbClr val="FFFFFF"/>
      </a:lt2>
      <a:accent1>
        <a:srgbClr val="BBE0E3"/>
      </a:accent1>
      <a:accent2>
        <a:srgbClr val="333399"/>
      </a:accent2>
      <a:accent3>
        <a:srgbClr val="BAAACC"/>
      </a:accent3>
      <a:accent4>
        <a:srgbClr val="DADADA"/>
      </a:accent4>
      <a:accent5>
        <a:srgbClr val="DAEDEF"/>
      </a:accent5>
      <a:accent6>
        <a:srgbClr val="2D2D8A"/>
      </a:accent6>
      <a:hlink>
        <a:srgbClr val="009999"/>
      </a:hlink>
      <a:folHlink>
        <a:srgbClr val="99CC00"/>
      </a:folHlink>
    </a:clrScheme>
    <a:fontScheme name="PowerPoin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owerPoin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owerPoint template 13">
        <a:dk1>
          <a:srgbClr val="808080"/>
        </a:dk1>
        <a:lt1>
          <a:srgbClr val="FFFFFF"/>
        </a:lt1>
        <a:dk2>
          <a:srgbClr val="C400AE"/>
        </a:dk2>
        <a:lt2>
          <a:srgbClr val="FFFFFF"/>
        </a:lt2>
        <a:accent1>
          <a:srgbClr val="BBE0E3"/>
        </a:accent1>
        <a:accent2>
          <a:srgbClr val="333399"/>
        </a:accent2>
        <a:accent3>
          <a:srgbClr val="DEAAD3"/>
        </a:accent3>
        <a:accent4>
          <a:srgbClr val="DADADA"/>
        </a:accent4>
        <a:accent5>
          <a:srgbClr val="DAEDEF"/>
        </a:accent5>
        <a:accent6>
          <a:srgbClr val="2D2D8A"/>
        </a:accent6>
        <a:hlink>
          <a:srgbClr val="009999"/>
        </a:hlink>
        <a:folHlink>
          <a:srgbClr val="99CC00"/>
        </a:folHlink>
      </a:clrScheme>
      <a:clrMap bg1="dk2" tx1="lt1" bg2="dk1" tx2="lt2" accent1="accent1" accent2="accent2" accent3="accent3" accent4="accent4" accent5="accent5" accent6="accent6" hlink="hlink" folHlink="folHlink"/>
    </a:extraClrScheme>
    <a:extraClrScheme>
      <a:clrScheme name="PowerPoint template 14">
        <a:dk1>
          <a:srgbClr val="808080"/>
        </a:dk1>
        <a:lt1>
          <a:srgbClr val="FFFFFF"/>
        </a:lt1>
        <a:dk2>
          <a:srgbClr val="6D009D"/>
        </a:dk2>
        <a:lt2>
          <a:srgbClr val="FFFFFF"/>
        </a:lt2>
        <a:accent1>
          <a:srgbClr val="BBE0E3"/>
        </a:accent1>
        <a:accent2>
          <a:srgbClr val="333399"/>
        </a:accent2>
        <a:accent3>
          <a:srgbClr val="BAAACC"/>
        </a:accent3>
        <a:accent4>
          <a:srgbClr val="DADADA"/>
        </a:accent4>
        <a:accent5>
          <a:srgbClr val="DAEDEF"/>
        </a:accent5>
        <a:accent6>
          <a:srgbClr val="2D2D8A"/>
        </a:accent6>
        <a:hlink>
          <a:srgbClr val="009999"/>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11027</TotalTime>
  <Words>1146</Words>
  <Application>Microsoft Office PowerPoint</Application>
  <PresentationFormat>On-screen Show (4:3)</PresentationFormat>
  <Paragraphs>165</Paragraphs>
  <Slides>24</Slides>
  <Notes>11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PowerPoint template</vt:lpstr>
      <vt:lpstr>HR Records</vt:lpstr>
      <vt:lpstr>HR Records</vt:lpstr>
      <vt:lpstr>HR Records 2</vt:lpstr>
      <vt:lpstr>Sensitive data</vt:lpstr>
      <vt:lpstr>Use of data in HR records</vt:lpstr>
      <vt:lpstr>Use of data in HR systems (2)</vt:lpstr>
      <vt:lpstr>Where should HR data be held?</vt:lpstr>
      <vt:lpstr>Locally held HR data</vt:lpstr>
      <vt:lpstr>PowerPoint Presentation</vt:lpstr>
      <vt:lpstr>Locally held HR Records (3)</vt:lpstr>
      <vt:lpstr>Other data not held by HR Services</vt:lpstr>
      <vt:lpstr>Unstructured data </vt:lpstr>
      <vt:lpstr>PowerPoint Presentation</vt:lpstr>
      <vt:lpstr>PowerPoint Presentation</vt:lpstr>
      <vt:lpstr>File structures</vt:lpstr>
      <vt:lpstr>Filing of HR data</vt:lpstr>
      <vt:lpstr>Virtual personnel files</vt:lpstr>
      <vt:lpstr>Records and documents</vt:lpstr>
      <vt:lpstr>Records and documents</vt:lpstr>
      <vt:lpstr>Masters and copies</vt:lpstr>
      <vt:lpstr>Permissions</vt:lpstr>
      <vt:lpstr>Responsibilities</vt:lpstr>
      <vt:lpstr>Responsibilities (2)</vt:lpstr>
      <vt:lpstr>Personal data held on email</vt:lpstr>
    </vt:vector>
  </TitlesOfParts>
  <Company>University of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Frost</dc:creator>
  <cp:lastModifiedBy>Alan Carter</cp:lastModifiedBy>
  <cp:revision>403</cp:revision>
  <cp:lastPrinted>2013-10-14T06:52:42Z</cp:lastPrinted>
  <dcterms:created xsi:type="dcterms:W3CDTF">2010-01-15T16:53:17Z</dcterms:created>
  <dcterms:modified xsi:type="dcterms:W3CDTF">2019-03-14T13:41:25Z</dcterms:modified>
</cp:coreProperties>
</file>