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8" r:id="rId12"/>
    <p:sldId id="266"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3" d="100"/>
          <a:sy n="63" d="100"/>
        </p:scale>
        <p:origin x="52" y="1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6/16/2020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6/16/2020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6/16/2020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6/16/2020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6/16/2020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6/16/2020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6/16/2020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dirty="0"/>
              <a:t>How to reference, paraphrase and summarise</a:t>
            </a:r>
          </a:p>
        </p:txBody>
      </p:sp>
      <p:sp>
        <p:nvSpPr>
          <p:cNvPr id="3" name="Subtitle 2"/>
          <p:cNvSpPr>
            <a:spLocks noGrp="1"/>
          </p:cNvSpPr>
          <p:nvPr>
            <p:ph type="subTitle" idx="1"/>
          </p:nvPr>
        </p:nvSpPr>
        <p:spPr/>
        <p:txBody>
          <a:bodyPr>
            <a:normAutofit/>
          </a:bodyPr>
          <a:lstStyle/>
          <a:p>
            <a:r>
              <a:rPr lang="en-GB" sz="2400" b="1"/>
              <a:t>SEED ONLINE STUDY SKILLS SESSIONS</a:t>
            </a:r>
            <a:endParaRPr lang="en-GB" sz="2400" b="1" dirty="0"/>
          </a:p>
        </p:txBody>
      </p:sp>
    </p:spTree>
    <p:extLst>
      <p:ext uri="{BB962C8B-B14F-4D97-AF65-F5344CB8AC3E}">
        <p14:creationId xmlns:p14="http://schemas.microsoft.com/office/powerpoint/2010/main" val="3802969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PARAPHRASING</a:t>
            </a:r>
          </a:p>
        </p:txBody>
      </p:sp>
      <p:sp>
        <p:nvSpPr>
          <p:cNvPr id="3" name="Content Placeholder 2"/>
          <p:cNvSpPr>
            <a:spLocks noGrp="1"/>
          </p:cNvSpPr>
          <p:nvPr>
            <p:ph idx="1"/>
          </p:nvPr>
        </p:nvSpPr>
        <p:spPr/>
        <p:txBody>
          <a:bodyPr>
            <a:normAutofit fontScale="77500" lnSpcReduction="20000"/>
          </a:bodyPr>
          <a:lstStyle/>
          <a:p>
            <a:pPr marL="0" indent="0">
              <a:buNone/>
            </a:pPr>
            <a:r>
              <a:rPr lang="en-GB" b="1" dirty="0"/>
              <a:t>Original text</a:t>
            </a:r>
          </a:p>
          <a:p>
            <a:pPr marL="0" indent="0">
              <a:buNone/>
            </a:pPr>
            <a:r>
              <a:rPr lang="en-GB" dirty="0"/>
              <a:t>World </a:t>
            </a:r>
            <a:r>
              <a:rPr lang="en-GB" dirty="0" err="1"/>
              <a:t>Englishes</a:t>
            </a:r>
            <a:r>
              <a:rPr lang="en-GB" dirty="0"/>
              <a:t> are those that are spoken beyond the inner circle (e.g. the USA, Britain, Australia) and instead, are found within the outer circle (Indian English) and the expanding circle (South Korea). The implications for World </a:t>
            </a:r>
            <a:r>
              <a:rPr lang="en-GB" dirty="0" err="1"/>
              <a:t>Englishes</a:t>
            </a:r>
            <a:r>
              <a:rPr lang="en-GB" dirty="0"/>
              <a:t> is that they are sometimes regarded as inferior and somehow not legitimate, compared with standard inner-circle English.</a:t>
            </a:r>
          </a:p>
          <a:p>
            <a:pPr marL="0" indent="0">
              <a:buNone/>
            </a:pPr>
            <a:r>
              <a:rPr lang="en-GB" b="1" dirty="0"/>
              <a:t>Paraphrase</a:t>
            </a:r>
          </a:p>
          <a:p>
            <a:pPr marL="0" indent="0">
              <a:buNone/>
            </a:pPr>
            <a:r>
              <a:rPr lang="en-GB" dirty="0"/>
              <a:t>World </a:t>
            </a:r>
            <a:r>
              <a:rPr lang="en-GB" dirty="0" err="1"/>
              <a:t>Englishes</a:t>
            </a:r>
            <a:r>
              <a:rPr lang="en-GB" dirty="0"/>
              <a:t>, found from India to South Korea, fall outside the so-called inner circle of English, </a:t>
            </a:r>
            <a:r>
              <a:rPr lang="en-GB" b="1" dirty="0"/>
              <a:t>those determined to be ‘native speaker’ varieties</a:t>
            </a:r>
            <a:r>
              <a:rPr lang="en-GB" dirty="0"/>
              <a:t>. It is the case that non-inner circle varieties are sometimes viewed as deficient, </a:t>
            </a:r>
            <a:r>
              <a:rPr lang="en-GB" b="1" dirty="0"/>
              <a:t>merely by not adhering to the same features (e.g. grammar) </a:t>
            </a:r>
            <a:r>
              <a:rPr lang="en-GB" dirty="0"/>
              <a:t>of standard inner-circle English. </a:t>
            </a:r>
            <a:r>
              <a:rPr lang="en-GB" b="1" dirty="0"/>
              <a:t>However, who decides what is or is not ‘legitimate’ with regard to a language variety? English has been exported throughout the world, so how can it be expected to not change over time </a:t>
            </a:r>
            <a:r>
              <a:rPr lang="en-GB" dirty="0"/>
              <a:t>(Murphy, 2001)</a:t>
            </a:r>
            <a:r>
              <a:rPr lang="en-GB" b="1" dirty="0"/>
              <a:t>?</a:t>
            </a:r>
          </a:p>
        </p:txBody>
      </p:sp>
    </p:spTree>
    <p:extLst>
      <p:ext uri="{BB962C8B-B14F-4D97-AF65-F5344CB8AC3E}">
        <p14:creationId xmlns:p14="http://schemas.microsoft.com/office/powerpoint/2010/main" val="121183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EXERCISE</a:t>
            </a:r>
          </a:p>
        </p:txBody>
      </p:sp>
      <p:sp>
        <p:nvSpPr>
          <p:cNvPr id="3" name="Content Placeholder 2"/>
          <p:cNvSpPr>
            <a:spLocks noGrp="1"/>
          </p:cNvSpPr>
          <p:nvPr>
            <p:ph idx="1"/>
          </p:nvPr>
        </p:nvSpPr>
        <p:spPr/>
        <p:txBody>
          <a:bodyPr>
            <a:normAutofit fontScale="92500" lnSpcReduction="20000"/>
          </a:bodyPr>
          <a:lstStyle/>
          <a:p>
            <a:pPr marL="0" indent="0">
              <a:buNone/>
            </a:pPr>
            <a:r>
              <a:rPr lang="en-GB" b="1" dirty="0"/>
              <a:t>Paraphrase the text below:</a:t>
            </a:r>
          </a:p>
          <a:p>
            <a:pPr marL="0" indent="0">
              <a:buNone/>
            </a:pPr>
            <a:r>
              <a:rPr lang="en-GB" dirty="0"/>
              <a:t>A study by Millar (1997), though focusing on British students’ linguistic usage, is relevant as it is based on the official guidelines for the classroom, which at that time derived from the Kingman report (1988). The report primarily specified a need to teach, and use, Standard English. Millar, however, discusses the “</a:t>
            </a:r>
            <a:r>
              <a:rPr lang="en-GB" dirty="0" err="1"/>
              <a:t>wooly</a:t>
            </a:r>
            <a:r>
              <a:rPr lang="en-GB" dirty="0"/>
              <a:t> criteria” (p. 112) of the report, regarding its avoidance of specifically mentioning British accents that carry negative connotations, even when Standard English is being spoken. Considering her references to “standard accent” and “biased attitudes toward accent” (p. 114), Millar is making it clear that the Kingman report is shying away from addressing the social reality of certain accents being stigmatized, and others </a:t>
            </a:r>
            <a:r>
              <a:rPr lang="en-GB" dirty="0" err="1"/>
              <a:t>favored</a:t>
            </a:r>
            <a:r>
              <a:rPr lang="en-GB" dirty="0"/>
              <a:t>, certainly in educational contexts. Almost 20 years since her paper, this omission is still the case in official documentation in Britain.</a:t>
            </a:r>
          </a:p>
        </p:txBody>
      </p:sp>
    </p:spTree>
    <p:extLst>
      <p:ext uri="{BB962C8B-B14F-4D97-AF65-F5344CB8AC3E}">
        <p14:creationId xmlns:p14="http://schemas.microsoft.com/office/powerpoint/2010/main" val="3444387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FINAL EXERCISE</a:t>
            </a:r>
          </a:p>
        </p:txBody>
      </p:sp>
      <p:sp>
        <p:nvSpPr>
          <p:cNvPr id="3" name="Content Placeholder 2"/>
          <p:cNvSpPr>
            <a:spLocks noGrp="1"/>
          </p:cNvSpPr>
          <p:nvPr>
            <p:ph idx="1"/>
          </p:nvPr>
        </p:nvSpPr>
        <p:spPr/>
        <p:txBody>
          <a:bodyPr/>
          <a:lstStyle/>
          <a:p>
            <a:pPr marL="0" indent="0">
              <a:buNone/>
            </a:pPr>
            <a:r>
              <a:rPr lang="en-GB" dirty="0"/>
              <a:t>Can you now summarise with a partner the content of the session today?</a:t>
            </a:r>
          </a:p>
          <a:p>
            <a:pPr marL="0" indent="0">
              <a:buNone/>
            </a:pPr>
            <a:endParaRPr lang="en-GB" dirty="0"/>
          </a:p>
          <a:p>
            <a:pPr marL="0" indent="0">
              <a:buNone/>
            </a:pPr>
            <a:r>
              <a:rPr lang="en-GB" dirty="0"/>
              <a:t>Can you now paraphrase it – this would involve perhaps a summary of each (or most</a:t>
            </a:r>
            <a:r>
              <a:rPr lang="en-GB"/>
              <a:t>) slide, </a:t>
            </a:r>
            <a:r>
              <a:rPr lang="en-GB" dirty="0"/>
              <a:t>but remember to add some personal interpretation!</a:t>
            </a:r>
          </a:p>
        </p:txBody>
      </p:sp>
    </p:spTree>
    <p:extLst>
      <p:ext uri="{BB962C8B-B14F-4D97-AF65-F5344CB8AC3E}">
        <p14:creationId xmlns:p14="http://schemas.microsoft.com/office/powerpoint/2010/main" val="801944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Please complete the brief questionnaire</a:t>
            </a:r>
            <a:endParaRPr lang="en-GB" dirty="0"/>
          </a:p>
        </p:txBody>
      </p:sp>
      <p:sp>
        <p:nvSpPr>
          <p:cNvPr id="3" name="Content Placeholder 2"/>
          <p:cNvSpPr>
            <a:spLocks noGrp="1"/>
          </p:cNvSpPr>
          <p:nvPr>
            <p:ph idx="1"/>
          </p:nvPr>
        </p:nvSpPr>
        <p:spPr/>
        <p:txBody>
          <a:bodyPr/>
          <a:lstStyle/>
          <a:p>
            <a:r>
              <a:rPr lang="en-GB" dirty="0"/>
              <a:t>Thanks, and good luck!</a:t>
            </a:r>
          </a:p>
          <a:p>
            <a:r>
              <a:rPr lang="en-GB" dirty="0"/>
              <a:t>Don’t forget the SEED level writing centre for UG students</a:t>
            </a:r>
          </a:p>
          <a:p>
            <a:r>
              <a:rPr lang="en-GB" dirty="0"/>
              <a:t>Contact me for information: alex.baratta@manchester.ac.uk</a:t>
            </a:r>
          </a:p>
          <a:p>
            <a:endParaRPr lang="en-GB" dirty="0"/>
          </a:p>
        </p:txBody>
      </p:sp>
    </p:spTree>
    <p:extLst>
      <p:ext uri="{BB962C8B-B14F-4D97-AF65-F5344CB8AC3E}">
        <p14:creationId xmlns:p14="http://schemas.microsoft.com/office/powerpoint/2010/main" val="2386981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FORMATTING</a:t>
            </a:r>
          </a:p>
        </p:txBody>
      </p:sp>
      <p:sp>
        <p:nvSpPr>
          <p:cNvPr id="3" name="Content Placeholder 2"/>
          <p:cNvSpPr>
            <a:spLocks noGrp="1"/>
          </p:cNvSpPr>
          <p:nvPr>
            <p:ph idx="1"/>
          </p:nvPr>
        </p:nvSpPr>
        <p:spPr/>
        <p:txBody>
          <a:bodyPr>
            <a:normAutofit fontScale="85000" lnSpcReduction="20000"/>
          </a:bodyPr>
          <a:lstStyle/>
          <a:p>
            <a:r>
              <a:rPr lang="en-GB" dirty="0"/>
              <a:t>Whenever you use quotations or references to the literature, make sure you use the correct formatting for your programme – check your programme handbook for details</a:t>
            </a:r>
          </a:p>
          <a:p>
            <a:r>
              <a:rPr lang="en-GB" dirty="0"/>
              <a:t>For example, some departments/programmes use footnotes; others do not</a:t>
            </a:r>
          </a:p>
          <a:p>
            <a:r>
              <a:rPr lang="en-GB" dirty="0"/>
              <a:t>In any case, all quotations must have four basic elements and make sure you are consistent in how you use them (2000:12 // 2000, p. 12 // 2000, pg. 12 // and so on):</a:t>
            </a:r>
          </a:p>
          <a:p>
            <a:pPr lvl="1"/>
            <a:r>
              <a:rPr lang="en-GB" b="1" dirty="0"/>
              <a:t>Last name of author</a:t>
            </a:r>
          </a:p>
          <a:p>
            <a:pPr lvl="1"/>
            <a:r>
              <a:rPr lang="en-GB" b="1" dirty="0"/>
              <a:t>Quotation marks of course</a:t>
            </a:r>
          </a:p>
          <a:p>
            <a:pPr lvl="1"/>
            <a:r>
              <a:rPr lang="en-GB" b="1" dirty="0"/>
              <a:t>Year of publication</a:t>
            </a:r>
          </a:p>
          <a:p>
            <a:pPr lvl="1"/>
            <a:r>
              <a:rPr lang="en-GB" b="1" dirty="0"/>
              <a:t>Page number on which the quote can be found</a:t>
            </a:r>
          </a:p>
          <a:p>
            <a:pPr marL="457200" lvl="1" indent="0">
              <a:buNone/>
            </a:pPr>
            <a:r>
              <a:rPr lang="en-GB" dirty="0"/>
              <a:t>Smith (2000:23) argues that ‘…………………………………………………..’</a:t>
            </a:r>
          </a:p>
          <a:p>
            <a:pPr marL="457200" lvl="1" indent="0">
              <a:buNone/>
            </a:pPr>
            <a:r>
              <a:rPr lang="en-GB" dirty="0"/>
              <a:t>According to Jones (2019), we must…………………………………………...</a:t>
            </a:r>
          </a:p>
          <a:p>
            <a:pPr marL="457200" lvl="1" indent="0">
              <a:buNone/>
            </a:pPr>
            <a:endParaRPr lang="en-GB" dirty="0"/>
          </a:p>
        </p:txBody>
      </p:sp>
    </p:spTree>
    <p:extLst>
      <p:ext uri="{BB962C8B-B14F-4D97-AF65-F5344CB8AC3E}">
        <p14:creationId xmlns:p14="http://schemas.microsoft.com/office/powerpoint/2010/main" val="2370264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USING QUOTES</a:t>
            </a:r>
          </a:p>
        </p:txBody>
      </p:sp>
      <p:sp>
        <p:nvSpPr>
          <p:cNvPr id="3" name="Content Placeholder 2"/>
          <p:cNvSpPr>
            <a:spLocks noGrp="1"/>
          </p:cNvSpPr>
          <p:nvPr>
            <p:ph idx="1"/>
          </p:nvPr>
        </p:nvSpPr>
        <p:spPr/>
        <p:txBody>
          <a:bodyPr/>
          <a:lstStyle/>
          <a:p>
            <a:r>
              <a:rPr lang="en-GB" dirty="0"/>
              <a:t>We use quotes for all kinds of reasons – so make sure you mix and match your usage of quotes </a:t>
            </a:r>
          </a:p>
          <a:p>
            <a:r>
              <a:rPr lang="en-GB" dirty="0"/>
              <a:t>For example, quotes are used to support your interpretations, explain the subject you’re writing about, define the subject and so on</a:t>
            </a:r>
          </a:p>
          <a:p>
            <a:r>
              <a:rPr lang="en-GB" dirty="0"/>
              <a:t>You can also use quotes as a springboard to then launch into your own argument:</a:t>
            </a:r>
          </a:p>
          <a:p>
            <a:pPr lvl="1"/>
            <a:r>
              <a:rPr lang="en-GB" dirty="0"/>
              <a:t>Atkinson (2008: 23) has said that ‘there is only one way to combat X’. However, this essay will reveal that there are in fact additional methods to consider……</a:t>
            </a:r>
          </a:p>
        </p:txBody>
      </p:sp>
    </p:spTree>
    <p:extLst>
      <p:ext uri="{BB962C8B-B14F-4D97-AF65-F5344CB8AC3E}">
        <p14:creationId xmlns:p14="http://schemas.microsoft.com/office/powerpoint/2010/main" val="3153065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USING QUOTES</a:t>
            </a:r>
          </a:p>
        </p:txBody>
      </p:sp>
      <p:sp>
        <p:nvSpPr>
          <p:cNvPr id="3" name="Content Placeholder 2"/>
          <p:cNvSpPr>
            <a:spLocks noGrp="1"/>
          </p:cNvSpPr>
          <p:nvPr>
            <p:ph idx="1"/>
          </p:nvPr>
        </p:nvSpPr>
        <p:spPr/>
        <p:txBody>
          <a:bodyPr>
            <a:normAutofit fontScale="77500" lnSpcReduction="20000"/>
          </a:bodyPr>
          <a:lstStyle/>
          <a:p>
            <a:r>
              <a:rPr lang="en-GB" dirty="0"/>
              <a:t>But, once you’ve chosen the best quote for the purpose you’re using it (e.g. supporting your argument), you need to do something with it – don’t leave quotes hanging!</a:t>
            </a:r>
          </a:p>
          <a:p>
            <a:r>
              <a:rPr lang="en-GB" dirty="0"/>
              <a:t>Below are two examples, one good and one better:</a:t>
            </a:r>
          </a:p>
          <a:p>
            <a:pPr marL="0" indent="0">
              <a:buNone/>
            </a:pPr>
            <a:r>
              <a:rPr lang="en-GB" b="1" dirty="0"/>
              <a:t>Good writing</a:t>
            </a:r>
          </a:p>
          <a:p>
            <a:pPr marL="0" indent="0">
              <a:buNone/>
            </a:pPr>
            <a:r>
              <a:rPr lang="en-GB" dirty="0"/>
              <a:t>Davis (2017: 76) argues that ‘a manned mission to Mars will be possible by 2040’. Mars is perhaps our last chance, and new hope, for continuing civilization. This is needed before we deplete earth’s resources further.</a:t>
            </a:r>
          </a:p>
          <a:p>
            <a:pPr marL="0" indent="0">
              <a:buNone/>
            </a:pPr>
            <a:r>
              <a:rPr lang="en-GB" b="1" dirty="0"/>
              <a:t>Better writing</a:t>
            </a:r>
          </a:p>
          <a:p>
            <a:pPr marL="0" indent="0">
              <a:buNone/>
            </a:pPr>
            <a:r>
              <a:rPr lang="en-GB" dirty="0"/>
              <a:t>Davis (2017: 76) argues that ‘a manned mission to Mars will be possible by 2040’. If true, then this means that preparation is perhaps well under way more than we know and this in turn suggests that NASA, and scientists, believe that this is a viable option. Mars is perhaps our last chance, and new hope, for continuing civilization. This is needed before we deplete earth’s resources further.</a:t>
            </a:r>
          </a:p>
          <a:p>
            <a:pPr marL="0" indent="0">
              <a:buNone/>
            </a:pPr>
            <a:endParaRPr lang="en-GB" dirty="0"/>
          </a:p>
        </p:txBody>
      </p:sp>
    </p:spTree>
    <p:extLst>
      <p:ext uri="{BB962C8B-B14F-4D97-AF65-F5344CB8AC3E}">
        <p14:creationId xmlns:p14="http://schemas.microsoft.com/office/powerpoint/2010/main" val="1643161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PRACTICE</a:t>
            </a:r>
          </a:p>
        </p:txBody>
      </p:sp>
      <p:sp>
        <p:nvSpPr>
          <p:cNvPr id="3" name="Content Placeholder 2"/>
          <p:cNvSpPr>
            <a:spLocks noGrp="1"/>
          </p:cNvSpPr>
          <p:nvPr>
            <p:ph idx="1"/>
          </p:nvPr>
        </p:nvSpPr>
        <p:spPr/>
        <p:txBody>
          <a:bodyPr/>
          <a:lstStyle/>
          <a:p>
            <a:pPr marL="0" indent="0">
              <a:buNone/>
            </a:pPr>
            <a:r>
              <a:rPr lang="en-GB" dirty="0"/>
              <a:t>What would </a:t>
            </a:r>
            <a:r>
              <a:rPr lang="en-GB" i="1" dirty="0"/>
              <a:t>you</a:t>
            </a:r>
            <a:r>
              <a:rPr lang="en-GB" dirty="0"/>
              <a:t> do with the following quote? Have a think – but think for yourself!</a:t>
            </a:r>
          </a:p>
          <a:p>
            <a:pPr marL="0" indent="0">
              <a:buNone/>
            </a:pPr>
            <a:endParaRPr lang="en-GB" dirty="0"/>
          </a:p>
          <a:p>
            <a:pPr marL="0" indent="0">
              <a:buNone/>
            </a:pPr>
            <a:r>
              <a:rPr lang="en-GB" b="1" dirty="0"/>
              <a:t>Johnson (2016: 55) believes that globalisation needs to take into account ‘the importance of local cultures, and not just a suggested global culture’.</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497031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SOME APPROACHES…..</a:t>
            </a:r>
          </a:p>
        </p:txBody>
      </p:sp>
      <p:sp>
        <p:nvSpPr>
          <p:cNvPr id="3" name="Content Placeholder 2"/>
          <p:cNvSpPr>
            <a:spLocks noGrp="1"/>
          </p:cNvSpPr>
          <p:nvPr>
            <p:ph idx="1"/>
          </p:nvPr>
        </p:nvSpPr>
        <p:spPr/>
        <p:txBody>
          <a:bodyPr>
            <a:normAutofit fontScale="92500"/>
          </a:bodyPr>
          <a:lstStyle/>
          <a:p>
            <a:pPr marL="0" indent="0">
              <a:buNone/>
            </a:pPr>
            <a:r>
              <a:rPr lang="en-GB" sz="1600" b="1" dirty="0"/>
              <a:t>Johnson (2016: 55) believes that globalisation needs to take into account ‘the importance of local cultures, and not just a suggested global culture’. This suggests that we should not underestimate the ways in which the cultures we seek to help regard their own unique practices, from language, to clothing to belief systems.</a:t>
            </a:r>
          </a:p>
          <a:p>
            <a:pPr marL="0" indent="0">
              <a:buNone/>
            </a:pPr>
            <a:r>
              <a:rPr lang="en-GB" sz="1600" b="1" dirty="0"/>
              <a:t>Johnson (2016: 55) believes that globalisation needs to take into account ‘the importance of local cultures, and not just a suggested global culture’. Perhaps Johnson is indirectly referring to the so-called </a:t>
            </a:r>
            <a:r>
              <a:rPr lang="en-GB" sz="1600" b="1" i="1" dirty="0" err="1"/>
              <a:t>McDonaldsization</a:t>
            </a:r>
            <a:r>
              <a:rPr lang="en-GB" sz="1600" b="1" i="1" dirty="0"/>
              <a:t> </a:t>
            </a:r>
            <a:r>
              <a:rPr lang="en-GB" sz="1600" b="1" dirty="0"/>
              <a:t>of the world, in which an American brand is somehow seen as global based on its suggested values and image, that pertaining to freedom of choice, childhood and happy memories.</a:t>
            </a:r>
          </a:p>
          <a:p>
            <a:pPr marL="0" indent="0">
              <a:buNone/>
            </a:pPr>
            <a:r>
              <a:rPr lang="en-GB" sz="1600" b="1" dirty="0"/>
              <a:t>Johnson (2016: 55) believes that globalisation needs to take into account ‘the importance of local cultures, and not just a suggested global culture’. I agree, and yet, how this can be implemented, and what it would involve considering the broadness of the word ‘culture’, is not immediately clear.</a:t>
            </a:r>
          </a:p>
          <a:p>
            <a:pPr marL="0" indent="0">
              <a:buNone/>
            </a:pPr>
            <a:endParaRPr lang="en-GB" sz="1600" dirty="0"/>
          </a:p>
          <a:p>
            <a:pPr marL="0" indent="0">
              <a:buNone/>
            </a:pPr>
            <a:endParaRPr lang="en-GB" sz="1600" b="1" dirty="0"/>
          </a:p>
          <a:p>
            <a:pPr marL="0" indent="0">
              <a:buNone/>
            </a:pPr>
            <a:endParaRPr lang="en-GB" dirty="0"/>
          </a:p>
          <a:p>
            <a:pPr marL="0" indent="0">
              <a:buNone/>
            </a:pPr>
            <a:endParaRPr lang="en-GB" b="1"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4264536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SUMMARISING</a:t>
            </a:r>
          </a:p>
        </p:txBody>
      </p:sp>
      <p:sp>
        <p:nvSpPr>
          <p:cNvPr id="3" name="Content Placeholder 2"/>
          <p:cNvSpPr>
            <a:spLocks noGrp="1"/>
          </p:cNvSpPr>
          <p:nvPr>
            <p:ph idx="1"/>
          </p:nvPr>
        </p:nvSpPr>
        <p:spPr/>
        <p:txBody>
          <a:bodyPr>
            <a:normAutofit fontScale="92500" lnSpcReduction="10000"/>
          </a:bodyPr>
          <a:lstStyle/>
          <a:p>
            <a:r>
              <a:rPr lang="en-GB" dirty="0"/>
              <a:t>Summarising is relative in terms of how long it should be</a:t>
            </a:r>
          </a:p>
          <a:p>
            <a:r>
              <a:rPr lang="en-GB" dirty="0"/>
              <a:t>An 80,000-word PhD thesis needs to be summarised in a one-page paragraph</a:t>
            </a:r>
          </a:p>
          <a:p>
            <a:r>
              <a:rPr lang="en-GB" dirty="0"/>
              <a:t>A book chapter can be summarised in one paragraph, or even as few as two sentences</a:t>
            </a:r>
          </a:p>
          <a:p>
            <a:r>
              <a:rPr lang="en-GB" dirty="0"/>
              <a:t>There are no rules, here – it is up to you which information, from which source gets a mere passing reference (e.g. a few sentences) and which information might get its own section</a:t>
            </a:r>
          </a:p>
          <a:p>
            <a:r>
              <a:rPr lang="en-GB" dirty="0"/>
              <a:t>The key to determining this is largely based on the relevance of the subject matter that you are referring to</a:t>
            </a:r>
          </a:p>
          <a:p>
            <a:r>
              <a:rPr lang="en-GB" dirty="0"/>
              <a:t>And overall, a summary of any length is all about just providing ‘the gist’ of what you have read</a:t>
            </a:r>
          </a:p>
          <a:p>
            <a:endParaRPr lang="en-GB" dirty="0"/>
          </a:p>
        </p:txBody>
      </p:sp>
    </p:spTree>
    <p:extLst>
      <p:ext uri="{BB962C8B-B14F-4D97-AF65-F5344CB8AC3E}">
        <p14:creationId xmlns:p14="http://schemas.microsoft.com/office/powerpoint/2010/main" val="3621152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SUMMARISING</a:t>
            </a:r>
          </a:p>
        </p:txBody>
      </p:sp>
      <p:sp>
        <p:nvSpPr>
          <p:cNvPr id="3" name="Content Placeholder 2"/>
          <p:cNvSpPr>
            <a:spLocks noGrp="1"/>
          </p:cNvSpPr>
          <p:nvPr>
            <p:ph idx="1"/>
          </p:nvPr>
        </p:nvSpPr>
        <p:spPr/>
        <p:txBody>
          <a:bodyPr>
            <a:normAutofit fontScale="92500" lnSpcReduction="20000"/>
          </a:bodyPr>
          <a:lstStyle/>
          <a:p>
            <a:pPr marL="0" indent="0">
              <a:buNone/>
            </a:pPr>
            <a:r>
              <a:rPr lang="en-GB" b="1" dirty="0"/>
              <a:t>Examples</a:t>
            </a:r>
          </a:p>
          <a:p>
            <a:r>
              <a:rPr lang="en-GB" dirty="0"/>
              <a:t>There has been much written on writer stance (see </a:t>
            </a:r>
            <a:r>
              <a:rPr lang="en-GB" dirty="0" err="1"/>
              <a:t>Ivanic</a:t>
            </a:r>
            <a:r>
              <a:rPr lang="en-GB" dirty="0"/>
              <a:t>, 1998).</a:t>
            </a:r>
          </a:p>
          <a:p>
            <a:r>
              <a:rPr lang="en-GB" dirty="0" err="1"/>
              <a:t>Ivanic</a:t>
            </a:r>
            <a:r>
              <a:rPr lang="en-GB" dirty="0"/>
              <a:t> (1998) believes that identity in writing is multi-layered, and involves a confrontation at times between the personal and the academic identities, sometimes both competing for dominance.</a:t>
            </a:r>
          </a:p>
          <a:p>
            <a:r>
              <a:rPr lang="en-GB" dirty="0" err="1"/>
              <a:t>Ivanic</a:t>
            </a:r>
            <a:r>
              <a:rPr lang="en-GB" dirty="0"/>
              <a:t> (1998) believes that identity in writing is multi-layered, and involves a confrontation at times between the personal and the academic identities, sometimes both competing for dominance. The challenge is to be able to write in a manner that suits the academic discipline, but perhaps not having to diminish one’s own personal style, be it based on pronoun usage or figures of speech.</a:t>
            </a:r>
          </a:p>
          <a:p>
            <a:endParaRPr lang="en-GB" dirty="0"/>
          </a:p>
          <a:p>
            <a:endParaRPr lang="en-GB" dirty="0"/>
          </a:p>
        </p:txBody>
      </p:sp>
    </p:spTree>
    <p:extLst>
      <p:ext uri="{BB962C8B-B14F-4D97-AF65-F5344CB8AC3E}">
        <p14:creationId xmlns:p14="http://schemas.microsoft.com/office/powerpoint/2010/main" val="2216543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paraphrasing</a:t>
            </a:r>
          </a:p>
        </p:txBody>
      </p:sp>
      <p:sp>
        <p:nvSpPr>
          <p:cNvPr id="3" name="Content Placeholder 2"/>
          <p:cNvSpPr>
            <a:spLocks noGrp="1"/>
          </p:cNvSpPr>
          <p:nvPr>
            <p:ph idx="1"/>
          </p:nvPr>
        </p:nvSpPr>
        <p:spPr/>
        <p:txBody>
          <a:bodyPr/>
          <a:lstStyle/>
          <a:p>
            <a:r>
              <a:rPr lang="en-GB" dirty="0"/>
              <a:t>At a basic level, make sure you understand the source material which you choose to paraphrase – this is crucial</a:t>
            </a:r>
          </a:p>
          <a:p>
            <a:r>
              <a:rPr lang="en-GB" dirty="0"/>
              <a:t>Then, seek to repeat the </a:t>
            </a:r>
            <a:r>
              <a:rPr lang="en-GB"/>
              <a:t>main ideas </a:t>
            </a:r>
            <a:r>
              <a:rPr lang="en-GB" dirty="0"/>
              <a:t>using synonyms</a:t>
            </a:r>
          </a:p>
          <a:p>
            <a:r>
              <a:rPr lang="en-GB" dirty="0"/>
              <a:t>A paraphrase will involve a degree of summary perhaps, as you seek to emphasise some aspects and perhaps trim others</a:t>
            </a:r>
          </a:p>
          <a:p>
            <a:r>
              <a:rPr lang="en-GB" dirty="0"/>
              <a:t>But make sure to include something new – that is, bring out the implications of the original text – interpret what it is saying, and not merely copy what it has already told you</a:t>
            </a:r>
          </a:p>
        </p:txBody>
      </p:sp>
    </p:spTree>
    <p:extLst>
      <p:ext uri="{BB962C8B-B14F-4D97-AF65-F5344CB8AC3E}">
        <p14:creationId xmlns:p14="http://schemas.microsoft.com/office/powerpoint/2010/main" val="144621858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0</TotalTime>
  <Words>1412</Words>
  <Application>Microsoft Office PowerPoint</Application>
  <PresentationFormat>Widescreen</PresentationFormat>
  <Paragraphs>69</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Gill Sans MT</vt:lpstr>
      <vt:lpstr>Gallery</vt:lpstr>
      <vt:lpstr>How to reference, paraphrase and summarise</vt:lpstr>
      <vt:lpstr>FORMATTING</vt:lpstr>
      <vt:lpstr>USING QUOTES</vt:lpstr>
      <vt:lpstr>USING QUOTES</vt:lpstr>
      <vt:lpstr>PRACTICE</vt:lpstr>
      <vt:lpstr>SOME APPROACHES…..</vt:lpstr>
      <vt:lpstr>SUMMARISING</vt:lpstr>
      <vt:lpstr>SUMMARISING</vt:lpstr>
      <vt:lpstr>paraphrasing</vt:lpstr>
      <vt:lpstr>PARAPHRASING</vt:lpstr>
      <vt:lpstr>EXERCISE</vt:lpstr>
      <vt:lpstr>FINAL EXERCISE</vt:lpstr>
      <vt:lpstr>Please complete the brief questionnaire</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reference, paraphrase and summarise</dc:title>
  <dc:creator>Alexander Baratta</dc:creator>
  <cp:lastModifiedBy>Author</cp:lastModifiedBy>
  <cp:revision>28</cp:revision>
  <dcterms:created xsi:type="dcterms:W3CDTF">2019-10-01T11:45:42Z</dcterms:created>
  <dcterms:modified xsi:type="dcterms:W3CDTF">2020-06-16T16:31:51Z</dcterms:modified>
</cp:coreProperties>
</file>