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64" r:id="rId2"/>
    <p:sldId id="282" r:id="rId3"/>
    <p:sldId id="306" r:id="rId4"/>
    <p:sldId id="307" r:id="rId5"/>
    <p:sldId id="305" r:id="rId6"/>
    <p:sldId id="286" r:id="rId7"/>
    <p:sldId id="288" r:id="rId8"/>
    <p:sldId id="308" r:id="rId9"/>
    <p:sldId id="262" r:id="rId10"/>
    <p:sldId id="263" r:id="rId11"/>
    <p:sldId id="293" r:id="rId12"/>
    <p:sldId id="294" r:id="rId13"/>
    <p:sldId id="309" r:id="rId14"/>
    <p:sldId id="295" r:id="rId15"/>
    <p:sldId id="321" r:id="rId16"/>
    <p:sldId id="322" r:id="rId17"/>
    <p:sldId id="323" r:id="rId18"/>
    <p:sldId id="324" r:id="rId19"/>
    <p:sldId id="325" r:id="rId20"/>
    <p:sldId id="326" r:id="rId21"/>
    <p:sldId id="327" r:id="rId22"/>
    <p:sldId id="328" r:id="rId23"/>
    <p:sldId id="314" r:id="rId24"/>
    <p:sldId id="310" r:id="rId25"/>
    <p:sldId id="312" r:id="rId26"/>
    <p:sldId id="336" r:id="rId27"/>
    <p:sldId id="337" r:id="rId28"/>
    <p:sldId id="338" r:id="rId29"/>
    <p:sldId id="339" r:id="rId30"/>
    <p:sldId id="313" r:id="rId31"/>
    <p:sldId id="318" r:id="rId32"/>
    <p:sldId id="319" r:id="rId33"/>
    <p:sldId id="320" r:id="rId34"/>
    <p:sldId id="333" r:id="rId35"/>
    <p:sldId id="334" r:id="rId36"/>
    <p:sldId id="329" r:id="rId37"/>
    <p:sldId id="330" r:id="rId38"/>
    <p:sldId id="331" r:id="rId39"/>
    <p:sldId id="332" r:id="rId40"/>
    <p:sldId id="289" r:id="rId41"/>
    <p:sldId id="344" r:id="rId42"/>
    <p:sldId id="340" r:id="rId43"/>
    <p:sldId id="342"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24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197" autoAdjust="0"/>
  </p:normalViewPr>
  <p:slideViewPr>
    <p:cSldViewPr snapToGrid="0">
      <p:cViewPr varScale="1">
        <p:scale>
          <a:sx n="68" d="100"/>
          <a:sy n="68" d="100"/>
        </p:scale>
        <p:origin x="154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qbsskrb\Documents\ADI\Numbers\Analysis%20of%20international%20student%20number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qbsskrb\Documents\ADI\Numbers\Analysis%20of%20international%20student%20number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qbsskrb\Documents\ADI\Numbers\Analysis%20of%20international%20student%20number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qbsskrb\Documents\ADI\Numbers\Analysis%20of%20international%20student%20number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Sheet1!$I$4</c:f>
              <c:strCache>
                <c:ptCount val="1"/>
                <c:pt idx="0">
                  <c:v>UG</c:v>
                </c:pt>
              </c:strCache>
            </c:strRef>
          </c:tx>
          <c:spPr>
            <a:solidFill>
              <a:schemeClr val="accent1"/>
            </a:solidFill>
            <a:ln>
              <a:noFill/>
            </a:ln>
            <a:effectLst/>
          </c:spPr>
          <c:invertIfNegative val="0"/>
          <c:cat>
            <c:numRef>
              <c:f>Sheet1!$B$5:$B$9</c:f>
              <c:numCache>
                <c:formatCode>General</c:formatCode>
                <c:ptCount val="4"/>
                <c:pt idx="0">
                  <c:v>2017</c:v>
                </c:pt>
                <c:pt idx="1">
                  <c:v>2018</c:v>
                </c:pt>
                <c:pt idx="2">
                  <c:v>2019</c:v>
                </c:pt>
                <c:pt idx="3">
                  <c:v>2020</c:v>
                </c:pt>
              </c:numCache>
              <c:extLst/>
            </c:numRef>
          </c:cat>
          <c:val>
            <c:numRef>
              <c:f>Sheet1!$I$5:$I$9</c:f>
              <c:numCache>
                <c:formatCode>General</c:formatCode>
                <c:ptCount val="4"/>
                <c:pt idx="0">
                  <c:v>2571</c:v>
                </c:pt>
                <c:pt idx="1">
                  <c:v>2939</c:v>
                </c:pt>
                <c:pt idx="2">
                  <c:v>3290</c:v>
                </c:pt>
                <c:pt idx="3">
                  <c:v>4026</c:v>
                </c:pt>
              </c:numCache>
              <c:extLst/>
            </c:numRef>
          </c:val>
          <c:extLst>
            <c:ext xmlns:c16="http://schemas.microsoft.com/office/drawing/2014/chart" uri="{C3380CC4-5D6E-409C-BE32-E72D297353CC}">
              <c16:uniqueId val="{00000000-850E-421F-9AF5-D75E223B7AA1}"/>
            </c:ext>
          </c:extLst>
        </c:ser>
        <c:ser>
          <c:idx val="1"/>
          <c:order val="1"/>
          <c:tx>
            <c:v>PGT</c:v>
          </c:tx>
          <c:spPr>
            <a:solidFill>
              <a:srgbClr val="FF0000"/>
            </a:solidFill>
            <a:ln>
              <a:noFill/>
            </a:ln>
            <a:effectLst/>
          </c:spPr>
          <c:invertIfNegative val="0"/>
          <c:cat>
            <c:numRef>
              <c:f>Sheet1!$B$5:$B$9</c:f>
              <c:numCache>
                <c:formatCode>General</c:formatCode>
                <c:ptCount val="4"/>
                <c:pt idx="0">
                  <c:v>2017</c:v>
                </c:pt>
                <c:pt idx="1">
                  <c:v>2018</c:v>
                </c:pt>
                <c:pt idx="2">
                  <c:v>2019</c:v>
                </c:pt>
                <c:pt idx="3">
                  <c:v>2020</c:v>
                </c:pt>
              </c:numCache>
              <c:extLst/>
            </c:numRef>
          </c:cat>
          <c:val>
            <c:numRef>
              <c:f>Sheet1!$J$5:$J$9</c:f>
              <c:numCache>
                <c:formatCode>General</c:formatCode>
                <c:ptCount val="4"/>
                <c:pt idx="0">
                  <c:v>1807</c:v>
                </c:pt>
                <c:pt idx="1">
                  <c:v>2382</c:v>
                </c:pt>
                <c:pt idx="2">
                  <c:v>3197</c:v>
                </c:pt>
                <c:pt idx="3">
                  <c:v>3741</c:v>
                </c:pt>
              </c:numCache>
              <c:extLst/>
            </c:numRef>
          </c:val>
          <c:extLst>
            <c:ext xmlns:c16="http://schemas.microsoft.com/office/drawing/2014/chart" uri="{C3380CC4-5D6E-409C-BE32-E72D297353CC}">
              <c16:uniqueId val="{00000001-850E-421F-9AF5-D75E223B7AA1}"/>
            </c:ext>
          </c:extLst>
        </c:ser>
        <c:dLbls>
          <c:showLegendKey val="0"/>
          <c:showVal val="0"/>
          <c:showCatName val="0"/>
          <c:showSerName val="0"/>
          <c:showPercent val="0"/>
          <c:showBubbleSize val="0"/>
        </c:dLbls>
        <c:gapWidth val="219"/>
        <c:overlap val="-27"/>
        <c:axId val="567087712"/>
        <c:axId val="567087384"/>
      </c:barChart>
      <c:catAx>
        <c:axId val="5670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7087384"/>
        <c:crosses val="autoZero"/>
        <c:auto val="1"/>
        <c:lblAlgn val="ctr"/>
        <c:lblOffset val="100"/>
        <c:noMultiLvlLbl val="0"/>
      </c:catAx>
      <c:valAx>
        <c:axId val="56708738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Number of applications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70877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UG</c:v>
          </c:tx>
          <c:spPr>
            <a:solidFill>
              <a:schemeClr val="accent1"/>
            </a:solidFill>
            <a:ln>
              <a:noFill/>
            </a:ln>
            <a:effectLst/>
          </c:spPr>
          <c:invertIfNegative val="0"/>
          <c:cat>
            <c:numRef>
              <c:f>Sheet1!$B$20:$B$24</c:f>
              <c:numCache>
                <c:formatCode>General</c:formatCode>
                <c:ptCount val="5"/>
                <c:pt idx="0">
                  <c:v>2016</c:v>
                </c:pt>
                <c:pt idx="1">
                  <c:v>2017</c:v>
                </c:pt>
                <c:pt idx="2">
                  <c:v>2018</c:v>
                </c:pt>
                <c:pt idx="3">
                  <c:v>2019</c:v>
                </c:pt>
                <c:pt idx="4">
                  <c:v>2020</c:v>
                </c:pt>
              </c:numCache>
            </c:numRef>
          </c:cat>
          <c:val>
            <c:numRef>
              <c:f>Sheet1!$I$20:$I$24</c:f>
              <c:numCache>
                <c:formatCode>General</c:formatCode>
                <c:ptCount val="5"/>
                <c:pt idx="0">
                  <c:v>166</c:v>
                </c:pt>
                <c:pt idx="1">
                  <c:v>213</c:v>
                </c:pt>
                <c:pt idx="2">
                  <c:v>273</c:v>
                </c:pt>
                <c:pt idx="3">
                  <c:v>303</c:v>
                </c:pt>
                <c:pt idx="4">
                  <c:v>352</c:v>
                </c:pt>
              </c:numCache>
            </c:numRef>
          </c:val>
          <c:extLst>
            <c:ext xmlns:c16="http://schemas.microsoft.com/office/drawing/2014/chart" uri="{C3380CC4-5D6E-409C-BE32-E72D297353CC}">
              <c16:uniqueId val="{00000000-2AF7-4485-881A-2B11B482DEE8}"/>
            </c:ext>
          </c:extLst>
        </c:ser>
        <c:ser>
          <c:idx val="1"/>
          <c:order val="1"/>
          <c:tx>
            <c:v>PGT</c:v>
          </c:tx>
          <c:spPr>
            <a:solidFill>
              <a:srgbClr val="FF0000"/>
            </a:solidFill>
            <a:ln>
              <a:noFill/>
            </a:ln>
            <a:effectLst/>
          </c:spPr>
          <c:invertIfNegative val="0"/>
          <c:cat>
            <c:numRef>
              <c:f>Sheet1!$B$20:$B$24</c:f>
              <c:numCache>
                <c:formatCode>General</c:formatCode>
                <c:ptCount val="5"/>
                <c:pt idx="0">
                  <c:v>2016</c:v>
                </c:pt>
                <c:pt idx="1">
                  <c:v>2017</c:v>
                </c:pt>
                <c:pt idx="2">
                  <c:v>2018</c:v>
                </c:pt>
                <c:pt idx="3">
                  <c:v>2019</c:v>
                </c:pt>
                <c:pt idx="4">
                  <c:v>2020</c:v>
                </c:pt>
              </c:numCache>
            </c:numRef>
          </c:cat>
          <c:val>
            <c:numRef>
              <c:f>Sheet1!$J$20:$J$24</c:f>
              <c:numCache>
                <c:formatCode>General</c:formatCode>
                <c:ptCount val="5"/>
                <c:pt idx="0">
                  <c:v>107</c:v>
                </c:pt>
                <c:pt idx="1">
                  <c:v>157</c:v>
                </c:pt>
                <c:pt idx="2">
                  <c:v>227</c:v>
                </c:pt>
                <c:pt idx="3">
                  <c:v>286</c:v>
                </c:pt>
                <c:pt idx="4">
                  <c:v>236</c:v>
                </c:pt>
              </c:numCache>
            </c:numRef>
          </c:val>
          <c:extLst>
            <c:ext xmlns:c16="http://schemas.microsoft.com/office/drawing/2014/chart" uri="{C3380CC4-5D6E-409C-BE32-E72D297353CC}">
              <c16:uniqueId val="{00000001-2AF7-4485-881A-2B11B482DEE8}"/>
            </c:ext>
          </c:extLst>
        </c:ser>
        <c:dLbls>
          <c:showLegendKey val="0"/>
          <c:showVal val="0"/>
          <c:showCatName val="0"/>
          <c:showSerName val="0"/>
          <c:showPercent val="0"/>
          <c:showBubbleSize val="0"/>
        </c:dLbls>
        <c:gapWidth val="219"/>
        <c:overlap val="-27"/>
        <c:axId val="306996832"/>
        <c:axId val="306995520"/>
      </c:barChart>
      <c:catAx>
        <c:axId val="306996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06995520"/>
        <c:crosses val="autoZero"/>
        <c:auto val="1"/>
        <c:lblAlgn val="ctr"/>
        <c:lblOffset val="100"/>
        <c:noMultiLvlLbl val="0"/>
      </c:catAx>
      <c:valAx>
        <c:axId val="30699552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Number of students recruited</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069968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UG</c:v>
          </c:tx>
          <c:spPr>
            <a:solidFill>
              <a:schemeClr val="accent1"/>
            </a:solidFill>
            <a:ln>
              <a:noFill/>
            </a:ln>
            <a:effectLst/>
          </c:spPr>
          <c:invertIfNegative val="0"/>
          <c:cat>
            <c:numRef>
              <c:f>Sheet1!$B$35:$B$38</c:f>
              <c:numCache>
                <c:formatCode>General</c:formatCode>
                <c:ptCount val="4"/>
                <c:pt idx="0">
                  <c:v>2017</c:v>
                </c:pt>
                <c:pt idx="1">
                  <c:v>2018</c:v>
                </c:pt>
                <c:pt idx="2">
                  <c:v>2019</c:v>
                </c:pt>
                <c:pt idx="3">
                  <c:v>2020</c:v>
                </c:pt>
              </c:numCache>
            </c:numRef>
          </c:cat>
          <c:val>
            <c:numRef>
              <c:f>Sheet1!$I$35:$I$38</c:f>
              <c:numCache>
                <c:formatCode>General</c:formatCode>
                <c:ptCount val="4"/>
                <c:pt idx="0">
                  <c:v>756</c:v>
                </c:pt>
                <c:pt idx="1">
                  <c:v>838</c:v>
                </c:pt>
                <c:pt idx="2">
                  <c:v>919</c:v>
                </c:pt>
                <c:pt idx="3">
                  <c:v>1034</c:v>
                </c:pt>
              </c:numCache>
            </c:numRef>
          </c:val>
          <c:extLst>
            <c:ext xmlns:c16="http://schemas.microsoft.com/office/drawing/2014/chart" uri="{C3380CC4-5D6E-409C-BE32-E72D297353CC}">
              <c16:uniqueId val="{00000000-5A51-4264-8896-AA7DD907B166}"/>
            </c:ext>
          </c:extLst>
        </c:ser>
        <c:ser>
          <c:idx val="1"/>
          <c:order val="1"/>
          <c:tx>
            <c:v>PGT</c:v>
          </c:tx>
          <c:spPr>
            <a:solidFill>
              <a:srgbClr val="FF0000"/>
            </a:solidFill>
            <a:ln>
              <a:noFill/>
            </a:ln>
            <a:effectLst/>
          </c:spPr>
          <c:invertIfNegative val="0"/>
          <c:cat>
            <c:numRef>
              <c:f>Sheet1!$B$35:$B$38</c:f>
              <c:numCache>
                <c:formatCode>General</c:formatCode>
                <c:ptCount val="4"/>
                <c:pt idx="0">
                  <c:v>2017</c:v>
                </c:pt>
                <c:pt idx="1">
                  <c:v>2018</c:v>
                </c:pt>
                <c:pt idx="2">
                  <c:v>2019</c:v>
                </c:pt>
                <c:pt idx="3">
                  <c:v>2020</c:v>
                </c:pt>
              </c:numCache>
            </c:numRef>
          </c:cat>
          <c:val>
            <c:numRef>
              <c:f>Sheet1!$J$35:$J$38</c:f>
              <c:numCache>
                <c:formatCode>General</c:formatCode>
                <c:ptCount val="4"/>
                <c:pt idx="0">
                  <c:v>190</c:v>
                </c:pt>
                <c:pt idx="1">
                  <c:v>254</c:v>
                </c:pt>
                <c:pt idx="2">
                  <c:v>330</c:v>
                </c:pt>
                <c:pt idx="3">
                  <c:v>276</c:v>
                </c:pt>
              </c:numCache>
            </c:numRef>
          </c:val>
          <c:extLst>
            <c:ext xmlns:c16="http://schemas.microsoft.com/office/drawing/2014/chart" uri="{C3380CC4-5D6E-409C-BE32-E72D297353CC}">
              <c16:uniqueId val="{00000001-5A51-4264-8896-AA7DD907B166}"/>
            </c:ext>
          </c:extLst>
        </c:ser>
        <c:dLbls>
          <c:showLegendKey val="0"/>
          <c:showVal val="0"/>
          <c:showCatName val="0"/>
          <c:showSerName val="0"/>
          <c:showPercent val="0"/>
          <c:showBubbleSize val="0"/>
        </c:dLbls>
        <c:gapWidth val="219"/>
        <c:overlap val="-27"/>
        <c:axId val="362876232"/>
        <c:axId val="362874592"/>
      </c:barChart>
      <c:catAx>
        <c:axId val="362876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2874592"/>
        <c:crosses val="autoZero"/>
        <c:auto val="1"/>
        <c:lblAlgn val="ctr"/>
        <c:lblOffset val="100"/>
        <c:noMultiLvlLbl val="0"/>
      </c:catAx>
      <c:valAx>
        <c:axId val="36287459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Total number of registered students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28762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UG</c:v>
          </c:tx>
          <c:spPr>
            <a:solidFill>
              <a:schemeClr val="accent1"/>
            </a:solidFill>
            <a:ln>
              <a:noFill/>
            </a:ln>
            <a:effectLst/>
          </c:spPr>
          <c:invertIfNegative val="0"/>
          <c:cat>
            <c:numRef>
              <c:f>Sheet1!$B$50:$B$53</c:f>
              <c:numCache>
                <c:formatCode>General</c:formatCode>
                <c:ptCount val="4"/>
                <c:pt idx="0">
                  <c:v>2017</c:v>
                </c:pt>
                <c:pt idx="1">
                  <c:v>2018</c:v>
                </c:pt>
                <c:pt idx="2">
                  <c:v>2019</c:v>
                </c:pt>
                <c:pt idx="3">
                  <c:v>2020</c:v>
                </c:pt>
              </c:numCache>
            </c:numRef>
          </c:cat>
          <c:val>
            <c:numRef>
              <c:f>Sheet1!$I$50:$I$53</c:f>
              <c:numCache>
                <c:formatCode>General</c:formatCode>
                <c:ptCount val="4"/>
                <c:pt idx="0">
                  <c:v>9.8000000000000007</c:v>
                </c:pt>
                <c:pt idx="1">
                  <c:v>11</c:v>
                </c:pt>
                <c:pt idx="2">
                  <c:v>12</c:v>
                </c:pt>
                <c:pt idx="3">
                  <c:v>12.9</c:v>
                </c:pt>
              </c:numCache>
            </c:numRef>
          </c:val>
          <c:extLst>
            <c:ext xmlns:c16="http://schemas.microsoft.com/office/drawing/2014/chart" uri="{C3380CC4-5D6E-409C-BE32-E72D297353CC}">
              <c16:uniqueId val="{00000000-5456-4961-B291-5C7DA5F1795B}"/>
            </c:ext>
          </c:extLst>
        </c:ser>
        <c:ser>
          <c:idx val="1"/>
          <c:order val="1"/>
          <c:tx>
            <c:strRef>
              <c:f>Sheet1!$J$49</c:f>
              <c:strCache>
                <c:ptCount val="1"/>
                <c:pt idx="0">
                  <c:v>PGT</c:v>
                </c:pt>
              </c:strCache>
            </c:strRef>
          </c:tx>
          <c:spPr>
            <a:solidFill>
              <a:srgbClr val="FF0000"/>
            </a:solidFill>
            <a:ln>
              <a:noFill/>
            </a:ln>
            <a:effectLst/>
          </c:spPr>
          <c:invertIfNegative val="0"/>
          <c:cat>
            <c:numRef>
              <c:f>Sheet1!$B$50:$B$53</c:f>
              <c:numCache>
                <c:formatCode>General</c:formatCode>
                <c:ptCount val="4"/>
                <c:pt idx="0">
                  <c:v>2017</c:v>
                </c:pt>
                <c:pt idx="1">
                  <c:v>2018</c:v>
                </c:pt>
                <c:pt idx="2">
                  <c:v>2019</c:v>
                </c:pt>
                <c:pt idx="3">
                  <c:v>2020</c:v>
                </c:pt>
              </c:numCache>
            </c:numRef>
          </c:cat>
          <c:val>
            <c:numRef>
              <c:f>Sheet1!$J$50:$J$53</c:f>
              <c:numCache>
                <c:formatCode>General</c:formatCode>
                <c:ptCount val="4"/>
                <c:pt idx="0">
                  <c:v>25.9</c:v>
                </c:pt>
                <c:pt idx="1">
                  <c:v>32.4</c:v>
                </c:pt>
                <c:pt idx="2">
                  <c:v>36.700000000000003</c:v>
                </c:pt>
                <c:pt idx="3">
                  <c:v>30.3</c:v>
                </c:pt>
              </c:numCache>
            </c:numRef>
          </c:val>
          <c:extLst>
            <c:ext xmlns:c16="http://schemas.microsoft.com/office/drawing/2014/chart" uri="{C3380CC4-5D6E-409C-BE32-E72D297353CC}">
              <c16:uniqueId val="{00000001-5456-4961-B291-5C7DA5F1795B}"/>
            </c:ext>
          </c:extLst>
        </c:ser>
        <c:dLbls>
          <c:showLegendKey val="0"/>
          <c:showVal val="0"/>
          <c:showCatName val="0"/>
          <c:showSerName val="0"/>
          <c:showPercent val="0"/>
          <c:showBubbleSize val="0"/>
        </c:dLbls>
        <c:gapWidth val="219"/>
        <c:overlap val="-27"/>
        <c:axId val="567702728"/>
        <c:axId val="567701416"/>
      </c:barChart>
      <c:catAx>
        <c:axId val="567702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7701416"/>
        <c:crosses val="autoZero"/>
        <c:auto val="1"/>
        <c:lblAlgn val="ctr"/>
        <c:lblOffset val="100"/>
        <c:noMultiLvlLbl val="0"/>
      </c:catAx>
      <c:valAx>
        <c:axId val="56770141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Percentage international students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77027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E304BE-7164-4123-B8E5-BAE37D49278A}" type="doc">
      <dgm:prSet loTypeId="urn:microsoft.com/office/officeart/2005/8/layout/process1" loCatId="process" qsTypeId="urn:microsoft.com/office/officeart/2005/8/quickstyle/3d3" qsCatId="3D" csTypeId="urn:microsoft.com/office/officeart/2005/8/colors/accent1_2" csCatId="accent1" phldr="1"/>
      <dgm:spPr/>
      <dgm:t>
        <a:bodyPr/>
        <a:lstStyle/>
        <a:p>
          <a:endParaRPr lang="en-US"/>
        </a:p>
      </dgm:t>
    </dgm:pt>
    <dgm:pt modelId="{384BB8E2-F1FD-4CFE-A04B-0B4DE72A36F9}">
      <dgm:prSet phldrT="[Text]" custT="1"/>
      <dgm:spPr>
        <a:solidFill>
          <a:srgbClr val="7030A0"/>
        </a:solidFill>
        <a:ln>
          <a:solidFill>
            <a:srgbClr val="7030A0"/>
          </a:solidFill>
        </a:ln>
      </dgm:spPr>
      <dgm:t>
        <a:bodyPr/>
        <a:lstStyle/>
        <a:p>
          <a:r>
            <a:rPr lang="en-US" sz="1800" dirty="0" smtClean="0">
              <a:latin typeface="Arial" panose="020B0604020202020204" pitchFamily="34" charset="0"/>
              <a:cs typeface="Arial" panose="020B0604020202020204" pitchFamily="34" charset="0"/>
            </a:rPr>
            <a:t>May 2018</a:t>
          </a:r>
          <a:endParaRPr lang="en-US" sz="1800" dirty="0">
            <a:latin typeface="Arial" panose="020B0604020202020204" pitchFamily="34" charset="0"/>
            <a:cs typeface="Arial" panose="020B0604020202020204" pitchFamily="34" charset="0"/>
          </a:endParaRPr>
        </a:p>
      </dgm:t>
    </dgm:pt>
    <dgm:pt modelId="{56AA1086-AD3E-4A98-BB16-5C55C8D03C0A}" type="parTrans" cxnId="{98CA8B6F-C7BB-4798-A0AD-7F13CF8A7DBB}">
      <dgm:prSet/>
      <dgm:spPr/>
      <dgm:t>
        <a:bodyPr/>
        <a:lstStyle/>
        <a:p>
          <a:endParaRPr lang="en-US" sz="1800">
            <a:latin typeface="Arial" panose="020B0604020202020204" pitchFamily="34" charset="0"/>
            <a:cs typeface="Arial" panose="020B0604020202020204" pitchFamily="34" charset="0"/>
          </a:endParaRPr>
        </a:p>
      </dgm:t>
    </dgm:pt>
    <dgm:pt modelId="{43773EB6-7F56-422A-820E-132599E7A3FD}" type="sibTrans" cxnId="{98CA8B6F-C7BB-4798-A0AD-7F13CF8A7DBB}">
      <dgm:prSet custT="1"/>
      <dgm:spPr>
        <a:solidFill>
          <a:srgbClr val="7030A0"/>
        </a:solidFill>
        <a:ln>
          <a:solidFill>
            <a:srgbClr val="7030A0"/>
          </a:solidFill>
        </a:ln>
      </dgm:spPr>
      <dgm:t>
        <a:bodyPr/>
        <a:lstStyle/>
        <a:p>
          <a:endParaRPr lang="en-US" sz="1800">
            <a:latin typeface="Arial" panose="020B0604020202020204" pitchFamily="34" charset="0"/>
            <a:cs typeface="Arial" panose="020B0604020202020204" pitchFamily="34" charset="0"/>
          </a:endParaRPr>
        </a:p>
      </dgm:t>
    </dgm:pt>
    <dgm:pt modelId="{017C95A9-5CD5-4408-B56A-06296D040E16}">
      <dgm:prSet phldrT="[Text]" custT="1"/>
      <dgm:spPr>
        <a:solidFill>
          <a:srgbClr val="7030A0"/>
        </a:solidFill>
        <a:ln>
          <a:solidFill>
            <a:srgbClr val="7030A0"/>
          </a:solidFill>
        </a:ln>
      </dgm:spPr>
      <dgm:t>
        <a:bodyPr/>
        <a:lstStyle/>
        <a:p>
          <a:r>
            <a:rPr lang="en-US" sz="1800" dirty="0" smtClean="0">
              <a:latin typeface="Arial" panose="020B0604020202020204" pitchFamily="34" charset="0"/>
              <a:cs typeface="Arial" panose="020B0604020202020204" pitchFamily="34" charset="0"/>
            </a:rPr>
            <a:t>August 2018</a:t>
          </a:r>
        </a:p>
        <a:p>
          <a:r>
            <a:rPr lang="en-US" sz="1800" dirty="0" smtClean="0">
              <a:latin typeface="Arial" panose="020B0604020202020204" pitchFamily="34" charset="0"/>
              <a:cs typeface="Arial" panose="020B0604020202020204" pitchFamily="34" charset="0"/>
            </a:rPr>
            <a:t>September 2019</a:t>
          </a:r>
        </a:p>
        <a:p>
          <a:r>
            <a:rPr lang="en-US" sz="1800" dirty="0" smtClean="0">
              <a:latin typeface="Arial" panose="020B0604020202020204" pitchFamily="34" charset="0"/>
              <a:cs typeface="Arial" panose="020B0604020202020204" pitchFamily="34" charset="0"/>
            </a:rPr>
            <a:t>January 2020</a:t>
          </a:r>
          <a:endParaRPr lang="en-US" sz="1800" dirty="0">
            <a:latin typeface="Arial" panose="020B0604020202020204" pitchFamily="34" charset="0"/>
            <a:cs typeface="Arial" panose="020B0604020202020204" pitchFamily="34" charset="0"/>
          </a:endParaRPr>
        </a:p>
      </dgm:t>
    </dgm:pt>
    <dgm:pt modelId="{CA73F5E6-49AE-46F1-ACB5-E235D5A4ABE6}" type="parTrans" cxnId="{993B3E99-A061-45E1-8EA6-2CEE2EA8D48B}">
      <dgm:prSet/>
      <dgm:spPr/>
      <dgm:t>
        <a:bodyPr/>
        <a:lstStyle/>
        <a:p>
          <a:endParaRPr lang="en-US" sz="1800">
            <a:latin typeface="Arial" panose="020B0604020202020204" pitchFamily="34" charset="0"/>
            <a:cs typeface="Arial" panose="020B0604020202020204" pitchFamily="34" charset="0"/>
          </a:endParaRPr>
        </a:p>
      </dgm:t>
    </dgm:pt>
    <dgm:pt modelId="{3D718446-DDD8-4361-889C-0EA036334AE0}" type="sibTrans" cxnId="{993B3E99-A061-45E1-8EA6-2CEE2EA8D48B}">
      <dgm:prSet custT="1"/>
      <dgm:spPr>
        <a:solidFill>
          <a:srgbClr val="7030A0"/>
        </a:solidFill>
        <a:ln>
          <a:solidFill>
            <a:srgbClr val="7030A0"/>
          </a:solidFill>
        </a:ln>
      </dgm:spPr>
      <dgm:t>
        <a:bodyPr/>
        <a:lstStyle/>
        <a:p>
          <a:endParaRPr lang="en-US" sz="1800">
            <a:latin typeface="Arial" panose="020B0604020202020204" pitchFamily="34" charset="0"/>
            <a:cs typeface="Arial" panose="020B0604020202020204" pitchFamily="34" charset="0"/>
          </a:endParaRPr>
        </a:p>
      </dgm:t>
    </dgm:pt>
    <dgm:pt modelId="{34BB27A2-971F-4AF4-B60A-A53AA82584EF}">
      <dgm:prSet custT="1"/>
      <dgm:spPr>
        <a:solidFill>
          <a:srgbClr val="7030A0"/>
        </a:solidFill>
        <a:ln>
          <a:solidFill>
            <a:srgbClr val="7030A0"/>
          </a:solidFill>
        </a:ln>
      </dgm:spPr>
      <dgm:t>
        <a:bodyPr/>
        <a:lstStyle/>
        <a:p>
          <a:r>
            <a:rPr lang="en-GB" sz="1800" dirty="0" smtClean="0">
              <a:latin typeface="Arial" panose="020B0604020202020204" pitchFamily="34" charset="0"/>
              <a:cs typeface="Arial" panose="020B0604020202020204" pitchFamily="34" charset="0"/>
            </a:rPr>
            <a:t>September 2021</a:t>
          </a:r>
          <a:endParaRPr lang="en-GB" sz="1800" dirty="0">
            <a:latin typeface="Arial" panose="020B0604020202020204" pitchFamily="34" charset="0"/>
            <a:cs typeface="Arial" panose="020B0604020202020204" pitchFamily="34" charset="0"/>
          </a:endParaRPr>
        </a:p>
      </dgm:t>
    </dgm:pt>
    <dgm:pt modelId="{CD5F5007-22A4-4D08-9D2E-EE99C7D996EC}" type="parTrans" cxnId="{1115FE0F-D812-4DAE-891A-27AE10747A93}">
      <dgm:prSet/>
      <dgm:spPr/>
      <dgm:t>
        <a:bodyPr/>
        <a:lstStyle/>
        <a:p>
          <a:endParaRPr lang="en-US" sz="1800">
            <a:latin typeface="Arial" panose="020B0604020202020204" pitchFamily="34" charset="0"/>
            <a:cs typeface="Arial" panose="020B0604020202020204" pitchFamily="34" charset="0"/>
          </a:endParaRPr>
        </a:p>
      </dgm:t>
    </dgm:pt>
    <dgm:pt modelId="{6E1B7EAA-494E-41B5-8885-35ACA056BEAD}" type="sibTrans" cxnId="{1115FE0F-D812-4DAE-891A-27AE10747A93}">
      <dgm:prSet/>
      <dgm:spPr/>
      <dgm:t>
        <a:bodyPr/>
        <a:lstStyle/>
        <a:p>
          <a:endParaRPr lang="en-US" sz="1800">
            <a:latin typeface="Arial" panose="020B0604020202020204" pitchFamily="34" charset="0"/>
            <a:cs typeface="Arial" panose="020B0604020202020204" pitchFamily="34" charset="0"/>
          </a:endParaRPr>
        </a:p>
      </dgm:t>
    </dgm:pt>
    <dgm:pt modelId="{145D59A0-C589-4C5D-84D9-E10E3A6BD98E}" type="pres">
      <dgm:prSet presAssocID="{83E304BE-7164-4123-B8E5-BAE37D49278A}" presName="Name0" presStyleCnt="0">
        <dgm:presLayoutVars>
          <dgm:dir/>
          <dgm:resizeHandles val="exact"/>
        </dgm:presLayoutVars>
      </dgm:prSet>
      <dgm:spPr/>
      <dgm:t>
        <a:bodyPr/>
        <a:lstStyle/>
        <a:p>
          <a:endParaRPr lang="en-US"/>
        </a:p>
      </dgm:t>
    </dgm:pt>
    <dgm:pt modelId="{611C396E-518B-4029-BBDB-B42EA9A64BBA}" type="pres">
      <dgm:prSet presAssocID="{384BB8E2-F1FD-4CFE-A04B-0B4DE72A36F9}" presName="node" presStyleLbl="node1" presStyleIdx="0" presStyleCnt="3">
        <dgm:presLayoutVars>
          <dgm:bulletEnabled val="1"/>
        </dgm:presLayoutVars>
      </dgm:prSet>
      <dgm:spPr/>
      <dgm:t>
        <a:bodyPr/>
        <a:lstStyle/>
        <a:p>
          <a:endParaRPr lang="en-US"/>
        </a:p>
      </dgm:t>
    </dgm:pt>
    <dgm:pt modelId="{453368F9-E043-40D2-ADBC-04A38F7FA8C4}" type="pres">
      <dgm:prSet presAssocID="{43773EB6-7F56-422A-820E-132599E7A3FD}" presName="sibTrans" presStyleLbl="sibTrans2D1" presStyleIdx="0" presStyleCnt="2"/>
      <dgm:spPr/>
      <dgm:t>
        <a:bodyPr/>
        <a:lstStyle/>
        <a:p>
          <a:endParaRPr lang="en-US"/>
        </a:p>
      </dgm:t>
    </dgm:pt>
    <dgm:pt modelId="{B9FCD635-471E-4411-A7CB-39537995FBB5}" type="pres">
      <dgm:prSet presAssocID="{43773EB6-7F56-422A-820E-132599E7A3FD}" presName="connectorText" presStyleLbl="sibTrans2D1" presStyleIdx="0" presStyleCnt="2"/>
      <dgm:spPr/>
      <dgm:t>
        <a:bodyPr/>
        <a:lstStyle/>
        <a:p>
          <a:endParaRPr lang="en-US"/>
        </a:p>
      </dgm:t>
    </dgm:pt>
    <dgm:pt modelId="{F434A4FB-7B4B-44E3-8E3A-38CC57EA7092}" type="pres">
      <dgm:prSet presAssocID="{017C95A9-5CD5-4408-B56A-06296D040E16}" presName="node" presStyleLbl="node1" presStyleIdx="1" presStyleCnt="3">
        <dgm:presLayoutVars>
          <dgm:bulletEnabled val="1"/>
        </dgm:presLayoutVars>
      </dgm:prSet>
      <dgm:spPr/>
      <dgm:t>
        <a:bodyPr/>
        <a:lstStyle/>
        <a:p>
          <a:endParaRPr lang="en-US"/>
        </a:p>
      </dgm:t>
    </dgm:pt>
    <dgm:pt modelId="{28296C94-DD96-470B-801F-141E6346D90D}" type="pres">
      <dgm:prSet presAssocID="{3D718446-DDD8-4361-889C-0EA036334AE0}" presName="sibTrans" presStyleLbl="sibTrans2D1" presStyleIdx="1" presStyleCnt="2"/>
      <dgm:spPr/>
      <dgm:t>
        <a:bodyPr/>
        <a:lstStyle/>
        <a:p>
          <a:endParaRPr lang="en-US"/>
        </a:p>
      </dgm:t>
    </dgm:pt>
    <dgm:pt modelId="{219306BB-7D63-4231-AD81-655D1C4BDA43}" type="pres">
      <dgm:prSet presAssocID="{3D718446-DDD8-4361-889C-0EA036334AE0}" presName="connectorText" presStyleLbl="sibTrans2D1" presStyleIdx="1" presStyleCnt="2"/>
      <dgm:spPr/>
      <dgm:t>
        <a:bodyPr/>
        <a:lstStyle/>
        <a:p>
          <a:endParaRPr lang="en-US"/>
        </a:p>
      </dgm:t>
    </dgm:pt>
    <dgm:pt modelId="{FC9CF0EE-C744-4325-9459-3220B2A96397}" type="pres">
      <dgm:prSet presAssocID="{34BB27A2-971F-4AF4-B60A-A53AA82584EF}" presName="node" presStyleLbl="node1" presStyleIdx="2" presStyleCnt="3">
        <dgm:presLayoutVars>
          <dgm:bulletEnabled val="1"/>
        </dgm:presLayoutVars>
      </dgm:prSet>
      <dgm:spPr/>
      <dgm:t>
        <a:bodyPr/>
        <a:lstStyle/>
        <a:p>
          <a:endParaRPr lang="en-US"/>
        </a:p>
      </dgm:t>
    </dgm:pt>
  </dgm:ptLst>
  <dgm:cxnLst>
    <dgm:cxn modelId="{45C8D178-1EF5-405B-BC9D-F1D3DDA73455}" type="presOf" srcId="{83E304BE-7164-4123-B8E5-BAE37D49278A}" destId="{145D59A0-C589-4C5D-84D9-E10E3A6BD98E}" srcOrd="0" destOrd="0" presId="urn:microsoft.com/office/officeart/2005/8/layout/process1"/>
    <dgm:cxn modelId="{E6A575C4-62D5-413B-AE21-41A460169EC0}" type="presOf" srcId="{3D718446-DDD8-4361-889C-0EA036334AE0}" destId="{28296C94-DD96-470B-801F-141E6346D90D}" srcOrd="0" destOrd="0" presId="urn:microsoft.com/office/officeart/2005/8/layout/process1"/>
    <dgm:cxn modelId="{1115FE0F-D812-4DAE-891A-27AE10747A93}" srcId="{83E304BE-7164-4123-B8E5-BAE37D49278A}" destId="{34BB27A2-971F-4AF4-B60A-A53AA82584EF}" srcOrd="2" destOrd="0" parTransId="{CD5F5007-22A4-4D08-9D2E-EE99C7D996EC}" sibTransId="{6E1B7EAA-494E-41B5-8885-35ACA056BEAD}"/>
    <dgm:cxn modelId="{E5694FE0-F94D-4A5B-B2EC-9D5979C1DC8F}" type="presOf" srcId="{3D718446-DDD8-4361-889C-0EA036334AE0}" destId="{219306BB-7D63-4231-AD81-655D1C4BDA43}" srcOrd="1" destOrd="0" presId="urn:microsoft.com/office/officeart/2005/8/layout/process1"/>
    <dgm:cxn modelId="{E44C6B60-2C47-4966-9BA8-0E2FDCC3F766}" type="presOf" srcId="{384BB8E2-F1FD-4CFE-A04B-0B4DE72A36F9}" destId="{611C396E-518B-4029-BBDB-B42EA9A64BBA}" srcOrd="0" destOrd="0" presId="urn:microsoft.com/office/officeart/2005/8/layout/process1"/>
    <dgm:cxn modelId="{870B36D5-92CF-4667-AB28-8C8A78AAA74D}" type="presOf" srcId="{017C95A9-5CD5-4408-B56A-06296D040E16}" destId="{F434A4FB-7B4B-44E3-8E3A-38CC57EA7092}" srcOrd="0" destOrd="0" presId="urn:microsoft.com/office/officeart/2005/8/layout/process1"/>
    <dgm:cxn modelId="{280837C1-1CD0-4635-9D86-EB6E6FC8E922}" type="presOf" srcId="{43773EB6-7F56-422A-820E-132599E7A3FD}" destId="{B9FCD635-471E-4411-A7CB-39537995FBB5}" srcOrd="1" destOrd="0" presId="urn:microsoft.com/office/officeart/2005/8/layout/process1"/>
    <dgm:cxn modelId="{7A2F37FA-66BB-408F-B789-6213C1C68235}" type="presOf" srcId="{43773EB6-7F56-422A-820E-132599E7A3FD}" destId="{453368F9-E043-40D2-ADBC-04A38F7FA8C4}" srcOrd="0" destOrd="0" presId="urn:microsoft.com/office/officeart/2005/8/layout/process1"/>
    <dgm:cxn modelId="{98CA8B6F-C7BB-4798-A0AD-7F13CF8A7DBB}" srcId="{83E304BE-7164-4123-B8E5-BAE37D49278A}" destId="{384BB8E2-F1FD-4CFE-A04B-0B4DE72A36F9}" srcOrd="0" destOrd="0" parTransId="{56AA1086-AD3E-4A98-BB16-5C55C8D03C0A}" sibTransId="{43773EB6-7F56-422A-820E-132599E7A3FD}"/>
    <dgm:cxn modelId="{48F4353A-E8E0-4D44-9DB6-207DC51F42E1}" type="presOf" srcId="{34BB27A2-971F-4AF4-B60A-A53AA82584EF}" destId="{FC9CF0EE-C744-4325-9459-3220B2A96397}" srcOrd="0" destOrd="0" presId="urn:microsoft.com/office/officeart/2005/8/layout/process1"/>
    <dgm:cxn modelId="{993B3E99-A061-45E1-8EA6-2CEE2EA8D48B}" srcId="{83E304BE-7164-4123-B8E5-BAE37D49278A}" destId="{017C95A9-5CD5-4408-B56A-06296D040E16}" srcOrd="1" destOrd="0" parTransId="{CA73F5E6-49AE-46F1-ACB5-E235D5A4ABE6}" sibTransId="{3D718446-DDD8-4361-889C-0EA036334AE0}"/>
    <dgm:cxn modelId="{18394313-9A7A-4F1D-A9E1-A75E44B6E2DF}" type="presParOf" srcId="{145D59A0-C589-4C5D-84D9-E10E3A6BD98E}" destId="{611C396E-518B-4029-BBDB-B42EA9A64BBA}" srcOrd="0" destOrd="0" presId="urn:microsoft.com/office/officeart/2005/8/layout/process1"/>
    <dgm:cxn modelId="{5CDD58F7-2144-45E6-B3C2-CC8E1EC90276}" type="presParOf" srcId="{145D59A0-C589-4C5D-84D9-E10E3A6BD98E}" destId="{453368F9-E043-40D2-ADBC-04A38F7FA8C4}" srcOrd="1" destOrd="0" presId="urn:microsoft.com/office/officeart/2005/8/layout/process1"/>
    <dgm:cxn modelId="{2554AC5E-6494-4D42-AA6F-7CB89019A248}" type="presParOf" srcId="{453368F9-E043-40D2-ADBC-04A38F7FA8C4}" destId="{B9FCD635-471E-4411-A7CB-39537995FBB5}" srcOrd="0" destOrd="0" presId="urn:microsoft.com/office/officeart/2005/8/layout/process1"/>
    <dgm:cxn modelId="{19F417EB-546D-4944-AAE3-0F5E9CFDE949}" type="presParOf" srcId="{145D59A0-C589-4C5D-84D9-E10E3A6BD98E}" destId="{F434A4FB-7B4B-44E3-8E3A-38CC57EA7092}" srcOrd="2" destOrd="0" presId="urn:microsoft.com/office/officeart/2005/8/layout/process1"/>
    <dgm:cxn modelId="{645C4098-9E8C-47C3-914B-16052099AA9A}" type="presParOf" srcId="{145D59A0-C589-4C5D-84D9-E10E3A6BD98E}" destId="{28296C94-DD96-470B-801F-141E6346D90D}" srcOrd="3" destOrd="0" presId="urn:microsoft.com/office/officeart/2005/8/layout/process1"/>
    <dgm:cxn modelId="{4875BBC7-8516-4CAB-9BB3-E0B3AE4B9E22}" type="presParOf" srcId="{28296C94-DD96-470B-801F-141E6346D90D}" destId="{219306BB-7D63-4231-AD81-655D1C4BDA43}" srcOrd="0" destOrd="0" presId="urn:microsoft.com/office/officeart/2005/8/layout/process1"/>
    <dgm:cxn modelId="{0A8927AE-4234-4CC0-8FBC-3629E96E1A32}" type="presParOf" srcId="{145D59A0-C589-4C5D-84D9-E10E3A6BD98E}" destId="{FC9CF0EE-C744-4325-9459-3220B2A96397}" srcOrd="4" destOrd="0" presId="urn:microsoft.com/office/officeart/2005/8/layout/process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C396E-518B-4029-BBDB-B42EA9A64BBA}">
      <dsp:nvSpPr>
        <dsp:cNvPr id="0" name=""/>
        <dsp:cNvSpPr/>
      </dsp:nvSpPr>
      <dsp:spPr>
        <a:xfrm>
          <a:off x="7233" y="484161"/>
          <a:ext cx="2161877" cy="1297126"/>
        </a:xfrm>
        <a:prstGeom prst="roundRect">
          <a:avLst>
            <a:gd name="adj" fmla="val 10000"/>
          </a:avLst>
        </a:prstGeom>
        <a:solidFill>
          <a:srgbClr val="7030A0"/>
        </a:solidFill>
        <a:ln>
          <a:solidFill>
            <a:srgbClr val="7030A0"/>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May 2018</a:t>
          </a:r>
          <a:endParaRPr lang="en-US" sz="1800" kern="1200" dirty="0">
            <a:latin typeface="Arial" panose="020B0604020202020204" pitchFamily="34" charset="0"/>
            <a:cs typeface="Arial" panose="020B0604020202020204" pitchFamily="34" charset="0"/>
          </a:endParaRPr>
        </a:p>
      </dsp:txBody>
      <dsp:txXfrm>
        <a:off x="45225" y="522153"/>
        <a:ext cx="2085893" cy="1221142"/>
      </dsp:txXfrm>
    </dsp:sp>
    <dsp:sp modelId="{453368F9-E043-40D2-ADBC-04A38F7FA8C4}">
      <dsp:nvSpPr>
        <dsp:cNvPr id="0" name=""/>
        <dsp:cNvSpPr/>
      </dsp:nvSpPr>
      <dsp:spPr>
        <a:xfrm>
          <a:off x="2385297" y="864651"/>
          <a:ext cx="458317" cy="536145"/>
        </a:xfrm>
        <a:prstGeom prst="rightArrow">
          <a:avLst>
            <a:gd name="adj1" fmla="val 60000"/>
            <a:gd name="adj2" fmla="val 50000"/>
          </a:avLst>
        </a:prstGeom>
        <a:solidFill>
          <a:srgbClr val="7030A0"/>
        </a:solidFill>
        <a:ln>
          <a:solidFill>
            <a:srgbClr val="7030A0"/>
          </a:solid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latin typeface="Arial" panose="020B0604020202020204" pitchFamily="34" charset="0"/>
            <a:cs typeface="Arial" panose="020B0604020202020204" pitchFamily="34" charset="0"/>
          </a:endParaRPr>
        </a:p>
      </dsp:txBody>
      <dsp:txXfrm>
        <a:off x="2385297" y="971880"/>
        <a:ext cx="320822" cy="321687"/>
      </dsp:txXfrm>
    </dsp:sp>
    <dsp:sp modelId="{F434A4FB-7B4B-44E3-8E3A-38CC57EA7092}">
      <dsp:nvSpPr>
        <dsp:cNvPr id="0" name=""/>
        <dsp:cNvSpPr/>
      </dsp:nvSpPr>
      <dsp:spPr>
        <a:xfrm>
          <a:off x="3033860" y="484161"/>
          <a:ext cx="2161877" cy="1297126"/>
        </a:xfrm>
        <a:prstGeom prst="roundRect">
          <a:avLst>
            <a:gd name="adj" fmla="val 10000"/>
          </a:avLst>
        </a:prstGeom>
        <a:solidFill>
          <a:srgbClr val="7030A0"/>
        </a:solidFill>
        <a:ln>
          <a:solidFill>
            <a:srgbClr val="7030A0"/>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August 2018</a:t>
          </a:r>
        </a:p>
        <a:p>
          <a:pPr lvl="0" algn="ctr" defTabSz="80010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September 2019</a:t>
          </a:r>
        </a:p>
        <a:p>
          <a:pPr lvl="0" algn="ctr" defTabSz="80010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January 2020</a:t>
          </a:r>
          <a:endParaRPr lang="en-US" sz="1800" kern="1200" dirty="0">
            <a:latin typeface="Arial" panose="020B0604020202020204" pitchFamily="34" charset="0"/>
            <a:cs typeface="Arial" panose="020B0604020202020204" pitchFamily="34" charset="0"/>
          </a:endParaRPr>
        </a:p>
      </dsp:txBody>
      <dsp:txXfrm>
        <a:off x="3071852" y="522153"/>
        <a:ext cx="2085893" cy="1221142"/>
      </dsp:txXfrm>
    </dsp:sp>
    <dsp:sp modelId="{28296C94-DD96-470B-801F-141E6346D90D}">
      <dsp:nvSpPr>
        <dsp:cNvPr id="0" name=""/>
        <dsp:cNvSpPr/>
      </dsp:nvSpPr>
      <dsp:spPr>
        <a:xfrm>
          <a:off x="5411925" y="864651"/>
          <a:ext cx="458317" cy="536145"/>
        </a:xfrm>
        <a:prstGeom prst="rightArrow">
          <a:avLst>
            <a:gd name="adj1" fmla="val 60000"/>
            <a:gd name="adj2" fmla="val 50000"/>
          </a:avLst>
        </a:prstGeom>
        <a:solidFill>
          <a:srgbClr val="7030A0"/>
        </a:solidFill>
        <a:ln>
          <a:solidFill>
            <a:srgbClr val="7030A0"/>
          </a:solid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latin typeface="Arial" panose="020B0604020202020204" pitchFamily="34" charset="0"/>
            <a:cs typeface="Arial" panose="020B0604020202020204" pitchFamily="34" charset="0"/>
          </a:endParaRPr>
        </a:p>
      </dsp:txBody>
      <dsp:txXfrm>
        <a:off x="5411925" y="971880"/>
        <a:ext cx="320822" cy="321687"/>
      </dsp:txXfrm>
    </dsp:sp>
    <dsp:sp modelId="{FC9CF0EE-C744-4325-9459-3220B2A96397}">
      <dsp:nvSpPr>
        <dsp:cNvPr id="0" name=""/>
        <dsp:cNvSpPr/>
      </dsp:nvSpPr>
      <dsp:spPr>
        <a:xfrm>
          <a:off x="6060488" y="484161"/>
          <a:ext cx="2161877" cy="1297126"/>
        </a:xfrm>
        <a:prstGeom prst="roundRect">
          <a:avLst>
            <a:gd name="adj" fmla="val 10000"/>
          </a:avLst>
        </a:prstGeom>
        <a:solidFill>
          <a:srgbClr val="7030A0"/>
        </a:solidFill>
        <a:ln>
          <a:solidFill>
            <a:srgbClr val="7030A0"/>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latin typeface="Arial" panose="020B0604020202020204" pitchFamily="34" charset="0"/>
              <a:cs typeface="Arial" panose="020B0604020202020204" pitchFamily="34" charset="0"/>
            </a:rPr>
            <a:t>September 2021</a:t>
          </a:r>
          <a:endParaRPr lang="en-GB" sz="1800" kern="1200" dirty="0">
            <a:latin typeface="Arial" panose="020B0604020202020204" pitchFamily="34" charset="0"/>
            <a:cs typeface="Arial" panose="020B0604020202020204" pitchFamily="34" charset="0"/>
          </a:endParaRPr>
        </a:p>
      </dsp:txBody>
      <dsp:txXfrm>
        <a:off x="6098480" y="522153"/>
        <a:ext cx="2085893" cy="122114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AA67D3-F42D-4A76-9F32-DCADD0B912CF}" type="datetimeFigureOut">
              <a:rPr lang="en-GB" smtClean="0"/>
              <a:t>05/02/2021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2B5D80-6EAE-433E-9412-02A2B7EB5759}" type="slidenum">
              <a:rPr lang="en-GB" smtClean="0"/>
              <a:t>‹#›</a:t>
            </a:fld>
            <a:endParaRPr lang="en-GB"/>
          </a:p>
        </p:txBody>
      </p:sp>
    </p:spTree>
    <p:extLst>
      <p:ext uri="{BB962C8B-B14F-4D97-AF65-F5344CB8AC3E}">
        <p14:creationId xmlns:p14="http://schemas.microsoft.com/office/powerpoint/2010/main" val="3948163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000" dirty="0" smtClean="0">
              <a:latin typeface="Calibri Light" panose="020F0302020204030204" pitchFamily="34" charset="0"/>
            </a:endParaRPr>
          </a:p>
          <a:p>
            <a:endParaRPr lang="en-GB" sz="1000" dirty="0">
              <a:latin typeface="Calibri Light" panose="020F0302020204030204" pitchFamily="34" charset="0"/>
            </a:endParaRPr>
          </a:p>
        </p:txBody>
      </p:sp>
      <p:sp>
        <p:nvSpPr>
          <p:cNvPr id="4" name="Slide Number Placeholder 3"/>
          <p:cNvSpPr>
            <a:spLocks noGrp="1"/>
          </p:cNvSpPr>
          <p:nvPr>
            <p:ph type="sldNum" sz="quarter" idx="10"/>
          </p:nvPr>
        </p:nvSpPr>
        <p:spPr/>
        <p:txBody>
          <a:bodyPr/>
          <a:lstStyle/>
          <a:p>
            <a:fld id="{3EE8D4E6-F64F-4999-AC2A-A008E685C045}"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1556869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PhD studentships to support collaborations are available through the BBSRC DTP</a:t>
            </a:r>
            <a:endParaRPr lang="en-GB" dirty="0"/>
          </a:p>
        </p:txBody>
      </p:sp>
      <p:sp>
        <p:nvSpPr>
          <p:cNvPr id="4" name="Slide Number Placeholder 3"/>
          <p:cNvSpPr>
            <a:spLocks noGrp="1"/>
          </p:cNvSpPr>
          <p:nvPr>
            <p:ph type="sldNum" sz="quarter" idx="10"/>
          </p:nvPr>
        </p:nvSpPr>
        <p:spPr/>
        <p:txBody>
          <a:bodyPr/>
          <a:lstStyle/>
          <a:p>
            <a:fld id="{A92B5D80-6EAE-433E-9412-02A2B7EB5759}" type="slidenum">
              <a:rPr lang="en-GB" smtClean="0"/>
              <a:t>11</a:t>
            </a:fld>
            <a:endParaRPr lang="en-GB"/>
          </a:p>
        </p:txBody>
      </p:sp>
    </p:spTree>
    <p:extLst>
      <p:ext uri="{BB962C8B-B14F-4D97-AF65-F5344CB8AC3E}">
        <p14:creationId xmlns:p14="http://schemas.microsoft.com/office/powerpoint/2010/main" val="3389412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PhD studentships to support collaborations are available through the BBSRC DTP and the University scheme</a:t>
            </a:r>
            <a:endParaRPr lang="en-GB" dirty="0" smtClean="0"/>
          </a:p>
          <a:p>
            <a:endParaRPr lang="en-GB" dirty="0"/>
          </a:p>
        </p:txBody>
      </p:sp>
      <p:sp>
        <p:nvSpPr>
          <p:cNvPr id="4" name="Slide Number Placeholder 3"/>
          <p:cNvSpPr>
            <a:spLocks noGrp="1"/>
          </p:cNvSpPr>
          <p:nvPr>
            <p:ph type="sldNum" sz="quarter" idx="10"/>
          </p:nvPr>
        </p:nvSpPr>
        <p:spPr/>
        <p:txBody>
          <a:bodyPr/>
          <a:lstStyle/>
          <a:p>
            <a:fld id="{A92B5D80-6EAE-433E-9412-02A2B7EB5759}" type="slidenum">
              <a:rPr lang="en-GB" smtClean="0"/>
              <a:t>12</a:t>
            </a:fld>
            <a:endParaRPr lang="en-GB"/>
          </a:p>
        </p:txBody>
      </p:sp>
    </p:spTree>
    <p:extLst>
      <p:ext uri="{BB962C8B-B14F-4D97-AF65-F5344CB8AC3E}">
        <p14:creationId xmlns:p14="http://schemas.microsoft.com/office/powerpoint/2010/main" val="896571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 second application will be made to NIHR to</a:t>
            </a:r>
            <a:r>
              <a:rPr lang="en-GB" baseline="0" dirty="0" smtClean="0"/>
              <a:t> improve the screening and treatment of oesophageal cancer</a:t>
            </a:r>
          </a:p>
          <a:p>
            <a:pPr marL="171450" indent="-171450">
              <a:buFont typeface="Arial" panose="020B0604020202020204" pitchFamily="34" charset="0"/>
              <a:buChar char="•"/>
            </a:pPr>
            <a:r>
              <a:rPr lang="en-GB" baseline="0" dirty="0" smtClean="0"/>
              <a:t>PDS studentships will support collaborations with Kenya</a:t>
            </a:r>
            <a:endParaRPr lang="en-GB" dirty="0"/>
          </a:p>
        </p:txBody>
      </p:sp>
      <p:sp>
        <p:nvSpPr>
          <p:cNvPr id="4" name="Slide Number Placeholder 3"/>
          <p:cNvSpPr>
            <a:spLocks noGrp="1"/>
          </p:cNvSpPr>
          <p:nvPr>
            <p:ph type="sldNum" sz="quarter" idx="10"/>
          </p:nvPr>
        </p:nvSpPr>
        <p:spPr/>
        <p:txBody>
          <a:bodyPr/>
          <a:lstStyle/>
          <a:p>
            <a:fld id="{A92B5D80-6EAE-433E-9412-02A2B7EB5759}" type="slidenum">
              <a:rPr lang="en-GB" smtClean="0"/>
              <a:t>13</a:t>
            </a:fld>
            <a:endParaRPr lang="en-GB"/>
          </a:p>
        </p:txBody>
      </p:sp>
    </p:spTree>
    <p:extLst>
      <p:ext uri="{BB962C8B-B14F-4D97-AF65-F5344CB8AC3E}">
        <p14:creationId xmlns:p14="http://schemas.microsoft.com/office/powerpoint/2010/main" val="2994145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 research symposia are run ahead of the funding calls for the </a:t>
            </a:r>
            <a:r>
              <a:rPr lang="en-GB" dirty="0" err="1" smtClean="0"/>
              <a:t>UoM</a:t>
            </a:r>
            <a:r>
              <a:rPr lang="en-GB" dirty="0" smtClean="0"/>
              <a:t> collaboration funds and the ISPDF to seed applications</a:t>
            </a:r>
            <a:r>
              <a:rPr lang="en-GB" baseline="0" dirty="0" smtClean="0"/>
              <a:t> for these funding schemes.</a:t>
            </a:r>
          </a:p>
          <a:p>
            <a:pPr marL="171450" indent="-171450">
              <a:buFont typeface="Arial" panose="020B0604020202020204" pitchFamily="34" charset="0"/>
              <a:buChar char="•"/>
            </a:pPr>
            <a:r>
              <a:rPr lang="en-GB" baseline="0" dirty="0" smtClean="0"/>
              <a:t>The Strategic Partners are supported by the PhD studentship schemes as follows:</a:t>
            </a:r>
          </a:p>
          <a:p>
            <a:pPr marL="628650" lvl="1" indent="-171450">
              <a:buFont typeface="Arial" panose="020B0604020202020204" pitchFamily="34" charset="0"/>
              <a:buChar char="•"/>
            </a:pPr>
            <a:r>
              <a:rPr lang="en-GB" baseline="0" dirty="0" smtClean="0"/>
              <a:t>Melbourne – GOLDEN and BBSRC DTP</a:t>
            </a:r>
          </a:p>
          <a:p>
            <a:pPr marL="628650" lvl="1" indent="-171450">
              <a:buFont typeface="Arial" panose="020B0604020202020204" pitchFamily="34" charset="0"/>
              <a:buChar char="•"/>
            </a:pPr>
            <a:r>
              <a:rPr lang="en-GB" baseline="0" dirty="0" smtClean="0"/>
              <a:t>Toronto – BBSRC DTP</a:t>
            </a:r>
          </a:p>
          <a:p>
            <a:pPr marL="628650" lvl="1" indent="-171450">
              <a:buFont typeface="Arial" panose="020B0604020202020204" pitchFamily="34" charset="0"/>
              <a:buChar char="•"/>
            </a:pPr>
            <a:r>
              <a:rPr lang="en-GB" baseline="0" dirty="0" smtClean="0"/>
              <a:t>Peking – CSC-</a:t>
            </a:r>
            <a:r>
              <a:rPr lang="en-GB" baseline="0" dirty="0" err="1" smtClean="0"/>
              <a:t>UoM</a:t>
            </a:r>
            <a:r>
              <a:rPr lang="en-GB" baseline="0" dirty="0" smtClean="0"/>
              <a:t> PhD Scholarships</a:t>
            </a:r>
          </a:p>
          <a:p>
            <a:pPr marL="628650" lvl="1" indent="-171450">
              <a:buFont typeface="Arial" panose="020B0604020202020204" pitchFamily="34" charset="0"/>
              <a:buChar char="•"/>
            </a:pPr>
            <a:r>
              <a:rPr lang="en-GB" baseline="0" dirty="0" smtClean="0"/>
              <a:t>Shanghai – CSC-</a:t>
            </a:r>
            <a:r>
              <a:rPr lang="en-GB" baseline="0" dirty="0" err="1" smtClean="0"/>
              <a:t>UoM</a:t>
            </a:r>
            <a:r>
              <a:rPr lang="en-GB" baseline="0" dirty="0" smtClean="0"/>
              <a:t> PhD Scholarships</a:t>
            </a:r>
          </a:p>
          <a:p>
            <a:pPr marL="628650" lvl="1" indent="-171450">
              <a:buFont typeface="Arial" panose="020B0604020202020204" pitchFamily="34" charset="0"/>
              <a:buChar char="•"/>
            </a:pPr>
            <a:r>
              <a:rPr lang="en-GB" baseline="0" dirty="0" smtClean="0"/>
              <a:t>Kenya – PDS and GOLDEN</a:t>
            </a:r>
            <a:endParaRPr lang="en-GB" dirty="0"/>
          </a:p>
        </p:txBody>
      </p:sp>
      <p:sp>
        <p:nvSpPr>
          <p:cNvPr id="4" name="Slide Number Placeholder 3"/>
          <p:cNvSpPr>
            <a:spLocks noGrp="1"/>
          </p:cNvSpPr>
          <p:nvPr>
            <p:ph type="sldNum" sz="quarter" idx="10"/>
          </p:nvPr>
        </p:nvSpPr>
        <p:spPr/>
        <p:txBody>
          <a:bodyPr/>
          <a:lstStyle/>
          <a:p>
            <a:fld id="{A92B5D80-6EAE-433E-9412-02A2B7EB5759}" type="slidenum">
              <a:rPr lang="en-GB" smtClean="0"/>
              <a:t>14</a:t>
            </a:fld>
            <a:endParaRPr lang="en-GB"/>
          </a:p>
        </p:txBody>
      </p:sp>
    </p:spTree>
    <p:extLst>
      <p:ext uri="{BB962C8B-B14F-4D97-AF65-F5344CB8AC3E}">
        <p14:creationId xmlns:p14="http://schemas.microsoft.com/office/powerpoint/2010/main" val="3928897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415C4E-621B-4684-B715-FEB020F5B8F7}" type="slidenum">
              <a:rPr lang="en-GB" smtClean="0"/>
              <a:t>15</a:t>
            </a:fld>
            <a:endParaRPr lang="en-GB"/>
          </a:p>
        </p:txBody>
      </p:sp>
    </p:spTree>
    <p:extLst>
      <p:ext uri="{BB962C8B-B14F-4D97-AF65-F5344CB8AC3E}">
        <p14:creationId xmlns:p14="http://schemas.microsoft.com/office/powerpoint/2010/main" val="966289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3EE8D4E6-F64F-4999-AC2A-A008E685C045}" type="slidenum">
              <a:rPr lang="en-GB" smtClean="0">
                <a:solidFill>
                  <a:prstClr val="black"/>
                </a:solidFill>
              </a:rPr>
              <a:pPr/>
              <a:t>23</a:t>
            </a:fld>
            <a:endParaRPr lang="en-GB" dirty="0">
              <a:solidFill>
                <a:prstClr val="black"/>
              </a:solidFill>
            </a:endParaRPr>
          </a:p>
        </p:txBody>
      </p:sp>
    </p:spTree>
    <p:extLst>
      <p:ext uri="{BB962C8B-B14F-4D97-AF65-F5344CB8AC3E}">
        <p14:creationId xmlns:p14="http://schemas.microsoft.com/office/powerpoint/2010/main" val="2428905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smtClean="0"/>
          </a:p>
        </p:txBody>
      </p:sp>
      <p:sp>
        <p:nvSpPr>
          <p:cNvPr id="4" name="Slide Number Placeholder 3"/>
          <p:cNvSpPr>
            <a:spLocks noGrp="1"/>
          </p:cNvSpPr>
          <p:nvPr>
            <p:ph type="sldNum" sz="quarter" idx="10"/>
          </p:nvPr>
        </p:nvSpPr>
        <p:spPr/>
        <p:txBody>
          <a:bodyPr/>
          <a:lstStyle/>
          <a:p>
            <a:fld id="{A92B5D80-6EAE-433E-9412-02A2B7EB5759}" type="slidenum">
              <a:rPr lang="en-GB" smtClean="0"/>
              <a:t>24</a:t>
            </a:fld>
            <a:endParaRPr lang="en-GB"/>
          </a:p>
        </p:txBody>
      </p:sp>
    </p:spTree>
    <p:extLst>
      <p:ext uri="{BB962C8B-B14F-4D97-AF65-F5344CB8AC3E}">
        <p14:creationId xmlns:p14="http://schemas.microsoft.com/office/powerpoint/2010/main" val="2309313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2B5D80-6EAE-433E-9412-02A2B7EB5759}" type="slidenum">
              <a:rPr lang="en-GB" smtClean="0"/>
              <a:t>25</a:t>
            </a:fld>
            <a:endParaRPr lang="en-GB"/>
          </a:p>
        </p:txBody>
      </p:sp>
    </p:spTree>
    <p:extLst>
      <p:ext uri="{BB962C8B-B14F-4D97-AF65-F5344CB8AC3E}">
        <p14:creationId xmlns:p14="http://schemas.microsoft.com/office/powerpoint/2010/main" val="1746806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Used data on student numbers from different international countries to identify those that are best to visit and to determine which subjects we should lead on for that country.</a:t>
            </a:r>
          </a:p>
          <a:p>
            <a:pPr marL="171450" indent="-171450">
              <a:buFont typeface="Arial" panose="020B0604020202020204" pitchFamily="34" charset="0"/>
              <a:buChar char="•"/>
            </a:pPr>
            <a:r>
              <a:rPr lang="en-GB" baseline="0" dirty="0" smtClean="0"/>
              <a:t>For example, we now regularly visit the US and lead the visit on Biological Sciences and Psychology, whilst Malaysia is a much more important market for Pharmacy.</a:t>
            </a:r>
            <a:endParaRPr lang="en-GB" dirty="0"/>
          </a:p>
        </p:txBody>
      </p:sp>
      <p:sp>
        <p:nvSpPr>
          <p:cNvPr id="4" name="Slide Number Placeholder 3"/>
          <p:cNvSpPr>
            <a:spLocks noGrp="1"/>
          </p:cNvSpPr>
          <p:nvPr>
            <p:ph type="sldNum" sz="quarter" idx="10"/>
          </p:nvPr>
        </p:nvSpPr>
        <p:spPr/>
        <p:txBody>
          <a:bodyPr/>
          <a:lstStyle/>
          <a:p>
            <a:fld id="{A92B5D80-6EAE-433E-9412-02A2B7EB5759}" type="slidenum">
              <a:rPr lang="en-GB" smtClean="0"/>
              <a:t>26</a:t>
            </a:fld>
            <a:endParaRPr lang="en-GB"/>
          </a:p>
        </p:txBody>
      </p:sp>
    </p:spTree>
    <p:extLst>
      <p:ext uri="{BB962C8B-B14F-4D97-AF65-F5344CB8AC3E}">
        <p14:creationId xmlns:p14="http://schemas.microsoft.com/office/powerpoint/2010/main" val="4276522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Initially simplified how we present our offer in</a:t>
            </a:r>
            <a:r>
              <a:rPr lang="en-GB" baseline="0" dirty="0" smtClean="0"/>
              <a:t> PGT for advertising purposes to help messaging not only to applicants but also to the International Office and agents</a:t>
            </a:r>
          </a:p>
          <a:p>
            <a:pPr marL="171450" indent="-171450">
              <a:buFont typeface="Arial" panose="020B0604020202020204" pitchFamily="34" charset="0"/>
              <a:buChar char="•"/>
            </a:pPr>
            <a:r>
              <a:rPr lang="en-GB" baseline="0" dirty="0" smtClean="0"/>
              <a:t>Developing slide packs and messaging around these groupings to promote:</a:t>
            </a:r>
          </a:p>
          <a:p>
            <a:pPr marL="628650" lvl="1" indent="-171450">
              <a:buFont typeface="Arial" panose="020B0604020202020204" pitchFamily="34" charset="0"/>
              <a:buChar char="•"/>
            </a:pPr>
            <a:r>
              <a:rPr lang="en-GB" baseline="0" dirty="0" smtClean="0"/>
              <a:t>employability</a:t>
            </a:r>
          </a:p>
          <a:p>
            <a:pPr marL="628650" lvl="1" indent="-171450">
              <a:buFont typeface="Arial" panose="020B0604020202020204" pitchFamily="34" charset="0"/>
              <a:buChar char="•"/>
            </a:pPr>
            <a:r>
              <a:rPr lang="en-GB" baseline="0" dirty="0" smtClean="0"/>
              <a:t>teaching excellence</a:t>
            </a:r>
          </a:p>
          <a:p>
            <a:pPr marL="628650" lvl="1" indent="-171450">
              <a:buFont typeface="Arial" panose="020B0604020202020204" pitchFamily="34" charset="0"/>
              <a:buChar char="•"/>
            </a:pPr>
            <a:r>
              <a:rPr lang="en-GB" baseline="0" dirty="0" smtClean="0"/>
              <a:t>Reputation</a:t>
            </a:r>
          </a:p>
          <a:p>
            <a:pPr marL="171450" lvl="0" indent="-171450">
              <a:buFont typeface="Arial" panose="020B0604020202020204" pitchFamily="34" charset="0"/>
              <a:buChar char="•"/>
            </a:pPr>
            <a:r>
              <a:rPr lang="en-GB" baseline="0" dirty="0" smtClean="0"/>
              <a:t>Establishing partner networks for marketing like shown in slide 35</a:t>
            </a:r>
          </a:p>
          <a:p>
            <a:pPr marL="628650" lvl="1" indent="-171450">
              <a:buFont typeface="Arial" panose="020B0604020202020204" pitchFamily="34" charset="0"/>
              <a:buChar char="•"/>
            </a:pPr>
            <a:endParaRPr lang="en-GB" baseline="0"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A92B5D80-6EAE-433E-9412-02A2B7EB5759}" type="slidenum">
              <a:rPr lang="en-GB" smtClean="0"/>
              <a:t>28</a:t>
            </a:fld>
            <a:endParaRPr lang="en-GB"/>
          </a:p>
        </p:txBody>
      </p:sp>
    </p:spTree>
    <p:extLst>
      <p:ext uri="{BB962C8B-B14F-4D97-AF65-F5344CB8AC3E}">
        <p14:creationId xmlns:p14="http://schemas.microsoft.com/office/powerpoint/2010/main" val="2982013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Organogram of the Internationalisation</a:t>
            </a:r>
            <a:r>
              <a:rPr lang="en-GB" baseline="0" dirty="0" smtClean="0"/>
              <a:t> Team as of 1/1/21</a:t>
            </a:r>
            <a:endParaRPr lang="en-GB" dirty="0" smtClean="0"/>
          </a:p>
        </p:txBody>
      </p:sp>
      <p:sp>
        <p:nvSpPr>
          <p:cNvPr id="4" name="Slide Number Placeholder 3"/>
          <p:cNvSpPr>
            <a:spLocks noGrp="1"/>
          </p:cNvSpPr>
          <p:nvPr>
            <p:ph type="sldNum" sz="quarter" idx="10"/>
          </p:nvPr>
        </p:nvSpPr>
        <p:spPr/>
        <p:txBody>
          <a:bodyPr/>
          <a:lstStyle/>
          <a:p>
            <a:fld id="{A92B5D80-6EAE-433E-9412-02A2B7EB5759}" type="slidenum">
              <a:rPr lang="en-GB" smtClean="0"/>
              <a:t>2</a:t>
            </a:fld>
            <a:endParaRPr lang="en-GB"/>
          </a:p>
        </p:txBody>
      </p:sp>
    </p:spTree>
    <p:extLst>
      <p:ext uri="{BB962C8B-B14F-4D97-AF65-F5344CB8AC3E}">
        <p14:creationId xmlns:p14="http://schemas.microsoft.com/office/powerpoint/2010/main" val="1698581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 are seeing a significant increase in applications and a matched increase in recruitment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Income from international students has increased by &gt;£12 million/year since 2016 and revenue from international students exceeds £30 million</a:t>
            </a:r>
            <a:endParaRPr lang="en-GB" dirty="0" smtClean="0"/>
          </a:p>
          <a:p>
            <a:pPr marL="0" indent="0">
              <a:buFont typeface="Arial" panose="020B0604020202020204" pitchFamily="34" charset="0"/>
              <a:buNone/>
            </a:pPr>
            <a:endParaRPr lang="en-GB" dirty="0" smtClean="0"/>
          </a:p>
          <a:p>
            <a:pPr marL="171450" indent="-171450">
              <a:buFont typeface="Arial" panose="020B0604020202020204" pitchFamily="34" charset="0"/>
              <a:buChar char="•"/>
            </a:pPr>
            <a:r>
              <a:rPr lang="en-GB" dirty="0" smtClean="0"/>
              <a:t>This</a:t>
            </a:r>
            <a:r>
              <a:rPr lang="en-GB" baseline="0" dirty="0" smtClean="0"/>
              <a:t> year we exceeded for the first time 1000 registered UG international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Our total PGT international population remains small at 276 full time students.  It would be good to grow these numbers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171450" indent="-171450">
              <a:buFont typeface="Arial" panose="020B0604020202020204" pitchFamily="34" charset="0"/>
              <a:buChar char="•"/>
            </a:pPr>
            <a:r>
              <a:rPr lang="en-GB" dirty="0" smtClean="0"/>
              <a:t>The percentage</a:t>
            </a:r>
            <a:r>
              <a:rPr lang="en-GB" baseline="0" dirty="0" smtClean="0"/>
              <a:t> of international students on programmes is increasing</a:t>
            </a:r>
          </a:p>
          <a:p>
            <a:pPr marL="171450" indent="-171450">
              <a:buFont typeface="Arial" panose="020B0604020202020204" pitchFamily="34" charset="0"/>
              <a:buChar char="•"/>
            </a:pPr>
            <a:r>
              <a:rPr lang="en-GB" baseline="0" dirty="0" smtClean="0"/>
              <a:t>For our PGT programmes, we have reached the University bench mark of one third of our students being international</a:t>
            </a:r>
          </a:p>
          <a:p>
            <a:pPr marL="171450" indent="-171450">
              <a:buFont typeface="Arial" panose="020B0604020202020204" pitchFamily="34" charset="0"/>
              <a:buChar char="•"/>
            </a:pPr>
            <a:r>
              <a:rPr lang="en-GB" baseline="0" dirty="0" smtClean="0"/>
              <a:t>For UG, the position is very mixed.</a:t>
            </a:r>
          </a:p>
          <a:p>
            <a:pPr marL="171450" lvl="0" indent="-171450">
              <a:buFont typeface="Arial" panose="020B0604020202020204" pitchFamily="34" charset="0"/>
              <a:buChar char="•"/>
            </a:pPr>
            <a:r>
              <a:rPr lang="en-GB" baseline="0" dirty="0" smtClean="0"/>
              <a:t>For the MB ChB and BDS, international numbers are capped</a:t>
            </a:r>
          </a:p>
          <a:p>
            <a:pPr marL="171450" lvl="0" indent="-171450">
              <a:buFont typeface="Arial" panose="020B0604020202020204" pitchFamily="34" charset="0"/>
              <a:buChar char="•"/>
            </a:pPr>
            <a:r>
              <a:rPr lang="en-GB" baseline="0" dirty="0" smtClean="0"/>
              <a:t>For other clinical programmes, international numbers are limited by the willingness of clinical placement providers to offer placements to international students</a:t>
            </a:r>
          </a:p>
          <a:p>
            <a:pPr marL="171450" lvl="0" indent="-171450">
              <a:buFont typeface="Arial" panose="020B0604020202020204" pitchFamily="34" charset="0"/>
              <a:buChar char="•"/>
            </a:pPr>
            <a:r>
              <a:rPr lang="en-GB" baseline="0" dirty="0" smtClean="0"/>
              <a:t>Given these limitations, we also need to look at other routes to draw income from an international market, such as joint programmes, licenced degrees, summer schools, study abroad semesters, short professional CPD programmes</a:t>
            </a:r>
            <a:endParaRPr lang="en-GB" dirty="0"/>
          </a:p>
        </p:txBody>
      </p:sp>
      <p:sp>
        <p:nvSpPr>
          <p:cNvPr id="4" name="Slide Number Placeholder 3"/>
          <p:cNvSpPr>
            <a:spLocks noGrp="1"/>
          </p:cNvSpPr>
          <p:nvPr>
            <p:ph type="sldNum" sz="quarter" idx="10"/>
          </p:nvPr>
        </p:nvSpPr>
        <p:spPr/>
        <p:txBody>
          <a:bodyPr/>
          <a:lstStyle/>
          <a:p>
            <a:fld id="{A92B5D80-6EAE-433E-9412-02A2B7EB5759}" type="slidenum">
              <a:rPr lang="en-GB" smtClean="0"/>
              <a:t>29</a:t>
            </a:fld>
            <a:endParaRPr lang="en-GB"/>
          </a:p>
        </p:txBody>
      </p:sp>
    </p:spTree>
    <p:extLst>
      <p:ext uri="{BB962C8B-B14F-4D97-AF65-F5344CB8AC3E}">
        <p14:creationId xmlns:p14="http://schemas.microsoft.com/office/powerpoint/2010/main" val="1288444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a:t>
            </a:r>
            <a:r>
              <a:rPr lang="en-GB" baseline="0" dirty="0" smtClean="0"/>
              <a:t> will be able to use Erasmus until the 2022/23 academic year after which our access to the scheme will cease</a:t>
            </a:r>
          </a:p>
          <a:p>
            <a:pPr marL="171450" indent="-171450">
              <a:buFont typeface="Arial" panose="020B0604020202020204" pitchFamily="34" charset="0"/>
              <a:buChar char="•"/>
            </a:pPr>
            <a:r>
              <a:rPr lang="en-GB" baseline="0" dirty="0" smtClean="0"/>
              <a:t>We will need to develop new contracts with partner universities for the SBS UG with Modern Language programmes and the MB ChB with European Studies programmes for the 2023/24 academic year.</a:t>
            </a:r>
          </a:p>
          <a:p>
            <a:pPr marL="171450" indent="-171450">
              <a:buFont typeface="Arial" panose="020B0604020202020204" pitchFamily="34" charset="0"/>
              <a:buChar char="•"/>
            </a:pPr>
            <a:r>
              <a:rPr lang="en-GB" baseline="0" dirty="0" smtClean="0"/>
              <a:t>Erasmus will be replaced by the Turing Scheme.  Unfortunately this only fund out bound UK students and not inbound international students.  UK students will be able to use the scheme to travel to any appropriate university worldwide.  The total value of the scheme will be £100 million across all FE and HE institutions in the country which is around 10% of the money we currently receive from Erasmus.</a:t>
            </a:r>
            <a:endParaRPr lang="en-GB" dirty="0"/>
          </a:p>
        </p:txBody>
      </p:sp>
      <p:sp>
        <p:nvSpPr>
          <p:cNvPr id="4" name="Slide Number Placeholder 3"/>
          <p:cNvSpPr>
            <a:spLocks noGrp="1"/>
          </p:cNvSpPr>
          <p:nvPr>
            <p:ph type="sldNum" sz="quarter" idx="10"/>
          </p:nvPr>
        </p:nvSpPr>
        <p:spPr/>
        <p:txBody>
          <a:bodyPr/>
          <a:lstStyle/>
          <a:p>
            <a:fld id="{A92B5D80-6EAE-433E-9412-02A2B7EB5759}" type="slidenum">
              <a:rPr lang="en-GB" smtClean="0"/>
              <a:t>30</a:t>
            </a:fld>
            <a:endParaRPr lang="en-GB"/>
          </a:p>
        </p:txBody>
      </p:sp>
    </p:spTree>
    <p:extLst>
      <p:ext uri="{BB962C8B-B14F-4D97-AF65-F5344CB8AC3E}">
        <p14:creationId xmlns:p14="http://schemas.microsoft.com/office/powerpoint/2010/main" val="3045490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E0E1F-B8DE-4EFB-8F27-FF02DE1302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787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D5BCE-8371-4729-9BF1-CB307F0FFCC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9500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000" dirty="0" smtClean="0">
              <a:latin typeface="Calibri Light" panose="020F0302020204030204" pitchFamily="34" charset="0"/>
            </a:endParaRPr>
          </a:p>
          <a:p>
            <a:endParaRPr lang="en-GB" sz="1000" dirty="0">
              <a:latin typeface="Calibri Light" panose="020F0302020204030204" pitchFamily="34" charset="0"/>
            </a:endParaRPr>
          </a:p>
        </p:txBody>
      </p:sp>
      <p:sp>
        <p:nvSpPr>
          <p:cNvPr id="4" name="Slide Number Placeholder 3"/>
          <p:cNvSpPr>
            <a:spLocks noGrp="1"/>
          </p:cNvSpPr>
          <p:nvPr>
            <p:ph type="sldNum" sz="quarter" idx="10"/>
          </p:nvPr>
        </p:nvSpPr>
        <p:spPr/>
        <p:txBody>
          <a:bodyPr/>
          <a:lstStyle/>
          <a:p>
            <a:fld id="{3EE8D4E6-F64F-4999-AC2A-A008E685C045}" type="slidenum">
              <a:rPr lang="en-GB" smtClean="0">
                <a:solidFill>
                  <a:prstClr val="black"/>
                </a:solidFill>
              </a:rPr>
              <a:pPr/>
              <a:t>36</a:t>
            </a:fld>
            <a:endParaRPr lang="en-GB" dirty="0">
              <a:solidFill>
                <a:prstClr val="black"/>
              </a:solidFill>
            </a:endParaRPr>
          </a:p>
        </p:txBody>
      </p:sp>
    </p:spTree>
    <p:extLst>
      <p:ext uri="{BB962C8B-B14F-4D97-AF65-F5344CB8AC3E}">
        <p14:creationId xmlns:p14="http://schemas.microsoft.com/office/powerpoint/2010/main" val="2986388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D99BF0-A239-4A40-9AD9-C932F264C05F}" type="slidenum">
              <a:rPr lang="en-GB" altLang="en-US" smtClean="0"/>
              <a:pPr/>
              <a:t>37</a:t>
            </a:fld>
            <a:endParaRPr lang="en-GB" altLang="en-US"/>
          </a:p>
        </p:txBody>
      </p:sp>
    </p:spTree>
    <p:extLst>
      <p:ext uri="{BB962C8B-B14F-4D97-AF65-F5344CB8AC3E}">
        <p14:creationId xmlns:p14="http://schemas.microsoft.com/office/powerpoint/2010/main" val="437178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First </a:t>
            </a:r>
            <a:r>
              <a:rPr lang="en-GB" dirty="0" err="1" smtClean="0"/>
              <a:t>MoE</a:t>
            </a:r>
            <a:r>
              <a:rPr lang="en-GB" dirty="0" smtClean="0"/>
              <a:t> sponsored programme at the University for more than decade</a:t>
            </a:r>
          </a:p>
          <a:p>
            <a:pPr marL="171450" indent="-171450">
              <a:buFont typeface="Arial" panose="020B0604020202020204" pitchFamily="34" charset="0"/>
              <a:buChar char="•"/>
            </a:pPr>
            <a:r>
              <a:rPr lang="en-GB" dirty="0" smtClean="0"/>
              <a:t>Sponsorship guarantees student numbers from the national Gao Kao examinations at the end of high school.</a:t>
            </a:r>
            <a:endParaRPr lang="en-GB" dirty="0"/>
          </a:p>
        </p:txBody>
      </p:sp>
      <p:sp>
        <p:nvSpPr>
          <p:cNvPr id="4" name="Slide Number Placeholder 3"/>
          <p:cNvSpPr>
            <a:spLocks noGrp="1"/>
          </p:cNvSpPr>
          <p:nvPr>
            <p:ph type="sldNum" sz="quarter" idx="10"/>
          </p:nvPr>
        </p:nvSpPr>
        <p:spPr/>
        <p:txBody>
          <a:bodyPr/>
          <a:lstStyle/>
          <a:p>
            <a:fld id="{24D99BF0-A239-4A40-9AD9-C932F264C05F}" type="slidenum">
              <a:rPr lang="en-GB" altLang="en-US" smtClean="0"/>
              <a:pPr/>
              <a:t>39</a:t>
            </a:fld>
            <a:endParaRPr lang="en-GB" altLang="en-US"/>
          </a:p>
        </p:txBody>
      </p:sp>
    </p:spTree>
    <p:extLst>
      <p:ext uri="{BB962C8B-B14F-4D97-AF65-F5344CB8AC3E}">
        <p14:creationId xmlns:p14="http://schemas.microsoft.com/office/powerpoint/2010/main" val="2087502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3EE8D4E6-F64F-4999-AC2A-A008E685C045}" type="slidenum">
              <a:rPr lang="en-GB" smtClean="0">
                <a:solidFill>
                  <a:prstClr val="black"/>
                </a:solidFill>
              </a:rPr>
              <a:pPr/>
              <a:t>40</a:t>
            </a:fld>
            <a:endParaRPr lang="en-GB" dirty="0">
              <a:solidFill>
                <a:prstClr val="black"/>
              </a:solidFill>
            </a:endParaRPr>
          </a:p>
        </p:txBody>
      </p:sp>
    </p:spTree>
    <p:extLst>
      <p:ext uri="{BB962C8B-B14F-4D97-AF65-F5344CB8AC3E}">
        <p14:creationId xmlns:p14="http://schemas.microsoft.com/office/powerpoint/2010/main" val="1857673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FBMH recruitment plan for 2019/20 which was curtailed due to the Covid-19 pandemic</a:t>
            </a:r>
            <a:endParaRPr lang="en-GB" dirty="0"/>
          </a:p>
        </p:txBody>
      </p:sp>
      <p:sp>
        <p:nvSpPr>
          <p:cNvPr id="4" name="Slide Number Placeholder 3"/>
          <p:cNvSpPr>
            <a:spLocks noGrp="1"/>
          </p:cNvSpPr>
          <p:nvPr>
            <p:ph type="sldNum" sz="quarter" idx="10"/>
          </p:nvPr>
        </p:nvSpPr>
        <p:spPr/>
        <p:txBody>
          <a:bodyPr/>
          <a:lstStyle/>
          <a:p>
            <a:fld id="{A92B5D80-6EAE-433E-9412-02A2B7EB5759}" type="slidenum">
              <a:rPr lang="en-GB" smtClean="0"/>
              <a:t>41</a:t>
            </a:fld>
            <a:endParaRPr lang="en-GB"/>
          </a:p>
        </p:txBody>
      </p:sp>
    </p:spTree>
    <p:extLst>
      <p:ext uri="{BB962C8B-B14F-4D97-AF65-F5344CB8AC3E}">
        <p14:creationId xmlns:p14="http://schemas.microsoft.com/office/powerpoint/2010/main" val="3642919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000" dirty="0" smtClean="0">
                <a:latin typeface="Calibri Light" panose="020F0302020204030204" pitchFamily="34" charset="0"/>
              </a:rPr>
              <a:t>Approach taken to recruitment</a:t>
            </a:r>
            <a:r>
              <a:rPr lang="en-GB" sz="1000" baseline="0" dirty="0" smtClean="0">
                <a:latin typeface="Calibri Light" panose="020F0302020204030204" pitchFamily="34" charset="0"/>
              </a:rPr>
              <a:t> has been to visit schools using a science talk to gain access, as it provides a curriculum enrichment activity for the school</a:t>
            </a:r>
          </a:p>
          <a:p>
            <a:pPr marL="171450" indent="-171450">
              <a:buFont typeface="Arial" panose="020B0604020202020204" pitchFamily="34" charset="0"/>
              <a:buChar char="•"/>
            </a:pPr>
            <a:r>
              <a:rPr lang="en-GB" sz="1000" baseline="0" dirty="0" smtClean="0">
                <a:latin typeface="Calibri Light" panose="020F0302020204030204" pitchFamily="34" charset="0"/>
              </a:rPr>
              <a:t>This enrichment activity can then be followed up with a recruitment talk</a:t>
            </a:r>
          </a:p>
          <a:p>
            <a:pPr marL="171450" indent="-171450">
              <a:buFont typeface="Arial" panose="020B0604020202020204" pitchFamily="34" charset="0"/>
              <a:buChar char="•"/>
            </a:pPr>
            <a:r>
              <a:rPr lang="en-GB" sz="1000" baseline="0" dirty="0" smtClean="0">
                <a:latin typeface="Calibri Light" panose="020F0302020204030204" pitchFamily="34" charset="0"/>
              </a:rPr>
              <a:t>Previous experience has shown that this approach leads to increased applications over a 2-3 year period and has helped to drive the increase in applications we have seen since 2017</a:t>
            </a:r>
          </a:p>
          <a:p>
            <a:pPr marL="171450" indent="-171450">
              <a:buFont typeface="Arial" panose="020B0604020202020204" pitchFamily="34" charset="0"/>
              <a:buChar char="•"/>
            </a:pPr>
            <a:r>
              <a:rPr lang="en-GB" sz="1000" baseline="0" dirty="0" smtClean="0">
                <a:latin typeface="Calibri Light" panose="020F0302020204030204" pitchFamily="34" charset="0"/>
              </a:rPr>
              <a:t>The above analysis also indicates that this approach also leads to applications from high quality students who we are more likely to make offers to and who are more likely accept</a:t>
            </a:r>
          </a:p>
        </p:txBody>
      </p:sp>
      <p:sp>
        <p:nvSpPr>
          <p:cNvPr id="4" name="Slide Number Placeholder 3"/>
          <p:cNvSpPr>
            <a:spLocks noGrp="1"/>
          </p:cNvSpPr>
          <p:nvPr>
            <p:ph type="sldNum" sz="quarter" idx="10"/>
          </p:nvPr>
        </p:nvSpPr>
        <p:spPr/>
        <p:txBody>
          <a:bodyPr/>
          <a:lstStyle/>
          <a:p>
            <a:fld id="{3EE8D4E6-F64F-4999-AC2A-A008E685C045}" type="slidenum">
              <a:rPr lang="en-GB" smtClean="0">
                <a:solidFill>
                  <a:prstClr val="black"/>
                </a:solidFill>
              </a:rPr>
              <a:pPr/>
              <a:t>42</a:t>
            </a:fld>
            <a:endParaRPr lang="en-GB" dirty="0">
              <a:solidFill>
                <a:prstClr val="black"/>
              </a:solidFill>
            </a:endParaRPr>
          </a:p>
        </p:txBody>
      </p:sp>
    </p:spTree>
    <p:extLst>
      <p:ext uri="{BB962C8B-B14F-4D97-AF65-F5344CB8AC3E}">
        <p14:creationId xmlns:p14="http://schemas.microsoft.com/office/powerpoint/2010/main" val="2435431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smtClean="0"/>
              <a:t>University</a:t>
            </a:r>
            <a:r>
              <a:rPr lang="en-GB" baseline="0" dirty="0" smtClean="0"/>
              <a:t> wants to grow global reputation by: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working with the best universities and businesses worldwide;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addressing the most pressing issues in society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translating the results of our work into diverse populations and countries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smtClean="0"/>
              <a:t>This reputation will: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drive the recruitment of the best talents at all levels to the Campus;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generate a diverse and inclusive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prepare our graduates for working in an international environment, making them global citizens;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maintain our income from international students which currently sits between £200 and £250 million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smtClean="0"/>
              <a:t>These interests manifest themselves with Our Vision as a target of becoming a top 25 university, currently 27</a:t>
            </a:r>
            <a:r>
              <a:rPr lang="en-GB" baseline="30000" dirty="0" smtClean="0"/>
              <a:t>th</a:t>
            </a:r>
            <a:r>
              <a:rPr lang="en-GB" baseline="0" dirty="0" smtClean="0"/>
              <a:t> in the QS, 36</a:t>
            </a:r>
            <a:r>
              <a:rPr lang="en-GB" baseline="30000" dirty="0" smtClean="0"/>
              <a:t>th</a:t>
            </a:r>
            <a:r>
              <a:rPr lang="en-GB" baseline="0" dirty="0" smtClean="0"/>
              <a:t> in ARWU and 51</a:t>
            </a:r>
            <a:r>
              <a:rPr lang="en-GB" baseline="30000" dirty="0" smtClean="0"/>
              <a:t>st</a:t>
            </a:r>
            <a:r>
              <a:rPr lang="en-GB" baseline="0" dirty="0" smtClean="0"/>
              <a:t> in THE</a:t>
            </a:r>
            <a:endParaRPr lang="en-GB" dirty="0" smtClean="0"/>
          </a:p>
        </p:txBody>
      </p:sp>
      <p:sp>
        <p:nvSpPr>
          <p:cNvPr id="4" name="Slide Number Placeholder 3"/>
          <p:cNvSpPr>
            <a:spLocks noGrp="1"/>
          </p:cNvSpPr>
          <p:nvPr>
            <p:ph type="sldNum" sz="quarter" idx="10"/>
          </p:nvPr>
        </p:nvSpPr>
        <p:spPr/>
        <p:txBody>
          <a:bodyPr/>
          <a:lstStyle/>
          <a:p>
            <a:fld id="{A92B5D80-6EAE-433E-9412-02A2B7EB5759}" type="slidenum">
              <a:rPr lang="en-GB" smtClean="0"/>
              <a:t>3</a:t>
            </a:fld>
            <a:endParaRPr lang="en-GB"/>
          </a:p>
        </p:txBody>
      </p:sp>
    </p:spTree>
    <p:extLst>
      <p:ext uri="{BB962C8B-B14F-4D97-AF65-F5344CB8AC3E}">
        <p14:creationId xmlns:p14="http://schemas.microsoft.com/office/powerpoint/2010/main" val="3636651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000" dirty="0" smtClean="0"/>
              <a:t>Current portfolio of programmes with UMW:</a:t>
            </a:r>
          </a:p>
          <a:p>
            <a:pPr marL="628650" lvl="1" indent="-171450">
              <a:buFont typeface="Arial" panose="020B0604020202020204" pitchFamily="34" charset="0"/>
              <a:buChar char="•"/>
            </a:pPr>
            <a:r>
              <a:rPr lang="en-GB" sz="1000" dirty="0" err="1" smtClean="0"/>
              <a:t>PGCert</a:t>
            </a:r>
            <a:r>
              <a:rPr lang="en-GB" sz="1000" dirty="0" smtClean="0"/>
              <a:t> Clinical</a:t>
            </a:r>
            <a:r>
              <a:rPr lang="en-GB" sz="1000" baseline="0" dirty="0" smtClean="0"/>
              <a:t> Bioinformatics</a:t>
            </a:r>
          </a:p>
          <a:p>
            <a:pPr marL="628650" lvl="1" indent="-171450">
              <a:buFont typeface="Arial" panose="020B0604020202020204" pitchFamily="34" charset="0"/>
              <a:buChar char="•"/>
            </a:pPr>
            <a:r>
              <a:rPr lang="en-GB" sz="1000" baseline="0" dirty="0" err="1" smtClean="0"/>
              <a:t>PGCert</a:t>
            </a:r>
            <a:r>
              <a:rPr lang="en-GB" sz="1000" baseline="0" dirty="0" smtClean="0"/>
              <a:t> Health Data Science</a:t>
            </a:r>
          </a:p>
          <a:p>
            <a:pPr marL="628650" lvl="1" indent="-171450">
              <a:buFont typeface="Arial" panose="020B0604020202020204" pitchFamily="34" charset="0"/>
              <a:buChar char="•"/>
            </a:pPr>
            <a:r>
              <a:rPr lang="en-GB" sz="1000" baseline="0" dirty="0" err="1" smtClean="0"/>
              <a:t>PGCert</a:t>
            </a:r>
            <a:r>
              <a:rPr lang="en-GB" sz="1000" baseline="0" dirty="0" smtClean="0"/>
              <a:t> Medical &amp; Health Education</a:t>
            </a:r>
          </a:p>
          <a:p>
            <a:pPr marL="628650" lvl="1" indent="-171450">
              <a:buFont typeface="Arial" panose="020B0604020202020204" pitchFamily="34" charset="0"/>
              <a:buChar char="•"/>
            </a:pPr>
            <a:r>
              <a:rPr lang="en-GB" sz="1000" baseline="0" dirty="0" err="1" smtClean="0"/>
              <a:t>PGCert</a:t>
            </a:r>
            <a:r>
              <a:rPr lang="en-GB" sz="1000" baseline="0" dirty="0" smtClean="0"/>
              <a:t> Skin Aging and Aesthetic Medicine</a:t>
            </a:r>
          </a:p>
          <a:p>
            <a:pPr marL="628650" lvl="1" indent="-171450">
              <a:buFont typeface="Arial" panose="020B0604020202020204" pitchFamily="34" charset="0"/>
              <a:buChar char="•"/>
            </a:pPr>
            <a:r>
              <a:rPr lang="en-GB" sz="1000" baseline="0" dirty="0" smtClean="0"/>
              <a:t>MSc Transformative Oncology – due to start Sept 2022</a:t>
            </a:r>
            <a:endParaRPr lang="en-GB" sz="1000" dirty="0"/>
          </a:p>
        </p:txBody>
      </p:sp>
      <p:sp>
        <p:nvSpPr>
          <p:cNvPr id="4" name="Slide Number Placeholder 3"/>
          <p:cNvSpPr>
            <a:spLocks noGrp="1"/>
          </p:cNvSpPr>
          <p:nvPr>
            <p:ph type="sldNum" sz="quarter" idx="10"/>
          </p:nvPr>
        </p:nvSpPr>
        <p:spPr/>
        <p:txBody>
          <a:bodyPr/>
          <a:lstStyle/>
          <a:p>
            <a:fld id="{3EE8D4E6-F64F-4999-AC2A-A008E685C045}" type="slidenum">
              <a:rPr lang="en-GB" smtClean="0">
                <a:solidFill>
                  <a:prstClr val="black"/>
                </a:solidFill>
              </a:rPr>
              <a:pPr/>
              <a:t>43</a:t>
            </a:fld>
            <a:endParaRPr lang="en-GB" dirty="0">
              <a:solidFill>
                <a:prstClr val="black"/>
              </a:solidFill>
            </a:endParaRPr>
          </a:p>
        </p:txBody>
      </p:sp>
    </p:spTree>
    <p:extLst>
      <p:ext uri="{BB962C8B-B14F-4D97-AF65-F5344CB8AC3E}">
        <p14:creationId xmlns:p14="http://schemas.microsoft.com/office/powerpoint/2010/main" val="1710317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smtClean="0"/>
              <a:t>To</a:t>
            </a:r>
            <a:r>
              <a:rPr lang="en-GB" baseline="0" dirty="0" smtClean="0"/>
              <a:t> drive our reputation the University is developing links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North America and Australia – high profile research links with the highest ranking universities globally to push our position within the ranking tables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China and India – high profile research links to maintain our brand in these essential recruitment markets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Latin America – to drive PhD recruitment from countries in this region who sponsor students, however there is a growing gap between our fees and the level of sponsorship from these countries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Sub Saharan Africa – research links to support GCRF funding and future recruitment given that the median age is 19 within this region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Europe – to maintain research links after </a:t>
            </a:r>
            <a:r>
              <a:rPr lang="en-GB" baseline="0" dirty="0" err="1" smtClean="0"/>
              <a:t>Brexit</a:t>
            </a:r>
            <a:r>
              <a:rPr lang="en-GB" baseline="0" dirty="0" smtClean="0"/>
              <a:t> and presence in Horizon Europe</a:t>
            </a:r>
            <a:endParaRPr lang="en-GB" dirty="0" smtClean="0"/>
          </a:p>
        </p:txBody>
      </p:sp>
      <p:sp>
        <p:nvSpPr>
          <p:cNvPr id="4" name="Slide Number Placeholder 3"/>
          <p:cNvSpPr>
            <a:spLocks noGrp="1"/>
          </p:cNvSpPr>
          <p:nvPr>
            <p:ph type="sldNum" sz="quarter" idx="10"/>
          </p:nvPr>
        </p:nvSpPr>
        <p:spPr/>
        <p:txBody>
          <a:bodyPr/>
          <a:lstStyle/>
          <a:p>
            <a:fld id="{A92B5D80-6EAE-433E-9412-02A2B7EB5759}" type="slidenum">
              <a:rPr lang="en-GB" smtClean="0"/>
              <a:t>4</a:t>
            </a:fld>
            <a:endParaRPr lang="en-GB"/>
          </a:p>
        </p:txBody>
      </p:sp>
    </p:spTree>
    <p:extLst>
      <p:ext uri="{BB962C8B-B14F-4D97-AF65-F5344CB8AC3E}">
        <p14:creationId xmlns:p14="http://schemas.microsoft.com/office/powerpoint/2010/main" val="195993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smtClean="0"/>
              <a:t>Internationalising</a:t>
            </a:r>
            <a:r>
              <a:rPr lang="en-GB" baseline="0" dirty="0" smtClean="0"/>
              <a:t> our research also:</a:t>
            </a:r>
            <a:endParaRPr lang="en-GB"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attracts the best international staff, research fellows and PGR students to Manchester, along with financial investment from international organisations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provides our staff and students with the opportunity to work and study elsewhere in the world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asks potential partner universities to peer review our areas of research strength, their desire to work with us indicates a positive peer review</a:t>
            </a:r>
            <a:endParaRPr lang="en-GB" dirty="0" smtClean="0"/>
          </a:p>
        </p:txBody>
      </p:sp>
      <p:sp>
        <p:nvSpPr>
          <p:cNvPr id="4" name="Slide Number Placeholder 3"/>
          <p:cNvSpPr>
            <a:spLocks noGrp="1"/>
          </p:cNvSpPr>
          <p:nvPr>
            <p:ph type="sldNum" sz="quarter" idx="10"/>
          </p:nvPr>
        </p:nvSpPr>
        <p:spPr/>
        <p:txBody>
          <a:bodyPr/>
          <a:lstStyle/>
          <a:p>
            <a:fld id="{A92B5D80-6EAE-433E-9412-02A2B7EB5759}" type="slidenum">
              <a:rPr lang="en-GB" smtClean="0"/>
              <a:t>5</a:t>
            </a:fld>
            <a:endParaRPr lang="en-GB"/>
          </a:p>
        </p:txBody>
      </p:sp>
    </p:spTree>
    <p:extLst>
      <p:ext uri="{BB962C8B-B14F-4D97-AF65-F5344CB8AC3E}">
        <p14:creationId xmlns:p14="http://schemas.microsoft.com/office/powerpoint/2010/main" val="2497984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current consultation around export</a:t>
            </a:r>
            <a:r>
              <a:rPr lang="en-GB" baseline="0" dirty="0" smtClean="0"/>
              <a:t> controls suggests that the Government is considering expanding them to all exploitable IP not just IP with clear secondary uses, like </a:t>
            </a:r>
            <a:r>
              <a:rPr lang="en-GB" baseline="0" dirty="0" err="1" smtClean="0"/>
              <a:t>lightweighting</a:t>
            </a:r>
            <a:r>
              <a:rPr lang="en-GB" baseline="0" dirty="0" smtClean="0"/>
              <a:t> civilian aircraft wings with graphene leading to military uses.</a:t>
            </a:r>
            <a:endParaRPr lang="en-GB" dirty="0"/>
          </a:p>
        </p:txBody>
      </p:sp>
      <p:sp>
        <p:nvSpPr>
          <p:cNvPr id="4" name="Slide Number Placeholder 3"/>
          <p:cNvSpPr>
            <a:spLocks noGrp="1"/>
          </p:cNvSpPr>
          <p:nvPr>
            <p:ph type="sldNum" sz="quarter" idx="10"/>
          </p:nvPr>
        </p:nvSpPr>
        <p:spPr/>
        <p:txBody>
          <a:bodyPr/>
          <a:lstStyle/>
          <a:p>
            <a:fld id="{A92B5D80-6EAE-433E-9412-02A2B7EB5759}" type="slidenum">
              <a:rPr lang="en-GB" smtClean="0"/>
              <a:t>7</a:t>
            </a:fld>
            <a:endParaRPr lang="en-GB"/>
          </a:p>
        </p:txBody>
      </p:sp>
    </p:spTree>
    <p:extLst>
      <p:ext uri="{BB962C8B-B14F-4D97-AF65-F5344CB8AC3E}">
        <p14:creationId xmlns:p14="http://schemas.microsoft.com/office/powerpoint/2010/main" val="814608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Developing precis to describe areas of research strength within partners</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Compiling lists of the funding schemes that can support research within partner countries </a:t>
            </a:r>
            <a:endParaRPr lang="en-GB" dirty="0" smtClean="0"/>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Current links with potential partner universities have been identified</a:t>
            </a:r>
            <a:r>
              <a:rPr lang="en-GB" baseline="0" dirty="0" smtClean="0"/>
              <a:t> by:</a:t>
            </a:r>
          </a:p>
          <a:p>
            <a:pPr marL="628650" lvl="1" indent="-171450">
              <a:buFont typeface="Arial" panose="020B0604020202020204" pitchFamily="34" charset="0"/>
              <a:buChar char="•"/>
            </a:pPr>
            <a:r>
              <a:rPr lang="en-GB" baseline="0" dirty="0" smtClean="0"/>
              <a:t>publications</a:t>
            </a:r>
          </a:p>
          <a:p>
            <a:pPr marL="628650" lvl="1" indent="-171450">
              <a:buFont typeface="Arial" panose="020B0604020202020204" pitchFamily="34" charset="0"/>
              <a:buChar char="•"/>
            </a:pPr>
            <a:r>
              <a:rPr lang="en-GB" dirty="0" smtClean="0"/>
              <a:t>grants</a:t>
            </a:r>
          </a:p>
          <a:p>
            <a:pPr marL="628650" lvl="1" indent="-171450">
              <a:buFont typeface="Arial" panose="020B0604020202020204" pitchFamily="34" charset="0"/>
              <a:buChar char="•"/>
            </a:pPr>
            <a:r>
              <a:rPr lang="en-GB" dirty="0" smtClean="0"/>
              <a:t>surveys</a:t>
            </a:r>
          </a:p>
          <a:p>
            <a:pPr marL="628650" lvl="1" indent="-171450">
              <a:buFont typeface="Arial" panose="020B0604020202020204" pitchFamily="34" charset="0"/>
              <a:buChar char="•"/>
            </a:pPr>
            <a:r>
              <a:rPr lang="en-GB" dirty="0" smtClean="0"/>
              <a:t>focus groups</a:t>
            </a:r>
            <a:endParaRPr lang="en-GB" dirty="0"/>
          </a:p>
        </p:txBody>
      </p:sp>
      <p:sp>
        <p:nvSpPr>
          <p:cNvPr id="4" name="Slide Number Placeholder 3"/>
          <p:cNvSpPr>
            <a:spLocks noGrp="1"/>
          </p:cNvSpPr>
          <p:nvPr>
            <p:ph type="sldNum" sz="quarter" idx="10"/>
          </p:nvPr>
        </p:nvSpPr>
        <p:spPr/>
        <p:txBody>
          <a:bodyPr/>
          <a:lstStyle/>
          <a:p>
            <a:fld id="{A92B5D80-6EAE-433E-9412-02A2B7EB5759}" type="slidenum">
              <a:rPr lang="en-GB" smtClean="0"/>
              <a:t>8</a:t>
            </a:fld>
            <a:endParaRPr lang="en-GB"/>
          </a:p>
        </p:txBody>
      </p:sp>
    </p:spTree>
    <p:extLst>
      <p:ext uri="{BB962C8B-B14F-4D97-AF65-F5344CB8AC3E}">
        <p14:creationId xmlns:p14="http://schemas.microsoft.com/office/powerpoint/2010/main" val="3477816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 other international partners within the National Centre for International Research in Translational and Clinical Research are Michigan, KCL,</a:t>
            </a:r>
            <a:r>
              <a:rPr lang="en-GB" baseline="0" dirty="0" smtClean="0"/>
              <a:t> Ulm and TUM.</a:t>
            </a:r>
          </a:p>
          <a:p>
            <a:pPr marL="171450" indent="-171450">
              <a:buFont typeface="Arial" panose="020B0604020202020204" pitchFamily="34" charset="0"/>
              <a:buChar char="•"/>
            </a:pPr>
            <a:r>
              <a:rPr lang="en-GB" baseline="0" dirty="0" smtClean="0"/>
              <a:t>Interested in establishing an Innovation Platform that will allow the establishment of a joint PhD programme to support collaborations</a:t>
            </a:r>
            <a:endParaRPr lang="en-GB" dirty="0"/>
          </a:p>
        </p:txBody>
      </p:sp>
      <p:sp>
        <p:nvSpPr>
          <p:cNvPr id="4" name="Slide Number Placeholder 3"/>
          <p:cNvSpPr>
            <a:spLocks noGrp="1"/>
          </p:cNvSpPr>
          <p:nvPr>
            <p:ph type="sldNum" sz="quarter" idx="10"/>
          </p:nvPr>
        </p:nvSpPr>
        <p:spPr/>
        <p:txBody>
          <a:bodyPr/>
          <a:lstStyle/>
          <a:p>
            <a:fld id="{A92B5D80-6EAE-433E-9412-02A2B7EB5759}" type="slidenum">
              <a:rPr lang="en-GB" smtClean="0"/>
              <a:t>9</a:t>
            </a:fld>
            <a:endParaRPr lang="en-GB"/>
          </a:p>
        </p:txBody>
      </p:sp>
    </p:spTree>
    <p:extLst>
      <p:ext uri="{BB962C8B-B14F-4D97-AF65-F5344CB8AC3E}">
        <p14:creationId xmlns:p14="http://schemas.microsoft.com/office/powerpoint/2010/main" val="2402848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Interested in establishing an Innovation Platform that will allow the establishment of a joint PhD programme to support collaborations</a:t>
            </a:r>
            <a:endParaRPr lang="en-GB" dirty="0"/>
          </a:p>
        </p:txBody>
      </p:sp>
      <p:sp>
        <p:nvSpPr>
          <p:cNvPr id="4" name="Slide Number Placeholder 3"/>
          <p:cNvSpPr>
            <a:spLocks noGrp="1"/>
          </p:cNvSpPr>
          <p:nvPr>
            <p:ph type="sldNum" sz="quarter" idx="10"/>
          </p:nvPr>
        </p:nvSpPr>
        <p:spPr/>
        <p:txBody>
          <a:bodyPr/>
          <a:lstStyle/>
          <a:p>
            <a:fld id="{A92B5D80-6EAE-433E-9412-02A2B7EB5759}" type="slidenum">
              <a:rPr lang="en-GB" smtClean="0"/>
              <a:t>10</a:t>
            </a:fld>
            <a:endParaRPr lang="en-GB"/>
          </a:p>
        </p:txBody>
      </p:sp>
    </p:spTree>
    <p:extLst>
      <p:ext uri="{BB962C8B-B14F-4D97-AF65-F5344CB8AC3E}">
        <p14:creationId xmlns:p14="http://schemas.microsoft.com/office/powerpoint/2010/main" val="227112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544" y="2130426"/>
            <a:ext cx="7772400" cy="1470025"/>
          </a:xfrm>
        </p:spPr>
        <p:txBody>
          <a:bodyPr/>
          <a:lstStyle>
            <a:lvl1pPr>
              <a:defRPr sz="3200" b="1">
                <a:latin typeface="Arial" pitchFamily="34" charset="0"/>
                <a:cs typeface="Arial"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467544" y="3886200"/>
            <a:ext cx="6400800" cy="1752600"/>
          </a:xfrm>
        </p:spPr>
        <p:txBody>
          <a:bodyPr/>
          <a:lstStyle>
            <a:lvl1pPr marL="0" indent="0" algn="l">
              <a:buNone/>
              <a:defRPr sz="2800">
                <a:solidFill>
                  <a:schemeClr val="tx1">
                    <a:tint val="75000"/>
                  </a:schemeClr>
                </a:solidFill>
                <a:latin typeface="Arial" pitchFamily="34" charset="0"/>
                <a:cs typeface="Arial" pitchFamily="34" charset="0"/>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fld id="{EC7AB759-530A-46AC-842F-B07144F002F9}" type="datetimeFigureOut">
              <a:rPr lang="en-GB"/>
              <a:pPr/>
              <a:t>05/02/2021</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10AD8A0A-4898-40BF-9009-4DA7E611EAC1}" type="slidenum">
              <a:rPr lang="en-GB"/>
              <a:pPr/>
              <a:t>‹#›</a:t>
            </a:fld>
            <a:endParaRPr lang="en-GB" dirty="0"/>
          </a:p>
        </p:txBody>
      </p:sp>
      <p:pic>
        <p:nvPicPr>
          <p:cNvPr id="7" name="Picture 5" descr="TAB_col_white_background.eps"/>
          <p:cNvPicPr>
            <a:picLocks noChangeAspect="1"/>
          </p:cNvPicPr>
          <p:nvPr userDrawn="1"/>
        </p:nvPicPr>
        <p:blipFill>
          <a:blip r:embed="rId2" cstate="print"/>
          <a:srcRect/>
          <a:stretch>
            <a:fillRect/>
          </a:stretch>
        </p:blipFill>
        <p:spPr bwMode="auto">
          <a:xfrm>
            <a:off x="523876" y="509588"/>
            <a:ext cx="1663700" cy="711200"/>
          </a:xfrm>
          <a:prstGeom prst="rect">
            <a:avLst/>
          </a:prstGeom>
          <a:noFill/>
          <a:ln w="9525">
            <a:noFill/>
            <a:miter lim="800000"/>
            <a:headEnd/>
            <a:tailEnd/>
          </a:ln>
        </p:spPr>
      </p:pic>
    </p:spTree>
    <p:extLst>
      <p:ext uri="{BB962C8B-B14F-4D97-AF65-F5344CB8AC3E}">
        <p14:creationId xmlns:p14="http://schemas.microsoft.com/office/powerpoint/2010/main" val="418957171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fld id="{98FF8105-8845-4543-9ED8-9E57E8E42CB7}" type="datetimeFigureOut">
              <a:rPr lang="en-GB"/>
              <a:pPr/>
              <a:t>05/02/2021</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58FF8E4D-CDF4-4B1F-BD52-35BFB528DB87}" type="slidenum">
              <a:rPr lang="en-GB"/>
              <a:pPr/>
              <a:t>‹#›</a:t>
            </a:fld>
            <a:endParaRPr lang="en-GB" dirty="0"/>
          </a:p>
        </p:txBody>
      </p:sp>
    </p:spTree>
    <p:extLst>
      <p:ext uri="{BB962C8B-B14F-4D97-AF65-F5344CB8AC3E}">
        <p14:creationId xmlns:p14="http://schemas.microsoft.com/office/powerpoint/2010/main" val="76470958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56794"/>
            <a:ext cx="2057400" cy="4569371"/>
          </a:xfrm>
        </p:spPr>
        <p:txBody>
          <a:bodyPr vert="eaVert"/>
          <a:lstStyle>
            <a:lvl1pPr>
              <a:defRPr sz="3200"/>
            </a:lvl1pPr>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1556794"/>
            <a:ext cx="6019800" cy="4569371"/>
          </a:xfrm>
        </p:spPr>
        <p:txBody>
          <a:bodyPr vert="eaVert"/>
          <a:lstStyle>
            <a:lvl1pPr>
              <a:defRPr sz="2800"/>
            </a:lvl1pPr>
            <a:lvl2pPr>
              <a:defRPr sz="2400"/>
            </a:lvl2pPr>
            <a:lvl3pPr>
              <a:defRPr sz="24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fld id="{08976883-B614-42E6-9595-363FA777B038}" type="datetimeFigureOut">
              <a:rPr lang="en-GB"/>
              <a:pPr/>
              <a:t>05/02/2021</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86915344-E335-44E9-ACDC-CB4826450486}" type="slidenum">
              <a:rPr lang="en-GB"/>
              <a:pPr/>
              <a:t>‹#›</a:t>
            </a:fld>
            <a:endParaRPr lang="en-GB" dirty="0"/>
          </a:p>
        </p:txBody>
      </p:sp>
    </p:spTree>
    <p:extLst>
      <p:ext uri="{BB962C8B-B14F-4D97-AF65-F5344CB8AC3E}">
        <p14:creationId xmlns:p14="http://schemas.microsoft.com/office/powerpoint/2010/main" val="7701797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5881" y="1268760"/>
            <a:ext cx="5842992" cy="1143000"/>
          </a:xfrm>
        </p:spPr>
        <p:txBody>
          <a:bodyPr/>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95536" y="2492898"/>
            <a:ext cx="8229600" cy="3633267"/>
          </a:xfrm>
        </p:spPr>
        <p:txBody>
          <a:bodyPr/>
          <a:lstStyle>
            <a:lvl1pPr>
              <a:defRPr sz="2800"/>
            </a:lvl1pPr>
            <a:lvl2pPr>
              <a:defRPr sz="2400"/>
            </a:lvl2pPr>
            <a:lvl3pPr>
              <a:defRPr sz="24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fld id="{222B6232-AB33-4513-9527-F98CEC472D23}" type="datetimeFigureOut">
              <a:rPr lang="en-GB" smtClean="0"/>
              <a:pPr/>
              <a:t>05/02/2021</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F758A139-7ABE-46A1-B082-C2C77667394C}" type="slidenum">
              <a:rPr lang="en-GB"/>
              <a:pPr/>
              <a:t>‹#›</a:t>
            </a:fld>
            <a:endParaRPr lang="en-GB" dirty="0"/>
          </a:p>
        </p:txBody>
      </p:sp>
      <p:pic>
        <p:nvPicPr>
          <p:cNvPr id="7" name="Picture 5" descr="TAB_col_white_background.eps"/>
          <p:cNvPicPr>
            <a:picLocks noChangeAspect="1"/>
          </p:cNvPicPr>
          <p:nvPr userDrawn="1"/>
        </p:nvPicPr>
        <p:blipFill>
          <a:blip r:embed="rId2" cstate="print"/>
          <a:srcRect/>
          <a:stretch>
            <a:fillRect/>
          </a:stretch>
        </p:blipFill>
        <p:spPr bwMode="auto">
          <a:xfrm>
            <a:off x="523876" y="509588"/>
            <a:ext cx="1663700" cy="711200"/>
          </a:xfrm>
          <a:prstGeom prst="rect">
            <a:avLst/>
          </a:prstGeom>
          <a:noFill/>
          <a:ln w="9525">
            <a:noFill/>
            <a:miter lim="800000"/>
            <a:headEnd/>
            <a:tailEnd/>
          </a:ln>
        </p:spPr>
      </p:pic>
    </p:spTree>
    <p:extLst>
      <p:ext uri="{BB962C8B-B14F-4D97-AF65-F5344CB8AC3E}">
        <p14:creationId xmlns:p14="http://schemas.microsoft.com/office/powerpoint/2010/main" val="98226344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5536" y="4406902"/>
            <a:ext cx="7772400" cy="1362075"/>
          </a:xfrm>
        </p:spPr>
        <p:txBody>
          <a:bodyPr anchor="t"/>
          <a:lstStyle>
            <a:lvl1pPr algn="l">
              <a:defRPr sz="4000" b="1" cap="all"/>
            </a:lvl1pPr>
          </a:lstStyle>
          <a:p>
            <a:r>
              <a:rPr lang="en-US" dirty="0" smtClean="0"/>
              <a:t>Click to edit Master title style</a:t>
            </a:r>
            <a:endParaRPr lang="en-GB" dirty="0"/>
          </a:p>
        </p:txBody>
      </p:sp>
      <p:sp>
        <p:nvSpPr>
          <p:cNvPr id="3" name="Text Placeholder 2"/>
          <p:cNvSpPr>
            <a:spLocks noGrp="1"/>
          </p:cNvSpPr>
          <p:nvPr>
            <p:ph type="body" idx="1"/>
          </p:nvPr>
        </p:nvSpPr>
        <p:spPr>
          <a:xfrm>
            <a:off x="395536" y="2906715"/>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45CD916-7149-4247-856D-87DAB39295C7}" type="datetimeFigureOut">
              <a:rPr lang="en-GB"/>
              <a:pPr/>
              <a:t>05/02/2021</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13ACF840-035C-411F-BA81-AF7A8ED78138}" type="slidenum">
              <a:rPr lang="en-GB"/>
              <a:pPr/>
              <a:t>‹#›</a:t>
            </a:fld>
            <a:endParaRPr lang="en-GB" dirty="0"/>
          </a:p>
        </p:txBody>
      </p:sp>
      <p:pic>
        <p:nvPicPr>
          <p:cNvPr id="7" name="Picture 5" descr="TAB_col_white_background.eps"/>
          <p:cNvPicPr>
            <a:picLocks noChangeAspect="1"/>
          </p:cNvPicPr>
          <p:nvPr userDrawn="1"/>
        </p:nvPicPr>
        <p:blipFill>
          <a:blip r:embed="rId2" cstate="print"/>
          <a:srcRect/>
          <a:stretch>
            <a:fillRect/>
          </a:stretch>
        </p:blipFill>
        <p:spPr bwMode="auto">
          <a:xfrm>
            <a:off x="523876" y="509588"/>
            <a:ext cx="1663700" cy="711200"/>
          </a:xfrm>
          <a:prstGeom prst="rect">
            <a:avLst/>
          </a:prstGeom>
          <a:noFill/>
          <a:ln w="9525">
            <a:noFill/>
            <a:miter lim="800000"/>
            <a:headEnd/>
            <a:tailEnd/>
          </a:ln>
        </p:spPr>
      </p:pic>
    </p:spTree>
    <p:extLst>
      <p:ext uri="{BB962C8B-B14F-4D97-AF65-F5344CB8AC3E}">
        <p14:creationId xmlns:p14="http://schemas.microsoft.com/office/powerpoint/2010/main" val="276426323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5881" y="1268760"/>
            <a:ext cx="5842992" cy="1143000"/>
          </a:xfrm>
        </p:spPr>
        <p:txBody>
          <a:bodyPr/>
          <a:lstStyle>
            <a:lvl1pPr>
              <a:defRPr sz="3200"/>
            </a:lvl1pPr>
          </a:lstStyle>
          <a:p>
            <a:r>
              <a:rPr lang="en-US" dirty="0" smtClean="0"/>
              <a:t>Click to edit Master title style</a:t>
            </a:r>
            <a:endParaRPr lang="en-GB" dirty="0"/>
          </a:p>
        </p:txBody>
      </p:sp>
      <p:sp>
        <p:nvSpPr>
          <p:cNvPr id="3" name="Content Placeholder 2"/>
          <p:cNvSpPr>
            <a:spLocks noGrp="1"/>
          </p:cNvSpPr>
          <p:nvPr>
            <p:ph sz="half" idx="1"/>
          </p:nvPr>
        </p:nvSpPr>
        <p:spPr>
          <a:xfrm>
            <a:off x="395536" y="2492898"/>
            <a:ext cx="4038600" cy="3633267"/>
          </a:xfrm>
        </p:spPr>
        <p:txBody>
          <a:bodyPr/>
          <a:lstStyle>
            <a:lvl1pPr>
              <a:defRPr sz="2800" baseline="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586536" y="2492898"/>
            <a:ext cx="4038600" cy="3633267"/>
          </a:xfrm>
        </p:spPr>
        <p:txBody>
          <a:bodyPr/>
          <a:lstStyle>
            <a:lvl1pPr>
              <a:defRPr sz="28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3"/>
          <p:cNvSpPr>
            <a:spLocks noGrp="1"/>
          </p:cNvSpPr>
          <p:nvPr>
            <p:ph type="dt" sz="half" idx="10"/>
          </p:nvPr>
        </p:nvSpPr>
        <p:spPr/>
        <p:txBody>
          <a:bodyPr/>
          <a:lstStyle>
            <a:lvl1pPr>
              <a:defRPr/>
            </a:lvl1pPr>
          </a:lstStyle>
          <a:p>
            <a:fld id="{9FD09641-23CB-4E80-A5B0-5F03D2E94610}" type="datetimeFigureOut">
              <a:rPr lang="en-GB"/>
              <a:pPr/>
              <a:t>05/02/2021</a:t>
            </a:fld>
            <a:endParaRPr lang="en-GB" dirty="0"/>
          </a:p>
        </p:txBody>
      </p:sp>
      <p:sp>
        <p:nvSpPr>
          <p:cNvPr id="6" name="Footer Placeholder 4"/>
          <p:cNvSpPr>
            <a:spLocks noGrp="1"/>
          </p:cNvSpPr>
          <p:nvPr>
            <p:ph type="ftr" sz="quarter" idx="11"/>
          </p:nvPr>
        </p:nvSpPr>
        <p:spPr/>
        <p:txBody>
          <a:bodyPr/>
          <a:lstStyle>
            <a:lvl1pPr>
              <a:defRPr/>
            </a:lvl1pPr>
          </a:lstStyle>
          <a:p>
            <a:endParaRPr lang="en-GB" dirty="0"/>
          </a:p>
        </p:txBody>
      </p:sp>
      <p:sp>
        <p:nvSpPr>
          <p:cNvPr id="7" name="Slide Number Placeholder 5"/>
          <p:cNvSpPr>
            <a:spLocks noGrp="1"/>
          </p:cNvSpPr>
          <p:nvPr>
            <p:ph type="sldNum" sz="quarter" idx="12"/>
          </p:nvPr>
        </p:nvSpPr>
        <p:spPr/>
        <p:txBody>
          <a:bodyPr/>
          <a:lstStyle>
            <a:lvl1pPr>
              <a:defRPr/>
            </a:lvl1pPr>
          </a:lstStyle>
          <a:p>
            <a:fld id="{EF7FA264-F771-4264-8DF0-4BB7F0DA3C69}" type="slidenum">
              <a:rPr lang="en-GB"/>
              <a:pPr/>
              <a:t>‹#›</a:t>
            </a:fld>
            <a:endParaRPr lang="en-GB" dirty="0"/>
          </a:p>
        </p:txBody>
      </p:sp>
    </p:spTree>
    <p:extLst>
      <p:ext uri="{BB962C8B-B14F-4D97-AF65-F5344CB8AC3E}">
        <p14:creationId xmlns:p14="http://schemas.microsoft.com/office/powerpoint/2010/main" val="128108324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5881" y="1268760"/>
            <a:ext cx="5842992" cy="1143000"/>
          </a:xfrm>
        </p:spPr>
        <p:txBody>
          <a:bodyPr/>
          <a:lstStyle>
            <a:lvl1pPr>
              <a:defRPr sz="2800"/>
            </a:lvl1pPr>
          </a:lstStyle>
          <a:p>
            <a:r>
              <a:rPr lang="en-US" dirty="0" smtClean="0"/>
              <a:t>Click to edit Master title style</a:t>
            </a:r>
            <a:endParaRPr lang="en-GB" dirty="0"/>
          </a:p>
        </p:txBody>
      </p:sp>
      <p:sp>
        <p:nvSpPr>
          <p:cNvPr id="3" name="Text Placeholder 2"/>
          <p:cNvSpPr>
            <a:spLocks noGrp="1"/>
          </p:cNvSpPr>
          <p:nvPr>
            <p:ph type="body" idx="1"/>
          </p:nvPr>
        </p:nvSpPr>
        <p:spPr>
          <a:xfrm>
            <a:off x="405881" y="2348880"/>
            <a:ext cx="4040188" cy="639762"/>
          </a:xfrm>
        </p:spPr>
        <p:txBody>
          <a:bodyPr anchor="b"/>
          <a:lstStyle>
            <a:lvl1pPr marL="0" indent="0">
              <a:buNone/>
              <a:defRPr sz="2400" b="0"/>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95536" y="3068959"/>
            <a:ext cx="4040188" cy="3057203"/>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582344" y="2348880"/>
            <a:ext cx="4041775" cy="639762"/>
          </a:xfrm>
        </p:spPr>
        <p:txBody>
          <a:bodyPr anchor="b"/>
          <a:lstStyle>
            <a:lvl1pPr marL="0" indent="0">
              <a:buNone/>
              <a:defRPr sz="2400" b="0"/>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83362" y="3068960"/>
            <a:ext cx="4041775" cy="3057202"/>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Date Placeholder 3"/>
          <p:cNvSpPr>
            <a:spLocks noGrp="1"/>
          </p:cNvSpPr>
          <p:nvPr>
            <p:ph type="dt" sz="half" idx="10"/>
          </p:nvPr>
        </p:nvSpPr>
        <p:spPr/>
        <p:txBody>
          <a:bodyPr/>
          <a:lstStyle>
            <a:lvl1pPr>
              <a:defRPr/>
            </a:lvl1pPr>
          </a:lstStyle>
          <a:p>
            <a:fld id="{3A9A4E03-F40B-4399-AC2E-A4C6E9D600B3}" type="datetimeFigureOut">
              <a:rPr lang="en-GB"/>
              <a:pPr/>
              <a:t>05/02/2021</a:t>
            </a:fld>
            <a:endParaRPr lang="en-GB" dirty="0"/>
          </a:p>
        </p:txBody>
      </p:sp>
      <p:sp>
        <p:nvSpPr>
          <p:cNvPr id="8" name="Footer Placeholder 4"/>
          <p:cNvSpPr>
            <a:spLocks noGrp="1"/>
          </p:cNvSpPr>
          <p:nvPr>
            <p:ph type="ftr" sz="quarter" idx="11"/>
          </p:nvPr>
        </p:nvSpPr>
        <p:spPr/>
        <p:txBody>
          <a:bodyPr/>
          <a:lstStyle>
            <a:lvl1pPr>
              <a:defRPr/>
            </a:lvl1pPr>
          </a:lstStyle>
          <a:p>
            <a:endParaRPr lang="en-GB" dirty="0"/>
          </a:p>
        </p:txBody>
      </p:sp>
      <p:sp>
        <p:nvSpPr>
          <p:cNvPr id="9" name="Slide Number Placeholder 5"/>
          <p:cNvSpPr>
            <a:spLocks noGrp="1"/>
          </p:cNvSpPr>
          <p:nvPr>
            <p:ph type="sldNum" sz="quarter" idx="12"/>
          </p:nvPr>
        </p:nvSpPr>
        <p:spPr/>
        <p:txBody>
          <a:bodyPr/>
          <a:lstStyle>
            <a:lvl1pPr>
              <a:defRPr/>
            </a:lvl1pPr>
          </a:lstStyle>
          <a:p>
            <a:fld id="{8692BDDC-0BFC-44A0-A4BA-47C3E99EB1AA}" type="slidenum">
              <a:rPr lang="en-GB"/>
              <a:pPr/>
              <a:t>‹#›</a:t>
            </a:fld>
            <a:endParaRPr lang="en-GB" dirty="0"/>
          </a:p>
        </p:txBody>
      </p:sp>
    </p:spTree>
    <p:extLst>
      <p:ext uri="{BB962C8B-B14F-4D97-AF65-F5344CB8AC3E}">
        <p14:creationId xmlns:p14="http://schemas.microsoft.com/office/powerpoint/2010/main" val="231068535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fld id="{CFE8F7DA-80EC-4CF7-AB7B-078F533B953B}" type="datetimeFigureOut">
              <a:rPr lang="en-GB"/>
              <a:pPr/>
              <a:t>05/02/2021</a:t>
            </a:fld>
            <a:endParaRPr lang="en-GB" dirty="0"/>
          </a:p>
        </p:txBody>
      </p:sp>
      <p:sp>
        <p:nvSpPr>
          <p:cNvPr id="4" name="Footer Placeholder 4"/>
          <p:cNvSpPr>
            <a:spLocks noGrp="1"/>
          </p:cNvSpPr>
          <p:nvPr>
            <p:ph type="ftr" sz="quarter" idx="11"/>
          </p:nvPr>
        </p:nvSpPr>
        <p:spPr/>
        <p:txBody>
          <a:bodyPr/>
          <a:lstStyle>
            <a:lvl1pPr>
              <a:defRPr/>
            </a:lvl1pPr>
          </a:lstStyle>
          <a:p>
            <a:endParaRPr lang="en-GB" dirty="0"/>
          </a:p>
        </p:txBody>
      </p:sp>
      <p:sp>
        <p:nvSpPr>
          <p:cNvPr id="5" name="Slide Number Placeholder 5"/>
          <p:cNvSpPr>
            <a:spLocks noGrp="1"/>
          </p:cNvSpPr>
          <p:nvPr>
            <p:ph type="sldNum" sz="quarter" idx="12"/>
          </p:nvPr>
        </p:nvSpPr>
        <p:spPr/>
        <p:txBody>
          <a:bodyPr/>
          <a:lstStyle>
            <a:lvl1pPr>
              <a:defRPr/>
            </a:lvl1pPr>
          </a:lstStyle>
          <a:p>
            <a:fld id="{F74E6293-7DA2-4D9E-8605-5715E69AF2C7}" type="slidenum">
              <a:rPr lang="en-GB"/>
              <a:pPr/>
              <a:t>‹#›</a:t>
            </a:fld>
            <a:endParaRPr lang="en-GB" dirty="0"/>
          </a:p>
        </p:txBody>
      </p:sp>
    </p:spTree>
    <p:extLst>
      <p:ext uri="{BB962C8B-B14F-4D97-AF65-F5344CB8AC3E}">
        <p14:creationId xmlns:p14="http://schemas.microsoft.com/office/powerpoint/2010/main" val="346490739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1AE269B-21F6-4A71-848B-6E891C314B78}" type="datetimeFigureOut">
              <a:rPr lang="en-GB"/>
              <a:pPr/>
              <a:t>05/02/2021</a:t>
            </a:fld>
            <a:endParaRPr lang="en-GB" dirty="0"/>
          </a:p>
        </p:txBody>
      </p:sp>
      <p:sp>
        <p:nvSpPr>
          <p:cNvPr id="3" name="Footer Placeholder 4"/>
          <p:cNvSpPr>
            <a:spLocks noGrp="1"/>
          </p:cNvSpPr>
          <p:nvPr>
            <p:ph type="ftr" sz="quarter" idx="11"/>
          </p:nvPr>
        </p:nvSpPr>
        <p:spPr/>
        <p:txBody>
          <a:bodyPr/>
          <a:lstStyle>
            <a:lvl1pPr>
              <a:defRPr/>
            </a:lvl1pPr>
          </a:lstStyle>
          <a:p>
            <a:endParaRPr lang="en-GB" dirty="0"/>
          </a:p>
        </p:txBody>
      </p:sp>
      <p:sp>
        <p:nvSpPr>
          <p:cNvPr id="4" name="Slide Number Placeholder 5"/>
          <p:cNvSpPr>
            <a:spLocks noGrp="1"/>
          </p:cNvSpPr>
          <p:nvPr>
            <p:ph type="sldNum" sz="quarter" idx="12"/>
          </p:nvPr>
        </p:nvSpPr>
        <p:spPr/>
        <p:txBody>
          <a:bodyPr/>
          <a:lstStyle>
            <a:lvl1pPr>
              <a:defRPr/>
            </a:lvl1pPr>
          </a:lstStyle>
          <a:p>
            <a:fld id="{32789173-A1D5-421E-B384-2A426DF314C2}" type="slidenum">
              <a:rPr lang="en-GB"/>
              <a:pPr/>
              <a:t>‹#›</a:t>
            </a:fld>
            <a:endParaRPr lang="en-GB" dirty="0"/>
          </a:p>
        </p:txBody>
      </p:sp>
    </p:spTree>
    <p:extLst>
      <p:ext uri="{BB962C8B-B14F-4D97-AF65-F5344CB8AC3E}">
        <p14:creationId xmlns:p14="http://schemas.microsoft.com/office/powerpoint/2010/main" val="55927252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5537" y="1186830"/>
            <a:ext cx="3008313" cy="1162050"/>
          </a:xfrm>
        </p:spPr>
        <p:txBody>
          <a:bodyPr anchor="b"/>
          <a:lstStyle>
            <a:lvl1pPr algn="l">
              <a:defRPr sz="3200" b="1"/>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196753"/>
            <a:ext cx="5111750" cy="49294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2420889"/>
            <a:ext cx="3008313" cy="3705275"/>
          </a:xfrm>
        </p:spPr>
        <p:txBody>
          <a:bodyPr/>
          <a:lstStyle>
            <a:lvl1pPr marL="0" indent="0">
              <a:buNone/>
              <a:defRPr sz="2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B89648B1-3911-4AC2-8E3A-DF4A70CC86E7}" type="datetimeFigureOut">
              <a:rPr lang="en-GB"/>
              <a:pPr/>
              <a:t>05/02/2021</a:t>
            </a:fld>
            <a:endParaRPr lang="en-GB" dirty="0"/>
          </a:p>
        </p:txBody>
      </p:sp>
      <p:sp>
        <p:nvSpPr>
          <p:cNvPr id="6" name="Footer Placeholder 4"/>
          <p:cNvSpPr>
            <a:spLocks noGrp="1"/>
          </p:cNvSpPr>
          <p:nvPr>
            <p:ph type="ftr" sz="quarter" idx="11"/>
          </p:nvPr>
        </p:nvSpPr>
        <p:spPr/>
        <p:txBody>
          <a:bodyPr/>
          <a:lstStyle>
            <a:lvl1pPr>
              <a:defRPr/>
            </a:lvl1pPr>
          </a:lstStyle>
          <a:p>
            <a:endParaRPr lang="en-GB" dirty="0"/>
          </a:p>
        </p:txBody>
      </p:sp>
      <p:sp>
        <p:nvSpPr>
          <p:cNvPr id="7" name="Slide Number Placeholder 5"/>
          <p:cNvSpPr>
            <a:spLocks noGrp="1"/>
          </p:cNvSpPr>
          <p:nvPr>
            <p:ph type="sldNum" sz="quarter" idx="12"/>
          </p:nvPr>
        </p:nvSpPr>
        <p:spPr/>
        <p:txBody>
          <a:bodyPr/>
          <a:lstStyle>
            <a:lvl1pPr>
              <a:defRPr/>
            </a:lvl1pPr>
          </a:lstStyle>
          <a:p>
            <a:fld id="{C853D388-5704-4C64-A883-D899E8570667}" type="slidenum">
              <a:rPr lang="en-GB"/>
              <a:pPr/>
              <a:t>‹#›</a:t>
            </a:fld>
            <a:endParaRPr lang="en-GB" dirty="0"/>
          </a:p>
        </p:txBody>
      </p:sp>
    </p:spTree>
    <p:extLst>
      <p:ext uri="{BB962C8B-B14F-4D97-AF65-F5344CB8AC3E}">
        <p14:creationId xmlns:p14="http://schemas.microsoft.com/office/powerpoint/2010/main" val="128978632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2AAA9A3-945F-42AF-BCAE-8459AEA58868}" type="datetimeFigureOut">
              <a:rPr lang="en-GB"/>
              <a:pPr/>
              <a:t>05/02/2021</a:t>
            </a:fld>
            <a:endParaRPr lang="en-GB" dirty="0"/>
          </a:p>
        </p:txBody>
      </p:sp>
      <p:sp>
        <p:nvSpPr>
          <p:cNvPr id="6" name="Footer Placeholder 4"/>
          <p:cNvSpPr>
            <a:spLocks noGrp="1"/>
          </p:cNvSpPr>
          <p:nvPr>
            <p:ph type="ftr" sz="quarter" idx="11"/>
          </p:nvPr>
        </p:nvSpPr>
        <p:spPr/>
        <p:txBody>
          <a:bodyPr/>
          <a:lstStyle>
            <a:lvl1pPr>
              <a:defRPr/>
            </a:lvl1pPr>
          </a:lstStyle>
          <a:p>
            <a:endParaRPr lang="en-GB" dirty="0"/>
          </a:p>
        </p:txBody>
      </p:sp>
      <p:sp>
        <p:nvSpPr>
          <p:cNvPr id="7" name="Slide Number Placeholder 5"/>
          <p:cNvSpPr>
            <a:spLocks noGrp="1"/>
          </p:cNvSpPr>
          <p:nvPr>
            <p:ph type="sldNum" sz="quarter" idx="12"/>
          </p:nvPr>
        </p:nvSpPr>
        <p:spPr/>
        <p:txBody>
          <a:bodyPr/>
          <a:lstStyle>
            <a:lvl1pPr>
              <a:defRPr/>
            </a:lvl1pPr>
          </a:lstStyle>
          <a:p>
            <a:fld id="{5E74E2F5-7E8D-47B8-82FB-3832A72B6BDB}" type="slidenum">
              <a:rPr lang="en-GB"/>
              <a:pPr/>
              <a:t>‹#›</a:t>
            </a:fld>
            <a:endParaRPr lang="en-GB" dirty="0"/>
          </a:p>
        </p:txBody>
      </p:sp>
    </p:spTree>
    <p:extLst>
      <p:ext uri="{BB962C8B-B14F-4D97-AF65-F5344CB8AC3E}">
        <p14:creationId xmlns:p14="http://schemas.microsoft.com/office/powerpoint/2010/main" val="32396085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7545" y="1268760"/>
            <a:ext cx="5842992"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dirty="0" smtClean="0"/>
              <a:t>Click to edit Master title style</a:t>
            </a:r>
            <a:endParaRPr lang="en-GB" dirty="0" smtClean="0"/>
          </a:p>
        </p:txBody>
      </p:sp>
      <p:sp>
        <p:nvSpPr>
          <p:cNvPr id="1027" name="Text Placeholder 2"/>
          <p:cNvSpPr>
            <a:spLocks noGrp="1"/>
          </p:cNvSpPr>
          <p:nvPr>
            <p:ph type="body" idx="1"/>
          </p:nvPr>
        </p:nvSpPr>
        <p:spPr bwMode="auto">
          <a:xfrm>
            <a:off x="457200" y="2492898"/>
            <a:ext cx="8229600" cy="3633267"/>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30" tIns="45716" rIns="91430" bIns="45716" numCol="1" anchor="ctr" anchorCtr="0" compatLnSpc="1">
            <a:prstTxWarp prst="textNoShape">
              <a:avLst/>
            </a:prstTxWarp>
          </a:bodyPr>
          <a:lstStyle>
            <a:lvl1pPr>
              <a:defRPr sz="1200">
                <a:solidFill>
                  <a:srgbClr val="898989"/>
                </a:solidFill>
                <a:latin typeface="Calibri" pitchFamily="34" charset="0"/>
              </a:defRPr>
            </a:lvl1pPr>
          </a:lstStyle>
          <a:p>
            <a:pPr defTabSz="914306" fontAlgn="base">
              <a:spcBef>
                <a:spcPct val="0"/>
              </a:spcBef>
              <a:spcAft>
                <a:spcPct val="0"/>
              </a:spcAft>
            </a:pPr>
            <a:fld id="{456A7D1D-6254-4063-974C-6A2AE04E4B91}" type="datetimeFigureOut">
              <a:rPr lang="en-GB" smtClean="0">
                <a:ea typeface="ＭＳ Ｐゴシック" pitchFamily="34" charset="-128"/>
                <a:cs typeface="Arial" pitchFamily="34" charset="0"/>
              </a:rPr>
              <a:pPr defTabSz="914306" fontAlgn="base">
                <a:spcBef>
                  <a:spcPct val="0"/>
                </a:spcBef>
                <a:spcAft>
                  <a:spcPct val="0"/>
                </a:spcAft>
              </a:pPr>
              <a:t>05/02/2021</a:t>
            </a:fld>
            <a:endParaRPr lang="en-GB" dirty="0">
              <a:ea typeface="ＭＳ Ｐゴシック" pitchFamily="34" charset="-128"/>
              <a:cs typeface="Arial" pitchFamily="34" charset="0"/>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wrap="square" lIns="91430" tIns="45716" rIns="91430" bIns="45716" numCol="1" anchor="ctr" anchorCtr="0" compatLnSpc="1">
            <a:prstTxWarp prst="textNoShape">
              <a:avLst/>
            </a:prstTxWarp>
          </a:bodyPr>
          <a:lstStyle>
            <a:lvl1pPr algn="ctr">
              <a:defRPr sz="1200">
                <a:solidFill>
                  <a:srgbClr val="898989"/>
                </a:solidFill>
                <a:latin typeface="Calibri" pitchFamily="34" charset="0"/>
              </a:defRPr>
            </a:lvl1pPr>
          </a:lstStyle>
          <a:p>
            <a:pPr defTabSz="914306" fontAlgn="base">
              <a:spcBef>
                <a:spcPct val="0"/>
              </a:spcBef>
              <a:spcAft>
                <a:spcPct val="0"/>
              </a:spcAft>
            </a:pPr>
            <a:endParaRPr lang="en-GB" dirty="0">
              <a:ea typeface="ＭＳ Ｐゴシック" pitchFamily="34" charset="-128"/>
              <a:cs typeface="Arial"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30" tIns="45716" rIns="91430" bIns="45716" numCol="1" anchor="ctr" anchorCtr="0" compatLnSpc="1">
            <a:prstTxWarp prst="textNoShape">
              <a:avLst/>
            </a:prstTxWarp>
          </a:bodyPr>
          <a:lstStyle>
            <a:lvl1pPr algn="r">
              <a:defRPr sz="1200">
                <a:solidFill>
                  <a:srgbClr val="898989"/>
                </a:solidFill>
                <a:latin typeface="Calibri" pitchFamily="34" charset="0"/>
              </a:defRPr>
            </a:lvl1pPr>
          </a:lstStyle>
          <a:p>
            <a:pPr defTabSz="914306" fontAlgn="base">
              <a:spcBef>
                <a:spcPct val="0"/>
              </a:spcBef>
              <a:spcAft>
                <a:spcPct val="0"/>
              </a:spcAft>
            </a:pPr>
            <a:fld id="{26878614-5F41-4702-8E44-D9C8B2874F5D}" type="slidenum">
              <a:rPr lang="en-GB" smtClean="0">
                <a:ea typeface="ＭＳ Ｐゴシック" pitchFamily="34" charset="-128"/>
                <a:cs typeface="Arial" pitchFamily="34" charset="0"/>
              </a:rPr>
              <a:pPr defTabSz="914306" fontAlgn="base">
                <a:spcBef>
                  <a:spcPct val="0"/>
                </a:spcBef>
                <a:spcAft>
                  <a:spcPct val="0"/>
                </a:spcAft>
              </a:pPr>
              <a:t>‹#›</a:t>
            </a:fld>
            <a:endParaRPr lang="en-GB" dirty="0">
              <a:ea typeface="ＭＳ Ｐゴシック" pitchFamily="34" charset="-128"/>
              <a:cs typeface="Arial" pitchFamily="34" charset="0"/>
            </a:endParaRPr>
          </a:p>
        </p:txBody>
      </p:sp>
      <p:pic>
        <p:nvPicPr>
          <p:cNvPr id="7" name="Picture 5" descr="TAB_col_white_background.eps"/>
          <p:cNvPicPr>
            <a:picLocks noChangeAspect="1"/>
          </p:cNvPicPr>
          <p:nvPr/>
        </p:nvPicPr>
        <p:blipFill>
          <a:blip r:embed="rId13" cstate="print"/>
          <a:srcRect/>
          <a:stretch>
            <a:fillRect/>
          </a:stretch>
        </p:blipFill>
        <p:spPr bwMode="auto">
          <a:xfrm>
            <a:off x="523876" y="509588"/>
            <a:ext cx="1663700" cy="711200"/>
          </a:xfrm>
          <a:prstGeom prst="rect">
            <a:avLst/>
          </a:prstGeom>
          <a:noFill/>
          <a:ln w="9525">
            <a:noFill/>
            <a:miter lim="800000"/>
            <a:headEnd/>
            <a:tailEnd/>
          </a:ln>
        </p:spPr>
      </p:pic>
    </p:spTree>
    <p:extLst>
      <p:ext uri="{BB962C8B-B14F-4D97-AF65-F5344CB8AC3E}">
        <p14:creationId xmlns:p14="http://schemas.microsoft.com/office/powerpoint/2010/main" val="36783925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154" algn="ctr" rtl="0" fontAlgn="base">
        <a:spcBef>
          <a:spcPct val="0"/>
        </a:spcBef>
        <a:spcAft>
          <a:spcPct val="0"/>
        </a:spcAft>
        <a:defRPr sz="4400">
          <a:solidFill>
            <a:schemeClr val="tx1"/>
          </a:solidFill>
          <a:latin typeface="Calibri" pitchFamily="34" charset="0"/>
        </a:defRPr>
      </a:lvl6pPr>
      <a:lvl7pPr marL="914306" algn="ctr" rtl="0" fontAlgn="base">
        <a:spcBef>
          <a:spcPct val="0"/>
        </a:spcBef>
        <a:spcAft>
          <a:spcPct val="0"/>
        </a:spcAft>
        <a:defRPr sz="4400">
          <a:solidFill>
            <a:schemeClr val="tx1"/>
          </a:solidFill>
          <a:latin typeface="Calibri" pitchFamily="34" charset="0"/>
        </a:defRPr>
      </a:lvl7pPr>
      <a:lvl8pPr marL="1371460" algn="ctr" rtl="0" fontAlgn="base">
        <a:spcBef>
          <a:spcPct val="0"/>
        </a:spcBef>
        <a:spcAft>
          <a:spcPct val="0"/>
        </a:spcAft>
        <a:defRPr sz="4400">
          <a:solidFill>
            <a:schemeClr val="tx1"/>
          </a:solidFill>
          <a:latin typeface="Calibri" pitchFamily="34" charset="0"/>
        </a:defRPr>
      </a:lvl8pPr>
      <a:lvl9pPr marL="1828613" algn="ctr" rtl="0" fontAlgn="base">
        <a:spcBef>
          <a:spcPct val="0"/>
        </a:spcBef>
        <a:spcAft>
          <a:spcPct val="0"/>
        </a:spcAft>
        <a:defRPr sz="4400">
          <a:solidFill>
            <a:schemeClr val="tx1"/>
          </a:solidFill>
          <a:latin typeface="Calibri" pitchFamily="34" charset="0"/>
        </a:defRPr>
      </a:lvl9pPr>
    </p:titleStyle>
    <p:bodyStyle>
      <a:lvl1pPr marL="342865" indent="-342865"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874" indent="-285722"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2883" indent="-228576"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036" indent="-228576"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190" indent="-228576"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343"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2"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7.png"/><Relationship Id="rId7"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s://www.research.manchester.ac.uk/portal/will.dixon.html" TargetMode="External"/><Relationship Id="rId7" Type="http://schemas.openxmlformats.org/officeDocument/2006/relationships/image" Target="../media/image30.jpeg"/><Relationship Id="rId12" Type="http://schemas.openxmlformats.org/officeDocument/2006/relationships/image" Target="../media/image28.png"/><Relationship Id="rId2" Type="http://schemas.openxmlformats.org/officeDocument/2006/relationships/hyperlink" Target="https://www.research.manchester.ac.uk/portal/niels.peek.html" TargetMode="External"/><Relationship Id="rId1" Type="http://schemas.openxmlformats.org/officeDocument/2006/relationships/slideLayout" Target="../slideLayouts/slideLayout4.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hyperlink" Target="https://www.mie.utoronto.ca/faculty_staff/aleman/" TargetMode="External"/><Relationship Id="rId10" Type="http://schemas.openxmlformats.org/officeDocument/2006/relationships/image" Target="../media/image33.jpeg"/><Relationship Id="rId4" Type="http://schemas.openxmlformats.org/officeDocument/2006/relationships/hyperlink" Target="https://ihpme.utoronto.ca/faculty/emily-seto/" TargetMode="External"/><Relationship Id="rId9"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global.utoronto.ca/overview/"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2.jpe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21.jpe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22.png"/><Relationship Id="rId9" Type="http://schemas.openxmlformats.org/officeDocument/2006/relationships/image" Target="../media/image43.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5.png"/><Relationship Id="rId7"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7.gif"/></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3.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bwMode="auto">
          <a:xfrm>
            <a:off x="395536" y="1524960"/>
            <a:ext cx="8185710" cy="800472"/>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lvl1pPr algn="l" rtl="0" fontAlgn="base">
              <a:spcBef>
                <a:spcPct val="0"/>
              </a:spcBef>
              <a:spcAft>
                <a:spcPct val="0"/>
              </a:spcAft>
              <a:defRPr sz="3200" b="1" kern="1200">
                <a:solidFill>
                  <a:schemeClr val="bg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90000"/>
              </a:lnSpc>
            </a:pPr>
            <a:r>
              <a:rPr lang="en-US" b="0" dirty="0" err="1" smtClean="0">
                <a:solidFill>
                  <a:srgbClr val="7030A0"/>
                </a:solidFill>
                <a:effectLst>
                  <a:outerShdw blurRad="38100" dist="38100" dir="2700000" algn="tl">
                    <a:srgbClr val="000000">
                      <a:alpha val="43137"/>
                    </a:srgbClr>
                  </a:outerShdw>
                </a:effectLst>
              </a:rPr>
              <a:t>Internationalisation</a:t>
            </a:r>
            <a:r>
              <a:rPr lang="en-US" b="0" dirty="0" smtClean="0">
                <a:solidFill>
                  <a:srgbClr val="7030A0"/>
                </a:solidFill>
                <a:effectLst>
                  <a:outerShdw blurRad="38100" dist="38100" dir="2700000" algn="tl">
                    <a:srgbClr val="000000">
                      <a:alpha val="43137"/>
                    </a:srgbClr>
                  </a:outerShdw>
                </a:effectLst>
              </a:rPr>
              <a:t> within FBMH</a:t>
            </a:r>
          </a:p>
          <a:p>
            <a:pPr>
              <a:lnSpc>
                <a:spcPct val="90000"/>
              </a:lnSpc>
            </a:pPr>
            <a:endParaRPr lang="en-US" sz="2000" b="0" i="1" dirty="0">
              <a:solidFill>
                <a:prstClr val="black"/>
              </a:solidFill>
            </a:endParaRPr>
          </a:p>
        </p:txBody>
      </p:sp>
      <p:sp>
        <p:nvSpPr>
          <p:cNvPr id="8" name="TextBox 7"/>
          <p:cNvSpPr txBox="1"/>
          <p:nvPr/>
        </p:nvSpPr>
        <p:spPr>
          <a:xfrm>
            <a:off x="395536" y="2993575"/>
            <a:ext cx="7488832" cy="341624"/>
          </a:xfrm>
          <a:prstGeom prst="rect">
            <a:avLst/>
          </a:prstGeom>
          <a:noFill/>
        </p:spPr>
        <p:txBody>
          <a:bodyPr wrap="square" lIns="91430" tIns="45716" rIns="91430" bIns="45716" rtlCol="0">
            <a:spAutoFit/>
          </a:bodyPr>
          <a:lstStyle/>
          <a:p>
            <a:pPr>
              <a:lnSpc>
                <a:spcPct val="90000"/>
              </a:lnSpc>
            </a:pPr>
            <a:r>
              <a:rPr lang="en-US" i="1" dirty="0" smtClean="0">
                <a:solidFill>
                  <a:prstClr val="black"/>
                </a:solidFill>
                <a:cs typeface="Arial" panose="020B0604020202020204" pitchFamily="34" charset="0"/>
              </a:rPr>
              <a:t>Keith Brennan, Qing-jun Meng, Holly Shiels, Mike Harte &amp; Forbes Manson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90" y="3935729"/>
            <a:ext cx="8504237"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92414" y="3396168"/>
            <a:ext cx="7488832" cy="341624"/>
          </a:xfrm>
          <a:prstGeom prst="rect">
            <a:avLst/>
          </a:prstGeom>
          <a:noFill/>
        </p:spPr>
        <p:txBody>
          <a:bodyPr wrap="square" lIns="91430" tIns="45716" rIns="91430" bIns="45716" rtlCol="0">
            <a:spAutoFit/>
          </a:bodyPr>
          <a:lstStyle/>
          <a:p>
            <a:pPr algn="r">
              <a:lnSpc>
                <a:spcPct val="90000"/>
              </a:lnSpc>
            </a:pPr>
            <a:r>
              <a:rPr lang="en-US" i="1" dirty="0" smtClean="0">
                <a:solidFill>
                  <a:prstClr val="black"/>
                </a:solidFill>
                <a:cs typeface="Arial" panose="020B0604020202020204" pitchFamily="34" charset="0"/>
              </a:rPr>
              <a:t>1</a:t>
            </a:r>
            <a:r>
              <a:rPr lang="en-US" i="1" baseline="30000" dirty="0" smtClean="0">
                <a:solidFill>
                  <a:prstClr val="black"/>
                </a:solidFill>
                <a:cs typeface="Arial" panose="020B0604020202020204" pitchFamily="34" charset="0"/>
              </a:rPr>
              <a:t>st</a:t>
            </a:r>
            <a:r>
              <a:rPr lang="en-US" i="1" dirty="0" smtClean="0">
                <a:solidFill>
                  <a:prstClr val="black"/>
                </a:solidFill>
                <a:cs typeface="Arial" panose="020B0604020202020204" pitchFamily="34" charset="0"/>
              </a:rPr>
              <a:t> February 2021</a:t>
            </a:r>
          </a:p>
        </p:txBody>
      </p:sp>
    </p:spTree>
    <p:extLst>
      <p:ext uri="{BB962C8B-B14F-4D97-AF65-F5344CB8AC3E}">
        <p14:creationId xmlns:p14="http://schemas.microsoft.com/office/powerpoint/2010/main" val="1397081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1687" y="105877"/>
            <a:ext cx="6687631" cy="1095386"/>
          </a:xfrm>
        </p:spPr>
        <p:txBody>
          <a:bodyPr>
            <a:noAutofit/>
          </a:bodyPr>
          <a:lstStyle/>
          <a:p>
            <a:r>
              <a:rPr lang="en-US" b="0" dirty="0" smtClean="0">
                <a:solidFill>
                  <a:srgbClr val="7030A0"/>
                </a:solidFill>
                <a:effectLst>
                  <a:outerShdw blurRad="38100" dist="38100" dir="2700000" algn="tl">
                    <a:srgbClr val="000000">
                      <a:alpha val="43137"/>
                    </a:srgbClr>
                  </a:outerShdw>
                </a:effectLst>
              </a:rPr>
              <a:t>SJTUSM</a:t>
            </a:r>
            <a:endParaRPr lang="en-US" b="0" dirty="0">
              <a:solidFill>
                <a:srgbClr val="7030A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7844" y="509424"/>
            <a:ext cx="2470316" cy="665911"/>
          </a:xfrm>
          <a:prstGeom prst="rect">
            <a:avLst/>
          </a:prstGeom>
        </p:spPr>
      </p:pic>
      <p:sp>
        <p:nvSpPr>
          <p:cNvPr id="6" name="Content Placeholder 2"/>
          <p:cNvSpPr>
            <a:spLocks noGrp="1"/>
          </p:cNvSpPr>
          <p:nvPr>
            <p:ph idx="1"/>
          </p:nvPr>
        </p:nvSpPr>
        <p:spPr>
          <a:xfrm>
            <a:off x="457200" y="1632045"/>
            <a:ext cx="8229600" cy="4667533"/>
          </a:xfrm>
        </p:spPr>
        <p:txBody>
          <a:bodyPr>
            <a:noAutofit/>
          </a:bodyPr>
          <a:lstStyle/>
          <a:p>
            <a:pPr marL="0" indent="0">
              <a:spcBef>
                <a:spcPts val="0"/>
              </a:spcBef>
              <a:buNone/>
            </a:pPr>
            <a:r>
              <a:rPr lang="en-GB" altLang="en-US" sz="1800" b="1" dirty="0" smtClean="0"/>
              <a:t>Why:</a:t>
            </a:r>
          </a:p>
          <a:p>
            <a:pPr>
              <a:spcBef>
                <a:spcPts val="0"/>
              </a:spcBef>
            </a:pPr>
            <a:r>
              <a:rPr lang="en-GB" altLang="en-US" sz="1800" dirty="0" smtClean="0"/>
              <a:t>Currently rank 47</a:t>
            </a:r>
            <a:r>
              <a:rPr lang="en-GB" altLang="en-US" sz="1800" baseline="30000" dirty="0" smtClean="0"/>
              <a:t>th</a:t>
            </a:r>
            <a:r>
              <a:rPr lang="en-GB" altLang="en-US" sz="1800" dirty="0" smtClean="0"/>
              <a:t> in the QS World University Ranking</a:t>
            </a:r>
          </a:p>
          <a:p>
            <a:pPr>
              <a:spcBef>
                <a:spcPts val="0"/>
              </a:spcBef>
            </a:pPr>
            <a:r>
              <a:rPr lang="en-GB" altLang="en-US" sz="1800" dirty="0" smtClean="0"/>
              <a:t>Double first-class university expected to develop excellence in areas that match well with FBMH</a:t>
            </a:r>
            <a:endParaRPr lang="en-GB" altLang="en-US" sz="1800" i="1" dirty="0" smtClean="0"/>
          </a:p>
          <a:p>
            <a:pPr>
              <a:spcBef>
                <a:spcPts val="0"/>
              </a:spcBef>
            </a:pPr>
            <a:r>
              <a:rPr lang="en-GB" altLang="en-US" sz="1800" dirty="0"/>
              <a:t>Numerous funding schemes to support collaboration with </a:t>
            </a:r>
            <a:r>
              <a:rPr lang="en-GB" altLang="en-US" sz="1800" dirty="0" smtClean="0"/>
              <a:t>China</a:t>
            </a:r>
          </a:p>
          <a:p>
            <a:pPr>
              <a:spcBef>
                <a:spcPts val="0"/>
              </a:spcBef>
            </a:pPr>
            <a:r>
              <a:rPr lang="en-US" sz="1800" dirty="0" smtClean="0"/>
              <a:t>Led the country for 7 consecutive years in both the number of projects and the amount of money awarded by National Natural Science Foundation of China</a:t>
            </a:r>
          </a:p>
          <a:p>
            <a:pPr>
              <a:spcBef>
                <a:spcPts val="0"/>
              </a:spcBef>
            </a:pPr>
            <a:endParaRPr lang="en-US" sz="1800" dirty="0" smtClean="0"/>
          </a:p>
          <a:p>
            <a:pPr>
              <a:spcBef>
                <a:spcPts val="0"/>
              </a:spcBef>
            </a:pPr>
            <a:endParaRPr lang="en-GB" altLang="en-US" sz="1800" dirty="0" smtClean="0"/>
          </a:p>
          <a:p>
            <a:pPr marL="0" indent="0">
              <a:spcBef>
                <a:spcPts val="0"/>
              </a:spcBef>
              <a:buNone/>
            </a:pPr>
            <a:r>
              <a:rPr lang="en-GB" altLang="en-US" sz="1800" b="1" dirty="0" smtClean="0"/>
              <a:t>Areas of Collaboration: </a:t>
            </a:r>
            <a:endParaRPr lang="en-GB" altLang="en-US" sz="1800" b="1" dirty="0"/>
          </a:p>
          <a:p>
            <a:pPr marL="457200" lvl="1" indent="-457200">
              <a:spcBef>
                <a:spcPts val="0"/>
              </a:spcBef>
              <a:buSzPct val="85000"/>
              <a:buFont typeface="+mj-lt"/>
              <a:buAutoNum type="arabicParenR"/>
            </a:pPr>
            <a:r>
              <a:rPr lang="en-GB" sz="1800" dirty="0" smtClean="0"/>
              <a:t>Cancer – radiotherapy</a:t>
            </a:r>
          </a:p>
          <a:p>
            <a:pPr marL="457200" lvl="1" indent="-457200">
              <a:spcBef>
                <a:spcPts val="0"/>
              </a:spcBef>
              <a:buSzPct val="85000"/>
              <a:buFont typeface="+mj-lt"/>
              <a:buAutoNum type="arabicParenR"/>
            </a:pPr>
            <a:r>
              <a:rPr lang="en-GB" sz="1800" dirty="0" smtClean="0"/>
              <a:t>Neuroscience</a:t>
            </a:r>
            <a:endParaRPr lang="en-GB" sz="1800" dirty="0"/>
          </a:p>
          <a:p>
            <a:pPr marL="457200" lvl="1" indent="-457200">
              <a:spcBef>
                <a:spcPts val="0"/>
              </a:spcBef>
              <a:buSzPct val="85000"/>
              <a:buFont typeface="+mj-lt"/>
              <a:buAutoNum type="arabicParenR"/>
            </a:pPr>
            <a:r>
              <a:rPr lang="en-GB" sz="1800" dirty="0"/>
              <a:t>Rheumatology</a:t>
            </a:r>
          </a:p>
          <a:p>
            <a:pPr marL="457200" lvl="1" indent="-457200">
              <a:spcBef>
                <a:spcPts val="0"/>
              </a:spcBef>
              <a:buSzPct val="85000"/>
              <a:buFont typeface="+mj-lt"/>
              <a:buAutoNum type="arabicParenR"/>
            </a:pPr>
            <a:r>
              <a:rPr lang="en-GB" sz="1800" dirty="0" smtClean="0"/>
              <a:t>Early human development</a:t>
            </a:r>
          </a:p>
          <a:p>
            <a:pPr marL="457200" lvl="1" indent="-457200">
              <a:spcBef>
                <a:spcPts val="0"/>
              </a:spcBef>
              <a:buSzPct val="85000"/>
              <a:buFont typeface="+mj-lt"/>
              <a:buAutoNum type="arabicParenR"/>
            </a:pPr>
            <a:r>
              <a:rPr lang="en-GB" sz="1800" dirty="0" smtClean="0"/>
              <a:t>Antimicrobial resistance</a:t>
            </a:r>
          </a:p>
          <a:p>
            <a:pPr marL="457200" lvl="1" indent="-457200">
              <a:spcBef>
                <a:spcPts val="0"/>
              </a:spcBef>
              <a:buSzPct val="85000"/>
              <a:buFont typeface="+mj-lt"/>
              <a:buAutoNum type="arabicParenR"/>
            </a:pPr>
            <a:r>
              <a:rPr lang="en-GB" sz="1800" dirty="0" smtClean="0"/>
              <a:t>Autism</a:t>
            </a:r>
          </a:p>
        </p:txBody>
      </p:sp>
    </p:spTree>
    <p:extLst>
      <p:ext uri="{BB962C8B-B14F-4D97-AF65-F5344CB8AC3E}">
        <p14:creationId xmlns:p14="http://schemas.microsoft.com/office/powerpoint/2010/main" val="2867969554"/>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1687" y="337893"/>
            <a:ext cx="6687631" cy="1095386"/>
          </a:xfrm>
        </p:spPr>
        <p:txBody>
          <a:bodyPr>
            <a:noAutofit/>
          </a:bodyPr>
          <a:lstStyle/>
          <a:p>
            <a:r>
              <a:rPr lang="en-GB" b="0" dirty="0" smtClean="0">
                <a:solidFill>
                  <a:srgbClr val="7030A0"/>
                </a:solidFill>
                <a:effectLst>
                  <a:outerShdw blurRad="38100" dist="38100" dir="2700000" algn="tl">
                    <a:srgbClr val="000000">
                      <a:alpha val="43137"/>
                    </a:srgbClr>
                  </a:outerShdw>
                </a:effectLst>
              </a:rPr>
              <a:t>Toronto</a:t>
            </a:r>
            <a:r>
              <a:rPr lang="en-GB" b="0" dirty="0">
                <a:solidFill>
                  <a:srgbClr val="7030A0"/>
                </a:solidFill>
                <a:effectLst>
                  <a:outerShdw blurRad="38100" dist="38100" dir="2700000" algn="tl">
                    <a:srgbClr val="000000">
                      <a:alpha val="43137"/>
                    </a:srgbClr>
                  </a:outerShdw>
                </a:effectLst>
              </a:rPr>
              <a:t/>
            </a:r>
            <a:br>
              <a:rPr lang="en-GB" b="0" dirty="0">
                <a:solidFill>
                  <a:srgbClr val="7030A0"/>
                </a:solidFill>
                <a:effectLst>
                  <a:outerShdw blurRad="38100" dist="38100" dir="2700000" algn="tl">
                    <a:srgbClr val="000000">
                      <a:alpha val="43137"/>
                    </a:srgbClr>
                  </a:outerShdw>
                </a:effectLst>
              </a:rPr>
            </a:br>
            <a:endParaRPr lang="en-US" b="0" dirty="0">
              <a:solidFill>
                <a:srgbClr val="7030A0"/>
              </a:solidFill>
              <a:effectLst>
                <a:outerShdw blurRad="38100" dist="38100" dir="2700000" algn="tl">
                  <a:srgbClr val="000000">
                    <a:alpha val="43137"/>
                  </a:srgbClr>
                </a:outerShdw>
              </a:effectLst>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9262" b="16283"/>
          <a:stretch/>
        </p:blipFill>
        <p:spPr>
          <a:xfrm>
            <a:off x="6211651" y="338580"/>
            <a:ext cx="2403859" cy="836171"/>
          </a:xfrm>
          <a:prstGeom prst="rect">
            <a:avLst/>
          </a:prstGeom>
        </p:spPr>
      </p:pic>
      <p:sp>
        <p:nvSpPr>
          <p:cNvPr id="8" name="Content Placeholder 2"/>
          <p:cNvSpPr>
            <a:spLocks noGrp="1"/>
          </p:cNvSpPr>
          <p:nvPr>
            <p:ph idx="1"/>
          </p:nvPr>
        </p:nvSpPr>
        <p:spPr>
          <a:xfrm>
            <a:off x="457200" y="1632045"/>
            <a:ext cx="8229600" cy="4667533"/>
          </a:xfrm>
        </p:spPr>
        <p:txBody>
          <a:bodyPr>
            <a:noAutofit/>
          </a:bodyPr>
          <a:lstStyle/>
          <a:p>
            <a:pPr marL="0" indent="0">
              <a:spcBef>
                <a:spcPts val="0"/>
              </a:spcBef>
              <a:buNone/>
            </a:pPr>
            <a:r>
              <a:rPr lang="en-GB" altLang="en-US" sz="1800" b="1" dirty="0" smtClean="0"/>
              <a:t>Why:</a:t>
            </a:r>
          </a:p>
          <a:p>
            <a:pPr>
              <a:spcBef>
                <a:spcPts val="0"/>
              </a:spcBef>
            </a:pPr>
            <a:r>
              <a:rPr lang="en-GB" altLang="en-US" sz="1800" dirty="0" smtClean="0"/>
              <a:t>Currently rank 25</a:t>
            </a:r>
            <a:r>
              <a:rPr lang="en-GB" altLang="en-US" sz="1800" baseline="30000" dirty="0" smtClean="0"/>
              <a:t>th</a:t>
            </a:r>
            <a:r>
              <a:rPr lang="en-GB" altLang="en-US" sz="1800" dirty="0" smtClean="0"/>
              <a:t> in the QS World University Ranking</a:t>
            </a:r>
          </a:p>
          <a:p>
            <a:pPr>
              <a:spcBef>
                <a:spcPts val="0"/>
              </a:spcBef>
            </a:pPr>
            <a:r>
              <a:rPr lang="en-GB" altLang="en-US" sz="1800" dirty="0" err="1" smtClean="0"/>
              <a:t>UoM</a:t>
            </a:r>
            <a:r>
              <a:rPr lang="en-GB" altLang="en-US" sz="1800" dirty="0" smtClean="0"/>
              <a:t> strategic partner – Manchester-Toronto Research Fund</a:t>
            </a:r>
          </a:p>
          <a:p>
            <a:pPr>
              <a:spcBef>
                <a:spcPts val="0"/>
              </a:spcBef>
            </a:pPr>
            <a:r>
              <a:rPr lang="en-GB" altLang="en-US" sz="1800" dirty="0" smtClean="0"/>
              <a:t>£420 million per annum in research funding within the basic biology and healthcare areas</a:t>
            </a:r>
          </a:p>
          <a:p>
            <a:pPr>
              <a:spcBef>
                <a:spcPts val="0"/>
              </a:spcBef>
            </a:pPr>
            <a:r>
              <a:rPr lang="en-GB" altLang="en-US" sz="1800" dirty="0" smtClean="0"/>
              <a:t>Most commonly linked to Canadian university by FBMH academics</a:t>
            </a:r>
          </a:p>
          <a:p>
            <a:pPr>
              <a:spcBef>
                <a:spcPts val="0"/>
              </a:spcBef>
            </a:pPr>
            <a:r>
              <a:rPr lang="en-GB" altLang="en-US" sz="1800" dirty="0" smtClean="0"/>
              <a:t>Toronto has asked </a:t>
            </a:r>
            <a:r>
              <a:rPr lang="en-GB" altLang="en-US" sz="1800" dirty="0" err="1" smtClean="0"/>
              <a:t>UoM</a:t>
            </a:r>
            <a:r>
              <a:rPr lang="en-GB" altLang="en-US" sz="1800" dirty="0" smtClean="0"/>
              <a:t> to become their third Global Research Alliance partner </a:t>
            </a:r>
          </a:p>
          <a:p>
            <a:pPr>
              <a:spcBef>
                <a:spcPts val="0"/>
              </a:spcBef>
            </a:pPr>
            <a:endParaRPr lang="en-GB" altLang="en-US" sz="1800" dirty="0" smtClean="0"/>
          </a:p>
          <a:p>
            <a:pPr>
              <a:spcBef>
                <a:spcPts val="0"/>
              </a:spcBef>
            </a:pPr>
            <a:endParaRPr lang="en-GB" altLang="en-US" sz="1800" dirty="0" smtClean="0"/>
          </a:p>
          <a:p>
            <a:pPr marL="0" indent="0">
              <a:spcBef>
                <a:spcPts val="0"/>
              </a:spcBef>
              <a:buNone/>
            </a:pPr>
            <a:r>
              <a:rPr lang="en-GB" altLang="en-US" sz="1800" b="1" dirty="0" smtClean="0"/>
              <a:t>Areas of Collaboration: </a:t>
            </a:r>
            <a:endParaRPr lang="en-GB" altLang="en-US" sz="1800" b="1" dirty="0"/>
          </a:p>
          <a:p>
            <a:pPr marL="457200" lvl="1" indent="-457200">
              <a:spcBef>
                <a:spcPts val="0"/>
              </a:spcBef>
              <a:buSzPct val="85000"/>
              <a:buFont typeface="+mj-lt"/>
              <a:buAutoNum type="arabicParenR"/>
            </a:pPr>
            <a:r>
              <a:rPr lang="en-GB" sz="1800" dirty="0" smtClean="0"/>
              <a:t>Cancer – Rob Bristow</a:t>
            </a:r>
          </a:p>
          <a:p>
            <a:pPr marL="457200" lvl="1" indent="-457200">
              <a:spcBef>
                <a:spcPts val="0"/>
              </a:spcBef>
              <a:buSzPct val="85000"/>
              <a:buFont typeface="+mj-lt"/>
              <a:buAutoNum type="arabicParenR"/>
            </a:pPr>
            <a:r>
              <a:rPr lang="en-GB" sz="1800" dirty="0" smtClean="0"/>
              <a:t>Cardiovascular</a:t>
            </a:r>
          </a:p>
          <a:p>
            <a:pPr marL="457200" lvl="1" indent="-457200">
              <a:spcBef>
                <a:spcPts val="0"/>
              </a:spcBef>
              <a:buSzPct val="85000"/>
              <a:buFont typeface="+mj-lt"/>
              <a:buAutoNum type="arabicParenR"/>
            </a:pPr>
            <a:r>
              <a:rPr lang="en-GB" sz="1800" dirty="0" smtClean="0"/>
              <a:t>Nursing</a:t>
            </a:r>
            <a:endParaRPr lang="en-GB" sz="1800" dirty="0"/>
          </a:p>
          <a:p>
            <a:pPr marL="457200" lvl="1" indent="-457200">
              <a:spcBef>
                <a:spcPts val="0"/>
              </a:spcBef>
              <a:buSzPct val="85000"/>
              <a:buFont typeface="+mj-lt"/>
              <a:buAutoNum type="arabicParenR"/>
            </a:pPr>
            <a:r>
              <a:rPr lang="en-GB" sz="1800" dirty="0" smtClean="0"/>
              <a:t>Digital health</a:t>
            </a:r>
            <a:endParaRPr lang="en-GB" sz="1800" dirty="0"/>
          </a:p>
          <a:p>
            <a:pPr marL="457200" lvl="1" indent="-457200">
              <a:spcBef>
                <a:spcPts val="0"/>
              </a:spcBef>
              <a:buSzPct val="85000"/>
              <a:buFont typeface="+mj-lt"/>
              <a:buAutoNum type="arabicParenR"/>
            </a:pPr>
            <a:r>
              <a:rPr lang="en-GB" sz="1800" dirty="0" smtClean="0"/>
              <a:t>Infectious diseases</a:t>
            </a:r>
          </a:p>
        </p:txBody>
      </p:sp>
    </p:spTree>
    <p:extLst>
      <p:ext uri="{BB962C8B-B14F-4D97-AF65-F5344CB8AC3E}">
        <p14:creationId xmlns:p14="http://schemas.microsoft.com/office/powerpoint/2010/main" val="736281784"/>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1687" y="337893"/>
            <a:ext cx="6687631" cy="1095386"/>
          </a:xfrm>
        </p:spPr>
        <p:txBody>
          <a:bodyPr>
            <a:noAutofit/>
          </a:bodyPr>
          <a:lstStyle/>
          <a:p>
            <a:r>
              <a:rPr lang="en-GB" b="0" dirty="0" smtClean="0">
                <a:solidFill>
                  <a:srgbClr val="7030A0"/>
                </a:solidFill>
                <a:effectLst>
                  <a:outerShdw blurRad="38100" dist="38100" dir="2700000" algn="tl">
                    <a:srgbClr val="000000">
                      <a:alpha val="43137"/>
                    </a:srgbClr>
                  </a:outerShdw>
                </a:effectLst>
              </a:rPr>
              <a:t>Melbourne</a:t>
            </a:r>
            <a:r>
              <a:rPr lang="en-GB" b="0" dirty="0">
                <a:solidFill>
                  <a:srgbClr val="7030A0"/>
                </a:solidFill>
                <a:effectLst>
                  <a:outerShdw blurRad="38100" dist="38100" dir="2700000" algn="tl">
                    <a:srgbClr val="000000">
                      <a:alpha val="43137"/>
                    </a:srgbClr>
                  </a:outerShdw>
                </a:effectLst>
              </a:rPr>
              <a:t/>
            </a:r>
            <a:br>
              <a:rPr lang="en-GB" b="0" dirty="0">
                <a:solidFill>
                  <a:srgbClr val="7030A0"/>
                </a:solidFill>
                <a:effectLst>
                  <a:outerShdw blurRad="38100" dist="38100" dir="2700000" algn="tl">
                    <a:srgbClr val="000000">
                      <a:alpha val="43137"/>
                    </a:srgbClr>
                  </a:outerShdw>
                </a:effectLst>
              </a:rPr>
            </a:br>
            <a:endParaRPr lang="en-US" b="0" dirty="0">
              <a:solidFill>
                <a:srgbClr val="7030A0"/>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1492" b="2737"/>
          <a:stretch/>
        </p:blipFill>
        <p:spPr>
          <a:xfrm>
            <a:off x="7708287" y="338581"/>
            <a:ext cx="1179414" cy="1019035"/>
          </a:xfrm>
          <a:prstGeom prst="rect">
            <a:avLst/>
          </a:prstGeom>
        </p:spPr>
      </p:pic>
      <p:sp>
        <p:nvSpPr>
          <p:cNvPr id="8" name="Content Placeholder 2"/>
          <p:cNvSpPr>
            <a:spLocks noGrp="1"/>
          </p:cNvSpPr>
          <p:nvPr>
            <p:ph idx="1"/>
          </p:nvPr>
        </p:nvSpPr>
        <p:spPr>
          <a:xfrm>
            <a:off x="457200" y="1632045"/>
            <a:ext cx="8229600" cy="4667533"/>
          </a:xfrm>
        </p:spPr>
        <p:txBody>
          <a:bodyPr>
            <a:noAutofit/>
          </a:bodyPr>
          <a:lstStyle/>
          <a:p>
            <a:pPr marL="0" indent="0">
              <a:spcBef>
                <a:spcPts val="0"/>
              </a:spcBef>
              <a:buNone/>
            </a:pPr>
            <a:r>
              <a:rPr lang="en-GB" altLang="en-US" sz="1800" b="1" dirty="0" smtClean="0"/>
              <a:t>Why:</a:t>
            </a:r>
          </a:p>
          <a:p>
            <a:pPr>
              <a:spcBef>
                <a:spcPts val="0"/>
              </a:spcBef>
            </a:pPr>
            <a:r>
              <a:rPr lang="en-GB" altLang="en-US" sz="1800" dirty="0" smtClean="0"/>
              <a:t>Currently rank 41</a:t>
            </a:r>
            <a:r>
              <a:rPr lang="en-GB" altLang="en-US" sz="1800" baseline="30000" dirty="0" smtClean="0"/>
              <a:t>st</a:t>
            </a:r>
            <a:r>
              <a:rPr lang="en-GB" altLang="en-US" sz="1800" dirty="0" smtClean="0"/>
              <a:t> in the QS World University Ranking</a:t>
            </a:r>
          </a:p>
          <a:p>
            <a:pPr>
              <a:spcBef>
                <a:spcPts val="0"/>
              </a:spcBef>
            </a:pPr>
            <a:r>
              <a:rPr lang="en-GB" altLang="en-US" sz="1800" dirty="0" err="1" smtClean="0"/>
              <a:t>UoM</a:t>
            </a:r>
            <a:r>
              <a:rPr lang="en-GB" altLang="en-US" sz="1800" dirty="0" smtClean="0"/>
              <a:t> strategic partner – Manchester-Melbourne Research Fund</a:t>
            </a:r>
          </a:p>
          <a:p>
            <a:pPr>
              <a:spcBef>
                <a:spcPts val="0"/>
              </a:spcBef>
            </a:pPr>
            <a:r>
              <a:rPr lang="en-GB" altLang="en-US" sz="1800" dirty="0" smtClean="0"/>
              <a:t>Australia’s largest biomedical research faculty</a:t>
            </a:r>
          </a:p>
          <a:p>
            <a:pPr>
              <a:spcBef>
                <a:spcPts val="0"/>
              </a:spcBef>
            </a:pPr>
            <a:r>
              <a:rPr lang="en-GB" altLang="en-US" sz="1800" dirty="0"/>
              <a:t>Most commonly linked to </a:t>
            </a:r>
            <a:r>
              <a:rPr lang="en-GB" altLang="en-US" sz="1800" dirty="0" smtClean="0"/>
              <a:t>Australian university </a:t>
            </a:r>
            <a:r>
              <a:rPr lang="en-GB" altLang="en-US" sz="1800" dirty="0"/>
              <a:t>by FBMH </a:t>
            </a:r>
            <a:r>
              <a:rPr lang="en-GB" altLang="en-US" sz="1800" dirty="0" smtClean="0"/>
              <a:t>academics</a:t>
            </a:r>
            <a:endParaRPr lang="en-GB" altLang="en-US" sz="1800" i="1" dirty="0" smtClean="0"/>
          </a:p>
          <a:p>
            <a:pPr>
              <a:spcBef>
                <a:spcPts val="0"/>
              </a:spcBef>
            </a:pPr>
            <a:endParaRPr lang="en-GB" altLang="en-US" sz="1800" dirty="0" smtClean="0"/>
          </a:p>
          <a:p>
            <a:pPr>
              <a:spcBef>
                <a:spcPts val="0"/>
              </a:spcBef>
            </a:pPr>
            <a:endParaRPr lang="en-GB" altLang="en-US" sz="1800" dirty="0" smtClean="0"/>
          </a:p>
          <a:p>
            <a:pPr marL="0" indent="0">
              <a:spcBef>
                <a:spcPts val="0"/>
              </a:spcBef>
              <a:buNone/>
            </a:pPr>
            <a:r>
              <a:rPr lang="en-GB" altLang="en-US" sz="1800" b="1" dirty="0" smtClean="0"/>
              <a:t>Areas of Collaboration: </a:t>
            </a:r>
          </a:p>
          <a:p>
            <a:pPr marL="457200" lvl="1" indent="-457200">
              <a:spcBef>
                <a:spcPts val="0"/>
              </a:spcBef>
              <a:buSzPct val="85000"/>
              <a:buFont typeface="+mj-lt"/>
              <a:buAutoNum type="arabicParenR"/>
            </a:pPr>
            <a:r>
              <a:rPr lang="en-GB" sz="1800" dirty="0" smtClean="0"/>
              <a:t>Cancer </a:t>
            </a:r>
          </a:p>
          <a:p>
            <a:pPr marL="457200" lvl="1" indent="-457200">
              <a:spcBef>
                <a:spcPts val="0"/>
              </a:spcBef>
              <a:buSzPct val="85000"/>
              <a:buFont typeface="+mj-lt"/>
              <a:buAutoNum type="arabicParenR"/>
            </a:pPr>
            <a:r>
              <a:rPr lang="en-GB" sz="1800" dirty="0" smtClean="0"/>
              <a:t>Infection &amp; immunology</a:t>
            </a:r>
          </a:p>
          <a:p>
            <a:pPr marL="457200" lvl="1" indent="-457200">
              <a:spcBef>
                <a:spcPts val="0"/>
              </a:spcBef>
              <a:buSzPct val="85000"/>
              <a:buFont typeface="+mj-lt"/>
              <a:buAutoNum type="arabicParenR"/>
            </a:pPr>
            <a:r>
              <a:rPr lang="en-GB" sz="1800" dirty="0" smtClean="0"/>
              <a:t>Neuroscience &amp; mental health</a:t>
            </a:r>
          </a:p>
          <a:p>
            <a:pPr marL="457200" lvl="1" indent="-457200">
              <a:spcBef>
                <a:spcPts val="0"/>
              </a:spcBef>
              <a:buSzPct val="85000"/>
              <a:buFont typeface="+mj-lt"/>
              <a:buAutoNum type="arabicParenR"/>
            </a:pPr>
            <a:r>
              <a:rPr lang="en-GB" sz="1800" dirty="0" smtClean="0"/>
              <a:t>Maternal &amp; foetal health</a:t>
            </a:r>
          </a:p>
          <a:p>
            <a:pPr marL="457200" lvl="1" indent="-457200">
              <a:spcBef>
                <a:spcPts val="0"/>
              </a:spcBef>
              <a:buSzPct val="85000"/>
              <a:buFont typeface="+mj-lt"/>
              <a:buAutoNum type="arabicParenR"/>
            </a:pPr>
            <a:r>
              <a:rPr lang="en-GB" sz="1800" dirty="0" smtClean="0"/>
              <a:t>Digital health</a:t>
            </a:r>
          </a:p>
        </p:txBody>
      </p:sp>
    </p:spTree>
    <p:extLst>
      <p:ext uri="{BB962C8B-B14F-4D97-AF65-F5344CB8AC3E}">
        <p14:creationId xmlns:p14="http://schemas.microsoft.com/office/powerpoint/2010/main" val="1610061713"/>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1687" y="337893"/>
            <a:ext cx="6687631" cy="1095386"/>
          </a:xfrm>
        </p:spPr>
        <p:txBody>
          <a:bodyPr>
            <a:noAutofit/>
          </a:bodyPr>
          <a:lstStyle/>
          <a:p>
            <a:r>
              <a:rPr lang="en-GB" b="0" dirty="0" smtClean="0">
                <a:solidFill>
                  <a:srgbClr val="7030A0"/>
                </a:solidFill>
                <a:effectLst>
                  <a:outerShdw blurRad="38100" dist="38100" dir="2700000" algn="tl">
                    <a:srgbClr val="000000">
                      <a:alpha val="43137"/>
                    </a:srgbClr>
                  </a:outerShdw>
                </a:effectLst>
              </a:rPr>
              <a:t>Kenya</a:t>
            </a:r>
            <a:r>
              <a:rPr lang="en-GB" b="0" dirty="0">
                <a:solidFill>
                  <a:srgbClr val="7030A0"/>
                </a:solidFill>
                <a:effectLst>
                  <a:outerShdw blurRad="38100" dist="38100" dir="2700000" algn="tl">
                    <a:srgbClr val="000000">
                      <a:alpha val="43137"/>
                    </a:srgbClr>
                  </a:outerShdw>
                </a:effectLst>
              </a:rPr>
              <a:t/>
            </a:r>
            <a:br>
              <a:rPr lang="en-GB" b="0" dirty="0">
                <a:solidFill>
                  <a:srgbClr val="7030A0"/>
                </a:solidFill>
                <a:effectLst>
                  <a:outerShdw blurRad="38100" dist="38100" dir="2700000" algn="tl">
                    <a:srgbClr val="000000">
                      <a:alpha val="43137"/>
                    </a:srgbClr>
                  </a:outerShdw>
                </a:effectLst>
              </a:rPr>
            </a:br>
            <a:endParaRPr lang="en-US" b="0" dirty="0">
              <a:solidFill>
                <a:srgbClr val="7030A0"/>
              </a:solidFill>
              <a:effectLst>
                <a:outerShdw blurRad="38100" dist="38100" dir="2700000" algn="tl">
                  <a:srgbClr val="000000">
                    <a:alpha val="43137"/>
                  </a:srgbClr>
                </a:outerShdw>
              </a:effectLst>
            </a:endParaRPr>
          </a:p>
        </p:txBody>
      </p:sp>
      <p:sp>
        <p:nvSpPr>
          <p:cNvPr id="8" name="Content Placeholder 2"/>
          <p:cNvSpPr>
            <a:spLocks noGrp="1"/>
          </p:cNvSpPr>
          <p:nvPr>
            <p:ph idx="1"/>
          </p:nvPr>
        </p:nvSpPr>
        <p:spPr>
          <a:xfrm>
            <a:off x="457200" y="1632045"/>
            <a:ext cx="8229600" cy="4667533"/>
          </a:xfrm>
        </p:spPr>
        <p:txBody>
          <a:bodyPr>
            <a:noAutofit/>
          </a:bodyPr>
          <a:lstStyle/>
          <a:p>
            <a:pPr marL="0" indent="0">
              <a:spcBef>
                <a:spcPts val="0"/>
              </a:spcBef>
              <a:buNone/>
            </a:pPr>
            <a:r>
              <a:rPr lang="en-GB" altLang="en-US" sz="1800" b="1" dirty="0" smtClean="0"/>
              <a:t>Why:</a:t>
            </a:r>
          </a:p>
          <a:p>
            <a:pPr>
              <a:spcBef>
                <a:spcPts val="0"/>
              </a:spcBef>
            </a:pPr>
            <a:r>
              <a:rPr lang="en-GB" altLang="en-US" sz="1800" dirty="0" smtClean="0"/>
              <a:t>Developed </a:t>
            </a:r>
            <a:r>
              <a:rPr lang="en-GB" altLang="en-US" sz="1800" dirty="0" err="1" smtClean="0"/>
              <a:t>MoU</a:t>
            </a:r>
            <a:r>
              <a:rPr lang="en-GB" altLang="en-US" sz="1800" dirty="0" smtClean="0"/>
              <a:t> with Ministry of Health, Kenya</a:t>
            </a:r>
          </a:p>
          <a:p>
            <a:pPr>
              <a:spcBef>
                <a:spcPts val="0"/>
              </a:spcBef>
            </a:pPr>
            <a:r>
              <a:rPr lang="en-GB" altLang="en-US" sz="1800" dirty="0" smtClean="0"/>
              <a:t>ODA listed country eligible for GCRF funding</a:t>
            </a:r>
          </a:p>
          <a:p>
            <a:pPr>
              <a:spcBef>
                <a:spcPts val="0"/>
              </a:spcBef>
            </a:pPr>
            <a:r>
              <a:rPr lang="en-GB" altLang="en-US" sz="1800" dirty="0" smtClean="0"/>
              <a:t>Strong links with the PS of the Ministry of Health, Kenyan High Commissioner and Kenyan diaspora</a:t>
            </a:r>
          </a:p>
          <a:p>
            <a:pPr>
              <a:spcBef>
                <a:spcPts val="0"/>
              </a:spcBef>
            </a:pPr>
            <a:r>
              <a:rPr lang="en-GB" altLang="en-US" sz="1800" dirty="0" smtClean="0"/>
              <a:t>UK/Kenya Health Alliance developed with HEE and anchored in UK through MAHSC</a:t>
            </a:r>
          </a:p>
          <a:p>
            <a:pPr>
              <a:spcBef>
                <a:spcPts val="0"/>
              </a:spcBef>
            </a:pPr>
            <a:r>
              <a:rPr lang="en-GB" altLang="en-US" sz="1800" dirty="0" smtClean="0"/>
              <a:t>Universal Health Care is part of the Big Four Agenda</a:t>
            </a:r>
            <a:endParaRPr lang="en-GB" altLang="en-US" sz="1800" dirty="0"/>
          </a:p>
          <a:p>
            <a:pPr>
              <a:spcBef>
                <a:spcPts val="0"/>
              </a:spcBef>
            </a:pPr>
            <a:endParaRPr lang="en-GB" altLang="en-US" sz="1800" dirty="0" smtClean="0"/>
          </a:p>
          <a:p>
            <a:pPr>
              <a:spcBef>
                <a:spcPts val="0"/>
              </a:spcBef>
            </a:pPr>
            <a:endParaRPr lang="en-GB" altLang="en-US" sz="1800" dirty="0" smtClean="0"/>
          </a:p>
          <a:p>
            <a:pPr marL="0" indent="0">
              <a:spcBef>
                <a:spcPts val="0"/>
              </a:spcBef>
              <a:buNone/>
            </a:pPr>
            <a:r>
              <a:rPr lang="en-GB" altLang="en-US" sz="1800" b="1" dirty="0" smtClean="0"/>
              <a:t>Areas of Collaboration: </a:t>
            </a:r>
          </a:p>
          <a:p>
            <a:pPr marL="457200" lvl="1" indent="-457200">
              <a:spcBef>
                <a:spcPts val="0"/>
              </a:spcBef>
              <a:buSzPct val="85000"/>
              <a:buFont typeface="+mj-lt"/>
              <a:buAutoNum type="arabicParenR"/>
            </a:pPr>
            <a:r>
              <a:rPr lang="en-GB" sz="1800" dirty="0" smtClean="0"/>
              <a:t>Cancer – £1.25 million application to MRC</a:t>
            </a:r>
          </a:p>
          <a:p>
            <a:pPr marL="457200" lvl="1" indent="-457200">
              <a:spcBef>
                <a:spcPts val="0"/>
              </a:spcBef>
              <a:buSzPct val="85000"/>
              <a:buFont typeface="+mj-lt"/>
              <a:buAutoNum type="arabicParenR"/>
            </a:pPr>
            <a:r>
              <a:rPr lang="en-GB" sz="1800" dirty="0" smtClean="0"/>
              <a:t>Infection &amp; immunology – £3 million application to NIHR</a:t>
            </a:r>
          </a:p>
          <a:p>
            <a:pPr marL="457200" lvl="1" indent="-457200">
              <a:spcBef>
                <a:spcPts val="0"/>
              </a:spcBef>
              <a:buSzPct val="85000"/>
              <a:buFont typeface="+mj-lt"/>
              <a:buAutoNum type="arabicParenR"/>
            </a:pPr>
            <a:r>
              <a:rPr lang="en-GB" sz="1800" dirty="0" smtClean="0"/>
              <a:t>Neuroscience &amp; mental health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2562" y="337893"/>
            <a:ext cx="2234238" cy="1410264"/>
          </a:xfrm>
          <a:prstGeom prst="rect">
            <a:avLst/>
          </a:prstGeom>
        </p:spPr>
      </p:pic>
    </p:spTree>
    <p:extLst>
      <p:ext uri="{BB962C8B-B14F-4D97-AF65-F5344CB8AC3E}">
        <p14:creationId xmlns:p14="http://schemas.microsoft.com/office/powerpoint/2010/main" val="1213570228"/>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1895" y="370706"/>
            <a:ext cx="6380253" cy="1354209"/>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Developing links with our strategic</a:t>
            </a:r>
          </a:p>
          <a:p>
            <a:r>
              <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a:r>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artners </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2" name="TextBox 1"/>
          <p:cNvSpPr txBox="1"/>
          <p:nvPr/>
        </p:nvSpPr>
        <p:spPr>
          <a:xfrm>
            <a:off x="391264" y="2341211"/>
            <a:ext cx="7962436" cy="3970318"/>
          </a:xfrm>
          <a:prstGeom prst="rect">
            <a:avLst/>
          </a:prstGeom>
          <a:noFill/>
        </p:spPr>
        <p:txBody>
          <a:bodyPr wrap="none" rtlCol="0">
            <a:spAutoFit/>
          </a:bodyPr>
          <a:lstStyle/>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Initial </a:t>
            </a:r>
            <a:r>
              <a:rPr lang="en-GB" dirty="0">
                <a:latin typeface="Arial" panose="020B0604020202020204" pitchFamily="34" charset="0"/>
                <a:cs typeface="Arial" panose="020B0604020202020204" pitchFamily="34" charset="0"/>
              </a:rPr>
              <a:t>scoping visit to identify areas of </a:t>
            </a:r>
            <a:r>
              <a:rPr lang="en-GB" dirty="0" smtClean="0">
                <a:latin typeface="Arial" panose="020B0604020202020204" pitchFamily="34" charset="0"/>
                <a:cs typeface="Arial" panose="020B0604020202020204" pitchFamily="34" charset="0"/>
              </a:rPr>
              <a:t>overlap</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Research </a:t>
            </a:r>
            <a:r>
              <a:rPr lang="en-GB" dirty="0">
                <a:latin typeface="Arial" panose="020B0604020202020204" pitchFamily="34" charset="0"/>
                <a:cs typeface="Arial" panose="020B0604020202020204" pitchFamily="34" charset="0"/>
              </a:rPr>
              <a:t>symposia with partner </a:t>
            </a:r>
            <a:r>
              <a:rPr lang="en-GB" dirty="0" smtClean="0">
                <a:latin typeface="Arial" panose="020B0604020202020204" pitchFamily="34" charset="0"/>
                <a:cs typeface="Arial" panose="020B0604020202020204" pitchFamily="34" charset="0"/>
              </a:rPr>
              <a:t>universities</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137 different staff engaged so far</a:t>
            </a:r>
          </a:p>
          <a:p>
            <a:pPr marL="28575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err="1">
                <a:latin typeface="Arial" panose="020B0604020202020204" pitchFamily="34" charset="0"/>
                <a:cs typeface="Arial" panose="020B0604020202020204" pitchFamily="34" charset="0"/>
              </a:rPr>
              <a:t>UoM</a:t>
            </a:r>
            <a:r>
              <a:rPr lang="en-GB" dirty="0">
                <a:latin typeface="Arial" panose="020B0604020202020204" pitchFamily="34" charset="0"/>
                <a:cs typeface="Arial" panose="020B0604020202020204" pitchFamily="34" charset="0"/>
              </a:rPr>
              <a:t> collaboration </a:t>
            </a:r>
            <a:r>
              <a:rPr lang="en-GB" dirty="0" smtClean="0">
                <a:latin typeface="Arial" panose="020B0604020202020204" pitchFamily="34" charset="0"/>
                <a:cs typeface="Arial" panose="020B0604020202020204" pitchFamily="34" charset="0"/>
              </a:rPr>
              <a:t>funds – 30 successful applications</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International Strategic Partnership Development Fund</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Seed corn grants to help define granular projects</a:t>
            </a:r>
          </a:p>
          <a:p>
            <a:endParaRPr lang="en-GB"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PhD studentships</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GOLDEN – </a:t>
            </a:r>
            <a:r>
              <a:rPr lang="en-GB" u="sng" dirty="0" smtClean="0">
                <a:latin typeface="Arial" panose="020B0604020202020204" pitchFamily="34" charset="0"/>
                <a:cs typeface="Arial" panose="020B0604020202020204" pitchFamily="34" charset="0"/>
              </a:rPr>
              <a:t>G</a:t>
            </a:r>
            <a:r>
              <a:rPr lang="en-GB" dirty="0" smtClean="0">
                <a:latin typeface="Arial" panose="020B0604020202020204" pitchFamily="34" charset="0"/>
                <a:cs typeface="Arial" panose="020B0604020202020204" pitchFamily="34" charset="0"/>
              </a:rPr>
              <a:t>l</a:t>
            </a:r>
            <a:r>
              <a:rPr lang="en-GB" u="sng" dirty="0" smtClean="0">
                <a:latin typeface="Arial" panose="020B0604020202020204" pitchFamily="34" charset="0"/>
                <a:cs typeface="Arial" panose="020B0604020202020204" pitchFamily="34" charset="0"/>
              </a:rPr>
              <a:t>o</a:t>
            </a:r>
            <a:r>
              <a:rPr lang="en-GB" dirty="0" smtClean="0">
                <a:latin typeface="Arial" panose="020B0604020202020204" pitchFamily="34" charset="0"/>
                <a:cs typeface="Arial" panose="020B0604020202020204" pitchFamily="34" charset="0"/>
              </a:rPr>
              <a:t>ba</a:t>
            </a:r>
            <a:r>
              <a:rPr lang="en-GB" u="sng" dirty="0" smtClean="0">
                <a:latin typeface="Arial" panose="020B0604020202020204" pitchFamily="34" charset="0"/>
                <a:cs typeface="Arial" panose="020B0604020202020204" pitchFamily="34" charset="0"/>
              </a:rPr>
              <a:t>l</a:t>
            </a:r>
            <a:r>
              <a:rPr lang="en-GB" dirty="0" smtClean="0">
                <a:latin typeface="Arial" panose="020B0604020202020204" pitchFamily="34" charset="0"/>
                <a:cs typeface="Arial" panose="020B0604020202020204" pitchFamily="34" charset="0"/>
              </a:rPr>
              <a:t> </a:t>
            </a:r>
            <a:r>
              <a:rPr lang="en-GB" u="sng" dirty="0" smtClean="0">
                <a:latin typeface="Arial" panose="020B0604020202020204" pitchFamily="34" charset="0"/>
                <a:cs typeface="Arial" panose="020B0604020202020204" pitchFamily="34" charset="0"/>
              </a:rPr>
              <a:t>D</a:t>
            </a:r>
            <a:r>
              <a:rPr lang="en-GB" dirty="0" smtClean="0">
                <a:latin typeface="Arial" panose="020B0604020202020204" pitchFamily="34" charset="0"/>
                <a:cs typeface="Arial" panose="020B0604020202020204" pitchFamily="34" charset="0"/>
              </a:rPr>
              <a:t>octoral R</a:t>
            </a:r>
            <a:r>
              <a:rPr lang="en-GB" u="sng" dirty="0" smtClean="0">
                <a:latin typeface="Arial" panose="020B0604020202020204" pitchFamily="34" charset="0"/>
                <a:cs typeface="Arial" panose="020B0604020202020204" pitchFamily="34" charset="0"/>
              </a:rPr>
              <a:t>e</a:t>
            </a:r>
            <a:r>
              <a:rPr lang="en-GB" dirty="0" smtClean="0">
                <a:latin typeface="Arial" panose="020B0604020202020204" pitchFamily="34" charset="0"/>
                <a:cs typeface="Arial" panose="020B0604020202020204" pitchFamily="34" charset="0"/>
              </a:rPr>
              <a:t>search </a:t>
            </a:r>
            <a:r>
              <a:rPr lang="en-GB" u="sng" dirty="0" smtClean="0">
                <a:latin typeface="Arial" panose="020B0604020202020204" pitchFamily="34" charset="0"/>
                <a:cs typeface="Arial" panose="020B0604020202020204" pitchFamily="34" charset="0"/>
              </a:rPr>
              <a:t>N</a:t>
            </a:r>
            <a:r>
              <a:rPr lang="en-GB" dirty="0" smtClean="0">
                <a:latin typeface="Arial" panose="020B0604020202020204" pitchFamily="34" charset="0"/>
                <a:cs typeface="Arial" panose="020B0604020202020204" pitchFamily="34" charset="0"/>
              </a:rPr>
              <a:t>etwork (Melbourne &amp; GCRF)</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BBSRC DTP3</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CSC – </a:t>
            </a:r>
            <a:r>
              <a:rPr lang="en-GB" dirty="0" err="1" smtClean="0">
                <a:latin typeface="Arial" panose="020B0604020202020204" pitchFamily="34" charset="0"/>
                <a:cs typeface="Arial" panose="020B0604020202020204" pitchFamily="34" charset="0"/>
              </a:rPr>
              <a:t>UoM</a:t>
            </a:r>
            <a:r>
              <a:rPr lang="en-GB" dirty="0" smtClean="0">
                <a:latin typeface="Arial" panose="020B0604020202020204" pitchFamily="34" charset="0"/>
                <a:cs typeface="Arial" panose="020B0604020202020204" pitchFamily="34" charset="0"/>
              </a:rPr>
              <a:t> PhD scholarships</a:t>
            </a:r>
          </a:p>
          <a:p>
            <a:pPr marL="742950" lvl="1"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President’s Doctoral Scholarship</a:t>
            </a:r>
          </a:p>
        </p:txBody>
      </p:sp>
      <p:pic>
        <p:nvPicPr>
          <p:cNvPr id="5" name="Picture 4"/>
          <p:cNvPicPr/>
          <p:nvPr/>
        </p:nvPicPr>
        <p:blipFill>
          <a:blip r:embed="rId3">
            <a:lum contrast="40000"/>
            <a:extLst>
              <a:ext uri="{28A0092B-C50C-407E-A947-70E740481C1C}">
                <a14:useLocalDpi xmlns:a14="http://schemas.microsoft.com/office/drawing/2010/main" val="0"/>
              </a:ext>
            </a:extLst>
          </a:blip>
          <a:srcRect l="7767" t="5052" r="2074" b="8421"/>
          <a:stretch>
            <a:fillRect/>
          </a:stretch>
        </p:blipFill>
        <p:spPr bwMode="auto">
          <a:xfrm>
            <a:off x="341190" y="1420580"/>
            <a:ext cx="2279177" cy="775549"/>
          </a:xfrm>
          <a:prstGeom prst="rect">
            <a:avLst/>
          </a:prstGeom>
          <a:noFill/>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1492" b="2737"/>
          <a:stretch/>
        </p:blipFill>
        <p:spPr>
          <a:xfrm>
            <a:off x="2684058" y="1420580"/>
            <a:ext cx="1179414" cy="101903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9262" b="16283"/>
          <a:stretch/>
        </p:blipFill>
        <p:spPr>
          <a:xfrm>
            <a:off x="3807792" y="1420579"/>
            <a:ext cx="2403859" cy="83617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0218" y="1478878"/>
            <a:ext cx="2470316" cy="665911"/>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3029993935"/>
              </p:ext>
            </p:extLst>
          </p:nvPr>
        </p:nvGraphicFramePr>
        <p:xfrm>
          <a:off x="4982476" y="5439702"/>
          <a:ext cx="3728720" cy="1349502"/>
        </p:xfrm>
        <a:graphic>
          <a:graphicData uri="http://schemas.openxmlformats.org/drawingml/2006/table">
            <a:tbl>
              <a:tblPr firstRow="1" bandRow="1">
                <a:tableStyleId>{5C22544A-7EE6-4342-B048-85BDC9FD1C3A}</a:tableStyleId>
              </a:tblPr>
              <a:tblGrid>
                <a:gridCol w="1254125">
                  <a:extLst>
                    <a:ext uri="{9D8B030D-6E8A-4147-A177-3AD203B41FA5}">
                      <a16:colId xmlns:a16="http://schemas.microsoft.com/office/drawing/2014/main" val="1560787261"/>
                    </a:ext>
                  </a:extLst>
                </a:gridCol>
                <a:gridCol w="688340">
                  <a:extLst>
                    <a:ext uri="{9D8B030D-6E8A-4147-A177-3AD203B41FA5}">
                      <a16:colId xmlns:a16="http://schemas.microsoft.com/office/drawing/2014/main" val="4187519286"/>
                    </a:ext>
                  </a:extLst>
                </a:gridCol>
                <a:gridCol w="595630">
                  <a:extLst>
                    <a:ext uri="{9D8B030D-6E8A-4147-A177-3AD203B41FA5}">
                      <a16:colId xmlns:a16="http://schemas.microsoft.com/office/drawing/2014/main" val="2252659520"/>
                    </a:ext>
                  </a:extLst>
                </a:gridCol>
                <a:gridCol w="594995">
                  <a:extLst>
                    <a:ext uri="{9D8B030D-6E8A-4147-A177-3AD203B41FA5}">
                      <a16:colId xmlns:a16="http://schemas.microsoft.com/office/drawing/2014/main" val="1858672465"/>
                    </a:ext>
                  </a:extLst>
                </a:gridCol>
                <a:gridCol w="595630">
                  <a:extLst>
                    <a:ext uri="{9D8B030D-6E8A-4147-A177-3AD203B41FA5}">
                      <a16:colId xmlns:a16="http://schemas.microsoft.com/office/drawing/2014/main" val="2756810870"/>
                    </a:ext>
                  </a:extLst>
                </a:gridCol>
              </a:tblGrid>
              <a:tr h="36195">
                <a:tc>
                  <a:txBody>
                    <a:bodyPr/>
                    <a:lstStyle/>
                    <a:p>
                      <a:pPr algn="ctr">
                        <a:lnSpc>
                          <a:spcPct val="115000"/>
                        </a:lnSpc>
                        <a:spcAft>
                          <a:spcPts val="0"/>
                        </a:spcAft>
                      </a:pPr>
                      <a:r>
                        <a:rPr lang="en-GB" sz="1100">
                          <a:effectLst/>
                        </a:rPr>
                        <a:t>Year of entry/School</a:t>
                      </a:r>
                      <a:endParaRPr lang="en-GB" sz="110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SBS</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SMS</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SHS</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TOTAL</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extLst>
                  <a:ext uri="{0D108BD9-81ED-4DB2-BD59-A6C34878D82A}">
                    <a16:rowId xmlns:a16="http://schemas.microsoft.com/office/drawing/2014/main" val="2573785564"/>
                  </a:ext>
                </a:extLst>
              </a:tr>
              <a:tr h="36195">
                <a:tc>
                  <a:txBody>
                    <a:bodyPr/>
                    <a:lstStyle/>
                    <a:p>
                      <a:pPr algn="ctr">
                        <a:lnSpc>
                          <a:spcPct val="115000"/>
                        </a:lnSpc>
                        <a:spcAft>
                          <a:spcPts val="0"/>
                        </a:spcAft>
                      </a:pPr>
                      <a:r>
                        <a:rPr lang="en-GB" sz="1100">
                          <a:effectLst/>
                        </a:rPr>
                        <a:t>2016/17</a:t>
                      </a:r>
                      <a:endParaRPr lang="en-GB" sz="110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3</a:t>
                      </a:r>
                      <a:endParaRPr lang="en-GB" sz="110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0</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0</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3</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extLst>
                  <a:ext uri="{0D108BD9-81ED-4DB2-BD59-A6C34878D82A}">
                    <a16:rowId xmlns:a16="http://schemas.microsoft.com/office/drawing/2014/main" val="1459317446"/>
                  </a:ext>
                </a:extLst>
              </a:tr>
              <a:tr h="36195">
                <a:tc>
                  <a:txBody>
                    <a:bodyPr/>
                    <a:lstStyle/>
                    <a:p>
                      <a:pPr algn="ctr">
                        <a:lnSpc>
                          <a:spcPct val="115000"/>
                        </a:lnSpc>
                        <a:spcAft>
                          <a:spcPts val="0"/>
                        </a:spcAft>
                      </a:pPr>
                      <a:r>
                        <a:rPr lang="en-GB" sz="1100">
                          <a:effectLst/>
                        </a:rPr>
                        <a:t>2017/18</a:t>
                      </a:r>
                      <a:endParaRPr lang="en-GB" sz="110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2</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1</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2</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5</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extLst>
                  <a:ext uri="{0D108BD9-81ED-4DB2-BD59-A6C34878D82A}">
                    <a16:rowId xmlns:a16="http://schemas.microsoft.com/office/drawing/2014/main" val="4043379136"/>
                  </a:ext>
                </a:extLst>
              </a:tr>
              <a:tr h="36195">
                <a:tc>
                  <a:txBody>
                    <a:bodyPr/>
                    <a:lstStyle/>
                    <a:p>
                      <a:pPr algn="ctr">
                        <a:lnSpc>
                          <a:spcPct val="115000"/>
                        </a:lnSpc>
                        <a:spcAft>
                          <a:spcPts val="0"/>
                        </a:spcAft>
                      </a:pPr>
                      <a:r>
                        <a:rPr lang="en-GB" sz="1100">
                          <a:effectLst/>
                        </a:rPr>
                        <a:t>2018/19</a:t>
                      </a:r>
                      <a:endParaRPr lang="en-GB" sz="110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1</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1</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2</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4</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extLst>
                  <a:ext uri="{0D108BD9-81ED-4DB2-BD59-A6C34878D82A}">
                    <a16:rowId xmlns:a16="http://schemas.microsoft.com/office/drawing/2014/main" val="2420606440"/>
                  </a:ext>
                </a:extLst>
              </a:tr>
              <a:tr h="36195">
                <a:tc>
                  <a:txBody>
                    <a:bodyPr/>
                    <a:lstStyle/>
                    <a:p>
                      <a:pPr algn="ctr">
                        <a:lnSpc>
                          <a:spcPct val="115000"/>
                        </a:lnSpc>
                        <a:spcAft>
                          <a:spcPts val="0"/>
                        </a:spcAft>
                      </a:pPr>
                      <a:r>
                        <a:rPr lang="en-GB" sz="1100">
                          <a:effectLst/>
                        </a:rPr>
                        <a:t>2019/20</a:t>
                      </a:r>
                      <a:endParaRPr lang="en-GB" sz="110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1</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2</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1</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4</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extLst>
                  <a:ext uri="{0D108BD9-81ED-4DB2-BD59-A6C34878D82A}">
                    <a16:rowId xmlns:a16="http://schemas.microsoft.com/office/drawing/2014/main" val="2519542760"/>
                  </a:ext>
                </a:extLst>
              </a:tr>
              <a:tr h="36195">
                <a:tc>
                  <a:txBody>
                    <a:bodyPr/>
                    <a:lstStyle/>
                    <a:p>
                      <a:pPr algn="ctr">
                        <a:lnSpc>
                          <a:spcPct val="115000"/>
                        </a:lnSpc>
                        <a:spcAft>
                          <a:spcPts val="0"/>
                        </a:spcAft>
                      </a:pPr>
                      <a:r>
                        <a:rPr lang="en-GB" sz="1100">
                          <a:effectLst/>
                        </a:rPr>
                        <a:t>TOTAL</a:t>
                      </a:r>
                      <a:endParaRPr lang="en-GB" sz="110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7</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4</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5</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16</a:t>
                      </a:r>
                      <a:endParaRPr lang="en-GB" sz="1100" dirty="0">
                        <a:effectLst/>
                        <a:latin typeface="Calibri" panose="020F0502020204030204" pitchFamily="34" charset="0"/>
                        <a:ea typeface="PMingLiU"/>
                        <a:cs typeface="Times New Roman" panose="02020603050405020304" pitchFamily="18" charset="0"/>
                      </a:endParaRPr>
                    </a:p>
                  </a:txBody>
                  <a:tcPr marL="68580" marR="68580" marT="0" marB="0"/>
                </a:tc>
                <a:extLst>
                  <a:ext uri="{0D108BD9-81ED-4DB2-BD59-A6C34878D82A}">
                    <a16:rowId xmlns:a16="http://schemas.microsoft.com/office/drawing/2014/main" val="1460402663"/>
                  </a:ext>
                </a:extLst>
              </a:tr>
            </a:tbl>
          </a:graphicData>
        </a:graphic>
      </p:graphicFrame>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3068" y="2420322"/>
            <a:ext cx="2147466" cy="1610599"/>
          </a:xfrm>
          <a:prstGeom prst="rect">
            <a:avLst/>
          </a:prstGeom>
        </p:spPr>
      </p:pic>
      <p:pic>
        <p:nvPicPr>
          <p:cNvPr id="1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7368" t="27711" r="9182" b="8591"/>
          <a:stretch/>
        </p:blipFill>
        <p:spPr>
          <a:xfrm>
            <a:off x="5909296" y="2420322"/>
            <a:ext cx="2801900" cy="1141744"/>
          </a:xfrm>
          <a:prstGeom prst="rect">
            <a:avLst/>
          </a:prstGeom>
        </p:spPr>
      </p:pic>
    </p:spTree>
    <p:extLst>
      <p:ext uri="{BB962C8B-B14F-4D97-AF65-F5344CB8AC3E}">
        <p14:creationId xmlns:p14="http://schemas.microsoft.com/office/powerpoint/2010/main" val="39642793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13" end="1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1EDFF1-7ADA-489B-9AF6-FDA121E74427}"/>
              </a:ext>
            </a:extLst>
          </p:cNvPr>
          <p:cNvSpPr>
            <a:spLocks noGrp="1"/>
          </p:cNvSpPr>
          <p:nvPr>
            <p:ph type="body" idx="1"/>
          </p:nvPr>
        </p:nvSpPr>
        <p:spPr>
          <a:xfrm>
            <a:off x="343668" y="1552240"/>
            <a:ext cx="8379918" cy="5159468"/>
          </a:xfrm>
        </p:spPr>
        <p:txBody>
          <a:bodyPr>
            <a:normAutofit/>
          </a:bodyPr>
          <a:lstStyle/>
          <a:p>
            <a:pPr>
              <a:tabLst>
                <a:tab pos="1344613" algn="l"/>
              </a:tabLst>
            </a:pPr>
            <a:r>
              <a:rPr lang="en-US" b="1" dirty="0">
                <a:solidFill>
                  <a:schemeClr val="tx1"/>
                </a:solidFill>
              </a:rPr>
              <a:t>MISSION</a:t>
            </a:r>
            <a:r>
              <a:rPr lang="en-US" dirty="0">
                <a:solidFill>
                  <a:schemeClr val="tx1"/>
                </a:solidFill>
              </a:rPr>
              <a:t>: 	To advance the field of Digital Health in Canada and the UK, 	through the development, implementation, and translation 	of inclusive and equitable technologies, policies, and 	service delivery models.</a:t>
            </a:r>
          </a:p>
          <a:p>
            <a:pPr>
              <a:tabLst>
                <a:tab pos="1344613" algn="l"/>
              </a:tabLst>
            </a:pPr>
            <a:endParaRPr lang="en-US" dirty="0">
              <a:solidFill>
                <a:schemeClr val="tx1"/>
              </a:solidFill>
            </a:endParaRPr>
          </a:p>
          <a:p>
            <a:pPr>
              <a:tabLst>
                <a:tab pos="1344613" algn="l"/>
              </a:tabLst>
            </a:pPr>
            <a:r>
              <a:rPr lang="en-US" b="1" dirty="0">
                <a:solidFill>
                  <a:schemeClr val="tx1"/>
                </a:solidFill>
              </a:rPr>
              <a:t>VISION</a:t>
            </a:r>
            <a:r>
              <a:rPr lang="en-US" dirty="0">
                <a:solidFill>
                  <a:schemeClr val="tx1"/>
                </a:solidFill>
              </a:rPr>
              <a:t>: 	Canada and the UK’s leadership in digital health benefits 	the world. </a:t>
            </a:r>
          </a:p>
          <a:p>
            <a:pPr>
              <a:tabLst>
                <a:tab pos="1344613" algn="l"/>
              </a:tabLst>
            </a:pPr>
            <a:endParaRPr lang="en-US" dirty="0">
              <a:solidFill>
                <a:schemeClr val="tx1"/>
              </a:solidFill>
            </a:endParaRPr>
          </a:p>
          <a:p>
            <a:pPr>
              <a:tabLst>
                <a:tab pos="1344613" algn="l"/>
              </a:tabLst>
            </a:pPr>
            <a:r>
              <a:rPr lang="en-US" b="1" dirty="0">
                <a:solidFill>
                  <a:schemeClr val="tx1"/>
                </a:solidFill>
              </a:rPr>
              <a:t>PURPOSE</a:t>
            </a:r>
            <a:r>
              <a:rPr lang="en-US" dirty="0">
                <a:solidFill>
                  <a:schemeClr val="tx1"/>
                </a:solidFill>
              </a:rPr>
              <a:t>:  To establish a community of researchers, partners, and 	future leaders that accelerates the delivery of Digital Health 	in Canada and the UK.</a:t>
            </a:r>
          </a:p>
          <a:p>
            <a:pPr>
              <a:tabLst>
                <a:tab pos="1344613" algn="l"/>
              </a:tabLst>
            </a:pPr>
            <a:endParaRPr lang="en-US" dirty="0">
              <a:solidFill>
                <a:schemeClr val="tx1"/>
              </a:solidFill>
            </a:endParaRPr>
          </a:p>
          <a:p>
            <a:pPr>
              <a:tabLst>
                <a:tab pos="1344613" algn="l"/>
              </a:tabLst>
            </a:pPr>
            <a:r>
              <a:rPr lang="en-US" b="1" dirty="0">
                <a:solidFill>
                  <a:schemeClr val="tx1"/>
                </a:solidFill>
              </a:rPr>
              <a:t>IMPACT</a:t>
            </a:r>
            <a:r>
              <a:rPr lang="en-US" dirty="0">
                <a:solidFill>
                  <a:schemeClr val="tx1"/>
                </a:solidFill>
              </a:rPr>
              <a:t>: 	The creation and commercialization of new technologies, 	the translation of theory into effective public policy, and the 	strengthening of health services delivery</a:t>
            </a:r>
            <a:r>
              <a:rPr lang="en-US" dirty="0" smtClean="0">
                <a:solidFill>
                  <a:schemeClr val="tx1"/>
                </a:solidFill>
              </a:rPr>
              <a:t>.</a:t>
            </a:r>
            <a:endParaRPr lang="en-GB" dirty="0">
              <a:solidFill>
                <a:schemeClr val="tx1"/>
              </a:solidFill>
            </a:endParaRPr>
          </a:p>
        </p:txBody>
      </p:sp>
      <p:pic>
        <p:nvPicPr>
          <p:cNvPr id="9" name="Picture 8">
            <a:extLst>
              <a:ext uri="{FF2B5EF4-FFF2-40B4-BE49-F238E27FC236}">
                <a16:creationId xmlns:a16="http://schemas.microsoft.com/office/drawing/2014/main" id="{22D14C82-022C-4248-85ED-65751F533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4448" y="182415"/>
            <a:ext cx="1586599" cy="634641"/>
          </a:xfrm>
          <a:prstGeom prst="rect">
            <a:avLst/>
          </a:prstGeom>
        </p:spPr>
      </p:pic>
      <p:sp>
        <p:nvSpPr>
          <p:cNvPr id="6" name="TextBox 5"/>
          <p:cNvSpPr txBox="1"/>
          <p:nvPr/>
        </p:nvSpPr>
        <p:spPr>
          <a:xfrm>
            <a:off x="2191895" y="370706"/>
            <a:ext cx="7001384" cy="1354209"/>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Toronto-Manchester Joint</a:t>
            </a:r>
          </a:p>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Translational Centre for Digital Health</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8707927"/>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7FC3F4-75F0-411E-BA15-2E89483FF15C}"/>
              </a:ext>
            </a:extLst>
          </p:cNvPr>
          <p:cNvSpPr>
            <a:spLocks noGrp="1"/>
          </p:cNvSpPr>
          <p:nvPr>
            <p:ph sz="half" idx="1"/>
          </p:nvPr>
        </p:nvSpPr>
        <p:spPr>
          <a:xfrm>
            <a:off x="175205" y="1686375"/>
            <a:ext cx="3864523" cy="1500106"/>
          </a:xfrm>
        </p:spPr>
        <p:txBody>
          <a:bodyPr>
            <a:normAutofit/>
          </a:bodyPr>
          <a:lstStyle/>
          <a:p>
            <a:pPr marL="0" indent="0">
              <a:buNone/>
            </a:pPr>
            <a:r>
              <a:rPr lang="en-GB" sz="1350" u="sng" dirty="0">
                <a:solidFill>
                  <a:srgbClr val="1155CC"/>
                </a:solidFill>
                <a:latin typeface="Arial" panose="020B0604020202020204" pitchFamily="34" charset="0"/>
                <a:ea typeface="Times New Roman" panose="02020603050405020304" pitchFamily="18" charset="0"/>
                <a:cs typeface="Times New Roman" panose="02020603050405020304" pitchFamily="18" charset="0"/>
                <a:hlinkClick r:id="rId2"/>
              </a:rPr>
              <a:t>Professor Niels Peek (FBMH)</a:t>
            </a:r>
            <a:endParaRPr lang="en-GB" sz="1350" u="sng" dirty="0">
              <a:solidFill>
                <a:srgbClr val="1155CC"/>
              </a:solidFill>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GB" sz="135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350" u="sng" dirty="0">
                <a:solidFill>
                  <a:srgbClr val="1155CC"/>
                </a:solidFill>
                <a:latin typeface="Arial" panose="020B0604020202020204" pitchFamily="34" charset="0"/>
                <a:ea typeface="Times New Roman" panose="02020603050405020304" pitchFamily="18" charset="0"/>
                <a:cs typeface="Times New Roman" panose="02020603050405020304" pitchFamily="18" charset="0"/>
                <a:hlinkClick r:id="rId3"/>
              </a:rPr>
              <a:t>Professor William Dixon (FBMH)</a:t>
            </a:r>
            <a:endParaRPr lang="en-GB" sz="135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
        <p:nvSpPr>
          <p:cNvPr id="5" name="Content Placeholder 4">
            <a:extLst>
              <a:ext uri="{FF2B5EF4-FFF2-40B4-BE49-F238E27FC236}">
                <a16:creationId xmlns:a16="http://schemas.microsoft.com/office/drawing/2014/main" id="{2804CF50-4E23-4105-A070-004048B7A173}"/>
              </a:ext>
            </a:extLst>
          </p:cNvPr>
          <p:cNvSpPr>
            <a:spLocks noGrp="1"/>
          </p:cNvSpPr>
          <p:nvPr>
            <p:ph sz="half" idx="2"/>
          </p:nvPr>
        </p:nvSpPr>
        <p:spPr>
          <a:xfrm>
            <a:off x="4459698" y="1574816"/>
            <a:ext cx="3886200" cy="1202531"/>
          </a:xfrm>
        </p:spPr>
        <p:txBody>
          <a:bodyPr>
            <a:normAutofit/>
          </a:bodyPr>
          <a:lstStyle/>
          <a:p>
            <a:pPr marL="257175" indent="-257175" fontAlgn="base">
              <a:lnSpc>
                <a:spcPct val="107000"/>
              </a:lnSpc>
              <a:buFont typeface="Symbol" panose="05050102010706020507" pitchFamily="18" charset="2"/>
              <a:buChar char=""/>
            </a:pPr>
            <a:r>
              <a:rPr lang="en-GB" sz="1350" u="sng" dirty="0">
                <a:solidFill>
                  <a:srgbClr val="1155CC"/>
                </a:solidFill>
                <a:latin typeface="Arial" panose="020B0604020202020204" pitchFamily="34" charset="0"/>
                <a:ea typeface="Times New Roman" panose="02020603050405020304" pitchFamily="18" charset="0"/>
                <a:cs typeface="Times New Roman" panose="02020603050405020304" pitchFamily="18" charset="0"/>
                <a:hlinkClick r:id="rId4"/>
              </a:rPr>
              <a:t>Professor Emily Seto, Institute of Health Policy, Management and Evaluation </a:t>
            </a:r>
            <a:endParaRPr lang="en-GB" sz="1350" dirty="0">
              <a:latin typeface="Calibri" panose="020F0502020204030204" pitchFamily="34" charset="0"/>
              <a:ea typeface="Calibri" panose="020F0502020204030204" pitchFamily="34" charset="0"/>
              <a:cs typeface="Times New Roman" panose="02020603050405020304" pitchFamily="18" charset="0"/>
            </a:endParaRPr>
          </a:p>
          <a:p>
            <a:pPr marL="257175" indent="-257175" fontAlgn="base">
              <a:lnSpc>
                <a:spcPct val="107000"/>
              </a:lnSpc>
              <a:spcAft>
                <a:spcPts val="600"/>
              </a:spcAft>
              <a:buFont typeface="Symbol" panose="05050102010706020507" pitchFamily="18" charset="2"/>
              <a:buChar char=""/>
            </a:pPr>
            <a:r>
              <a:rPr lang="en-GB" sz="1350" u="sng" dirty="0">
                <a:solidFill>
                  <a:srgbClr val="1155CC"/>
                </a:solidFill>
                <a:latin typeface="Arial" panose="020B0604020202020204" pitchFamily="34" charset="0"/>
                <a:ea typeface="Times New Roman" panose="02020603050405020304" pitchFamily="18" charset="0"/>
                <a:cs typeface="Times New Roman" panose="02020603050405020304" pitchFamily="18" charset="0"/>
                <a:hlinkClick r:id="rId5"/>
              </a:rPr>
              <a:t>Professor Dionne Aleman, Department of Mechanical &amp; Industrial Engineering </a:t>
            </a:r>
            <a:endParaRPr lang="en-GB" sz="135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6" name="Title 3">
            <a:extLst>
              <a:ext uri="{FF2B5EF4-FFF2-40B4-BE49-F238E27FC236}">
                <a16:creationId xmlns:a16="http://schemas.microsoft.com/office/drawing/2014/main" id="{19FBD95D-401B-4151-AB63-D16528AC6ABE}"/>
              </a:ext>
            </a:extLst>
          </p:cNvPr>
          <p:cNvSpPr txBox="1">
            <a:spLocks/>
          </p:cNvSpPr>
          <p:nvPr/>
        </p:nvSpPr>
        <p:spPr>
          <a:xfrm>
            <a:off x="92528" y="5980655"/>
            <a:ext cx="8958943"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Industry Partners: Babylon Health, Toronto Global, Midas</a:t>
            </a:r>
            <a:endParaRPr lang="en-GB" sz="2800" dirty="0"/>
          </a:p>
        </p:txBody>
      </p:sp>
      <p:pic>
        <p:nvPicPr>
          <p:cNvPr id="1026" name="Picture 2">
            <a:extLst>
              <a:ext uri="{FF2B5EF4-FFF2-40B4-BE49-F238E27FC236}">
                <a16:creationId xmlns:a16="http://schemas.microsoft.com/office/drawing/2014/main" id="{DE763647-15A8-4B45-AC9E-145E2FFDB7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8377" y="1060042"/>
            <a:ext cx="778665" cy="9367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Prof William Dixon | The University of Manchester">
            <a:extLst>
              <a:ext uri="{FF2B5EF4-FFF2-40B4-BE49-F238E27FC236}">
                <a16:creationId xmlns:a16="http://schemas.microsoft.com/office/drawing/2014/main" id="{69518606-E627-4AA4-B088-FF722D441A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4213" y="2076065"/>
            <a:ext cx="678529" cy="9976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Emily Seto | UHN Research">
            <a:extLst>
              <a:ext uri="{FF2B5EF4-FFF2-40B4-BE49-F238E27FC236}">
                <a16:creationId xmlns:a16="http://schemas.microsoft.com/office/drawing/2014/main" id="{E342B522-BCBC-4093-B3B9-EC1821C79CE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8156" y="1090334"/>
            <a:ext cx="711537" cy="9536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Dionne M. Aleman - Department of Mechanical &amp; Industrial Engineering">
            <a:extLst>
              <a:ext uri="{FF2B5EF4-FFF2-40B4-BE49-F238E27FC236}">
                <a16:creationId xmlns:a16="http://schemas.microsoft.com/office/drawing/2014/main" id="{87B3E0F5-56B8-4664-A8B6-2953183BF21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41258" y="2126016"/>
            <a:ext cx="825235" cy="8252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A6C6086-F237-431A-B310-2529947E13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388140"/>
            <a:ext cx="9144000" cy="26114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muel Kaski (@samikaski) | Twitter">
            <a:extLst>
              <a:ext uri="{FF2B5EF4-FFF2-40B4-BE49-F238E27FC236}">
                <a16:creationId xmlns:a16="http://schemas.microsoft.com/office/drawing/2014/main" id="{6F5D1E6F-BFE8-442C-B41B-F3EC6371F01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69891" y="3564957"/>
            <a:ext cx="883984" cy="8839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834E2B2-214B-4B53-90DC-F8942DE38981}"/>
              </a:ext>
            </a:extLst>
          </p:cNvPr>
          <p:cNvSpPr txBox="1"/>
          <p:nvPr/>
        </p:nvSpPr>
        <p:spPr>
          <a:xfrm flipH="1">
            <a:off x="185057" y="3429000"/>
            <a:ext cx="8727714" cy="2246769"/>
          </a:xfrm>
          <a:prstGeom prst="rect">
            <a:avLst/>
          </a:prstGeom>
          <a:noFill/>
        </p:spPr>
        <p:txBody>
          <a:bodyPr wrap="square" rtlCol="0">
            <a:spAutoFit/>
          </a:bodyPr>
          <a:lstStyle/>
          <a:p>
            <a:r>
              <a:rPr lang="en-US" sz="4400" dirty="0">
                <a:solidFill>
                  <a:schemeClr val="bg1"/>
                </a:solidFill>
              </a:rPr>
              <a:t>Christabel Pankhurst Institute</a:t>
            </a:r>
          </a:p>
          <a:p>
            <a:endParaRPr lang="en-US" sz="2400" dirty="0">
              <a:solidFill>
                <a:schemeClr val="bg1"/>
              </a:solidFill>
            </a:endParaRPr>
          </a:p>
          <a:p>
            <a:endParaRPr lang="en-US" sz="2400" dirty="0">
              <a:solidFill>
                <a:schemeClr val="bg1"/>
              </a:solidFill>
            </a:endParaRPr>
          </a:p>
          <a:p>
            <a:r>
              <a:rPr lang="en-GB" sz="24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UoT-UoM Joint Translational Centre for </a:t>
            </a:r>
          </a:p>
          <a:p>
            <a:r>
              <a:rPr lang="en-GB" sz="24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Digital Health is a  University wide resource.</a:t>
            </a:r>
            <a:endParaRPr lang="en-US" sz="2400" dirty="0">
              <a:solidFill>
                <a:schemeClr val="bg1"/>
              </a:solidFill>
            </a:endParaRPr>
          </a:p>
        </p:txBody>
      </p:sp>
      <p:sp>
        <p:nvSpPr>
          <p:cNvPr id="20" name="TextBox 19">
            <a:extLst>
              <a:ext uri="{FF2B5EF4-FFF2-40B4-BE49-F238E27FC236}">
                <a16:creationId xmlns:a16="http://schemas.microsoft.com/office/drawing/2014/main" id="{EFC55800-B109-4D67-B298-9B5BB2B94017}"/>
              </a:ext>
            </a:extLst>
          </p:cNvPr>
          <p:cNvSpPr txBox="1"/>
          <p:nvPr/>
        </p:nvSpPr>
        <p:spPr>
          <a:xfrm>
            <a:off x="6585603" y="4630614"/>
            <a:ext cx="4608786" cy="646331"/>
          </a:xfrm>
          <a:prstGeom prst="rect">
            <a:avLst/>
          </a:prstGeom>
          <a:noFill/>
        </p:spPr>
        <p:txBody>
          <a:bodyPr wrap="square">
            <a:spAutoFit/>
          </a:bodyPr>
          <a:lstStyle/>
          <a:p>
            <a:r>
              <a:rPr lang="en-US" b="1" i="0" dirty="0">
                <a:solidFill>
                  <a:schemeClr val="bg1"/>
                </a:solidFill>
                <a:effectLst/>
                <a:latin typeface="Open Sans"/>
              </a:rPr>
              <a:t>Professor Sami Kaski</a:t>
            </a:r>
          </a:p>
          <a:p>
            <a:r>
              <a:rPr lang="en-US" b="1" i="0" dirty="0">
                <a:solidFill>
                  <a:schemeClr val="bg1"/>
                </a:solidFill>
                <a:effectLst/>
                <a:latin typeface="Open Sans"/>
              </a:rPr>
              <a:t>Research Director</a:t>
            </a:r>
            <a:endParaRPr lang="en-GB" dirty="0">
              <a:solidFill>
                <a:schemeClr val="bg1"/>
              </a:solidFill>
            </a:endParaRPr>
          </a:p>
        </p:txBody>
      </p:sp>
      <p:pic>
        <p:nvPicPr>
          <p:cNvPr id="16" name="Picture 15">
            <a:extLst>
              <a:ext uri="{FF2B5EF4-FFF2-40B4-BE49-F238E27FC236}">
                <a16:creationId xmlns:a16="http://schemas.microsoft.com/office/drawing/2014/main" id="{22D14C82-022C-4248-85ED-65751F533E3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84448" y="182415"/>
            <a:ext cx="1586599" cy="634641"/>
          </a:xfrm>
          <a:prstGeom prst="rect">
            <a:avLst/>
          </a:prstGeom>
        </p:spPr>
      </p:pic>
      <p:sp>
        <p:nvSpPr>
          <p:cNvPr id="17" name="TextBox 16"/>
          <p:cNvSpPr txBox="1"/>
          <p:nvPr/>
        </p:nvSpPr>
        <p:spPr>
          <a:xfrm>
            <a:off x="2191895" y="370706"/>
            <a:ext cx="5050337" cy="861766"/>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Who’s running the Centre?</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49403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0291DF-3931-4B1C-AFF2-DCD44271E016}"/>
              </a:ext>
            </a:extLst>
          </p:cNvPr>
          <p:cNvSpPr txBox="1"/>
          <p:nvPr/>
        </p:nvSpPr>
        <p:spPr>
          <a:xfrm>
            <a:off x="4572000" y="1294915"/>
            <a:ext cx="4572000" cy="4923271"/>
          </a:xfrm>
          <a:prstGeom prst="rect">
            <a:avLst/>
          </a:prstGeom>
          <a:noFill/>
        </p:spPr>
        <p:txBody>
          <a:bodyPr wrap="square">
            <a:spAutoFit/>
          </a:bodyPr>
          <a:lstStyle/>
          <a:p>
            <a:r>
              <a:rPr lang="en-GB" dirty="0">
                <a:ea typeface="Calibri" panose="020F0502020204030204" pitchFamily="34" charset="0"/>
                <a:cs typeface="Times New Roman" panose="02020603050405020304" pitchFamily="18" charset="0"/>
              </a:rPr>
              <a:t> </a:t>
            </a:r>
          </a:p>
          <a:p>
            <a:pPr>
              <a:lnSpc>
                <a:spcPct val="107000"/>
              </a:lnSpc>
              <a:spcAft>
                <a:spcPts val="600"/>
              </a:spcAft>
            </a:pPr>
            <a:r>
              <a:rPr lang="en-GB" sz="2400" b="1" dirty="0">
                <a:solidFill>
                  <a:srgbClr val="000000"/>
                </a:solidFill>
                <a:ea typeface="Times New Roman" panose="02020603050405020304" pitchFamily="18" charset="0"/>
                <a:cs typeface="Times New Roman" panose="02020603050405020304" pitchFamily="18" charset="0"/>
              </a:rPr>
              <a:t>Centre Activities and Goals:</a:t>
            </a:r>
            <a:endParaRPr lang="en-GB" sz="2400" dirty="0">
              <a:ea typeface="Calibri" panose="020F0502020204030204" pitchFamily="34" charset="0"/>
              <a:cs typeface="Times New Roman" panose="02020603050405020304" pitchFamily="18" charset="0"/>
            </a:endParaRPr>
          </a:p>
          <a:p>
            <a:pPr marL="257175" indent="-257175" fontAlgn="base">
              <a:lnSpc>
                <a:spcPct val="107000"/>
              </a:lnSpc>
              <a:spcAft>
                <a:spcPts val="600"/>
              </a:spcAft>
              <a:buSzPts val="1000"/>
              <a:buFont typeface="Symbol" panose="05050102010706020507" pitchFamily="18" charset="2"/>
              <a:buChar char=""/>
              <a:tabLst>
                <a:tab pos="342900" algn="l"/>
              </a:tabLst>
            </a:pPr>
            <a:r>
              <a:rPr lang="en-GB" dirty="0">
                <a:solidFill>
                  <a:srgbClr val="000000"/>
                </a:solidFill>
                <a:ea typeface="Times New Roman" panose="02020603050405020304" pitchFamily="18" charset="0"/>
                <a:cs typeface="Times New Roman" panose="02020603050405020304" pitchFamily="18" charset="0"/>
              </a:rPr>
              <a:t>Establish areas of joint research that have real-world impact</a:t>
            </a:r>
            <a:endParaRPr lang="en-GB" dirty="0">
              <a:solidFill>
                <a:srgbClr val="000000"/>
              </a:solidFill>
              <a:ea typeface="Calibri" panose="020F0502020204030204" pitchFamily="34" charset="0"/>
              <a:cs typeface="Times New Roman" panose="02020603050405020304" pitchFamily="18" charset="0"/>
            </a:endParaRPr>
          </a:p>
          <a:p>
            <a:pPr marL="257175" indent="-257175" fontAlgn="base">
              <a:lnSpc>
                <a:spcPct val="107000"/>
              </a:lnSpc>
              <a:spcAft>
                <a:spcPts val="600"/>
              </a:spcAft>
              <a:buSzPts val="1000"/>
              <a:buFont typeface="Symbol" panose="05050102010706020507" pitchFamily="18" charset="2"/>
              <a:buChar char=""/>
              <a:tabLst>
                <a:tab pos="342900" algn="l"/>
              </a:tabLst>
            </a:pPr>
            <a:r>
              <a:rPr lang="en-GB" dirty="0">
                <a:solidFill>
                  <a:srgbClr val="000000"/>
                </a:solidFill>
                <a:ea typeface="Times New Roman" panose="02020603050405020304" pitchFamily="18" charset="0"/>
                <a:cs typeface="Times New Roman" panose="02020603050405020304" pitchFamily="18" charset="0"/>
              </a:rPr>
              <a:t>Joint research workshops</a:t>
            </a:r>
            <a:endParaRPr lang="en-GB" dirty="0">
              <a:solidFill>
                <a:srgbClr val="000000"/>
              </a:solidFill>
              <a:ea typeface="Calibri" panose="020F0502020204030204" pitchFamily="34" charset="0"/>
              <a:cs typeface="Times New Roman" panose="02020603050405020304" pitchFamily="18" charset="0"/>
            </a:endParaRPr>
          </a:p>
          <a:p>
            <a:pPr marL="257175" indent="-257175" fontAlgn="base">
              <a:lnSpc>
                <a:spcPct val="107000"/>
              </a:lnSpc>
              <a:spcAft>
                <a:spcPts val="600"/>
              </a:spcAft>
              <a:buSzPts val="1000"/>
              <a:buFont typeface="Symbol" panose="05050102010706020507" pitchFamily="18" charset="2"/>
              <a:buChar char=""/>
              <a:tabLst>
                <a:tab pos="342900" algn="l"/>
              </a:tabLst>
            </a:pPr>
            <a:r>
              <a:rPr lang="en-GB" dirty="0">
                <a:solidFill>
                  <a:srgbClr val="000000"/>
                </a:solidFill>
                <a:ea typeface="Times New Roman" panose="02020603050405020304" pitchFamily="18" charset="0"/>
                <a:cs typeface="Times New Roman" panose="02020603050405020304" pitchFamily="18" charset="0"/>
              </a:rPr>
              <a:t>Joint calls for proposals/pilot project funding</a:t>
            </a:r>
          </a:p>
          <a:p>
            <a:pPr marL="257175" indent="-257175" fontAlgn="base">
              <a:lnSpc>
                <a:spcPct val="107000"/>
              </a:lnSpc>
              <a:spcAft>
                <a:spcPts val="600"/>
              </a:spcAft>
              <a:buSzPts val="1000"/>
              <a:buFont typeface="Symbol" panose="05050102010706020507" pitchFamily="18" charset="2"/>
              <a:buChar char=""/>
              <a:tabLst>
                <a:tab pos="342900" algn="l"/>
              </a:tabLst>
            </a:pPr>
            <a:r>
              <a:rPr lang="en-GB" dirty="0">
                <a:solidFill>
                  <a:srgbClr val="000000"/>
                </a:solidFill>
                <a:ea typeface="Times New Roman" panose="02020603050405020304" pitchFamily="18" charset="0"/>
                <a:cs typeface="Times New Roman" panose="02020603050405020304" pitchFamily="18" charset="0"/>
              </a:rPr>
              <a:t>Develop sustained funding through industrial collaborations and research grants</a:t>
            </a:r>
            <a:endParaRPr lang="en-GB" dirty="0">
              <a:solidFill>
                <a:srgbClr val="000000"/>
              </a:solidFill>
              <a:ea typeface="Calibri" panose="020F0502020204030204" pitchFamily="34" charset="0"/>
              <a:cs typeface="Times New Roman" panose="02020603050405020304" pitchFamily="18" charset="0"/>
            </a:endParaRPr>
          </a:p>
          <a:p>
            <a:pPr marL="257175" indent="-257175" fontAlgn="base">
              <a:lnSpc>
                <a:spcPct val="107000"/>
              </a:lnSpc>
              <a:spcAft>
                <a:spcPts val="600"/>
              </a:spcAft>
              <a:buSzPts val="1000"/>
              <a:buFont typeface="Symbol" panose="05050102010706020507" pitchFamily="18" charset="2"/>
              <a:buChar char=""/>
              <a:tabLst>
                <a:tab pos="342900" algn="l"/>
              </a:tabLst>
            </a:pPr>
            <a:r>
              <a:rPr lang="en-GB" dirty="0">
                <a:solidFill>
                  <a:srgbClr val="000000"/>
                </a:solidFill>
                <a:ea typeface="Times New Roman" panose="02020603050405020304" pitchFamily="18" charset="0"/>
                <a:cs typeface="Times New Roman" panose="02020603050405020304" pitchFamily="18" charset="0"/>
              </a:rPr>
              <a:t>Joint teaching activities</a:t>
            </a:r>
            <a:endParaRPr lang="en-GB" dirty="0">
              <a:solidFill>
                <a:srgbClr val="000000"/>
              </a:solidFill>
              <a:ea typeface="Calibri" panose="020F0502020204030204" pitchFamily="34" charset="0"/>
              <a:cs typeface="Times New Roman" panose="02020603050405020304" pitchFamily="18" charset="0"/>
            </a:endParaRPr>
          </a:p>
          <a:p>
            <a:pPr marL="257175" indent="-257175" fontAlgn="base">
              <a:lnSpc>
                <a:spcPct val="107000"/>
              </a:lnSpc>
              <a:spcAft>
                <a:spcPts val="600"/>
              </a:spcAft>
              <a:buSzPts val="1000"/>
              <a:buFont typeface="Symbol" panose="05050102010706020507" pitchFamily="18" charset="2"/>
              <a:buChar char=""/>
              <a:tabLst>
                <a:tab pos="342900" algn="l"/>
              </a:tabLst>
            </a:pPr>
            <a:r>
              <a:rPr lang="en-GB" dirty="0">
                <a:solidFill>
                  <a:srgbClr val="1155CC"/>
                </a:solidFill>
                <a:ea typeface="Times New Roman" panose="02020603050405020304" pitchFamily="18" charset="0"/>
                <a:cs typeface="Times New Roman" panose="02020603050405020304" pitchFamily="18" charset="0"/>
                <a:hlinkClick r:id="rId2"/>
              </a:rPr>
              <a:t>Shared students/ International Doctoral Clusters (IDCs)</a:t>
            </a:r>
            <a:endParaRPr lang="en-GB" dirty="0">
              <a:solidFill>
                <a:srgbClr val="000000"/>
              </a:solidFill>
              <a:ea typeface="Calibri" panose="020F0502020204030204" pitchFamily="34" charset="0"/>
              <a:cs typeface="Times New Roman" panose="02020603050405020304" pitchFamily="18" charset="0"/>
            </a:endParaRPr>
          </a:p>
          <a:p>
            <a:pPr marL="257175" indent="-257175" fontAlgn="base">
              <a:lnSpc>
                <a:spcPct val="107000"/>
              </a:lnSpc>
              <a:spcAft>
                <a:spcPts val="600"/>
              </a:spcAft>
              <a:buSzPts val="1000"/>
              <a:buFont typeface="Symbol" panose="05050102010706020507" pitchFamily="18" charset="2"/>
              <a:buChar char=""/>
              <a:tabLst>
                <a:tab pos="342900" algn="l"/>
              </a:tabLst>
            </a:pPr>
            <a:r>
              <a:rPr lang="en-GB" dirty="0">
                <a:solidFill>
                  <a:srgbClr val="000000"/>
                </a:solidFill>
                <a:ea typeface="Times New Roman" panose="02020603050405020304" pitchFamily="18" charset="0"/>
                <a:cs typeface="Times New Roman" panose="02020603050405020304" pitchFamily="18" charset="0"/>
              </a:rPr>
              <a:t>Develop and embed industry partnerships</a:t>
            </a:r>
          </a:p>
          <a:p>
            <a:pPr fontAlgn="base">
              <a:lnSpc>
                <a:spcPct val="107000"/>
              </a:lnSpc>
              <a:spcAft>
                <a:spcPts val="600"/>
              </a:spcAft>
              <a:buSzPts val="1000"/>
              <a:tabLst>
                <a:tab pos="342900" algn="l"/>
              </a:tabLst>
            </a:pPr>
            <a:endParaRPr lang="en-GB" dirty="0">
              <a:solidFill>
                <a:srgbClr val="000000"/>
              </a:solidFill>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69F5505-B364-4629-B7E9-60BB709873D3}"/>
              </a:ext>
            </a:extLst>
          </p:cNvPr>
          <p:cNvSpPr txBox="1"/>
          <p:nvPr/>
        </p:nvSpPr>
        <p:spPr>
          <a:xfrm>
            <a:off x="395439" y="1484864"/>
            <a:ext cx="3287111" cy="6890669"/>
          </a:xfrm>
          <a:prstGeom prst="rect">
            <a:avLst/>
          </a:prstGeom>
          <a:noFill/>
        </p:spPr>
        <p:txBody>
          <a:bodyPr wrap="square">
            <a:spAutoFit/>
          </a:bodyPr>
          <a:lstStyle/>
          <a:p>
            <a:pPr>
              <a:lnSpc>
                <a:spcPct val="107000"/>
              </a:lnSpc>
              <a:spcAft>
                <a:spcPts val="600"/>
              </a:spcAft>
            </a:pPr>
            <a:r>
              <a:rPr lang="en-GB" sz="2400" b="1" dirty="0">
                <a:solidFill>
                  <a:srgbClr val="000000"/>
                </a:solidFill>
                <a:ea typeface="Times New Roman" panose="02020603050405020304" pitchFamily="18" charset="0"/>
                <a:cs typeface="Times New Roman" panose="02020603050405020304" pitchFamily="18" charset="0"/>
              </a:rPr>
              <a:t>Key thematic areas:</a:t>
            </a:r>
          </a:p>
          <a:p>
            <a:pPr marL="342900" lvl="0" indent="-342900" defTabSz="357188">
              <a:buAutoNum type="arabicParenR"/>
            </a:pPr>
            <a:r>
              <a:rPr lang="en-GB" b="1" dirty="0"/>
              <a:t>Remote Monitoring, 	Remote Consultations and 	Virtual Care </a:t>
            </a:r>
          </a:p>
          <a:p>
            <a:pPr lvl="0" defTabSz="357188"/>
            <a:r>
              <a:rPr lang="en-GB" b="1" dirty="0"/>
              <a:t>	</a:t>
            </a:r>
            <a:r>
              <a:rPr lang="en-GB" dirty="0"/>
              <a:t>(led by Sabine van der Veer 	(FBMH)</a:t>
            </a:r>
          </a:p>
          <a:p>
            <a:pPr defTabSz="357188"/>
            <a:endParaRPr lang="en-GB" dirty="0"/>
          </a:p>
          <a:p>
            <a:pPr marL="342900" indent="-342900" defTabSz="357188">
              <a:buAutoNum type="arabicParenR" startAt="2"/>
            </a:pPr>
            <a:r>
              <a:rPr lang="en-GB" b="1" dirty="0"/>
              <a:t>Health Policy and Evaluation</a:t>
            </a:r>
          </a:p>
          <a:p>
            <a:pPr defTabSz="357188"/>
            <a:r>
              <a:rPr lang="en-GB" b="1" dirty="0"/>
              <a:t>	</a:t>
            </a:r>
            <a:r>
              <a:rPr lang="en-GB" dirty="0"/>
              <a:t>(led by </a:t>
            </a:r>
            <a:r>
              <a:rPr lang="en-GB" sz="1800" dirty="0">
                <a:effectLst/>
                <a:latin typeface="Calibri" panose="020F0502020204030204" pitchFamily="34" charset="0"/>
                <a:ea typeface="Calibri" panose="020F0502020204030204" pitchFamily="34" charset="0"/>
              </a:rPr>
              <a:t>Julia </a:t>
            </a:r>
            <a:r>
              <a:rPr lang="en-GB" sz="1800" dirty="0" err="1">
                <a:effectLst/>
                <a:latin typeface="Calibri" panose="020F0502020204030204" pitchFamily="34" charset="0"/>
                <a:ea typeface="Calibri" panose="020F0502020204030204" pitchFamily="34" charset="0"/>
              </a:rPr>
              <a:t>Handl</a:t>
            </a:r>
            <a:r>
              <a:rPr lang="en-GB" sz="1800" dirty="0">
                <a:effectLst/>
                <a:latin typeface="Calibri" panose="020F0502020204030204" pitchFamily="34" charset="0"/>
                <a:ea typeface="Calibri" panose="020F0502020204030204" pitchFamily="34" charset="0"/>
              </a:rPr>
              <a:t> and 	Barbara Ribeiro, Humanities) </a:t>
            </a:r>
            <a:endParaRPr lang="en-GB" b="1" dirty="0"/>
          </a:p>
          <a:p>
            <a:pPr defTabSz="357188"/>
            <a:r>
              <a:rPr lang="en-GB" b="1" dirty="0"/>
              <a:t> </a:t>
            </a:r>
          </a:p>
          <a:p>
            <a:pPr marL="342900" indent="-342900" defTabSz="357188">
              <a:buAutoNum type="arabicParenR" startAt="3"/>
            </a:pPr>
            <a:r>
              <a:rPr lang="en-GB" b="1" dirty="0"/>
              <a:t>Data Science &amp; AI </a:t>
            </a:r>
          </a:p>
          <a:p>
            <a:pPr defTabSz="357188"/>
            <a:r>
              <a:rPr lang="en-GB" b="1" dirty="0"/>
              <a:t>	</a:t>
            </a:r>
            <a:r>
              <a:rPr lang="en-GB" dirty="0"/>
              <a:t>(led by Samuel Kaski, FSE)</a:t>
            </a:r>
          </a:p>
          <a:p>
            <a:pPr defTabSz="357188"/>
            <a:endParaRPr lang="en-GB" dirty="0"/>
          </a:p>
          <a:p>
            <a:pPr defTabSz="357188"/>
            <a:endParaRPr lang="en-GB" dirty="0"/>
          </a:p>
          <a:p>
            <a:pPr defTabSz="357188"/>
            <a:r>
              <a:rPr lang="en-GB" dirty="0"/>
              <a:t>* Each them will have leads from UoT as well and are also cross-faculties.</a:t>
            </a:r>
          </a:p>
          <a:p>
            <a:endParaRPr lang="en-GB" sz="135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600"/>
              </a:spcAft>
            </a:pPr>
            <a:endParaRPr lang="en-GB" sz="135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600"/>
              </a:spcAft>
            </a:pPr>
            <a:endParaRPr lang="en-GB" sz="135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en-GB" sz="135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en-GB" sz="135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en-GB" sz="135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A7E2B28-8845-4229-B2BC-80778EABC0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8236" y="199065"/>
            <a:ext cx="1586599" cy="634641"/>
          </a:xfrm>
          <a:prstGeom prst="rect">
            <a:avLst/>
          </a:prstGeom>
        </p:spPr>
      </p:pic>
      <p:sp>
        <p:nvSpPr>
          <p:cNvPr id="11" name="TextBox 10"/>
          <p:cNvSpPr txBox="1"/>
          <p:nvPr/>
        </p:nvSpPr>
        <p:spPr>
          <a:xfrm>
            <a:off x="2191895" y="370706"/>
            <a:ext cx="7001384" cy="1354209"/>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Toronto-Manchester Joint</a:t>
            </a:r>
          </a:p>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Translational Centre for Digital Health</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3924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6D9420-9E45-410C-B341-5AB88B68A3A6}"/>
              </a:ext>
            </a:extLst>
          </p:cNvPr>
          <p:cNvSpPr txBox="1"/>
          <p:nvPr/>
        </p:nvSpPr>
        <p:spPr>
          <a:xfrm>
            <a:off x="289706" y="1445826"/>
            <a:ext cx="7953704" cy="5199116"/>
          </a:xfrm>
          <a:prstGeom prst="rect">
            <a:avLst/>
          </a:prstGeom>
          <a:noFill/>
        </p:spPr>
        <p:txBody>
          <a:bodyPr wrap="square">
            <a:spAutoFit/>
          </a:bodyPr>
          <a:lstStyle/>
          <a:p>
            <a:r>
              <a:rPr lang="en-GB" sz="2000" b="1" dirty="0">
                <a:latin typeface="Arial" panose="020B0604020202020204" pitchFamily="34" charset="0"/>
                <a:ea typeface="Calibri" panose="020F0502020204030204" pitchFamily="34" charset="0"/>
                <a:cs typeface="Arial" panose="020B0604020202020204" pitchFamily="34" charset="0"/>
              </a:rPr>
              <a:t>Timeline</a:t>
            </a:r>
            <a:endParaRPr lang="en-GB" sz="2000" dirty="0">
              <a:latin typeface="Arial" panose="020B0604020202020204" pitchFamily="34" charset="0"/>
              <a:ea typeface="Calibri" panose="020F0502020204030204" pitchFamily="34" charset="0"/>
              <a:cs typeface="Arial" panose="020B0604020202020204" pitchFamily="34" charset="0"/>
            </a:endParaRPr>
          </a:p>
          <a:p>
            <a:pPr marL="257175" indent="-257175">
              <a:buFont typeface="Symbol" panose="05050102010706020507" pitchFamily="18" charset="2"/>
              <a:buChar char=""/>
            </a:pPr>
            <a:r>
              <a:rPr lang="en-GB" sz="2000" dirty="0">
                <a:latin typeface="Arial" panose="020B0604020202020204" pitchFamily="34" charset="0"/>
                <a:ea typeface="Calibri" panose="020F0502020204030204" pitchFamily="34" charset="0"/>
                <a:cs typeface="Arial" panose="020B0604020202020204" pitchFamily="34" charset="0"/>
              </a:rPr>
              <a:t>Following the launch of the Pankhurst Institute in January 2021, we envision launch of Joint Centre in Q2</a:t>
            </a:r>
          </a:p>
          <a:p>
            <a:pPr marL="257175" indent="-257175">
              <a:buFont typeface="Symbol" panose="05050102010706020507" pitchFamily="18" charset="2"/>
              <a:buChar char=""/>
            </a:pPr>
            <a:r>
              <a:rPr lang="en-GB" sz="2000" dirty="0">
                <a:latin typeface="Arial" panose="020B0604020202020204" pitchFamily="34" charset="0"/>
                <a:ea typeface="Calibri" panose="020F0502020204030204" pitchFamily="34" charset="0"/>
                <a:cs typeface="Arial" panose="020B0604020202020204" pitchFamily="34" charset="0"/>
              </a:rPr>
              <a:t>Collaboration Agreement Documents are in process </a:t>
            </a:r>
          </a:p>
          <a:p>
            <a:pPr>
              <a:lnSpc>
                <a:spcPct val="107000"/>
              </a:lnSpc>
              <a:spcAft>
                <a:spcPts val="600"/>
              </a:spcAft>
            </a:pPr>
            <a:r>
              <a:rPr lang="en-GB" sz="135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GB" sz="13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135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Current Finances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rPr>
              <a:t>University of </a:t>
            </a:r>
            <a:r>
              <a:rPr lang="en-GB" sz="1800" dirty="0" smtClean="0">
                <a:solidFill>
                  <a:srgbClr val="000000"/>
                </a:solidFill>
                <a:effectLst/>
                <a:latin typeface="Arial" panose="020B0604020202020204" pitchFamily="34" charset="0"/>
                <a:ea typeface="Times New Roman" panose="02020603050405020304" pitchFamily="18" charset="0"/>
              </a:rPr>
              <a:t>Manchester, </a:t>
            </a:r>
            <a:r>
              <a:rPr lang="en-GB" sz="1800" dirty="0">
                <a:solidFill>
                  <a:srgbClr val="000000"/>
                </a:solidFill>
                <a:effectLst/>
                <a:latin typeface="Arial" panose="020B0604020202020204" pitchFamily="34" charset="0"/>
                <a:ea typeface="Times New Roman" panose="02020603050405020304" pitchFamily="18" charset="0"/>
              </a:rPr>
              <a:t>£30,000</a:t>
            </a:r>
          </a:p>
          <a:p>
            <a:pPr lvl="0" fontAlgn="base"/>
            <a:endParaRPr lang="en-GB" sz="18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 of T, Office of the Vice-President, International, $50,000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 of T, Faculty Applied Science and Engineering, $50,000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Breakdown of Initiative Costs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rPr>
              <a:t>Pilot project </a:t>
            </a:r>
            <a:r>
              <a:rPr lang="en-GB" sz="1800" dirty="0" smtClean="0">
                <a:solidFill>
                  <a:srgbClr val="000000"/>
                </a:solidFill>
                <a:effectLst/>
                <a:latin typeface="Arial" panose="020B0604020202020204" pitchFamily="34" charset="0"/>
                <a:ea typeface="Times New Roman" panose="02020603050405020304" pitchFamily="18" charset="0"/>
              </a:rPr>
              <a:t>funding</a:t>
            </a:r>
            <a:endParaRPr lang="en-GB" sz="1800" dirty="0">
              <a:effectLst/>
              <a:latin typeface="Times New Roman" panose="02020603050405020304" pitchFamily="18" charset="0"/>
              <a:ea typeface="Times New Roman" panose="02020603050405020304" pitchFamily="18" charset="0"/>
            </a:endParaRPr>
          </a:p>
          <a:p>
            <a:pPr marL="342900" lvl="0" indent="-342900" fontAlgn="base">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rPr>
              <a:t>International doctoral </a:t>
            </a:r>
            <a:r>
              <a:rPr lang="en-GB" sz="1800" dirty="0" smtClean="0">
                <a:solidFill>
                  <a:srgbClr val="000000"/>
                </a:solidFill>
                <a:effectLst/>
                <a:latin typeface="Arial" panose="020B0604020202020204" pitchFamily="34" charset="0"/>
                <a:ea typeface="Times New Roman" panose="02020603050405020304" pitchFamily="18" charset="0"/>
              </a:rPr>
              <a:t>cluster</a:t>
            </a:r>
            <a:endParaRPr lang="en-GB" sz="1800" dirty="0">
              <a:effectLst/>
              <a:latin typeface="Times New Roman" panose="02020603050405020304" pitchFamily="18" charset="0"/>
              <a:ea typeface="Times New Roman" panose="02020603050405020304" pitchFamily="18" charset="0"/>
            </a:endParaRPr>
          </a:p>
          <a:p>
            <a:pPr marL="342900" lvl="0" indent="-342900" fontAlgn="base">
              <a:buFont typeface="Symbol" panose="05050102010706020507" pitchFamily="18" charset="2"/>
              <a:buChar char=""/>
            </a:pPr>
            <a:r>
              <a:rPr lang="en-GB" sz="1800" dirty="0">
                <a:solidFill>
                  <a:srgbClr val="000000"/>
                </a:solidFill>
                <a:effectLst/>
                <a:latin typeface="Arial" panose="020B0604020202020204" pitchFamily="34" charset="0"/>
                <a:ea typeface="Times New Roman" panose="02020603050405020304" pitchFamily="18" charset="0"/>
              </a:rPr>
              <a:t>Joint research </a:t>
            </a:r>
            <a:r>
              <a:rPr lang="en-GB" sz="1800" dirty="0" smtClean="0">
                <a:solidFill>
                  <a:srgbClr val="000000"/>
                </a:solidFill>
                <a:effectLst/>
                <a:latin typeface="Arial" panose="020B0604020202020204" pitchFamily="34" charset="0"/>
                <a:ea typeface="Times New Roman" panose="02020603050405020304" pitchFamily="18" charset="0"/>
              </a:rPr>
              <a:t>symposia</a:t>
            </a:r>
            <a:endParaRPr lang="en-GB" sz="1500" dirty="0">
              <a:solidFill>
                <a:srgbClr val="000000"/>
              </a:solidFill>
              <a:latin typeface="Arial" panose="020B0604020202020204" pitchFamily="34" charset="0"/>
              <a:ea typeface="Times New Roman" panose="02020603050405020304" pitchFamily="18" charset="0"/>
            </a:endParaRPr>
          </a:p>
        </p:txBody>
      </p:sp>
      <p:pic>
        <p:nvPicPr>
          <p:cNvPr id="8" name="Picture 7">
            <a:extLst>
              <a:ext uri="{FF2B5EF4-FFF2-40B4-BE49-F238E27FC236}">
                <a16:creationId xmlns:a16="http://schemas.microsoft.com/office/drawing/2014/main" id="{7D541381-886E-4D6D-AFD0-0BC655901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4448" y="269210"/>
            <a:ext cx="1586599" cy="634641"/>
          </a:xfrm>
          <a:prstGeom prst="rect">
            <a:avLst/>
          </a:prstGeom>
        </p:spPr>
      </p:pic>
      <p:sp>
        <p:nvSpPr>
          <p:cNvPr id="9" name="Right Brace 8">
            <a:extLst>
              <a:ext uri="{FF2B5EF4-FFF2-40B4-BE49-F238E27FC236}">
                <a16:creationId xmlns:a16="http://schemas.microsoft.com/office/drawing/2014/main" id="{5FF6613E-8FED-41DB-B0B8-A3F3B090C7F5}"/>
              </a:ext>
            </a:extLst>
          </p:cNvPr>
          <p:cNvSpPr/>
          <p:nvPr/>
        </p:nvSpPr>
        <p:spPr>
          <a:xfrm>
            <a:off x="6729920" y="4168788"/>
            <a:ext cx="442452" cy="78483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BD61C526-1DC3-48B5-8CA7-5D94062DA681}"/>
              </a:ext>
            </a:extLst>
          </p:cNvPr>
          <p:cNvSpPr txBox="1"/>
          <p:nvPr/>
        </p:nvSpPr>
        <p:spPr>
          <a:xfrm>
            <a:off x="7340804" y="4030288"/>
            <a:ext cx="1513490" cy="923330"/>
          </a:xfrm>
          <a:prstGeom prst="rect">
            <a:avLst/>
          </a:prstGeom>
          <a:noFill/>
        </p:spPr>
        <p:txBody>
          <a:bodyPr wrap="square" rtlCol="0">
            <a:spAutoFit/>
          </a:bodyPr>
          <a:lstStyle/>
          <a:p>
            <a:r>
              <a:rPr lang="en-US" dirty="0"/>
              <a:t>Committed  for additional 4 years.  </a:t>
            </a:r>
            <a:endParaRPr lang="en-GB" dirty="0"/>
          </a:p>
        </p:txBody>
      </p:sp>
      <p:sp>
        <p:nvSpPr>
          <p:cNvPr id="11" name="TextBox 10"/>
          <p:cNvSpPr txBox="1"/>
          <p:nvPr/>
        </p:nvSpPr>
        <p:spPr>
          <a:xfrm>
            <a:off x="2191895" y="370706"/>
            <a:ext cx="7001384" cy="1354209"/>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Toronto-Manchester Joint</a:t>
            </a:r>
          </a:p>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Translational Centre for Digital Health</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1435768"/>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776" y="1919688"/>
            <a:ext cx="8229600" cy="3633267"/>
          </a:xfrm>
        </p:spPr>
        <p:txBody>
          <a:bodyPr>
            <a:normAutofit fontScale="77500" lnSpcReduction="20000"/>
          </a:bodyPr>
          <a:lstStyle/>
          <a:p>
            <a:pPr>
              <a:lnSpc>
                <a:spcPct val="120000"/>
              </a:lnSpc>
            </a:pPr>
            <a:r>
              <a:rPr lang="en-GB" dirty="0" smtClean="0"/>
              <a:t>Scope for increasing </a:t>
            </a:r>
            <a:r>
              <a:rPr lang="en-GB" dirty="0" err="1" smtClean="0"/>
              <a:t>iPGR</a:t>
            </a:r>
            <a:r>
              <a:rPr lang="en-GB" dirty="0" smtClean="0"/>
              <a:t> diversity and numbers limited</a:t>
            </a:r>
          </a:p>
          <a:p>
            <a:pPr lvl="1">
              <a:lnSpc>
                <a:spcPct val="120000"/>
              </a:lnSpc>
            </a:pPr>
            <a:r>
              <a:rPr lang="en-GB" dirty="0" smtClean="0"/>
              <a:t>Use existing schemes to increase quality of </a:t>
            </a:r>
            <a:r>
              <a:rPr lang="en-GB" dirty="0" err="1" smtClean="0"/>
              <a:t>iPGR</a:t>
            </a:r>
            <a:r>
              <a:rPr lang="en-GB" dirty="0" smtClean="0"/>
              <a:t> with partners and ensure quotas filled</a:t>
            </a:r>
          </a:p>
          <a:p>
            <a:pPr>
              <a:lnSpc>
                <a:spcPct val="120000"/>
              </a:lnSpc>
            </a:pPr>
            <a:endParaRPr lang="en-GB" dirty="0"/>
          </a:p>
          <a:p>
            <a:pPr marL="0" indent="0">
              <a:lnSpc>
                <a:spcPct val="120000"/>
              </a:lnSpc>
              <a:buNone/>
            </a:pPr>
            <a:r>
              <a:rPr lang="en-GB" b="1" dirty="0"/>
              <a:t>President's Doctoral Scholar (PDS) </a:t>
            </a:r>
            <a:r>
              <a:rPr lang="en-GB" b="1" dirty="0" smtClean="0"/>
              <a:t>Award</a:t>
            </a:r>
          </a:p>
          <a:p>
            <a:pPr>
              <a:lnSpc>
                <a:spcPct val="120000"/>
              </a:lnSpc>
            </a:pPr>
            <a:r>
              <a:rPr lang="en-GB" dirty="0" smtClean="0"/>
              <a:t>3 awards, for international applicants only</a:t>
            </a:r>
          </a:p>
          <a:p>
            <a:pPr lvl="1">
              <a:lnSpc>
                <a:spcPct val="120000"/>
              </a:lnSpc>
            </a:pPr>
            <a:r>
              <a:rPr lang="en-GB" dirty="0" smtClean="0"/>
              <a:t>One award per School</a:t>
            </a:r>
          </a:p>
          <a:p>
            <a:pPr lvl="1">
              <a:lnSpc>
                <a:spcPct val="120000"/>
              </a:lnSpc>
            </a:pPr>
            <a:r>
              <a:rPr lang="en-GB" dirty="0" smtClean="0"/>
              <a:t>If a </a:t>
            </a:r>
            <a:r>
              <a:rPr lang="en-GB" dirty="0"/>
              <a:t>decision </a:t>
            </a:r>
            <a:r>
              <a:rPr lang="en-GB" dirty="0" smtClean="0"/>
              <a:t>has to </a:t>
            </a:r>
            <a:r>
              <a:rPr lang="en-GB" dirty="0"/>
              <a:t>be made against two applicants of equal quality then </a:t>
            </a:r>
            <a:r>
              <a:rPr lang="en-GB" dirty="0" smtClean="0"/>
              <a:t>the one Kenyatta </a:t>
            </a:r>
            <a:r>
              <a:rPr lang="en-GB" dirty="0"/>
              <a:t>University Teaching Referral and Research Hospital (KUTRRH) </a:t>
            </a:r>
            <a:r>
              <a:rPr lang="en-GB" dirty="0" smtClean="0"/>
              <a:t>will </a:t>
            </a:r>
            <a:r>
              <a:rPr lang="en-GB" dirty="0"/>
              <a:t>be prioritised by the panel</a:t>
            </a:r>
            <a:endParaRPr lang="en-GB" dirty="0" smtClean="0"/>
          </a:p>
        </p:txBody>
      </p:sp>
      <p:sp>
        <p:nvSpPr>
          <p:cNvPr id="4" name="TextBox 3"/>
          <p:cNvSpPr txBox="1"/>
          <p:nvPr/>
        </p:nvSpPr>
        <p:spPr>
          <a:xfrm>
            <a:off x="2191895" y="370706"/>
            <a:ext cx="3441948" cy="861766"/>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International PGR</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2203555"/>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1895" y="356644"/>
            <a:ext cx="6825887" cy="861766"/>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FBMH Internationalisation Team</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grpSp>
        <p:nvGrpSpPr>
          <p:cNvPr id="41" name="Group 40"/>
          <p:cNvGrpSpPr/>
          <p:nvPr/>
        </p:nvGrpSpPr>
        <p:grpSpPr>
          <a:xfrm>
            <a:off x="219883" y="1450103"/>
            <a:ext cx="8710776" cy="3949512"/>
            <a:chOff x="108647" y="1082343"/>
            <a:chExt cx="11661931" cy="5287564"/>
          </a:xfrm>
        </p:grpSpPr>
        <p:cxnSp>
          <p:nvCxnSpPr>
            <p:cNvPr id="18" name="Straight Connector 17">
              <a:extLst>
                <a:ext uri="{FF2B5EF4-FFF2-40B4-BE49-F238E27FC236}">
                  <a16:creationId xmlns:a16="http://schemas.microsoft.com/office/drawing/2014/main" id="{9FC0ED46-815F-4FDC-BA7F-BAB5BD1F7326}"/>
                </a:ext>
              </a:extLst>
            </p:cNvPr>
            <p:cNvCxnSpPr>
              <a:cxnSpLocks/>
            </p:cNvCxnSpPr>
            <p:nvPr/>
          </p:nvCxnSpPr>
          <p:spPr>
            <a:xfrm flipH="1" flipV="1">
              <a:off x="9079116" y="2971645"/>
              <a:ext cx="4793" cy="189001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662A0CB-D94F-4F6A-950B-6F240282A246}"/>
                </a:ext>
              </a:extLst>
            </p:cNvPr>
            <p:cNvCxnSpPr>
              <a:cxnSpLocks/>
            </p:cNvCxnSpPr>
            <p:nvPr/>
          </p:nvCxnSpPr>
          <p:spPr>
            <a:xfrm flipH="1" flipV="1">
              <a:off x="7001437" y="2980111"/>
              <a:ext cx="4793" cy="189001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C31A937-0A04-401E-8D0A-7F8D4204F71F}"/>
                </a:ext>
              </a:extLst>
            </p:cNvPr>
            <p:cNvCxnSpPr>
              <a:cxnSpLocks/>
            </p:cNvCxnSpPr>
            <p:nvPr/>
          </p:nvCxnSpPr>
          <p:spPr>
            <a:xfrm flipH="1" flipV="1">
              <a:off x="4799672" y="2920363"/>
              <a:ext cx="4793" cy="189001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flipH="1" flipV="1">
              <a:off x="2799872" y="2914823"/>
              <a:ext cx="4793" cy="129090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376416" y="5062534"/>
              <a:ext cx="643104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Simple Card 3"/>
            <p:cNvSpPr/>
            <p:nvPr/>
          </p:nvSpPr>
          <p:spPr>
            <a:xfrm>
              <a:off x="4035018" y="1082343"/>
              <a:ext cx="3810906" cy="1061345"/>
            </a:xfrm>
            <a:custGeom>
              <a:avLst/>
              <a:gdLst>
                <a:gd name="connsiteX0" fmla="*/ 0 w 1464000"/>
                <a:gd name="connsiteY0" fmla="*/ 144000 h 288000"/>
                <a:gd name="connsiteX1" fmla="*/ 732000 w 1464000"/>
                <a:gd name="connsiteY1" fmla="*/ 0 h 288000"/>
                <a:gd name="connsiteX2" fmla="*/ 1464000 w 1464000"/>
                <a:gd name="connsiteY2" fmla="*/ 144000 h 288000"/>
                <a:gd name="connsiteX3" fmla="*/ 732000 w 1464000"/>
                <a:gd name="connsiteY3" fmla="*/ 288000 h 288000"/>
                <a:gd name="rtl" fmla="*/ 24000 w 1464000"/>
                <a:gd name="rtt" fmla="*/ 96000 h 288000"/>
                <a:gd name="rtr" fmla="*/ 1440000 w 1464000"/>
                <a:gd name="rtb" fmla="*/ 192000 h 288000"/>
              </a:gdLst>
              <a:ahLst/>
              <a:cxnLst>
                <a:cxn ang="0">
                  <a:pos x="connsiteX0" y="connsiteY0"/>
                </a:cxn>
                <a:cxn ang="0">
                  <a:pos x="connsiteX1" y="connsiteY1"/>
                </a:cxn>
                <a:cxn ang="0">
                  <a:pos x="connsiteX2" y="connsiteY2"/>
                </a:cxn>
                <a:cxn ang="0">
                  <a:pos x="connsiteX3" y="connsiteY3"/>
                </a:cxn>
              </a:cxnLst>
              <a:rect l="rtl" t="rtt" r="rtr" b="rtb"/>
              <a:pathLst>
                <a:path w="1464000" h="288000">
                  <a:moveTo>
                    <a:pt x="36000" y="0"/>
                  </a:moveTo>
                  <a:lnTo>
                    <a:pt x="1428000" y="0"/>
                  </a:lnTo>
                  <a:cubicBezTo>
                    <a:pt x="1447884" y="0"/>
                    <a:pt x="1464000" y="16117"/>
                    <a:pt x="1464000" y="36000"/>
                  </a:cubicBezTo>
                  <a:lnTo>
                    <a:pt x="1464000" y="252000"/>
                  </a:lnTo>
                  <a:cubicBezTo>
                    <a:pt x="1464000" y="271883"/>
                    <a:pt x="1447884" y="288000"/>
                    <a:pt x="1428000" y="288000"/>
                  </a:cubicBezTo>
                  <a:lnTo>
                    <a:pt x="36000" y="288000"/>
                  </a:lnTo>
                  <a:cubicBezTo>
                    <a:pt x="16117" y="288000"/>
                    <a:pt x="0" y="271883"/>
                    <a:pt x="0" y="252000"/>
                  </a:cubicBezTo>
                  <a:lnTo>
                    <a:pt x="0" y="36000"/>
                  </a:lnTo>
                  <a:cubicBezTo>
                    <a:pt x="0" y="16117"/>
                    <a:pt x="16117" y="0"/>
                    <a:pt x="36000" y="0"/>
                  </a:cubicBezTo>
                  <a:close/>
                </a:path>
              </a:pathLst>
            </a:custGeom>
            <a:solidFill>
              <a:srgbClr val="7030A0"/>
            </a:solidFill>
            <a:ln w="6000" cap="flat">
              <a:solidFill>
                <a:srgbClr val="7A9476"/>
              </a:solidFill>
              <a:bevel/>
            </a:ln>
            <a:scene3d>
              <a:camera prst="orthographicFront"/>
              <a:lightRig rig="threePt" dir="t"/>
            </a:scene3d>
            <a:sp3d contourW="12700">
              <a:contourClr>
                <a:schemeClr val="bg1"/>
              </a:contourClr>
            </a:sp3d>
          </p:spPr>
          <p:txBody>
            <a:bodyPr wrap="square" lIns="36000" tIns="0" rIns="3600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srgbClr val="FFFFFF"/>
                  </a:solidFill>
                  <a:effectLst/>
                  <a:uLnTx/>
                  <a:uFillTx/>
                  <a:latin typeface="Arial"/>
                  <a:ea typeface="SimSun"/>
                  <a:cs typeface="Times New Roman"/>
                </a:rPr>
                <a:t>Associate Dean for </a:t>
              </a:r>
              <a:r>
                <a:rPr kumimoji="0" lang="en-US" sz="1200" b="1" i="0" u="none" strike="noStrike" kern="100" cap="none" spc="0" normalizeH="0" baseline="0" noProof="0" dirty="0" err="1">
                  <a:ln>
                    <a:noFill/>
                  </a:ln>
                  <a:solidFill>
                    <a:srgbClr val="FFFFFF"/>
                  </a:solidFill>
                  <a:effectLst/>
                  <a:uLnTx/>
                  <a:uFillTx/>
                  <a:latin typeface="Arial"/>
                  <a:ea typeface="SimSun"/>
                  <a:cs typeface="Times New Roman"/>
                </a:rPr>
                <a:t>Internationalisation</a:t>
              </a:r>
              <a:r>
                <a:rPr kumimoji="0" lang="en-US" sz="1200" b="1" i="0" u="none" strike="noStrike" kern="100" cap="none" spc="0" normalizeH="0" baseline="0" noProof="0" dirty="0">
                  <a:ln>
                    <a:noFill/>
                  </a:ln>
                  <a:solidFill>
                    <a:srgbClr val="FFFFFF"/>
                  </a:solidFill>
                  <a:effectLst/>
                  <a:uLnTx/>
                  <a:uFillTx/>
                  <a:latin typeface="Arial"/>
                  <a:ea typeface="SimSun"/>
                  <a:cs typeface="Times New Roman"/>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srgbClr val="FFFFFF"/>
                  </a:solidFill>
                  <a:effectLst/>
                  <a:uLnTx/>
                  <a:uFillTx/>
                  <a:latin typeface="Arial"/>
                  <a:ea typeface="SimSun"/>
                  <a:cs typeface="Times New Roman"/>
                </a:rPr>
                <a:t>Keith Brennan</a:t>
              </a:r>
              <a:endParaRPr kumimoji="0" lang="en-US" sz="1200" b="1" i="0" u="none" strike="noStrike" kern="100" cap="none" spc="0" normalizeH="0" baseline="0" noProof="0" dirty="0">
                <a:ln>
                  <a:noFill/>
                </a:ln>
                <a:solidFill>
                  <a:prstClr val="black"/>
                </a:solidFill>
                <a:effectLst/>
                <a:uLnTx/>
                <a:uFillTx/>
                <a:latin typeface="Calibri"/>
                <a:ea typeface="SimSun"/>
                <a:cs typeface="Times New Roman"/>
              </a:endParaRPr>
            </a:p>
          </p:txBody>
        </p:sp>
        <p:sp>
          <p:nvSpPr>
            <p:cNvPr id="24" name="Simple Card 3"/>
            <p:cNvSpPr/>
            <p:nvPr/>
          </p:nvSpPr>
          <p:spPr>
            <a:xfrm>
              <a:off x="8413990" y="3224906"/>
              <a:ext cx="2184643" cy="1320611"/>
            </a:xfrm>
            <a:custGeom>
              <a:avLst/>
              <a:gdLst>
                <a:gd name="connsiteX0" fmla="*/ 0 w 960000"/>
                <a:gd name="connsiteY0" fmla="*/ 144000 h 288000"/>
                <a:gd name="connsiteX1" fmla="*/ 480000 w 960000"/>
                <a:gd name="connsiteY1" fmla="*/ 0 h 288000"/>
                <a:gd name="connsiteX2" fmla="*/ 960000 w 960000"/>
                <a:gd name="connsiteY2" fmla="*/ 144000 h 288000"/>
                <a:gd name="connsiteX3" fmla="*/ 480000 w 960000"/>
                <a:gd name="connsiteY3" fmla="*/ 288000 h 288000"/>
                <a:gd name="rtl" fmla="*/ 24000 w 960000"/>
                <a:gd name="rtt" fmla="*/ 96000 h 288000"/>
                <a:gd name="rtr" fmla="*/ 936000 w 960000"/>
                <a:gd name="rtb" fmla="*/ 192000 h 288000"/>
              </a:gdLst>
              <a:ahLst/>
              <a:cxnLst>
                <a:cxn ang="0">
                  <a:pos x="connsiteX0" y="connsiteY0"/>
                </a:cxn>
                <a:cxn ang="0">
                  <a:pos x="connsiteX1" y="connsiteY1"/>
                </a:cxn>
                <a:cxn ang="0">
                  <a:pos x="connsiteX2" y="connsiteY2"/>
                </a:cxn>
                <a:cxn ang="0">
                  <a:pos x="connsiteX3" y="connsiteY3"/>
                </a:cxn>
              </a:cxnLst>
              <a:rect l="rtl" t="rtt" r="rtr" b="rtb"/>
              <a:pathLst>
                <a:path w="960000" h="288000">
                  <a:moveTo>
                    <a:pt x="36000" y="0"/>
                  </a:moveTo>
                  <a:lnTo>
                    <a:pt x="924000" y="0"/>
                  </a:lnTo>
                  <a:cubicBezTo>
                    <a:pt x="943884" y="0"/>
                    <a:pt x="960000" y="16117"/>
                    <a:pt x="960000" y="36000"/>
                  </a:cubicBezTo>
                  <a:lnTo>
                    <a:pt x="960000" y="252000"/>
                  </a:lnTo>
                  <a:cubicBezTo>
                    <a:pt x="960000" y="271883"/>
                    <a:pt x="943884" y="288000"/>
                    <a:pt x="924000" y="288000"/>
                  </a:cubicBezTo>
                  <a:lnTo>
                    <a:pt x="36000" y="288000"/>
                  </a:lnTo>
                  <a:cubicBezTo>
                    <a:pt x="16117" y="288000"/>
                    <a:pt x="0" y="271883"/>
                    <a:pt x="0" y="252000"/>
                  </a:cubicBezTo>
                  <a:lnTo>
                    <a:pt x="0" y="36000"/>
                  </a:lnTo>
                  <a:cubicBezTo>
                    <a:pt x="0" y="16117"/>
                    <a:pt x="16117" y="0"/>
                    <a:pt x="36000" y="0"/>
                  </a:cubicBezTo>
                  <a:close/>
                </a:path>
              </a:pathLst>
            </a:custGeom>
            <a:solidFill>
              <a:srgbClr val="0070C0"/>
            </a:solidFill>
            <a:ln w="6000" cap="flat">
              <a:solidFill>
                <a:srgbClr val="939850"/>
              </a:solidFill>
              <a:bevel/>
            </a:ln>
            <a:scene3d>
              <a:camera prst="orthographicFront"/>
              <a:lightRig rig="threePt" dir="t"/>
            </a:scene3d>
            <a:sp3d contourW="12700">
              <a:contourClr>
                <a:schemeClr val="bg1"/>
              </a:contourClr>
            </a:sp3d>
          </p:spPr>
          <p:txBody>
            <a:bodyPr wrap="square" lIns="36000" tIns="0" rIns="3600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00" cap="none" spc="0" normalizeH="0" baseline="0" noProof="0" dirty="0">
                <a:ln>
                  <a:noFill/>
                </a:ln>
                <a:solidFill>
                  <a:srgbClr val="FFFFFF"/>
                </a:solidFill>
                <a:effectLst/>
                <a:uLnTx/>
                <a:uFillTx/>
                <a:latin typeface="Arial"/>
                <a:ea typeface="SimSun"/>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srgbClr val="FFFFFF"/>
                  </a:solidFill>
                  <a:effectLst/>
                  <a:uLnTx/>
                  <a:uFillTx/>
                  <a:latin typeface="Arial"/>
                  <a:ea typeface="SimSun"/>
                  <a:cs typeface="Times New Roman"/>
                </a:rPr>
                <a:t>SHS Director of </a:t>
              </a:r>
              <a:r>
                <a:rPr kumimoji="0" lang="en-US" sz="1200" b="1" i="0" u="none" strike="noStrike" kern="100" cap="none" spc="0" normalizeH="0" baseline="0" noProof="0" dirty="0" err="1">
                  <a:ln>
                    <a:noFill/>
                  </a:ln>
                  <a:solidFill>
                    <a:srgbClr val="FFFFFF"/>
                  </a:solidFill>
                  <a:effectLst/>
                  <a:uLnTx/>
                  <a:uFillTx/>
                  <a:latin typeface="Arial"/>
                  <a:ea typeface="SimSun"/>
                  <a:cs typeface="Times New Roman"/>
                </a:rPr>
                <a:t>Internationalisation</a:t>
              </a:r>
              <a:r>
                <a:rPr kumimoji="0" lang="en-US" sz="1200" b="1" i="0" u="none" strike="noStrike" kern="100" cap="none" spc="0" normalizeH="0" baseline="0" noProof="0" dirty="0">
                  <a:ln>
                    <a:noFill/>
                  </a:ln>
                  <a:solidFill>
                    <a:srgbClr val="FFFFFF"/>
                  </a:solidFill>
                  <a:effectLst/>
                  <a:uLnTx/>
                  <a:uFillTx/>
                  <a:latin typeface="Arial"/>
                  <a:ea typeface="SimSun"/>
                  <a:cs typeface="Times New Roman"/>
                </a:rPr>
                <a:t> Mike Harte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srgbClr val="FFFFFF"/>
                  </a:solidFill>
                  <a:effectLst/>
                  <a:uLnTx/>
                  <a:uFillTx/>
                  <a:latin typeface="Arial"/>
                  <a:ea typeface="SimSun"/>
                  <a:cs typeface="Times New Roman"/>
                </a:rPr>
                <a:t>(Australia)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00" cap="none" spc="0" normalizeH="0" baseline="0" noProof="0" dirty="0">
                <a:ln>
                  <a:noFill/>
                </a:ln>
                <a:solidFill>
                  <a:srgbClr val="FFFFFF"/>
                </a:solidFill>
                <a:effectLst/>
                <a:uLnTx/>
                <a:uFillTx/>
                <a:latin typeface="Arial"/>
                <a:ea typeface="SimSun"/>
                <a:cs typeface="Times New Roman"/>
              </a:endParaRPr>
            </a:p>
          </p:txBody>
        </p:sp>
        <p:sp>
          <p:nvSpPr>
            <p:cNvPr id="25" name="Simple Card 3"/>
            <p:cNvSpPr/>
            <p:nvPr/>
          </p:nvSpPr>
          <p:spPr>
            <a:xfrm>
              <a:off x="6007912" y="3237866"/>
              <a:ext cx="2133696" cy="1263116"/>
            </a:xfrm>
            <a:custGeom>
              <a:avLst/>
              <a:gdLst>
                <a:gd name="connsiteX0" fmla="*/ 0 w 960000"/>
                <a:gd name="connsiteY0" fmla="*/ 144000 h 288000"/>
                <a:gd name="connsiteX1" fmla="*/ 480000 w 960000"/>
                <a:gd name="connsiteY1" fmla="*/ 0 h 288000"/>
                <a:gd name="connsiteX2" fmla="*/ 960000 w 960000"/>
                <a:gd name="connsiteY2" fmla="*/ 144000 h 288000"/>
                <a:gd name="connsiteX3" fmla="*/ 480000 w 960000"/>
                <a:gd name="connsiteY3" fmla="*/ 288000 h 288000"/>
                <a:gd name="rtl" fmla="*/ 24000 w 960000"/>
                <a:gd name="rtt" fmla="*/ 96000 h 288000"/>
                <a:gd name="rtr" fmla="*/ 936000 w 960000"/>
                <a:gd name="rtb" fmla="*/ 192000 h 288000"/>
              </a:gdLst>
              <a:ahLst/>
              <a:cxnLst>
                <a:cxn ang="0">
                  <a:pos x="connsiteX0" y="connsiteY0"/>
                </a:cxn>
                <a:cxn ang="0">
                  <a:pos x="connsiteX1" y="connsiteY1"/>
                </a:cxn>
                <a:cxn ang="0">
                  <a:pos x="connsiteX2" y="connsiteY2"/>
                </a:cxn>
                <a:cxn ang="0">
                  <a:pos x="connsiteX3" y="connsiteY3"/>
                </a:cxn>
              </a:cxnLst>
              <a:rect l="rtl" t="rtt" r="rtr" b="rtb"/>
              <a:pathLst>
                <a:path w="960000" h="288000">
                  <a:moveTo>
                    <a:pt x="36000" y="0"/>
                  </a:moveTo>
                  <a:lnTo>
                    <a:pt x="924000" y="0"/>
                  </a:lnTo>
                  <a:cubicBezTo>
                    <a:pt x="943884" y="0"/>
                    <a:pt x="960000" y="16117"/>
                    <a:pt x="960000" y="36000"/>
                  </a:cubicBezTo>
                  <a:lnTo>
                    <a:pt x="960000" y="252000"/>
                  </a:lnTo>
                  <a:cubicBezTo>
                    <a:pt x="960000" y="271883"/>
                    <a:pt x="943884" y="288000"/>
                    <a:pt x="924000" y="288000"/>
                  </a:cubicBezTo>
                  <a:lnTo>
                    <a:pt x="36000" y="288000"/>
                  </a:lnTo>
                  <a:cubicBezTo>
                    <a:pt x="16117" y="288000"/>
                    <a:pt x="0" y="271883"/>
                    <a:pt x="0" y="252000"/>
                  </a:cubicBezTo>
                  <a:lnTo>
                    <a:pt x="0" y="36000"/>
                  </a:lnTo>
                  <a:cubicBezTo>
                    <a:pt x="0" y="16117"/>
                    <a:pt x="16117" y="0"/>
                    <a:pt x="36000" y="0"/>
                  </a:cubicBezTo>
                  <a:close/>
                </a:path>
              </a:pathLst>
            </a:custGeom>
            <a:solidFill>
              <a:srgbClr val="0070C0"/>
            </a:solidFill>
            <a:ln w="6000" cap="flat">
              <a:solidFill>
                <a:srgbClr val="939850"/>
              </a:solidFill>
              <a:bevel/>
            </a:ln>
            <a:scene3d>
              <a:camera prst="orthographicFront"/>
              <a:lightRig rig="threePt" dir="t"/>
            </a:scene3d>
            <a:sp3d contourW="12700">
              <a:contourClr>
                <a:schemeClr val="bg1"/>
              </a:contourClr>
            </a:sp3d>
          </p:spPr>
          <p:txBody>
            <a:bodyPr wrap="square" lIns="36000" tIns="0" rIns="3600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srgbClr val="FFFFFF"/>
                  </a:solidFill>
                  <a:effectLst/>
                  <a:uLnTx/>
                  <a:uFillTx/>
                  <a:latin typeface="Arial"/>
                  <a:ea typeface="SimSun"/>
                  <a:cs typeface="Times New Roman"/>
                </a:rPr>
                <a:t>SMS Director of </a:t>
              </a:r>
              <a:r>
                <a:rPr kumimoji="0" lang="en-US" sz="1200" b="1" i="0" u="none" strike="noStrike" kern="100" cap="none" spc="0" normalizeH="0" baseline="0" noProof="0" dirty="0" err="1">
                  <a:ln>
                    <a:noFill/>
                  </a:ln>
                  <a:solidFill>
                    <a:srgbClr val="FFFFFF"/>
                  </a:solidFill>
                  <a:effectLst/>
                  <a:uLnTx/>
                  <a:uFillTx/>
                  <a:latin typeface="Arial"/>
                  <a:ea typeface="SimSun"/>
                  <a:cs typeface="Times New Roman"/>
                </a:rPr>
                <a:t>Internationalisation</a:t>
              </a:r>
              <a:r>
                <a:rPr kumimoji="0" lang="en-US" sz="1200" b="1" i="0" u="none" strike="noStrike" kern="100" cap="none" spc="0" normalizeH="0" baseline="0" noProof="0" dirty="0">
                  <a:ln>
                    <a:noFill/>
                  </a:ln>
                  <a:solidFill>
                    <a:srgbClr val="FFFFFF"/>
                  </a:solidFill>
                  <a:effectLst/>
                  <a:uLnTx/>
                  <a:uFillTx/>
                  <a:latin typeface="Arial"/>
                  <a:ea typeface="SimSun"/>
                  <a:cs typeface="Times New Roman"/>
                </a:rPr>
                <a:t> Holly </a:t>
              </a:r>
              <a:r>
                <a:rPr kumimoji="0" lang="en-US" sz="1200" b="1" i="0" u="none" strike="noStrike" kern="100" cap="none" spc="0" normalizeH="0" baseline="0" noProof="0" dirty="0" err="1">
                  <a:ln>
                    <a:noFill/>
                  </a:ln>
                  <a:solidFill>
                    <a:srgbClr val="FFFFFF"/>
                  </a:solidFill>
                  <a:effectLst/>
                  <a:uLnTx/>
                  <a:uFillTx/>
                  <a:latin typeface="Arial"/>
                  <a:ea typeface="SimSun"/>
                  <a:cs typeface="Times New Roman"/>
                </a:rPr>
                <a:t>Shiels</a:t>
              </a:r>
              <a:endParaRPr kumimoji="0" lang="en-US" sz="1200" b="1" i="0" u="none" strike="noStrike" kern="100" cap="none" spc="0" normalizeH="0" baseline="0" noProof="0" dirty="0">
                <a:ln>
                  <a:noFill/>
                </a:ln>
                <a:solidFill>
                  <a:srgbClr val="FFFFFF"/>
                </a:solidFill>
                <a:effectLst/>
                <a:uLnTx/>
                <a:uFillTx/>
                <a:latin typeface="Arial"/>
                <a:ea typeface="SimSun"/>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srgbClr val="FFFFFF"/>
                  </a:solidFill>
                  <a:effectLst/>
                  <a:uLnTx/>
                  <a:uFillTx/>
                  <a:latin typeface="Arial"/>
                  <a:ea typeface="SimSun"/>
                  <a:cs typeface="Times New Roman"/>
                </a:rPr>
                <a:t>(North America)</a:t>
              </a:r>
              <a:endParaRPr kumimoji="0" lang="en-US" sz="1200" b="1" i="0" u="none" strike="noStrike" kern="100" cap="none" spc="0" normalizeH="0" baseline="0" noProof="0" dirty="0">
                <a:ln>
                  <a:noFill/>
                </a:ln>
                <a:solidFill>
                  <a:prstClr val="black"/>
                </a:solidFill>
                <a:effectLst/>
                <a:uLnTx/>
                <a:uFillTx/>
                <a:latin typeface="Calibri"/>
                <a:ea typeface="SimSun"/>
                <a:cs typeface="Times New Roman"/>
              </a:endParaRPr>
            </a:p>
          </p:txBody>
        </p:sp>
        <p:sp>
          <p:nvSpPr>
            <p:cNvPr id="26" name="Simple Card 3"/>
            <p:cNvSpPr/>
            <p:nvPr/>
          </p:nvSpPr>
          <p:spPr>
            <a:xfrm>
              <a:off x="3652410" y="3218733"/>
              <a:ext cx="2092963" cy="1265229"/>
            </a:xfrm>
            <a:custGeom>
              <a:avLst/>
              <a:gdLst>
                <a:gd name="connsiteX0" fmla="*/ 0 w 960000"/>
                <a:gd name="connsiteY0" fmla="*/ 144000 h 288000"/>
                <a:gd name="connsiteX1" fmla="*/ 480000 w 960000"/>
                <a:gd name="connsiteY1" fmla="*/ 0 h 288000"/>
                <a:gd name="connsiteX2" fmla="*/ 960000 w 960000"/>
                <a:gd name="connsiteY2" fmla="*/ 144000 h 288000"/>
                <a:gd name="connsiteX3" fmla="*/ 480000 w 960000"/>
                <a:gd name="connsiteY3" fmla="*/ 288000 h 288000"/>
                <a:gd name="rtl" fmla="*/ 24000 w 960000"/>
                <a:gd name="rtt" fmla="*/ 96000 h 288000"/>
                <a:gd name="rtr" fmla="*/ 936000 w 960000"/>
                <a:gd name="rtb" fmla="*/ 192000 h 288000"/>
              </a:gdLst>
              <a:ahLst/>
              <a:cxnLst>
                <a:cxn ang="0">
                  <a:pos x="connsiteX0" y="connsiteY0"/>
                </a:cxn>
                <a:cxn ang="0">
                  <a:pos x="connsiteX1" y="connsiteY1"/>
                </a:cxn>
                <a:cxn ang="0">
                  <a:pos x="connsiteX2" y="connsiteY2"/>
                </a:cxn>
                <a:cxn ang="0">
                  <a:pos x="connsiteX3" y="connsiteY3"/>
                </a:cxn>
              </a:cxnLst>
              <a:rect l="rtl" t="rtt" r="rtr" b="rtb"/>
              <a:pathLst>
                <a:path w="960000" h="288000">
                  <a:moveTo>
                    <a:pt x="36000" y="0"/>
                  </a:moveTo>
                  <a:lnTo>
                    <a:pt x="924000" y="0"/>
                  </a:lnTo>
                  <a:cubicBezTo>
                    <a:pt x="943884" y="0"/>
                    <a:pt x="960000" y="16117"/>
                    <a:pt x="960000" y="36000"/>
                  </a:cubicBezTo>
                  <a:lnTo>
                    <a:pt x="960000" y="252000"/>
                  </a:lnTo>
                  <a:cubicBezTo>
                    <a:pt x="960000" y="271883"/>
                    <a:pt x="943884" y="288000"/>
                    <a:pt x="924000" y="288000"/>
                  </a:cubicBezTo>
                  <a:lnTo>
                    <a:pt x="36000" y="288000"/>
                  </a:lnTo>
                  <a:cubicBezTo>
                    <a:pt x="16117" y="288000"/>
                    <a:pt x="0" y="271883"/>
                    <a:pt x="0" y="252000"/>
                  </a:cubicBezTo>
                  <a:lnTo>
                    <a:pt x="0" y="36000"/>
                  </a:lnTo>
                  <a:cubicBezTo>
                    <a:pt x="0" y="16117"/>
                    <a:pt x="16117" y="0"/>
                    <a:pt x="36000" y="0"/>
                  </a:cubicBezTo>
                  <a:close/>
                </a:path>
              </a:pathLst>
            </a:custGeom>
            <a:solidFill>
              <a:srgbClr val="0070C0"/>
            </a:solidFill>
            <a:ln w="6000" cap="flat">
              <a:solidFill>
                <a:srgbClr val="939850"/>
              </a:solidFill>
              <a:bevel/>
            </a:ln>
            <a:scene3d>
              <a:camera prst="orthographicFront"/>
              <a:lightRig rig="threePt" dir="t"/>
            </a:scene3d>
            <a:sp3d contourW="12700">
              <a:contourClr>
                <a:schemeClr val="bg1"/>
              </a:contourClr>
            </a:sp3d>
          </p:spPr>
          <p:txBody>
            <a:bodyPr wrap="square" lIns="36000" tIns="0" rIns="3600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srgbClr val="FFFFFF"/>
                  </a:solidFill>
                  <a:effectLst/>
                  <a:uLnTx/>
                  <a:uFillTx/>
                  <a:latin typeface="Arial"/>
                  <a:ea typeface="SimSun"/>
                  <a:cs typeface="Times New Roman"/>
                </a:rPr>
                <a:t>SBS Director of </a:t>
              </a:r>
              <a:r>
                <a:rPr kumimoji="0" lang="en-US" sz="1200" b="1" i="0" u="none" strike="noStrike" kern="100" cap="none" spc="0" normalizeH="0" baseline="0" noProof="0" dirty="0" err="1">
                  <a:ln>
                    <a:noFill/>
                  </a:ln>
                  <a:solidFill>
                    <a:srgbClr val="FFFFFF"/>
                  </a:solidFill>
                  <a:effectLst/>
                  <a:uLnTx/>
                  <a:uFillTx/>
                  <a:latin typeface="Arial"/>
                  <a:ea typeface="SimSun"/>
                  <a:cs typeface="Times New Roman"/>
                </a:rPr>
                <a:t>Internationalisation</a:t>
              </a:r>
              <a:r>
                <a:rPr kumimoji="0" lang="en-US" sz="1200" b="1" i="0" u="none" strike="noStrike" kern="100" cap="none" spc="0" normalizeH="0" baseline="0" noProof="0" dirty="0">
                  <a:ln>
                    <a:noFill/>
                  </a:ln>
                  <a:solidFill>
                    <a:srgbClr val="FFFFFF"/>
                  </a:solidFill>
                  <a:effectLst/>
                  <a:uLnTx/>
                  <a:uFillTx/>
                  <a:latin typeface="Arial"/>
                  <a:ea typeface="SimSun"/>
                  <a:cs typeface="Times New Roman"/>
                </a:rPr>
                <a:t> Qing-Jun </a:t>
              </a:r>
              <a:r>
                <a:rPr kumimoji="0" lang="en-US" sz="1200" b="1" i="0" u="none" strike="noStrike" kern="100" cap="none" spc="0" normalizeH="0" baseline="0" noProof="0" dirty="0" err="1">
                  <a:ln>
                    <a:noFill/>
                  </a:ln>
                  <a:solidFill>
                    <a:srgbClr val="FFFFFF"/>
                  </a:solidFill>
                  <a:effectLst/>
                  <a:uLnTx/>
                  <a:uFillTx/>
                  <a:latin typeface="Arial"/>
                  <a:ea typeface="SimSun"/>
                  <a:cs typeface="Times New Roman"/>
                </a:rPr>
                <a:t>Meng</a:t>
              </a:r>
              <a:endParaRPr kumimoji="0" lang="en-US" sz="1200" b="1" i="0" u="none" strike="noStrike" kern="100" cap="none" spc="0" normalizeH="0" baseline="0" noProof="0" dirty="0">
                <a:ln>
                  <a:noFill/>
                </a:ln>
                <a:solidFill>
                  <a:srgbClr val="FFFFFF"/>
                </a:solidFill>
                <a:effectLst/>
                <a:uLnTx/>
                <a:uFillTx/>
                <a:latin typeface="Arial"/>
                <a:ea typeface="SimSun"/>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srgbClr val="FFFFFF"/>
                  </a:solidFill>
                  <a:effectLst/>
                  <a:uLnTx/>
                  <a:uFillTx/>
                  <a:latin typeface="Arial"/>
                  <a:ea typeface="SimSun"/>
                  <a:cs typeface="Times New Roman"/>
                </a:rPr>
                <a:t>(China)</a:t>
              </a:r>
              <a:endParaRPr kumimoji="0" lang="en-US" sz="1200" b="1" i="0" u="none" strike="noStrike" kern="100" cap="none" spc="0" normalizeH="0" baseline="0" noProof="0" dirty="0">
                <a:ln>
                  <a:noFill/>
                </a:ln>
                <a:solidFill>
                  <a:prstClr val="black"/>
                </a:solidFill>
                <a:effectLst/>
                <a:uLnTx/>
                <a:uFillTx/>
                <a:latin typeface="Calibri"/>
                <a:ea typeface="SimSun"/>
                <a:cs typeface="Times New Roman"/>
              </a:endParaRPr>
            </a:p>
          </p:txBody>
        </p:sp>
        <p:sp>
          <p:nvSpPr>
            <p:cNvPr id="27" name="Simple Card 3"/>
            <p:cNvSpPr/>
            <p:nvPr/>
          </p:nvSpPr>
          <p:spPr>
            <a:xfrm>
              <a:off x="1276571" y="3238308"/>
              <a:ext cx="2099301" cy="1269061"/>
            </a:xfrm>
            <a:custGeom>
              <a:avLst/>
              <a:gdLst>
                <a:gd name="connsiteX0" fmla="*/ 0 w 960000"/>
                <a:gd name="connsiteY0" fmla="*/ 144000 h 288000"/>
                <a:gd name="connsiteX1" fmla="*/ 480000 w 960000"/>
                <a:gd name="connsiteY1" fmla="*/ 0 h 288000"/>
                <a:gd name="connsiteX2" fmla="*/ 960000 w 960000"/>
                <a:gd name="connsiteY2" fmla="*/ 144000 h 288000"/>
                <a:gd name="connsiteX3" fmla="*/ 480000 w 960000"/>
                <a:gd name="connsiteY3" fmla="*/ 288000 h 288000"/>
                <a:gd name="rtl" fmla="*/ 24000 w 960000"/>
                <a:gd name="rtt" fmla="*/ 96000 h 288000"/>
                <a:gd name="rtr" fmla="*/ 936000 w 960000"/>
                <a:gd name="rtb" fmla="*/ 192000 h 288000"/>
              </a:gdLst>
              <a:ahLst/>
              <a:cxnLst>
                <a:cxn ang="0">
                  <a:pos x="connsiteX0" y="connsiteY0"/>
                </a:cxn>
                <a:cxn ang="0">
                  <a:pos x="connsiteX1" y="connsiteY1"/>
                </a:cxn>
                <a:cxn ang="0">
                  <a:pos x="connsiteX2" y="connsiteY2"/>
                </a:cxn>
                <a:cxn ang="0">
                  <a:pos x="connsiteX3" y="connsiteY3"/>
                </a:cxn>
              </a:cxnLst>
              <a:rect l="rtl" t="rtt" r="rtr" b="rtb"/>
              <a:pathLst>
                <a:path w="960000" h="288000">
                  <a:moveTo>
                    <a:pt x="36000" y="0"/>
                  </a:moveTo>
                  <a:lnTo>
                    <a:pt x="924000" y="0"/>
                  </a:lnTo>
                  <a:cubicBezTo>
                    <a:pt x="943884" y="0"/>
                    <a:pt x="960000" y="16117"/>
                    <a:pt x="960000" y="36000"/>
                  </a:cubicBezTo>
                  <a:lnTo>
                    <a:pt x="960000" y="252000"/>
                  </a:lnTo>
                  <a:cubicBezTo>
                    <a:pt x="960000" y="271883"/>
                    <a:pt x="943884" y="288000"/>
                    <a:pt x="924000" y="288000"/>
                  </a:cubicBezTo>
                  <a:lnTo>
                    <a:pt x="36000" y="288000"/>
                  </a:lnTo>
                  <a:cubicBezTo>
                    <a:pt x="16117" y="288000"/>
                    <a:pt x="0" y="271883"/>
                    <a:pt x="0" y="252000"/>
                  </a:cubicBezTo>
                  <a:lnTo>
                    <a:pt x="0" y="36000"/>
                  </a:lnTo>
                  <a:cubicBezTo>
                    <a:pt x="0" y="16117"/>
                    <a:pt x="16117" y="0"/>
                    <a:pt x="36000" y="0"/>
                  </a:cubicBezTo>
                  <a:close/>
                </a:path>
              </a:pathLst>
            </a:custGeom>
            <a:solidFill>
              <a:srgbClr val="0070C0"/>
            </a:solidFill>
            <a:ln w="6000" cap="flat">
              <a:solidFill>
                <a:srgbClr val="939850"/>
              </a:solidFill>
              <a:bevel/>
            </a:ln>
            <a:scene3d>
              <a:camera prst="orthographicFront"/>
              <a:lightRig rig="threePt" dir="t"/>
            </a:scene3d>
            <a:sp3d contourW="12700">
              <a:contourClr>
                <a:sysClr val="window" lastClr="FFFFFF"/>
              </a:contourClr>
            </a:sp3d>
          </p:spPr>
          <p:txBody>
            <a:bodyPr wrap="square" lIns="36000" tIns="0" rIns="3600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00" cap="none" spc="0" normalizeH="0" baseline="0" noProof="0" dirty="0">
                <a:ln>
                  <a:noFill/>
                </a:ln>
                <a:solidFill>
                  <a:srgbClr val="FFFFFF"/>
                </a:solidFill>
                <a:effectLst/>
                <a:uLnTx/>
                <a:uFillTx/>
                <a:latin typeface="Arial"/>
                <a:ea typeface="SimSun"/>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srgbClr val="FFFFFF"/>
                  </a:solidFill>
                  <a:effectLst/>
                  <a:uLnTx/>
                  <a:uFillTx/>
                  <a:latin typeface="Arial"/>
                  <a:ea typeface="SimSun"/>
                  <a:cs typeface="Times New Roman"/>
                </a:rPr>
                <a:t>Director of PGR </a:t>
              </a:r>
              <a:r>
                <a:rPr kumimoji="0" lang="en-US" sz="1200" b="1" i="0" u="none" strike="noStrike" kern="100" cap="none" spc="0" normalizeH="0" baseline="0" noProof="0" dirty="0" err="1">
                  <a:ln>
                    <a:noFill/>
                  </a:ln>
                  <a:solidFill>
                    <a:srgbClr val="FFFFFF"/>
                  </a:solidFill>
                  <a:effectLst/>
                  <a:uLnTx/>
                  <a:uFillTx/>
                  <a:latin typeface="Arial"/>
                  <a:ea typeface="SimSun"/>
                  <a:cs typeface="Times New Roman"/>
                </a:rPr>
                <a:t>Internationalisation</a:t>
              </a:r>
              <a:endParaRPr kumimoji="0" lang="en-US" sz="1200" b="1" i="0" u="none" strike="noStrike" kern="100" cap="none" spc="0" normalizeH="0" baseline="0" noProof="0" dirty="0">
                <a:ln>
                  <a:noFill/>
                </a:ln>
                <a:solidFill>
                  <a:srgbClr val="FFFFFF"/>
                </a:solidFill>
                <a:effectLst/>
                <a:uLnTx/>
                <a:uFillTx/>
                <a:latin typeface="Arial"/>
                <a:ea typeface="SimSun"/>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srgbClr val="FFFFFF"/>
                  </a:solidFill>
                  <a:effectLst/>
                  <a:uLnTx/>
                  <a:uFillTx/>
                  <a:latin typeface="Arial"/>
                  <a:ea typeface="SimSun"/>
                  <a:cs typeface="Times New Roman"/>
                </a:rPr>
                <a:t>Forbes Manson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smtClean="0">
                  <a:ln>
                    <a:noFill/>
                  </a:ln>
                  <a:solidFill>
                    <a:srgbClr val="FFFFFF"/>
                  </a:solidFill>
                  <a:effectLst/>
                  <a:uLnTx/>
                  <a:uFillTx/>
                  <a:latin typeface="Arial"/>
                  <a:ea typeface="SimSun"/>
                  <a:cs typeface="Times New Roman"/>
                </a:rPr>
                <a:t>(MENA/Saudi Arabia)</a:t>
              </a:r>
              <a:endParaRPr kumimoji="0" lang="en-US" sz="1200" b="1" i="0" u="none" strike="noStrike" kern="100" cap="none" spc="0" normalizeH="0" baseline="0" noProof="0" dirty="0">
                <a:ln>
                  <a:noFill/>
                </a:ln>
                <a:solidFill>
                  <a:srgbClr val="FFFFFF"/>
                </a:solidFill>
                <a:effectLst/>
                <a:uLnTx/>
                <a:uFillTx/>
                <a:latin typeface="Arial"/>
                <a:ea typeface="SimSun"/>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00" cap="none" spc="0" normalizeH="0" baseline="0" noProof="0" dirty="0">
                <a:ln>
                  <a:noFill/>
                </a:ln>
                <a:solidFill>
                  <a:sysClr val="windowText" lastClr="000000"/>
                </a:solidFill>
                <a:effectLst/>
                <a:uLnTx/>
                <a:uFillTx/>
                <a:latin typeface="Calibri"/>
                <a:ea typeface="SimSun"/>
                <a:cs typeface="Times New Roman"/>
              </a:endParaRPr>
            </a:p>
          </p:txBody>
        </p:sp>
        <p:sp>
          <p:nvSpPr>
            <p:cNvPr id="28" name="Simple Card 3"/>
            <p:cNvSpPr/>
            <p:nvPr/>
          </p:nvSpPr>
          <p:spPr>
            <a:xfrm>
              <a:off x="108647" y="4752232"/>
              <a:ext cx="1549932" cy="1303900"/>
            </a:xfrm>
            <a:custGeom>
              <a:avLst/>
              <a:gdLst>
                <a:gd name="connsiteX0" fmla="*/ 0 w 960000"/>
                <a:gd name="connsiteY0" fmla="*/ 144000 h 288000"/>
                <a:gd name="connsiteX1" fmla="*/ 480000 w 960000"/>
                <a:gd name="connsiteY1" fmla="*/ 0 h 288000"/>
                <a:gd name="connsiteX2" fmla="*/ 960000 w 960000"/>
                <a:gd name="connsiteY2" fmla="*/ 144000 h 288000"/>
                <a:gd name="connsiteX3" fmla="*/ 480000 w 960000"/>
                <a:gd name="connsiteY3" fmla="*/ 288000 h 288000"/>
                <a:gd name="rtl" fmla="*/ 24000 w 960000"/>
                <a:gd name="rtt" fmla="*/ 96000 h 288000"/>
                <a:gd name="rtr" fmla="*/ 936000 w 960000"/>
                <a:gd name="rtb" fmla="*/ 192000 h 288000"/>
              </a:gdLst>
              <a:ahLst/>
              <a:cxnLst>
                <a:cxn ang="0">
                  <a:pos x="connsiteX0" y="connsiteY0"/>
                </a:cxn>
                <a:cxn ang="0">
                  <a:pos x="connsiteX1" y="connsiteY1"/>
                </a:cxn>
                <a:cxn ang="0">
                  <a:pos x="connsiteX2" y="connsiteY2"/>
                </a:cxn>
                <a:cxn ang="0">
                  <a:pos x="connsiteX3" y="connsiteY3"/>
                </a:cxn>
              </a:cxnLst>
              <a:rect l="rtl" t="rtt" r="rtr" b="rtb"/>
              <a:pathLst>
                <a:path w="960000" h="288000">
                  <a:moveTo>
                    <a:pt x="36000" y="0"/>
                  </a:moveTo>
                  <a:lnTo>
                    <a:pt x="924000" y="0"/>
                  </a:lnTo>
                  <a:cubicBezTo>
                    <a:pt x="943884" y="0"/>
                    <a:pt x="960000" y="16117"/>
                    <a:pt x="960000" y="36000"/>
                  </a:cubicBezTo>
                  <a:lnTo>
                    <a:pt x="960000" y="252000"/>
                  </a:lnTo>
                  <a:cubicBezTo>
                    <a:pt x="960000" y="271883"/>
                    <a:pt x="943884" y="288000"/>
                    <a:pt x="924000" y="288000"/>
                  </a:cubicBezTo>
                  <a:lnTo>
                    <a:pt x="36000" y="288000"/>
                  </a:lnTo>
                  <a:cubicBezTo>
                    <a:pt x="16117" y="288000"/>
                    <a:pt x="0" y="271883"/>
                    <a:pt x="0" y="252000"/>
                  </a:cubicBezTo>
                  <a:lnTo>
                    <a:pt x="0" y="36000"/>
                  </a:lnTo>
                  <a:cubicBezTo>
                    <a:pt x="0" y="16117"/>
                    <a:pt x="16117" y="0"/>
                    <a:pt x="36000" y="0"/>
                  </a:cubicBezTo>
                  <a:close/>
                </a:path>
              </a:pathLst>
            </a:custGeom>
            <a:solidFill>
              <a:schemeClr val="accent6">
                <a:lumMod val="40000"/>
                <a:lumOff val="60000"/>
              </a:schemeClr>
            </a:solidFill>
            <a:ln w="6000" cap="flat">
              <a:solidFill>
                <a:srgbClr val="939850"/>
              </a:solidFill>
              <a:bevel/>
            </a:ln>
            <a:scene3d>
              <a:camera prst="orthographicFront"/>
              <a:lightRig rig="threePt" dir="t"/>
            </a:scene3d>
            <a:sp3d contourW="12700">
              <a:contourClr>
                <a:schemeClr val="bg1"/>
              </a:contourClr>
            </a:sp3d>
          </p:spPr>
          <p:txBody>
            <a:bodyPr wrap="square" lIns="36000" tIns="0" rIns="3600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Arial"/>
                  <a:ea typeface="SimSun"/>
                  <a:cs typeface="Times New Roman"/>
                </a:rPr>
                <a:t>Recruitment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Arial"/>
                  <a:ea typeface="SimSun"/>
                  <a:cs typeface="Times New Roman"/>
                </a:rPr>
                <a:t>UG/PGT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smtClean="0">
                  <a:ln>
                    <a:noFill/>
                  </a:ln>
                  <a:solidFill>
                    <a:prstClr val="black"/>
                  </a:solidFill>
                  <a:effectLst/>
                  <a:uLnTx/>
                  <a:uFillTx/>
                  <a:latin typeface="Arial"/>
                  <a:ea typeface="SimSun"/>
                  <a:cs typeface="Times New Roman"/>
                </a:rPr>
                <a:t>Matthew Lloyd</a:t>
              </a:r>
              <a:endParaRPr kumimoji="0" lang="en-US" sz="1200" b="1" i="0" u="none" strike="noStrike" kern="100" cap="none" spc="0" normalizeH="0" baseline="0" noProof="0" dirty="0">
                <a:ln>
                  <a:noFill/>
                </a:ln>
                <a:solidFill>
                  <a:prstClr val="black"/>
                </a:solidFill>
                <a:effectLst/>
                <a:uLnTx/>
                <a:uFillTx/>
                <a:latin typeface="Arial"/>
                <a:ea typeface="SimSun"/>
                <a:cs typeface="Times New Roman"/>
              </a:endParaRPr>
            </a:p>
          </p:txBody>
        </p:sp>
        <p:sp>
          <p:nvSpPr>
            <p:cNvPr id="29" name="Simple Card 3"/>
            <p:cNvSpPr/>
            <p:nvPr/>
          </p:nvSpPr>
          <p:spPr>
            <a:xfrm>
              <a:off x="1979576" y="4760682"/>
              <a:ext cx="1640591" cy="606484"/>
            </a:xfrm>
            <a:custGeom>
              <a:avLst/>
              <a:gdLst>
                <a:gd name="connsiteX0" fmla="*/ 0 w 960000"/>
                <a:gd name="connsiteY0" fmla="*/ 144000 h 288000"/>
                <a:gd name="connsiteX1" fmla="*/ 480000 w 960000"/>
                <a:gd name="connsiteY1" fmla="*/ 0 h 288000"/>
                <a:gd name="connsiteX2" fmla="*/ 960000 w 960000"/>
                <a:gd name="connsiteY2" fmla="*/ 144000 h 288000"/>
                <a:gd name="connsiteX3" fmla="*/ 480000 w 960000"/>
                <a:gd name="connsiteY3" fmla="*/ 288000 h 288000"/>
                <a:gd name="rtl" fmla="*/ 24000 w 960000"/>
                <a:gd name="rtt" fmla="*/ 96000 h 288000"/>
                <a:gd name="rtr" fmla="*/ 936000 w 960000"/>
                <a:gd name="rtb" fmla="*/ 192000 h 288000"/>
              </a:gdLst>
              <a:ahLst/>
              <a:cxnLst>
                <a:cxn ang="0">
                  <a:pos x="connsiteX0" y="connsiteY0"/>
                </a:cxn>
                <a:cxn ang="0">
                  <a:pos x="connsiteX1" y="connsiteY1"/>
                </a:cxn>
                <a:cxn ang="0">
                  <a:pos x="connsiteX2" y="connsiteY2"/>
                </a:cxn>
                <a:cxn ang="0">
                  <a:pos x="connsiteX3" y="connsiteY3"/>
                </a:cxn>
              </a:cxnLst>
              <a:rect l="rtl" t="rtt" r="rtr" b="rtb"/>
              <a:pathLst>
                <a:path w="960000" h="288000">
                  <a:moveTo>
                    <a:pt x="36000" y="0"/>
                  </a:moveTo>
                  <a:lnTo>
                    <a:pt x="924000" y="0"/>
                  </a:lnTo>
                  <a:cubicBezTo>
                    <a:pt x="943884" y="0"/>
                    <a:pt x="960000" y="16117"/>
                    <a:pt x="960000" y="36000"/>
                  </a:cubicBezTo>
                  <a:lnTo>
                    <a:pt x="960000" y="252000"/>
                  </a:lnTo>
                  <a:cubicBezTo>
                    <a:pt x="960000" y="271883"/>
                    <a:pt x="943884" y="288000"/>
                    <a:pt x="924000" y="288000"/>
                  </a:cubicBezTo>
                  <a:lnTo>
                    <a:pt x="36000" y="288000"/>
                  </a:lnTo>
                  <a:cubicBezTo>
                    <a:pt x="16117" y="288000"/>
                    <a:pt x="0" y="271883"/>
                    <a:pt x="0" y="252000"/>
                  </a:cubicBezTo>
                  <a:lnTo>
                    <a:pt x="0" y="36000"/>
                  </a:lnTo>
                  <a:cubicBezTo>
                    <a:pt x="0" y="16117"/>
                    <a:pt x="16117" y="0"/>
                    <a:pt x="36000" y="0"/>
                  </a:cubicBezTo>
                  <a:close/>
                </a:path>
              </a:pathLst>
            </a:custGeom>
            <a:solidFill>
              <a:srgbClr val="0070C0"/>
            </a:solidFill>
            <a:ln w="6000" cap="flat">
              <a:solidFill>
                <a:srgbClr val="939850"/>
              </a:solidFill>
              <a:bevel/>
            </a:ln>
            <a:scene3d>
              <a:camera prst="orthographicFront"/>
              <a:lightRig rig="threePt" dir="t"/>
            </a:scene3d>
            <a:sp3d contourW="12700">
              <a:contourClr>
                <a:schemeClr val="bg1"/>
              </a:contourClr>
            </a:sp3d>
          </p:spPr>
          <p:txBody>
            <a:bodyPr wrap="square" lIns="36000" tIns="0" rIns="3600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srgbClr val="FFFFFF"/>
                  </a:solidFill>
                  <a:effectLst/>
                  <a:uLnTx/>
                  <a:uFillTx/>
                  <a:latin typeface="Arial"/>
                  <a:ea typeface="SimSun"/>
                  <a:cs typeface="Times New Roman"/>
                </a:rPr>
                <a:t>Summer Schools</a:t>
              </a:r>
            </a:p>
          </p:txBody>
        </p:sp>
        <p:sp>
          <p:nvSpPr>
            <p:cNvPr id="30" name="Simple Card 3"/>
            <p:cNvSpPr/>
            <p:nvPr/>
          </p:nvSpPr>
          <p:spPr>
            <a:xfrm>
              <a:off x="8256422" y="4737224"/>
              <a:ext cx="1640591" cy="1632683"/>
            </a:xfrm>
            <a:custGeom>
              <a:avLst/>
              <a:gdLst>
                <a:gd name="connsiteX0" fmla="*/ 0 w 960000"/>
                <a:gd name="connsiteY0" fmla="*/ 144000 h 288000"/>
                <a:gd name="connsiteX1" fmla="*/ 480000 w 960000"/>
                <a:gd name="connsiteY1" fmla="*/ 0 h 288000"/>
                <a:gd name="connsiteX2" fmla="*/ 960000 w 960000"/>
                <a:gd name="connsiteY2" fmla="*/ 144000 h 288000"/>
                <a:gd name="connsiteX3" fmla="*/ 480000 w 960000"/>
                <a:gd name="connsiteY3" fmla="*/ 288000 h 288000"/>
                <a:gd name="rtl" fmla="*/ 24000 w 960000"/>
                <a:gd name="rtt" fmla="*/ 96000 h 288000"/>
                <a:gd name="rtr" fmla="*/ 936000 w 960000"/>
                <a:gd name="rtb" fmla="*/ 192000 h 288000"/>
              </a:gdLst>
              <a:ahLst/>
              <a:cxnLst>
                <a:cxn ang="0">
                  <a:pos x="connsiteX0" y="connsiteY0"/>
                </a:cxn>
                <a:cxn ang="0">
                  <a:pos x="connsiteX1" y="connsiteY1"/>
                </a:cxn>
                <a:cxn ang="0">
                  <a:pos x="connsiteX2" y="connsiteY2"/>
                </a:cxn>
                <a:cxn ang="0">
                  <a:pos x="connsiteX3" y="connsiteY3"/>
                </a:cxn>
              </a:cxnLst>
              <a:rect l="rtl" t="rtt" r="rtr" b="rtb"/>
              <a:pathLst>
                <a:path w="960000" h="288000">
                  <a:moveTo>
                    <a:pt x="36000" y="0"/>
                  </a:moveTo>
                  <a:lnTo>
                    <a:pt x="924000" y="0"/>
                  </a:lnTo>
                  <a:cubicBezTo>
                    <a:pt x="943884" y="0"/>
                    <a:pt x="960000" y="16117"/>
                    <a:pt x="960000" y="36000"/>
                  </a:cubicBezTo>
                  <a:lnTo>
                    <a:pt x="960000" y="252000"/>
                  </a:lnTo>
                  <a:cubicBezTo>
                    <a:pt x="960000" y="271883"/>
                    <a:pt x="943884" y="288000"/>
                    <a:pt x="924000" y="288000"/>
                  </a:cubicBezTo>
                  <a:lnTo>
                    <a:pt x="36000" y="288000"/>
                  </a:lnTo>
                  <a:cubicBezTo>
                    <a:pt x="16117" y="288000"/>
                    <a:pt x="0" y="271883"/>
                    <a:pt x="0" y="252000"/>
                  </a:cubicBezTo>
                  <a:lnTo>
                    <a:pt x="0" y="36000"/>
                  </a:lnTo>
                  <a:cubicBezTo>
                    <a:pt x="0" y="16117"/>
                    <a:pt x="16117" y="0"/>
                    <a:pt x="36000" y="0"/>
                  </a:cubicBezTo>
                  <a:close/>
                </a:path>
              </a:pathLst>
            </a:custGeom>
            <a:solidFill>
              <a:srgbClr val="CD7774"/>
            </a:solidFill>
            <a:ln w="6000" cap="flat">
              <a:solidFill>
                <a:srgbClr val="CD7774"/>
              </a:solidFill>
              <a:bevel/>
            </a:ln>
            <a:scene3d>
              <a:camera prst="orthographicFront"/>
              <a:lightRig rig="threePt" dir="t"/>
            </a:scene3d>
            <a:sp3d contourW="12700">
              <a:contourClr>
                <a:schemeClr val="bg1"/>
              </a:contourClr>
            </a:sp3d>
          </p:spPr>
          <p:txBody>
            <a:bodyPr wrap="square" lIns="36000" tIns="0" rIns="3600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smtClean="0">
                  <a:ln>
                    <a:noFill/>
                  </a:ln>
                  <a:solidFill>
                    <a:srgbClr val="FFFFFF"/>
                  </a:solidFill>
                  <a:effectLst/>
                  <a:uLnTx/>
                  <a:uFillTx/>
                  <a:latin typeface="Arial"/>
                  <a:ea typeface="SimSun"/>
                  <a:cs typeface="Times New Roman"/>
                </a:rPr>
                <a:t>EPI-ISS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smtClean="0">
                  <a:ln>
                    <a:noFill/>
                  </a:ln>
                  <a:solidFill>
                    <a:srgbClr val="FFFFFF"/>
                  </a:solidFill>
                  <a:effectLst/>
                  <a:uLnTx/>
                  <a:uFillTx/>
                  <a:latin typeface="Arial"/>
                  <a:ea typeface="SimSun"/>
                  <a:cs typeface="Times New Roman"/>
                </a:rPr>
                <a:t>(Hui </a:t>
              </a:r>
              <a:r>
                <a:rPr kumimoji="0" lang="en-US" sz="1200" b="0" i="0" u="none" strike="noStrike" kern="100" cap="none" spc="0" normalizeH="0" baseline="0" noProof="0" dirty="0">
                  <a:ln>
                    <a:noFill/>
                  </a:ln>
                  <a:solidFill>
                    <a:srgbClr val="FFFFFF"/>
                  </a:solidFill>
                  <a:effectLst/>
                  <a:uLnTx/>
                  <a:uFillTx/>
                  <a:latin typeface="Arial"/>
                  <a:ea typeface="SimSun"/>
                  <a:cs typeface="Times New Roman"/>
                </a:rPr>
                <a:t>Guo)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smtClean="0">
                  <a:ln>
                    <a:noFill/>
                  </a:ln>
                  <a:solidFill>
                    <a:srgbClr val="FFFFFF"/>
                  </a:solidFill>
                  <a:effectLst/>
                  <a:uLnTx/>
                  <a:uFillTx/>
                  <a:latin typeface="Arial"/>
                  <a:ea typeface="SimSun"/>
                  <a:cs typeface="Times New Roman"/>
                </a:rPr>
                <a:t>NISS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smtClean="0">
                  <a:ln>
                    <a:noFill/>
                  </a:ln>
                  <a:solidFill>
                    <a:srgbClr val="FFFFFF"/>
                  </a:solidFill>
                  <a:effectLst/>
                  <a:uLnTx/>
                  <a:uFillTx/>
                  <a:latin typeface="Arial"/>
                  <a:ea typeface="SimSun"/>
                  <a:cs typeface="Times New Roman"/>
                </a:rPr>
                <a:t>(Mary</a:t>
              </a:r>
              <a:r>
                <a:rPr kumimoji="0" lang="en-US" sz="1200" b="0" i="0" u="none" strike="noStrike" kern="100" cap="none" spc="0" normalizeH="0" noProof="0" dirty="0" smtClean="0">
                  <a:ln>
                    <a:noFill/>
                  </a:ln>
                  <a:solidFill>
                    <a:srgbClr val="FFFFFF"/>
                  </a:solidFill>
                  <a:effectLst/>
                  <a:uLnTx/>
                  <a:uFillTx/>
                  <a:latin typeface="Arial"/>
                  <a:ea typeface="SimSun"/>
                  <a:cs typeface="Times New Roman"/>
                </a:rPr>
                <a:t> Cooke</a:t>
              </a:r>
              <a:r>
                <a:rPr kumimoji="0" lang="en-US" sz="1200" b="0" i="0" u="none" strike="noStrike" kern="100" cap="none" spc="0" normalizeH="0" baseline="0" noProof="0" dirty="0" smtClean="0">
                  <a:ln>
                    <a:noFill/>
                  </a:ln>
                  <a:solidFill>
                    <a:srgbClr val="FFFFFF"/>
                  </a:solidFill>
                  <a:effectLst/>
                  <a:uLnTx/>
                  <a:uFillTx/>
                  <a:latin typeface="Arial"/>
                  <a:ea typeface="SimSun"/>
                  <a:cs typeface="Times New Roman"/>
                </a:rPr>
                <a:t>)</a:t>
              </a:r>
              <a:endParaRPr kumimoji="0" lang="en-US" sz="1200" b="0" i="0" u="none" strike="noStrike" kern="100" cap="none" spc="0" normalizeH="0" baseline="0" noProof="0" dirty="0">
                <a:ln>
                  <a:noFill/>
                </a:ln>
                <a:solidFill>
                  <a:srgbClr val="FFFFFF"/>
                </a:solidFill>
                <a:effectLst/>
                <a:uLnTx/>
                <a:uFillTx/>
                <a:latin typeface="Arial"/>
                <a:ea typeface="SimSun"/>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smtClean="0">
                  <a:ln>
                    <a:noFill/>
                  </a:ln>
                  <a:solidFill>
                    <a:srgbClr val="FFFFFF"/>
                  </a:solidFill>
                  <a:effectLst/>
                  <a:uLnTx/>
                  <a:uFillTx/>
                  <a:latin typeface="Arial"/>
                  <a:ea typeface="SimSun"/>
                  <a:cs typeface="Times New Roman"/>
                </a:rPr>
                <a:t>IPSS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smtClean="0">
                  <a:ln>
                    <a:noFill/>
                  </a:ln>
                  <a:solidFill>
                    <a:srgbClr val="FFFFFF"/>
                  </a:solidFill>
                  <a:effectLst/>
                  <a:uLnTx/>
                  <a:uFillTx/>
                  <a:latin typeface="Arial"/>
                  <a:ea typeface="SimSun"/>
                  <a:cs typeface="Times New Roman"/>
                </a:rPr>
                <a:t>(Alain </a:t>
              </a:r>
              <a:r>
                <a:rPr kumimoji="0" lang="en-US" sz="1200" b="0" i="0" u="none" strike="noStrike" kern="100" cap="none" spc="0" normalizeH="0" baseline="0" noProof="0" dirty="0" err="1">
                  <a:ln>
                    <a:noFill/>
                  </a:ln>
                  <a:solidFill>
                    <a:srgbClr val="FFFFFF"/>
                  </a:solidFill>
                  <a:effectLst/>
                  <a:uLnTx/>
                  <a:uFillTx/>
                  <a:latin typeface="Arial"/>
                  <a:ea typeface="SimSun"/>
                  <a:cs typeface="Times New Roman"/>
                </a:rPr>
                <a:t>Pluen</a:t>
              </a:r>
              <a:r>
                <a:rPr kumimoji="0" lang="en-US" sz="1200" b="0" i="0" u="none" strike="noStrike" kern="100" cap="none" spc="0" normalizeH="0" baseline="0" noProof="0" dirty="0">
                  <a:ln>
                    <a:noFill/>
                  </a:ln>
                  <a:solidFill>
                    <a:srgbClr val="FFFFFF"/>
                  </a:solidFill>
                  <a:effectLst/>
                  <a:uLnTx/>
                  <a:uFillTx/>
                  <a:latin typeface="Arial"/>
                  <a:ea typeface="SimSun"/>
                  <a:cs typeface="Times New Roman"/>
                </a:rPr>
                <a:t>)</a:t>
              </a:r>
            </a:p>
          </p:txBody>
        </p:sp>
        <p:sp>
          <p:nvSpPr>
            <p:cNvPr id="31" name="Simple Card 3"/>
            <p:cNvSpPr/>
            <p:nvPr/>
          </p:nvSpPr>
          <p:spPr>
            <a:xfrm>
              <a:off x="6181140" y="4742320"/>
              <a:ext cx="1640591" cy="636432"/>
            </a:xfrm>
            <a:custGeom>
              <a:avLst/>
              <a:gdLst>
                <a:gd name="connsiteX0" fmla="*/ 0 w 960000"/>
                <a:gd name="connsiteY0" fmla="*/ 144000 h 288000"/>
                <a:gd name="connsiteX1" fmla="*/ 480000 w 960000"/>
                <a:gd name="connsiteY1" fmla="*/ 0 h 288000"/>
                <a:gd name="connsiteX2" fmla="*/ 960000 w 960000"/>
                <a:gd name="connsiteY2" fmla="*/ 144000 h 288000"/>
                <a:gd name="connsiteX3" fmla="*/ 480000 w 960000"/>
                <a:gd name="connsiteY3" fmla="*/ 288000 h 288000"/>
                <a:gd name="rtl" fmla="*/ 24000 w 960000"/>
                <a:gd name="rtt" fmla="*/ 96000 h 288000"/>
                <a:gd name="rtr" fmla="*/ 936000 w 960000"/>
                <a:gd name="rtb" fmla="*/ 192000 h 288000"/>
              </a:gdLst>
              <a:ahLst/>
              <a:cxnLst>
                <a:cxn ang="0">
                  <a:pos x="connsiteX0" y="connsiteY0"/>
                </a:cxn>
                <a:cxn ang="0">
                  <a:pos x="connsiteX1" y="connsiteY1"/>
                </a:cxn>
                <a:cxn ang="0">
                  <a:pos x="connsiteX2" y="connsiteY2"/>
                </a:cxn>
                <a:cxn ang="0">
                  <a:pos x="connsiteX3" y="connsiteY3"/>
                </a:cxn>
              </a:cxnLst>
              <a:rect l="rtl" t="rtt" r="rtr" b="rtb"/>
              <a:pathLst>
                <a:path w="960000" h="288000">
                  <a:moveTo>
                    <a:pt x="36000" y="0"/>
                  </a:moveTo>
                  <a:lnTo>
                    <a:pt x="924000" y="0"/>
                  </a:lnTo>
                  <a:cubicBezTo>
                    <a:pt x="943884" y="0"/>
                    <a:pt x="960000" y="16117"/>
                    <a:pt x="960000" y="36000"/>
                  </a:cubicBezTo>
                  <a:lnTo>
                    <a:pt x="960000" y="252000"/>
                  </a:lnTo>
                  <a:cubicBezTo>
                    <a:pt x="960000" y="271883"/>
                    <a:pt x="943884" y="288000"/>
                    <a:pt x="924000" y="288000"/>
                  </a:cubicBezTo>
                  <a:lnTo>
                    <a:pt x="36000" y="288000"/>
                  </a:lnTo>
                  <a:cubicBezTo>
                    <a:pt x="16117" y="288000"/>
                    <a:pt x="0" y="271883"/>
                    <a:pt x="0" y="252000"/>
                  </a:cubicBezTo>
                  <a:lnTo>
                    <a:pt x="0" y="36000"/>
                  </a:lnTo>
                  <a:cubicBezTo>
                    <a:pt x="0" y="16117"/>
                    <a:pt x="16117" y="0"/>
                    <a:pt x="36000" y="0"/>
                  </a:cubicBezTo>
                  <a:close/>
                </a:path>
              </a:pathLst>
            </a:custGeom>
            <a:solidFill>
              <a:srgbClr val="CD7774"/>
            </a:solidFill>
            <a:ln w="6000" cap="flat">
              <a:solidFill>
                <a:srgbClr val="CD7774"/>
              </a:solidFill>
              <a:bevel/>
            </a:ln>
            <a:scene3d>
              <a:camera prst="orthographicFront"/>
              <a:lightRig rig="threePt" dir="t"/>
            </a:scene3d>
            <a:sp3d contourW="12700">
              <a:contourClr>
                <a:schemeClr val="bg1"/>
              </a:contourClr>
            </a:sp3d>
          </p:spPr>
          <p:txBody>
            <a:bodyPr wrap="square" lIns="36000" tIns="0" rIns="3600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FFFFFF"/>
                  </a:solidFill>
                  <a:effectLst/>
                  <a:uLnTx/>
                  <a:uFillTx/>
                  <a:latin typeface="Arial"/>
                  <a:ea typeface="SimSun"/>
                  <a:cs typeface="Times New Roman"/>
                </a:rPr>
                <a:t>SCI-SISS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FFFFFF"/>
                  </a:solidFill>
                  <a:effectLst/>
                  <a:uLnTx/>
                  <a:uFillTx/>
                  <a:latin typeface="Arial"/>
                  <a:ea typeface="SimSun"/>
                  <a:cs typeface="Times New Roman"/>
                </a:rPr>
                <a:t>(Liz </a:t>
              </a:r>
              <a:r>
                <a:rPr kumimoji="0" lang="en-US" sz="1200" b="0" i="0" u="none" strike="noStrike" kern="100" cap="none" spc="0" normalizeH="0" baseline="0" noProof="0" dirty="0" err="1">
                  <a:ln>
                    <a:noFill/>
                  </a:ln>
                  <a:solidFill>
                    <a:srgbClr val="FFFFFF"/>
                  </a:solidFill>
                  <a:effectLst/>
                  <a:uLnTx/>
                  <a:uFillTx/>
                  <a:latin typeface="Arial"/>
                  <a:ea typeface="SimSun"/>
                  <a:cs typeface="Times New Roman"/>
                </a:rPr>
                <a:t>Toon</a:t>
              </a:r>
              <a:r>
                <a:rPr kumimoji="0" lang="en-US" sz="1200" b="0" i="0" u="none" strike="noStrike" kern="100" cap="none" spc="0" normalizeH="0" baseline="0" noProof="0" dirty="0">
                  <a:ln>
                    <a:noFill/>
                  </a:ln>
                  <a:solidFill>
                    <a:srgbClr val="FFFFFF"/>
                  </a:solidFill>
                  <a:effectLst/>
                  <a:uLnTx/>
                  <a:uFillTx/>
                  <a:latin typeface="Arial"/>
                  <a:ea typeface="SimSun"/>
                  <a:cs typeface="Times New Roman"/>
                </a:rPr>
                <a:t>)</a:t>
              </a:r>
            </a:p>
          </p:txBody>
        </p:sp>
        <p:sp>
          <p:nvSpPr>
            <p:cNvPr id="32" name="Simple Card 3"/>
            <p:cNvSpPr/>
            <p:nvPr/>
          </p:nvSpPr>
          <p:spPr>
            <a:xfrm>
              <a:off x="3979376" y="4760682"/>
              <a:ext cx="1640591" cy="636432"/>
            </a:xfrm>
            <a:custGeom>
              <a:avLst/>
              <a:gdLst>
                <a:gd name="connsiteX0" fmla="*/ 0 w 960000"/>
                <a:gd name="connsiteY0" fmla="*/ 144000 h 288000"/>
                <a:gd name="connsiteX1" fmla="*/ 480000 w 960000"/>
                <a:gd name="connsiteY1" fmla="*/ 0 h 288000"/>
                <a:gd name="connsiteX2" fmla="*/ 960000 w 960000"/>
                <a:gd name="connsiteY2" fmla="*/ 144000 h 288000"/>
                <a:gd name="connsiteX3" fmla="*/ 480000 w 960000"/>
                <a:gd name="connsiteY3" fmla="*/ 288000 h 288000"/>
                <a:gd name="rtl" fmla="*/ 24000 w 960000"/>
                <a:gd name="rtt" fmla="*/ 96000 h 288000"/>
                <a:gd name="rtr" fmla="*/ 936000 w 960000"/>
                <a:gd name="rtb" fmla="*/ 192000 h 288000"/>
              </a:gdLst>
              <a:ahLst/>
              <a:cxnLst>
                <a:cxn ang="0">
                  <a:pos x="connsiteX0" y="connsiteY0"/>
                </a:cxn>
                <a:cxn ang="0">
                  <a:pos x="connsiteX1" y="connsiteY1"/>
                </a:cxn>
                <a:cxn ang="0">
                  <a:pos x="connsiteX2" y="connsiteY2"/>
                </a:cxn>
                <a:cxn ang="0">
                  <a:pos x="connsiteX3" y="connsiteY3"/>
                </a:cxn>
              </a:cxnLst>
              <a:rect l="rtl" t="rtt" r="rtr" b="rtb"/>
              <a:pathLst>
                <a:path w="960000" h="288000">
                  <a:moveTo>
                    <a:pt x="36000" y="0"/>
                  </a:moveTo>
                  <a:lnTo>
                    <a:pt x="924000" y="0"/>
                  </a:lnTo>
                  <a:cubicBezTo>
                    <a:pt x="943884" y="0"/>
                    <a:pt x="960000" y="16117"/>
                    <a:pt x="960000" y="36000"/>
                  </a:cubicBezTo>
                  <a:lnTo>
                    <a:pt x="960000" y="252000"/>
                  </a:lnTo>
                  <a:cubicBezTo>
                    <a:pt x="960000" y="271883"/>
                    <a:pt x="943884" y="288000"/>
                    <a:pt x="924000" y="288000"/>
                  </a:cubicBezTo>
                  <a:lnTo>
                    <a:pt x="36000" y="288000"/>
                  </a:lnTo>
                  <a:cubicBezTo>
                    <a:pt x="16117" y="288000"/>
                    <a:pt x="0" y="271883"/>
                    <a:pt x="0" y="252000"/>
                  </a:cubicBezTo>
                  <a:lnTo>
                    <a:pt x="0" y="36000"/>
                  </a:lnTo>
                  <a:cubicBezTo>
                    <a:pt x="0" y="16117"/>
                    <a:pt x="16117" y="0"/>
                    <a:pt x="36000" y="0"/>
                  </a:cubicBezTo>
                  <a:close/>
                </a:path>
              </a:pathLst>
            </a:custGeom>
            <a:solidFill>
              <a:srgbClr val="CD7774"/>
            </a:solidFill>
            <a:ln w="6000" cap="flat">
              <a:solidFill>
                <a:srgbClr val="CD7774"/>
              </a:solidFill>
              <a:bevel/>
            </a:ln>
            <a:scene3d>
              <a:camera prst="orthographicFront"/>
              <a:lightRig rig="threePt" dir="t"/>
            </a:scene3d>
            <a:sp3d contourW="12700">
              <a:contourClr>
                <a:schemeClr val="bg1"/>
              </a:contourClr>
            </a:sp3d>
          </p:spPr>
          <p:txBody>
            <a:bodyPr wrap="square" lIns="36000" tIns="0" rIns="3600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FFFFFF"/>
                  </a:solidFill>
                  <a:effectLst/>
                  <a:uLnTx/>
                  <a:uFillTx/>
                  <a:latin typeface="Arial"/>
                  <a:ea typeface="SimSun"/>
                  <a:cs typeface="Times New Roman"/>
                </a:rPr>
                <a:t>Bio-SISS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FFFFFF"/>
                  </a:solidFill>
                  <a:effectLst/>
                  <a:uLnTx/>
                  <a:uFillTx/>
                  <a:latin typeface="Arial"/>
                  <a:ea typeface="SimSun"/>
                  <a:cs typeface="Times New Roman"/>
                </a:rPr>
                <a:t>(Hui Lu)</a:t>
              </a:r>
            </a:p>
          </p:txBody>
        </p:sp>
        <p:cxnSp>
          <p:nvCxnSpPr>
            <p:cNvPr id="33" name="Straight Connector 32"/>
            <p:cNvCxnSpPr>
              <a:cxnSpLocks/>
            </p:cNvCxnSpPr>
            <p:nvPr/>
          </p:nvCxnSpPr>
          <p:spPr>
            <a:xfrm>
              <a:off x="5968778" y="2057650"/>
              <a:ext cx="0" cy="86271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68529" y="2918347"/>
              <a:ext cx="10134860" cy="1066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800220" y="2931770"/>
              <a:ext cx="1" cy="30911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990343" y="2929015"/>
              <a:ext cx="0" cy="28971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073808" y="2920389"/>
              <a:ext cx="860" cy="28971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693601A-AEE5-4C14-A08E-C8CA6B2CD070}"/>
                </a:ext>
              </a:extLst>
            </p:cNvPr>
            <p:cNvCxnSpPr>
              <a:endCxn id="28" idx="1"/>
            </p:cNvCxnSpPr>
            <p:nvPr/>
          </p:nvCxnSpPr>
          <p:spPr>
            <a:xfrm>
              <a:off x="883613" y="2929946"/>
              <a:ext cx="0" cy="182228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1F089F-A076-479E-B00A-F7779694AD61}"/>
                </a:ext>
              </a:extLst>
            </p:cNvPr>
            <p:cNvCxnSpPr>
              <a:endCxn id="40" idx="1"/>
            </p:cNvCxnSpPr>
            <p:nvPr/>
          </p:nvCxnSpPr>
          <p:spPr>
            <a:xfrm>
              <a:off x="10995612" y="2914501"/>
              <a:ext cx="0" cy="183435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0" name="Simple Card 3">
              <a:extLst>
                <a:ext uri="{FF2B5EF4-FFF2-40B4-BE49-F238E27FC236}">
                  <a16:creationId xmlns:a16="http://schemas.microsoft.com/office/drawing/2014/main" id="{DD643049-1DC0-43FC-AC77-FBD76BD36AEA}"/>
                </a:ext>
              </a:extLst>
            </p:cNvPr>
            <p:cNvSpPr/>
            <p:nvPr/>
          </p:nvSpPr>
          <p:spPr>
            <a:xfrm>
              <a:off x="10220646" y="4748855"/>
              <a:ext cx="1549932" cy="1305548"/>
            </a:xfrm>
            <a:custGeom>
              <a:avLst/>
              <a:gdLst>
                <a:gd name="connsiteX0" fmla="*/ 0 w 960000"/>
                <a:gd name="connsiteY0" fmla="*/ 144000 h 288000"/>
                <a:gd name="connsiteX1" fmla="*/ 480000 w 960000"/>
                <a:gd name="connsiteY1" fmla="*/ 0 h 288000"/>
                <a:gd name="connsiteX2" fmla="*/ 960000 w 960000"/>
                <a:gd name="connsiteY2" fmla="*/ 144000 h 288000"/>
                <a:gd name="connsiteX3" fmla="*/ 480000 w 960000"/>
                <a:gd name="connsiteY3" fmla="*/ 288000 h 288000"/>
                <a:gd name="rtl" fmla="*/ 24000 w 960000"/>
                <a:gd name="rtt" fmla="*/ 96000 h 288000"/>
                <a:gd name="rtr" fmla="*/ 936000 w 960000"/>
                <a:gd name="rtb" fmla="*/ 192000 h 288000"/>
              </a:gdLst>
              <a:ahLst/>
              <a:cxnLst>
                <a:cxn ang="0">
                  <a:pos x="connsiteX0" y="connsiteY0"/>
                </a:cxn>
                <a:cxn ang="0">
                  <a:pos x="connsiteX1" y="connsiteY1"/>
                </a:cxn>
                <a:cxn ang="0">
                  <a:pos x="connsiteX2" y="connsiteY2"/>
                </a:cxn>
                <a:cxn ang="0">
                  <a:pos x="connsiteX3" y="connsiteY3"/>
                </a:cxn>
              </a:cxnLst>
              <a:rect l="rtl" t="rtt" r="rtr" b="rtb"/>
              <a:pathLst>
                <a:path w="960000" h="288000">
                  <a:moveTo>
                    <a:pt x="36000" y="0"/>
                  </a:moveTo>
                  <a:lnTo>
                    <a:pt x="924000" y="0"/>
                  </a:lnTo>
                  <a:cubicBezTo>
                    <a:pt x="943884" y="0"/>
                    <a:pt x="960000" y="16117"/>
                    <a:pt x="960000" y="36000"/>
                  </a:cubicBezTo>
                  <a:lnTo>
                    <a:pt x="960000" y="252000"/>
                  </a:lnTo>
                  <a:cubicBezTo>
                    <a:pt x="960000" y="271883"/>
                    <a:pt x="943884" y="288000"/>
                    <a:pt x="924000" y="288000"/>
                  </a:cubicBezTo>
                  <a:lnTo>
                    <a:pt x="36000" y="288000"/>
                  </a:lnTo>
                  <a:cubicBezTo>
                    <a:pt x="16117" y="288000"/>
                    <a:pt x="0" y="271883"/>
                    <a:pt x="0" y="252000"/>
                  </a:cubicBezTo>
                  <a:lnTo>
                    <a:pt x="0" y="36000"/>
                  </a:lnTo>
                  <a:cubicBezTo>
                    <a:pt x="0" y="16117"/>
                    <a:pt x="16117" y="0"/>
                    <a:pt x="36000" y="0"/>
                  </a:cubicBezTo>
                  <a:close/>
                </a:path>
              </a:pathLst>
            </a:custGeom>
            <a:solidFill>
              <a:schemeClr val="accent6">
                <a:lumMod val="40000"/>
                <a:lumOff val="60000"/>
              </a:schemeClr>
            </a:solidFill>
            <a:ln w="6000" cap="flat">
              <a:solidFill>
                <a:srgbClr val="939850"/>
              </a:solidFill>
              <a:bevel/>
            </a:ln>
            <a:scene3d>
              <a:camera prst="orthographicFront"/>
              <a:lightRig rig="threePt" dir="t"/>
            </a:scene3d>
            <a:sp3d contourW="12700">
              <a:contourClr>
                <a:schemeClr val="bg1"/>
              </a:contourClr>
            </a:sp3d>
          </p:spPr>
          <p:txBody>
            <a:bodyPr wrap="square" lIns="36000" tIns="0" rIns="3600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00" cap="none" spc="0" normalizeH="0" baseline="0" noProof="0" dirty="0" smtClean="0">
                  <a:ln>
                    <a:noFill/>
                  </a:ln>
                  <a:solidFill>
                    <a:prstClr val="black"/>
                  </a:solidFill>
                  <a:effectLst/>
                  <a:uLnTx/>
                  <a:uFillTx/>
                  <a:latin typeface="Arial"/>
                  <a:ea typeface="SimSun"/>
                  <a:cs typeface="Times New Roman"/>
                </a:rPr>
                <a:t>Partnerships </a:t>
              </a:r>
              <a:r>
                <a:rPr kumimoji="0" lang="en-GB" sz="1200" b="1" i="0" u="none" strike="noStrike" kern="100" cap="none" spc="0" normalizeH="0" baseline="0" noProof="0" dirty="0">
                  <a:ln>
                    <a:noFill/>
                  </a:ln>
                  <a:solidFill>
                    <a:prstClr val="black"/>
                  </a:solidFill>
                  <a:effectLst/>
                  <a:uLnTx/>
                  <a:uFillTx/>
                  <a:latin typeface="Arial"/>
                  <a:ea typeface="SimSun"/>
                  <a:cs typeface="Times New Roman"/>
                </a:rPr>
                <a:t>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00" cap="none" spc="0" normalizeH="0" baseline="0" noProof="0" dirty="0" smtClean="0">
                  <a:ln>
                    <a:noFill/>
                  </a:ln>
                  <a:solidFill>
                    <a:prstClr val="black"/>
                  </a:solidFill>
                  <a:effectLst/>
                  <a:uLnTx/>
                  <a:uFillTx/>
                  <a:latin typeface="Arial"/>
                  <a:ea typeface="SimSun"/>
                  <a:cs typeface="Times New Roman"/>
                </a:rPr>
                <a:t>Helen </a:t>
              </a:r>
              <a:r>
                <a:rPr kumimoji="0" lang="en-GB" sz="1200" b="1" i="0" u="none" strike="noStrike" kern="100" cap="none" spc="0" normalizeH="0" baseline="0" noProof="0" dirty="0">
                  <a:ln>
                    <a:noFill/>
                  </a:ln>
                  <a:solidFill>
                    <a:prstClr val="black"/>
                  </a:solidFill>
                  <a:effectLst/>
                  <a:uLnTx/>
                  <a:uFillTx/>
                  <a:latin typeface="Arial"/>
                  <a:ea typeface="SimSun"/>
                  <a:cs typeface="Times New Roman"/>
                </a:rPr>
                <a:t>Li </a:t>
              </a:r>
              <a:endParaRPr kumimoji="0" lang="en-US" sz="1200" b="1" i="0" u="none" strike="noStrike" kern="100" cap="none" spc="0" normalizeH="0" baseline="0" noProof="0" dirty="0">
                <a:ln>
                  <a:noFill/>
                </a:ln>
                <a:solidFill>
                  <a:prstClr val="black"/>
                </a:solidFill>
                <a:effectLst/>
                <a:uLnTx/>
                <a:uFillTx/>
                <a:latin typeface="Calibri"/>
                <a:ea typeface="SimSun"/>
                <a:cs typeface="Times New Roman"/>
              </a:endParaRPr>
            </a:p>
          </p:txBody>
        </p:sp>
      </p:grpSp>
    </p:spTree>
    <p:extLst>
      <p:ext uri="{BB962C8B-B14F-4D97-AF65-F5344CB8AC3E}">
        <p14:creationId xmlns:p14="http://schemas.microsoft.com/office/powerpoint/2010/main" val="1190479372"/>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95536" y="1373778"/>
            <a:ext cx="4038600" cy="3633267"/>
          </a:xfrm>
        </p:spPr>
        <p:txBody>
          <a:bodyPr>
            <a:noAutofit/>
          </a:bodyPr>
          <a:lstStyle/>
          <a:p>
            <a:pPr>
              <a:lnSpc>
                <a:spcPct val="140000"/>
              </a:lnSpc>
            </a:pPr>
            <a:r>
              <a:rPr lang="en-GB" sz="1400" dirty="0" smtClean="0"/>
              <a:t>6 </a:t>
            </a:r>
            <a:r>
              <a:rPr lang="en-GB" sz="1400" dirty="0"/>
              <a:t>studentships</a:t>
            </a:r>
          </a:p>
          <a:p>
            <a:pPr lvl="1">
              <a:lnSpc>
                <a:spcPct val="140000"/>
              </a:lnSpc>
            </a:pPr>
            <a:r>
              <a:rPr lang="en-GB" sz="1400" dirty="0"/>
              <a:t>For past 4 years </a:t>
            </a:r>
            <a:r>
              <a:rPr lang="en-GB" sz="1400" dirty="0" smtClean="0"/>
              <a:t>not all awarded</a:t>
            </a:r>
            <a:endParaRPr lang="en-GB" sz="1400" dirty="0"/>
          </a:p>
          <a:p>
            <a:pPr lvl="2">
              <a:lnSpc>
                <a:spcPct val="140000"/>
              </a:lnSpc>
            </a:pPr>
            <a:r>
              <a:rPr lang="en-GB" sz="1400" dirty="0"/>
              <a:t>Subject, project quality, student quality?</a:t>
            </a:r>
          </a:p>
          <a:p>
            <a:pPr>
              <a:lnSpc>
                <a:spcPct val="140000"/>
              </a:lnSpc>
            </a:pPr>
            <a:r>
              <a:rPr lang="en-GB" sz="1400" dirty="0" smtClean="0"/>
              <a:t>Action to improve applications</a:t>
            </a:r>
          </a:p>
          <a:p>
            <a:pPr lvl="1">
              <a:lnSpc>
                <a:spcPct val="140000"/>
              </a:lnSpc>
            </a:pPr>
            <a:r>
              <a:rPr lang="en-GB" sz="1400" dirty="0" smtClean="0"/>
              <a:t>Rather than speculative applications promote the best from partner universities</a:t>
            </a:r>
          </a:p>
          <a:p>
            <a:pPr lvl="2">
              <a:lnSpc>
                <a:spcPct val="140000"/>
              </a:lnSpc>
            </a:pPr>
            <a:r>
              <a:rPr lang="en-GB" sz="1400" dirty="0"/>
              <a:t>SJTUSM, PKUHSC, CSU</a:t>
            </a:r>
            <a:endParaRPr lang="en-GB" sz="1400" dirty="0" smtClean="0"/>
          </a:p>
          <a:p>
            <a:pPr lvl="1">
              <a:lnSpc>
                <a:spcPct val="140000"/>
              </a:lnSpc>
            </a:pPr>
            <a:r>
              <a:rPr lang="en-GB" sz="1400" dirty="0"/>
              <a:t>Recruitment </a:t>
            </a:r>
            <a:r>
              <a:rPr lang="en-GB" sz="1400" dirty="0" smtClean="0"/>
              <a:t>events: </a:t>
            </a:r>
            <a:r>
              <a:rPr lang="en-GB" sz="1400" dirty="0"/>
              <a:t>send their best candidates</a:t>
            </a:r>
          </a:p>
          <a:p>
            <a:pPr lvl="1">
              <a:lnSpc>
                <a:spcPct val="140000"/>
              </a:lnSpc>
            </a:pPr>
            <a:r>
              <a:rPr lang="en-GB" sz="1400" dirty="0" smtClean="0"/>
              <a:t>Annual </a:t>
            </a:r>
            <a:r>
              <a:rPr lang="en-GB" sz="1400" dirty="0"/>
              <a:t>Chinese PGR recruitment workshops (Helen Chen)</a:t>
            </a:r>
          </a:p>
          <a:p>
            <a:pPr>
              <a:lnSpc>
                <a:spcPct val="140000"/>
              </a:lnSpc>
            </a:pPr>
            <a:r>
              <a:rPr lang="en-GB" sz="1400" dirty="0" smtClean="0">
                <a:solidFill>
                  <a:srgbClr val="292934"/>
                </a:solidFill>
              </a:rPr>
              <a:t>3 awards have increased to Band 2</a:t>
            </a:r>
          </a:p>
          <a:p>
            <a:pPr lvl="1">
              <a:lnSpc>
                <a:spcPct val="140000"/>
              </a:lnSpc>
            </a:pPr>
            <a:r>
              <a:rPr lang="en-GB" sz="1400" dirty="0" smtClean="0">
                <a:solidFill>
                  <a:srgbClr val="292934"/>
                </a:solidFill>
              </a:rPr>
              <a:t>More attractive to </a:t>
            </a:r>
            <a:r>
              <a:rPr lang="en-GB" sz="1400" dirty="0" err="1" smtClean="0">
                <a:solidFill>
                  <a:srgbClr val="292934"/>
                </a:solidFill>
              </a:rPr>
              <a:t>UoM</a:t>
            </a:r>
            <a:r>
              <a:rPr lang="en-GB" sz="1400" dirty="0" smtClean="0">
                <a:solidFill>
                  <a:srgbClr val="292934"/>
                </a:solidFill>
              </a:rPr>
              <a:t> </a:t>
            </a:r>
            <a:r>
              <a:rPr lang="en-GB" sz="1400" dirty="0" err="1" smtClean="0">
                <a:solidFill>
                  <a:srgbClr val="292934"/>
                </a:solidFill>
              </a:rPr>
              <a:t>Pis</a:t>
            </a:r>
            <a:r>
              <a:rPr lang="en-GB" sz="1400" dirty="0" smtClean="0">
                <a:solidFill>
                  <a:srgbClr val="292934"/>
                </a:solidFill>
              </a:rPr>
              <a:t> to participate</a:t>
            </a:r>
            <a:endParaRPr lang="en-GB" sz="1400" dirty="0">
              <a:solidFill>
                <a:srgbClr val="292934"/>
              </a:solidFill>
            </a:endParaRPr>
          </a:p>
        </p:txBody>
      </p:sp>
      <p:sp>
        <p:nvSpPr>
          <p:cNvPr id="6" name="Content Placeholder 5"/>
          <p:cNvSpPr>
            <a:spLocks noGrp="1"/>
          </p:cNvSpPr>
          <p:nvPr>
            <p:ph sz="half" idx="2"/>
          </p:nvPr>
        </p:nvSpPr>
        <p:spPr>
          <a:xfrm>
            <a:off x="4586536" y="2028875"/>
            <a:ext cx="4038600" cy="3633267"/>
          </a:xfrm>
        </p:spPr>
        <p:txBody>
          <a:bodyPr>
            <a:normAutofit fontScale="92500" lnSpcReduction="20000"/>
          </a:bodyPr>
          <a:lstStyle/>
          <a:p>
            <a:pPr>
              <a:lnSpc>
                <a:spcPct val="140000"/>
              </a:lnSpc>
            </a:pPr>
            <a:r>
              <a:rPr lang="en-GB" sz="1400" b="1" dirty="0" smtClean="0">
                <a:solidFill>
                  <a:srgbClr val="292934"/>
                </a:solidFill>
              </a:rPr>
              <a:t>CSC Innovation Platform</a:t>
            </a:r>
          </a:p>
          <a:p>
            <a:pPr lvl="1">
              <a:lnSpc>
                <a:spcPct val="140000"/>
              </a:lnSpc>
            </a:pPr>
            <a:r>
              <a:rPr lang="en-GB" sz="1400" dirty="0" smtClean="0">
                <a:solidFill>
                  <a:srgbClr val="292934"/>
                </a:solidFill>
              </a:rPr>
              <a:t>Current CSC scheme ends after 2021 awards</a:t>
            </a:r>
          </a:p>
          <a:p>
            <a:pPr lvl="1">
              <a:lnSpc>
                <a:spcPct val="140000"/>
              </a:lnSpc>
            </a:pPr>
            <a:endParaRPr lang="en-GB" sz="1400" dirty="0" smtClean="0">
              <a:solidFill>
                <a:srgbClr val="292934"/>
              </a:solidFill>
            </a:endParaRPr>
          </a:p>
          <a:p>
            <a:pPr>
              <a:lnSpc>
                <a:spcPct val="140000"/>
              </a:lnSpc>
            </a:pPr>
            <a:r>
              <a:rPr lang="en-GB" sz="1400" dirty="0" smtClean="0">
                <a:solidFill>
                  <a:srgbClr val="292934"/>
                </a:solidFill>
              </a:rPr>
              <a:t>Working with </a:t>
            </a:r>
            <a:r>
              <a:rPr lang="en-GB" sz="1400" dirty="0"/>
              <a:t>SJTUSM, </a:t>
            </a:r>
            <a:r>
              <a:rPr lang="en-GB" sz="1400" dirty="0" smtClean="0"/>
              <a:t>PKUHSC to submit an application to CSC Innovation platform</a:t>
            </a:r>
            <a:endParaRPr lang="en-GB" sz="1400" dirty="0">
              <a:solidFill>
                <a:srgbClr val="292934"/>
              </a:solidFill>
            </a:endParaRPr>
          </a:p>
          <a:p>
            <a:pPr lvl="1">
              <a:lnSpc>
                <a:spcPct val="140000"/>
              </a:lnSpc>
            </a:pPr>
            <a:r>
              <a:rPr lang="en-GB" sz="1400" dirty="0" smtClean="0">
                <a:solidFill>
                  <a:srgbClr val="292934"/>
                </a:solidFill>
              </a:rPr>
              <a:t>Recruit to areas of research strength</a:t>
            </a:r>
          </a:p>
          <a:p>
            <a:pPr lvl="1">
              <a:lnSpc>
                <a:spcPct val="140000"/>
              </a:lnSpc>
            </a:pPr>
            <a:r>
              <a:rPr lang="en-GB" sz="1400" dirty="0" smtClean="0">
                <a:solidFill>
                  <a:srgbClr val="292934"/>
                </a:solidFill>
              </a:rPr>
              <a:t>Best Chinese candidates</a:t>
            </a:r>
          </a:p>
          <a:p>
            <a:pPr lvl="1">
              <a:lnSpc>
                <a:spcPct val="140000"/>
              </a:lnSpc>
            </a:pPr>
            <a:r>
              <a:rPr lang="en-GB" sz="1400" dirty="0" smtClean="0">
                <a:solidFill>
                  <a:srgbClr val="292934"/>
                </a:solidFill>
              </a:rPr>
              <a:t>Guaranteed number for length of agreement</a:t>
            </a:r>
          </a:p>
          <a:p>
            <a:pPr lvl="2">
              <a:lnSpc>
                <a:spcPct val="140000"/>
              </a:lnSpc>
            </a:pPr>
            <a:r>
              <a:rPr lang="en-GB" sz="1400" dirty="0" smtClean="0">
                <a:solidFill>
                  <a:srgbClr val="292934"/>
                </a:solidFill>
              </a:rPr>
              <a:t>4 p.a. from each partner university</a:t>
            </a:r>
          </a:p>
          <a:p>
            <a:pPr lvl="1">
              <a:lnSpc>
                <a:spcPct val="140000"/>
              </a:lnSpc>
            </a:pPr>
            <a:r>
              <a:rPr lang="en-GB" sz="1400" dirty="0" smtClean="0">
                <a:solidFill>
                  <a:srgbClr val="292934"/>
                </a:solidFill>
              </a:rPr>
              <a:t>Dual PhD award to promote true collaboration</a:t>
            </a:r>
            <a:endParaRPr lang="en-GB" sz="1400" dirty="0" smtClean="0"/>
          </a:p>
        </p:txBody>
      </p:sp>
      <p:sp>
        <p:nvSpPr>
          <p:cNvPr id="7" name="TextBox 6"/>
          <p:cNvSpPr txBox="1"/>
          <p:nvPr/>
        </p:nvSpPr>
        <p:spPr>
          <a:xfrm>
            <a:off x="2191895" y="370706"/>
            <a:ext cx="4992052" cy="861766"/>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China Scholarship Council</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3946" y="370706"/>
            <a:ext cx="1593589" cy="1600703"/>
          </a:xfrm>
          <a:prstGeom prst="rect">
            <a:avLst/>
          </a:prstGeom>
        </p:spPr>
      </p:pic>
    </p:spTree>
    <p:extLst>
      <p:ext uri="{BB962C8B-B14F-4D97-AF65-F5344CB8AC3E}">
        <p14:creationId xmlns:p14="http://schemas.microsoft.com/office/powerpoint/2010/main" val="3262665211"/>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776" y="1769562"/>
            <a:ext cx="8229600" cy="3633267"/>
          </a:xfrm>
        </p:spPr>
        <p:txBody>
          <a:bodyPr>
            <a:normAutofit fontScale="55000" lnSpcReduction="20000"/>
          </a:bodyPr>
          <a:lstStyle/>
          <a:p>
            <a:pPr>
              <a:lnSpc>
                <a:spcPct val="130000"/>
              </a:lnSpc>
            </a:pPr>
            <a:r>
              <a:rPr lang="en-GB" dirty="0" smtClean="0"/>
              <a:t>One of the few countries with fully-funded studentships</a:t>
            </a:r>
          </a:p>
          <a:p>
            <a:pPr lvl="1">
              <a:lnSpc>
                <a:spcPct val="130000"/>
              </a:lnSpc>
            </a:pPr>
            <a:r>
              <a:rPr lang="en-GB" dirty="0" smtClean="0"/>
              <a:t>Can be of poor quality</a:t>
            </a:r>
          </a:p>
          <a:p>
            <a:pPr lvl="1">
              <a:lnSpc>
                <a:spcPct val="130000"/>
              </a:lnSpc>
            </a:pPr>
            <a:r>
              <a:rPr lang="en-GB" dirty="0" smtClean="0"/>
              <a:t>Increasing Saudi recruitment will not increase PGR diversity</a:t>
            </a:r>
          </a:p>
          <a:p>
            <a:pPr>
              <a:lnSpc>
                <a:spcPct val="130000"/>
              </a:lnSpc>
            </a:pPr>
            <a:r>
              <a:rPr lang="en-GB" dirty="0" smtClean="0"/>
              <a:t>Look to closer Saudi relationship or partnership</a:t>
            </a:r>
          </a:p>
          <a:p>
            <a:pPr lvl="1">
              <a:lnSpc>
                <a:spcPct val="130000"/>
              </a:lnSpc>
            </a:pPr>
            <a:r>
              <a:rPr lang="en-GB" dirty="0" smtClean="0"/>
              <a:t>More and higher quality applications</a:t>
            </a:r>
          </a:p>
          <a:p>
            <a:pPr lvl="2">
              <a:lnSpc>
                <a:spcPct val="130000"/>
              </a:lnSpc>
            </a:pPr>
            <a:r>
              <a:rPr lang="en-GB" dirty="0" smtClean="0"/>
              <a:t>New </a:t>
            </a:r>
            <a:r>
              <a:rPr lang="en-GB" dirty="0" err="1" smtClean="0"/>
              <a:t>iPGR</a:t>
            </a:r>
            <a:r>
              <a:rPr lang="en-GB" dirty="0" smtClean="0"/>
              <a:t> brochure relevant for Saudi market</a:t>
            </a:r>
          </a:p>
          <a:p>
            <a:pPr lvl="2">
              <a:lnSpc>
                <a:spcPct val="130000"/>
              </a:lnSpc>
            </a:pPr>
            <a:r>
              <a:rPr lang="en-GB" dirty="0" smtClean="0"/>
              <a:t>New look </a:t>
            </a:r>
            <a:r>
              <a:rPr lang="en-GB" dirty="0" err="1" smtClean="0"/>
              <a:t>iPGR</a:t>
            </a:r>
            <a:r>
              <a:rPr lang="en-GB" dirty="0" smtClean="0"/>
              <a:t> web page</a:t>
            </a:r>
          </a:p>
          <a:p>
            <a:pPr lvl="2">
              <a:lnSpc>
                <a:spcPct val="130000"/>
              </a:lnSpc>
            </a:pPr>
            <a:r>
              <a:rPr lang="en-GB" dirty="0" smtClean="0"/>
              <a:t>List of self-funded PhD projects for use by International Officer</a:t>
            </a:r>
          </a:p>
          <a:p>
            <a:pPr>
              <a:lnSpc>
                <a:spcPct val="130000"/>
              </a:lnSpc>
            </a:pPr>
            <a:r>
              <a:rPr lang="en-GB" dirty="0" smtClean="0"/>
              <a:t>IECHE April 2019</a:t>
            </a:r>
          </a:p>
          <a:p>
            <a:pPr lvl="1">
              <a:lnSpc>
                <a:spcPct val="130000"/>
              </a:lnSpc>
            </a:pPr>
            <a:r>
              <a:rPr lang="en-GB" dirty="0" smtClean="0"/>
              <a:t>Visited targeted universities: King </a:t>
            </a:r>
            <a:r>
              <a:rPr lang="en-GB" dirty="0" err="1" smtClean="0"/>
              <a:t>Abulaziz</a:t>
            </a:r>
            <a:r>
              <a:rPr lang="en-GB" dirty="0" smtClean="0"/>
              <a:t> University, King Saud University, KAUST</a:t>
            </a:r>
          </a:p>
          <a:p>
            <a:pPr>
              <a:lnSpc>
                <a:spcPct val="130000"/>
              </a:lnSpc>
            </a:pPr>
            <a:r>
              <a:rPr lang="en-GB" dirty="0" smtClean="0"/>
              <a:t>Return visit to KAU Dec 2019</a:t>
            </a:r>
          </a:p>
          <a:p>
            <a:pPr>
              <a:lnSpc>
                <a:spcPct val="130000"/>
              </a:lnSpc>
            </a:pPr>
            <a:r>
              <a:rPr lang="en-GB" dirty="0" smtClean="0"/>
              <a:t>British Council recruitment events and agent-organised events</a:t>
            </a:r>
            <a:endParaRPr lang="en-GB" dirty="0"/>
          </a:p>
        </p:txBody>
      </p:sp>
      <p:sp>
        <p:nvSpPr>
          <p:cNvPr id="4" name="TextBox 3"/>
          <p:cNvSpPr txBox="1"/>
          <p:nvPr/>
        </p:nvSpPr>
        <p:spPr>
          <a:xfrm>
            <a:off x="2191895" y="370706"/>
            <a:ext cx="2508808" cy="861766"/>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Saudi Arabia</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2560" y="370706"/>
            <a:ext cx="2360815" cy="1322056"/>
          </a:xfrm>
          <a:prstGeom prst="rect">
            <a:avLst/>
          </a:prstGeom>
        </p:spPr>
      </p:pic>
    </p:spTree>
    <p:extLst>
      <p:ext uri="{BB962C8B-B14F-4D97-AF65-F5344CB8AC3E}">
        <p14:creationId xmlns:p14="http://schemas.microsoft.com/office/powerpoint/2010/main" val="3040601180"/>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9184" y="2208631"/>
            <a:ext cx="4038600" cy="3633267"/>
          </a:xfrm>
        </p:spPr>
        <p:txBody>
          <a:bodyPr>
            <a:normAutofit fontScale="70000" lnSpcReduction="20000"/>
          </a:bodyPr>
          <a:lstStyle/>
          <a:p>
            <a:pPr>
              <a:lnSpc>
                <a:spcPct val="130000"/>
              </a:lnSpc>
            </a:pPr>
            <a:r>
              <a:rPr lang="en-GB" dirty="0" smtClean="0"/>
              <a:t>Top ranked</a:t>
            </a:r>
          </a:p>
          <a:p>
            <a:pPr lvl="1">
              <a:lnSpc>
                <a:spcPct val="130000"/>
              </a:lnSpc>
            </a:pPr>
            <a:r>
              <a:rPr lang="en-GB" dirty="0" smtClean="0"/>
              <a:t>Research areas align</a:t>
            </a:r>
          </a:p>
          <a:p>
            <a:pPr>
              <a:lnSpc>
                <a:spcPct val="130000"/>
              </a:lnSpc>
            </a:pPr>
            <a:r>
              <a:rPr lang="en-GB" dirty="0" smtClean="0"/>
              <a:t>Zoom conference Sept 2020</a:t>
            </a:r>
          </a:p>
          <a:p>
            <a:pPr lvl="1">
              <a:lnSpc>
                <a:spcPct val="130000"/>
              </a:lnSpc>
            </a:pPr>
            <a:r>
              <a:rPr lang="en-GB" dirty="0" smtClean="0"/>
              <a:t>Nursing: </a:t>
            </a:r>
            <a:r>
              <a:rPr lang="en-GB" dirty="0" err="1" smtClean="0"/>
              <a:t>UoM</a:t>
            </a:r>
            <a:r>
              <a:rPr lang="en-GB" dirty="0" smtClean="0"/>
              <a:t> PhD programme in KAU</a:t>
            </a:r>
          </a:p>
          <a:p>
            <a:pPr lvl="1">
              <a:lnSpc>
                <a:spcPct val="130000"/>
              </a:lnSpc>
            </a:pPr>
            <a:r>
              <a:rPr lang="en-GB" dirty="0" smtClean="0"/>
              <a:t>Imaging: sabbatical visits, CPD, PGT, PGR</a:t>
            </a:r>
          </a:p>
          <a:p>
            <a:pPr lvl="1">
              <a:lnSpc>
                <a:spcPct val="130000"/>
              </a:lnSpc>
            </a:pPr>
            <a:r>
              <a:rPr lang="en-GB" dirty="0" smtClean="0"/>
              <a:t>Speech therapy &amp; audiology: external review, split-site PhD</a:t>
            </a:r>
          </a:p>
          <a:p>
            <a:pPr lvl="1">
              <a:lnSpc>
                <a:spcPct val="130000"/>
              </a:lnSpc>
            </a:pPr>
            <a:r>
              <a:rPr lang="en-GB" dirty="0" smtClean="0"/>
              <a:t>Summer School, CARD</a:t>
            </a:r>
          </a:p>
          <a:p>
            <a:pPr>
              <a:lnSpc>
                <a:spcPct val="130000"/>
              </a:lnSpc>
            </a:pPr>
            <a:endParaRPr lang="en-GB" dirty="0"/>
          </a:p>
        </p:txBody>
      </p:sp>
      <p:graphicFrame>
        <p:nvGraphicFramePr>
          <p:cNvPr id="6" name="Content Placeholder 5"/>
          <p:cNvGraphicFramePr>
            <a:graphicFrameLocks noGrp="1"/>
          </p:cNvGraphicFramePr>
          <p:nvPr>
            <p:ph sz="half" idx="2"/>
            <p:extLst/>
          </p:nvPr>
        </p:nvGraphicFramePr>
        <p:xfrm>
          <a:off x="4648200" y="1673225"/>
          <a:ext cx="4038600" cy="4704080"/>
        </p:xfrm>
        <a:graphic>
          <a:graphicData uri="http://schemas.openxmlformats.org/drawingml/2006/table">
            <a:tbl>
              <a:tblPr firstRow="1" bandRow="1">
                <a:tableStyleId>{5C22544A-7EE6-4342-B048-85BDC9FD1C3A}</a:tableStyleId>
              </a:tblPr>
              <a:tblGrid>
                <a:gridCol w="1346200">
                  <a:extLst>
                    <a:ext uri="{9D8B030D-6E8A-4147-A177-3AD203B41FA5}">
                      <a16:colId xmlns:a16="http://schemas.microsoft.com/office/drawing/2014/main" val="20000"/>
                    </a:ext>
                  </a:extLst>
                </a:gridCol>
                <a:gridCol w="1346200">
                  <a:extLst>
                    <a:ext uri="{9D8B030D-6E8A-4147-A177-3AD203B41FA5}">
                      <a16:colId xmlns:a16="http://schemas.microsoft.com/office/drawing/2014/main" val="20001"/>
                    </a:ext>
                  </a:extLst>
                </a:gridCol>
                <a:gridCol w="1346200">
                  <a:extLst>
                    <a:ext uri="{9D8B030D-6E8A-4147-A177-3AD203B41FA5}">
                      <a16:colId xmlns:a16="http://schemas.microsoft.com/office/drawing/2014/main" val="20002"/>
                    </a:ext>
                  </a:extLst>
                </a:gridCol>
              </a:tblGrid>
              <a:tr h="370840">
                <a:tc>
                  <a:txBody>
                    <a:bodyPr/>
                    <a:lstStyle/>
                    <a:p>
                      <a:r>
                        <a:rPr lang="en-GB" sz="1600" dirty="0" smtClean="0"/>
                        <a:t>QS rank</a:t>
                      </a:r>
                      <a:endParaRPr lang="en-GB" sz="1600" dirty="0"/>
                    </a:p>
                  </a:txBody>
                  <a:tcPr/>
                </a:tc>
                <a:tc>
                  <a:txBody>
                    <a:bodyPr/>
                    <a:lstStyle/>
                    <a:p>
                      <a:pPr algn="ctr"/>
                      <a:r>
                        <a:rPr lang="en-GB" sz="1600" dirty="0" smtClean="0"/>
                        <a:t>KAU</a:t>
                      </a:r>
                      <a:endParaRPr lang="en-GB" sz="1600" dirty="0"/>
                    </a:p>
                  </a:txBody>
                  <a:tcPr/>
                </a:tc>
                <a:tc>
                  <a:txBody>
                    <a:bodyPr/>
                    <a:lstStyle/>
                    <a:p>
                      <a:pPr algn="ctr"/>
                      <a:r>
                        <a:rPr lang="en-GB" sz="1600" dirty="0" err="1" smtClean="0"/>
                        <a:t>UoM</a:t>
                      </a:r>
                      <a:endParaRPr lang="en-GB" sz="1600" dirty="0"/>
                    </a:p>
                  </a:txBody>
                  <a:tcPr/>
                </a:tc>
                <a:extLst>
                  <a:ext uri="{0D108BD9-81ED-4DB2-BD59-A6C34878D82A}">
                    <a16:rowId xmlns:a16="http://schemas.microsoft.com/office/drawing/2014/main" val="10000"/>
                  </a:ext>
                </a:extLst>
              </a:tr>
              <a:tr h="370840">
                <a:tc>
                  <a:txBody>
                    <a:bodyPr/>
                    <a:lstStyle/>
                    <a:p>
                      <a:r>
                        <a:rPr lang="en-GB" sz="1600" dirty="0" smtClean="0"/>
                        <a:t>World</a:t>
                      </a:r>
                      <a:endParaRPr lang="en-GB" sz="1600" dirty="0"/>
                    </a:p>
                  </a:txBody>
                  <a:tcPr/>
                </a:tc>
                <a:tc>
                  <a:txBody>
                    <a:bodyPr/>
                    <a:lstStyle/>
                    <a:p>
                      <a:pPr algn="ctr"/>
                      <a:r>
                        <a:rPr lang="en-GB" sz="1600" dirty="0" smtClean="0"/>
                        <a:t>143</a:t>
                      </a:r>
                      <a:endParaRPr lang="en-GB" sz="1600" dirty="0"/>
                    </a:p>
                  </a:txBody>
                  <a:tcPr/>
                </a:tc>
                <a:tc>
                  <a:txBody>
                    <a:bodyPr/>
                    <a:lstStyle/>
                    <a:p>
                      <a:pPr algn="ctr"/>
                      <a:r>
                        <a:rPr lang="en-GB" sz="1600" dirty="0" smtClean="0"/>
                        <a:t>=27</a:t>
                      </a:r>
                      <a:endParaRPr lang="en-GB" sz="1600" dirty="0"/>
                    </a:p>
                  </a:txBody>
                  <a:tcPr/>
                </a:tc>
                <a:extLst>
                  <a:ext uri="{0D108BD9-81ED-4DB2-BD59-A6C34878D82A}">
                    <a16:rowId xmlns:a16="http://schemas.microsoft.com/office/drawing/2014/main" val="10001"/>
                  </a:ext>
                </a:extLst>
              </a:tr>
              <a:tr h="370840">
                <a:tc>
                  <a:txBody>
                    <a:bodyPr/>
                    <a:lstStyle/>
                    <a:p>
                      <a:r>
                        <a:rPr lang="en-GB" sz="1600" dirty="0" smtClean="0"/>
                        <a:t>Region</a:t>
                      </a:r>
                      <a:endParaRPr lang="en-GB" sz="1600" dirty="0"/>
                    </a:p>
                  </a:txBody>
                  <a:tcPr/>
                </a:tc>
                <a:tc>
                  <a:txBody>
                    <a:bodyPr/>
                    <a:lstStyle/>
                    <a:p>
                      <a:pPr algn="ctr"/>
                      <a:r>
                        <a:rPr lang="en-GB" sz="1600" dirty="0" smtClean="0"/>
                        <a:t>1</a:t>
                      </a:r>
                      <a:endParaRPr lang="en-GB" sz="1600" dirty="0"/>
                    </a:p>
                  </a:txBody>
                  <a:tcPr/>
                </a:tc>
                <a:tc>
                  <a:txBody>
                    <a:bodyPr/>
                    <a:lstStyle/>
                    <a:p>
                      <a:pPr algn="ctr"/>
                      <a:r>
                        <a:rPr lang="en-GB" sz="1600" dirty="0" smtClean="0"/>
                        <a:t>8</a:t>
                      </a:r>
                      <a:endParaRPr lang="en-GB" sz="1600" dirty="0"/>
                    </a:p>
                  </a:txBody>
                  <a:tcPr/>
                </a:tc>
                <a:extLst>
                  <a:ext uri="{0D108BD9-81ED-4DB2-BD59-A6C34878D82A}">
                    <a16:rowId xmlns:a16="http://schemas.microsoft.com/office/drawing/2014/main" val="10002"/>
                  </a:ext>
                </a:extLst>
              </a:tr>
              <a:tr h="370840">
                <a:tc>
                  <a:txBody>
                    <a:bodyPr/>
                    <a:lstStyle/>
                    <a:p>
                      <a:r>
                        <a:rPr lang="en-GB" sz="1600" dirty="0" smtClean="0"/>
                        <a:t>Output</a:t>
                      </a:r>
                      <a:endParaRPr lang="en-GB" sz="1600" dirty="0"/>
                    </a:p>
                  </a:txBody>
                  <a:tcPr/>
                </a:tc>
                <a:tc>
                  <a:txBody>
                    <a:bodyPr/>
                    <a:lstStyle/>
                    <a:p>
                      <a:pPr algn="ctr"/>
                      <a:r>
                        <a:rPr lang="en-GB" sz="1600" dirty="0" smtClean="0"/>
                        <a:t>Very high</a:t>
                      </a:r>
                      <a:endParaRPr lang="en-GB" sz="1600" dirty="0"/>
                    </a:p>
                  </a:txBody>
                  <a:tcPr/>
                </a:tc>
                <a:tc>
                  <a:txBody>
                    <a:bodyPr/>
                    <a:lstStyle/>
                    <a:p>
                      <a:pPr algn="ctr"/>
                      <a:r>
                        <a:rPr lang="en-GB" sz="1600" dirty="0" smtClean="0"/>
                        <a:t>Very high</a:t>
                      </a:r>
                      <a:endParaRPr lang="en-GB" sz="1600" dirty="0"/>
                    </a:p>
                  </a:txBody>
                  <a:tcPr/>
                </a:tc>
                <a:extLst>
                  <a:ext uri="{0D108BD9-81ED-4DB2-BD59-A6C34878D82A}">
                    <a16:rowId xmlns:a16="http://schemas.microsoft.com/office/drawing/2014/main" val="10003"/>
                  </a:ext>
                </a:extLst>
              </a:tr>
              <a:tr h="370840">
                <a:tc>
                  <a:txBody>
                    <a:bodyPr/>
                    <a:lstStyle/>
                    <a:p>
                      <a:r>
                        <a:rPr lang="en-GB" sz="1600" dirty="0" smtClean="0"/>
                        <a:t>Pharmacy</a:t>
                      </a:r>
                      <a:endParaRPr lang="en-GB" sz="1600" dirty="0"/>
                    </a:p>
                  </a:txBody>
                  <a:tcPr/>
                </a:tc>
                <a:tc>
                  <a:txBody>
                    <a:bodyPr/>
                    <a:lstStyle/>
                    <a:p>
                      <a:pPr algn="ctr"/>
                      <a:r>
                        <a:rPr lang="en-GB" sz="1600" dirty="0" smtClean="0"/>
                        <a:t>51-100</a:t>
                      </a:r>
                      <a:endParaRPr lang="en-GB" sz="1600" dirty="0"/>
                    </a:p>
                  </a:txBody>
                  <a:tcPr/>
                </a:tc>
                <a:tc>
                  <a:txBody>
                    <a:bodyPr/>
                    <a:lstStyle/>
                    <a:p>
                      <a:pPr algn="ctr"/>
                      <a:r>
                        <a:rPr lang="en-GB" sz="1600" dirty="0" smtClean="0"/>
                        <a:t>10</a:t>
                      </a:r>
                      <a:endParaRPr lang="en-GB" sz="1600" dirty="0"/>
                    </a:p>
                  </a:txBody>
                  <a:tcPr/>
                </a:tc>
                <a:extLst>
                  <a:ext uri="{0D108BD9-81ED-4DB2-BD59-A6C34878D82A}">
                    <a16:rowId xmlns:a16="http://schemas.microsoft.com/office/drawing/2014/main" val="10004"/>
                  </a:ext>
                </a:extLst>
              </a:tr>
              <a:tr h="370840">
                <a:tc>
                  <a:txBody>
                    <a:bodyPr/>
                    <a:lstStyle/>
                    <a:p>
                      <a:r>
                        <a:rPr lang="en-GB" sz="1600" dirty="0" smtClean="0"/>
                        <a:t>Life </a:t>
                      </a:r>
                      <a:r>
                        <a:rPr lang="en-GB" sz="1600" dirty="0" err="1" smtClean="0"/>
                        <a:t>Sci</a:t>
                      </a:r>
                      <a:r>
                        <a:rPr lang="en-GB" sz="1600" dirty="0" smtClean="0"/>
                        <a:t> &amp; Med</a:t>
                      </a:r>
                      <a:endParaRPr lang="en-GB" sz="1600" dirty="0"/>
                    </a:p>
                  </a:txBody>
                  <a:tcPr/>
                </a:tc>
                <a:tc>
                  <a:txBody>
                    <a:bodyPr/>
                    <a:lstStyle/>
                    <a:p>
                      <a:pPr algn="ctr"/>
                      <a:r>
                        <a:rPr lang="en-GB" sz="1600" dirty="0" smtClean="0"/>
                        <a:t>=151</a:t>
                      </a:r>
                      <a:endParaRPr lang="en-GB" sz="1600" dirty="0"/>
                    </a:p>
                  </a:txBody>
                  <a:tcPr/>
                </a:tc>
                <a:tc>
                  <a:txBody>
                    <a:bodyPr/>
                    <a:lstStyle/>
                    <a:p>
                      <a:pPr algn="ctr"/>
                      <a:r>
                        <a:rPr lang="en-GB" sz="1600" dirty="0" smtClean="0"/>
                        <a:t>41</a:t>
                      </a:r>
                      <a:endParaRPr lang="en-GB" sz="1600" dirty="0"/>
                    </a:p>
                  </a:txBody>
                  <a:tcPr/>
                </a:tc>
                <a:extLst>
                  <a:ext uri="{0D108BD9-81ED-4DB2-BD59-A6C34878D82A}">
                    <a16:rowId xmlns:a16="http://schemas.microsoft.com/office/drawing/2014/main" val="10005"/>
                  </a:ext>
                </a:extLst>
              </a:tr>
              <a:tr h="370840">
                <a:tc>
                  <a:txBody>
                    <a:bodyPr/>
                    <a:lstStyle/>
                    <a:p>
                      <a:r>
                        <a:rPr lang="en-GB" sz="1600" dirty="0" err="1" smtClean="0"/>
                        <a:t>Biol</a:t>
                      </a:r>
                      <a:r>
                        <a:rPr lang="en-GB" sz="1600" dirty="0" smtClean="0"/>
                        <a:t> </a:t>
                      </a:r>
                      <a:r>
                        <a:rPr lang="en-GB" sz="1600" dirty="0" err="1" smtClean="0"/>
                        <a:t>Sci</a:t>
                      </a:r>
                      <a:endParaRPr lang="en-GB" sz="1600" dirty="0"/>
                    </a:p>
                  </a:txBody>
                  <a:tcPr/>
                </a:tc>
                <a:tc>
                  <a:txBody>
                    <a:bodyPr/>
                    <a:lstStyle/>
                    <a:p>
                      <a:pPr algn="ctr"/>
                      <a:r>
                        <a:rPr lang="en-GB" sz="1600" dirty="0" smtClean="0"/>
                        <a:t>151-200</a:t>
                      </a:r>
                      <a:endParaRPr lang="en-GB" sz="1600" dirty="0"/>
                    </a:p>
                  </a:txBody>
                  <a:tcPr/>
                </a:tc>
                <a:tc>
                  <a:txBody>
                    <a:bodyPr/>
                    <a:lstStyle/>
                    <a:p>
                      <a:pPr algn="ctr"/>
                      <a:r>
                        <a:rPr lang="en-GB" sz="1600" dirty="0" smtClean="0"/>
                        <a:t>51-100</a:t>
                      </a:r>
                      <a:endParaRPr lang="en-GB" sz="1600" dirty="0"/>
                    </a:p>
                  </a:txBody>
                  <a:tcPr/>
                </a:tc>
                <a:extLst>
                  <a:ext uri="{0D108BD9-81ED-4DB2-BD59-A6C34878D82A}">
                    <a16:rowId xmlns:a16="http://schemas.microsoft.com/office/drawing/2014/main" val="10006"/>
                  </a:ext>
                </a:extLst>
              </a:tr>
              <a:tr h="370840">
                <a:tc>
                  <a:txBody>
                    <a:bodyPr/>
                    <a:lstStyle/>
                    <a:p>
                      <a:r>
                        <a:rPr lang="en-GB" sz="1600" dirty="0" smtClean="0"/>
                        <a:t>Medicine</a:t>
                      </a:r>
                      <a:endParaRPr lang="en-GB" sz="1600" dirty="0"/>
                    </a:p>
                  </a:txBody>
                  <a:tcPr/>
                </a:tc>
                <a:tc>
                  <a:txBody>
                    <a:bodyPr/>
                    <a:lstStyle/>
                    <a:p>
                      <a:pPr algn="ctr"/>
                      <a:r>
                        <a:rPr lang="en-GB" sz="1600" dirty="0" smtClean="0"/>
                        <a:t>151-200</a:t>
                      </a:r>
                      <a:endParaRPr lang="en-GB" sz="1600" dirty="0"/>
                    </a:p>
                  </a:txBody>
                  <a:tcPr/>
                </a:tc>
                <a:tc>
                  <a:txBody>
                    <a:bodyPr/>
                    <a:lstStyle/>
                    <a:p>
                      <a:pPr algn="ctr"/>
                      <a:r>
                        <a:rPr lang="en-GB" sz="1600" dirty="0" smtClean="0"/>
                        <a:t>=34</a:t>
                      </a:r>
                      <a:endParaRPr lang="en-GB" sz="1600" dirty="0"/>
                    </a:p>
                  </a:txBody>
                  <a:tcPr/>
                </a:tc>
                <a:extLst>
                  <a:ext uri="{0D108BD9-81ED-4DB2-BD59-A6C34878D82A}">
                    <a16:rowId xmlns:a16="http://schemas.microsoft.com/office/drawing/2014/main" val="10007"/>
                  </a:ext>
                </a:extLst>
              </a:tr>
              <a:tr h="370840">
                <a:tc>
                  <a:txBody>
                    <a:bodyPr/>
                    <a:lstStyle/>
                    <a:p>
                      <a:r>
                        <a:rPr lang="en-GB" sz="1600" dirty="0" smtClean="0"/>
                        <a:t>Students (PG)</a:t>
                      </a:r>
                      <a:endParaRPr lang="en-GB" sz="1600" dirty="0"/>
                    </a:p>
                  </a:txBody>
                  <a:tcPr/>
                </a:tc>
                <a:tc>
                  <a:txBody>
                    <a:bodyPr/>
                    <a:lstStyle/>
                    <a:p>
                      <a:pPr algn="ctr"/>
                      <a:r>
                        <a:rPr lang="en-GB" sz="1600" dirty="0" smtClean="0"/>
                        <a:t>32,044 (16%)</a:t>
                      </a:r>
                      <a:endParaRPr lang="en-GB" sz="1600" dirty="0"/>
                    </a:p>
                  </a:txBody>
                  <a:tcPr/>
                </a:tc>
                <a:tc>
                  <a:txBody>
                    <a:bodyPr/>
                    <a:lstStyle/>
                    <a:p>
                      <a:pPr algn="ctr"/>
                      <a:r>
                        <a:rPr lang="en-GB" sz="1600" dirty="0" smtClean="0"/>
                        <a:t>37,089 (29%)</a:t>
                      </a:r>
                      <a:endParaRPr lang="en-GB" sz="1600" dirty="0"/>
                    </a:p>
                  </a:txBody>
                  <a:tcPr/>
                </a:tc>
                <a:extLst>
                  <a:ext uri="{0D108BD9-81ED-4DB2-BD59-A6C34878D82A}">
                    <a16:rowId xmlns:a16="http://schemas.microsoft.com/office/drawing/2014/main" val="10008"/>
                  </a:ext>
                </a:extLst>
              </a:tr>
              <a:tr h="370840">
                <a:tc>
                  <a:txBody>
                    <a:bodyPr/>
                    <a:lstStyle/>
                    <a:p>
                      <a:r>
                        <a:rPr lang="en-GB" sz="1600" dirty="0" err="1" smtClean="0"/>
                        <a:t>Int</a:t>
                      </a:r>
                      <a:r>
                        <a:rPr lang="en-GB" sz="1600" dirty="0" smtClean="0"/>
                        <a:t> students (UG, PG)</a:t>
                      </a:r>
                      <a:endParaRPr lang="en-GB" sz="1600" dirty="0"/>
                    </a:p>
                  </a:txBody>
                  <a:tcPr/>
                </a:tc>
                <a:tc>
                  <a:txBody>
                    <a:bodyPr/>
                    <a:lstStyle/>
                    <a:p>
                      <a:pPr algn="ctr"/>
                      <a:r>
                        <a:rPr lang="en-GB" sz="1600" dirty="0" smtClean="0"/>
                        <a:t>6,821   (69%, 31%)</a:t>
                      </a:r>
                      <a:endParaRPr lang="en-GB" sz="1600" dirty="0"/>
                    </a:p>
                  </a:txBody>
                  <a:tcPr/>
                </a:tc>
                <a:tc>
                  <a:txBody>
                    <a:bodyPr/>
                    <a:lstStyle/>
                    <a:p>
                      <a:pPr algn="ctr"/>
                      <a:r>
                        <a:rPr lang="en-GB" sz="1600" dirty="0" smtClean="0"/>
                        <a:t>15,209 (57%, 43%)</a:t>
                      </a:r>
                      <a:endParaRPr lang="en-GB" sz="1600" dirty="0"/>
                    </a:p>
                  </a:txBody>
                  <a:tcPr/>
                </a:tc>
                <a:extLst>
                  <a:ext uri="{0D108BD9-81ED-4DB2-BD59-A6C34878D82A}">
                    <a16:rowId xmlns:a16="http://schemas.microsoft.com/office/drawing/2014/main" val="10009"/>
                  </a:ext>
                </a:extLst>
              </a:tr>
              <a:tr h="370840">
                <a:tc>
                  <a:txBody>
                    <a:bodyPr/>
                    <a:lstStyle/>
                    <a:p>
                      <a:r>
                        <a:rPr lang="en-GB" sz="1600" dirty="0" smtClean="0"/>
                        <a:t>Academic staff</a:t>
                      </a:r>
                      <a:endParaRPr lang="en-GB" sz="1600" dirty="0"/>
                    </a:p>
                  </a:txBody>
                  <a:tcPr/>
                </a:tc>
                <a:tc>
                  <a:txBody>
                    <a:bodyPr/>
                    <a:lstStyle/>
                    <a:p>
                      <a:pPr algn="ctr"/>
                      <a:r>
                        <a:rPr lang="en-GB" sz="1600" dirty="0" smtClean="0"/>
                        <a:t>4,056</a:t>
                      </a:r>
                      <a:endParaRPr lang="en-GB" sz="1600" dirty="0"/>
                    </a:p>
                  </a:txBody>
                  <a:tcPr/>
                </a:tc>
                <a:tc>
                  <a:txBody>
                    <a:bodyPr/>
                    <a:lstStyle/>
                    <a:p>
                      <a:pPr algn="ctr"/>
                      <a:r>
                        <a:rPr lang="en-GB" sz="1600" dirty="0" smtClean="0"/>
                        <a:t>4,850</a:t>
                      </a:r>
                      <a:endParaRPr lang="en-GB" sz="1600" dirty="0"/>
                    </a:p>
                  </a:txBody>
                  <a:tcPr/>
                </a:tc>
                <a:extLst>
                  <a:ext uri="{0D108BD9-81ED-4DB2-BD59-A6C34878D82A}">
                    <a16:rowId xmlns:a16="http://schemas.microsoft.com/office/drawing/2014/main" val="10010"/>
                  </a:ext>
                </a:extLst>
              </a:tr>
            </a:tbl>
          </a:graphicData>
        </a:graphic>
      </p:graphicFrame>
      <p:pic>
        <p:nvPicPr>
          <p:cNvPr id="4" name="Picture 3"/>
          <p:cNvPicPr>
            <a:picLocks noChangeAspect="1"/>
          </p:cNvPicPr>
          <p:nvPr/>
        </p:nvPicPr>
        <p:blipFill>
          <a:blip r:embed="rId2"/>
          <a:stretch>
            <a:fillRect/>
          </a:stretch>
        </p:blipFill>
        <p:spPr>
          <a:xfrm>
            <a:off x="7250752" y="174386"/>
            <a:ext cx="1436048" cy="1436048"/>
          </a:xfrm>
          <a:prstGeom prst="rect">
            <a:avLst/>
          </a:prstGeom>
        </p:spPr>
      </p:pic>
      <p:sp>
        <p:nvSpPr>
          <p:cNvPr id="7" name="TextBox 6"/>
          <p:cNvSpPr txBox="1"/>
          <p:nvPr/>
        </p:nvSpPr>
        <p:spPr>
          <a:xfrm>
            <a:off x="2191895" y="370706"/>
            <a:ext cx="4788278" cy="861766"/>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King </a:t>
            </a:r>
            <a:r>
              <a:rPr lang="en-GB" sz="3200" dirty="0" err="1"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Abdulaziz</a:t>
            </a:r>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University</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8110"/>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1921" y="1733241"/>
            <a:ext cx="6646484" cy="2031325"/>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Which institutions would be the best European Partners for FBMH</a:t>
            </a:r>
            <a:r>
              <a:rPr lang="en-GB"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How </a:t>
            </a:r>
            <a:r>
              <a:rPr lang="en-GB" dirty="0">
                <a:latin typeface="Arial" panose="020B0604020202020204" pitchFamily="34" charset="0"/>
                <a:cs typeface="Arial" panose="020B0604020202020204" pitchFamily="34" charset="0"/>
              </a:rPr>
              <a:t>should we support a developing international research partnership</a:t>
            </a:r>
            <a:r>
              <a:rPr lang="en-GB"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How </a:t>
            </a:r>
            <a:r>
              <a:rPr lang="en-GB" dirty="0">
                <a:latin typeface="Arial" panose="020B0604020202020204" pitchFamily="34" charset="0"/>
                <a:cs typeface="Arial" panose="020B0604020202020204" pitchFamily="34" charset="0"/>
              </a:rPr>
              <a:t>can we increase our international PGR recruitment?</a:t>
            </a:r>
            <a:endParaRPr lang="en-GB" dirty="0" smtClean="0">
              <a:latin typeface="Arial" panose="020B0604020202020204" pitchFamily="34" charset="0"/>
              <a:cs typeface="Arial" panose="020B0604020202020204" pitchFamily="34" charset="0"/>
            </a:endParaRPr>
          </a:p>
        </p:txBody>
      </p:sp>
      <p:sp>
        <p:nvSpPr>
          <p:cNvPr id="4" name="TextBox 3"/>
          <p:cNvSpPr txBox="1"/>
          <p:nvPr/>
        </p:nvSpPr>
        <p:spPr>
          <a:xfrm>
            <a:off x="2191895" y="342996"/>
            <a:ext cx="4102385" cy="861766"/>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Interactive discussion</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2994722"/>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7721" y="1513325"/>
            <a:ext cx="7983940" cy="4524315"/>
          </a:xfrm>
          <a:prstGeom prst="rect">
            <a:avLst/>
          </a:prstGeom>
        </p:spPr>
        <p:txBody>
          <a:bodyPr wrap="square">
            <a:spAutoFit/>
          </a:bodyPr>
          <a:lstStyle/>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maximise </a:t>
            </a:r>
            <a:r>
              <a:rPr lang="en-GB" dirty="0">
                <a:latin typeface="Arial" panose="020B0604020202020204" pitchFamily="34" charset="0"/>
                <a:cs typeface="Arial" panose="020B0604020202020204" pitchFamily="34" charset="0"/>
              </a:rPr>
              <a:t>the societal impact of our teaching </a:t>
            </a:r>
            <a:r>
              <a:rPr lang="en-GB" dirty="0" smtClean="0">
                <a:latin typeface="Arial" panose="020B0604020202020204" pitchFamily="34" charset="0"/>
                <a:cs typeface="Arial" panose="020B0604020202020204" pitchFamily="34" charset="0"/>
              </a:rPr>
              <a:t>by </a:t>
            </a:r>
            <a:r>
              <a:rPr lang="en-GB" dirty="0">
                <a:latin typeface="Arial" panose="020B0604020202020204" pitchFamily="34" charset="0"/>
                <a:cs typeface="Arial" panose="020B0604020202020204" pitchFamily="34" charset="0"/>
              </a:rPr>
              <a:t>training the next generation of global socially responsible leaders, healthcare professionals, innovators, educators and </a:t>
            </a:r>
            <a:r>
              <a:rPr lang="en-GB" dirty="0" smtClean="0">
                <a:latin typeface="Arial" panose="020B0604020202020204" pitchFamily="34" charset="0"/>
                <a:cs typeface="Arial" panose="020B0604020202020204" pitchFamily="34" charset="0"/>
              </a:rPr>
              <a:t>researchers</a:t>
            </a:r>
          </a:p>
          <a:p>
            <a:pPr marL="285750" lvl="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attract </a:t>
            </a:r>
            <a:r>
              <a:rPr lang="en-GB" dirty="0">
                <a:latin typeface="Arial" panose="020B0604020202020204" pitchFamily="34" charset="0"/>
                <a:cs typeface="Arial" panose="020B0604020202020204" pitchFamily="34" charset="0"/>
              </a:rPr>
              <a:t>the best </a:t>
            </a:r>
            <a:r>
              <a:rPr lang="en-GB" dirty="0" smtClean="0">
                <a:latin typeface="Arial" panose="020B0604020202020204" pitchFamily="34" charset="0"/>
                <a:cs typeface="Arial" panose="020B0604020202020204" pitchFamily="34" charset="0"/>
              </a:rPr>
              <a:t>UG and PGT </a:t>
            </a:r>
            <a:r>
              <a:rPr lang="en-GB" dirty="0">
                <a:latin typeface="Arial" panose="020B0604020202020204" pitchFamily="34" charset="0"/>
                <a:cs typeface="Arial" panose="020B0604020202020204" pitchFamily="34" charset="0"/>
              </a:rPr>
              <a:t>students to Manchester, generating a culturally diverse community on our degree </a:t>
            </a:r>
            <a:r>
              <a:rPr lang="en-GB" dirty="0" smtClean="0">
                <a:latin typeface="Arial" panose="020B0604020202020204" pitchFamily="34" charset="0"/>
                <a:cs typeface="Arial" panose="020B0604020202020204" pitchFamily="34" charset="0"/>
              </a:rPr>
              <a:t>programmes</a:t>
            </a:r>
          </a:p>
          <a:p>
            <a:pPr marL="285750" lvl="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grow </a:t>
            </a:r>
            <a:r>
              <a:rPr lang="en-GB" dirty="0">
                <a:latin typeface="Arial" panose="020B0604020202020204" pitchFamily="34" charset="0"/>
                <a:cs typeface="Arial" panose="020B0604020202020204" pitchFamily="34" charset="0"/>
              </a:rPr>
              <a:t>income from international student tuition </a:t>
            </a:r>
            <a:r>
              <a:rPr lang="en-GB" dirty="0" smtClean="0">
                <a:latin typeface="Arial" panose="020B0604020202020204" pitchFamily="34" charset="0"/>
                <a:cs typeface="Arial" panose="020B0604020202020204" pitchFamily="34" charset="0"/>
              </a:rPr>
              <a:t>fees</a:t>
            </a:r>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provide </a:t>
            </a:r>
            <a:r>
              <a:rPr lang="en-GB" dirty="0">
                <a:latin typeface="Arial" panose="020B0604020202020204" pitchFamily="34" charset="0"/>
                <a:cs typeface="Arial" panose="020B0604020202020204" pitchFamily="34" charset="0"/>
              </a:rPr>
              <a:t>our staff and students with the </a:t>
            </a:r>
            <a:r>
              <a:rPr lang="en-GB" dirty="0" smtClean="0">
                <a:latin typeface="Arial" panose="020B0604020202020204" pitchFamily="34" charset="0"/>
                <a:cs typeface="Arial" panose="020B0604020202020204" pitchFamily="34" charset="0"/>
              </a:rPr>
              <a:t>opportunity</a:t>
            </a:r>
          </a:p>
          <a:p>
            <a:r>
              <a:rPr lang="en-GB" dirty="0" smtClean="0">
                <a:latin typeface="Arial" panose="020B0604020202020204" pitchFamily="34" charset="0"/>
                <a:cs typeface="Arial" panose="020B0604020202020204" pitchFamily="34" charset="0"/>
              </a:rPr>
              <a:t>     to work </a:t>
            </a:r>
            <a:r>
              <a:rPr lang="en-GB" dirty="0">
                <a:latin typeface="Arial" panose="020B0604020202020204" pitchFamily="34" charset="0"/>
                <a:cs typeface="Arial" panose="020B0604020202020204" pitchFamily="34" charset="0"/>
              </a:rPr>
              <a:t>and study elsewhere in the </a:t>
            </a:r>
            <a:r>
              <a:rPr lang="en-GB" dirty="0" smtClean="0">
                <a:latin typeface="Arial" panose="020B0604020202020204" pitchFamily="34" charset="0"/>
                <a:cs typeface="Arial" panose="020B0604020202020204" pitchFamily="34" charset="0"/>
              </a:rPr>
              <a:t>world</a:t>
            </a:r>
          </a:p>
          <a:p>
            <a:pPr marL="285750" lvl="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demonstrate </a:t>
            </a:r>
            <a:r>
              <a:rPr lang="en-GB" dirty="0">
                <a:latin typeface="Arial" panose="020B0604020202020204" pitchFamily="34" charset="0"/>
                <a:cs typeface="Arial" panose="020B0604020202020204" pitchFamily="34" charset="0"/>
              </a:rPr>
              <a:t>the international influence of our </a:t>
            </a:r>
            <a:r>
              <a:rPr lang="en-GB" dirty="0" smtClean="0">
                <a:latin typeface="Arial" panose="020B0604020202020204" pitchFamily="34" charset="0"/>
                <a:cs typeface="Arial" panose="020B0604020202020204" pitchFamily="34" charset="0"/>
              </a:rPr>
              <a:t>degree programmes, </a:t>
            </a:r>
            <a:r>
              <a:rPr lang="en-GB" dirty="0">
                <a:latin typeface="Arial" panose="020B0604020202020204" pitchFamily="34" charset="0"/>
                <a:cs typeface="Arial" panose="020B0604020202020204" pitchFamily="34" charset="0"/>
              </a:rPr>
              <a:t>improving our standing within world ranking </a:t>
            </a:r>
            <a:r>
              <a:rPr lang="en-GB" dirty="0" smtClean="0">
                <a:latin typeface="Arial" panose="020B0604020202020204" pitchFamily="34" charset="0"/>
                <a:cs typeface="Arial" panose="020B0604020202020204" pitchFamily="34" charset="0"/>
              </a:rPr>
              <a:t>tables</a:t>
            </a:r>
          </a:p>
        </p:txBody>
      </p:sp>
      <p:sp>
        <p:nvSpPr>
          <p:cNvPr id="3" name="TextBox 2"/>
          <p:cNvSpPr txBox="1"/>
          <p:nvPr/>
        </p:nvSpPr>
        <p:spPr>
          <a:xfrm>
            <a:off x="2191895" y="356644"/>
            <a:ext cx="6880389" cy="1354209"/>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should we develop a strategy to</a:t>
            </a:r>
          </a:p>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internationalise our teaching?</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335" y="6018222"/>
            <a:ext cx="1962150" cy="600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1911" y="6018222"/>
            <a:ext cx="2120178" cy="713656"/>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16418" b="17474"/>
          <a:stretch/>
        </p:blipFill>
        <p:spPr>
          <a:xfrm>
            <a:off x="960551" y="5993115"/>
            <a:ext cx="1919128" cy="71447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18623" b="23369"/>
          <a:stretch/>
        </p:blipFill>
        <p:spPr>
          <a:xfrm>
            <a:off x="2220685" y="3205924"/>
            <a:ext cx="2693375" cy="841266"/>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0400" r="20306"/>
          <a:stretch/>
        </p:blipFill>
        <p:spPr>
          <a:xfrm>
            <a:off x="6452575" y="3312543"/>
            <a:ext cx="2119086" cy="2010284"/>
          </a:xfrm>
          <a:prstGeom prst="rect">
            <a:avLst/>
          </a:prstGeom>
        </p:spPr>
      </p:pic>
    </p:spTree>
    <p:extLst>
      <p:ext uri="{BB962C8B-B14F-4D97-AF65-F5344CB8AC3E}">
        <p14:creationId xmlns:p14="http://schemas.microsoft.com/office/powerpoint/2010/main" val="33067870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1895" y="342996"/>
            <a:ext cx="5537073" cy="1354209"/>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are we internationalising</a:t>
            </a:r>
          </a:p>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our teaching? </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2" name="TextBox 1"/>
          <p:cNvSpPr txBox="1"/>
          <p:nvPr/>
        </p:nvSpPr>
        <p:spPr>
          <a:xfrm>
            <a:off x="545910" y="1478879"/>
            <a:ext cx="7757252" cy="4524315"/>
          </a:xfrm>
          <a:prstGeom prst="rect">
            <a:avLst/>
          </a:prstGeom>
          <a:noFill/>
        </p:spPr>
        <p:txBody>
          <a:bodyPr wrap="non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l</a:t>
            </a:r>
            <a:r>
              <a:rPr lang="en-GB" dirty="0" smtClean="0">
                <a:latin typeface="Arial" panose="020B0604020202020204" pitchFamily="34" charset="0"/>
                <a:cs typeface="Arial" panose="020B0604020202020204" pitchFamily="34" charset="0"/>
              </a:rPr>
              <a:t>ead the Faculty’s recruitment plan for UG and PGT students</a:t>
            </a:r>
          </a:p>
          <a:p>
            <a:pPr marL="28575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support the development of articulated and joint degree programmes</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e</a:t>
            </a:r>
            <a:r>
              <a:rPr lang="en-GB" dirty="0" smtClean="0">
                <a:latin typeface="Arial" panose="020B0604020202020204" pitchFamily="34" charset="0"/>
                <a:cs typeface="Arial" panose="020B0604020202020204" pitchFamily="34" charset="0"/>
              </a:rPr>
              <a:t>ncourage the development of programmes for the international market</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lead the Faculty’s portfolio of Summer Schools</a:t>
            </a:r>
          </a:p>
          <a:p>
            <a:pPr marL="28575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licence programmes to international institutions</a:t>
            </a:r>
          </a:p>
          <a:p>
            <a:pPr marL="28575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establish </a:t>
            </a:r>
            <a:r>
              <a:rPr lang="en-GB" dirty="0">
                <a:latin typeface="Arial" panose="020B0604020202020204" pitchFamily="34" charset="0"/>
                <a:cs typeface="Arial" panose="020B0604020202020204" pitchFamily="34" charset="0"/>
              </a:rPr>
              <a:t>agreements with </a:t>
            </a:r>
            <a:r>
              <a:rPr lang="en-GB" dirty="0" smtClean="0">
                <a:latin typeface="Arial" panose="020B0604020202020204" pitchFamily="34" charset="0"/>
                <a:cs typeface="Arial" panose="020B0604020202020204" pitchFamily="34" charset="0"/>
              </a:rPr>
              <a:t>Embassies </a:t>
            </a:r>
            <a:r>
              <a:rPr lang="en-GB" dirty="0">
                <a:latin typeface="Arial" panose="020B0604020202020204" pitchFamily="34" charset="0"/>
                <a:cs typeface="Arial" panose="020B0604020202020204" pitchFamily="34" charset="0"/>
              </a:rPr>
              <a:t>and </a:t>
            </a:r>
            <a:r>
              <a:rPr lang="en-GB" dirty="0" smtClean="0">
                <a:latin typeface="Arial" panose="020B0604020202020204" pitchFamily="34" charset="0"/>
                <a:cs typeface="Arial" panose="020B0604020202020204" pitchFamily="34" charset="0"/>
              </a:rPr>
              <a:t>Governments</a:t>
            </a:r>
            <a:endParaRPr lang="en-GB"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2428" y="2396964"/>
            <a:ext cx="763130" cy="74634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359" y="2377461"/>
            <a:ext cx="2611943" cy="78534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3737" y="2414281"/>
            <a:ext cx="1458207" cy="72910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8255" y="3621429"/>
            <a:ext cx="2855888" cy="74983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2877" y="5959949"/>
            <a:ext cx="2572275" cy="749833"/>
          </a:xfrm>
          <a:prstGeom prst="rect">
            <a:avLst/>
          </a:prstGeom>
          <a:solidFill>
            <a:srgbClr val="000000">
              <a:shade val="95000"/>
            </a:srgbClr>
          </a:solidFill>
          <a:ln w="12700" cap="sq">
            <a:solidFill>
              <a:srgbClr val="000000"/>
            </a:solidFill>
            <a:miter lim="800000"/>
          </a:ln>
          <a:effectLst>
            <a:outerShdw blurRad="254000" dist="190500" dir="2700000" sy="90000" algn="bl" rotWithShape="0">
              <a:srgbClr val="000000">
                <a:alpha val="40000"/>
              </a:srgbClr>
            </a:outerShdw>
          </a:effectLst>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5161" y="3621429"/>
            <a:ext cx="2549991" cy="1699994"/>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0" y="3621429"/>
            <a:ext cx="749833" cy="749833"/>
          </a:xfrm>
          <a:prstGeom prst="rect">
            <a:avLst/>
          </a:prstGeom>
        </p:spPr>
      </p:pic>
    </p:spTree>
    <p:extLst>
      <p:ext uri="{BB962C8B-B14F-4D97-AF65-F5344CB8AC3E}">
        <p14:creationId xmlns:p14="http://schemas.microsoft.com/office/powerpoint/2010/main" val="20609491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932882341"/>
              </p:ext>
            </p:extLst>
          </p:nvPr>
        </p:nvGraphicFramePr>
        <p:xfrm>
          <a:off x="287577" y="1654715"/>
          <a:ext cx="8550256" cy="2996956"/>
        </p:xfrm>
        <a:graphic>
          <a:graphicData uri="http://schemas.openxmlformats.org/drawingml/2006/table">
            <a:tbl>
              <a:tblPr/>
              <a:tblGrid>
                <a:gridCol w="888078">
                  <a:extLst>
                    <a:ext uri="{9D8B030D-6E8A-4147-A177-3AD203B41FA5}">
                      <a16:colId xmlns:a16="http://schemas.microsoft.com/office/drawing/2014/main" val="20000"/>
                    </a:ext>
                  </a:extLst>
                </a:gridCol>
                <a:gridCol w="504000">
                  <a:extLst>
                    <a:ext uri="{9D8B030D-6E8A-4147-A177-3AD203B41FA5}">
                      <a16:colId xmlns:a16="http://schemas.microsoft.com/office/drawing/2014/main" val="20001"/>
                    </a:ext>
                  </a:extLst>
                </a:gridCol>
                <a:gridCol w="612000">
                  <a:extLst>
                    <a:ext uri="{9D8B030D-6E8A-4147-A177-3AD203B41FA5}">
                      <a16:colId xmlns:a16="http://schemas.microsoft.com/office/drawing/2014/main" val="20002"/>
                    </a:ext>
                  </a:extLst>
                </a:gridCol>
                <a:gridCol w="576000">
                  <a:extLst>
                    <a:ext uri="{9D8B030D-6E8A-4147-A177-3AD203B41FA5}">
                      <a16:colId xmlns:a16="http://schemas.microsoft.com/office/drawing/2014/main" val="20003"/>
                    </a:ext>
                  </a:extLst>
                </a:gridCol>
                <a:gridCol w="540000">
                  <a:extLst>
                    <a:ext uri="{9D8B030D-6E8A-4147-A177-3AD203B41FA5}">
                      <a16:colId xmlns:a16="http://schemas.microsoft.com/office/drawing/2014/main" val="20004"/>
                    </a:ext>
                  </a:extLst>
                </a:gridCol>
                <a:gridCol w="756000">
                  <a:extLst>
                    <a:ext uri="{9D8B030D-6E8A-4147-A177-3AD203B41FA5}">
                      <a16:colId xmlns:a16="http://schemas.microsoft.com/office/drawing/2014/main" val="20005"/>
                    </a:ext>
                  </a:extLst>
                </a:gridCol>
                <a:gridCol w="576000">
                  <a:extLst>
                    <a:ext uri="{9D8B030D-6E8A-4147-A177-3AD203B41FA5}">
                      <a16:colId xmlns:a16="http://schemas.microsoft.com/office/drawing/2014/main" val="20006"/>
                    </a:ext>
                  </a:extLst>
                </a:gridCol>
                <a:gridCol w="504000">
                  <a:extLst>
                    <a:ext uri="{9D8B030D-6E8A-4147-A177-3AD203B41FA5}">
                      <a16:colId xmlns:a16="http://schemas.microsoft.com/office/drawing/2014/main" val="20007"/>
                    </a:ext>
                  </a:extLst>
                </a:gridCol>
                <a:gridCol w="540000">
                  <a:extLst>
                    <a:ext uri="{9D8B030D-6E8A-4147-A177-3AD203B41FA5}">
                      <a16:colId xmlns:a16="http://schemas.microsoft.com/office/drawing/2014/main" val="20008"/>
                    </a:ext>
                  </a:extLst>
                </a:gridCol>
                <a:gridCol w="792000">
                  <a:extLst>
                    <a:ext uri="{9D8B030D-6E8A-4147-A177-3AD203B41FA5}">
                      <a16:colId xmlns:a16="http://schemas.microsoft.com/office/drawing/2014/main" val="20009"/>
                    </a:ext>
                  </a:extLst>
                </a:gridCol>
                <a:gridCol w="606178">
                  <a:extLst>
                    <a:ext uri="{9D8B030D-6E8A-4147-A177-3AD203B41FA5}">
                      <a16:colId xmlns:a16="http://schemas.microsoft.com/office/drawing/2014/main" val="20010"/>
                    </a:ext>
                  </a:extLst>
                </a:gridCol>
                <a:gridCol w="504000">
                  <a:extLst>
                    <a:ext uri="{9D8B030D-6E8A-4147-A177-3AD203B41FA5}">
                      <a16:colId xmlns:a16="http://schemas.microsoft.com/office/drawing/2014/main" val="20011"/>
                    </a:ext>
                  </a:extLst>
                </a:gridCol>
                <a:gridCol w="576000">
                  <a:extLst>
                    <a:ext uri="{9D8B030D-6E8A-4147-A177-3AD203B41FA5}">
                      <a16:colId xmlns:a16="http://schemas.microsoft.com/office/drawing/2014/main" val="20012"/>
                    </a:ext>
                  </a:extLst>
                </a:gridCol>
                <a:gridCol w="576000">
                  <a:extLst>
                    <a:ext uri="{9D8B030D-6E8A-4147-A177-3AD203B41FA5}">
                      <a16:colId xmlns:a16="http://schemas.microsoft.com/office/drawing/2014/main" val="20019"/>
                    </a:ext>
                  </a:extLst>
                </a:gridCol>
              </a:tblGrid>
              <a:tr h="432000">
                <a:tc>
                  <a:txBody>
                    <a:bodyPr/>
                    <a:lstStyle/>
                    <a:p>
                      <a:pPr algn="l" rtl="0" fontAlgn="b"/>
                      <a:r>
                        <a:rPr lang="en-GB" sz="1000" b="1" i="0" u="none" strike="noStrike" dirty="0" smtClean="0">
                          <a:solidFill>
                            <a:srgbClr val="FFFFFF"/>
                          </a:solidFill>
                          <a:effectLst/>
                          <a:latin typeface="Arial" panose="020B0604020202020204" pitchFamily="34" charset="0"/>
                          <a:cs typeface="Arial" panose="020B0604020202020204" pitchFamily="34" charset="0"/>
                        </a:rPr>
                        <a:t>Programme / country</a:t>
                      </a:r>
                      <a:endParaRPr lang="en-GB" sz="1000" b="1" i="0" u="none" strike="noStrike" dirty="0">
                        <a:solidFill>
                          <a:srgbClr val="FFFFFF"/>
                        </a:solidFill>
                        <a:effectLst/>
                        <a:latin typeface="Arial" panose="020B0604020202020204" pitchFamily="34" charset="0"/>
                        <a:cs typeface="Arial" panose="020B0604020202020204" pitchFamily="34" charset="0"/>
                      </a:endParaRP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rtl="0" fontAlgn="b"/>
                      <a:r>
                        <a:rPr lang="en-GB" sz="1000" b="1" i="0" u="none" strike="noStrike" dirty="0">
                          <a:solidFill>
                            <a:srgbClr val="FFFFFF"/>
                          </a:solidFill>
                          <a:effectLst/>
                          <a:latin typeface="Arial" panose="020B0604020202020204" pitchFamily="34" charset="0"/>
                          <a:cs typeface="Arial" panose="020B0604020202020204" pitchFamily="34" charset="0"/>
                        </a:rPr>
                        <a:t>Hong </a:t>
                      </a:r>
                      <a:r>
                        <a:rPr lang="en-GB" sz="1000" b="1" i="0" u="none" strike="noStrike" dirty="0" smtClean="0">
                          <a:solidFill>
                            <a:srgbClr val="FFFFFF"/>
                          </a:solidFill>
                          <a:effectLst/>
                          <a:latin typeface="Arial" panose="020B0604020202020204" pitchFamily="34" charset="0"/>
                          <a:cs typeface="Arial" panose="020B0604020202020204" pitchFamily="34" charset="0"/>
                        </a:rPr>
                        <a:t>Kong</a:t>
                      </a:r>
                      <a:endParaRPr lang="en-GB" sz="1000" b="1" i="0" u="none" strike="noStrike" dirty="0">
                        <a:solidFill>
                          <a:srgbClr val="FFFFFF"/>
                        </a:solidFill>
                        <a:effectLst/>
                        <a:latin typeface="Arial" panose="020B0604020202020204" pitchFamily="34" charset="0"/>
                        <a:cs typeface="Arial" panose="020B0604020202020204" pitchFamily="34" charset="0"/>
                      </a:endParaRP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rtl="0" fontAlgn="b"/>
                      <a:r>
                        <a:rPr lang="en-GB" sz="1000" b="1" i="0" u="none" strike="noStrike" dirty="0">
                          <a:solidFill>
                            <a:srgbClr val="FFFFFF"/>
                          </a:solidFill>
                          <a:effectLst/>
                          <a:latin typeface="Arial" panose="020B0604020202020204" pitchFamily="34" charset="0"/>
                          <a:cs typeface="Arial" panose="020B0604020202020204" pitchFamily="34" charset="0"/>
                        </a:rPr>
                        <a:t>Malaysia</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rtl="0" fontAlgn="b"/>
                      <a:r>
                        <a:rPr lang="en-GB" sz="1000" b="1" i="0" u="none" strike="noStrike" dirty="0">
                          <a:solidFill>
                            <a:srgbClr val="FFFFFF"/>
                          </a:solidFill>
                          <a:effectLst/>
                          <a:latin typeface="Arial" panose="020B0604020202020204" pitchFamily="34" charset="0"/>
                          <a:cs typeface="Arial" panose="020B0604020202020204" pitchFamily="34" charset="0"/>
                        </a:rPr>
                        <a:t>United States</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rtl="0" fontAlgn="b"/>
                      <a:r>
                        <a:rPr lang="en-GB" sz="1000" b="1" i="0" u="none" strike="noStrike" dirty="0">
                          <a:solidFill>
                            <a:srgbClr val="FFFFFF"/>
                          </a:solidFill>
                          <a:effectLst/>
                          <a:latin typeface="Arial" panose="020B0604020202020204" pitchFamily="34" charset="0"/>
                          <a:cs typeface="Arial" panose="020B0604020202020204" pitchFamily="34" charset="0"/>
                        </a:rPr>
                        <a:t>China</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rtl="0" fontAlgn="b"/>
                      <a:r>
                        <a:rPr lang="en-GB" sz="1000" b="1" i="0" u="none" strike="noStrike" dirty="0">
                          <a:solidFill>
                            <a:srgbClr val="FFFFFF"/>
                          </a:solidFill>
                          <a:effectLst/>
                          <a:latin typeface="Arial" panose="020B0604020202020204" pitchFamily="34" charset="0"/>
                          <a:cs typeface="Arial" panose="020B0604020202020204" pitchFamily="34" charset="0"/>
                        </a:rPr>
                        <a:t>Singapore</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rtl="0" fontAlgn="b"/>
                      <a:r>
                        <a:rPr lang="en-GB" sz="1000" b="1" i="0" u="none" strike="noStrike" dirty="0">
                          <a:solidFill>
                            <a:srgbClr val="FFFFFF"/>
                          </a:solidFill>
                          <a:effectLst/>
                          <a:latin typeface="Arial" panose="020B0604020202020204" pitchFamily="34" charset="0"/>
                          <a:cs typeface="Arial" panose="020B0604020202020204" pitchFamily="34" charset="0"/>
                        </a:rPr>
                        <a:t>Canada</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rtl="0" fontAlgn="b"/>
                      <a:r>
                        <a:rPr lang="en-GB" sz="1000" b="1" i="0" u="none" strike="noStrike" dirty="0">
                          <a:solidFill>
                            <a:srgbClr val="FFFFFF"/>
                          </a:solidFill>
                          <a:effectLst/>
                          <a:latin typeface="Arial" panose="020B0604020202020204" pitchFamily="34" charset="0"/>
                          <a:cs typeface="Arial" panose="020B0604020202020204" pitchFamily="34" charset="0"/>
                        </a:rPr>
                        <a:t>India</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rtl="0" fontAlgn="b"/>
                      <a:r>
                        <a:rPr lang="en-GB" sz="1000" b="1" i="0" u="none" strike="noStrike" dirty="0">
                          <a:solidFill>
                            <a:srgbClr val="FFFFFF"/>
                          </a:solidFill>
                          <a:effectLst/>
                          <a:latin typeface="Arial" panose="020B0604020202020204" pitchFamily="34" charset="0"/>
                          <a:cs typeface="Arial" panose="020B0604020202020204" pitchFamily="34" charset="0"/>
                        </a:rPr>
                        <a:t>Korea (South)</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rtl="0" fontAlgn="b"/>
                      <a:r>
                        <a:rPr lang="en-GB" sz="1000" b="1" i="0" u="none" strike="noStrike" dirty="0">
                          <a:solidFill>
                            <a:srgbClr val="FFFFFF"/>
                          </a:solidFill>
                          <a:effectLst/>
                          <a:latin typeface="Arial" panose="020B0604020202020204" pitchFamily="34" charset="0"/>
                          <a:cs typeface="Arial" panose="020B0604020202020204" pitchFamily="34" charset="0"/>
                        </a:rPr>
                        <a:t>Switzerland</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rtl="0" fontAlgn="b"/>
                      <a:r>
                        <a:rPr lang="en-GB" sz="1000" b="1" i="0" u="none" strike="noStrike" dirty="0">
                          <a:solidFill>
                            <a:srgbClr val="FFFFFF"/>
                          </a:solidFill>
                          <a:effectLst/>
                          <a:latin typeface="Arial" panose="020B0604020202020204" pitchFamily="34" charset="0"/>
                          <a:cs typeface="Arial" panose="020B0604020202020204" pitchFamily="34" charset="0"/>
                        </a:rPr>
                        <a:t>Thailand</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rtl="0" fontAlgn="b"/>
                      <a:r>
                        <a:rPr lang="en-GB" sz="1000" b="1" i="0" u="none" strike="noStrike" dirty="0">
                          <a:solidFill>
                            <a:srgbClr val="FFFFFF"/>
                          </a:solidFill>
                          <a:effectLst/>
                          <a:latin typeface="Arial" panose="020B0604020202020204" pitchFamily="34" charset="0"/>
                          <a:cs typeface="Arial" panose="020B0604020202020204" pitchFamily="34" charset="0"/>
                        </a:rPr>
                        <a:t>UAE</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rtl="0" fontAlgn="b"/>
                      <a:r>
                        <a:rPr lang="en-GB" sz="1000" b="1" i="0" u="none" strike="noStrike" dirty="0">
                          <a:solidFill>
                            <a:srgbClr val="FFFFFF"/>
                          </a:solidFill>
                          <a:effectLst/>
                          <a:latin typeface="Arial" panose="020B0604020202020204" pitchFamily="34" charset="0"/>
                          <a:cs typeface="Arial" panose="020B0604020202020204" pitchFamily="34" charset="0"/>
                        </a:rPr>
                        <a:t>Kuwait</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rtl="0" fontAlgn="b"/>
                      <a:r>
                        <a:rPr lang="en-GB" sz="1000" b="0" i="0" u="none" strike="noStrike" dirty="0">
                          <a:solidFill>
                            <a:srgbClr val="FFFFFF"/>
                          </a:solidFill>
                          <a:effectLst/>
                          <a:latin typeface="Arial" panose="020B0604020202020204" pitchFamily="34" charset="0"/>
                          <a:cs typeface="Arial" panose="020B0604020202020204" pitchFamily="34" charset="0"/>
                        </a:rPr>
                        <a:t>Grand Total</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432000">
                <a:tc>
                  <a:txBody>
                    <a:bodyPr/>
                    <a:lstStyle/>
                    <a:p>
                      <a:pPr algn="l" rtl="0" fontAlgn="b"/>
                      <a:r>
                        <a:rPr lang="en-GB" sz="1000" b="0" i="0" u="none" strike="noStrike" dirty="0">
                          <a:solidFill>
                            <a:srgbClr val="FFFFFF"/>
                          </a:solidFill>
                          <a:effectLst/>
                          <a:latin typeface="Arial" panose="020B0604020202020204" pitchFamily="34" charset="0"/>
                          <a:cs typeface="Arial" panose="020B0604020202020204" pitchFamily="34" charset="0"/>
                        </a:rPr>
                        <a:t>Biological Sciences</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265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180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260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215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95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90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65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40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65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30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35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20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smtClean="0">
                          <a:solidFill>
                            <a:srgbClr val="000000"/>
                          </a:solidFill>
                          <a:effectLst/>
                          <a:latin typeface="Arial" panose="020B0604020202020204" pitchFamily="34" charset="0"/>
                          <a:cs typeface="Arial" panose="020B0604020202020204" pitchFamily="34" charset="0"/>
                        </a:rPr>
                        <a:t>1360</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612000">
                <a:tc>
                  <a:txBody>
                    <a:bodyPr/>
                    <a:lstStyle/>
                    <a:p>
                      <a:pPr algn="l" rtl="0" fontAlgn="b"/>
                      <a:r>
                        <a:rPr lang="en-GB" sz="1000" b="0" i="0" u="none" strike="noStrike" dirty="0">
                          <a:solidFill>
                            <a:srgbClr val="FFFFFF"/>
                          </a:solidFill>
                          <a:effectLst/>
                          <a:latin typeface="Arial" panose="020B0604020202020204" pitchFamily="34" charset="0"/>
                          <a:cs typeface="Arial" panose="020B0604020202020204" pitchFamily="34" charset="0"/>
                        </a:rPr>
                        <a:t>(A1) Pre-clinical medicine</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60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85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35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15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90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55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20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10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50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20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30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smtClean="0">
                          <a:solidFill>
                            <a:srgbClr val="000000"/>
                          </a:solidFill>
                          <a:effectLst/>
                          <a:latin typeface="Arial" panose="020B0604020202020204" pitchFamily="34" charset="0"/>
                          <a:cs typeface="Arial" panose="020B0604020202020204" pitchFamily="34" charset="0"/>
                        </a:rPr>
                        <a:t>475</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432000">
                <a:tc>
                  <a:txBody>
                    <a:bodyPr/>
                    <a:lstStyle/>
                    <a:p>
                      <a:pPr algn="l" rtl="0" fontAlgn="b"/>
                      <a:r>
                        <a:rPr lang="en-GB" sz="1000" b="0" i="0" u="none" strike="noStrike" dirty="0">
                          <a:solidFill>
                            <a:srgbClr val="FFFFFF"/>
                          </a:solidFill>
                          <a:effectLst/>
                          <a:latin typeface="Arial" panose="020B0604020202020204" pitchFamily="34" charset="0"/>
                          <a:cs typeface="Arial" panose="020B0604020202020204" pitchFamily="34" charset="0"/>
                        </a:rPr>
                        <a:t>(C8) Psychology</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215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60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195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165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85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10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60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35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25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10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25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smtClean="0">
                          <a:solidFill>
                            <a:srgbClr val="000000"/>
                          </a:solidFill>
                          <a:effectLst/>
                          <a:latin typeface="Arial" panose="020B0604020202020204" pitchFamily="34" charset="0"/>
                          <a:cs typeface="Arial" panose="020B0604020202020204" pitchFamily="34" charset="0"/>
                        </a:rPr>
                        <a:t>890</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756000">
                <a:tc>
                  <a:txBody>
                    <a:bodyPr/>
                    <a:lstStyle/>
                    <a:p>
                      <a:pPr algn="l" rtl="0" fontAlgn="b"/>
                      <a:r>
                        <a:rPr lang="en-GB" sz="1000" b="0" i="0" u="none" strike="noStrike" dirty="0">
                          <a:solidFill>
                            <a:srgbClr val="FFFFFF"/>
                          </a:solidFill>
                          <a:effectLst/>
                          <a:latin typeface="Arial" panose="020B0604020202020204" pitchFamily="34" charset="0"/>
                          <a:cs typeface="Arial" panose="020B0604020202020204" pitchFamily="34" charset="0"/>
                        </a:rPr>
                        <a:t>(B2) Pharmacology, toxicology &amp; pharmacy</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210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185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35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35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85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10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10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a:solidFill>
                            <a:srgbClr val="000000"/>
                          </a:solidFill>
                          <a:effectLst/>
                          <a:latin typeface="Arial" panose="020B0604020202020204" pitchFamily="34" charset="0"/>
                          <a:cs typeface="Arial" panose="020B0604020202020204" pitchFamily="34" charset="0"/>
                        </a:rPr>
                        <a:t>20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GB" sz="1000" b="0" i="0" u="none" strike="noStrike" dirty="0" smtClean="0">
                          <a:solidFill>
                            <a:srgbClr val="000000"/>
                          </a:solidFill>
                          <a:effectLst/>
                          <a:latin typeface="Arial" panose="020B0604020202020204" pitchFamily="34" charset="0"/>
                          <a:cs typeface="Arial" panose="020B0604020202020204" pitchFamily="34" charset="0"/>
                        </a:rPr>
                        <a:t>600</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332956">
                <a:tc>
                  <a:txBody>
                    <a:bodyPr/>
                    <a:lstStyle/>
                    <a:p>
                      <a:pPr algn="l" rtl="0" fontAlgn="b"/>
                      <a:r>
                        <a:rPr lang="en-GB" sz="1000" b="0" i="0" u="none" strike="noStrike" dirty="0">
                          <a:solidFill>
                            <a:srgbClr val="FFFFFF"/>
                          </a:solidFill>
                          <a:effectLst/>
                          <a:latin typeface="Arial" panose="020B0604020202020204" pitchFamily="34" charset="0"/>
                          <a:cs typeface="Arial" panose="020B0604020202020204" pitchFamily="34" charset="0"/>
                        </a:rPr>
                        <a:t>Grand Total</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750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a:solidFill>
                            <a:srgbClr val="000000"/>
                          </a:solidFill>
                          <a:effectLst/>
                          <a:latin typeface="Arial" panose="020B0604020202020204" pitchFamily="34" charset="0"/>
                          <a:cs typeface="Arial" panose="020B0604020202020204" pitchFamily="34" charset="0"/>
                        </a:rPr>
                        <a:t>510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490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430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305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240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150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95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95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a:solidFill>
                            <a:srgbClr val="000000"/>
                          </a:solidFill>
                          <a:effectLst/>
                          <a:latin typeface="Arial" panose="020B0604020202020204" pitchFamily="34" charset="0"/>
                          <a:cs typeface="Arial" panose="020B0604020202020204" pitchFamily="34" charset="0"/>
                        </a:rPr>
                        <a:t>95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90</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a:solidFill>
                            <a:srgbClr val="000000"/>
                          </a:solidFill>
                          <a:effectLst/>
                          <a:latin typeface="Arial" panose="020B0604020202020204" pitchFamily="34" charset="0"/>
                          <a:cs typeface="Arial" panose="020B0604020202020204" pitchFamily="34" charset="0"/>
                        </a:rPr>
                        <a:t>75</a:t>
                      </a: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GB" sz="1000" b="0" i="0" u="none" strike="noStrike" dirty="0" smtClean="0">
                          <a:solidFill>
                            <a:srgbClr val="000000"/>
                          </a:solidFill>
                          <a:effectLst/>
                          <a:latin typeface="Arial" panose="020B0604020202020204" pitchFamily="34" charset="0"/>
                          <a:cs typeface="Arial" panose="020B0604020202020204" pitchFamily="34" charset="0"/>
                        </a:rPr>
                        <a:t>3325</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878" marR="6878" marT="6878"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12" name="TextBox 11"/>
          <p:cNvSpPr txBox="1"/>
          <p:nvPr/>
        </p:nvSpPr>
        <p:spPr>
          <a:xfrm>
            <a:off x="1277516" y="4862740"/>
            <a:ext cx="6609566" cy="646331"/>
          </a:xfrm>
          <a:prstGeom prst="rect">
            <a:avLst/>
          </a:prstGeom>
          <a:noFill/>
        </p:spPr>
        <p:txBody>
          <a:bodyPr wrap="none" rtlCol="0">
            <a:spAutoFit/>
          </a:bodyPr>
          <a:lstStyle/>
          <a:p>
            <a:pPr algn="ctr"/>
            <a:r>
              <a:rPr lang="en-GB" dirty="0" smtClean="0">
                <a:latin typeface="Arial" panose="020B0604020202020204" pitchFamily="34" charset="0"/>
                <a:cs typeface="Arial" panose="020B0604020202020204" pitchFamily="34" charset="0"/>
              </a:rPr>
              <a:t>Total number of UG international students coming to the UK for</a:t>
            </a:r>
          </a:p>
          <a:p>
            <a:pPr algn="ctr"/>
            <a:r>
              <a:rPr lang="en-GB" dirty="0" smtClean="0">
                <a:latin typeface="Arial" panose="020B0604020202020204" pitchFamily="34" charset="0"/>
                <a:cs typeface="Arial" panose="020B0604020202020204" pitchFamily="34" charset="0"/>
              </a:rPr>
              <a:t>Biological Sciences, Medicine, Psychology &amp; Pharmacy</a:t>
            </a:r>
            <a:endParaRPr lang="en-GB" dirty="0">
              <a:latin typeface="Arial" panose="020B0604020202020204" pitchFamily="34" charset="0"/>
              <a:cs typeface="Arial" panose="020B0604020202020204" pitchFamily="34" charset="0"/>
            </a:endParaRPr>
          </a:p>
        </p:txBody>
      </p:sp>
      <p:sp>
        <p:nvSpPr>
          <p:cNvPr id="15" name="TextBox 14"/>
          <p:cNvSpPr txBox="1"/>
          <p:nvPr/>
        </p:nvSpPr>
        <p:spPr>
          <a:xfrm>
            <a:off x="2191895" y="342996"/>
            <a:ext cx="6766576" cy="1354209"/>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have we developed the Faculty</a:t>
            </a:r>
          </a:p>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recruitment plan? </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2964581"/>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557107" y="6311542"/>
            <a:ext cx="4057521" cy="369332"/>
          </a:xfrm>
          <a:prstGeom prst="rect">
            <a:avLst/>
          </a:prstGeom>
          <a:noFill/>
        </p:spPr>
        <p:txBody>
          <a:bodyPr wrap="none" rtlCol="0">
            <a:spAutoFit/>
          </a:bodyPr>
          <a:lstStyle/>
          <a:p>
            <a:pPr algn="ctr"/>
            <a:r>
              <a:rPr lang="en-GB" dirty="0" smtClean="0">
                <a:latin typeface="Arial" panose="020B0604020202020204" pitchFamily="34" charset="0"/>
                <a:cs typeface="Arial" panose="020B0604020202020204" pitchFamily="34" charset="0"/>
              </a:rPr>
              <a:t>FBMH travel plan for UG recruitment</a:t>
            </a:r>
            <a:endParaRPr lang="en-GB" dirty="0">
              <a:latin typeface="Arial" panose="020B0604020202020204" pitchFamily="34" charset="0"/>
              <a:cs typeface="Arial" panose="020B0604020202020204" pitchFamily="34" charset="0"/>
            </a:endParaRPr>
          </a:p>
        </p:txBody>
      </p:sp>
      <p:sp>
        <p:nvSpPr>
          <p:cNvPr id="12" name="TextBox 11"/>
          <p:cNvSpPr txBox="1"/>
          <p:nvPr/>
        </p:nvSpPr>
        <p:spPr>
          <a:xfrm>
            <a:off x="2191895" y="342996"/>
            <a:ext cx="5719815" cy="1354209"/>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Which countries do we visit for</a:t>
            </a:r>
          </a:p>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recruitment? </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70504"/>
            <a:ext cx="9144000" cy="4816878"/>
          </a:xfrm>
          <a:prstGeom prst="rect">
            <a:avLst/>
          </a:prstGeom>
        </p:spPr>
      </p:pic>
    </p:spTree>
    <p:extLst>
      <p:ext uri="{BB962C8B-B14F-4D97-AF65-F5344CB8AC3E}">
        <p14:creationId xmlns:p14="http://schemas.microsoft.com/office/powerpoint/2010/main" val="1923771197"/>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191895" y="342996"/>
            <a:ext cx="6947716" cy="1354209"/>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are we developing a recruitment</a:t>
            </a:r>
          </a:p>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 for PGT students? </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3"/>
          <a:srcRect l="32821" t="11259" r="6718" b="16519"/>
          <a:stretch/>
        </p:blipFill>
        <p:spPr>
          <a:xfrm>
            <a:off x="653142" y="1407887"/>
            <a:ext cx="7866744" cy="5283200"/>
          </a:xfrm>
          <a:prstGeom prst="rect">
            <a:avLst/>
          </a:prstGeom>
        </p:spPr>
      </p:pic>
    </p:spTree>
    <p:extLst>
      <p:ext uri="{BB962C8B-B14F-4D97-AF65-F5344CB8AC3E}">
        <p14:creationId xmlns:p14="http://schemas.microsoft.com/office/powerpoint/2010/main" val="1085830574"/>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191895" y="342996"/>
            <a:ext cx="6559789" cy="1354209"/>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Are our recruitment plans making a</a:t>
            </a:r>
          </a:p>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difference? </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graphicFrame>
        <p:nvGraphicFramePr>
          <p:cNvPr id="12" name="Chart 11"/>
          <p:cNvGraphicFramePr>
            <a:graphicFrameLocks/>
          </p:cNvGraphicFramePr>
          <p:nvPr>
            <p:extLst>
              <p:ext uri="{D42A27DB-BD31-4B8C-83A1-F6EECF244321}">
                <p14:modId xmlns:p14="http://schemas.microsoft.com/office/powerpoint/2010/main" val="2110984870"/>
              </p:ext>
            </p:extLst>
          </p:nvPr>
        </p:nvGraphicFramePr>
        <p:xfrm>
          <a:off x="294934" y="1341730"/>
          <a:ext cx="4067780" cy="24406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a:graphicFrameLocks/>
          </p:cNvGraphicFramePr>
          <p:nvPr>
            <p:extLst>
              <p:ext uri="{D42A27DB-BD31-4B8C-83A1-F6EECF244321}">
                <p14:modId xmlns:p14="http://schemas.microsoft.com/office/powerpoint/2010/main" val="3933320147"/>
              </p:ext>
            </p:extLst>
          </p:nvPr>
        </p:nvGraphicFramePr>
        <p:xfrm>
          <a:off x="4683904" y="1341730"/>
          <a:ext cx="4067780" cy="24406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p:cNvGraphicFramePr>
            <a:graphicFrameLocks/>
          </p:cNvGraphicFramePr>
          <p:nvPr>
            <p:extLst>
              <p:ext uri="{D42A27DB-BD31-4B8C-83A1-F6EECF244321}">
                <p14:modId xmlns:p14="http://schemas.microsoft.com/office/powerpoint/2010/main" val="4159966655"/>
              </p:ext>
            </p:extLst>
          </p:nvPr>
        </p:nvGraphicFramePr>
        <p:xfrm>
          <a:off x="294935" y="4291238"/>
          <a:ext cx="4067780" cy="24406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p:cNvGraphicFramePr>
            <a:graphicFrameLocks/>
          </p:cNvGraphicFramePr>
          <p:nvPr>
            <p:extLst>
              <p:ext uri="{D42A27DB-BD31-4B8C-83A1-F6EECF244321}">
                <p14:modId xmlns:p14="http://schemas.microsoft.com/office/powerpoint/2010/main" val="2663091324"/>
              </p:ext>
            </p:extLst>
          </p:nvPr>
        </p:nvGraphicFramePr>
        <p:xfrm>
          <a:off x="4683904" y="4291238"/>
          <a:ext cx="4067780" cy="244066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36160164"/>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1895" y="356644"/>
            <a:ext cx="6447579" cy="1354209"/>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is Global Influence part of the</a:t>
            </a:r>
          </a:p>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University’s Our Future strategy?</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19AA1E92-6D14-464F-A92D-C1A75F9BC9A7}"/>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44320" y="1472375"/>
            <a:ext cx="3450164" cy="3450164"/>
          </a:xfrm>
          <a:prstGeom prst="ellipse">
            <a:avLst/>
          </a:prstGeom>
          <a:ln w="34925">
            <a:solidFill>
              <a:schemeClr val="tx2"/>
            </a:solidFill>
          </a:ln>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235" y="3041741"/>
            <a:ext cx="3904965" cy="3629445"/>
          </a:xfrm>
          <a:prstGeom prst="rect">
            <a:avLst/>
          </a:prstGeom>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5003" y="6052147"/>
            <a:ext cx="1833783" cy="56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6145" y="5254059"/>
            <a:ext cx="1981473" cy="666968"/>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16418" b="17474"/>
          <a:stretch/>
        </p:blipFill>
        <p:spPr>
          <a:xfrm>
            <a:off x="220096" y="5254059"/>
            <a:ext cx="1793576" cy="667728"/>
          </a:xfrm>
          <a:prstGeom prst="rect">
            <a:avLst/>
          </a:prstGeom>
        </p:spPr>
      </p:pic>
      <p:sp>
        <p:nvSpPr>
          <p:cNvPr id="17" name="TextBox 16"/>
          <p:cNvSpPr txBox="1"/>
          <p:nvPr/>
        </p:nvSpPr>
        <p:spPr>
          <a:xfrm>
            <a:off x="4038793" y="1588487"/>
            <a:ext cx="5077031" cy="1200329"/>
          </a:xfrm>
          <a:prstGeom prst="rect">
            <a:avLst/>
          </a:prstGeom>
          <a:noFill/>
        </p:spPr>
        <p:txBody>
          <a:bodyPr wrap="none" rtlCol="0">
            <a:spAutoFit/>
          </a:bodyPr>
          <a:lstStyle/>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To build our global reputation and impact</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Attract the best talents to our campus</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Generate a diverse community</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Maintain our international student fee income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5604553"/>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1895" y="342996"/>
            <a:ext cx="6538949" cy="1354209"/>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have we identified our Faculty</a:t>
            </a:r>
          </a:p>
          <a:p>
            <a:r>
              <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trategic partners? </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2" name="TextBox 1"/>
          <p:cNvSpPr txBox="1"/>
          <p:nvPr/>
        </p:nvSpPr>
        <p:spPr>
          <a:xfrm>
            <a:off x="334435" y="2670144"/>
            <a:ext cx="8396410" cy="3416320"/>
          </a:xfrm>
          <a:prstGeom prst="rect">
            <a:avLst/>
          </a:prstGeom>
          <a:noFill/>
        </p:spPr>
        <p:txBody>
          <a:bodyPr wrap="square" rtlCol="0">
            <a:spAutoFit/>
          </a:bodyPr>
          <a:lstStyle/>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Fall within a University priority region or University strategic </a:t>
            </a:r>
            <a:r>
              <a:rPr lang="en-GB" dirty="0">
                <a:latin typeface="Arial" panose="020B0604020202020204" pitchFamily="34" charset="0"/>
                <a:cs typeface="Arial" panose="020B0604020202020204" pitchFamily="34" charset="0"/>
              </a:rPr>
              <a:t>p</a:t>
            </a:r>
            <a:r>
              <a:rPr lang="en-GB" dirty="0" smtClean="0">
                <a:latin typeface="Arial" panose="020B0604020202020204" pitchFamily="34" charset="0"/>
                <a:cs typeface="Arial" panose="020B0604020202020204" pitchFamily="34" charset="0"/>
              </a:rPr>
              <a:t>artner</a:t>
            </a:r>
          </a:p>
          <a:p>
            <a:pPr marL="285750" lvl="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Position </a:t>
            </a:r>
            <a:r>
              <a:rPr lang="en-GB" dirty="0">
                <a:latin typeface="Arial" panose="020B0604020202020204" pitchFamily="34" charset="0"/>
                <a:cs typeface="Arial" panose="020B0604020202020204" pitchFamily="34" charset="0"/>
              </a:rPr>
              <a:t>within the QS world </a:t>
            </a:r>
            <a:r>
              <a:rPr lang="en-GB" dirty="0" smtClean="0">
                <a:latin typeface="Arial" panose="020B0604020202020204" pitchFamily="34" charset="0"/>
                <a:cs typeface="Arial" panose="020B0604020202020204" pitchFamily="34" charset="0"/>
              </a:rPr>
              <a:t>university rankings, particularly within life sciences &amp; medicine</a:t>
            </a:r>
          </a:p>
          <a:p>
            <a:pPr marL="285750" lvl="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Significant overlap with our teaching portfolio but with an obvious need that we can support</a:t>
            </a:r>
          </a:p>
          <a:p>
            <a:pPr marL="285750" lvl="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Existence of funding schemes </a:t>
            </a:r>
            <a:r>
              <a:rPr lang="en-GB" dirty="0" smtClean="0">
                <a:latin typeface="Arial" panose="020B0604020202020204" pitchFamily="34" charset="0"/>
                <a:cs typeface="Arial" panose="020B0604020202020204" pitchFamily="34" charset="0"/>
              </a:rPr>
              <a:t>for student mobility or a willingness to </a:t>
            </a:r>
            <a:r>
              <a:rPr lang="en-GB" dirty="0">
                <a:latin typeface="Arial" panose="020B0604020202020204" pitchFamily="34" charset="0"/>
                <a:cs typeface="Arial" panose="020B0604020202020204" pitchFamily="34" charset="0"/>
              </a:rPr>
              <a:t>establish reciprocal agreements that allow the balanced exchange of </a:t>
            </a:r>
            <a:r>
              <a:rPr lang="en-GB" dirty="0" smtClean="0">
                <a:latin typeface="Arial" panose="020B0604020202020204" pitchFamily="34" charset="0"/>
                <a:cs typeface="Arial" panose="020B0604020202020204" pitchFamily="34" charset="0"/>
              </a:rPr>
              <a:t>students</a:t>
            </a:r>
          </a:p>
          <a:p>
            <a:pPr marL="285750" lvl="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Current links with the </a:t>
            </a:r>
            <a:r>
              <a:rPr lang="en-GB" dirty="0" smtClean="0">
                <a:latin typeface="Arial" panose="020B0604020202020204" pitchFamily="34" charset="0"/>
                <a:cs typeface="Arial" panose="020B0604020202020204" pitchFamily="34" charset="0"/>
              </a:rPr>
              <a:t>partner university within FBMH</a:t>
            </a:r>
            <a:endParaRPr lang="en-GB" dirty="0">
              <a:latin typeface="Arial" panose="020B0604020202020204" pitchFamily="34" charset="0"/>
              <a:cs typeface="Arial" panose="020B0604020202020204" pitchFamily="34" charset="0"/>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805" y="3545967"/>
            <a:ext cx="1833783" cy="56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480" y="1667939"/>
            <a:ext cx="763130" cy="74634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1238" y="1676558"/>
            <a:ext cx="1458207" cy="729104"/>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8480" y="1659053"/>
            <a:ext cx="2855888" cy="749833"/>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6314" y="1659054"/>
            <a:ext cx="918926" cy="755228"/>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1486" y="5509465"/>
            <a:ext cx="2649357" cy="1072964"/>
          </a:xfrm>
          <a:prstGeom prst="rect">
            <a:avLst/>
          </a:prstGeom>
        </p:spPr>
      </p:pic>
    </p:spTree>
    <p:extLst>
      <p:ext uri="{BB962C8B-B14F-4D97-AF65-F5344CB8AC3E}">
        <p14:creationId xmlns:p14="http://schemas.microsoft.com/office/powerpoint/2010/main" val="13784837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1687" y="308132"/>
            <a:ext cx="6687631" cy="1143000"/>
          </a:xfrm>
        </p:spPr>
        <p:txBody>
          <a:bodyPr>
            <a:normAutofit/>
          </a:bodyPr>
          <a:lstStyle/>
          <a:p>
            <a:r>
              <a:rPr lang="en-GB" altLang="en-US" b="0" dirty="0" smtClean="0">
                <a:solidFill>
                  <a:srgbClr val="7030A0"/>
                </a:solidFill>
                <a:effectLst>
                  <a:outerShdw blurRad="38100" dist="38100" dir="2700000" algn="tl">
                    <a:srgbClr val="000000">
                      <a:alpha val="43137"/>
                    </a:srgbClr>
                  </a:outerShdw>
                </a:effectLst>
              </a:rPr>
              <a:t>China Pharmaceutical</a:t>
            </a:r>
            <a:br>
              <a:rPr lang="en-GB" altLang="en-US" b="0" dirty="0" smtClean="0">
                <a:solidFill>
                  <a:srgbClr val="7030A0"/>
                </a:solidFill>
                <a:effectLst>
                  <a:outerShdw blurRad="38100" dist="38100" dir="2700000" algn="tl">
                    <a:srgbClr val="000000">
                      <a:alpha val="43137"/>
                    </a:srgbClr>
                  </a:outerShdw>
                </a:effectLst>
              </a:rPr>
            </a:br>
            <a:r>
              <a:rPr lang="en-GB" altLang="en-US" b="0" dirty="0" smtClean="0">
                <a:solidFill>
                  <a:srgbClr val="7030A0"/>
                </a:solidFill>
                <a:effectLst>
                  <a:outerShdw blurRad="38100" dist="38100" dir="2700000" algn="tl">
                    <a:srgbClr val="000000">
                      <a:alpha val="43137"/>
                    </a:srgbClr>
                  </a:outerShdw>
                </a:effectLst>
              </a:rPr>
              <a:t>University </a:t>
            </a:r>
            <a:endParaRPr lang="en-US" b="0" dirty="0">
              <a:solidFill>
                <a:srgbClr val="7030A0"/>
              </a:solidFill>
              <a:effectLst>
                <a:outerShdw blurRad="38100" dist="38100" dir="2700000" algn="tl">
                  <a:srgbClr val="000000">
                    <a:alpha val="43137"/>
                  </a:srgbClr>
                </a:outerShdw>
              </a:effectLst>
            </a:endParaRPr>
          </a:p>
        </p:txBody>
      </p:sp>
      <p:sp>
        <p:nvSpPr>
          <p:cNvPr id="6" name="Content Placeholder 2"/>
          <p:cNvSpPr>
            <a:spLocks noGrp="1"/>
          </p:cNvSpPr>
          <p:nvPr>
            <p:ph idx="1"/>
          </p:nvPr>
        </p:nvSpPr>
        <p:spPr>
          <a:xfrm>
            <a:off x="457200" y="1632045"/>
            <a:ext cx="8229600" cy="4667533"/>
          </a:xfrm>
        </p:spPr>
        <p:txBody>
          <a:bodyPr>
            <a:noAutofit/>
          </a:bodyPr>
          <a:lstStyle/>
          <a:p>
            <a:pPr marL="0" indent="0">
              <a:spcBef>
                <a:spcPts val="0"/>
              </a:spcBef>
              <a:buNone/>
            </a:pPr>
            <a:r>
              <a:rPr lang="en-GB" altLang="en-US" sz="1800" b="1" dirty="0" smtClean="0"/>
              <a:t>Why:</a:t>
            </a:r>
          </a:p>
          <a:p>
            <a:pPr>
              <a:spcBef>
                <a:spcPts val="0"/>
              </a:spcBef>
            </a:pPr>
            <a:r>
              <a:rPr lang="en-GB" altLang="en-US" sz="1800" dirty="0" smtClean="0"/>
              <a:t>Currently rank 51</a:t>
            </a:r>
            <a:r>
              <a:rPr lang="en-GB" altLang="en-US" sz="1800" baseline="30000" dirty="0" smtClean="0"/>
              <a:t>st</a:t>
            </a:r>
            <a:r>
              <a:rPr lang="en-GB" altLang="en-US" sz="1800" dirty="0" smtClean="0"/>
              <a:t> – 100</a:t>
            </a:r>
            <a:r>
              <a:rPr lang="en-GB" altLang="en-US" sz="1800" baseline="30000" dirty="0" smtClean="0"/>
              <a:t>th</a:t>
            </a:r>
            <a:r>
              <a:rPr lang="en-GB" altLang="en-US" sz="1800" dirty="0" smtClean="0"/>
              <a:t> in the QS World University Ranking for Pharmacy and Pharmacology</a:t>
            </a:r>
          </a:p>
          <a:p>
            <a:pPr>
              <a:spcBef>
                <a:spcPts val="0"/>
              </a:spcBef>
            </a:pPr>
            <a:r>
              <a:rPr lang="en-GB" altLang="en-US" sz="1800" dirty="0" smtClean="0"/>
              <a:t>Double first-class university</a:t>
            </a:r>
            <a:endParaRPr lang="en-GB" altLang="en-US" sz="1800" i="1" dirty="0" smtClean="0"/>
          </a:p>
          <a:p>
            <a:pPr>
              <a:spcBef>
                <a:spcPts val="0"/>
              </a:spcBef>
            </a:pPr>
            <a:r>
              <a:rPr lang="en-GB" altLang="en-US" sz="1800" dirty="0" smtClean="0"/>
              <a:t>Development of clinical pharmacy within primary care has been identified as a priority within the Healthy China 2030 Programme</a:t>
            </a:r>
            <a:endParaRPr lang="en-GB" altLang="en-US" sz="1800" i="1" dirty="0" smtClean="0"/>
          </a:p>
          <a:p>
            <a:pPr>
              <a:spcBef>
                <a:spcPts val="0"/>
              </a:spcBef>
            </a:pPr>
            <a:endParaRPr lang="en-GB" altLang="en-US" sz="1800" dirty="0" smtClean="0"/>
          </a:p>
          <a:p>
            <a:pPr>
              <a:spcBef>
                <a:spcPts val="0"/>
              </a:spcBef>
            </a:pPr>
            <a:endParaRPr lang="en-GB" altLang="en-US" sz="1800" dirty="0" smtClean="0"/>
          </a:p>
          <a:p>
            <a:pPr marL="0" indent="0">
              <a:spcBef>
                <a:spcPts val="0"/>
              </a:spcBef>
              <a:buNone/>
            </a:pPr>
            <a:r>
              <a:rPr lang="en-GB" altLang="en-US" sz="1800" b="1" dirty="0" smtClean="0"/>
              <a:t>Areas of Collaboration: </a:t>
            </a:r>
            <a:endParaRPr lang="en-GB" altLang="en-US" sz="1800" b="1" dirty="0"/>
          </a:p>
          <a:p>
            <a:pPr marL="457200" lvl="1" indent="-457200">
              <a:spcBef>
                <a:spcPts val="0"/>
              </a:spcBef>
              <a:buSzPct val="85000"/>
              <a:buFont typeface="+mj-lt"/>
              <a:buAutoNum type="arabicParenR"/>
            </a:pPr>
            <a:r>
              <a:rPr lang="en-GB" sz="1800" dirty="0" err="1" smtClean="0"/>
              <a:t>MoE</a:t>
            </a:r>
            <a:r>
              <a:rPr lang="en-GB" sz="1800" dirty="0" smtClean="0"/>
              <a:t> sponsored 2+2+1 BSc Clinical Pharmacy programme that will recruit 60+ students per year from 2023 – </a:t>
            </a:r>
            <a:r>
              <a:rPr lang="en-GB" sz="1800" b="1" dirty="0" smtClean="0"/>
              <a:t>&gt;£3 million revenue/year </a:t>
            </a:r>
          </a:p>
          <a:p>
            <a:pPr marL="457200" lvl="1" indent="-457200">
              <a:spcBef>
                <a:spcPts val="0"/>
              </a:spcBef>
              <a:buSzPct val="85000"/>
              <a:buFont typeface="+mj-lt"/>
              <a:buAutoNum type="arabicParenR"/>
            </a:pPr>
            <a:r>
              <a:rPr lang="en-GB" sz="1800" dirty="0" smtClean="0"/>
              <a:t>Summer School partner</a:t>
            </a:r>
          </a:p>
          <a:p>
            <a:pPr marL="457200" lvl="1" indent="-457200">
              <a:spcBef>
                <a:spcPts val="0"/>
              </a:spcBef>
              <a:buSzPct val="85000"/>
              <a:buFont typeface="+mj-lt"/>
              <a:buAutoNum type="arabicParenR"/>
            </a:pPr>
            <a:r>
              <a:rPr lang="en-GB" sz="1800" dirty="0" smtClean="0"/>
              <a:t>Interested in developing an International United College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4597" y="422076"/>
            <a:ext cx="1052203" cy="1029056"/>
          </a:xfrm>
          <a:prstGeom prst="rect">
            <a:avLst/>
          </a:prstGeom>
        </p:spPr>
      </p:pic>
    </p:spTree>
    <p:extLst>
      <p:ext uri="{BB962C8B-B14F-4D97-AF65-F5344CB8AC3E}">
        <p14:creationId xmlns:p14="http://schemas.microsoft.com/office/powerpoint/2010/main" val="2851691230"/>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1687" y="105877"/>
            <a:ext cx="6687631" cy="1095386"/>
          </a:xfrm>
        </p:spPr>
        <p:txBody>
          <a:bodyPr>
            <a:noAutofit/>
          </a:bodyPr>
          <a:lstStyle/>
          <a:p>
            <a:r>
              <a:rPr lang="en-US" b="0" dirty="0" smtClean="0">
                <a:solidFill>
                  <a:srgbClr val="7030A0"/>
                </a:solidFill>
                <a:effectLst>
                  <a:outerShdw blurRad="38100" dist="38100" dir="2700000" algn="tl">
                    <a:srgbClr val="000000">
                      <a:alpha val="43137"/>
                    </a:srgbClr>
                  </a:outerShdw>
                </a:effectLst>
              </a:rPr>
              <a:t>Alexandria University</a:t>
            </a:r>
            <a:endParaRPr lang="en-US" b="0" dirty="0">
              <a:solidFill>
                <a:srgbClr val="7030A0"/>
              </a:solidFill>
              <a:effectLst>
                <a:outerShdw blurRad="38100" dist="38100" dir="2700000" algn="tl">
                  <a:srgbClr val="000000">
                    <a:alpha val="43137"/>
                  </a:srgbClr>
                </a:outerShdw>
              </a:effectLst>
            </a:endParaRPr>
          </a:p>
        </p:txBody>
      </p:sp>
      <p:sp>
        <p:nvSpPr>
          <p:cNvPr id="6" name="Content Placeholder 2"/>
          <p:cNvSpPr>
            <a:spLocks noGrp="1"/>
          </p:cNvSpPr>
          <p:nvPr>
            <p:ph idx="1"/>
          </p:nvPr>
        </p:nvSpPr>
        <p:spPr>
          <a:xfrm>
            <a:off x="457200" y="1632045"/>
            <a:ext cx="8229600" cy="4667533"/>
          </a:xfrm>
        </p:spPr>
        <p:txBody>
          <a:bodyPr>
            <a:noAutofit/>
          </a:bodyPr>
          <a:lstStyle/>
          <a:p>
            <a:pPr marL="0" indent="0">
              <a:spcBef>
                <a:spcPts val="0"/>
              </a:spcBef>
              <a:buNone/>
            </a:pPr>
            <a:r>
              <a:rPr lang="en-GB" altLang="en-US" sz="1800" b="1" dirty="0" smtClean="0"/>
              <a:t>Why:</a:t>
            </a:r>
          </a:p>
          <a:p>
            <a:pPr>
              <a:spcBef>
                <a:spcPts val="0"/>
              </a:spcBef>
            </a:pPr>
            <a:r>
              <a:rPr lang="en-GB" altLang="en-US" sz="1800" dirty="0" smtClean="0"/>
              <a:t>Currently rank 18</a:t>
            </a:r>
            <a:r>
              <a:rPr lang="en-GB" altLang="en-US" sz="1800" baseline="30000" dirty="0" smtClean="0"/>
              <a:t>th</a:t>
            </a:r>
            <a:r>
              <a:rPr lang="en-GB" altLang="en-US" sz="1800" dirty="0" smtClean="0"/>
              <a:t> in the QS World University Ranking for the Arab Region and one of the top three medical schools within North Africa</a:t>
            </a:r>
          </a:p>
          <a:p>
            <a:pPr>
              <a:spcBef>
                <a:spcPts val="0"/>
              </a:spcBef>
            </a:pPr>
            <a:r>
              <a:rPr lang="en-GB" altLang="en-US" sz="1800" dirty="0" smtClean="0"/>
              <a:t>Egypt has recently moved to a UK style medical curriculum and many Egyptian universities are looking to modernise their curriculum</a:t>
            </a:r>
          </a:p>
          <a:p>
            <a:pPr>
              <a:spcBef>
                <a:spcPts val="0"/>
              </a:spcBef>
            </a:pPr>
            <a:r>
              <a:rPr lang="en-GB" altLang="en-US" sz="1800" dirty="0" smtClean="0"/>
              <a:t>Opportunity to expand international medical student numbers</a:t>
            </a:r>
          </a:p>
          <a:p>
            <a:pPr>
              <a:spcBef>
                <a:spcPts val="0"/>
              </a:spcBef>
            </a:pPr>
            <a:r>
              <a:rPr lang="en-GB" altLang="en-US" sz="1800" dirty="0" smtClean="0"/>
              <a:t>Access to MENA recruitment market</a:t>
            </a:r>
          </a:p>
          <a:p>
            <a:pPr>
              <a:spcBef>
                <a:spcPts val="0"/>
              </a:spcBef>
            </a:pPr>
            <a:endParaRPr lang="en-US" sz="1800" dirty="0" smtClean="0"/>
          </a:p>
          <a:p>
            <a:pPr>
              <a:spcBef>
                <a:spcPts val="0"/>
              </a:spcBef>
            </a:pPr>
            <a:endParaRPr lang="en-GB" altLang="en-US" sz="1800" dirty="0" smtClean="0"/>
          </a:p>
          <a:p>
            <a:pPr marL="0" indent="0">
              <a:spcBef>
                <a:spcPts val="0"/>
              </a:spcBef>
              <a:buNone/>
            </a:pPr>
            <a:r>
              <a:rPr lang="en-GB" altLang="en-US" sz="1800" b="1" dirty="0" smtClean="0"/>
              <a:t>Areas of Collaboration: </a:t>
            </a:r>
            <a:endParaRPr lang="en-GB" altLang="en-US" sz="1800" b="1" dirty="0"/>
          </a:p>
          <a:p>
            <a:pPr marL="457200" lvl="1" indent="-457200">
              <a:spcBef>
                <a:spcPts val="0"/>
              </a:spcBef>
              <a:buSzPct val="85000"/>
              <a:buFont typeface="+mj-lt"/>
              <a:buAutoNum type="arabicParenR"/>
            </a:pPr>
            <a:r>
              <a:rPr lang="en-GB" sz="1800" dirty="0" smtClean="0"/>
              <a:t>Joint MB ChB programme that will recruit 120 students per year from September 2021 – </a:t>
            </a:r>
            <a:r>
              <a:rPr lang="en-GB" sz="1800" b="1" dirty="0" smtClean="0"/>
              <a:t>&gt;£2.5 million revenue/year</a:t>
            </a:r>
          </a:p>
          <a:p>
            <a:pPr marL="457200" lvl="1" indent="-457200">
              <a:spcBef>
                <a:spcPts val="0"/>
              </a:spcBef>
              <a:buSzPct val="85000"/>
              <a:buFont typeface="+mj-lt"/>
              <a:buAutoNum type="arabicParenR"/>
            </a:pPr>
            <a:r>
              <a:rPr lang="en-GB" sz="1800" dirty="0" smtClean="0"/>
              <a:t>Wanting to discuss other joint healthcare degree programmes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7031" y="472159"/>
            <a:ext cx="2319770" cy="1159886"/>
          </a:xfrm>
          <a:prstGeom prst="rect">
            <a:avLst/>
          </a:prstGeom>
        </p:spPr>
      </p:pic>
    </p:spTree>
    <p:extLst>
      <p:ext uri="{BB962C8B-B14F-4D97-AF65-F5344CB8AC3E}">
        <p14:creationId xmlns:p14="http://schemas.microsoft.com/office/powerpoint/2010/main" val="4168179753"/>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1687" y="569909"/>
            <a:ext cx="6687631" cy="1095386"/>
          </a:xfrm>
        </p:spPr>
        <p:txBody>
          <a:bodyPr>
            <a:noAutofit/>
          </a:bodyPr>
          <a:lstStyle/>
          <a:p>
            <a:r>
              <a:rPr lang="en-GB" b="0" dirty="0" smtClean="0">
                <a:solidFill>
                  <a:srgbClr val="7030A0"/>
                </a:solidFill>
                <a:effectLst>
                  <a:outerShdw blurRad="38100" dist="38100" dir="2700000" algn="tl">
                    <a:srgbClr val="000000">
                      <a:alpha val="43137"/>
                    </a:srgbClr>
                  </a:outerShdw>
                </a:effectLst>
              </a:rPr>
              <a:t>University of </a:t>
            </a:r>
            <a:br>
              <a:rPr lang="en-GB" b="0" dirty="0" smtClean="0">
                <a:solidFill>
                  <a:srgbClr val="7030A0"/>
                </a:solidFill>
                <a:effectLst>
                  <a:outerShdw blurRad="38100" dist="38100" dir="2700000" algn="tl">
                    <a:srgbClr val="000000">
                      <a:alpha val="43137"/>
                    </a:srgbClr>
                  </a:outerShdw>
                </a:effectLst>
              </a:rPr>
            </a:br>
            <a:r>
              <a:rPr lang="en-GB" b="0" dirty="0" smtClean="0">
                <a:solidFill>
                  <a:srgbClr val="7030A0"/>
                </a:solidFill>
                <a:effectLst>
                  <a:outerShdw blurRad="38100" dist="38100" dir="2700000" algn="tl">
                    <a:srgbClr val="000000">
                      <a:alpha val="43137"/>
                    </a:srgbClr>
                  </a:outerShdw>
                </a:effectLst>
              </a:rPr>
              <a:t>Hong Kong</a:t>
            </a:r>
            <a:r>
              <a:rPr lang="en-GB" b="0" dirty="0">
                <a:solidFill>
                  <a:srgbClr val="7030A0"/>
                </a:solidFill>
                <a:effectLst>
                  <a:outerShdw blurRad="38100" dist="38100" dir="2700000" algn="tl">
                    <a:srgbClr val="000000">
                      <a:alpha val="43137"/>
                    </a:srgbClr>
                  </a:outerShdw>
                </a:effectLst>
              </a:rPr>
              <a:t/>
            </a:r>
            <a:br>
              <a:rPr lang="en-GB" b="0" dirty="0">
                <a:solidFill>
                  <a:srgbClr val="7030A0"/>
                </a:solidFill>
                <a:effectLst>
                  <a:outerShdw blurRad="38100" dist="38100" dir="2700000" algn="tl">
                    <a:srgbClr val="000000">
                      <a:alpha val="43137"/>
                    </a:srgbClr>
                  </a:outerShdw>
                </a:effectLst>
              </a:rPr>
            </a:br>
            <a:endParaRPr lang="en-US" b="0" dirty="0">
              <a:solidFill>
                <a:srgbClr val="7030A0"/>
              </a:solidFill>
              <a:effectLst>
                <a:outerShdw blurRad="38100" dist="38100" dir="2700000" algn="tl">
                  <a:srgbClr val="000000">
                    <a:alpha val="43137"/>
                  </a:srgbClr>
                </a:outerShdw>
              </a:effectLst>
            </a:endParaRPr>
          </a:p>
        </p:txBody>
      </p:sp>
      <p:sp>
        <p:nvSpPr>
          <p:cNvPr id="8" name="Content Placeholder 2"/>
          <p:cNvSpPr>
            <a:spLocks noGrp="1"/>
          </p:cNvSpPr>
          <p:nvPr>
            <p:ph idx="1"/>
          </p:nvPr>
        </p:nvSpPr>
        <p:spPr>
          <a:xfrm>
            <a:off x="457200" y="1632045"/>
            <a:ext cx="8229600" cy="4667533"/>
          </a:xfrm>
        </p:spPr>
        <p:txBody>
          <a:bodyPr>
            <a:noAutofit/>
          </a:bodyPr>
          <a:lstStyle/>
          <a:p>
            <a:pPr marL="0" indent="0">
              <a:spcBef>
                <a:spcPts val="0"/>
              </a:spcBef>
              <a:buNone/>
            </a:pPr>
            <a:r>
              <a:rPr lang="en-GB" altLang="en-US" sz="1800" b="1" dirty="0" smtClean="0"/>
              <a:t>Why:</a:t>
            </a:r>
          </a:p>
          <a:p>
            <a:pPr>
              <a:spcBef>
                <a:spcPts val="0"/>
              </a:spcBef>
            </a:pPr>
            <a:r>
              <a:rPr lang="en-GB" altLang="en-US" sz="1800" dirty="0" smtClean="0"/>
              <a:t>Currently rank 22</a:t>
            </a:r>
            <a:r>
              <a:rPr lang="en-GB" altLang="en-US" sz="1800" baseline="30000" dirty="0" smtClean="0"/>
              <a:t>nd</a:t>
            </a:r>
            <a:r>
              <a:rPr lang="en-GB" altLang="en-US" sz="1800" dirty="0" smtClean="0"/>
              <a:t> in the QS World University Ranking and one of the best medical schools in Asia</a:t>
            </a:r>
          </a:p>
          <a:p>
            <a:pPr>
              <a:spcBef>
                <a:spcPts val="0"/>
              </a:spcBef>
            </a:pPr>
            <a:r>
              <a:rPr lang="en-GB" altLang="en-US" sz="1800" dirty="0" smtClean="0"/>
              <a:t>Strategic recruitment market for </a:t>
            </a:r>
            <a:r>
              <a:rPr lang="en-GB" altLang="en-US" sz="1800" dirty="0" err="1" smtClean="0"/>
              <a:t>UoM</a:t>
            </a:r>
            <a:endParaRPr lang="en-GB" altLang="en-US" sz="1800" dirty="0" smtClean="0"/>
          </a:p>
          <a:p>
            <a:pPr>
              <a:spcBef>
                <a:spcPts val="0"/>
              </a:spcBef>
            </a:pPr>
            <a:r>
              <a:rPr lang="en-GB" altLang="en-US" sz="1800" dirty="0" smtClean="0"/>
              <a:t>Seeking partners for their enrichment year which will provide a guaranteed recruitment stream</a:t>
            </a:r>
          </a:p>
          <a:p>
            <a:pPr>
              <a:spcBef>
                <a:spcPts val="0"/>
              </a:spcBef>
            </a:pPr>
            <a:endParaRPr lang="en-GB" altLang="en-US" sz="1800" dirty="0" smtClean="0"/>
          </a:p>
          <a:p>
            <a:pPr>
              <a:spcBef>
                <a:spcPts val="0"/>
              </a:spcBef>
            </a:pPr>
            <a:endParaRPr lang="en-GB" altLang="en-US" sz="1800" dirty="0" smtClean="0"/>
          </a:p>
          <a:p>
            <a:pPr marL="0" indent="0">
              <a:spcBef>
                <a:spcPts val="0"/>
              </a:spcBef>
              <a:buNone/>
            </a:pPr>
            <a:r>
              <a:rPr lang="en-GB" altLang="en-US" sz="1800" b="1" dirty="0" smtClean="0"/>
              <a:t>Areas of Collaboration: </a:t>
            </a:r>
            <a:endParaRPr lang="en-GB" altLang="en-US" sz="1800" b="1" dirty="0"/>
          </a:p>
          <a:p>
            <a:pPr marL="457200" lvl="1" indent="-457200">
              <a:spcBef>
                <a:spcPts val="0"/>
              </a:spcBef>
              <a:buSzPct val="85000"/>
              <a:buFont typeface="+mj-lt"/>
              <a:buAutoNum type="arabicParenR"/>
            </a:pPr>
            <a:r>
              <a:rPr lang="en-GB" sz="1800" dirty="0" smtClean="0"/>
              <a:t>One year BSc programmes for intercalating medical students</a:t>
            </a:r>
          </a:p>
          <a:p>
            <a:pPr marL="457200" lvl="1" indent="-457200">
              <a:spcBef>
                <a:spcPts val="0"/>
              </a:spcBef>
              <a:buSzPct val="85000"/>
              <a:buFont typeface="+mj-lt"/>
              <a:buAutoNum type="arabicParenR"/>
            </a:pPr>
            <a:r>
              <a:rPr lang="en-GB" sz="1800" dirty="0" smtClean="0"/>
              <a:t>Development of SBS UG programmes with Entrepreneurship for the East Asian and American markets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9584" y="501669"/>
            <a:ext cx="3547216" cy="931346"/>
          </a:xfrm>
          <a:prstGeom prst="rect">
            <a:avLst/>
          </a:prstGeom>
        </p:spPr>
      </p:pic>
    </p:spTree>
    <p:extLst>
      <p:ext uri="{BB962C8B-B14F-4D97-AF65-F5344CB8AC3E}">
        <p14:creationId xmlns:p14="http://schemas.microsoft.com/office/powerpoint/2010/main" val="1039529589"/>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2200A6-3821-4B41-8376-F51E021EB351}"/>
              </a:ext>
            </a:extLst>
          </p:cNvPr>
          <p:cNvGraphicFramePr>
            <a:graphicFrameLocks noGrp="1"/>
          </p:cNvGraphicFramePr>
          <p:nvPr>
            <p:extLst>
              <p:ext uri="{D42A27DB-BD31-4B8C-83A1-F6EECF244321}">
                <p14:modId xmlns:p14="http://schemas.microsoft.com/office/powerpoint/2010/main" val="3462364185"/>
              </p:ext>
            </p:extLst>
          </p:nvPr>
        </p:nvGraphicFramePr>
        <p:xfrm>
          <a:off x="1442646" y="4121064"/>
          <a:ext cx="6281198" cy="1851351"/>
        </p:xfrm>
        <a:graphic>
          <a:graphicData uri="http://schemas.openxmlformats.org/drawingml/2006/table">
            <a:tbl>
              <a:tblPr firstRow="1" firstCol="1" bandRow="1">
                <a:tableStyleId>{5C22544A-7EE6-4342-B048-85BDC9FD1C3A}</a:tableStyleId>
              </a:tblPr>
              <a:tblGrid>
                <a:gridCol w="990551">
                  <a:extLst>
                    <a:ext uri="{9D8B030D-6E8A-4147-A177-3AD203B41FA5}">
                      <a16:colId xmlns:a16="http://schemas.microsoft.com/office/drawing/2014/main" val="219636630"/>
                    </a:ext>
                  </a:extLst>
                </a:gridCol>
                <a:gridCol w="881192">
                  <a:extLst>
                    <a:ext uri="{9D8B030D-6E8A-4147-A177-3AD203B41FA5}">
                      <a16:colId xmlns:a16="http://schemas.microsoft.com/office/drawing/2014/main" val="438097000"/>
                    </a:ext>
                  </a:extLst>
                </a:gridCol>
                <a:gridCol w="881891">
                  <a:extLst>
                    <a:ext uri="{9D8B030D-6E8A-4147-A177-3AD203B41FA5}">
                      <a16:colId xmlns:a16="http://schemas.microsoft.com/office/drawing/2014/main" val="2307612074"/>
                    </a:ext>
                  </a:extLst>
                </a:gridCol>
                <a:gridCol w="881891">
                  <a:extLst>
                    <a:ext uri="{9D8B030D-6E8A-4147-A177-3AD203B41FA5}">
                      <a16:colId xmlns:a16="http://schemas.microsoft.com/office/drawing/2014/main" val="1483123656"/>
                    </a:ext>
                  </a:extLst>
                </a:gridCol>
                <a:gridCol w="881891">
                  <a:extLst>
                    <a:ext uri="{9D8B030D-6E8A-4147-A177-3AD203B41FA5}">
                      <a16:colId xmlns:a16="http://schemas.microsoft.com/office/drawing/2014/main" val="2237460435"/>
                    </a:ext>
                  </a:extLst>
                </a:gridCol>
                <a:gridCol w="881891">
                  <a:extLst>
                    <a:ext uri="{9D8B030D-6E8A-4147-A177-3AD203B41FA5}">
                      <a16:colId xmlns:a16="http://schemas.microsoft.com/office/drawing/2014/main" val="172914831"/>
                    </a:ext>
                  </a:extLst>
                </a:gridCol>
                <a:gridCol w="881891">
                  <a:extLst>
                    <a:ext uri="{9D8B030D-6E8A-4147-A177-3AD203B41FA5}">
                      <a16:colId xmlns:a16="http://schemas.microsoft.com/office/drawing/2014/main" val="4236976212"/>
                    </a:ext>
                  </a:extLst>
                </a:gridCol>
              </a:tblGrid>
              <a:tr h="485849">
                <a:tc>
                  <a:txBody>
                    <a:bodyPr/>
                    <a:lstStyle/>
                    <a:p>
                      <a:pPr>
                        <a:lnSpc>
                          <a:spcPct val="115000"/>
                        </a:lnSpc>
                        <a:spcAft>
                          <a:spcPts val="0"/>
                        </a:spcAft>
                      </a:pPr>
                      <a:r>
                        <a:rPr lang="en-GB" sz="800" dirty="0">
                          <a:effectLst/>
                        </a:rPr>
                        <a:t>Year/FBMH programme</a:t>
                      </a:r>
                      <a:endParaRPr lang="en-GB" sz="80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dirty="0">
                          <a:solidFill>
                            <a:srgbClr val="FFFF00"/>
                          </a:solidFill>
                          <a:effectLst/>
                        </a:rPr>
                        <a:t>Biological Sciences</a:t>
                      </a:r>
                    </a:p>
                    <a:p>
                      <a:pPr algn="ctr">
                        <a:lnSpc>
                          <a:spcPct val="115000"/>
                        </a:lnSpc>
                        <a:spcAft>
                          <a:spcPts val="0"/>
                        </a:spcAft>
                      </a:pPr>
                      <a:r>
                        <a:rPr lang="en-GB" sz="800" dirty="0">
                          <a:solidFill>
                            <a:srgbClr val="FFFF00"/>
                          </a:solidFill>
                          <a:effectLst/>
                          <a:latin typeface="Calibri" panose="020F0502020204030204" pitchFamily="34" charset="0"/>
                          <a:ea typeface="PMingLiU" panose="02020500000000000000" pitchFamily="18" charset="-120"/>
                          <a:cs typeface="Times New Roman" panose="02020603050405020304" pitchFamily="18" charset="0"/>
                        </a:rPr>
                        <a:t>(Bio-SISS)</a:t>
                      </a:r>
                    </a:p>
                  </a:txBody>
                  <a:tcPr marL="51435" marR="51435" marT="0" marB="0"/>
                </a:tc>
                <a:tc>
                  <a:txBody>
                    <a:bodyPr/>
                    <a:lstStyle/>
                    <a:p>
                      <a:pPr algn="ctr">
                        <a:lnSpc>
                          <a:spcPct val="115000"/>
                        </a:lnSpc>
                        <a:spcAft>
                          <a:spcPts val="0"/>
                        </a:spcAft>
                      </a:pPr>
                      <a:r>
                        <a:rPr lang="en-GB" sz="800" dirty="0">
                          <a:solidFill>
                            <a:srgbClr val="FFFF00"/>
                          </a:solidFill>
                          <a:effectLst/>
                        </a:rPr>
                        <a:t>Nursing</a:t>
                      </a:r>
                      <a:endParaRPr lang="en-GB" sz="800" dirty="0">
                        <a:solidFill>
                          <a:srgbClr val="FFFF00"/>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dirty="0">
                          <a:solidFill>
                            <a:srgbClr val="FFFF00"/>
                          </a:solidFill>
                          <a:effectLst/>
                        </a:rPr>
                        <a:t>Pharmacy</a:t>
                      </a:r>
                      <a:endParaRPr lang="en-GB" sz="800" dirty="0">
                        <a:solidFill>
                          <a:srgbClr val="FFFF00"/>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dirty="0">
                          <a:solidFill>
                            <a:srgbClr val="FFFF00"/>
                          </a:solidFill>
                          <a:effectLst/>
                        </a:rPr>
                        <a:t>Public Health</a:t>
                      </a:r>
                      <a:endParaRPr lang="en-GB" sz="800" dirty="0">
                        <a:solidFill>
                          <a:srgbClr val="FFFF00"/>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dirty="0">
                          <a:solidFill>
                            <a:srgbClr val="FFFF00"/>
                          </a:solidFill>
                          <a:effectLst/>
                        </a:rPr>
                        <a:t>Science Communication</a:t>
                      </a:r>
                      <a:endParaRPr lang="en-GB" sz="800" dirty="0">
                        <a:solidFill>
                          <a:srgbClr val="FFFF00"/>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a:effectLst/>
                        </a:rPr>
                        <a:t>TOTAL</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val="452651211"/>
                  </a:ext>
                </a:extLst>
              </a:tr>
              <a:tr h="239353">
                <a:tc>
                  <a:txBody>
                    <a:bodyPr/>
                    <a:lstStyle/>
                    <a:p>
                      <a:pPr>
                        <a:lnSpc>
                          <a:spcPct val="115000"/>
                        </a:lnSpc>
                        <a:spcAft>
                          <a:spcPts val="0"/>
                        </a:spcAft>
                      </a:pPr>
                      <a:r>
                        <a:rPr lang="en-GB" sz="800" dirty="0">
                          <a:effectLst/>
                        </a:rPr>
                        <a:t>2016</a:t>
                      </a:r>
                      <a:endParaRPr lang="en-GB" sz="80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dirty="0">
                          <a:effectLst/>
                        </a:rPr>
                        <a:t>51</a:t>
                      </a:r>
                      <a:endParaRPr lang="en-GB" sz="80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a:effectLst/>
                        </a:rPr>
                        <a:t> </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endParaRPr lang="en-GB" sz="800">
                        <a:effectLst/>
                        <a:latin typeface="Calibri" panose="020F0502020204030204" pitchFamily="34" charset="0"/>
                      </a:endParaRPr>
                    </a:p>
                  </a:txBody>
                  <a:tcPr marL="51435" marR="51435" marT="0" marB="0"/>
                </a:tc>
                <a:tc>
                  <a:txBody>
                    <a:bodyPr/>
                    <a:lstStyle/>
                    <a:p>
                      <a:pPr algn="ctr">
                        <a:lnSpc>
                          <a:spcPct val="115000"/>
                        </a:lnSpc>
                        <a:spcAft>
                          <a:spcPts val="0"/>
                        </a:spcAft>
                      </a:pPr>
                      <a:r>
                        <a:rPr lang="en-GB" sz="800">
                          <a:effectLst/>
                        </a:rPr>
                        <a:t> </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a:effectLst/>
                        </a:rPr>
                        <a:t> </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a:effectLst/>
                        </a:rPr>
                        <a:t>51</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val="966094777"/>
                  </a:ext>
                </a:extLst>
              </a:tr>
              <a:tr h="195580">
                <a:tc>
                  <a:txBody>
                    <a:bodyPr/>
                    <a:lstStyle/>
                    <a:p>
                      <a:pPr>
                        <a:lnSpc>
                          <a:spcPct val="115000"/>
                        </a:lnSpc>
                        <a:spcAft>
                          <a:spcPts val="0"/>
                        </a:spcAft>
                      </a:pPr>
                      <a:r>
                        <a:rPr lang="en-GB" sz="800">
                          <a:effectLst/>
                        </a:rPr>
                        <a:t>2017</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a:effectLst/>
                        </a:rPr>
                        <a:t>84</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a:effectLst/>
                        </a:rPr>
                        <a:t> </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endParaRPr lang="en-GB" sz="800">
                        <a:effectLst/>
                        <a:latin typeface="Calibri" panose="020F0502020204030204" pitchFamily="34" charset="0"/>
                      </a:endParaRPr>
                    </a:p>
                  </a:txBody>
                  <a:tcPr marL="51435" marR="51435" marT="0" marB="0"/>
                </a:tc>
                <a:tc>
                  <a:txBody>
                    <a:bodyPr/>
                    <a:lstStyle/>
                    <a:p>
                      <a:pPr algn="ctr">
                        <a:lnSpc>
                          <a:spcPct val="115000"/>
                        </a:lnSpc>
                        <a:spcAft>
                          <a:spcPts val="0"/>
                        </a:spcAft>
                      </a:pPr>
                      <a:r>
                        <a:rPr lang="en-GB" sz="800">
                          <a:effectLst/>
                        </a:rPr>
                        <a:t> </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a:effectLst/>
                        </a:rPr>
                        <a:t> </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a:effectLst/>
                        </a:rPr>
                        <a:t>84</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val="3633803349"/>
                  </a:ext>
                </a:extLst>
              </a:tr>
              <a:tr h="230567">
                <a:tc>
                  <a:txBody>
                    <a:bodyPr/>
                    <a:lstStyle/>
                    <a:p>
                      <a:pPr>
                        <a:lnSpc>
                          <a:spcPct val="115000"/>
                        </a:lnSpc>
                        <a:spcAft>
                          <a:spcPts val="0"/>
                        </a:spcAft>
                      </a:pPr>
                      <a:r>
                        <a:rPr lang="en-GB" sz="800">
                          <a:effectLst/>
                        </a:rPr>
                        <a:t>2018</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a:effectLst/>
                        </a:rPr>
                        <a:t>64</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a:effectLst/>
                        </a:rPr>
                        <a:t>43</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endParaRPr lang="en-GB" sz="800">
                        <a:effectLst/>
                        <a:latin typeface="Calibri" panose="020F0502020204030204" pitchFamily="34" charset="0"/>
                      </a:endParaRPr>
                    </a:p>
                  </a:txBody>
                  <a:tcPr marL="51435" marR="51435" marT="0" marB="0"/>
                </a:tc>
                <a:tc>
                  <a:txBody>
                    <a:bodyPr/>
                    <a:lstStyle/>
                    <a:p>
                      <a:pPr algn="ctr">
                        <a:lnSpc>
                          <a:spcPct val="115000"/>
                        </a:lnSpc>
                        <a:spcAft>
                          <a:spcPts val="0"/>
                        </a:spcAft>
                      </a:pPr>
                      <a:r>
                        <a:rPr lang="en-GB" sz="800">
                          <a:effectLst/>
                        </a:rPr>
                        <a:t>11</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a:effectLst/>
                        </a:rPr>
                        <a:t>13</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a:effectLst/>
                        </a:rPr>
                        <a:t>131</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val="1928599512"/>
                  </a:ext>
                </a:extLst>
              </a:tr>
              <a:tr h="203963">
                <a:tc>
                  <a:txBody>
                    <a:bodyPr/>
                    <a:lstStyle/>
                    <a:p>
                      <a:pPr>
                        <a:lnSpc>
                          <a:spcPct val="115000"/>
                        </a:lnSpc>
                        <a:spcAft>
                          <a:spcPts val="0"/>
                        </a:spcAft>
                      </a:pPr>
                      <a:r>
                        <a:rPr lang="en-GB" sz="800">
                          <a:effectLst/>
                        </a:rPr>
                        <a:t>2019</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a:effectLst/>
                        </a:rPr>
                        <a:t>81</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a:effectLst/>
                        </a:rPr>
                        <a:t>31</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a:effectLst/>
                        </a:rPr>
                        <a:t>55</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a:effectLst/>
                        </a:rPr>
                        <a:t>19</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a:effectLst/>
                        </a:rPr>
                        <a:t>36</a:t>
                      </a:r>
                      <a:endParaRPr lang="en-GB" sz="80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dirty="0">
                          <a:effectLst/>
                        </a:rPr>
                        <a:t>222</a:t>
                      </a:r>
                      <a:endParaRPr lang="en-GB" sz="80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val="2056654961"/>
                  </a:ext>
                </a:extLst>
              </a:tr>
              <a:tr h="203963">
                <a:tc>
                  <a:txBody>
                    <a:bodyPr/>
                    <a:lstStyle/>
                    <a:p>
                      <a:pPr>
                        <a:lnSpc>
                          <a:spcPct val="115000"/>
                        </a:lnSpc>
                        <a:spcAft>
                          <a:spcPts val="0"/>
                        </a:spcAft>
                      </a:pPr>
                      <a:r>
                        <a:rPr lang="en-GB" sz="800" b="1" dirty="0">
                          <a:effectLst/>
                        </a:rPr>
                        <a:t>TOTAL</a:t>
                      </a:r>
                      <a:endParaRPr lang="en-GB" sz="800" b="1"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b="1" dirty="0">
                          <a:effectLst/>
                        </a:rPr>
                        <a:t>280</a:t>
                      </a:r>
                      <a:endParaRPr lang="en-GB" sz="800" b="1"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b="1" dirty="0">
                          <a:effectLst/>
                        </a:rPr>
                        <a:t>74</a:t>
                      </a:r>
                      <a:endParaRPr lang="en-GB" sz="800" b="1"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b="1" dirty="0">
                          <a:effectLst/>
                        </a:rPr>
                        <a:t>55</a:t>
                      </a:r>
                      <a:endParaRPr lang="en-GB" sz="800" b="1"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b="1" dirty="0">
                          <a:effectLst/>
                        </a:rPr>
                        <a:t>30</a:t>
                      </a:r>
                      <a:endParaRPr lang="en-GB" sz="800" b="1"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b="1" dirty="0">
                          <a:effectLst/>
                        </a:rPr>
                        <a:t>49</a:t>
                      </a:r>
                      <a:endParaRPr lang="en-GB" sz="800" b="1"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tc>
                  <a:txBody>
                    <a:bodyPr/>
                    <a:lstStyle/>
                    <a:p>
                      <a:pPr algn="ctr">
                        <a:lnSpc>
                          <a:spcPct val="115000"/>
                        </a:lnSpc>
                        <a:spcAft>
                          <a:spcPts val="0"/>
                        </a:spcAft>
                      </a:pPr>
                      <a:r>
                        <a:rPr lang="en-GB" sz="800" b="1" dirty="0">
                          <a:effectLst/>
                        </a:rPr>
                        <a:t>488</a:t>
                      </a:r>
                      <a:endParaRPr lang="en-GB" sz="800" b="1"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val="3745760994"/>
                  </a:ext>
                </a:extLst>
              </a:tr>
              <a:tr h="292076">
                <a:tc>
                  <a:txBody>
                    <a:bodyPr/>
                    <a:lstStyle/>
                    <a:p>
                      <a:pPr>
                        <a:lnSpc>
                          <a:spcPct val="115000"/>
                        </a:lnSpc>
                        <a:spcAft>
                          <a:spcPts val="0"/>
                        </a:spcAft>
                      </a:pPr>
                      <a:r>
                        <a:rPr lang="en-GB" sz="800" dirty="0">
                          <a:effectLst/>
                          <a:latin typeface="Calibri" panose="020F0502020204030204" pitchFamily="34" charset="0"/>
                          <a:ea typeface="PMingLiU" panose="02020500000000000000" pitchFamily="18" charset="-120"/>
                          <a:cs typeface="Times New Roman" panose="02020603050405020304" pitchFamily="18" charset="0"/>
                        </a:rPr>
                        <a:t>Gross income</a:t>
                      </a:r>
                    </a:p>
                  </a:txBody>
                  <a:tcPr marL="51435" marR="51435" marT="0" marB="0"/>
                </a:tc>
                <a:tc>
                  <a:txBody>
                    <a:bodyPr/>
                    <a:lstStyle/>
                    <a:p>
                      <a:pPr algn="ctr">
                        <a:lnSpc>
                          <a:spcPct val="115000"/>
                        </a:lnSpc>
                        <a:spcAft>
                          <a:spcPts val="0"/>
                        </a:spcAft>
                      </a:pPr>
                      <a:r>
                        <a:rPr lang="en-GB" sz="800" dirty="0">
                          <a:effectLst/>
                          <a:latin typeface="Calibri" panose="020F0502020204030204" pitchFamily="34" charset="0"/>
                          <a:ea typeface="PMingLiU" panose="02020500000000000000" pitchFamily="18" charset="-120"/>
                          <a:cs typeface="Times New Roman" panose="02020603050405020304" pitchFamily="18" charset="0"/>
                        </a:rPr>
                        <a:t>£840,000</a:t>
                      </a:r>
                    </a:p>
                  </a:txBody>
                  <a:tcPr marL="51435" marR="51435" marT="0" marB="0"/>
                </a:tc>
                <a:tc>
                  <a:txBody>
                    <a:bodyPr/>
                    <a:lstStyle/>
                    <a:p>
                      <a:pPr algn="ctr">
                        <a:lnSpc>
                          <a:spcPct val="115000"/>
                        </a:lnSpc>
                        <a:spcAft>
                          <a:spcPts val="0"/>
                        </a:spcAft>
                      </a:pPr>
                      <a:r>
                        <a:rPr lang="en-GB" sz="800" dirty="0">
                          <a:effectLst/>
                          <a:latin typeface="Calibri" panose="020F0502020204030204" pitchFamily="34" charset="0"/>
                          <a:ea typeface="PMingLiU" panose="02020500000000000000" pitchFamily="18" charset="-120"/>
                          <a:cs typeface="Times New Roman" panose="02020603050405020304" pitchFamily="18" charset="0"/>
                        </a:rPr>
                        <a:t>£222,000</a:t>
                      </a:r>
                    </a:p>
                  </a:txBody>
                  <a:tcPr marL="51435" marR="51435" marT="0" marB="0"/>
                </a:tc>
                <a:tc>
                  <a:txBody>
                    <a:bodyPr/>
                    <a:lstStyle/>
                    <a:p>
                      <a:pPr algn="ctr">
                        <a:lnSpc>
                          <a:spcPct val="115000"/>
                        </a:lnSpc>
                        <a:spcAft>
                          <a:spcPts val="0"/>
                        </a:spcAft>
                      </a:pPr>
                      <a:r>
                        <a:rPr lang="en-GB" sz="800" dirty="0">
                          <a:effectLst/>
                          <a:latin typeface="Calibri" panose="020F0502020204030204" pitchFamily="34" charset="0"/>
                          <a:ea typeface="PMingLiU" panose="02020500000000000000" pitchFamily="18" charset="-120"/>
                          <a:cs typeface="Times New Roman" panose="02020603050405020304" pitchFamily="18" charset="0"/>
                        </a:rPr>
                        <a:t>£165,000</a:t>
                      </a:r>
                    </a:p>
                  </a:txBody>
                  <a:tcPr marL="51435" marR="51435" marT="0" marB="0"/>
                </a:tc>
                <a:tc>
                  <a:txBody>
                    <a:bodyPr/>
                    <a:lstStyle/>
                    <a:p>
                      <a:pPr algn="ctr">
                        <a:lnSpc>
                          <a:spcPct val="115000"/>
                        </a:lnSpc>
                        <a:spcAft>
                          <a:spcPts val="0"/>
                        </a:spcAft>
                      </a:pPr>
                      <a:r>
                        <a:rPr lang="en-GB" sz="800" dirty="0">
                          <a:effectLst/>
                          <a:latin typeface="Calibri" panose="020F0502020204030204" pitchFamily="34" charset="0"/>
                          <a:ea typeface="PMingLiU" panose="02020500000000000000" pitchFamily="18" charset="-120"/>
                          <a:cs typeface="Times New Roman" panose="02020603050405020304" pitchFamily="18" charset="0"/>
                        </a:rPr>
                        <a:t>£90,000</a:t>
                      </a:r>
                    </a:p>
                  </a:txBody>
                  <a:tcPr marL="51435" marR="51435" marT="0" marB="0"/>
                </a:tc>
                <a:tc>
                  <a:txBody>
                    <a:bodyPr/>
                    <a:lstStyle/>
                    <a:p>
                      <a:pPr algn="ctr">
                        <a:lnSpc>
                          <a:spcPct val="115000"/>
                        </a:lnSpc>
                        <a:spcAft>
                          <a:spcPts val="0"/>
                        </a:spcAft>
                      </a:pPr>
                      <a:r>
                        <a:rPr lang="en-GB" sz="800" dirty="0">
                          <a:effectLst/>
                          <a:latin typeface="Calibri" panose="020F0502020204030204" pitchFamily="34" charset="0"/>
                          <a:ea typeface="PMingLiU" panose="02020500000000000000" pitchFamily="18" charset="-120"/>
                          <a:cs typeface="Times New Roman" panose="02020603050405020304" pitchFamily="18" charset="0"/>
                        </a:rPr>
                        <a:t>£147,000</a:t>
                      </a:r>
                    </a:p>
                  </a:txBody>
                  <a:tcPr marL="51435" marR="51435" marT="0" marB="0"/>
                </a:tc>
                <a:tc>
                  <a:txBody>
                    <a:bodyPr/>
                    <a:lstStyle/>
                    <a:p>
                      <a:pPr algn="ctr">
                        <a:lnSpc>
                          <a:spcPct val="115000"/>
                        </a:lnSpc>
                        <a:spcAft>
                          <a:spcPts val="0"/>
                        </a:spcAft>
                      </a:pPr>
                      <a:r>
                        <a:rPr lang="en-GB" sz="800" dirty="0">
                          <a:effectLst/>
                          <a:latin typeface="Calibri" panose="020F0502020204030204" pitchFamily="34" charset="0"/>
                          <a:ea typeface="PMingLiU" panose="02020500000000000000" pitchFamily="18" charset="-120"/>
                          <a:cs typeface="Times New Roman" panose="02020603050405020304" pitchFamily="18" charset="0"/>
                        </a:rPr>
                        <a:t>£1,464,000</a:t>
                      </a:r>
                    </a:p>
                  </a:txBody>
                  <a:tcPr marL="51435" marR="51435" marT="0" marB="0"/>
                </a:tc>
                <a:extLst>
                  <a:ext uri="{0D108BD9-81ED-4DB2-BD59-A6C34878D82A}">
                    <a16:rowId xmlns:a16="http://schemas.microsoft.com/office/drawing/2014/main" val="3275693232"/>
                  </a:ext>
                </a:extLst>
              </a:tr>
            </a:tbl>
          </a:graphicData>
        </a:graphic>
      </p:graphicFrame>
      <p:sp>
        <p:nvSpPr>
          <p:cNvPr id="9" name="TextBox 8">
            <a:extLst>
              <a:ext uri="{FF2B5EF4-FFF2-40B4-BE49-F238E27FC236}">
                <a16:creationId xmlns:a16="http://schemas.microsoft.com/office/drawing/2014/main" id="{F5C1C1DB-D4FB-4AA8-9867-7F703088E531}"/>
              </a:ext>
            </a:extLst>
          </p:cNvPr>
          <p:cNvSpPr txBox="1"/>
          <p:nvPr/>
        </p:nvSpPr>
        <p:spPr>
          <a:xfrm>
            <a:off x="1008982" y="1113405"/>
            <a:ext cx="7148476" cy="3046988"/>
          </a:xfrm>
          <a:prstGeom prst="rect">
            <a:avLst/>
          </a:prstGeom>
          <a:noFill/>
        </p:spPr>
        <p:txBody>
          <a:bodyPr wrap="square" rtlCol="0">
            <a:spAutoFit/>
          </a:bodyPr>
          <a:lstStyle/>
          <a:p>
            <a:pPr marL="257175" indent="-257175" defTabSz="685800" fontAlgn="auto">
              <a:lnSpc>
                <a:spcPct val="150000"/>
              </a:lnSpc>
              <a:spcBef>
                <a:spcPts val="0"/>
              </a:spcBef>
              <a:spcAft>
                <a:spcPts val="0"/>
              </a:spcAft>
              <a:buFont typeface="Wingdings" panose="05000000000000000000" pitchFamily="2" charset="2"/>
              <a:buChar char="§"/>
            </a:pPr>
            <a:r>
              <a:rPr lang="en-GB" sz="1600" dirty="0">
                <a:solidFill>
                  <a:prstClr val="black"/>
                </a:solidFill>
                <a:latin typeface="Calibri" panose="020F0502020204030204"/>
                <a:ea typeface="+mn-ea"/>
              </a:rPr>
              <a:t>Bio-SISS established in 2016 following an outward internationalisation visit</a:t>
            </a:r>
          </a:p>
          <a:p>
            <a:pPr marL="257175" indent="-257175" defTabSz="685800" fontAlgn="auto">
              <a:lnSpc>
                <a:spcPct val="150000"/>
              </a:lnSpc>
              <a:spcBef>
                <a:spcPts val="0"/>
              </a:spcBef>
              <a:spcAft>
                <a:spcPts val="0"/>
              </a:spcAft>
              <a:buFont typeface="Wingdings" panose="05000000000000000000" pitchFamily="2" charset="2"/>
              <a:buChar char="§"/>
            </a:pPr>
            <a:r>
              <a:rPr lang="en-GB" sz="1600" dirty="0">
                <a:solidFill>
                  <a:prstClr val="black"/>
                </a:solidFill>
                <a:latin typeface="Calibri" panose="020F0502020204030204"/>
                <a:ea typeface="+mn-ea"/>
              </a:rPr>
              <a:t>Course fee: £3,000</a:t>
            </a:r>
          </a:p>
          <a:p>
            <a:pPr marL="257175" indent="-257175" defTabSz="685800" fontAlgn="auto">
              <a:lnSpc>
                <a:spcPct val="150000"/>
              </a:lnSpc>
              <a:spcBef>
                <a:spcPts val="0"/>
              </a:spcBef>
              <a:spcAft>
                <a:spcPts val="0"/>
              </a:spcAft>
              <a:buFont typeface="Wingdings" panose="05000000000000000000" pitchFamily="2" charset="2"/>
              <a:buChar char="§"/>
            </a:pPr>
            <a:r>
              <a:rPr lang="en-GB" sz="1600" dirty="0">
                <a:solidFill>
                  <a:prstClr val="black"/>
                </a:solidFill>
                <a:latin typeface="Calibri" panose="020F0502020204030204"/>
                <a:ea typeface="+mn-ea"/>
              </a:rPr>
              <a:t>Duration: 4 weeks (Mid July – Mid August)</a:t>
            </a:r>
          </a:p>
          <a:p>
            <a:pPr marL="257175" indent="-257175" defTabSz="685800" fontAlgn="auto">
              <a:lnSpc>
                <a:spcPct val="150000"/>
              </a:lnSpc>
              <a:spcBef>
                <a:spcPts val="0"/>
              </a:spcBef>
              <a:spcAft>
                <a:spcPts val="0"/>
              </a:spcAft>
              <a:buFont typeface="Wingdings" panose="05000000000000000000" pitchFamily="2" charset="2"/>
              <a:buChar char="§"/>
            </a:pPr>
            <a:r>
              <a:rPr lang="en-GB" sz="1600" dirty="0">
                <a:solidFill>
                  <a:prstClr val="black"/>
                </a:solidFill>
                <a:latin typeface="Calibri" panose="020F0502020204030204"/>
                <a:ea typeface="+mn-ea"/>
                <a:sym typeface="Wingdings" panose="05000000000000000000" pitchFamily="2" charset="2"/>
              </a:rPr>
              <a:t>Expanded to 5 summer schools across SBS, SHS and SMS within four years </a:t>
            </a:r>
            <a:endParaRPr lang="en-GB" sz="1600" dirty="0">
              <a:solidFill>
                <a:prstClr val="black"/>
              </a:solidFill>
              <a:latin typeface="Calibri" panose="020F0502020204030204"/>
              <a:ea typeface="+mn-ea"/>
            </a:endParaRPr>
          </a:p>
          <a:p>
            <a:pPr marL="257175" indent="-257175" defTabSz="685800" fontAlgn="auto">
              <a:lnSpc>
                <a:spcPct val="150000"/>
              </a:lnSpc>
              <a:spcBef>
                <a:spcPts val="0"/>
              </a:spcBef>
              <a:spcAft>
                <a:spcPts val="0"/>
              </a:spcAft>
              <a:buFont typeface="Wingdings" panose="05000000000000000000" pitchFamily="2" charset="2"/>
              <a:buChar char="§"/>
            </a:pPr>
            <a:r>
              <a:rPr lang="en-GB" sz="1600" dirty="0">
                <a:solidFill>
                  <a:prstClr val="black"/>
                </a:solidFill>
                <a:latin typeface="Calibri" panose="020F0502020204030204"/>
                <a:ea typeface="+mn-ea"/>
              </a:rPr>
              <a:t>Star lectures + </a:t>
            </a:r>
            <a:r>
              <a:rPr lang="en-GB" sz="1600" dirty="0" err="1">
                <a:solidFill>
                  <a:prstClr val="black"/>
                </a:solidFill>
                <a:latin typeface="Calibri"/>
                <a:ea typeface="+mn-ea"/>
              </a:rPr>
              <a:t>Practicals</a:t>
            </a:r>
            <a:r>
              <a:rPr lang="en-GB" sz="1600" dirty="0">
                <a:solidFill>
                  <a:prstClr val="black"/>
                </a:solidFill>
                <a:latin typeface="Calibri"/>
                <a:ea typeface="+mn-ea"/>
              </a:rPr>
              <a:t> (RSMs) + English writing class + Cultural events</a:t>
            </a:r>
          </a:p>
          <a:p>
            <a:pPr marL="257175" indent="-257175" defTabSz="685800" fontAlgn="auto">
              <a:lnSpc>
                <a:spcPct val="150000"/>
              </a:lnSpc>
              <a:spcBef>
                <a:spcPts val="0"/>
              </a:spcBef>
              <a:spcAft>
                <a:spcPts val="0"/>
              </a:spcAft>
              <a:buFont typeface="Wingdings" panose="05000000000000000000" pitchFamily="2" charset="2"/>
              <a:buChar char="§"/>
            </a:pPr>
            <a:r>
              <a:rPr lang="en-GB" sz="1600" dirty="0">
                <a:solidFill>
                  <a:prstClr val="black"/>
                </a:solidFill>
                <a:latin typeface="Calibri"/>
                <a:ea typeface="+mn-ea"/>
              </a:rPr>
              <a:t>Only open to partner universities (quality students and ease of recruitment)</a:t>
            </a:r>
          </a:p>
          <a:p>
            <a:pPr marL="257175" indent="-257175" defTabSz="685800" fontAlgn="auto">
              <a:lnSpc>
                <a:spcPct val="150000"/>
              </a:lnSpc>
              <a:spcBef>
                <a:spcPts val="0"/>
              </a:spcBef>
              <a:spcAft>
                <a:spcPts val="0"/>
              </a:spcAft>
              <a:buFont typeface="Wingdings" panose="05000000000000000000" pitchFamily="2" charset="2"/>
              <a:buChar char="§"/>
            </a:pPr>
            <a:r>
              <a:rPr lang="en-GB" sz="1600" dirty="0">
                <a:latin typeface="Calibri"/>
                <a:ea typeface="+mn-ea"/>
              </a:rPr>
              <a:t>An effective starting point for relationship building with overseas Universities</a:t>
            </a:r>
          </a:p>
          <a:p>
            <a:pPr marL="257175" indent="-257175" defTabSz="685800" fontAlgn="auto">
              <a:lnSpc>
                <a:spcPct val="150000"/>
              </a:lnSpc>
              <a:spcBef>
                <a:spcPts val="0"/>
              </a:spcBef>
              <a:spcAft>
                <a:spcPts val="0"/>
              </a:spcAft>
              <a:buFont typeface="Wingdings" panose="05000000000000000000" pitchFamily="2" charset="2"/>
              <a:buChar char="§"/>
            </a:pPr>
            <a:r>
              <a:rPr lang="en-GB" sz="1600" dirty="0">
                <a:latin typeface="Calibri"/>
                <a:ea typeface="+mn-ea"/>
              </a:rPr>
              <a:t>Hundreds of ambassadors for Manchester University </a:t>
            </a:r>
          </a:p>
        </p:txBody>
      </p:sp>
      <p:pic>
        <p:nvPicPr>
          <p:cNvPr id="12" name="Picture 11" descr="C:\Users\MDMNSQM2\Dropbox (The University of Manchester)\Summer School 2018\Bio-SISS 2018\IMG_5237.JPG">
            <a:extLst>
              <a:ext uri="{FF2B5EF4-FFF2-40B4-BE49-F238E27FC236}">
                <a16:creationId xmlns:a16="http://schemas.microsoft.com/office/drawing/2014/main" id="{F1B0AE55-DAF4-49D1-8244-76BD4DBF3E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923"/>
          <a:stretch/>
        </p:blipFill>
        <p:spPr bwMode="auto">
          <a:xfrm>
            <a:off x="2317265" y="6051767"/>
            <a:ext cx="1090985" cy="798581"/>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3" name="Picture 12" descr="C:\Users\MDMNSQM2\Dropbox (The University of Manchester)\Summer School 2018\Bio-SISS 2018\IMG_5385.JPG">
            <a:extLst>
              <a:ext uri="{FF2B5EF4-FFF2-40B4-BE49-F238E27FC236}">
                <a16:creationId xmlns:a16="http://schemas.microsoft.com/office/drawing/2014/main" id="{C13EC70B-5ACE-459D-B955-058680B926D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6" r="5270"/>
          <a:stretch/>
        </p:blipFill>
        <p:spPr bwMode="auto">
          <a:xfrm>
            <a:off x="8019621" y="6027638"/>
            <a:ext cx="1120637" cy="798582"/>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4" name="Picture 13" descr="C:\Users\MDMNSQM2\Dropbox (The University of Manchester)\Summer School 2018\Bio-SISS 2018\IMG_5403.JPG">
            <a:extLst>
              <a:ext uri="{FF2B5EF4-FFF2-40B4-BE49-F238E27FC236}">
                <a16:creationId xmlns:a16="http://schemas.microsoft.com/office/drawing/2014/main" id="{A7F518F0-E3EF-4ECA-BF5E-1BC327272F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90" y="6042249"/>
            <a:ext cx="1197721" cy="798482"/>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5" name="Picture 14" descr="C:\Users\MDMNSQM2\Dropbox (The University of Manchester)\Summer School 2018\Bio-SISS 2018\IMG_5477.JPG">
            <a:extLst>
              <a:ext uri="{FF2B5EF4-FFF2-40B4-BE49-F238E27FC236}">
                <a16:creationId xmlns:a16="http://schemas.microsoft.com/office/drawing/2014/main" id="{844ED65A-8307-404B-A366-E93DF5FA87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5213" y="6027638"/>
            <a:ext cx="1219639" cy="813093"/>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6" name="Picture 2" descr="C:\Users\MDMNSQM2\Dropbox (The University of Manchester)\BIOSISS 2019 Farewell\DSC_2653.JPG">
            <a:extLst>
              <a:ext uri="{FF2B5EF4-FFF2-40B4-BE49-F238E27FC236}">
                <a16:creationId xmlns:a16="http://schemas.microsoft.com/office/drawing/2014/main" id="{BE2E5641-810D-4F43-84D6-5BC6055CC00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946"/>
          <a:stretch/>
        </p:blipFill>
        <p:spPr bwMode="auto">
          <a:xfrm>
            <a:off x="5650897" y="6027639"/>
            <a:ext cx="1169321" cy="812468"/>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7" name="Picture 2" descr="C:\Users\MDMNSQM2\Dropbox (The University of Manchester)\Summer School 2018\Bio-SISS 2018\IMG_4808.JPG">
            <a:extLst>
              <a:ext uri="{FF2B5EF4-FFF2-40B4-BE49-F238E27FC236}">
                <a16:creationId xmlns:a16="http://schemas.microsoft.com/office/drawing/2014/main" id="{740E2FBF-D826-44D4-997F-1CF568B97F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20217" y="6034967"/>
            <a:ext cx="1197872" cy="798581"/>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8" name="Picture 5" descr="\\nask.man.ac.uk\home$\Desktop\Photos\IMG_4038.JPG">
            <a:extLst>
              <a:ext uri="{FF2B5EF4-FFF2-40B4-BE49-F238E27FC236}">
                <a16:creationId xmlns:a16="http://schemas.microsoft.com/office/drawing/2014/main" id="{EE3CBBE5-4FBD-4C27-9B08-D01694D76E6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91311" y="6032730"/>
            <a:ext cx="1064778" cy="798584"/>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9" name="Picture 8" descr="\\nask.man.ac.uk\home$\Desktop\Photos\IMG_3647.JPG">
            <a:extLst>
              <a:ext uri="{FF2B5EF4-FFF2-40B4-BE49-F238E27FC236}">
                <a16:creationId xmlns:a16="http://schemas.microsoft.com/office/drawing/2014/main" id="{91FB5CDB-CB56-499E-8E0D-6C1F49BDC0F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47273" y="6042149"/>
            <a:ext cx="1064776" cy="798582"/>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title"/>
          </p:nvPr>
        </p:nvSpPr>
        <p:spPr>
          <a:xfrm>
            <a:off x="2191687" y="324245"/>
            <a:ext cx="6687631" cy="1095386"/>
          </a:xfrm>
        </p:spPr>
        <p:txBody>
          <a:bodyPr>
            <a:noAutofit/>
          </a:bodyPr>
          <a:lstStyle/>
          <a:p>
            <a:r>
              <a:rPr lang="en-GB" b="0" dirty="0" smtClean="0">
                <a:solidFill>
                  <a:srgbClr val="7030A0"/>
                </a:solidFill>
                <a:effectLst>
                  <a:outerShdw blurRad="38100" dist="38100" dir="2700000" algn="tl">
                    <a:srgbClr val="000000">
                      <a:alpha val="43137"/>
                    </a:srgbClr>
                  </a:outerShdw>
                </a:effectLst>
              </a:rPr>
              <a:t>FBMH Summer Schools</a:t>
            </a:r>
            <a:r>
              <a:rPr lang="en-GB" b="0" dirty="0">
                <a:solidFill>
                  <a:srgbClr val="7030A0"/>
                </a:solidFill>
                <a:effectLst>
                  <a:outerShdw blurRad="38100" dist="38100" dir="2700000" algn="tl">
                    <a:srgbClr val="000000">
                      <a:alpha val="43137"/>
                    </a:srgbClr>
                  </a:outerShdw>
                </a:effectLst>
              </a:rPr>
              <a:t/>
            </a:r>
            <a:br>
              <a:rPr lang="en-GB" b="0" dirty="0">
                <a:solidFill>
                  <a:srgbClr val="7030A0"/>
                </a:solidFill>
                <a:effectLst>
                  <a:outerShdw blurRad="38100" dist="38100" dir="2700000" algn="tl">
                    <a:srgbClr val="000000">
                      <a:alpha val="43137"/>
                    </a:srgbClr>
                  </a:outerShdw>
                </a:effectLst>
              </a:rPr>
            </a:br>
            <a:endParaRPr lang="en-US" b="0"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68749180"/>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24" y="1258165"/>
            <a:ext cx="6415538" cy="5327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32572" y="963312"/>
            <a:ext cx="96921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Arrow Connector 5"/>
          <p:cNvCxnSpPr>
            <a:endCxn id="8" idx="1"/>
          </p:cNvCxnSpPr>
          <p:nvPr/>
        </p:nvCxnSpPr>
        <p:spPr>
          <a:xfrm flipV="1">
            <a:off x="4863460" y="2106732"/>
            <a:ext cx="2088231" cy="1160301"/>
          </a:xfrm>
          <a:prstGeom prst="straightConnector1">
            <a:avLst/>
          </a:prstGeom>
          <a:ln w="28575">
            <a:solidFill>
              <a:srgbClr val="0070C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14" idx="1"/>
          </p:cNvCxnSpPr>
          <p:nvPr/>
        </p:nvCxnSpPr>
        <p:spPr>
          <a:xfrm flipV="1">
            <a:off x="5583540" y="4266702"/>
            <a:ext cx="1368151" cy="173734"/>
          </a:xfrm>
          <a:prstGeom prst="straightConnector1">
            <a:avLst/>
          </a:prstGeom>
          <a:ln w="28575">
            <a:solidFill>
              <a:srgbClr val="0070C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951691" y="4005092"/>
            <a:ext cx="2117229" cy="523220"/>
          </a:xfrm>
          <a:prstGeom prst="rect">
            <a:avLst/>
          </a:prstGeom>
          <a:no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Shanghai Jiao Tong University</a:t>
            </a:r>
          </a:p>
        </p:txBody>
      </p:sp>
      <p:sp>
        <p:nvSpPr>
          <p:cNvPr id="21" name="TextBox 20"/>
          <p:cNvSpPr txBox="1"/>
          <p:nvPr/>
        </p:nvSpPr>
        <p:spPr>
          <a:xfrm>
            <a:off x="6958191" y="2997844"/>
            <a:ext cx="2117229" cy="954107"/>
          </a:xfrm>
          <a:prstGeom prst="rect">
            <a:avLst/>
          </a:prstGeom>
          <a:no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China Pharmaceutical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Nanjing Medical University</a:t>
            </a:r>
          </a:p>
        </p:txBody>
      </p:sp>
      <p:cxnSp>
        <p:nvCxnSpPr>
          <p:cNvPr id="22" name="Straight Arrow Connector 21"/>
          <p:cNvCxnSpPr>
            <a:endCxn id="27" idx="1"/>
          </p:cNvCxnSpPr>
          <p:nvPr/>
        </p:nvCxnSpPr>
        <p:spPr>
          <a:xfrm>
            <a:off x="4673936" y="5722949"/>
            <a:ext cx="2271255" cy="886951"/>
          </a:xfrm>
          <a:prstGeom prst="straightConnector1">
            <a:avLst/>
          </a:prstGeom>
          <a:ln w="28575">
            <a:solidFill>
              <a:srgbClr val="0070C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24" idx="1"/>
          </p:cNvCxnSpPr>
          <p:nvPr/>
        </p:nvCxnSpPr>
        <p:spPr>
          <a:xfrm>
            <a:off x="5446350" y="4577721"/>
            <a:ext cx="1505341" cy="157621"/>
          </a:xfrm>
          <a:prstGeom prst="straightConnector1">
            <a:avLst/>
          </a:prstGeom>
          <a:ln w="28575">
            <a:solidFill>
              <a:srgbClr val="0070C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951691" y="4581453"/>
            <a:ext cx="2123728" cy="307777"/>
          </a:xfrm>
          <a:prstGeom prst="rect">
            <a:avLst/>
          </a:prstGeom>
          <a:no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Zhejiang University</a:t>
            </a:r>
          </a:p>
        </p:txBody>
      </p:sp>
      <p:sp>
        <p:nvSpPr>
          <p:cNvPr id="31" name="TextBox 30"/>
          <p:cNvSpPr txBox="1"/>
          <p:nvPr/>
        </p:nvSpPr>
        <p:spPr>
          <a:xfrm>
            <a:off x="6951691" y="2636926"/>
            <a:ext cx="2123728" cy="307777"/>
          </a:xfrm>
          <a:prstGeom prst="rect">
            <a:avLst/>
          </a:prstGeom>
          <a:no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Shandong University</a:t>
            </a:r>
          </a:p>
        </p:txBody>
      </p:sp>
      <p:sp>
        <p:nvSpPr>
          <p:cNvPr id="8" name="TextBox 7"/>
          <p:cNvSpPr txBox="1"/>
          <p:nvPr/>
        </p:nvSpPr>
        <p:spPr>
          <a:xfrm>
            <a:off x="6951691" y="1629678"/>
            <a:ext cx="2123728" cy="954107"/>
          </a:xfrm>
          <a:prstGeom prst="rect">
            <a:avLst/>
          </a:prstGeom>
          <a:no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Peking University Heath Science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Beijing Normal University</a:t>
            </a:r>
          </a:p>
        </p:txBody>
      </p:sp>
      <p:cxnSp>
        <p:nvCxnSpPr>
          <p:cNvPr id="82" name="Straight Arrow Connector 81"/>
          <p:cNvCxnSpPr>
            <a:endCxn id="10" idx="1"/>
          </p:cNvCxnSpPr>
          <p:nvPr/>
        </p:nvCxnSpPr>
        <p:spPr>
          <a:xfrm flipV="1">
            <a:off x="5701583" y="1422649"/>
            <a:ext cx="1250108" cy="1179951"/>
          </a:xfrm>
          <a:prstGeom prst="straightConnector1">
            <a:avLst/>
          </a:prstGeom>
          <a:ln w="28575">
            <a:solidFill>
              <a:srgbClr val="0070C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42905" y="3693041"/>
            <a:ext cx="28567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China</a:t>
            </a:r>
            <a:endParaRPr kumimoji="0" lang="en-GB"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6" name="Straight Arrow Connector 25"/>
          <p:cNvCxnSpPr>
            <a:cxnSpLocks/>
            <a:endCxn id="19" idx="1"/>
          </p:cNvCxnSpPr>
          <p:nvPr/>
        </p:nvCxnSpPr>
        <p:spPr>
          <a:xfrm>
            <a:off x="4684965" y="4685247"/>
            <a:ext cx="2266725" cy="987375"/>
          </a:xfrm>
          <a:prstGeom prst="straightConnector1">
            <a:avLst/>
          </a:prstGeom>
          <a:ln w="28575">
            <a:solidFill>
              <a:srgbClr val="0070C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951691" y="1268760"/>
            <a:ext cx="2117229" cy="307777"/>
          </a:xfrm>
          <a:prstGeom prst="rect">
            <a:avLst/>
          </a:prstGeom>
          <a:no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Jilin University</a:t>
            </a:r>
          </a:p>
        </p:txBody>
      </p:sp>
      <p:sp>
        <p:nvSpPr>
          <p:cNvPr id="13" name="TextBox 12"/>
          <p:cNvSpPr txBox="1"/>
          <p:nvPr/>
        </p:nvSpPr>
        <p:spPr>
          <a:xfrm>
            <a:off x="6945191" y="4942371"/>
            <a:ext cx="2123729" cy="523220"/>
          </a:xfrm>
          <a:prstGeom prst="rect">
            <a:avLst/>
          </a:prstGeom>
          <a:no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University of Science &amp; Technology China</a:t>
            </a:r>
          </a:p>
        </p:txBody>
      </p:sp>
      <p:cxnSp>
        <p:nvCxnSpPr>
          <p:cNvPr id="33" name="Straight Arrow Connector 32"/>
          <p:cNvCxnSpPr>
            <a:endCxn id="13" idx="1"/>
          </p:cNvCxnSpPr>
          <p:nvPr/>
        </p:nvCxnSpPr>
        <p:spPr>
          <a:xfrm>
            <a:off x="5013315" y="4440435"/>
            <a:ext cx="1931876" cy="763546"/>
          </a:xfrm>
          <a:prstGeom prst="straightConnector1">
            <a:avLst/>
          </a:prstGeom>
          <a:ln w="28575">
            <a:solidFill>
              <a:srgbClr val="0070C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951691" y="5879650"/>
            <a:ext cx="2123728" cy="523220"/>
          </a:xfrm>
          <a:prstGeom prst="rect">
            <a:avLst/>
          </a:prstGeom>
          <a:no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Central South University</a:t>
            </a:r>
          </a:p>
        </p:txBody>
      </p:sp>
      <p:sp>
        <p:nvSpPr>
          <p:cNvPr id="19" name="TextBox 18"/>
          <p:cNvSpPr txBox="1"/>
          <p:nvPr/>
        </p:nvSpPr>
        <p:spPr>
          <a:xfrm>
            <a:off x="6951690" y="5518733"/>
            <a:ext cx="2114273" cy="307777"/>
          </a:xfrm>
          <a:prstGeom prst="rect">
            <a:avLst/>
          </a:prstGeom>
          <a:noFill/>
          <a:ln>
            <a:solidFill>
              <a:srgbClr val="7030A0"/>
            </a:solidFill>
            <a:tailEnd type="arrow"/>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Huazhong U Sci Tech</a:t>
            </a:r>
          </a:p>
        </p:txBody>
      </p:sp>
      <p:sp>
        <p:nvSpPr>
          <p:cNvPr id="27" name="TextBox 26"/>
          <p:cNvSpPr txBox="1"/>
          <p:nvPr/>
        </p:nvSpPr>
        <p:spPr>
          <a:xfrm>
            <a:off x="6945191" y="6456011"/>
            <a:ext cx="2120773" cy="307777"/>
          </a:xfrm>
          <a:prstGeom prst="rect">
            <a:avLst/>
          </a:prstGeom>
          <a:noFill/>
          <a:ln>
            <a:solidFill>
              <a:srgbClr val="7030A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Sun </a:t>
            </a:r>
            <a:r>
              <a:rPr kumimoji="0" lang="en-GB" sz="1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Yat-sen</a:t>
            </a:r>
            <a:r>
              <a:rPr kumimoji="0" lang="en-GB" sz="1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University</a:t>
            </a:r>
          </a:p>
        </p:txBody>
      </p:sp>
      <p:cxnSp>
        <p:nvCxnSpPr>
          <p:cNvPr id="40" name="Straight Arrow Connector 39"/>
          <p:cNvCxnSpPr>
            <a:endCxn id="31" idx="1"/>
          </p:cNvCxnSpPr>
          <p:nvPr/>
        </p:nvCxnSpPr>
        <p:spPr>
          <a:xfrm flipV="1">
            <a:off x="4926334" y="2790815"/>
            <a:ext cx="2025357" cy="1006413"/>
          </a:xfrm>
          <a:prstGeom prst="straightConnector1">
            <a:avLst/>
          </a:prstGeom>
          <a:ln w="28575">
            <a:solidFill>
              <a:srgbClr val="0070C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21" idx="1"/>
          </p:cNvCxnSpPr>
          <p:nvPr/>
        </p:nvCxnSpPr>
        <p:spPr>
          <a:xfrm flipV="1">
            <a:off x="5290940" y="3474898"/>
            <a:ext cx="1667251" cy="937279"/>
          </a:xfrm>
          <a:prstGeom prst="straightConnector1">
            <a:avLst/>
          </a:prstGeom>
          <a:ln w="28575">
            <a:solidFill>
              <a:srgbClr val="0070C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17" idx="1"/>
          </p:cNvCxnSpPr>
          <p:nvPr/>
        </p:nvCxnSpPr>
        <p:spPr>
          <a:xfrm>
            <a:off x="4557222" y="5027581"/>
            <a:ext cx="2394469" cy="1113679"/>
          </a:xfrm>
          <a:prstGeom prst="straightConnector1">
            <a:avLst/>
          </a:prstGeom>
          <a:ln w="28575">
            <a:solidFill>
              <a:srgbClr val="0070C0"/>
            </a:solidFill>
            <a:headEnd type="oval"/>
            <a:tailEnd type="arrow"/>
          </a:ln>
        </p:spPr>
        <p:style>
          <a:lnRef idx="1">
            <a:schemeClr val="accent1"/>
          </a:lnRef>
          <a:fillRef idx="0">
            <a:schemeClr val="accent1"/>
          </a:fillRef>
          <a:effectRef idx="0">
            <a:schemeClr val="accent1"/>
          </a:effectRef>
          <a:fontRef idx="minor">
            <a:schemeClr val="tx1"/>
          </a:fontRef>
        </p:style>
      </p:cxnSp>
      <p:pic>
        <p:nvPicPr>
          <p:cNvPr id="28" name="Picture 2" descr="Image resul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04" y="132203"/>
            <a:ext cx="1644233" cy="1098581"/>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p:cNvSpPr txBox="1">
            <a:spLocks/>
          </p:cNvSpPr>
          <p:nvPr/>
        </p:nvSpPr>
        <p:spPr bwMode="auto">
          <a:xfrm>
            <a:off x="2191687" y="337894"/>
            <a:ext cx="6687631" cy="1095386"/>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154" algn="ctr" rtl="0" fontAlgn="base">
              <a:spcBef>
                <a:spcPct val="0"/>
              </a:spcBef>
              <a:spcAft>
                <a:spcPct val="0"/>
              </a:spcAft>
              <a:defRPr sz="4400">
                <a:solidFill>
                  <a:schemeClr val="tx1"/>
                </a:solidFill>
                <a:latin typeface="Calibri" pitchFamily="34" charset="0"/>
              </a:defRPr>
            </a:lvl6pPr>
            <a:lvl7pPr marL="914306" algn="ctr" rtl="0" fontAlgn="base">
              <a:spcBef>
                <a:spcPct val="0"/>
              </a:spcBef>
              <a:spcAft>
                <a:spcPct val="0"/>
              </a:spcAft>
              <a:defRPr sz="4400">
                <a:solidFill>
                  <a:schemeClr val="tx1"/>
                </a:solidFill>
                <a:latin typeface="Calibri" pitchFamily="34" charset="0"/>
              </a:defRPr>
            </a:lvl7pPr>
            <a:lvl8pPr marL="1371460" algn="ctr" rtl="0" fontAlgn="base">
              <a:spcBef>
                <a:spcPct val="0"/>
              </a:spcBef>
              <a:spcAft>
                <a:spcPct val="0"/>
              </a:spcAft>
              <a:defRPr sz="4400">
                <a:solidFill>
                  <a:schemeClr val="tx1"/>
                </a:solidFill>
                <a:latin typeface="Calibri" pitchFamily="34" charset="0"/>
              </a:defRPr>
            </a:lvl8pPr>
            <a:lvl9pPr marL="1828613" algn="ctr" rtl="0" fontAlgn="base">
              <a:spcBef>
                <a:spcPct val="0"/>
              </a:spcBef>
              <a:spcAft>
                <a:spcPct val="0"/>
              </a:spcAft>
              <a:defRPr sz="4400">
                <a:solidFill>
                  <a:schemeClr val="tx1"/>
                </a:solidFill>
                <a:latin typeface="Calibri" pitchFamily="34" charset="0"/>
              </a:defRPr>
            </a:lvl9pPr>
          </a:lstStyle>
          <a:p>
            <a:r>
              <a:rPr lang="en-GB" b="0" dirty="0" smtClean="0">
                <a:solidFill>
                  <a:srgbClr val="7030A0"/>
                </a:solidFill>
                <a:effectLst>
                  <a:outerShdw blurRad="38100" dist="38100" dir="2700000" algn="tl">
                    <a:srgbClr val="000000">
                      <a:alpha val="43137"/>
                    </a:srgbClr>
                  </a:outerShdw>
                </a:effectLst>
              </a:rPr>
              <a:t>FBMH in China</a:t>
            </a:r>
            <a:br>
              <a:rPr lang="en-GB" b="0" dirty="0" smtClean="0">
                <a:solidFill>
                  <a:srgbClr val="7030A0"/>
                </a:solidFill>
                <a:effectLst>
                  <a:outerShdw blurRad="38100" dist="38100" dir="2700000" algn="tl">
                    <a:srgbClr val="000000">
                      <a:alpha val="43137"/>
                    </a:srgbClr>
                  </a:outerShdw>
                </a:effectLst>
              </a:rPr>
            </a:br>
            <a:endParaRPr lang="en-US" b="0"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57483"/>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bwMode="auto">
          <a:xfrm>
            <a:off x="1170788" y="1787212"/>
            <a:ext cx="7064043" cy="2410769"/>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lvl1pPr algn="l" rtl="0" fontAlgn="base">
              <a:spcBef>
                <a:spcPct val="0"/>
              </a:spcBef>
              <a:spcAft>
                <a:spcPct val="0"/>
              </a:spcAft>
              <a:defRPr sz="3200" b="1" kern="1200">
                <a:solidFill>
                  <a:schemeClr val="bg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lnSpc>
                <a:spcPct val="90000"/>
              </a:lnSpc>
            </a:pPr>
            <a:r>
              <a:rPr lang="en-GB" sz="2400" dirty="0" smtClean="0">
                <a:solidFill>
                  <a:srgbClr val="7030A0"/>
                </a:solidFill>
              </a:rPr>
              <a:t>China </a:t>
            </a:r>
            <a:r>
              <a:rPr lang="en-GB" sz="2400" dirty="0">
                <a:solidFill>
                  <a:srgbClr val="7030A0"/>
                </a:solidFill>
              </a:rPr>
              <a:t>Pharmaceutical </a:t>
            </a:r>
            <a:r>
              <a:rPr lang="en-GB" sz="2400" dirty="0" smtClean="0">
                <a:solidFill>
                  <a:srgbClr val="7030A0"/>
                </a:solidFill>
              </a:rPr>
              <a:t>University</a:t>
            </a:r>
          </a:p>
          <a:p>
            <a:pPr algn="ctr">
              <a:lnSpc>
                <a:spcPct val="90000"/>
              </a:lnSpc>
            </a:pPr>
            <a:r>
              <a:rPr lang="en-GB" sz="2400" b="0" dirty="0" smtClean="0">
                <a:solidFill>
                  <a:srgbClr val="7030A0"/>
                </a:solidFill>
                <a:effectLst>
                  <a:outerShdw blurRad="38100" dist="38100" dir="2700000" algn="tl">
                    <a:srgbClr val="000000">
                      <a:alpha val="43137"/>
                    </a:srgbClr>
                  </a:outerShdw>
                </a:effectLst>
              </a:rPr>
              <a:t>&amp;</a:t>
            </a:r>
          </a:p>
          <a:p>
            <a:pPr algn="ctr">
              <a:lnSpc>
                <a:spcPct val="90000"/>
              </a:lnSpc>
            </a:pPr>
            <a:r>
              <a:rPr lang="en-US" sz="2400" dirty="0">
                <a:solidFill>
                  <a:srgbClr val="7030A0"/>
                </a:solidFill>
              </a:rPr>
              <a:t>Division of Pharmacy &amp; Optometry</a:t>
            </a:r>
          </a:p>
          <a:p>
            <a:pPr algn="ctr">
              <a:lnSpc>
                <a:spcPct val="90000"/>
              </a:lnSpc>
            </a:pPr>
            <a:r>
              <a:rPr lang="en-US" sz="2400" dirty="0">
                <a:solidFill>
                  <a:srgbClr val="7030A0"/>
                </a:solidFill>
              </a:rPr>
              <a:t>The University of </a:t>
            </a:r>
            <a:r>
              <a:rPr lang="en-US" sz="2400" dirty="0" smtClean="0">
                <a:solidFill>
                  <a:srgbClr val="7030A0"/>
                </a:solidFill>
              </a:rPr>
              <a:t>Manchester</a:t>
            </a:r>
          </a:p>
          <a:p>
            <a:pPr algn="ctr">
              <a:lnSpc>
                <a:spcPct val="90000"/>
              </a:lnSpc>
            </a:pPr>
            <a:endParaRPr lang="en-GB" sz="2400" dirty="0" smtClean="0">
              <a:solidFill>
                <a:srgbClr val="7030A0"/>
              </a:solidFill>
              <a:effectLst>
                <a:outerShdw blurRad="38100" dist="38100" dir="2700000" algn="tl">
                  <a:srgbClr val="000000">
                    <a:alpha val="43137"/>
                  </a:srgbClr>
                </a:outerShdw>
              </a:effectLst>
            </a:endParaRPr>
          </a:p>
          <a:p>
            <a:pPr algn="ctr">
              <a:lnSpc>
                <a:spcPct val="90000"/>
              </a:lnSpc>
            </a:pPr>
            <a:endParaRPr lang="en-GB" sz="2400" dirty="0" smtClean="0">
              <a:solidFill>
                <a:srgbClr val="7030A0"/>
              </a:solidFill>
              <a:effectLst>
                <a:outerShdw blurRad="38100" dist="38100" dir="2700000" algn="tl">
                  <a:srgbClr val="000000">
                    <a:alpha val="43137"/>
                  </a:srgbClr>
                </a:outerShdw>
              </a:effectLst>
            </a:endParaRPr>
          </a:p>
          <a:p>
            <a:pPr algn="ctr">
              <a:lnSpc>
                <a:spcPct val="90000"/>
              </a:lnSpc>
            </a:pPr>
            <a:r>
              <a:rPr lang="en-GB" sz="2400" dirty="0" smtClean="0">
                <a:solidFill>
                  <a:srgbClr val="7030A0"/>
                </a:solidFill>
                <a:effectLst>
                  <a:outerShdw blurRad="38100" dist="38100" dir="2700000" algn="tl">
                    <a:srgbClr val="000000">
                      <a:alpha val="43137"/>
                    </a:srgbClr>
                  </a:outerShdw>
                </a:effectLst>
              </a:rPr>
              <a:t>BSc </a:t>
            </a:r>
            <a:r>
              <a:rPr lang="en-GB" sz="2400" dirty="0">
                <a:solidFill>
                  <a:srgbClr val="7030A0"/>
                </a:solidFill>
                <a:effectLst>
                  <a:outerShdw blurRad="38100" dist="38100" dir="2700000" algn="tl">
                    <a:srgbClr val="000000">
                      <a:alpha val="43137"/>
                    </a:srgbClr>
                  </a:outerShdw>
                </a:effectLst>
              </a:rPr>
              <a:t>Clinical Pharmacy degree </a:t>
            </a:r>
          </a:p>
          <a:p>
            <a:pPr algn="ctr">
              <a:lnSpc>
                <a:spcPct val="90000"/>
              </a:lnSpc>
            </a:pPr>
            <a:endParaRPr lang="en-US" sz="2400" dirty="0">
              <a:solidFill>
                <a:srgbClr val="7030A0"/>
              </a:solidFill>
            </a:endParaRPr>
          </a:p>
          <a:p>
            <a:pPr algn="ctr">
              <a:lnSpc>
                <a:spcPct val="90000"/>
              </a:lnSpc>
            </a:pPr>
            <a:endParaRPr lang="en-US" sz="2400" b="0" i="1" dirty="0">
              <a:solidFill>
                <a:srgbClr val="7030A0"/>
              </a:solidFill>
            </a:endParaRPr>
          </a:p>
        </p:txBody>
      </p:sp>
      <p:pic>
        <p:nvPicPr>
          <p:cNvPr id="5" name="Picture 4" descr="药大校徽白底">
            <a:extLst>
              <a:ext uri="{FF2B5EF4-FFF2-40B4-BE49-F238E27FC236}">
                <a16:creationId xmlns:a16="http://schemas.microsoft.com/office/drawing/2014/main" id="{05688191-C6E9-3F49-9F9D-7531F6169B5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2649" y="327801"/>
            <a:ext cx="1039572" cy="964286"/>
          </a:xfrm>
          <a:prstGeom prst="rect">
            <a:avLst/>
          </a:prstGeom>
          <a:noFill/>
          <a:ln>
            <a:noFill/>
          </a:ln>
        </p:spPr>
      </p:pic>
      <p:pic>
        <p:nvPicPr>
          <p:cNvPr id="7" name="Picture 6" descr="A picture containing indoor, person, computer&#10;&#10;Description automatically generated">
            <a:extLst>
              <a:ext uri="{FF2B5EF4-FFF2-40B4-BE49-F238E27FC236}">
                <a16:creationId xmlns:a16="http://schemas.microsoft.com/office/drawing/2014/main" id="{B2BC3126-399E-8F4C-B56D-8E7B81FD88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6216" y="4630549"/>
            <a:ext cx="2875430" cy="2156572"/>
          </a:xfrm>
          <a:prstGeom prst="rect">
            <a:avLst/>
          </a:prstGeom>
        </p:spPr>
      </p:pic>
      <p:pic>
        <p:nvPicPr>
          <p:cNvPr id="9" name="Picture 8"/>
          <p:cNvPicPr>
            <a:picLocks noChangeAspect="1"/>
          </p:cNvPicPr>
          <p:nvPr/>
        </p:nvPicPr>
        <p:blipFill>
          <a:blip r:embed="rId5"/>
          <a:stretch>
            <a:fillRect/>
          </a:stretch>
        </p:blipFill>
        <p:spPr>
          <a:xfrm>
            <a:off x="89429" y="4612599"/>
            <a:ext cx="2844143" cy="2133107"/>
          </a:xfrm>
          <a:prstGeom prst="rect">
            <a:avLst/>
          </a:prstGeom>
        </p:spPr>
      </p:pic>
      <p:pic>
        <p:nvPicPr>
          <p:cNvPr id="12" name="Picture 11" descr="A picture containing indoor, refrigerator, kitchen, cabinet&#10;&#10;Description automatically generated">
            <a:extLst>
              <a:ext uri="{FF2B5EF4-FFF2-40B4-BE49-F238E27FC236}">
                <a16:creationId xmlns:a16="http://schemas.microsoft.com/office/drawing/2014/main" id="{23D63604-653C-4E42-A527-505A67FF8C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5660" y="4643066"/>
            <a:ext cx="2880129" cy="2160097"/>
          </a:xfrm>
          <a:prstGeom prst="rect">
            <a:avLst/>
          </a:prstGeom>
        </p:spPr>
      </p:pic>
    </p:spTree>
    <p:extLst>
      <p:ext uri="{BB962C8B-B14F-4D97-AF65-F5344CB8AC3E}">
        <p14:creationId xmlns:p14="http://schemas.microsoft.com/office/powerpoint/2010/main" val="4094894526"/>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descr="TAB_col_white_background.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76" y="509588"/>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Content Placeholder 5"/>
          <p:cNvSpPr>
            <a:spLocks noGrp="1"/>
          </p:cNvSpPr>
          <p:nvPr>
            <p:ph sz="half" idx="1"/>
          </p:nvPr>
        </p:nvSpPr>
        <p:spPr>
          <a:xfrm>
            <a:off x="296899" y="1511525"/>
            <a:ext cx="5045123" cy="4218752"/>
          </a:xfrm>
        </p:spPr>
        <p:txBody>
          <a:bodyPr/>
          <a:lstStyle/>
          <a:p>
            <a:pPr algn="just">
              <a:spcAft>
                <a:spcPts val="600"/>
              </a:spcAft>
            </a:pPr>
            <a:r>
              <a:rPr lang="en-GB" altLang="en-US" sz="2000" dirty="0" smtClean="0">
                <a:ea typeface="ＭＳ Ｐゴシック" pitchFamily="34" charset="-128"/>
              </a:rPr>
              <a:t>CPU consists </a:t>
            </a:r>
            <a:r>
              <a:rPr lang="en-GB" altLang="en-US" sz="2000" dirty="0">
                <a:ea typeface="ＭＳ Ｐゴシック" pitchFamily="34" charset="-128"/>
              </a:rPr>
              <a:t>of 10 colleges and departments and offers 22 bachelor’s degree programs. </a:t>
            </a:r>
            <a:endParaRPr lang="en-GB" altLang="en-US" sz="2000" dirty="0" smtClean="0">
              <a:ea typeface="ＭＳ Ｐゴシック" pitchFamily="34" charset="-128"/>
            </a:endParaRPr>
          </a:p>
          <a:p>
            <a:pPr algn="just">
              <a:spcAft>
                <a:spcPts val="600"/>
              </a:spcAft>
            </a:pPr>
            <a:endParaRPr lang="en-GB" altLang="en-US" sz="800" dirty="0" smtClean="0">
              <a:ea typeface="ＭＳ Ｐゴシック" pitchFamily="34" charset="-128"/>
            </a:endParaRPr>
          </a:p>
          <a:p>
            <a:pPr algn="just">
              <a:spcAft>
                <a:spcPts val="600"/>
              </a:spcAft>
            </a:pPr>
            <a:r>
              <a:rPr lang="en-GB" altLang="en-US" sz="2000" dirty="0" smtClean="0">
                <a:ea typeface="ＭＳ Ｐゴシック" pitchFamily="34" charset="-128"/>
              </a:rPr>
              <a:t>Its </a:t>
            </a:r>
            <a:r>
              <a:rPr lang="en-GB" altLang="en-US" sz="2000" dirty="0">
                <a:ea typeface="ＭＳ Ｐゴシック" pitchFamily="34" charset="-128"/>
              </a:rPr>
              <a:t>Pharmacy discipline ranks No. 1 and Traditional Chinese Pharmacy discipline ranks No. 3 </a:t>
            </a:r>
            <a:r>
              <a:rPr lang="en-GB" altLang="en-US" sz="2000" dirty="0" smtClean="0">
                <a:ea typeface="ＭＳ Ｐゴシック" pitchFamily="34" charset="-128"/>
              </a:rPr>
              <a:t>(</a:t>
            </a:r>
            <a:r>
              <a:rPr lang="en-GB" altLang="en-US" sz="2000" dirty="0" err="1" smtClean="0">
                <a:ea typeface="ＭＳ Ｐゴシック" pitchFamily="34" charset="-128"/>
              </a:rPr>
              <a:t>MoE</a:t>
            </a:r>
            <a:r>
              <a:rPr lang="en-GB" altLang="en-US" sz="2000" dirty="0" smtClean="0">
                <a:ea typeface="ＭＳ Ｐゴシック" pitchFamily="34" charset="-128"/>
              </a:rPr>
              <a:t>, China). </a:t>
            </a:r>
          </a:p>
          <a:p>
            <a:pPr algn="just">
              <a:spcAft>
                <a:spcPts val="600"/>
              </a:spcAft>
            </a:pPr>
            <a:endParaRPr lang="en-GB" altLang="en-US" sz="800" dirty="0" smtClean="0">
              <a:ea typeface="ＭＳ Ｐゴシック" pitchFamily="34" charset="-128"/>
            </a:endParaRPr>
          </a:p>
          <a:p>
            <a:pPr algn="just">
              <a:spcAft>
                <a:spcPts val="600"/>
              </a:spcAft>
            </a:pPr>
            <a:r>
              <a:rPr lang="en-GB" altLang="en-US" sz="2000" dirty="0" smtClean="0">
                <a:ea typeface="ＭＳ Ｐゴシック" pitchFamily="34" charset="-128"/>
              </a:rPr>
              <a:t>Over </a:t>
            </a:r>
            <a:r>
              <a:rPr lang="en-GB" altLang="en-US" sz="2000" dirty="0">
                <a:ea typeface="ＭＳ Ｐゴシック" pitchFamily="34" charset="-128"/>
              </a:rPr>
              <a:t>20,000 students</a:t>
            </a:r>
          </a:p>
          <a:p>
            <a:pPr algn="just">
              <a:spcAft>
                <a:spcPts val="600"/>
              </a:spcAft>
            </a:pPr>
            <a:endParaRPr lang="en-GB" altLang="en-US" sz="800" dirty="0" smtClean="0">
              <a:ea typeface="ＭＳ Ｐゴシック" pitchFamily="34" charset="-128"/>
            </a:endParaRPr>
          </a:p>
          <a:p>
            <a:pPr marL="0" indent="0" algn="just">
              <a:spcAft>
                <a:spcPts val="600"/>
              </a:spcAft>
              <a:buNone/>
            </a:pPr>
            <a:r>
              <a:rPr lang="en-GB" altLang="en-US" sz="2000" dirty="0">
                <a:ea typeface="ＭＳ Ｐゴシック" pitchFamily="34" charset="-128"/>
              </a:rPr>
              <a:t>#51-100 in Pharmacy &amp; Pharmacology </a:t>
            </a:r>
            <a:endParaRPr lang="en-GB" altLang="en-US" sz="2000" dirty="0" smtClean="0">
              <a:ea typeface="ＭＳ Ｐゴシック" pitchFamily="34" charset="-128"/>
            </a:endParaRPr>
          </a:p>
          <a:p>
            <a:pPr marL="0" indent="0" algn="just">
              <a:spcAft>
                <a:spcPts val="600"/>
              </a:spcAft>
              <a:buNone/>
            </a:pPr>
            <a:r>
              <a:rPr lang="en-GB" altLang="en-US" sz="2000" dirty="0" smtClean="0">
                <a:ea typeface="ＭＳ Ｐゴシック" pitchFamily="34" charset="-128"/>
              </a:rPr>
              <a:t>[QS World University Rankings by subject]</a:t>
            </a:r>
          </a:p>
        </p:txBody>
      </p:sp>
      <p:sp>
        <p:nvSpPr>
          <p:cNvPr id="6" name="Title 6"/>
          <p:cNvSpPr txBox="1">
            <a:spLocks/>
          </p:cNvSpPr>
          <p:nvPr/>
        </p:nvSpPr>
        <p:spPr bwMode="auto">
          <a:xfrm>
            <a:off x="1955562" y="412384"/>
            <a:ext cx="6499226" cy="504056"/>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lnSpc>
                <a:spcPct val="90000"/>
              </a:lnSpc>
            </a:pPr>
            <a:r>
              <a:rPr lang="en-GB" b="0" dirty="0" smtClean="0">
                <a:solidFill>
                  <a:srgbClr val="7030A0"/>
                </a:solidFill>
                <a:effectLst>
                  <a:outerShdw blurRad="38100" dist="38100" dir="2700000" algn="tl">
                    <a:srgbClr val="000000">
                      <a:alpha val="43137"/>
                    </a:srgbClr>
                  </a:outerShdw>
                </a:effectLst>
              </a:rPr>
              <a:t>China Pharmaceutical University</a:t>
            </a:r>
            <a:endParaRPr lang="en-GB" b="0" dirty="0">
              <a:solidFill>
                <a:srgbClr val="7030A0"/>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4"/>
          <a:stretch>
            <a:fillRect/>
          </a:stretch>
        </p:blipFill>
        <p:spPr>
          <a:xfrm>
            <a:off x="5342019" y="1549374"/>
            <a:ext cx="3136235" cy="4180903"/>
          </a:xfrm>
          <a:prstGeom prst="rect">
            <a:avLst/>
          </a:prstGeom>
        </p:spPr>
      </p:pic>
      <p:sp>
        <p:nvSpPr>
          <p:cNvPr id="8" name="TextBox 7"/>
          <p:cNvSpPr txBox="1"/>
          <p:nvPr/>
        </p:nvSpPr>
        <p:spPr>
          <a:xfrm>
            <a:off x="296899" y="5871408"/>
            <a:ext cx="8181355" cy="646331"/>
          </a:xfrm>
          <a:prstGeom prst="rect">
            <a:avLst/>
          </a:prstGeom>
          <a:noFill/>
        </p:spPr>
        <p:txBody>
          <a:bodyPr wrap="square" rtlCol="0">
            <a:spAutoFit/>
          </a:bodyPr>
          <a:lstStyle/>
          <a:p>
            <a:r>
              <a:rPr lang="en-GB" dirty="0" smtClean="0"/>
              <a:t>Development of a clinical pharmacy programme within primary care has been identified as a priority in the </a:t>
            </a:r>
            <a:r>
              <a:rPr lang="en-GB" b="1" i="1" dirty="0" smtClean="0"/>
              <a:t>Healthy China 2030 Programme</a:t>
            </a:r>
            <a:r>
              <a:rPr lang="en-GB" dirty="0" smtClean="0"/>
              <a:t>.</a:t>
            </a:r>
            <a:endParaRPr lang="en-GB" dirty="0"/>
          </a:p>
        </p:txBody>
      </p:sp>
    </p:spTree>
    <p:extLst>
      <p:ext uri="{BB962C8B-B14F-4D97-AF65-F5344CB8AC3E}">
        <p14:creationId xmlns:p14="http://schemas.microsoft.com/office/powerpoint/2010/main" val="3910457146"/>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97306" y="1219202"/>
            <a:ext cx="8236905" cy="5254887"/>
            <a:chOff x="497306" y="1347538"/>
            <a:chExt cx="8236905" cy="5254887"/>
          </a:xfrm>
        </p:grpSpPr>
        <p:pic>
          <p:nvPicPr>
            <p:cNvPr id="5" name="Picture 4">
              <a:extLst>
                <a:ext uri="{FF2B5EF4-FFF2-40B4-BE49-F238E27FC236}">
                  <a16:creationId xmlns:a16="http://schemas.microsoft.com/office/drawing/2014/main" id="{82417240-07BF-A04F-832B-458B6716F6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5857645" y="3529276"/>
              <a:ext cx="2817419" cy="2116714"/>
            </a:xfrm>
            <a:prstGeom prst="rect">
              <a:avLst/>
            </a:prstGeom>
          </p:spPr>
        </p:pic>
        <p:graphicFrame>
          <p:nvGraphicFramePr>
            <p:cNvPr id="4" name="Diagram 3"/>
            <p:cNvGraphicFramePr/>
            <p:nvPr>
              <p:extLst/>
            </p:nvPr>
          </p:nvGraphicFramePr>
          <p:xfrm>
            <a:off x="497306" y="1347538"/>
            <a:ext cx="8229599" cy="2265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515631" y="3441744"/>
              <a:ext cx="4954727" cy="1200329"/>
            </a:xfrm>
            <a:prstGeom prst="rect">
              <a:avLst/>
            </a:prstGeom>
          </p:spPr>
          <p:txBody>
            <a:bodyPr wrap="square">
              <a:spAutoFit/>
            </a:bodyPr>
            <a:lstStyle/>
            <a:p>
              <a:pPr algn="just"/>
              <a:r>
                <a:rPr lang="en-GB" dirty="0" smtClean="0">
                  <a:ea typeface="PMingLiU"/>
                  <a:cs typeface="Arial" panose="020B0604020202020204" pitchFamily="34" charset="0"/>
                </a:rPr>
                <a:t>May 2018: This </a:t>
              </a:r>
              <a:r>
                <a:rPr lang="en-GB" dirty="0">
                  <a:ea typeface="PMingLiU"/>
                  <a:cs typeface="Arial" panose="020B0604020202020204" pitchFamily="34" charset="0"/>
                </a:rPr>
                <a:t>programme initiated from </a:t>
              </a:r>
              <a:r>
                <a:rPr lang="en-GB" b="1" dirty="0">
                  <a:ea typeface="PMingLiU"/>
                  <a:cs typeface="Arial" panose="020B0604020202020204" pitchFamily="34" charset="0"/>
                </a:rPr>
                <a:t>Dr </a:t>
              </a:r>
              <a:r>
                <a:rPr lang="en-GB" b="1" dirty="0" smtClean="0">
                  <a:ea typeface="PMingLiU"/>
                  <a:cs typeface="Arial" panose="020B0604020202020204" pitchFamily="34" charset="0"/>
                </a:rPr>
                <a:t>Li-Chai Chen’s </a:t>
              </a:r>
              <a:r>
                <a:rPr lang="en-GB" dirty="0">
                  <a:ea typeface="PMingLiU"/>
                  <a:cs typeface="Arial" panose="020B0604020202020204" pitchFamily="34" charset="0"/>
                </a:rPr>
                <a:t>personal link with Professor </a:t>
              </a:r>
              <a:r>
                <a:rPr lang="en-GB" dirty="0" err="1">
                  <a:ea typeface="PMingLiU"/>
                  <a:cs typeface="Arial" panose="020B0604020202020204" pitchFamily="34" charset="0"/>
                </a:rPr>
                <a:t>Xiaoyuan</a:t>
              </a:r>
              <a:r>
                <a:rPr lang="en-GB" dirty="0">
                  <a:ea typeface="PMingLiU"/>
                  <a:cs typeface="Arial" panose="020B0604020202020204" pitchFamily="34" charset="0"/>
                </a:rPr>
                <a:t> Xu (Director of the Office of International Exchange and Cooperation). </a:t>
              </a:r>
              <a:endParaRPr lang="en-GB" dirty="0">
                <a:cs typeface="Arial" panose="020B0604020202020204" pitchFamily="34" charset="0"/>
              </a:endParaRPr>
            </a:p>
          </p:txBody>
        </p:sp>
        <p:sp>
          <p:nvSpPr>
            <p:cNvPr id="11" name="Rectangle 10"/>
            <p:cNvSpPr/>
            <p:nvPr/>
          </p:nvSpPr>
          <p:spPr>
            <a:xfrm>
              <a:off x="515631" y="4716026"/>
              <a:ext cx="4572000" cy="1200329"/>
            </a:xfrm>
            <a:prstGeom prst="rect">
              <a:avLst/>
            </a:prstGeom>
          </p:spPr>
          <p:txBody>
            <a:bodyPr>
              <a:spAutoFit/>
            </a:bodyPr>
            <a:lstStyle/>
            <a:p>
              <a:pPr>
                <a:spcAft>
                  <a:spcPts val="0"/>
                </a:spcAft>
              </a:pPr>
              <a:r>
                <a:rPr lang="en-GB" dirty="0" smtClean="0">
                  <a:ea typeface="PMingLiU"/>
                  <a:cs typeface="Arial" panose="020B0604020202020204" pitchFamily="34" charset="0"/>
                </a:rPr>
                <a:t>2018/19/20 – 2 inward and 1 outward visit.</a:t>
              </a:r>
            </a:p>
            <a:p>
              <a:pPr>
                <a:spcAft>
                  <a:spcPts val="0"/>
                </a:spcAft>
              </a:pPr>
              <a:endParaRPr lang="en-GB" dirty="0" smtClean="0">
                <a:ea typeface="PMingLiU"/>
                <a:cs typeface="Arial" panose="020B0604020202020204" pitchFamily="34" charset="0"/>
              </a:endParaRPr>
            </a:p>
            <a:p>
              <a:pPr>
                <a:spcAft>
                  <a:spcPts val="0"/>
                </a:spcAft>
              </a:pPr>
              <a:r>
                <a:rPr lang="en-GB" dirty="0" smtClean="0">
                  <a:ea typeface="PMingLiU"/>
                  <a:cs typeface="Arial" panose="020B0604020202020204" pitchFamily="34" charset="0"/>
                </a:rPr>
                <a:t>2021 - First </a:t>
              </a:r>
              <a:r>
                <a:rPr lang="en-GB" dirty="0">
                  <a:ea typeface="PMingLiU"/>
                  <a:cs typeface="Arial" panose="020B0604020202020204" pitchFamily="34" charset="0"/>
                </a:rPr>
                <a:t>students will start at </a:t>
              </a:r>
              <a:r>
                <a:rPr lang="en-GB" dirty="0" smtClean="0">
                  <a:ea typeface="PMingLiU"/>
                  <a:cs typeface="Arial" panose="020B0604020202020204" pitchFamily="34" charset="0"/>
                </a:rPr>
                <a:t>CPU</a:t>
              </a:r>
              <a:endParaRPr lang="en-GB" dirty="0">
                <a:ea typeface="PMingLiU"/>
                <a:cs typeface="Arial" panose="020B0604020202020204" pitchFamily="34" charset="0"/>
              </a:endParaRPr>
            </a:p>
            <a:p>
              <a:pPr>
                <a:spcAft>
                  <a:spcPts val="0"/>
                </a:spcAft>
              </a:pPr>
              <a:endParaRPr lang="en-GB" dirty="0">
                <a:ea typeface="PMingLiU"/>
                <a:cs typeface="Arial" panose="020B0604020202020204" pitchFamily="34" charset="0"/>
              </a:endParaRPr>
            </a:p>
          </p:txBody>
        </p:sp>
        <p:sp>
          <p:nvSpPr>
            <p:cNvPr id="12" name="Rectangle 11"/>
            <p:cNvSpPr/>
            <p:nvPr/>
          </p:nvSpPr>
          <p:spPr>
            <a:xfrm>
              <a:off x="512886" y="5956094"/>
              <a:ext cx="8221325" cy="646331"/>
            </a:xfrm>
            <a:prstGeom prst="rect">
              <a:avLst/>
            </a:prstGeom>
          </p:spPr>
          <p:txBody>
            <a:bodyPr wrap="square">
              <a:spAutoFit/>
            </a:bodyPr>
            <a:lstStyle/>
            <a:p>
              <a:pPr>
                <a:spcAft>
                  <a:spcPts val="0"/>
                </a:spcAft>
              </a:pPr>
              <a:r>
                <a:rPr lang="en-GB" dirty="0" smtClean="0">
                  <a:ea typeface="PMingLiU"/>
                  <a:cs typeface="Arial" panose="020B0604020202020204" pitchFamily="34" charset="0"/>
                </a:rPr>
                <a:t>Dr Chen &amp; Profs </a:t>
              </a:r>
              <a:r>
                <a:rPr lang="en-GB" dirty="0">
                  <a:ea typeface="PMingLiU"/>
                  <a:cs typeface="Arial" panose="020B0604020202020204" pitchFamily="34" charset="0"/>
                </a:rPr>
                <a:t>Lawrence, </a:t>
              </a:r>
              <a:r>
                <a:rPr lang="en-GB" dirty="0" smtClean="0">
                  <a:ea typeface="PMingLiU"/>
                  <a:cs typeface="Arial" panose="020B0604020202020204" pitchFamily="34" charset="0"/>
                </a:rPr>
                <a:t>Hall</a:t>
              </a:r>
              <a:r>
                <a:rPr lang="en-GB" dirty="0">
                  <a:ea typeface="PMingLiU"/>
                  <a:cs typeface="Arial" panose="020B0604020202020204" pitchFamily="34" charset="0"/>
                </a:rPr>
                <a:t>, </a:t>
              </a:r>
              <a:r>
                <a:rPr lang="en-GB" dirty="0" smtClean="0">
                  <a:ea typeface="PMingLiU"/>
                  <a:cs typeface="Arial" panose="020B0604020202020204" pitchFamily="34" charset="0"/>
                </a:rPr>
                <a:t>Marshall </a:t>
              </a:r>
              <a:r>
                <a:rPr lang="en-GB" dirty="0">
                  <a:ea typeface="PMingLiU"/>
                  <a:cs typeface="Arial" panose="020B0604020202020204" pitchFamily="34" charset="0"/>
                </a:rPr>
                <a:t>and </a:t>
              </a:r>
              <a:r>
                <a:rPr lang="en-GB" dirty="0" smtClean="0">
                  <a:ea typeface="PMingLiU"/>
                  <a:cs typeface="Arial" panose="020B0604020202020204" pitchFamily="34" charset="0"/>
                </a:rPr>
                <a:t>Brennan </a:t>
              </a:r>
              <a:r>
                <a:rPr lang="en-GB" dirty="0">
                  <a:ea typeface="PMingLiU"/>
                  <a:cs typeface="Arial" panose="020B0604020202020204" pitchFamily="34" charset="0"/>
                </a:rPr>
                <a:t>are the core team members </a:t>
              </a:r>
              <a:r>
                <a:rPr lang="en-GB" dirty="0" smtClean="0">
                  <a:ea typeface="PMingLiU"/>
                  <a:cs typeface="Arial" panose="020B0604020202020204" pitchFamily="34" charset="0"/>
                </a:rPr>
                <a:t>responsible for </a:t>
              </a:r>
              <a:r>
                <a:rPr lang="en-GB" dirty="0">
                  <a:ea typeface="PMingLiU"/>
                  <a:cs typeface="Arial" panose="020B0604020202020204" pitchFamily="34" charset="0"/>
                </a:rPr>
                <a:t>developing this programme. </a:t>
              </a:r>
            </a:p>
          </p:txBody>
        </p:sp>
      </p:grpSp>
      <p:sp>
        <p:nvSpPr>
          <p:cNvPr id="9" name="Title 6"/>
          <p:cNvSpPr txBox="1">
            <a:spLocks/>
          </p:cNvSpPr>
          <p:nvPr/>
        </p:nvSpPr>
        <p:spPr bwMode="auto">
          <a:xfrm>
            <a:off x="1955562" y="412384"/>
            <a:ext cx="6499226" cy="504056"/>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lnSpc>
                <a:spcPct val="90000"/>
              </a:lnSpc>
            </a:pPr>
            <a:r>
              <a:rPr lang="en-GB" b="0" dirty="0" smtClean="0">
                <a:solidFill>
                  <a:srgbClr val="7030A0"/>
                </a:solidFill>
                <a:effectLst>
                  <a:outerShdw blurRad="38100" dist="38100" dir="2700000" algn="tl">
                    <a:srgbClr val="000000">
                      <a:alpha val="43137"/>
                    </a:srgbClr>
                  </a:outerShdw>
                </a:effectLst>
              </a:rPr>
              <a:t>China Pharmaceutical University</a:t>
            </a:r>
            <a:endParaRPr lang="en-GB" b="0"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0927943"/>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250" y="5036865"/>
            <a:ext cx="8182138" cy="1754326"/>
          </a:xfrm>
          <a:prstGeom prst="rect">
            <a:avLst/>
          </a:prstGeom>
        </p:spPr>
        <p:txBody>
          <a:bodyPr wrap="square">
            <a:spAutoFit/>
          </a:bodyPr>
          <a:lstStyle/>
          <a:p>
            <a:r>
              <a:rPr lang="en-GB" dirty="0"/>
              <a:t>Students that successfully complete the programme will receive:</a:t>
            </a:r>
          </a:p>
          <a:p>
            <a:endParaRPr lang="en-GB" dirty="0"/>
          </a:p>
          <a:p>
            <a:pPr marL="342900" indent="-342900">
              <a:buFont typeface="Arial" panose="020B0604020202020204" pitchFamily="34" charset="0"/>
              <a:buChar char="•"/>
            </a:pPr>
            <a:r>
              <a:rPr lang="en-GB" dirty="0"/>
              <a:t>B</a:t>
            </a:r>
            <a:r>
              <a:rPr lang="en-GB" dirty="0" smtClean="0"/>
              <a:t>Sc </a:t>
            </a:r>
            <a:r>
              <a:rPr lang="en-GB" dirty="0"/>
              <a:t>from CPU</a:t>
            </a:r>
          </a:p>
          <a:p>
            <a:pPr marL="342900" indent="-342900">
              <a:buFont typeface="Arial" panose="020B0604020202020204" pitchFamily="34" charset="0"/>
              <a:buChar char="•"/>
            </a:pPr>
            <a:r>
              <a:rPr lang="en-GB" dirty="0" smtClean="0"/>
              <a:t>BSc </a:t>
            </a:r>
            <a:r>
              <a:rPr lang="en-GB" dirty="0"/>
              <a:t>in Clinical Pharmacy from </a:t>
            </a:r>
            <a:r>
              <a:rPr lang="en-GB" dirty="0" err="1" smtClean="0"/>
              <a:t>UoM</a:t>
            </a:r>
            <a:endParaRPr lang="en-GB" dirty="0" smtClean="0"/>
          </a:p>
          <a:p>
            <a:pPr marL="342900" indent="-342900">
              <a:buFont typeface="Arial" panose="020B0604020202020204" pitchFamily="34" charset="0"/>
              <a:buChar char="•"/>
            </a:pPr>
            <a:endParaRPr lang="en-GB" dirty="0"/>
          </a:p>
          <a:p>
            <a:r>
              <a:rPr lang="en-GB" b="1" dirty="0" smtClean="0"/>
              <a:t>Future developments: </a:t>
            </a:r>
            <a:r>
              <a:rPr lang="en-GB" dirty="0" smtClean="0"/>
              <a:t>International United College </a:t>
            </a:r>
            <a:endParaRPr lang="en-GB" dirty="0"/>
          </a:p>
        </p:txBody>
      </p:sp>
      <p:sp>
        <p:nvSpPr>
          <p:cNvPr id="8" name="Rectangle 7"/>
          <p:cNvSpPr/>
          <p:nvPr/>
        </p:nvSpPr>
        <p:spPr>
          <a:xfrm>
            <a:off x="483948" y="1377979"/>
            <a:ext cx="8301608" cy="646331"/>
          </a:xfrm>
          <a:prstGeom prst="rect">
            <a:avLst/>
          </a:prstGeom>
        </p:spPr>
        <p:txBody>
          <a:bodyPr wrap="square">
            <a:spAutoFit/>
          </a:bodyPr>
          <a:lstStyle/>
          <a:p>
            <a:r>
              <a:rPr lang="en-GB" b="1" dirty="0" err="1"/>
              <a:t>MoE</a:t>
            </a:r>
            <a:r>
              <a:rPr lang="en-GB" dirty="0"/>
              <a:t> sponsored 2+2+1 BSc Clinical Pharmacy Programme that will recruit 60+ students per year from 2023 --- </a:t>
            </a:r>
            <a:r>
              <a:rPr lang="en-GB" b="1" dirty="0"/>
              <a:t>£3 million /revenue per year</a:t>
            </a:r>
          </a:p>
        </p:txBody>
      </p:sp>
      <p:pic>
        <p:nvPicPr>
          <p:cNvPr id="10" name="Picture 9"/>
          <p:cNvPicPr>
            <a:picLocks noChangeAspect="1"/>
          </p:cNvPicPr>
          <p:nvPr/>
        </p:nvPicPr>
        <p:blipFill>
          <a:blip r:embed="rId3"/>
          <a:stretch>
            <a:fillRect/>
          </a:stretch>
        </p:blipFill>
        <p:spPr>
          <a:xfrm>
            <a:off x="603418" y="2242370"/>
            <a:ext cx="5768758" cy="2704387"/>
          </a:xfrm>
          <a:prstGeom prst="rect">
            <a:avLst/>
          </a:prstGeom>
        </p:spPr>
      </p:pic>
      <p:sp>
        <p:nvSpPr>
          <p:cNvPr id="7" name="Title 6"/>
          <p:cNvSpPr txBox="1">
            <a:spLocks/>
          </p:cNvSpPr>
          <p:nvPr/>
        </p:nvSpPr>
        <p:spPr bwMode="auto">
          <a:xfrm>
            <a:off x="1955562" y="412384"/>
            <a:ext cx="6499226" cy="504056"/>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lnSpc>
                <a:spcPct val="90000"/>
              </a:lnSpc>
            </a:pPr>
            <a:r>
              <a:rPr lang="en-GB" b="0" dirty="0" smtClean="0">
                <a:solidFill>
                  <a:srgbClr val="7030A0"/>
                </a:solidFill>
                <a:effectLst>
                  <a:outerShdw blurRad="38100" dist="38100" dir="2700000" algn="tl">
                    <a:srgbClr val="000000">
                      <a:alpha val="43137"/>
                    </a:srgbClr>
                  </a:outerShdw>
                </a:effectLst>
              </a:rPr>
              <a:t>China Pharmaceutical University</a:t>
            </a:r>
            <a:endParaRPr lang="en-GB" b="0"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8215621"/>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1895" y="356644"/>
            <a:ext cx="6652763" cy="1354209"/>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Global regions where the University</a:t>
            </a:r>
          </a:p>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developing links</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66470"/>
            <a:ext cx="9144000" cy="4816878"/>
          </a:xfrm>
          <a:prstGeom prst="rect">
            <a:avLst/>
          </a:prstGeom>
        </p:spPr>
      </p:pic>
      <p:cxnSp>
        <p:nvCxnSpPr>
          <p:cNvPr id="7" name="Straight Arrow Connector 6"/>
          <p:cNvCxnSpPr>
            <a:endCxn id="9" idx="3"/>
          </p:cNvCxnSpPr>
          <p:nvPr/>
        </p:nvCxnSpPr>
        <p:spPr>
          <a:xfrm flipH="1">
            <a:off x="7329411" y="5595724"/>
            <a:ext cx="900189" cy="592498"/>
          </a:xfrm>
          <a:prstGeom prst="straightConnector1">
            <a:avLst/>
          </a:prstGeom>
          <a:ln w="22225">
            <a:solidFill>
              <a:srgbClr val="7030A0"/>
            </a:solidFill>
            <a:headEnd type="oval"/>
            <a:tailEnd type="triangle" w="med"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75167" y="5865056"/>
            <a:ext cx="1454244" cy="646331"/>
          </a:xfrm>
          <a:prstGeom prst="rect">
            <a:avLst/>
          </a:prstGeom>
          <a:noFill/>
          <a:ln>
            <a:noFill/>
          </a:ln>
        </p:spPr>
        <p:txBody>
          <a:bodyPr wrap="none" rtlCol="0">
            <a:spAutoFit/>
          </a:bodyPr>
          <a:lstStyle/>
          <a:p>
            <a:r>
              <a:rPr lang="en-GB" dirty="0" smtClean="0">
                <a:latin typeface="Arial" panose="020B0604020202020204" pitchFamily="34" charset="0"/>
                <a:cs typeface="Arial" panose="020B0604020202020204" pitchFamily="34" charset="0"/>
              </a:rPr>
              <a:t>University of</a:t>
            </a:r>
          </a:p>
          <a:p>
            <a:r>
              <a:rPr lang="en-GB" dirty="0" smtClean="0">
                <a:latin typeface="Arial" panose="020B0604020202020204" pitchFamily="34" charset="0"/>
                <a:cs typeface="Arial" panose="020B0604020202020204" pitchFamily="34" charset="0"/>
              </a:rPr>
              <a:t>Melbourne</a:t>
            </a:r>
            <a:endParaRPr lang="en-GB" dirty="0">
              <a:latin typeface="Arial" panose="020B0604020202020204" pitchFamily="34" charset="0"/>
              <a:cs typeface="Arial" panose="020B0604020202020204" pitchFamily="34" charset="0"/>
            </a:endParaRPr>
          </a:p>
        </p:txBody>
      </p:sp>
      <p:sp>
        <p:nvSpPr>
          <p:cNvPr id="10" name="TextBox 9"/>
          <p:cNvSpPr txBox="1"/>
          <p:nvPr/>
        </p:nvSpPr>
        <p:spPr>
          <a:xfrm>
            <a:off x="5875167" y="5090686"/>
            <a:ext cx="2108269" cy="646331"/>
          </a:xfrm>
          <a:prstGeom prst="rect">
            <a:avLst/>
          </a:prstGeom>
          <a:noFill/>
          <a:ln>
            <a:noFill/>
          </a:ln>
        </p:spPr>
        <p:txBody>
          <a:bodyPr wrap="none" rtlCol="0">
            <a:spAutoFit/>
          </a:bodyPr>
          <a:lstStyle/>
          <a:p>
            <a:r>
              <a:rPr lang="en-GB" dirty="0" smtClean="0">
                <a:latin typeface="Arial" panose="020B0604020202020204" pitchFamily="34" charset="0"/>
                <a:cs typeface="Arial" panose="020B0604020202020204" pitchFamily="34" charset="0"/>
              </a:rPr>
              <a:t>Chinese University</a:t>
            </a:r>
          </a:p>
          <a:p>
            <a:r>
              <a:rPr lang="en-GB" dirty="0" smtClean="0">
                <a:latin typeface="Arial" panose="020B0604020202020204" pitchFamily="34" charset="0"/>
                <a:cs typeface="Arial" panose="020B0604020202020204" pitchFamily="34" charset="0"/>
              </a:rPr>
              <a:t>of Hong Kong</a:t>
            </a:r>
            <a:endParaRPr lang="en-GB" dirty="0">
              <a:latin typeface="Arial" panose="020B0604020202020204" pitchFamily="34" charset="0"/>
              <a:cs typeface="Arial" panose="020B0604020202020204" pitchFamily="34" charset="0"/>
            </a:endParaRPr>
          </a:p>
        </p:txBody>
      </p:sp>
      <p:sp>
        <p:nvSpPr>
          <p:cNvPr id="11" name="TextBox 10"/>
          <p:cNvSpPr txBox="1"/>
          <p:nvPr/>
        </p:nvSpPr>
        <p:spPr>
          <a:xfrm>
            <a:off x="5881467" y="4331341"/>
            <a:ext cx="1197764" cy="646331"/>
          </a:xfrm>
          <a:prstGeom prst="rect">
            <a:avLst/>
          </a:prstGeom>
          <a:noFill/>
          <a:ln>
            <a:noFill/>
          </a:ln>
        </p:spPr>
        <p:txBody>
          <a:bodyPr wrap="none" rtlCol="0">
            <a:spAutoFit/>
          </a:bodyPr>
          <a:lstStyle/>
          <a:p>
            <a:r>
              <a:rPr lang="en-GB" dirty="0" smtClean="0">
                <a:latin typeface="Arial" panose="020B0604020202020204" pitchFamily="34" charset="0"/>
                <a:cs typeface="Arial" panose="020B0604020202020204" pitchFamily="34" charset="0"/>
              </a:rPr>
              <a:t>Tel Aviv</a:t>
            </a:r>
          </a:p>
          <a:p>
            <a:r>
              <a:rPr lang="en-GB" dirty="0" smtClean="0">
                <a:latin typeface="Arial" panose="020B0604020202020204" pitchFamily="34" charset="0"/>
                <a:cs typeface="Arial" panose="020B0604020202020204" pitchFamily="34" charset="0"/>
              </a:rPr>
              <a:t>University</a:t>
            </a:r>
            <a:endParaRPr lang="en-GB" dirty="0">
              <a:latin typeface="Arial" panose="020B0604020202020204" pitchFamily="34" charset="0"/>
              <a:cs typeface="Arial" panose="020B0604020202020204" pitchFamily="34" charset="0"/>
            </a:endParaRPr>
          </a:p>
        </p:txBody>
      </p:sp>
      <p:sp>
        <p:nvSpPr>
          <p:cNvPr id="18" name="TextBox 17"/>
          <p:cNvSpPr txBox="1"/>
          <p:nvPr/>
        </p:nvSpPr>
        <p:spPr>
          <a:xfrm>
            <a:off x="5875167" y="1177536"/>
            <a:ext cx="3130088" cy="923330"/>
          </a:xfrm>
          <a:prstGeom prst="rect">
            <a:avLst/>
          </a:prstGeom>
          <a:noFill/>
        </p:spPr>
        <p:txBody>
          <a:bodyPr wrap="none" rtlCol="0">
            <a:spAutoFit/>
          </a:bodyPr>
          <a:lstStyle/>
          <a:p>
            <a:r>
              <a:rPr lang="en-GB" dirty="0" smtClean="0">
                <a:latin typeface="Arial" panose="020B0604020202020204" pitchFamily="34" charset="0"/>
                <a:cs typeface="Arial" panose="020B0604020202020204" pitchFamily="34" charset="0"/>
              </a:rPr>
              <a:t>Stockholm University</a:t>
            </a:r>
          </a:p>
          <a:p>
            <a:r>
              <a:rPr lang="en-GB" dirty="0" smtClean="0">
                <a:latin typeface="Arial" panose="020B0604020202020204" pitchFamily="34" charset="0"/>
                <a:cs typeface="Arial" panose="020B0604020202020204" pitchFamily="34" charset="0"/>
              </a:rPr>
              <a:t>Royal Institute of Technology</a:t>
            </a:r>
          </a:p>
          <a:p>
            <a:r>
              <a:rPr lang="en-GB" dirty="0" smtClean="0">
                <a:latin typeface="Arial" panose="020B0604020202020204" pitchFamily="34" charset="0"/>
                <a:cs typeface="Arial" panose="020B0604020202020204" pitchFamily="34" charset="0"/>
              </a:rPr>
              <a:t>in Stockholm (KTH)</a:t>
            </a:r>
            <a:endParaRPr lang="en-GB" dirty="0">
              <a:latin typeface="Arial" panose="020B0604020202020204" pitchFamily="34" charset="0"/>
              <a:cs typeface="Arial" panose="020B0604020202020204" pitchFamily="34" charset="0"/>
            </a:endParaRPr>
          </a:p>
        </p:txBody>
      </p:sp>
      <p:sp>
        <p:nvSpPr>
          <p:cNvPr id="19" name="TextBox 18"/>
          <p:cNvSpPr txBox="1"/>
          <p:nvPr/>
        </p:nvSpPr>
        <p:spPr>
          <a:xfrm>
            <a:off x="231785" y="1451375"/>
            <a:ext cx="1454244" cy="646331"/>
          </a:xfrm>
          <a:prstGeom prst="rect">
            <a:avLst/>
          </a:prstGeom>
          <a:noFill/>
        </p:spPr>
        <p:txBody>
          <a:bodyPr wrap="none" rtlCol="0">
            <a:spAutoFit/>
          </a:bodyPr>
          <a:lstStyle/>
          <a:p>
            <a:r>
              <a:rPr lang="en-GB" dirty="0" smtClean="0">
                <a:latin typeface="Arial" panose="020B0604020202020204" pitchFamily="34" charset="0"/>
                <a:cs typeface="Arial" panose="020B0604020202020204" pitchFamily="34" charset="0"/>
              </a:rPr>
              <a:t>University of</a:t>
            </a:r>
          </a:p>
          <a:p>
            <a:r>
              <a:rPr lang="en-GB" dirty="0" smtClean="0">
                <a:latin typeface="Arial" panose="020B0604020202020204" pitchFamily="34" charset="0"/>
                <a:cs typeface="Arial" panose="020B0604020202020204" pitchFamily="34" charset="0"/>
              </a:rPr>
              <a:t>Toronto</a:t>
            </a:r>
            <a:endParaRPr lang="en-GB" dirty="0">
              <a:latin typeface="Arial" panose="020B0604020202020204" pitchFamily="34" charset="0"/>
              <a:cs typeface="Arial" panose="020B0604020202020204" pitchFamily="34" charset="0"/>
            </a:endParaRPr>
          </a:p>
        </p:txBody>
      </p:sp>
      <p:cxnSp>
        <p:nvCxnSpPr>
          <p:cNvPr id="21" name="Straight Arrow Connector 20"/>
          <p:cNvCxnSpPr>
            <a:endCxn id="10" idx="0"/>
          </p:cNvCxnSpPr>
          <p:nvPr/>
        </p:nvCxnSpPr>
        <p:spPr>
          <a:xfrm flipH="1">
            <a:off x="6929302" y="4039737"/>
            <a:ext cx="485581" cy="1050949"/>
          </a:xfrm>
          <a:prstGeom prst="straightConnector1">
            <a:avLst/>
          </a:prstGeom>
          <a:ln w="22225">
            <a:solidFill>
              <a:srgbClr val="7030A0"/>
            </a:solidFill>
            <a:headEnd type="oval"/>
            <a:tailEnd type="triangle"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1" idx="1"/>
          </p:cNvCxnSpPr>
          <p:nvPr/>
        </p:nvCxnSpPr>
        <p:spPr>
          <a:xfrm>
            <a:off x="5486400" y="3692039"/>
            <a:ext cx="395067" cy="962468"/>
          </a:xfrm>
          <a:prstGeom prst="straightConnector1">
            <a:avLst/>
          </a:prstGeom>
          <a:ln w="22225">
            <a:solidFill>
              <a:srgbClr val="7030A0"/>
            </a:solidFill>
            <a:headEnd type="oval"/>
            <a:tailEnd type="triangle"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916523" y="2097706"/>
            <a:ext cx="1533610" cy="1154043"/>
          </a:xfrm>
          <a:prstGeom prst="straightConnector1">
            <a:avLst/>
          </a:prstGeom>
          <a:ln w="22225">
            <a:solidFill>
              <a:srgbClr val="7030A0"/>
            </a:solidFill>
            <a:headEnd type="oval"/>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8" idx="1"/>
          </p:cNvCxnSpPr>
          <p:nvPr/>
        </p:nvCxnSpPr>
        <p:spPr>
          <a:xfrm flipV="1">
            <a:off x="5050389" y="1639201"/>
            <a:ext cx="824778" cy="1207496"/>
          </a:xfrm>
          <a:prstGeom prst="straightConnector1">
            <a:avLst/>
          </a:prstGeom>
          <a:ln w="22225">
            <a:solidFill>
              <a:srgbClr val="7030A0"/>
            </a:solidFill>
            <a:headEnd type="oval"/>
            <a:tailEnd type="triangle" w="med"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692829" y="3393406"/>
            <a:ext cx="1454244" cy="646331"/>
          </a:xfrm>
          <a:prstGeom prst="rect">
            <a:avLst/>
          </a:prstGeom>
          <a:noFill/>
        </p:spPr>
        <p:txBody>
          <a:bodyPr wrap="none" rtlCol="0">
            <a:spAutoFit/>
          </a:bodyPr>
          <a:lstStyle/>
          <a:p>
            <a:r>
              <a:rPr lang="en-GB" dirty="0" smtClean="0">
                <a:solidFill>
                  <a:schemeClr val="bg1">
                    <a:lumMod val="65000"/>
                  </a:schemeClr>
                </a:solidFill>
                <a:latin typeface="Arial" panose="020B0604020202020204" pitchFamily="34" charset="0"/>
                <a:cs typeface="Arial" panose="020B0604020202020204" pitchFamily="34" charset="0"/>
              </a:rPr>
              <a:t>University of</a:t>
            </a:r>
          </a:p>
          <a:p>
            <a:r>
              <a:rPr lang="en-GB" dirty="0" smtClean="0">
                <a:solidFill>
                  <a:schemeClr val="bg1">
                    <a:lumMod val="65000"/>
                  </a:schemeClr>
                </a:solidFill>
                <a:latin typeface="Arial" panose="020B0604020202020204" pitchFamily="34" charset="0"/>
                <a:cs typeface="Arial" panose="020B0604020202020204" pitchFamily="34" charset="0"/>
              </a:rPr>
              <a:t>Bordeaux</a:t>
            </a:r>
            <a:endParaRPr lang="en-GB" dirty="0">
              <a:solidFill>
                <a:schemeClr val="bg1">
                  <a:lumMod val="65000"/>
                </a:schemeClr>
              </a:solidFill>
              <a:latin typeface="Arial" panose="020B0604020202020204" pitchFamily="34" charset="0"/>
              <a:cs typeface="Arial" panose="020B0604020202020204" pitchFamily="34" charset="0"/>
            </a:endParaRPr>
          </a:p>
        </p:txBody>
      </p:sp>
      <p:cxnSp>
        <p:nvCxnSpPr>
          <p:cNvPr id="32" name="Straight Arrow Connector 31"/>
          <p:cNvCxnSpPr>
            <a:endCxn id="31" idx="3"/>
          </p:cNvCxnSpPr>
          <p:nvPr/>
        </p:nvCxnSpPr>
        <p:spPr>
          <a:xfrm flipH="1">
            <a:off x="4147073" y="3349311"/>
            <a:ext cx="412826" cy="367261"/>
          </a:xfrm>
          <a:prstGeom prst="straightConnector1">
            <a:avLst/>
          </a:prstGeom>
          <a:ln w="22225">
            <a:solidFill>
              <a:srgbClr val="7030A0"/>
            </a:solidFill>
            <a:headEnd type="ova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592243"/>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1921" y="1733241"/>
            <a:ext cx="6646484" cy="1200329"/>
          </a:xfrm>
          <a:prstGeom prst="rect">
            <a:avLst/>
          </a:prstGeom>
          <a:noFill/>
        </p:spPr>
        <p:txBody>
          <a:bodyPr wrap="square" rtlCol="0">
            <a:spAutoFit/>
          </a:bodyPr>
          <a:lstStyle/>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Can </a:t>
            </a:r>
            <a:r>
              <a:rPr lang="en-GB" dirty="0">
                <a:latin typeface="Arial" panose="020B0604020202020204" pitchFamily="34" charset="0"/>
                <a:cs typeface="Arial" panose="020B0604020202020204" pitchFamily="34" charset="0"/>
              </a:rPr>
              <a:t>we expand the repertoire of our Summer Schools</a:t>
            </a:r>
            <a:r>
              <a:rPr lang="en-GB" dirty="0" smtClean="0">
                <a:latin typeface="Arial" panose="020B0604020202020204" pitchFamily="34" charset="0"/>
                <a:cs typeface="Arial" panose="020B0604020202020204" pitchFamily="34" charset="0"/>
              </a:rPr>
              <a:t>?</a:t>
            </a:r>
          </a:p>
          <a:p>
            <a:pPr marL="285750" lvl="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Are there novel programmes we can develop for the international market?</a:t>
            </a:r>
            <a:endParaRPr lang="en-GB" dirty="0" smtClean="0">
              <a:latin typeface="Arial" panose="020B0604020202020204" pitchFamily="34" charset="0"/>
              <a:cs typeface="Arial" panose="020B0604020202020204" pitchFamily="34" charset="0"/>
            </a:endParaRPr>
          </a:p>
        </p:txBody>
      </p:sp>
      <p:sp>
        <p:nvSpPr>
          <p:cNvPr id="4" name="TextBox 3"/>
          <p:cNvSpPr txBox="1"/>
          <p:nvPr/>
        </p:nvSpPr>
        <p:spPr>
          <a:xfrm>
            <a:off x="2191895" y="342996"/>
            <a:ext cx="4102385" cy="861766"/>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Interactive discussion</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971916"/>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2191687" y="337894"/>
            <a:ext cx="6687631" cy="1095386"/>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154" algn="ctr" rtl="0" fontAlgn="base">
              <a:spcBef>
                <a:spcPct val="0"/>
              </a:spcBef>
              <a:spcAft>
                <a:spcPct val="0"/>
              </a:spcAft>
              <a:defRPr sz="4400">
                <a:solidFill>
                  <a:schemeClr val="tx1"/>
                </a:solidFill>
                <a:latin typeface="Calibri" pitchFamily="34" charset="0"/>
              </a:defRPr>
            </a:lvl6pPr>
            <a:lvl7pPr marL="914306" algn="ctr" rtl="0" fontAlgn="base">
              <a:spcBef>
                <a:spcPct val="0"/>
              </a:spcBef>
              <a:spcAft>
                <a:spcPct val="0"/>
              </a:spcAft>
              <a:defRPr sz="4400">
                <a:solidFill>
                  <a:schemeClr val="tx1"/>
                </a:solidFill>
                <a:latin typeface="Calibri" pitchFamily="34" charset="0"/>
              </a:defRPr>
            </a:lvl7pPr>
            <a:lvl8pPr marL="1371460" algn="ctr" rtl="0" fontAlgn="base">
              <a:spcBef>
                <a:spcPct val="0"/>
              </a:spcBef>
              <a:spcAft>
                <a:spcPct val="0"/>
              </a:spcAft>
              <a:defRPr sz="4400">
                <a:solidFill>
                  <a:schemeClr val="tx1"/>
                </a:solidFill>
                <a:latin typeface="Calibri" pitchFamily="34" charset="0"/>
              </a:defRPr>
            </a:lvl8pPr>
            <a:lvl9pPr marL="1828613" algn="ctr" rtl="0" fontAlgn="base">
              <a:spcBef>
                <a:spcPct val="0"/>
              </a:spcBef>
              <a:spcAft>
                <a:spcPct val="0"/>
              </a:spcAft>
              <a:defRPr sz="4400">
                <a:solidFill>
                  <a:schemeClr val="tx1"/>
                </a:solidFill>
                <a:latin typeface="Calibri" pitchFamily="34" charset="0"/>
              </a:defRPr>
            </a:lvl9pPr>
          </a:lstStyle>
          <a:p>
            <a:r>
              <a:rPr lang="en-GB" b="0" dirty="0" smtClean="0">
                <a:solidFill>
                  <a:srgbClr val="7030A0"/>
                </a:solidFill>
                <a:effectLst>
                  <a:outerShdw blurRad="38100" dist="38100" dir="2700000" algn="tl">
                    <a:srgbClr val="000000">
                      <a:alpha val="43137"/>
                    </a:srgbClr>
                  </a:outerShdw>
                </a:effectLst>
              </a:rPr>
              <a:t>FBMH recruitment plan</a:t>
            </a:r>
            <a:br>
              <a:rPr lang="en-GB" b="0" dirty="0" smtClean="0">
                <a:solidFill>
                  <a:srgbClr val="7030A0"/>
                </a:solidFill>
                <a:effectLst>
                  <a:outerShdw blurRad="38100" dist="38100" dir="2700000" algn="tl">
                    <a:srgbClr val="000000">
                      <a:alpha val="43137"/>
                    </a:srgbClr>
                  </a:outerShdw>
                </a:effectLst>
              </a:rPr>
            </a:br>
            <a:endParaRPr lang="en-US" b="0" dirty="0">
              <a:solidFill>
                <a:srgbClr val="7030A0"/>
              </a:solidFill>
              <a:effectLst>
                <a:outerShdw blurRad="38100" dist="38100" dir="2700000" algn="tl">
                  <a:srgbClr val="000000">
                    <a:alpha val="43137"/>
                  </a:srgbClr>
                </a:outerShdw>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2481111047"/>
              </p:ext>
            </p:extLst>
          </p:nvPr>
        </p:nvGraphicFramePr>
        <p:xfrm>
          <a:off x="545907" y="1264724"/>
          <a:ext cx="8120420" cy="4855207"/>
        </p:xfrm>
        <a:graphic>
          <a:graphicData uri="http://schemas.openxmlformats.org/drawingml/2006/table">
            <a:tbl>
              <a:tblPr firstRow="1" firstCol="1" bandRow="1">
                <a:tableStyleId>{5C22544A-7EE6-4342-B048-85BDC9FD1C3A}</a:tableStyleId>
              </a:tblPr>
              <a:tblGrid>
                <a:gridCol w="1637182">
                  <a:extLst>
                    <a:ext uri="{9D8B030D-6E8A-4147-A177-3AD203B41FA5}">
                      <a16:colId xmlns:a16="http://schemas.microsoft.com/office/drawing/2014/main" val="3656564163"/>
                    </a:ext>
                  </a:extLst>
                </a:gridCol>
                <a:gridCol w="2423030">
                  <a:extLst>
                    <a:ext uri="{9D8B030D-6E8A-4147-A177-3AD203B41FA5}">
                      <a16:colId xmlns:a16="http://schemas.microsoft.com/office/drawing/2014/main" val="4263144616"/>
                    </a:ext>
                  </a:extLst>
                </a:gridCol>
                <a:gridCol w="2030104">
                  <a:extLst>
                    <a:ext uri="{9D8B030D-6E8A-4147-A177-3AD203B41FA5}">
                      <a16:colId xmlns:a16="http://schemas.microsoft.com/office/drawing/2014/main" val="454099700"/>
                    </a:ext>
                  </a:extLst>
                </a:gridCol>
                <a:gridCol w="2030104">
                  <a:extLst>
                    <a:ext uri="{9D8B030D-6E8A-4147-A177-3AD203B41FA5}">
                      <a16:colId xmlns:a16="http://schemas.microsoft.com/office/drawing/2014/main" val="1101286929"/>
                    </a:ext>
                  </a:extLst>
                </a:gridCol>
              </a:tblGrid>
              <a:tr h="243152">
                <a:tc>
                  <a:txBody>
                    <a:bodyPr/>
                    <a:lstStyle/>
                    <a:p>
                      <a:pPr algn="ctr">
                        <a:spcAft>
                          <a:spcPts val="0"/>
                        </a:spcAft>
                      </a:pPr>
                      <a:r>
                        <a:rPr lang="en-GB" sz="1400">
                          <a:effectLst/>
                          <a:latin typeface="Arial" panose="020B0604020202020204" pitchFamily="34" charset="0"/>
                          <a:cs typeface="Arial" panose="020B0604020202020204" pitchFamily="34" charset="0"/>
                        </a:rPr>
                        <a:t>Month</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Visit purpose</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Lead Programmes</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Countries</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extLst>
                  <a:ext uri="{0D108BD9-81ED-4DB2-BD59-A6C34878D82A}">
                    <a16:rowId xmlns:a16="http://schemas.microsoft.com/office/drawing/2014/main" val="2511038350"/>
                  </a:ext>
                </a:extLst>
              </a:tr>
              <a:tr h="121576">
                <a:tc>
                  <a:txBody>
                    <a:bodyPr/>
                    <a:lstStyle/>
                    <a:p>
                      <a:pPr algn="ctr">
                        <a:spcAft>
                          <a:spcPts val="0"/>
                        </a:spcAft>
                      </a:pPr>
                      <a:r>
                        <a:rPr lang="en-GB" sz="1400">
                          <a:effectLst/>
                          <a:latin typeface="Arial" panose="020B0604020202020204" pitchFamily="34" charset="0"/>
                          <a:cs typeface="Arial" panose="020B0604020202020204" pitchFamily="34" charset="0"/>
                        </a:rPr>
                        <a:t>July</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Clearing fair</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All</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Hong Kong</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extLst>
                  <a:ext uri="{0D108BD9-81ED-4DB2-BD59-A6C34878D82A}">
                    <a16:rowId xmlns:a16="http://schemas.microsoft.com/office/drawing/2014/main" val="2684442245"/>
                  </a:ext>
                </a:extLst>
              </a:tr>
              <a:tr h="364728">
                <a:tc>
                  <a:txBody>
                    <a:bodyPr/>
                    <a:lstStyle/>
                    <a:p>
                      <a:pPr algn="ctr">
                        <a:spcAft>
                          <a:spcPts val="0"/>
                        </a:spcAft>
                      </a:pPr>
                      <a:r>
                        <a:rPr lang="en-GB" sz="1400">
                          <a:effectLst/>
                          <a:latin typeface="Arial" panose="020B0604020202020204" pitchFamily="34" charset="0"/>
                          <a:cs typeface="Arial" panose="020B0604020202020204" pitchFamily="34" charset="0"/>
                        </a:rPr>
                        <a:t>September</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UG &amp; PGT fairs &amp; UoM pop-up at UMW office</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Biological Sciences</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Hong Kong</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extLst>
                  <a:ext uri="{0D108BD9-81ED-4DB2-BD59-A6C34878D82A}">
                    <a16:rowId xmlns:a16="http://schemas.microsoft.com/office/drawing/2014/main" val="350813522"/>
                  </a:ext>
                </a:extLst>
              </a:tr>
              <a:tr h="441523">
                <a:tc>
                  <a:txBody>
                    <a:bodyPr/>
                    <a:lstStyle/>
                    <a:p>
                      <a:pPr algn="ctr">
                        <a:spcAft>
                          <a:spcPts val="0"/>
                        </a:spcAft>
                      </a:pPr>
                      <a:r>
                        <a:rPr lang="en-GB" sz="1400">
                          <a:effectLst/>
                          <a:latin typeface="Arial" panose="020B0604020202020204" pitchFamily="34" charset="0"/>
                          <a:cs typeface="Arial" panose="020B0604020202020204" pitchFamily="34" charset="0"/>
                        </a:rPr>
                        <a:t>October</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Recruit in Canada fairs &amp; school visits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dirty="0">
                          <a:effectLst/>
                          <a:latin typeface="Arial" panose="020B0604020202020204" pitchFamily="34" charset="0"/>
                          <a:cs typeface="Arial" panose="020B0604020202020204" pitchFamily="34" charset="0"/>
                        </a:rPr>
                        <a:t>Pharmacy &amp; Medicine</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Canada</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extLst>
                  <a:ext uri="{0D108BD9-81ED-4DB2-BD59-A6C34878D82A}">
                    <a16:rowId xmlns:a16="http://schemas.microsoft.com/office/drawing/2014/main" val="848248406"/>
                  </a:ext>
                </a:extLst>
              </a:tr>
              <a:tr h="364728">
                <a:tc>
                  <a:txBody>
                    <a:bodyPr/>
                    <a:lstStyle/>
                    <a:p>
                      <a:pPr algn="ctr">
                        <a:spcAft>
                          <a:spcPts val="0"/>
                        </a:spcAft>
                      </a:pPr>
                      <a:r>
                        <a:rPr lang="en-GB" sz="1400">
                          <a:effectLst/>
                          <a:latin typeface="Arial" panose="020B0604020202020204" pitchFamily="34" charset="0"/>
                          <a:cs typeface="Arial" panose="020B0604020202020204" pitchFamily="34" charset="0"/>
                        </a:rPr>
                        <a:t>October</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UG fairs &amp; school visits</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Biological Sciences</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Indonesia, Singapore &amp; Malaysia</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extLst>
                  <a:ext uri="{0D108BD9-81ED-4DB2-BD59-A6C34878D82A}">
                    <a16:rowId xmlns:a16="http://schemas.microsoft.com/office/drawing/2014/main" val="869430456"/>
                  </a:ext>
                </a:extLst>
              </a:tr>
              <a:tr h="364728">
                <a:tc>
                  <a:txBody>
                    <a:bodyPr/>
                    <a:lstStyle/>
                    <a:p>
                      <a:pPr algn="ctr">
                        <a:spcAft>
                          <a:spcPts val="0"/>
                        </a:spcAft>
                      </a:pPr>
                      <a:r>
                        <a:rPr lang="en-GB" sz="1400">
                          <a:effectLst/>
                          <a:latin typeface="Arial" panose="020B0604020202020204" pitchFamily="34" charset="0"/>
                          <a:cs typeface="Arial" panose="020B0604020202020204" pitchFamily="34" charset="0"/>
                        </a:rPr>
                        <a:t>October</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NACAC STEM fairs &amp; school visits</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Biological Sciences &amp; Psychology</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USA</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extLst>
                  <a:ext uri="{0D108BD9-81ED-4DB2-BD59-A6C34878D82A}">
                    <a16:rowId xmlns:a16="http://schemas.microsoft.com/office/drawing/2014/main" val="771953897"/>
                  </a:ext>
                </a:extLst>
              </a:tr>
              <a:tr h="407560">
                <a:tc>
                  <a:txBody>
                    <a:bodyPr/>
                    <a:lstStyle/>
                    <a:p>
                      <a:pPr algn="ctr">
                        <a:spcAft>
                          <a:spcPts val="0"/>
                        </a:spcAft>
                      </a:pPr>
                      <a:r>
                        <a:rPr lang="en-GB" sz="1400">
                          <a:effectLst/>
                          <a:latin typeface="Arial" panose="020B0604020202020204" pitchFamily="34" charset="0"/>
                          <a:cs typeface="Arial" panose="020B0604020202020204" pitchFamily="34" charset="0"/>
                        </a:rPr>
                        <a:t>November</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School visits &amp; agent training</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Biological Sciences &amp; Psychology</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India</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extLst>
                  <a:ext uri="{0D108BD9-81ED-4DB2-BD59-A6C34878D82A}">
                    <a16:rowId xmlns:a16="http://schemas.microsoft.com/office/drawing/2014/main" val="3779100300"/>
                  </a:ext>
                </a:extLst>
              </a:tr>
              <a:tr h="271706">
                <a:tc>
                  <a:txBody>
                    <a:bodyPr/>
                    <a:lstStyle/>
                    <a:p>
                      <a:pPr algn="ctr">
                        <a:spcAft>
                          <a:spcPts val="0"/>
                        </a:spcAft>
                      </a:pPr>
                      <a:r>
                        <a:rPr lang="en-GB" sz="1400">
                          <a:effectLst/>
                          <a:latin typeface="Arial" panose="020B0604020202020204" pitchFamily="34" charset="0"/>
                          <a:cs typeface="Arial" panose="020B0604020202020204" pitchFamily="34" charset="0"/>
                        </a:rPr>
                        <a:t>November</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HE Fair</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Psychology</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Germany</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extLst>
                  <a:ext uri="{0D108BD9-81ED-4DB2-BD59-A6C34878D82A}">
                    <a16:rowId xmlns:a16="http://schemas.microsoft.com/office/drawing/2014/main" val="2396157212"/>
                  </a:ext>
                </a:extLst>
              </a:tr>
              <a:tr h="271706">
                <a:tc>
                  <a:txBody>
                    <a:bodyPr/>
                    <a:lstStyle/>
                    <a:p>
                      <a:pPr algn="ctr">
                        <a:spcAft>
                          <a:spcPts val="0"/>
                        </a:spcAft>
                      </a:pPr>
                      <a:r>
                        <a:rPr lang="en-GB" sz="1400" dirty="0">
                          <a:effectLst/>
                          <a:latin typeface="Arial" panose="020B0604020202020204" pitchFamily="34" charset="0"/>
                          <a:cs typeface="Arial" panose="020B0604020202020204" pitchFamily="34" charset="0"/>
                        </a:rPr>
                        <a:t>January</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BC exhibition &amp; school visits</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All</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Hong Kong</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extLst>
                  <a:ext uri="{0D108BD9-81ED-4DB2-BD59-A6C34878D82A}">
                    <a16:rowId xmlns:a16="http://schemas.microsoft.com/office/drawing/2014/main" val="2489509787"/>
                  </a:ext>
                </a:extLst>
              </a:tr>
              <a:tr h="358652">
                <a:tc>
                  <a:txBody>
                    <a:bodyPr/>
                    <a:lstStyle/>
                    <a:p>
                      <a:pPr algn="ctr">
                        <a:spcAft>
                          <a:spcPts val="0"/>
                        </a:spcAft>
                      </a:pPr>
                      <a:r>
                        <a:rPr lang="en-GB" sz="1400">
                          <a:effectLst/>
                          <a:latin typeface="Arial" panose="020B0604020202020204" pitchFamily="34" charset="0"/>
                          <a:cs typeface="Arial" panose="020B0604020202020204" pitchFamily="34" charset="0"/>
                        </a:rPr>
                        <a:t>February</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Pharmacy interviews &amp; school visits</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Pharmacy</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Malaysia &amp; Sri Lanka</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extLst>
                  <a:ext uri="{0D108BD9-81ED-4DB2-BD59-A6C34878D82A}">
                    <a16:rowId xmlns:a16="http://schemas.microsoft.com/office/drawing/2014/main" val="2116318602"/>
                  </a:ext>
                </a:extLst>
              </a:tr>
              <a:tr h="364728">
                <a:tc>
                  <a:txBody>
                    <a:bodyPr/>
                    <a:lstStyle/>
                    <a:p>
                      <a:pPr algn="ctr">
                        <a:spcAft>
                          <a:spcPts val="0"/>
                        </a:spcAft>
                      </a:pPr>
                      <a:r>
                        <a:rPr lang="en-GB" sz="1400" dirty="0">
                          <a:effectLst/>
                          <a:latin typeface="Arial" panose="020B0604020202020204" pitchFamily="34" charset="0"/>
                          <a:cs typeface="Arial" panose="020B0604020202020204" pitchFamily="34" charset="0"/>
                        </a:rPr>
                        <a:t>February</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University visits &amp; agent training</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Biological Sciences &amp; Psychology</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India</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extLst>
                  <a:ext uri="{0D108BD9-81ED-4DB2-BD59-A6C34878D82A}">
                    <a16:rowId xmlns:a16="http://schemas.microsoft.com/office/drawing/2014/main" val="1022467001"/>
                  </a:ext>
                </a:extLst>
              </a:tr>
              <a:tr h="364728">
                <a:tc>
                  <a:txBody>
                    <a:bodyPr/>
                    <a:lstStyle/>
                    <a:p>
                      <a:pPr algn="ctr">
                        <a:spcAft>
                          <a:spcPts val="0"/>
                        </a:spcAft>
                      </a:pPr>
                      <a:r>
                        <a:rPr lang="en-GB" sz="1400">
                          <a:effectLst/>
                          <a:latin typeface="Arial" panose="020B0604020202020204" pitchFamily="34" charset="0"/>
                          <a:cs typeface="Arial" panose="020B0604020202020204" pitchFamily="34" charset="0"/>
                        </a:rPr>
                        <a:t>March</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NACAC STEM fairs &amp; school visits</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Biological Sciences &amp; Psychology</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USA</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extLst>
                  <a:ext uri="{0D108BD9-81ED-4DB2-BD59-A6C34878D82A}">
                    <a16:rowId xmlns:a16="http://schemas.microsoft.com/office/drawing/2014/main" val="3726264030"/>
                  </a:ext>
                </a:extLst>
              </a:tr>
              <a:tr h="364728">
                <a:tc>
                  <a:txBody>
                    <a:bodyPr/>
                    <a:lstStyle/>
                    <a:p>
                      <a:pPr algn="ctr">
                        <a:spcAft>
                          <a:spcPts val="0"/>
                        </a:spcAft>
                      </a:pPr>
                      <a:r>
                        <a:rPr lang="en-GB" sz="1400">
                          <a:effectLst/>
                          <a:latin typeface="Arial" panose="020B0604020202020204" pitchFamily="34" charset="0"/>
                          <a:cs typeface="Arial" panose="020B0604020202020204" pitchFamily="34" charset="0"/>
                        </a:rPr>
                        <a:t>March</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School visits &amp; partner university visits</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a:effectLst/>
                          <a:latin typeface="Arial" panose="020B0604020202020204" pitchFamily="34" charset="0"/>
                          <a:cs typeface="Arial" panose="020B0604020202020204" pitchFamily="34" charset="0"/>
                        </a:rPr>
                        <a:t>Biological Sciences</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tc>
                  <a:txBody>
                    <a:bodyPr/>
                    <a:lstStyle/>
                    <a:p>
                      <a:pPr algn="ctr">
                        <a:spcAft>
                          <a:spcPts val="0"/>
                        </a:spcAft>
                      </a:pPr>
                      <a:r>
                        <a:rPr lang="en-GB" sz="1400" dirty="0">
                          <a:effectLst/>
                          <a:latin typeface="Arial" panose="020B0604020202020204" pitchFamily="34" charset="0"/>
                          <a:cs typeface="Arial" panose="020B0604020202020204" pitchFamily="34" charset="0"/>
                        </a:rPr>
                        <a:t>China &amp; Korea</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49021" marR="49021" marT="0" marB="0"/>
                </a:tc>
                <a:extLst>
                  <a:ext uri="{0D108BD9-81ED-4DB2-BD59-A6C34878D82A}">
                    <a16:rowId xmlns:a16="http://schemas.microsoft.com/office/drawing/2014/main" val="60364399"/>
                  </a:ext>
                </a:extLst>
              </a:tr>
            </a:tbl>
          </a:graphicData>
        </a:graphic>
      </p:graphicFrame>
    </p:spTree>
    <p:extLst>
      <p:ext uri="{BB962C8B-B14F-4D97-AF65-F5344CB8AC3E}">
        <p14:creationId xmlns:p14="http://schemas.microsoft.com/office/powerpoint/2010/main" val="3487181299"/>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a:spLocks noGrp="1"/>
          </p:cNvSpPr>
          <p:nvPr>
            <p:ph type="title"/>
          </p:nvPr>
        </p:nvSpPr>
        <p:spPr>
          <a:xfrm>
            <a:off x="2411760" y="476672"/>
            <a:ext cx="6480720" cy="504056"/>
          </a:xfrm>
        </p:spPr>
        <p:txBody>
          <a:bodyPr anchor="t"/>
          <a:lstStyle/>
          <a:p>
            <a:r>
              <a:rPr lang="en-GB" b="0" dirty="0" smtClean="0">
                <a:solidFill>
                  <a:srgbClr val="7030A0"/>
                </a:solidFill>
                <a:effectLst>
                  <a:outerShdw blurRad="38100" dist="38100" dir="2700000" algn="tl">
                    <a:srgbClr val="000000">
                      <a:alpha val="43137"/>
                    </a:srgbClr>
                  </a:outerShdw>
                </a:effectLst>
              </a:rPr>
              <a:t>Visits improve our recruitment </a:t>
            </a:r>
            <a:endParaRPr lang="en-US" b="0" dirty="0">
              <a:solidFill>
                <a:srgbClr val="7030A0"/>
              </a:solidFill>
              <a:effectLst>
                <a:outerShdw blurRad="38100" dist="38100" dir="2700000" algn="tl">
                  <a:srgbClr val="000000">
                    <a:alpha val="43137"/>
                  </a:srgbClr>
                </a:outerShdw>
              </a:effectLst>
            </a:endParaRPr>
          </a:p>
        </p:txBody>
      </p:sp>
      <p:graphicFrame>
        <p:nvGraphicFramePr>
          <p:cNvPr id="6" name="Table 5">
            <a:extLst>
              <a:ext uri="{FF2B5EF4-FFF2-40B4-BE49-F238E27FC236}">
                <a16:creationId xmlns:a16="http://schemas.microsoft.com/office/drawing/2014/main" id="{F913122E-7338-CF4C-B060-20B4AC6E9CEE}"/>
              </a:ext>
            </a:extLst>
          </p:cNvPr>
          <p:cNvGraphicFramePr>
            <a:graphicFrameLocks noGrp="1"/>
          </p:cNvGraphicFramePr>
          <p:nvPr>
            <p:extLst/>
          </p:nvPr>
        </p:nvGraphicFramePr>
        <p:xfrm>
          <a:off x="971600" y="1634398"/>
          <a:ext cx="7113931" cy="1794601"/>
        </p:xfrm>
        <a:graphic>
          <a:graphicData uri="http://schemas.openxmlformats.org/drawingml/2006/table">
            <a:tbl>
              <a:tblPr firstRow="1" firstCol="1">
                <a:tableStyleId>{5C22544A-7EE6-4342-B048-85BDC9FD1C3A}</a:tableStyleId>
              </a:tblPr>
              <a:tblGrid>
                <a:gridCol w="1982571">
                  <a:extLst>
                    <a:ext uri="{9D8B030D-6E8A-4147-A177-3AD203B41FA5}">
                      <a16:colId xmlns:a16="http://schemas.microsoft.com/office/drawing/2014/main" val="1162008049"/>
                    </a:ext>
                  </a:extLst>
                </a:gridCol>
                <a:gridCol w="1166218">
                  <a:extLst>
                    <a:ext uri="{9D8B030D-6E8A-4147-A177-3AD203B41FA5}">
                      <a16:colId xmlns:a16="http://schemas.microsoft.com/office/drawing/2014/main" val="545769547"/>
                    </a:ext>
                  </a:extLst>
                </a:gridCol>
                <a:gridCol w="699731">
                  <a:extLst>
                    <a:ext uri="{9D8B030D-6E8A-4147-A177-3AD203B41FA5}">
                      <a16:colId xmlns:a16="http://schemas.microsoft.com/office/drawing/2014/main" val="2135772191"/>
                    </a:ext>
                  </a:extLst>
                </a:gridCol>
                <a:gridCol w="699731">
                  <a:extLst>
                    <a:ext uri="{9D8B030D-6E8A-4147-A177-3AD203B41FA5}">
                      <a16:colId xmlns:a16="http://schemas.microsoft.com/office/drawing/2014/main" val="1906547135"/>
                    </a:ext>
                  </a:extLst>
                </a:gridCol>
                <a:gridCol w="699731">
                  <a:extLst>
                    <a:ext uri="{9D8B030D-6E8A-4147-A177-3AD203B41FA5}">
                      <a16:colId xmlns:a16="http://schemas.microsoft.com/office/drawing/2014/main" val="1232783505"/>
                    </a:ext>
                  </a:extLst>
                </a:gridCol>
                <a:gridCol w="699731">
                  <a:extLst>
                    <a:ext uri="{9D8B030D-6E8A-4147-A177-3AD203B41FA5}">
                      <a16:colId xmlns:a16="http://schemas.microsoft.com/office/drawing/2014/main" val="2562475836"/>
                    </a:ext>
                  </a:extLst>
                </a:gridCol>
                <a:gridCol w="1166218">
                  <a:extLst>
                    <a:ext uri="{9D8B030D-6E8A-4147-A177-3AD203B41FA5}">
                      <a16:colId xmlns:a16="http://schemas.microsoft.com/office/drawing/2014/main" val="2284171546"/>
                    </a:ext>
                  </a:extLst>
                </a:gridCol>
              </a:tblGrid>
              <a:tr h="509070">
                <a:tc>
                  <a:txBody>
                    <a:bodyPr/>
                    <a:lstStyle/>
                    <a:p>
                      <a:pPr algn="ctr" fontAlgn="b"/>
                      <a:r>
                        <a:rPr lang="en-GB" sz="1600" u="none" strike="noStrike" dirty="0">
                          <a:effectLst/>
                        </a:rPr>
                        <a:t>outside of UK</a:t>
                      </a:r>
                      <a:endParaRPr lang="en-GB" sz="1600" b="1" i="0" u="none" strike="noStrike" dirty="0">
                        <a:effectLst/>
                        <a:latin typeface="Arial" panose="020B0604020202020204" pitchFamily="34" charset="0"/>
                      </a:endParaRPr>
                    </a:p>
                  </a:txBody>
                  <a:tcPr marL="15426" marR="15426" marT="15426" marB="0" anchor="b"/>
                </a:tc>
                <a:tc>
                  <a:txBody>
                    <a:bodyPr/>
                    <a:lstStyle/>
                    <a:p>
                      <a:pPr algn="ctr" fontAlgn="b"/>
                      <a:r>
                        <a:rPr lang="en-GB" sz="1600" u="none" strike="noStrike">
                          <a:effectLst/>
                        </a:rPr>
                        <a:t>Applications</a:t>
                      </a:r>
                      <a:endParaRPr lang="en-GB" sz="1600" b="1" i="0" u="none" strike="noStrike">
                        <a:effectLst/>
                        <a:latin typeface="Arial" panose="020B0604020202020204" pitchFamily="34" charset="0"/>
                      </a:endParaRPr>
                    </a:p>
                  </a:txBody>
                  <a:tcPr marL="15426" marR="15426" marT="15426" marB="0" anchor="b"/>
                </a:tc>
                <a:tc>
                  <a:txBody>
                    <a:bodyPr/>
                    <a:lstStyle/>
                    <a:p>
                      <a:pPr algn="ctr" fontAlgn="b"/>
                      <a:r>
                        <a:rPr lang="en-GB" sz="1600" u="none" strike="noStrike">
                          <a:effectLst/>
                        </a:rPr>
                        <a:t>Offers</a:t>
                      </a:r>
                      <a:endParaRPr lang="en-GB" sz="1600" b="1" i="0" u="none" strike="noStrike">
                        <a:effectLst/>
                        <a:latin typeface="Arial" panose="020B0604020202020204" pitchFamily="34" charset="0"/>
                      </a:endParaRPr>
                    </a:p>
                  </a:txBody>
                  <a:tcPr marL="15426" marR="15426" marT="15426" marB="0" anchor="b"/>
                </a:tc>
                <a:tc>
                  <a:txBody>
                    <a:bodyPr/>
                    <a:lstStyle/>
                    <a:p>
                      <a:pPr algn="ctr" fontAlgn="b"/>
                      <a:r>
                        <a:rPr lang="en-GB" sz="1600" u="none" strike="noStrike" dirty="0">
                          <a:effectLst/>
                        </a:rPr>
                        <a:t>Accepts</a:t>
                      </a:r>
                      <a:endParaRPr lang="en-GB" sz="1600" b="1" i="0" u="none" strike="noStrike" dirty="0">
                        <a:effectLst/>
                        <a:latin typeface="Arial" panose="020B0604020202020204" pitchFamily="34" charset="0"/>
                      </a:endParaRPr>
                    </a:p>
                  </a:txBody>
                  <a:tcPr marL="15426" marR="15426" marT="15426" marB="0" anchor="b"/>
                </a:tc>
                <a:tc>
                  <a:txBody>
                    <a:bodyPr/>
                    <a:lstStyle/>
                    <a:p>
                      <a:pPr algn="ctr" fontAlgn="b"/>
                      <a:r>
                        <a:rPr lang="en-GB" sz="1600" u="none" strike="noStrike">
                          <a:effectLst/>
                        </a:rPr>
                        <a:t>apps to offer</a:t>
                      </a:r>
                      <a:endParaRPr lang="en-GB" sz="1600" b="1" i="0" u="none" strike="noStrike">
                        <a:effectLst/>
                        <a:latin typeface="Arial" panose="020B0604020202020204" pitchFamily="34" charset="0"/>
                      </a:endParaRPr>
                    </a:p>
                  </a:txBody>
                  <a:tcPr marL="15426" marR="15426" marT="15426" marB="0" anchor="b"/>
                </a:tc>
                <a:tc>
                  <a:txBody>
                    <a:bodyPr/>
                    <a:lstStyle/>
                    <a:p>
                      <a:pPr algn="ctr" fontAlgn="b"/>
                      <a:r>
                        <a:rPr lang="en-GB" sz="1600" u="none" strike="noStrike" dirty="0">
                          <a:effectLst/>
                        </a:rPr>
                        <a:t>offer to accept</a:t>
                      </a:r>
                      <a:endParaRPr lang="en-GB" sz="1600" b="1" i="0" u="none" strike="noStrike" dirty="0">
                        <a:effectLst/>
                        <a:latin typeface="Arial" panose="020B0604020202020204" pitchFamily="34" charset="0"/>
                      </a:endParaRPr>
                    </a:p>
                  </a:txBody>
                  <a:tcPr marL="15426" marR="15426" marT="15426" marB="0" anchor="b"/>
                </a:tc>
                <a:tc>
                  <a:txBody>
                    <a:bodyPr/>
                    <a:lstStyle/>
                    <a:p>
                      <a:pPr algn="ctr" fontAlgn="b"/>
                      <a:r>
                        <a:rPr lang="en-GB" sz="1600" b="1" i="0" u="none" strike="noStrike" dirty="0">
                          <a:effectLst/>
                          <a:latin typeface="Arial" panose="020B0604020202020204" pitchFamily="34" charset="0"/>
                        </a:rPr>
                        <a:t>application to accept</a:t>
                      </a:r>
                    </a:p>
                  </a:txBody>
                  <a:tcPr marL="15426" marR="15426" marT="15426" marB="0" anchor="b"/>
                </a:tc>
                <a:extLst>
                  <a:ext uri="{0D108BD9-81ED-4DB2-BD59-A6C34878D82A}">
                    <a16:rowId xmlns:a16="http://schemas.microsoft.com/office/drawing/2014/main" val="485911213"/>
                  </a:ext>
                </a:extLst>
              </a:tr>
              <a:tr h="267391">
                <a:tc>
                  <a:txBody>
                    <a:bodyPr/>
                    <a:lstStyle/>
                    <a:p>
                      <a:pPr algn="l" fontAlgn="b"/>
                      <a:r>
                        <a:rPr lang="en-GB" sz="1600" u="none" strike="noStrike" dirty="0">
                          <a:effectLst/>
                        </a:rPr>
                        <a:t>schools we've visited</a:t>
                      </a:r>
                      <a:endParaRPr lang="en-GB" sz="1600" b="0" i="0" u="none" strike="noStrike" dirty="0">
                        <a:effectLst/>
                        <a:latin typeface="Arial" panose="020B0604020202020204" pitchFamily="34" charset="0"/>
                      </a:endParaRPr>
                    </a:p>
                  </a:txBody>
                  <a:tcPr marL="15426" marR="15426" marT="15426" marB="0" anchor="b"/>
                </a:tc>
                <a:tc>
                  <a:txBody>
                    <a:bodyPr/>
                    <a:lstStyle/>
                    <a:p>
                      <a:pPr algn="r" fontAlgn="b"/>
                      <a:r>
                        <a:rPr lang="en-GB" sz="1600" u="none" strike="noStrike">
                          <a:effectLst/>
                        </a:rPr>
                        <a:t>1175</a:t>
                      </a:r>
                      <a:endParaRPr lang="en-GB" sz="1600" b="0" i="0" u="none" strike="noStrike">
                        <a:effectLst/>
                        <a:latin typeface="Arial" panose="020B0604020202020204" pitchFamily="34" charset="0"/>
                      </a:endParaRPr>
                    </a:p>
                  </a:txBody>
                  <a:tcPr marL="15426" marR="15426" marT="15426" marB="0" anchor="b"/>
                </a:tc>
                <a:tc>
                  <a:txBody>
                    <a:bodyPr/>
                    <a:lstStyle/>
                    <a:p>
                      <a:pPr algn="r" fontAlgn="b"/>
                      <a:r>
                        <a:rPr lang="en-GB" sz="1600" u="none" strike="noStrike">
                          <a:effectLst/>
                        </a:rPr>
                        <a:t>831</a:t>
                      </a:r>
                      <a:endParaRPr lang="en-GB" sz="1600" b="0" i="0" u="none" strike="noStrike">
                        <a:effectLst/>
                        <a:latin typeface="Arial" panose="020B0604020202020204" pitchFamily="34" charset="0"/>
                      </a:endParaRPr>
                    </a:p>
                  </a:txBody>
                  <a:tcPr marL="15426" marR="15426" marT="15426" marB="0" anchor="b"/>
                </a:tc>
                <a:tc>
                  <a:txBody>
                    <a:bodyPr/>
                    <a:lstStyle/>
                    <a:p>
                      <a:pPr algn="r" fontAlgn="b"/>
                      <a:r>
                        <a:rPr lang="en-GB" sz="1600" u="none" strike="noStrike" dirty="0">
                          <a:effectLst/>
                        </a:rPr>
                        <a:t>119</a:t>
                      </a:r>
                      <a:endParaRPr lang="en-GB" sz="1600" b="0" i="0" u="none" strike="noStrike" dirty="0">
                        <a:effectLst/>
                        <a:latin typeface="Arial" panose="020B0604020202020204" pitchFamily="34" charset="0"/>
                      </a:endParaRPr>
                    </a:p>
                  </a:txBody>
                  <a:tcPr marL="15426" marR="15426" marT="15426" marB="0" anchor="b"/>
                </a:tc>
                <a:tc>
                  <a:txBody>
                    <a:bodyPr/>
                    <a:lstStyle/>
                    <a:p>
                      <a:pPr algn="r" fontAlgn="b"/>
                      <a:r>
                        <a:rPr lang="en-GB" sz="1600" u="none" strike="noStrike">
                          <a:effectLst/>
                        </a:rPr>
                        <a:t>71%</a:t>
                      </a:r>
                      <a:endParaRPr lang="en-GB" sz="1600" b="0" i="0" u="none" strike="noStrike">
                        <a:effectLst/>
                        <a:latin typeface="Arial" panose="020B0604020202020204" pitchFamily="34" charset="0"/>
                      </a:endParaRPr>
                    </a:p>
                  </a:txBody>
                  <a:tcPr marL="15426" marR="15426" marT="15426" marB="0" anchor="b"/>
                </a:tc>
                <a:tc>
                  <a:txBody>
                    <a:bodyPr/>
                    <a:lstStyle/>
                    <a:p>
                      <a:pPr algn="r" fontAlgn="b"/>
                      <a:r>
                        <a:rPr lang="en-GB" sz="1600" u="none" strike="noStrike">
                          <a:effectLst/>
                        </a:rPr>
                        <a:t>14%</a:t>
                      </a:r>
                      <a:endParaRPr lang="en-GB" sz="1600" b="0" i="0" u="none" strike="noStrike">
                        <a:effectLst/>
                        <a:latin typeface="Arial" panose="020B0604020202020204" pitchFamily="34" charset="0"/>
                      </a:endParaRPr>
                    </a:p>
                  </a:txBody>
                  <a:tcPr marL="15426" marR="15426" marT="15426" marB="0" anchor="b"/>
                </a:tc>
                <a:tc>
                  <a:txBody>
                    <a:bodyPr/>
                    <a:lstStyle/>
                    <a:p>
                      <a:pPr algn="r" fontAlgn="b"/>
                      <a:r>
                        <a:rPr lang="en-GB" sz="1600" b="0" i="0" u="none" strike="noStrike" dirty="0">
                          <a:effectLst/>
                          <a:latin typeface="Arial" panose="020B0604020202020204" pitchFamily="34" charset="0"/>
                        </a:rPr>
                        <a:t>9%</a:t>
                      </a:r>
                    </a:p>
                  </a:txBody>
                  <a:tcPr marL="15426" marR="15426" marT="15426" marB="0" anchor="b"/>
                </a:tc>
                <a:extLst>
                  <a:ext uri="{0D108BD9-81ED-4DB2-BD59-A6C34878D82A}">
                    <a16:rowId xmlns:a16="http://schemas.microsoft.com/office/drawing/2014/main" val="152965925"/>
                  </a:ext>
                </a:extLst>
              </a:tr>
              <a:tr h="509070">
                <a:tc>
                  <a:txBody>
                    <a:bodyPr/>
                    <a:lstStyle/>
                    <a:p>
                      <a:pPr algn="l" fontAlgn="b"/>
                      <a:r>
                        <a:rPr lang="en-GB" sz="1600" u="none" strike="noStrike" dirty="0">
                          <a:effectLst/>
                        </a:rPr>
                        <a:t>schools we haven’t visited</a:t>
                      </a:r>
                      <a:endParaRPr lang="en-GB" sz="1600" b="0" i="0" u="none" strike="noStrike" dirty="0">
                        <a:effectLst/>
                        <a:latin typeface="Arial" panose="020B0604020202020204" pitchFamily="34" charset="0"/>
                      </a:endParaRPr>
                    </a:p>
                  </a:txBody>
                  <a:tcPr marL="15426" marR="15426" marT="15426" marB="0" anchor="b"/>
                </a:tc>
                <a:tc>
                  <a:txBody>
                    <a:bodyPr/>
                    <a:lstStyle/>
                    <a:p>
                      <a:pPr algn="r" fontAlgn="b"/>
                      <a:r>
                        <a:rPr lang="en-GB" sz="1600" u="none" strike="noStrike">
                          <a:effectLst/>
                        </a:rPr>
                        <a:t>1002</a:t>
                      </a:r>
                      <a:endParaRPr lang="en-GB" sz="1600" b="0" i="0" u="none" strike="noStrike">
                        <a:effectLst/>
                        <a:latin typeface="Arial" panose="020B0604020202020204" pitchFamily="34" charset="0"/>
                      </a:endParaRPr>
                    </a:p>
                  </a:txBody>
                  <a:tcPr marL="15426" marR="15426" marT="15426" marB="0" anchor="b"/>
                </a:tc>
                <a:tc>
                  <a:txBody>
                    <a:bodyPr/>
                    <a:lstStyle/>
                    <a:p>
                      <a:pPr algn="r" fontAlgn="b"/>
                      <a:r>
                        <a:rPr lang="en-GB" sz="1600" u="none" strike="noStrike">
                          <a:effectLst/>
                        </a:rPr>
                        <a:t>576</a:t>
                      </a:r>
                      <a:endParaRPr lang="en-GB" sz="1600" b="0" i="0" u="none" strike="noStrike">
                        <a:effectLst/>
                        <a:latin typeface="Arial" panose="020B0604020202020204" pitchFamily="34" charset="0"/>
                      </a:endParaRPr>
                    </a:p>
                  </a:txBody>
                  <a:tcPr marL="15426" marR="15426" marT="15426" marB="0" anchor="b"/>
                </a:tc>
                <a:tc>
                  <a:txBody>
                    <a:bodyPr/>
                    <a:lstStyle/>
                    <a:p>
                      <a:pPr algn="r" fontAlgn="b"/>
                      <a:r>
                        <a:rPr lang="en-GB" sz="1600" u="none" strike="noStrike">
                          <a:effectLst/>
                        </a:rPr>
                        <a:t>79</a:t>
                      </a:r>
                      <a:endParaRPr lang="en-GB" sz="1600" b="0" i="0" u="none" strike="noStrike">
                        <a:effectLst/>
                        <a:latin typeface="Arial" panose="020B0604020202020204" pitchFamily="34" charset="0"/>
                      </a:endParaRPr>
                    </a:p>
                  </a:txBody>
                  <a:tcPr marL="15426" marR="15426" marT="15426" marB="0" anchor="b"/>
                </a:tc>
                <a:tc>
                  <a:txBody>
                    <a:bodyPr/>
                    <a:lstStyle/>
                    <a:p>
                      <a:pPr algn="r" fontAlgn="b"/>
                      <a:r>
                        <a:rPr lang="en-GB" sz="1600" u="none" strike="noStrike" dirty="0">
                          <a:effectLst/>
                        </a:rPr>
                        <a:t>57%</a:t>
                      </a:r>
                      <a:endParaRPr lang="en-GB" sz="1600" b="0" i="0" u="none" strike="noStrike" dirty="0">
                        <a:effectLst/>
                        <a:latin typeface="Arial" panose="020B0604020202020204" pitchFamily="34" charset="0"/>
                      </a:endParaRPr>
                    </a:p>
                  </a:txBody>
                  <a:tcPr marL="15426" marR="15426" marT="15426" marB="0" anchor="b"/>
                </a:tc>
                <a:tc>
                  <a:txBody>
                    <a:bodyPr/>
                    <a:lstStyle/>
                    <a:p>
                      <a:pPr algn="r" fontAlgn="b"/>
                      <a:r>
                        <a:rPr lang="en-GB" sz="1600" u="none" strike="noStrike">
                          <a:effectLst/>
                        </a:rPr>
                        <a:t>14%</a:t>
                      </a:r>
                      <a:endParaRPr lang="en-GB" sz="1600" b="0" i="0" u="none" strike="noStrike">
                        <a:effectLst/>
                        <a:latin typeface="Arial" panose="020B0604020202020204" pitchFamily="34" charset="0"/>
                      </a:endParaRPr>
                    </a:p>
                  </a:txBody>
                  <a:tcPr marL="15426" marR="15426" marT="15426" marB="0" anchor="b"/>
                </a:tc>
                <a:tc>
                  <a:txBody>
                    <a:bodyPr/>
                    <a:lstStyle/>
                    <a:p>
                      <a:pPr algn="r" fontAlgn="b"/>
                      <a:r>
                        <a:rPr lang="en-GB" sz="1600" b="0" i="0" u="none" strike="noStrike">
                          <a:effectLst/>
                          <a:latin typeface="Arial" panose="020B0604020202020204" pitchFamily="34" charset="0"/>
                        </a:rPr>
                        <a:t>7%</a:t>
                      </a:r>
                    </a:p>
                  </a:txBody>
                  <a:tcPr marL="15426" marR="15426" marT="15426" marB="0" anchor="b"/>
                </a:tc>
                <a:extLst>
                  <a:ext uri="{0D108BD9-81ED-4DB2-BD59-A6C34878D82A}">
                    <a16:rowId xmlns:a16="http://schemas.microsoft.com/office/drawing/2014/main" val="3494749267"/>
                  </a:ext>
                </a:extLst>
              </a:tr>
              <a:tr h="509070">
                <a:tc>
                  <a:txBody>
                    <a:bodyPr/>
                    <a:lstStyle/>
                    <a:p>
                      <a:pPr algn="l" fontAlgn="b"/>
                      <a:r>
                        <a:rPr lang="en-GB" sz="1600" u="none" strike="noStrike" dirty="0">
                          <a:effectLst/>
                        </a:rPr>
                        <a:t>countries we haven’t visited</a:t>
                      </a:r>
                      <a:endParaRPr lang="en-GB" sz="1600" b="0" i="0" u="none" strike="noStrike" dirty="0">
                        <a:effectLst/>
                        <a:latin typeface="Arial" panose="020B0604020202020204" pitchFamily="34" charset="0"/>
                      </a:endParaRPr>
                    </a:p>
                  </a:txBody>
                  <a:tcPr marL="15426" marR="15426" marT="15426" marB="0" anchor="b"/>
                </a:tc>
                <a:tc>
                  <a:txBody>
                    <a:bodyPr/>
                    <a:lstStyle/>
                    <a:p>
                      <a:pPr algn="r" fontAlgn="b"/>
                      <a:r>
                        <a:rPr lang="en-GB" sz="1600" u="none" strike="noStrike" dirty="0">
                          <a:effectLst/>
                        </a:rPr>
                        <a:t>953</a:t>
                      </a:r>
                      <a:endParaRPr lang="en-GB" sz="1600" b="0" i="0" u="none" strike="noStrike" dirty="0">
                        <a:effectLst/>
                        <a:latin typeface="Arial" panose="020B0604020202020204" pitchFamily="34" charset="0"/>
                      </a:endParaRPr>
                    </a:p>
                  </a:txBody>
                  <a:tcPr marL="15426" marR="15426" marT="15426" marB="0" anchor="b"/>
                </a:tc>
                <a:tc>
                  <a:txBody>
                    <a:bodyPr/>
                    <a:lstStyle/>
                    <a:p>
                      <a:pPr algn="r" fontAlgn="b"/>
                      <a:r>
                        <a:rPr lang="en-GB" sz="1600" u="none" strike="noStrike">
                          <a:effectLst/>
                        </a:rPr>
                        <a:t>514</a:t>
                      </a:r>
                      <a:endParaRPr lang="en-GB" sz="1600" b="0" i="0" u="none" strike="noStrike">
                        <a:effectLst/>
                        <a:latin typeface="Arial" panose="020B0604020202020204" pitchFamily="34" charset="0"/>
                      </a:endParaRPr>
                    </a:p>
                  </a:txBody>
                  <a:tcPr marL="15426" marR="15426" marT="15426" marB="0" anchor="b"/>
                </a:tc>
                <a:tc>
                  <a:txBody>
                    <a:bodyPr/>
                    <a:lstStyle/>
                    <a:p>
                      <a:pPr algn="r" fontAlgn="b"/>
                      <a:r>
                        <a:rPr lang="en-GB" sz="1600" u="none" strike="noStrike">
                          <a:effectLst/>
                        </a:rPr>
                        <a:t>61</a:t>
                      </a:r>
                      <a:endParaRPr lang="en-GB" sz="1600" b="0" i="0" u="none" strike="noStrike">
                        <a:effectLst/>
                        <a:latin typeface="Arial" panose="020B0604020202020204" pitchFamily="34" charset="0"/>
                      </a:endParaRPr>
                    </a:p>
                  </a:txBody>
                  <a:tcPr marL="15426" marR="15426" marT="15426" marB="0" anchor="b"/>
                </a:tc>
                <a:tc>
                  <a:txBody>
                    <a:bodyPr/>
                    <a:lstStyle/>
                    <a:p>
                      <a:pPr algn="r" fontAlgn="b"/>
                      <a:r>
                        <a:rPr lang="en-GB" sz="1600" u="none" strike="noStrike">
                          <a:effectLst/>
                        </a:rPr>
                        <a:t>54%</a:t>
                      </a:r>
                      <a:endParaRPr lang="en-GB" sz="1600" b="0" i="0" u="none" strike="noStrike">
                        <a:effectLst/>
                        <a:latin typeface="Arial" panose="020B0604020202020204" pitchFamily="34" charset="0"/>
                      </a:endParaRPr>
                    </a:p>
                  </a:txBody>
                  <a:tcPr marL="15426" marR="15426" marT="15426" marB="0" anchor="b"/>
                </a:tc>
                <a:tc>
                  <a:txBody>
                    <a:bodyPr/>
                    <a:lstStyle/>
                    <a:p>
                      <a:pPr algn="r" fontAlgn="b"/>
                      <a:r>
                        <a:rPr lang="en-GB" sz="1600" u="none" strike="noStrike" dirty="0">
                          <a:effectLst/>
                        </a:rPr>
                        <a:t>12%</a:t>
                      </a:r>
                      <a:endParaRPr lang="en-GB" sz="1600" b="0" i="0" u="none" strike="noStrike" dirty="0">
                        <a:effectLst/>
                        <a:latin typeface="Arial" panose="020B0604020202020204" pitchFamily="34" charset="0"/>
                      </a:endParaRPr>
                    </a:p>
                  </a:txBody>
                  <a:tcPr marL="15426" marR="15426" marT="15426" marB="0" anchor="b"/>
                </a:tc>
                <a:tc>
                  <a:txBody>
                    <a:bodyPr/>
                    <a:lstStyle/>
                    <a:p>
                      <a:pPr algn="r" fontAlgn="b"/>
                      <a:r>
                        <a:rPr lang="en-GB" sz="1600" b="0" i="0" u="none" strike="noStrike" dirty="0">
                          <a:effectLst/>
                          <a:latin typeface="Arial" panose="020B0604020202020204" pitchFamily="34" charset="0"/>
                        </a:rPr>
                        <a:t>5%</a:t>
                      </a:r>
                    </a:p>
                  </a:txBody>
                  <a:tcPr marL="15426" marR="15426" marT="15426" marB="0" anchor="b"/>
                </a:tc>
                <a:extLst>
                  <a:ext uri="{0D108BD9-81ED-4DB2-BD59-A6C34878D82A}">
                    <a16:rowId xmlns:a16="http://schemas.microsoft.com/office/drawing/2014/main" val="949655340"/>
                  </a:ext>
                </a:extLst>
              </a:tr>
            </a:tbl>
          </a:graphicData>
        </a:graphic>
      </p:graphicFrame>
    </p:spTree>
    <p:extLst>
      <p:ext uri="{BB962C8B-B14F-4D97-AF65-F5344CB8AC3E}">
        <p14:creationId xmlns:p14="http://schemas.microsoft.com/office/powerpoint/2010/main" val="3688086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a:spLocks noGrp="1"/>
          </p:cNvSpPr>
          <p:nvPr>
            <p:ph type="title"/>
          </p:nvPr>
        </p:nvSpPr>
        <p:spPr>
          <a:xfrm>
            <a:off x="2313994" y="535801"/>
            <a:ext cx="6480720" cy="504056"/>
          </a:xfrm>
        </p:spPr>
        <p:txBody>
          <a:bodyPr anchor="t"/>
          <a:lstStyle/>
          <a:p>
            <a:r>
              <a:rPr lang="en-GB" b="0" dirty="0" smtClean="0">
                <a:solidFill>
                  <a:srgbClr val="7030A0"/>
                </a:solidFill>
                <a:effectLst>
                  <a:outerShdw blurRad="38100" dist="38100" dir="2700000" algn="tl">
                    <a:srgbClr val="000000">
                      <a:alpha val="43137"/>
                    </a:srgbClr>
                  </a:outerShdw>
                </a:effectLst>
              </a:rPr>
              <a:t>Enhancing the international profile</a:t>
            </a:r>
            <a:br>
              <a:rPr lang="en-GB" b="0" dirty="0" smtClean="0">
                <a:solidFill>
                  <a:srgbClr val="7030A0"/>
                </a:solidFill>
                <a:effectLst>
                  <a:outerShdw blurRad="38100" dist="38100" dir="2700000" algn="tl">
                    <a:srgbClr val="000000">
                      <a:alpha val="43137"/>
                    </a:srgbClr>
                  </a:outerShdw>
                </a:effectLst>
              </a:rPr>
            </a:br>
            <a:r>
              <a:rPr lang="en-GB" b="0" dirty="0" smtClean="0">
                <a:solidFill>
                  <a:srgbClr val="7030A0"/>
                </a:solidFill>
                <a:effectLst>
                  <a:outerShdw blurRad="38100" dist="38100" dir="2700000" algn="tl">
                    <a:srgbClr val="000000">
                      <a:alpha val="43137"/>
                    </a:srgbClr>
                  </a:outerShdw>
                </a:effectLst>
              </a:rPr>
              <a:t>of FBMH</a:t>
            </a:r>
            <a:endParaRPr lang="en-US" b="0" dirty="0">
              <a:solidFill>
                <a:srgbClr val="7030A0"/>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674" y="1611123"/>
            <a:ext cx="5065166" cy="3039099"/>
          </a:xfrm>
          <a:prstGeom prst="rect">
            <a:avLst/>
          </a:prstGeom>
        </p:spPr>
      </p:pic>
      <p:pic>
        <p:nvPicPr>
          <p:cNvPr id="4098" name="Picture 2" descr="ClinicalB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1673" y="4801456"/>
            <a:ext cx="5065168" cy="152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111693" y="6346204"/>
            <a:ext cx="2916183" cy="369332"/>
          </a:xfrm>
          <a:prstGeom prst="rect">
            <a:avLst/>
          </a:prstGeom>
          <a:noFill/>
        </p:spPr>
        <p:txBody>
          <a:bodyPr wrap="none" rtlCol="0">
            <a:spAutoFit/>
          </a:bodyPr>
          <a:lstStyle/>
          <a:p>
            <a:pPr algn="ctr"/>
            <a:r>
              <a:rPr lang="en-GB" dirty="0" smtClean="0">
                <a:solidFill>
                  <a:srgbClr val="4D1A87"/>
                </a:solidFill>
              </a:rPr>
              <a:t>Developing UMW courses </a:t>
            </a:r>
            <a:endParaRPr lang="en-GB" dirty="0">
              <a:solidFill>
                <a:srgbClr val="4D1A87"/>
              </a:solidFill>
            </a:endParaRPr>
          </a:p>
        </p:txBody>
      </p:sp>
    </p:spTree>
    <p:extLst>
      <p:ext uri="{BB962C8B-B14F-4D97-AF65-F5344CB8AC3E}">
        <p14:creationId xmlns:p14="http://schemas.microsoft.com/office/powerpoint/2010/main" val="99966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3207" y="1484297"/>
            <a:ext cx="7983940" cy="4524315"/>
          </a:xfrm>
          <a:prstGeom prst="rect">
            <a:avLst/>
          </a:prstGeom>
        </p:spPr>
        <p:txBody>
          <a:bodyPr wrap="square">
            <a:spAutoFit/>
          </a:bodyPr>
          <a:lstStyle/>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maximises the societal impact of our research by encouraging its translation in diverse populations through international </a:t>
            </a:r>
            <a:r>
              <a:rPr lang="en-GB" dirty="0" smtClean="0">
                <a:latin typeface="Arial" panose="020B0604020202020204" pitchFamily="34" charset="0"/>
                <a:cs typeface="Arial" panose="020B0604020202020204" pitchFamily="34" charset="0"/>
              </a:rPr>
              <a:t>collaborations</a:t>
            </a:r>
          </a:p>
          <a:p>
            <a:pPr marL="285750" lvl="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makes </a:t>
            </a:r>
            <a:r>
              <a:rPr lang="en-GB" dirty="0">
                <a:latin typeface="Arial" panose="020B0604020202020204" pitchFamily="34" charset="0"/>
                <a:cs typeface="Arial" panose="020B0604020202020204" pitchFamily="34" charset="0"/>
              </a:rPr>
              <a:t>the most of UK funding streams for international research (£1.5 billion has been allocated by the UK government to the Global Challenges Research Fund (GCRF</a:t>
            </a:r>
            <a:r>
              <a:rPr lang="en-GB"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735 million to the Newton </a:t>
            </a:r>
            <a:r>
              <a:rPr lang="en-GB" dirty="0" smtClean="0">
                <a:latin typeface="Arial" panose="020B0604020202020204" pitchFamily="34" charset="0"/>
                <a:cs typeface="Arial" panose="020B0604020202020204" pitchFamily="34" charset="0"/>
              </a:rPr>
              <a:t>Fund and £110 million to FIC)</a:t>
            </a:r>
          </a:p>
          <a:p>
            <a:pPr marL="285750" lvl="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improves </a:t>
            </a:r>
            <a:r>
              <a:rPr lang="en-GB" dirty="0">
                <a:latin typeface="Arial" panose="020B0604020202020204" pitchFamily="34" charset="0"/>
                <a:cs typeface="Arial" panose="020B0604020202020204" pitchFamily="34" charset="0"/>
              </a:rPr>
              <a:t>the recognition of our publications, increasing their citation </a:t>
            </a:r>
            <a:r>
              <a:rPr lang="en-GB" dirty="0" smtClean="0">
                <a:latin typeface="Arial" panose="020B0604020202020204" pitchFamily="34" charset="0"/>
                <a:cs typeface="Arial" panose="020B0604020202020204" pitchFamily="34" charset="0"/>
              </a:rPr>
              <a:t>for the next REF round</a:t>
            </a:r>
          </a:p>
          <a:p>
            <a:pPr marL="285750" lvl="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demonstrates </a:t>
            </a:r>
            <a:r>
              <a:rPr lang="en-GB" dirty="0">
                <a:latin typeface="Arial" panose="020B0604020202020204" pitchFamily="34" charset="0"/>
                <a:cs typeface="Arial" panose="020B0604020202020204" pitchFamily="34" charset="0"/>
              </a:rPr>
              <a:t>the international influence of our research </a:t>
            </a:r>
            <a:r>
              <a:rPr lang="en-GB" dirty="0" smtClean="0">
                <a:latin typeface="Arial" panose="020B0604020202020204" pitchFamily="34" charset="0"/>
                <a:cs typeface="Arial" panose="020B0604020202020204" pitchFamily="34" charset="0"/>
              </a:rPr>
              <a:t>centres</a:t>
            </a:r>
            <a:r>
              <a:rPr lang="en-GB" dirty="0">
                <a:latin typeface="Arial" panose="020B0604020202020204" pitchFamily="34" charset="0"/>
                <a:cs typeface="Arial" panose="020B0604020202020204" pitchFamily="34" charset="0"/>
              </a:rPr>
              <a:t>, improving our standing within world ranking </a:t>
            </a:r>
            <a:r>
              <a:rPr lang="en-GB" dirty="0" smtClean="0">
                <a:latin typeface="Arial" panose="020B0604020202020204" pitchFamily="34" charset="0"/>
                <a:cs typeface="Arial" panose="020B0604020202020204" pitchFamily="34" charset="0"/>
              </a:rPr>
              <a:t>tables</a:t>
            </a:r>
          </a:p>
        </p:txBody>
      </p:sp>
      <p:sp>
        <p:nvSpPr>
          <p:cNvPr id="3" name="TextBox 2"/>
          <p:cNvSpPr txBox="1"/>
          <p:nvPr/>
        </p:nvSpPr>
        <p:spPr>
          <a:xfrm>
            <a:off x="2191895" y="356644"/>
            <a:ext cx="6880389" cy="1354209"/>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should we develop a strategy to</a:t>
            </a:r>
          </a:p>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internationalise our research</a:t>
            </a:r>
            <a:r>
              <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4006" y="3363711"/>
            <a:ext cx="1288479" cy="74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335" y="6018222"/>
            <a:ext cx="1962150" cy="600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911" y="6018222"/>
            <a:ext cx="2120178" cy="71365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0239" y="3419087"/>
            <a:ext cx="2209800" cy="6858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2845" y="4598163"/>
            <a:ext cx="2369640" cy="779060"/>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t="16418" b="17474"/>
          <a:stretch/>
        </p:blipFill>
        <p:spPr>
          <a:xfrm>
            <a:off x="960551" y="5993115"/>
            <a:ext cx="1919128" cy="71447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0903" y="3419088"/>
            <a:ext cx="1202297" cy="685800"/>
          </a:xfrm>
          <a:prstGeom prst="rect">
            <a:avLst/>
          </a:prstGeom>
        </p:spPr>
      </p:pic>
    </p:spTree>
    <p:extLst>
      <p:ext uri="{BB962C8B-B14F-4D97-AF65-F5344CB8AC3E}">
        <p14:creationId xmlns:p14="http://schemas.microsoft.com/office/powerpoint/2010/main" val="31782125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1895" y="356644"/>
            <a:ext cx="6826464" cy="1354209"/>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should our staff be interested in</a:t>
            </a:r>
          </a:p>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internationalising their research?</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3" name="Rectangle 2"/>
          <p:cNvSpPr/>
          <p:nvPr/>
        </p:nvSpPr>
        <p:spPr>
          <a:xfrm>
            <a:off x="573207" y="1484297"/>
            <a:ext cx="7983940" cy="4247317"/>
          </a:xfrm>
          <a:prstGeom prst="rect">
            <a:avLst/>
          </a:prstGeom>
        </p:spPr>
        <p:txBody>
          <a:bodyPr wrap="square">
            <a:spAutoFit/>
          </a:bodyPr>
          <a:lstStyle/>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access to samples and datasets from large and genetically distinct populations</a:t>
            </a:r>
          </a:p>
          <a:p>
            <a:pPr marL="285750" lvl="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access to equipment not available within Manchester</a:t>
            </a:r>
          </a:p>
          <a:p>
            <a:pPr marL="285750" lvl="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interactions with researchers that have expertise not available within Manchester</a:t>
            </a:r>
            <a:endParaRPr lang="en-GB"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8623" b="23369"/>
          <a:stretch/>
        </p:blipFill>
        <p:spPr>
          <a:xfrm>
            <a:off x="4637410" y="1856095"/>
            <a:ext cx="3904426" cy="121953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766" y="3007389"/>
            <a:ext cx="2349055" cy="234905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4345"/>
          <a:stretch/>
        </p:blipFill>
        <p:spPr>
          <a:xfrm>
            <a:off x="4359639" y="3354787"/>
            <a:ext cx="3132725" cy="1685614"/>
          </a:xfrm>
          <a:prstGeom prst="rect">
            <a:avLst/>
          </a:prstGeom>
        </p:spPr>
      </p:pic>
    </p:spTree>
    <p:extLst>
      <p:ext uri="{BB962C8B-B14F-4D97-AF65-F5344CB8AC3E}">
        <p14:creationId xmlns:p14="http://schemas.microsoft.com/office/powerpoint/2010/main" val="40914135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1895" y="342996"/>
            <a:ext cx="5537073" cy="1354209"/>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are we internationalising</a:t>
            </a:r>
          </a:p>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our research? </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2" name="TextBox 1"/>
          <p:cNvSpPr txBox="1"/>
          <p:nvPr/>
        </p:nvSpPr>
        <p:spPr>
          <a:xfrm>
            <a:off x="545910" y="1478879"/>
            <a:ext cx="7423827" cy="2862322"/>
          </a:xfrm>
          <a:prstGeom prst="rect">
            <a:avLst/>
          </a:prstGeom>
          <a:noFill/>
        </p:spPr>
        <p:txBody>
          <a:bodyPr wrap="non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l</a:t>
            </a:r>
            <a:r>
              <a:rPr lang="en-GB" dirty="0" smtClean="0">
                <a:latin typeface="Arial" panose="020B0604020202020204" pitchFamily="34" charset="0"/>
                <a:cs typeface="Arial" panose="020B0604020202020204" pitchFamily="34" charset="0"/>
              </a:rPr>
              <a:t>ead the development of relationships with Faculty strategic partners</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support the development of School and Divisional partners</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e</a:t>
            </a:r>
            <a:r>
              <a:rPr lang="en-GB" dirty="0" smtClean="0">
                <a:latin typeface="Arial" panose="020B0604020202020204" pitchFamily="34" charset="0"/>
                <a:cs typeface="Arial" panose="020B0604020202020204" pitchFamily="34" charset="0"/>
              </a:rPr>
              <a:t>ncourage grass root collaborations with international institutions</a:t>
            </a:r>
            <a:endParaRPr lang="en-GB" dirty="0">
              <a:latin typeface="Arial" panose="020B0604020202020204" pitchFamily="34" charset="0"/>
              <a:cs typeface="Arial" panose="020B0604020202020204" pitchFamily="34" charset="0"/>
            </a:endParaRPr>
          </a:p>
        </p:txBody>
      </p:sp>
      <p:pic>
        <p:nvPicPr>
          <p:cNvPr id="5" name="Picture 4"/>
          <p:cNvPicPr/>
          <p:nvPr/>
        </p:nvPicPr>
        <p:blipFill>
          <a:blip r:embed="rId3">
            <a:lum contrast="40000"/>
            <a:extLst>
              <a:ext uri="{28A0092B-C50C-407E-A947-70E740481C1C}">
                <a14:useLocalDpi xmlns:a14="http://schemas.microsoft.com/office/drawing/2010/main" val="0"/>
              </a:ext>
            </a:extLst>
          </a:blip>
          <a:srcRect l="7767" t="5052" r="2074" b="8421"/>
          <a:stretch>
            <a:fillRect/>
          </a:stretch>
        </p:blipFill>
        <p:spPr bwMode="auto">
          <a:xfrm>
            <a:off x="341190" y="1880778"/>
            <a:ext cx="2279177" cy="775549"/>
          </a:xfrm>
          <a:prstGeom prst="rect">
            <a:avLst/>
          </a:prstGeom>
          <a:noFill/>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1492" b="2737"/>
          <a:stretch/>
        </p:blipFill>
        <p:spPr>
          <a:xfrm>
            <a:off x="2684058" y="1880778"/>
            <a:ext cx="1179414" cy="101903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9262" b="16283"/>
          <a:stretch/>
        </p:blipFill>
        <p:spPr>
          <a:xfrm>
            <a:off x="3807792" y="1880777"/>
            <a:ext cx="2403859" cy="83617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0218" y="1939076"/>
            <a:ext cx="2470316" cy="665911"/>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4102603997"/>
              </p:ext>
            </p:extLst>
          </p:nvPr>
        </p:nvGraphicFramePr>
        <p:xfrm>
          <a:off x="1808330" y="4341201"/>
          <a:ext cx="5461000" cy="1043688"/>
        </p:xfrm>
        <a:graphic>
          <a:graphicData uri="http://schemas.openxmlformats.org/drawingml/2006/table">
            <a:tbl>
              <a:tblPr firstRow="1" firstCol="1" bandRow="1">
                <a:tableStyleId>{5C22544A-7EE6-4342-B048-85BDC9FD1C3A}</a:tableStyleId>
              </a:tblPr>
              <a:tblGrid>
                <a:gridCol w="3416300">
                  <a:extLst>
                    <a:ext uri="{9D8B030D-6E8A-4147-A177-3AD203B41FA5}">
                      <a16:colId xmlns:a16="http://schemas.microsoft.com/office/drawing/2014/main" val="20000"/>
                    </a:ext>
                  </a:extLst>
                </a:gridCol>
                <a:gridCol w="2044700">
                  <a:extLst>
                    <a:ext uri="{9D8B030D-6E8A-4147-A177-3AD203B41FA5}">
                      <a16:colId xmlns:a16="http://schemas.microsoft.com/office/drawing/2014/main" val="20001"/>
                    </a:ext>
                  </a:extLst>
                </a:gridCol>
              </a:tblGrid>
              <a:tr h="190500">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University </a:t>
                      </a:r>
                      <a:endParaRPr lang="en-GB"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Total Papers </a:t>
                      </a:r>
                      <a:endParaRPr lang="en-GB" sz="160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0"/>
                  </a:ext>
                </a:extLst>
              </a:tr>
              <a:tr h="190500">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University of Melbourne</a:t>
                      </a:r>
                      <a:endParaRPr lang="en-GB"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521</a:t>
                      </a:r>
                      <a:endParaRPr lang="en-GB" sz="16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1"/>
                  </a:ext>
                </a:extLst>
              </a:tr>
              <a:tr h="190500">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University of Queensland</a:t>
                      </a:r>
                      <a:endParaRPr lang="en-GB"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07000"/>
                        </a:lnSpc>
                        <a:spcAft>
                          <a:spcPts val="0"/>
                        </a:spcAft>
                      </a:pPr>
                      <a:r>
                        <a:rPr lang="en-GB" sz="1600">
                          <a:effectLst/>
                          <a:latin typeface="Arial" panose="020B0604020202020204" pitchFamily="34" charset="0"/>
                          <a:cs typeface="Arial" panose="020B0604020202020204" pitchFamily="34" charset="0"/>
                        </a:rPr>
                        <a:t>358</a:t>
                      </a:r>
                      <a:endParaRPr lang="en-GB" sz="160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2"/>
                  </a:ext>
                </a:extLst>
              </a:tr>
              <a:tr h="190500">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University of Sydney</a:t>
                      </a:r>
                      <a:endParaRPr lang="en-GB"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306</a:t>
                      </a:r>
                      <a:endParaRPr lang="en-GB" sz="16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216844417"/>
              </p:ext>
            </p:extLst>
          </p:nvPr>
        </p:nvGraphicFramePr>
        <p:xfrm>
          <a:off x="1819458" y="5648175"/>
          <a:ext cx="5454799" cy="975360"/>
        </p:xfrm>
        <a:graphic>
          <a:graphicData uri="http://schemas.openxmlformats.org/drawingml/2006/table">
            <a:tbl>
              <a:tblPr firstRow="1" firstCol="1" bandRow="1">
                <a:tableStyleId>{5C22544A-7EE6-4342-B048-85BDC9FD1C3A}</a:tableStyleId>
              </a:tblPr>
              <a:tblGrid>
                <a:gridCol w="3407635">
                  <a:extLst>
                    <a:ext uri="{9D8B030D-6E8A-4147-A177-3AD203B41FA5}">
                      <a16:colId xmlns:a16="http://schemas.microsoft.com/office/drawing/2014/main" val="20000"/>
                    </a:ext>
                  </a:extLst>
                </a:gridCol>
                <a:gridCol w="2047164">
                  <a:extLst>
                    <a:ext uri="{9D8B030D-6E8A-4147-A177-3AD203B41FA5}">
                      <a16:colId xmlns:a16="http://schemas.microsoft.com/office/drawing/2014/main" val="20001"/>
                    </a:ext>
                  </a:extLst>
                </a:gridCol>
              </a:tblGrid>
              <a:tr h="190500">
                <a:tc>
                  <a:txBody>
                    <a:bodyPr/>
                    <a:lstStyle/>
                    <a:p>
                      <a:pPr>
                        <a:spcAft>
                          <a:spcPts val="0"/>
                        </a:spcAft>
                      </a:pPr>
                      <a:r>
                        <a:rPr lang="en-GB" sz="1600" dirty="0">
                          <a:effectLst/>
                          <a:latin typeface="Arial" panose="020B0604020202020204" pitchFamily="34" charset="0"/>
                          <a:cs typeface="Arial" panose="020B0604020202020204" pitchFamily="34" charset="0"/>
                        </a:rPr>
                        <a:t>University </a:t>
                      </a:r>
                    </a:p>
                  </a:txBody>
                  <a:tcPr marL="68580" marR="68580" marT="0" marB="0"/>
                </a:tc>
                <a:tc>
                  <a:txBody>
                    <a:bodyPr/>
                    <a:lstStyle/>
                    <a:p>
                      <a:pPr>
                        <a:spcAft>
                          <a:spcPts val="0"/>
                        </a:spcAft>
                      </a:pPr>
                      <a:r>
                        <a:rPr lang="en-GB" sz="1600">
                          <a:effectLst/>
                          <a:latin typeface="Arial" panose="020B0604020202020204" pitchFamily="34" charset="0"/>
                          <a:cs typeface="Arial" panose="020B0604020202020204" pitchFamily="34" charset="0"/>
                        </a:rPr>
                        <a:t>Total Papers  </a:t>
                      </a:r>
                    </a:p>
                  </a:txBody>
                  <a:tcPr marL="68580" marR="68580" marT="0" marB="0"/>
                </a:tc>
                <a:extLst>
                  <a:ext uri="{0D108BD9-81ED-4DB2-BD59-A6C34878D82A}">
                    <a16:rowId xmlns:a16="http://schemas.microsoft.com/office/drawing/2014/main" val="10000"/>
                  </a:ext>
                </a:extLst>
              </a:tr>
              <a:tr h="190500">
                <a:tc>
                  <a:txBody>
                    <a:bodyPr/>
                    <a:lstStyle/>
                    <a:p>
                      <a:pPr>
                        <a:spcAft>
                          <a:spcPts val="0"/>
                        </a:spcAft>
                      </a:pPr>
                      <a:r>
                        <a:rPr lang="en-GB" sz="1600">
                          <a:effectLst/>
                          <a:latin typeface="Arial" panose="020B0604020202020204" pitchFamily="34" charset="0"/>
                          <a:cs typeface="Arial" panose="020B0604020202020204" pitchFamily="34" charset="0"/>
                        </a:rPr>
                        <a:t>University of Toronto</a:t>
                      </a:r>
                    </a:p>
                  </a:txBody>
                  <a:tcPr marL="68580" marR="68580" marT="0" marB="0"/>
                </a:tc>
                <a:tc>
                  <a:txBody>
                    <a:bodyPr/>
                    <a:lstStyle/>
                    <a:p>
                      <a:pPr>
                        <a:spcAft>
                          <a:spcPts val="0"/>
                        </a:spcAft>
                      </a:pPr>
                      <a:r>
                        <a:rPr lang="en-GB" sz="1600">
                          <a:effectLst/>
                          <a:latin typeface="Arial" panose="020B0604020202020204" pitchFamily="34" charset="0"/>
                          <a:cs typeface="Arial" panose="020B0604020202020204" pitchFamily="34" charset="0"/>
                        </a:rPr>
                        <a:t>498</a:t>
                      </a:r>
                    </a:p>
                  </a:txBody>
                  <a:tcPr marL="68580" marR="68580" marT="0" marB="0"/>
                </a:tc>
                <a:extLst>
                  <a:ext uri="{0D108BD9-81ED-4DB2-BD59-A6C34878D82A}">
                    <a16:rowId xmlns:a16="http://schemas.microsoft.com/office/drawing/2014/main" val="10001"/>
                  </a:ext>
                </a:extLst>
              </a:tr>
              <a:tr h="190500">
                <a:tc>
                  <a:txBody>
                    <a:bodyPr/>
                    <a:lstStyle/>
                    <a:p>
                      <a:pPr>
                        <a:spcAft>
                          <a:spcPts val="0"/>
                        </a:spcAft>
                      </a:pPr>
                      <a:r>
                        <a:rPr lang="en-GB" sz="1600">
                          <a:effectLst/>
                          <a:latin typeface="Arial" panose="020B0604020202020204" pitchFamily="34" charset="0"/>
                          <a:cs typeface="Arial" panose="020B0604020202020204" pitchFamily="34" charset="0"/>
                        </a:rPr>
                        <a:t>McGill University</a:t>
                      </a:r>
                    </a:p>
                  </a:txBody>
                  <a:tcPr marL="68580" marR="68580" marT="0" marB="0"/>
                </a:tc>
                <a:tc>
                  <a:txBody>
                    <a:bodyPr/>
                    <a:lstStyle/>
                    <a:p>
                      <a:pPr>
                        <a:spcAft>
                          <a:spcPts val="0"/>
                        </a:spcAft>
                      </a:pPr>
                      <a:r>
                        <a:rPr lang="en-GB" sz="1600">
                          <a:effectLst/>
                          <a:latin typeface="Arial" panose="020B0604020202020204" pitchFamily="34" charset="0"/>
                          <a:cs typeface="Arial" panose="020B0604020202020204" pitchFamily="34" charset="0"/>
                        </a:rPr>
                        <a:t>248</a:t>
                      </a:r>
                    </a:p>
                  </a:txBody>
                  <a:tcPr marL="68580" marR="68580" marT="0" marB="0"/>
                </a:tc>
                <a:extLst>
                  <a:ext uri="{0D108BD9-81ED-4DB2-BD59-A6C34878D82A}">
                    <a16:rowId xmlns:a16="http://schemas.microsoft.com/office/drawing/2014/main" val="10002"/>
                  </a:ext>
                </a:extLst>
              </a:tr>
              <a:tr h="190500">
                <a:tc>
                  <a:txBody>
                    <a:bodyPr/>
                    <a:lstStyle/>
                    <a:p>
                      <a:pPr>
                        <a:spcAft>
                          <a:spcPts val="0"/>
                        </a:spcAft>
                      </a:pPr>
                      <a:r>
                        <a:rPr lang="en-GB" sz="1600">
                          <a:effectLst/>
                          <a:latin typeface="Arial" panose="020B0604020202020204" pitchFamily="34" charset="0"/>
                          <a:cs typeface="Arial" panose="020B0604020202020204" pitchFamily="34" charset="0"/>
                        </a:rPr>
                        <a:t>University of British Columbia</a:t>
                      </a:r>
                    </a:p>
                  </a:txBody>
                  <a:tcPr marL="68580" marR="68580" marT="0" marB="0"/>
                </a:tc>
                <a:tc>
                  <a:txBody>
                    <a:bodyPr/>
                    <a:lstStyle/>
                    <a:p>
                      <a:pPr>
                        <a:spcAft>
                          <a:spcPts val="0"/>
                        </a:spcAft>
                      </a:pPr>
                      <a:r>
                        <a:rPr lang="en-GB" sz="1600" dirty="0">
                          <a:effectLst/>
                          <a:latin typeface="Arial" panose="020B0604020202020204" pitchFamily="34" charset="0"/>
                          <a:cs typeface="Arial" panose="020B0604020202020204" pitchFamily="34" charset="0"/>
                        </a:rPr>
                        <a:t>212</a:t>
                      </a:r>
                    </a:p>
                  </a:txBody>
                  <a:tcPr marL="68580" marR="68580" marT="0" marB="0"/>
                </a:tc>
                <a:extLst>
                  <a:ext uri="{0D108BD9-81ED-4DB2-BD59-A6C34878D82A}">
                    <a16:rowId xmlns:a16="http://schemas.microsoft.com/office/drawing/2014/main" val="10003"/>
                  </a:ext>
                </a:extLst>
              </a:tr>
            </a:tbl>
          </a:graphicData>
        </a:graphic>
      </p:graphicFrame>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0484" y="3224280"/>
            <a:ext cx="763130" cy="746342"/>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5415" y="3204777"/>
            <a:ext cx="2611943" cy="785348"/>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15700" t="9538" r="16691" b="6315"/>
          <a:stretch/>
        </p:blipFill>
        <p:spPr>
          <a:xfrm>
            <a:off x="6138102" y="3204777"/>
            <a:ext cx="630991" cy="785348"/>
          </a:xfrm>
          <a:prstGeom prst="rect">
            <a:avLst/>
          </a:prstGeom>
        </p:spPr>
      </p:pic>
    </p:spTree>
    <p:extLst>
      <p:ext uri="{BB962C8B-B14F-4D97-AF65-F5344CB8AC3E}">
        <p14:creationId xmlns:p14="http://schemas.microsoft.com/office/powerpoint/2010/main" val="2103506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1895" y="342996"/>
            <a:ext cx="6538949" cy="1354209"/>
          </a:xfrm>
          <a:prstGeom prst="rect">
            <a:avLst/>
          </a:prstGeom>
          <a:noFill/>
        </p:spPr>
        <p:txBody>
          <a:bodyPr wrap="none" lIns="91430" tIns="45716" rIns="91430" bIns="45716" rtlCol="0">
            <a:spAutoFit/>
          </a:bodyPr>
          <a:lstStyle/>
          <a:p>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have we identified our Faculty</a:t>
            </a:r>
          </a:p>
          <a:p>
            <a:r>
              <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en-GB" sz="3200"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trategic partners? </a:t>
            </a:r>
            <a:endParaRPr lang="en-GB" sz="32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2" name="TextBox 1"/>
          <p:cNvSpPr txBox="1"/>
          <p:nvPr/>
        </p:nvSpPr>
        <p:spPr>
          <a:xfrm>
            <a:off x="334435" y="2670144"/>
            <a:ext cx="8396410" cy="2862322"/>
          </a:xfrm>
          <a:prstGeom prst="rect">
            <a:avLst/>
          </a:prstGeom>
          <a:noFill/>
        </p:spPr>
        <p:txBody>
          <a:bodyPr wrap="square" rtlCol="0">
            <a:spAutoFit/>
          </a:bodyPr>
          <a:lstStyle/>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Fall within a University priority region or a University strategic </a:t>
            </a:r>
            <a:r>
              <a:rPr lang="en-GB" dirty="0">
                <a:latin typeface="Arial" panose="020B0604020202020204" pitchFamily="34" charset="0"/>
                <a:cs typeface="Arial" panose="020B0604020202020204" pitchFamily="34" charset="0"/>
              </a:rPr>
              <a:t>p</a:t>
            </a:r>
            <a:r>
              <a:rPr lang="en-GB" dirty="0" smtClean="0">
                <a:latin typeface="Arial" panose="020B0604020202020204" pitchFamily="34" charset="0"/>
                <a:cs typeface="Arial" panose="020B0604020202020204" pitchFamily="34" charset="0"/>
              </a:rPr>
              <a:t>artner</a:t>
            </a:r>
          </a:p>
          <a:p>
            <a:pPr marL="285750" lvl="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Position </a:t>
            </a:r>
            <a:r>
              <a:rPr lang="en-GB" dirty="0">
                <a:latin typeface="Arial" panose="020B0604020202020204" pitchFamily="34" charset="0"/>
                <a:cs typeface="Arial" panose="020B0604020202020204" pitchFamily="34" charset="0"/>
              </a:rPr>
              <a:t>within the QS world </a:t>
            </a:r>
            <a:r>
              <a:rPr lang="en-GB" dirty="0" smtClean="0">
                <a:latin typeface="Arial" panose="020B0604020202020204" pitchFamily="34" charset="0"/>
                <a:cs typeface="Arial" panose="020B0604020202020204" pitchFamily="34" charset="0"/>
              </a:rPr>
              <a:t>university rankings, particularly within life sciences &amp; medicine</a:t>
            </a:r>
          </a:p>
          <a:p>
            <a:pPr marL="285750" lvl="0" indent="-2857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Significant </a:t>
            </a:r>
            <a:r>
              <a:rPr lang="en-GB" dirty="0">
                <a:latin typeface="Arial" panose="020B0604020202020204" pitchFamily="34" charset="0"/>
                <a:cs typeface="Arial" panose="020B0604020202020204" pitchFamily="34" charset="0"/>
              </a:rPr>
              <a:t>research strength in subject areas that map to our </a:t>
            </a:r>
            <a:r>
              <a:rPr lang="en-GB" dirty="0" smtClean="0">
                <a:latin typeface="Arial" panose="020B0604020202020204" pitchFamily="34" charset="0"/>
                <a:cs typeface="Arial" panose="020B0604020202020204" pitchFamily="34" charset="0"/>
              </a:rPr>
              <a:t>own</a:t>
            </a:r>
          </a:p>
          <a:p>
            <a:pPr marL="285750" lvl="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Existence of funding schemes that can support </a:t>
            </a:r>
            <a:r>
              <a:rPr lang="en-GB" dirty="0" smtClean="0">
                <a:latin typeface="Arial" panose="020B0604020202020204" pitchFamily="34" charset="0"/>
                <a:cs typeface="Arial" panose="020B0604020202020204" pitchFamily="34" charset="0"/>
              </a:rPr>
              <a:t>interactions</a:t>
            </a:r>
          </a:p>
          <a:p>
            <a:pPr marL="285750" lvl="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Current links with the </a:t>
            </a:r>
            <a:r>
              <a:rPr lang="en-GB" dirty="0" smtClean="0">
                <a:latin typeface="Arial" panose="020B0604020202020204" pitchFamily="34" charset="0"/>
                <a:cs typeface="Arial" panose="020B0604020202020204" pitchFamily="34" charset="0"/>
              </a:rPr>
              <a:t>partner university within FBMH</a:t>
            </a:r>
            <a:endParaRPr lang="en-GB" dirty="0">
              <a:latin typeface="Arial" panose="020B0604020202020204" pitchFamily="34" charset="0"/>
              <a:cs typeface="Arial" panose="020B0604020202020204" pitchFamily="34" charset="0"/>
            </a:endParaRPr>
          </a:p>
        </p:txBody>
      </p:sp>
      <p:pic>
        <p:nvPicPr>
          <p:cNvPr id="5" name="Picture 4"/>
          <p:cNvPicPr/>
          <p:nvPr/>
        </p:nvPicPr>
        <p:blipFill>
          <a:blip r:embed="rId3">
            <a:lum contrast="40000"/>
            <a:extLst>
              <a:ext uri="{28A0092B-C50C-407E-A947-70E740481C1C}">
                <a14:useLocalDpi xmlns:a14="http://schemas.microsoft.com/office/drawing/2010/main" val="0"/>
              </a:ext>
            </a:extLst>
          </a:blip>
          <a:srcRect l="7767" t="5052" r="2074" b="8421"/>
          <a:stretch>
            <a:fillRect/>
          </a:stretch>
        </p:blipFill>
        <p:spPr bwMode="auto">
          <a:xfrm>
            <a:off x="341190" y="1553228"/>
            <a:ext cx="2279177" cy="775549"/>
          </a:xfrm>
          <a:prstGeom prst="rect">
            <a:avLst/>
          </a:prstGeom>
          <a:noFill/>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1492" b="2737"/>
          <a:stretch/>
        </p:blipFill>
        <p:spPr>
          <a:xfrm>
            <a:off x="2684058" y="1553228"/>
            <a:ext cx="1179414" cy="101903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9262" b="16283"/>
          <a:stretch/>
        </p:blipFill>
        <p:spPr>
          <a:xfrm>
            <a:off x="3807792" y="1553227"/>
            <a:ext cx="2403859" cy="83617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0218" y="1611526"/>
            <a:ext cx="2470316" cy="665911"/>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617745811"/>
              </p:ext>
            </p:extLst>
          </p:nvPr>
        </p:nvGraphicFramePr>
        <p:xfrm>
          <a:off x="341190" y="5630347"/>
          <a:ext cx="5454799" cy="975360"/>
        </p:xfrm>
        <a:graphic>
          <a:graphicData uri="http://schemas.openxmlformats.org/drawingml/2006/table">
            <a:tbl>
              <a:tblPr firstRow="1" firstCol="1" bandRow="1">
                <a:tableStyleId>{5C22544A-7EE6-4342-B048-85BDC9FD1C3A}</a:tableStyleId>
              </a:tblPr>
              <a:tblGrid>
                <a:gridCol w="3407635">
                  <a:extLst>
                    <a:ext uri="{9D8B030D-6E8A-4147-A177-3AD203B41FA5}">
                      <a16:colId xmlns:a16="http://schemas.microsoft.com/office/drawing/2014/main" val="20000"/>
                    </a:ext>
                  </a:extLst>
                </a:gridCol>
                <a:gridCol w="2047164">
                  <a:extLst>
                    <a:ext uri="{9D8B030D-6E8A-4147-A177-3AD203B41FA5}">
                      <a16:colId xmlns:a16="http://schemas.microsoft.com/office/drawing/2014/main" val="20001"/>
                    </a:ext>
                  </a:extLst>
                </a:gridCol>
              </a:tblGrid>
              <a:tr h="190500">
                <a:tc>
                  <a:txBody>
                    <a:bodyPr/>
                    <a:lstStyle/>
                    <a:p>
                      <a:pPr>
                        <a:spcAft>
                          <a:spcPts val="0"/>
                        </a:spcAft>
                      </a:pPr>
                      <a:r>
                        <a:rPr lang="en-GB" sz="1600" dirty="0">
                          <a:effectLst/>
                          <a:latin typeface="Arial" panose="020B0604020202020204" pitchFamily="34" charset="0"/>
                          <a:cs typeface="Arial" panose="020B0604020202020204" pitchFamily="34" charset="0"/>
                        </a:rPr>
                        <a:t>University </a:t>
                      </a:r>
                    </a:p>
                  </a:txBody>
                  <a:tcPr marL="68580" marR="68580" marT="0" marB="0"/>
                </a:tc>
                <a:tc>
                  <a:txBody>
                    <a:bodyPr/>
                    <a:lstStyle/>
                    <a:p>
                      <a:pPr>
                        <a:spcAft>
                          <a:spcPts val="0"/>
                        </a:spcAft>
                      </a:pPr>
                      <a:r>
                        <a:rPr lang="en-GB" sz="1600">
                          <a:effectLst/>
                          <a:latin typeface="Arial" panose="020B0604020202020204" pitchFamily="34" charset="0"/>
                          <a:cs typeface="Arial" panose="020B0604020202020204" pitchFamily="34" charset="0"/>
                        </a:rPr>
                        <a:t>Total Papers  </a:t>
                      </a:r>
                    </a:p>
                  </a:txBody>
                  <a:tcPr marL="68580" marR="68580" marT="0" marB="0"/>
                </a:tc>
                <a:extLst>
                  <a:ext uri="{0D108BD9-81ED-4DB2-BD59-A6C34878D82A}">
                    <a16:rowId xmlns:a16="http://schemas.microsoft.com/office/drawing/2014/main" val="10000"/>
                  </a:ext>
                </a:extLst>
              </a:tr>
              <a:tr h="190500">
                <a:tc>
                  <a:txBody>
                    <a:bodyPr/>
                    <a:lstStyle/>
                    <a:p>
                      <a:pPr>
                        <a:spcAft>
                          <a:spcPts val="0"/>
                        </a:spcAft>
                      </a:pPr>
                      <a:r>
                        <a:rPr lang="en-GB" sz="1600">
                          <a:effectLst/>
                          <a:latin typeface="Arial" panose="020B0604020202020204" pitchFamily="34" charset="0"/>
                          <a:cs typeface="Arial" panose="020B0604020202020204" pitchFamily="34" charset="0"/>
                        </a:rPr>
                        <a:t>University of Toronto</a:t>
                      </a:r>
                    </a:p>
                  </a:txBody>
                  <a:tcPr marL="68580" marR="68580" marT="0" marB="0"/>
                </a:tc>
                <a:tc>
                  <a:txBody>
                    <a:bodyPr/>
                    <a:lstStyle/>
                    <a:p>
                      <a:pPr>
                        <a:spcAft>
                          <a:spcPts val="0"/>
                        </a:spcAft>
                      </a:pPr>
                      <a:r>
                        <a:rPr lang="en-GB" sz="1600" dirty="0">
                          <a:effectLst/>
                          <a:latin typeface="Arial" panose="020B0604020202020204" pitchFamily="34" charset="0"/>
                          <a:cs typeface="Arial" panose="020B0604020202020204" pitchFamily="34" charset="0"/>
                        </a:rPr>
                        <a:t>498</a:t>
                      </a:r>
                    </a:p>
                  </a:txBody>
                  <a:tcPr marL="68580" marR="68580" marT="0" marB="0"/>
                </a:tc>
                <a:extLst>
                  <a:ext uri="{0D108BD9-81ED-4DB2-BD59-A6C34878D82A}">
                    <a16:rowId xmlns:a16="http://schemas.microsoft.com/office/drawing/2014/main" val="10001"/>
                  </a:ext>
                </a:extLst>
              </a:tr>
              <a:tr h="190500">
                <a:tc>
                  <a:txBody>
                    <a:bodyPr/>
                    <a:lstStyle/>
                    <a:p>
                      <a:pPr>
                        <a:spcAft>
                          <a:spcPts val="0"/>
                        </a:spcAft>
                      </a:pPr>
                      <a:r>
                        <a:rPr lang="en-GB" sz="1600">
                          <a:effectLst/>
                          <a:latin typeface="Arial" panose="020B0604020202020204" pitchFamily="34" charset="0"/>
                          <a:cs typeface="Arial" panose="020B0604020202020204" pitchFamily="34" charset="0"/>
                        </a:rPr>
                        <a:t>McGill University</a:t>
                      </a:r>
                    </a:p>
                  </a:txBody>
                  <a:tcPr marL="68580" marR="68580" marT="0" marB="0"/>
                </a:tc>
                <a:tc>
                  <a:txBody>
                    <a:bodyPr/>
                    <a:lstStyle/>
                    <a:p>
                      <a:pPr>
                        <a:spcAft>
                          <a:spcPts val="0"/>
                        </a:spcAft>
                      </a:pPr>
                      <a:r>
                        <a:rPr lang="en-GB" sz="1600">
                          <a:effectLst/>
                          <a:latin typeface="Arial" panose="020B0604020202020204" pitchFamily="34" charset="0"/>
                          <a:cs typeface="Arial" panose="020B0604020202020204" pitchFamily="34" charset="0"/>
                        </a:rPr>
                        <a:t>248</a:t>
                      </a:r>
                    </a:p>
                  </a:txBody>
                  <a:tcPr marL="68580" marR="68580" marT="0" marB="0"/>
                </a:tc>
                <a:extLst>
                  <a:ext uri="{0D108BD9-81ED-4DB2-BD59-A6C34878D82A}">
                    <a16:rowId xmlns:a16="http://schemas.microsoft.com/office/drawing/2014/main" val="10002"/>
                  </a:ext>
                </a:extLst>
              </a:tr>
              <a:tr h="190500">
                <a:tc>
                  <a:txBody>
                    <a:bodyPr/>
                    <a:lstStyle/>
                    <a:p>
                      <a:pPr>
                        <a:spcAft>
                          <a:spcPts val="0"/>
                        </a:spcAft>
                      </a:pPr>
                      <a:r>
                        <a:rPr lang="en-GB" sz="1600">
                          <a:effectLst/>
                          <a:latin typeface="Arial" panose="020B0604020202020204" pitchFamily="34" charset="0"/>
                          <a:cs typeface="Arial" panose="020B0604020202020204" pitchFamily="34" charset="0"/>
                        </a:rPr>
                        <a:t>University of British Columbia</a:t>
                      </a:r>
                    </a:p>
                  </a:txBody>
                  <a:tcPr marL="68580" marR="68580" marT="0" marB="0"/>
                </a:tc>
                <a:tc>
                  <a:txBody>
                    <a:bodyPr/>
                    <a:lstStyle/>
                    <a:p>
                      <a:pPr>
                        <a:spcAft>
                          <a:spcPts val="0"/>
                        </a:spcAft>
                      </a:pPr>
                      <a:r>
                        <a:rPr lang="en-GB" sz="1600" dirty="0">
                          <a:effectLst/>
                          <a:latin typeface="Arial" panose="020B0604020202020204" pitchFamily="34" charset="0"/>
                          <a:cs typeface="Arial" panose="020B0604020202020204" pitchFamily="34" charset="0"/>
                        </a:rPr>
                        <a:t>212</a:t>
                      </a:r>
                    </a:p>
                  </a:txBody>
                  <a:tcPr marL="68580" marR="68580" marT="0" marB="0"/>
                </a:tc>
                <a:extLst>
                  <a:ext uri="{0D108BD9-81ED-4DB2-BD59-A6C34878D82A}">
                    <a16:rowId xmlns:a16="http://schemas.microsoft.com/office/drawing/2014/main" val="10003"/>
                  </a:ext>
                </a:extLst>
              </a:tr>
            </a:tbl>
          </a:graphicData>
        </a:graphic>
      </p:graphicFrame>
      <p:pic>
        <p:nvPicPr>
          <p:cNvPr id="1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805" y="3545967"/>
            <a:ext cx="1833783" cy="56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rotWithShape="1">
          <a:blip r:embed="rId8"/>
          <a:srcRect l="71864" t="24553" r="8837" b="43899"/>
          <a:stretch/>
        </p:blipFill>
        <p:spPr>
          <a:xfrm>
            <a:off x="7010806" y="4462564"/>
            <a:ext cx="1833783" cy="1685384"/>
          </a:xfrm>
          <a:prstGeom prst="rect">
            <a:avLst/>
          </a:prstGeom>
        </p:spPr>
      </p:pic>
    </p:spTree>
    <p:extLst>
      <p:ext uri="{BB962C8B-B14F-4D97-AF65-F5344CB8AC3E}">
        <p14:creationId xmlns:p14="http://schemas.microsoft.com/office/powerpoint/2010/main" val="15621711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1687" y="75902"/>
            <a:ext cx="6687631" cy="1143000"/>
          </a:xfrm>
        </p:spPr>
        <p:txBody>
          <a:bodyPr>
            <a:normAutofit/>
          </a:bodyPr>
          <a:lstStyle/>
          <a:p>
            <a:r>
              <a:rPr lang="en-GB" altLang="en-US" b="0" dirty="0" smtClean="0">
                <a:solidFill>
                  <a:srgbClr val="7030A0"/>
                </a:solidFill>
                <a:effectLst>
                  <a:outerShdw blurRad="38100" dist="38100" dir="2700000" algn="tl">
                    <a:srgbClr val="000000">
                      <a:alpha val="43137"/>
                    </a:srgbClr>
                  </a:outerShdw>
                </a:effectLst>
              </a:rPr>
              <a:t>PKUHSC </a:t>
            </a:r>
            <a:endParaRPr lang="en-US" b="0" dirty="0">
              <a:solidFill>
                <a:srgbClr val="7030A0"/>
              </a:solidFill>
              <a:effectLst>
                <a:outerShdw blurRad="38100" dist="38100" dir="2700000" algn="tl">
                  <a:srgbClr val="000000">
                    <a:alpha val="43137"/>
                  </a:srgbClr>
                </a:outerShdw>
              </a:effectLst>
            </a:endParaRPr>
          </a:p>
        </p:txBody>
      </p:sp>
      <p:pic>
        <p:nvPicPr>
          <p:cNvPr id="4" name="Picture 3"/>
          <p:cNvPicPr/>
          <p:nvPr/>
        </p:nvPicPr>
        <p:blipFill>
          <a:blip r:embed="rId3">
            <a:lum contrast="40000"/>
            <a:extLst>
              <a:ext uri="{28A0092B-C50C-407E-A947-70E740481C1C}">
                <a14:useLocalDpi xmlns:a14="http://schemas.microsoft.com/office/drawing/2010/main" val="0"/>
              </a:ext>
            </a:extLst>
          </a:blip>
          <a:srcRect l="7767" t="5052" r="2074" b="8421"/>
          <a:stretch>
            <a:fillRect/>
          </a:stretch>
        </p:blipFill>
        <p:spPr bwMode="auto">
          <a:xfrm>
            <a:off x="5999944" y="453970"/>
            <a:ext cx="2621915" cy="892175"/>
          </a:xfrm>
          <a:prstGeom prst="rect">
            <a:avLst/>
          </a:prstGeom>
          <a:noFill/>
        </p:spPr>
      </p:pic>
      <p:sp>
        <p:nvSpPr>
          <p:cNvPr id="6" name="Content Placeholder 2"/>
          <p:cNvSpPr>
            <a:spLocks noGrp="1"/>
          </p:cNvSpPr>
          <p:nvPr>
            <p:ph idx="1"/>
          </p:nvPr>
        </p:nvSpPr>
        <p:spPr>
          <a:xfrm>
            <a:off x="457200" y="1632045"/>
            <a:ext cx="8229600" cy="4667533"/>
          </a:xfrm>
        </p:spPr>
        <p:txBody>
          <a:bodyPr>
            <a:noAutofit/>
          </a:bodyPr>
          <a:lstStyle/>
          <a:p>
            <a:pPr marL="0" indent="0">
              <a:spcBef>
                <a:spcPts val="0"/>
              </a:spcBef>
              <a:buNone/>
            </a:pPr>
            <a:r>
              <a:rPr lang="en-GB" altLang="en-US" sz="1800" b="1" dirty="0" smtClean="0"/>
              <a:t>Why:</a:t>
            </a:r>
          </a:p>
          <a:p>
            <a:pPr>
              <a:spcBef>
                <a:spcPts val="0"/>
              </a:spcBef>
            </a:pPr>
            <a:r>
              <a:rPr lang="en-GB" altLang="en-US" sz="1800" dirty="0" smtClean="0"/>
              <a:t>Currently rank 23</a:t>
            </a:r>
            <a:r>
              <a:rPr lang="en-GB" altLang="en-US" sz="1800" baseline="30000" dirty="0" smtClean="0"/>
              <a:t>rd</a:t>
            </a:r>
            <a:r>
              <a:rPr lang="en-GB" altLang="en-US" sz="1800" dirty="0" smtClean="0"/>
              <a:t> in the QS World University Ranking</a:t>
            </a:r>
          </a:p>
          <a:p>
            <a:pPr>
              <a:spcBef>
                <a:spcPts val="0"/>
              </a:spcBef>
            </a:pPr>
            <a:r>
              <a:rPr lang="en-GB" altLang="en-US" sz="1800" dirty="0" smtClean="0"/>
              <a:t>Double first-class university expected to develop excellence in areas that match well with FBMH</a:t>
            </a:r>
            <a:endParaRPr lang="en-GB" altLang="en-US" sz="1800" i="1" dirty="0" smtClean="0"/>
          </a:p>
          <a:p>
            <a:pPr>
              <a:spcBef>
                <a:spcPts val="0"/>
              </a:spcBef>
            </a:pPr>
            <a:r>
              <a:rPr lang="en-GB" altLang="en-US" sz="1800" dirty="0" smtClean="0"/>
              <a:t>Professor Zhan, President of PKUHSC, appointed Chairman and budget holder for the Healthy China 2030 Programme</a:t>
            </a:r>
            <a:endParaRPr lang="en-GB" altLang="en-US" sz="1800" i="1" dirty="0"/>
          </a:p>
          <a:p>
            <a:pPr>
              <a:spcBef>
                <a:spcPts val="0"/>
              </a:spcBef>
            </a:pPr>
            <a:r>
              <a:rPr lang="en-GB" altLang="en-US" sz="1800" dirty="0" smtClean="0"/>
              <a:t>Numerous funding schemes to support collaboration with China</a:t>
            </a:r>
          </a:p>
          <a:p>
            <a:pPr>
              <a:spcBef>
                <a:spcPts val="0"/>
              </a:spcBef>
            </a:pPr>
            <a:r>
              <a:rPr lang="en-GB" altLang="en-US" sz="1800" dirty="0" smtClean="0"/>
              <a:t>FBMH is one of five international partners of the National Centre for International Research in Translational and Clinical Research at PKUHSC</a:t>
            </a:r>
          </a:p>
          <a:p>
            <a:pPr>
              <a:spcBef>
                <a:spcPts val="0"/>
              </a:spcBef>
            </a:pPr>
            <a:endParaRPr lang="en-GB" altLang="en-US" sz="1800" dirty="0" smtClean="0"/>
          </a:p>
          <a:p>
            <a:pPr marL="0" indent="0">
              <a:spcBef>
                <a:spcPts val="0"/>
              </a:spcBef>
              <a:buNone/>
            </a:pPr>
            <a:r>
              <a:rPr lang="en-GB" altLang="en-US" sz="1800" b="1" dirty="0" smtClean="0"/>
              <a:t>Areas of Collaboration: </a:t>
            </a:r>
            <a:endParaRPr lang="en-GB" altLang="en-US" sz="1800" b="1" dirty="0"/>
          </a:p>
          <a:p>
            <a:pPr marL="457200" lvl="1" indent="-457200">
              <a:spcBef>
                <a:spcPts val="0"/>
              </a:spcBef>
              <a:buSzPct val="85000"/>
              <a:buFont typeface="+mj-lt"/>
              <a:buAutoNum type="arabicParenR"/>
            </a:pPr>
            <a:r>
              <a:rPr lang="en-GB" sz="1800" dirty="0" smtClean="0"/>
              <a:t>Genomics – including the </a:t>
            </a:r>
            <a:r>
              <a:rPr lang="en-GB" sz="1800" dirty="0" err="1" smtClean="0"/>
              <a:t>PGCert</a:t>
            </a:r>
            <a:r>
              <a:rPr lang="en-GB" sz="1800" dirty="0" smtClean="0"/>
              <a:t> in Clinical Genetics and Genomic Medicine </a:t>
            </a:r>
          </a:p>
          <a:p>
            <a:pPr marL="457200" lvl="1" indent="-457200">
              <a:spcBef>
                <a:spcPts val="0"/>
              </a:spcBef>
              <a:buSzPct val="85000"/>
              <a:buFont typeface="+mj-lt"/>
              <a:buAutoNum type="arabicParenR"/>
            </a:pPr>
            <a:r>
              <a:rPr lang="en-GB" sz="1800" dirty="0" smtClean="0"/>
              <a:t>Health informatics</a:t>
            </a:r>
          </a:p>
          <a:p>
            <a:pPr marL="457200" lvl="1" indent="-457200">
              <a:spcBef>
                <a:spcPts val="0"/>
              </a:spcBef>
              <a:buSzPct val="85000"/>
              <a:buFont typeface="+mj-lt"/>
              <a:buAutoNum type="arabicParenR"/>
            </a:pPr>
            <a:r>
              <a:rPr lang="en-GB" sz="1800" dirty="0" smtClean="0"/>
              <a:t>Pharmacy – Translational Health Services Research Centre</a:t>
            </a:r>
          </a:p>
          <a:p>
            <a:pPr marL="457200" lvl="1" indent="-457200">
              <a:spcBef>
                <a:spcPts val="0"/>
              </a:spcBef>
              <a:buSzPct val="85000"/>
              <a:buFont typeface="+mj-lt"/>
              <a:buAutoNum type="arabicParenR"/>
            </a:pPr>
            <a:r>
              <a:rPr lang="en-GB" sz="1800" dirty="0" smtClean="0"/>
              <a:t>Biomarker discovery and cancer</a:t>
            </a:r>
          </a:p>
          <a:p>
            <a:pPr marL="457200" lvl="1" indent="-457200">
              <a:spcBef>
                <a:spcPts val="0"/>
              </a:spcBef>
              <a:buSzPct val="85000"/>
              <a:buFont typeface="+mj-lt"/>
              <a:buAutoNum type="arabicParenR"/>
            </a:pPr>
            <a:r>
              <a:rPr lang="en-GB" sz="1800" dirty="0" smtClean="0"/>
              <a:t>Primary care</a:t>
            </a:r>
          </a:p>
          <a:p>
            <a:pPr marL="457200" lvl="1" indent="-457200">
              <a:spcBef>
                <a:spcPts val="0"/>
              </a:spcBef>
              <a:buSzPct val="85000"/>
              <a:buFont typeface="+mj-lt"/>
              <a:buAutoNum type="arabicParenR"/>
            </a:pPr>
            <a:r>
              <a:rPr lang="en-GB" sz="1800" dirty="0" smtClean="0"/>
              <a:t>Neuroscience and mental health</a:t>
            </a:r>
          </a:p>
        </p:txBody>
      </p:sp>
    </p:spTree>
    <p:extLst>
      <p:ext uri="{BB962C8B-B14F-4D97-AF65-F5344CB8AC3E}">
        <p14:creationId xmlns:p14="http://schemas.microsoft.com/office/powerpoint/2010/main" val="1663621421"/>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22738</TotalTime>
  <Words>4265</Words>
  <Application>Microsoft Office PowerPoint</Application>
  <PresentationFormat>On-screen Show (4:3)</PresentationFormat>
  <Paragraphs>883</Paragraphs>
  <Slides>43</Slides>
  <Notes>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ＭＳ Ｐゴシック</vt:lpstr>
      <vt:lpstr>SimSun</vt:lpstr>
      <vt:lpstr>Arial</vt:lpstr>
      <vt:lpstr>Calibri</vt:lpstr>
      <vt:lpstr>Calibri Light</vt:lpstr>
      <vt:lpstr>Open Sans</vt:lpstr>
      <vt:lpstr>PMingLiU</vt:lpstr>
      <vt:lpstr>Symbol</vt:lpstr>
      <vt:lpstr>Times New Roman</vt:lpstr>
      <vt:lpstr>Wingdings</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PKUHSC </vt:lpstr>
      <vt:lpstr>SJTUSM</vt:lpstr>
      <vt:lpstr>Toronto </vt:lpstr>
      <vt:lpstr>Melbourne </vt:lpstr>
      <vt:lpstr>Kenya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China Pharmaceutical University </vt:lpstr>
      <vt:lpstr>Alexandria University</vt:lpstr>
      <vt:lpstr>University of  Hong Kong </vt:lpstr>
      <vt:lpstr>FBMH Summer Schools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Visits improve our recruitment </vt:lpstr>
      <vt:lpstr>Enhancing the international profile of FBMH</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Nigel Hooper</dc:creator>
  <cp:lastModifiedBy>Ian Speakman</cp:lastModifiedBy>
  <cp:revision>204</cp:revision>
  <dcterms:created xsi:type="dcterms:W3CDTF">2018-01-17T16:48:28Z</dcterms:created>
  <dcterms:modified xsi:type="dcterms:W3CDTF">2021-02-05T14:26:36Z</dcterms:modified>
</cp:coreProperties>
</file>