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3"/>
  </p:notesMasterIdLst>
  <p:sldIdLst>
    <p:sldId id="257" r:id="rId3"/>
    <p:sldId id="278" r:id="rId4"/>
    <p:sldId id="259" r:id="rId5"/>
    <p:sldId id="256" r:id="rId6"/>
    <p:sldId id="258" r:id="rId7"/>
    <p:sldId id="260" r:id="rId8"/>
    <p:sldId id="261" r:id="rId9"/>
    <p:sldId id="262" r:id="rId10"/>
    <p:sldId id="263" r:id="rId11"/>
    <p:sldId id="264" r:id="rId12"/>
    <p:sldId id="265" r:id="rId13"/>
    <p:sldId id="266" r:id="rId14"/>
    <p:sldId id="267" r:id="rId15"/>
    <p:sldId id="268" r:id="rId16"/>
    <p:sldId id="270" r:id="rId17"/>
    <p:sldId id="274" r:id="rId18"/>
    <p:sldId id="272" r:id="rId19"/>
    <p:sldId id="271" r:id="rId20"/>
    <p:sldId id="276" r:id="rId21"/>
    <p:sldId id="275" r:id="rId22"/>
  </p:sldIdLst>
  <p:sldSz cx="9144000" cy="6858000" type="screen4x3"/>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69022" autoAdjust="0"/>
  </p:normalViewPr>
  <p:slideViewPr>
    <p:cSldViewPr snapToGrid="0">
      <p:cViewPr varScale="1">
        <p:scale>
          <a:sx n="60" d="100"/>
          <a:sy n="60" d="100"/>
        </p:scale>
        <p:origin x="99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C526E9-CCD1-4DE7-A7B2-FBB7D389680B}" type="datetimeFigureOut">
              <a:rPr lang="en-US" smtClean="0"/>
              <a:t>9/24/2014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8DD9A3-7048-4426-A3B0-D699B0AA6213}" type="slidenum">
              <a:rPr lang="en-US" smtClean="0"/>
              <a:t>‹#›</a:t>
            </a:fld>
            <a:endParaRPr lang="en-US"/>
          </a:p>
        </p:txBody>
      </p:sp>
    </p:spTree>
    <p:extLst>
      <p:ext uri="{BB962C8B-B14F-4D97-AF65-F5344CB8AC3E}">
        <p14:creationId xmlns:p14="http://schemas.microsoft.com/office/powerpoint/2010/main" val="24790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nSpc>
                <a:spcPct val="115000"/>
              </a:lnSpc>
              <a:spcBef>
                <a:spcPts val="600"/>
              </a:spcBef>
              <a:spcAft>
                <a:spcPts val="0"/>
              </a:spcAft>
            </a:pPr>
            <a:r>
              <a:rPr lang="en-US" sz="1200" b="1" dirty="0" smtClean="0">
                <a:effectLst/>
                <a:latin typeface="Segoe UI"/>
                <a:ea typeface="Calibri"/>
                <a:cs typeface="Times New Roman"/>
              </a:rPr>
              <a:t>Day Dreaming Video Template</a:t>
            </a:r>
            <a:endParaRPr lang="en-US" sz="1050" dirty="0" smtClean="0">
              <a:effectLst/>
              <a:latin typeface="+mn-lt"/>
              <a:ea typeface="Calibri"/>
              <a:cs typeface="Times New Roman"/>
            </a:endParaRPr>
          </a:p>
          <a:p>
            <a:pPr marL="457200" marR="0" indent="-228600">
              <a:lnSpc>
                <a:spcPct val="115000"/>
              </a:lnSpc>
              <a:spcBef>
                <a:spcPts val="600"/>
              </a:spcBef>
              <a:spcAft>
                <a:spcPts val="0"/>
              </a:spcAft>
            </a:pPr>
            <a:r>
              <a:rPr lang="en-US" sz="1200" dirty="0" smtClean="0">
                <a:effectLst/>
                <a:latin typeface="Segoe UI"/>
                <a:ea typeface="Calibri"/>
                <a:cs typeface="Times New Roman"/>
              </a:rPr>
              <a:t>(Intermediate)</a:t>
            </a:r>
          </a:p>
          <a:p>
            <a:pPr marL="457200" marR="0" indent="-228600">
              <a:lnSpc>
                <a:spcPct val="115000"/>
              </a:lnSpc>
              <a:spcBef>
                <a:spcPts val="600"/>
              </a:spcBef>
              <a:spcAft>
                <a:spcPts val="0"/>
              </a:spcAft>
            </a:pPr>
            <a:endParaRPr lang="en-US" sz="1050" dirty="0" smtClean="0">
              <a:effectLst/>
              <a:latin typeface="+mn-lt"/>
              <a:ea typeface="Calibri"/>
              <a:cs typeface="Times New Roman"/>
            </a:endParaRPr>
          </a:p>
          <a:p>
            <a:pPr marL="0" marR="0" indent="228600">
              <a:lnSpc>
                <a:spcPct val="115000"/>
              </a:lnSpc>
              <a:spcBef>
                <a:spcPts val="600"/>
              </a:spcBef>
              <a:spcAft>
                <a:spcPts val="0"/>
              </a:spcAft>
            </a:pPr>
            <a:r>
              <a:rPr lang="en-US" sz="1200" dirty="0" smtClean="0">
                <a:effectLst/>
                <a:latin typeface="Segoe UI"/>
                <a:ea typeface="Calibri"/>
                <a:cs typeface="Times New Roman"/>
              </a:rPr>
              <a:t>To reproduce the effects on this slide, do the following:</a:t>
            </a:r>
          </a:p>
          <a:p>
            <a:pPr marL="0" marR="0" indent="228600">
              <a:lnSpc>
                <a:spcPct val="115000"/>
              </a:lnSpc>
              <a:spcBef>
                <a:spcPts val="600"/>
              </a:spcBef>
              <a:spcAft>
                <a:spcPts val="0"/>
              </a:spcAft>
            </a:pP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Slides</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Layout</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Blank</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Images</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Picture</a:t>
            </a:r>
            <a:r>
              <a:rPr lang="en-US" sz="1200" dirty="0" smtClean="0">
                <a:effectLst/>
                <a:latin typeface="Segoe UI"/>
                <a:ea typeface="Calibri"/>
                <a:cs typeface="Times New Roman"/>
              </a:rPr>
              <a:t>, and then in the left pane of the </a:t>
            </a:r>
            <a:r>
              <a:rPr lang="en-US" sz="1200" b="1" dirty="0" smtClean="0">
                <a:effectLst/>
                <a:latin typeface="Segoe UI"/>
                <a:ea typeface="Calibri"/>
                <a:cs typeface="Times New Roman"/>
              </a:rPr>
              <a:t>Insert Picture</a:t>
            </a:r>
            <a:r>
              <a:rPr lang="en-US" sz="1200" dirty="0" smtClean="0">
                <a:effectLst/>
                <a:latin typeface="Segoe UI"/>
                <a:ea typeface="Calibri"/>
                <a:cs typeface="Times New Roman"/>
              </a:rPr>
              <a:t> dialog box, click the drive or library that contains the picture. In the right pane of the dialog box, click the picture (classroom)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With the image selected, under </a:t>
            </a:r>
            <a:r>
              <a:rPr lang="en-US" sz="1200" b="1" dirty="0" smtClean="0">
                <a:effectLst/>
                <a:latin typeface="Segoe UI"/>
                <a:ea typeface="Calibri"/>
                <a:cs typeface="Times New Roman"/>
              </a:rPr>
              <a:t>Picture</a:t>
            </a:r>
            <a:r>
              <a:rPr lang="en-US" sz="1200" dirty="0" smtClean="0">
                <a:effectLst/>
                <a:latin typeface="Segoe UI"/>
                <a:ea typeface="Calibri"/>
                <a:cs typeface="Times New Roman"/>
              </a:rPr>
              <a:t> </a:t>
            </a:r>
            <a:r>
              <a:rPr lang="en-US" sz="1200" b="1" dirty="0" smtClean="0">
                <a:effectLst/>
                <a:latin typeface="Segoe UI"/>
                <a:ea typeface="Calibri"/>
                <a:cs typeface="Times New Roman"/>
              </a:rPr>
              <a:t>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Picture Styles</a:t>
            </a:r>
            <a:r>
              <a:rPr lang="en-US" sz="1200" dirty="0" smtClean="0">
                <a:effectLst/>
                <a:latin typeface="Segoe UI"/>
                <a:ea typeface="Calibri"/>
                <a:cs typeface="Times New Roman"/>
              </a:rPr>
              <a:t> group</a:t>
            </a:r>
            <a:r>
              <a:rPr lang="en-US" sz="1200" kern="1200" dirty="0" smtClean="0">
                <a:solidFill>
                  <a:srgbClr val="000000"/>
                </a:solidFill>
                <a:effectLst/>
                <a:latin typeface="Segoe UI"/>
                <a:ea typeface="Times New Roman"/>
                <a:cs typeface="Times New Roman"/>
              </a:rPr>
              <a:t>, click the arrow at the bottom right</a:t>
            </a:r>
            <a:r>
              <a:rPr lang="en-US" sz="1200" kern="1200" baseline="0" dirty="0" smtClean="0">
                <a:solidFill>
                  <a:srgbClr val="000000"/>
                </a:solidFill>
                <a:effectLst/>
                <a:latin typeface="Segoe UI"/>
                <a:ea typeface="Times New Roman"/>
                <a:cs typeface="Times New Roman"/>
              </a:rPr>
              <a:t> to </a:t>
            </a:r>
            <a:r>
              <a:rPr lang="en-US" sz="1200" kern="1200" dirty="0" smtClean="0">
                <a:solidFill>
                  <a:srgbClr val="000000"/>
                </a:solidFill>
                <a:effectLst/>
                <a:latin typeface="Segoe UI"/>
                <a:ea typeface="Times New Roman"/>
                <a:cs typeface="Times New Roman"/>
              </a:rPr>
              <a:t>launch the </a:t>
            </a:r>
            <a:r>
              <a:rPr lang="en-US" sz="1200" b="1" kern="1200" dirty="0" smtClean="0">
                <a:solidFill>
                  <a:srgbClr val="000000"/>
                </a:solidFill>
                <a:effectLst/>
                <a:latin typeface="Segoe UI"/>
                <a:ea typeface="Times New Roman"/>
                <a:cs typeface="Times New Roman"/>
              </a:rPr>
              <a:t>Format Picture </a:t>
            </a:r>
            <a:r>
              <a:rPr lang="en-US" sz="1200" kern="1200" dirty="0" smtClean="0">
                <a:solidFill>
                  <a:srgbClr val="000000"/>
                </a:solidFill>
                <a:effectLst/>
                <a:latin typeface="Segoe UI"/>
                <a:ea typeface="Times New Roman"/>
                <a:cs typeface="Times New Roman"/>
              </a:rPr>
              <a:t>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effectLst/>
                <a:latin typeface="Segoe UI"/>
                <a:ea typeface="Times New Roman"/>
                <a:cs typeface="Times New Roman"/>
              </a:rPr>
              <a:t>In the </a:t>
            </a:r>
            <a:r>
              <a:rPr lang="en-US" sz="1200" b="1" kern="1200" dirty="0" smtClean="0">
                <a:effectLst/>
                <a:latin typeface="Segoe UI"/>
                <a:ea typeface="Times New Roman"/>
                <a:cs typeface="Times New Roman"/>
              </a:rPr>
              <a:t>Format Picture</a:t>
            </a:r>
            <a:r>
              <a:rPr lang="en-US" sz="1200" kern="1200" dirty="0" smtClean="0">
                <a:effectLst/>
                <a:latin typeface="Segoe UI"/>
                <a:ea typeface="Times New Roman"/>
                <a:cs typeface="Times New Roman"/>
              </a:rPr>
              <a:t> dialog box, select </a:t>
            </a:r>
            <a:r>
              <a:rPr lang="en-US" sz="1200" b="1" kern="1200" dirty="0" smtClean="0">
                <a:effectLst/>
                <a:latin typeface="Segoe UI"/>
                <a:ea typeface="Times New Roman"/>
                <a:cs typeface="Times New Roman"/>
              </a:rPr>
              <a:t>Size</a:t>
            </a:r>
            <a:r>
              <a:rPr lang="en-US" sz="1200" kern="1200" dirty="0" smtClean="0">
                <a:effectLst/>
                <a:latin typeface="Segoe UI"/>
                <a:ea typeface="Times New Roman"/>
                <a:cs typeface="Times New Roman"/>
              </a:rPr>
              <a:t> in the left pane, under </a:t>
            </a:r>
            <a:r>
              <a:rPr lang="en-US" sz="1200" b="1" kern="1200" dirty="0" smtClean="0">
                <a:effectLst/>
                <a:latin typeface="Segoe UI"/>
                <a:ea typeface="Times New Roman"/>
                <a:cs typeface="Times New Roman"/>
              </a:rPr>
              <a:t>Size and Rotate</a:t>
            </a:r>
            <a:r>
              <a:rPr lang="en-US" sz="1200" kern="1200" dirty="0" smtClean="0">
                <a:effectLst/>
                <a:latin typeface="Segoe UI"/>
                <a:ea typeface="Times New Roman"/>
                <a:cs typeface="Times New Roman"/>
              </a:rPr>
              <a:t> in the right pane set </a:t>
            </a:r>
            <a:r>
              <a:rPr lang="en-US" sz="1200" b="1" kern="1200" dirty="0" smtClean="0">
                <a:effectLst/>
                <a:latin typeface="Segoe UI"/>
                <a:ea typeface="Times New Roman"/>
                <a:cs typeface="Times New Roman"/>
              </a:rPr>
              <a:t>Height </a:t>
            </a:r>
            <a:r>
              <a:rPr lang="en-US" sz="1200" kern="1200" dirty="0" smtClean="0">
                <a:effectLst/>
                <a:latin typeface="Segoe UI"/>
                <a:ea typeface="Times New Roman"/>
                <a:cs typeface="Times New Roman"/>
              </a:rPr>
              <a:t>to </a:t>
            </a:r>
            <a:r>
              <a:rPr lang="en-US" sz="1200" b="1" kern="1200" dirty="0" smtClean="0">
                <a:effectLst/>
                <a:latin typeface="Segoe UI"/>
                <a:ea typeface="Times New Roman"/>
                <a:cs typeface="Times New Roman"/>
              </a:rPr>
              <a:t>7.5”</a:t>
            </a:r>
            <a:r>
              <a:rPr lang="en-US" sz="1200" kern="1200" dirty="0" smtClean="0">
                <a:effectLst/>
                <a:latin typeface="Segoe UI"/>
                <a:ea typeface="Times New Roman"/>
                <a:cs typeface="Times New Roman"/>
              </a:rPr>
              <a:t> and </a:t>
            </a:r>
            <a:r>
              <a:rPr lang="en-US" sz="1200" b="1" kern="1200" dirty="0" smtClean="0">
                <a:effectLst/>
                <a:latin typeface="Segoe UI"/>
                <a:ea typeface="Times New Roman"/>
                <a:cs typeface="Times New Roman"/>
              </a:rPr>
              <a:t>Width</a:t>
            </a:r>
            <a:r>
              <a:rPr lang="en-US" sz="1200" kern="1200" dirty="0" smtClean="0">
                <a:effectLst/>
                <a:latin typeface="Segoe UI"/>
                <a:ea typeface="Times New Roman"/>
                <a:cs typeface="Times New Roman"/>
              </a:rPr>
              <a:t> to </a:t>
            </a:r>
            <a:r>
              <a:rPr lang="en-US" sz="1200" b="1" kern="1200" dirty="0" smtClean="0">
                <a:effectLst/>
                <a:latin typeface="Segoe UI"/>
                <a:ea typeface="Times New Roman"/>
                <a:cs typeface="Times New Roman"/>
              </a:rPr>
              <a:t>10”</a:t>
            </a:r>
            <a:r>
              <a:rPr lang="en-US" sz="1200" kern="1200" dirty="0" smtClean="0">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effectLst/>
                <a:latin typeface="Segoe UI"/>
                <a:ea typeface="Times New Roman"/>
                <a:cs typeface="Times New Roman"/>
              </a:rPr>
              <a:t>Close the </a:t>
            </a:r>
            <a:r>
              <a:rPr lang="en-US" sz="1200" b="1" kern="1200" dirty="0" smtClean="0">
                <a:effectLst/>
                <a:latin typeface="Segoe UI"/>
                <a:ea typeface="Times New Roman"/>
                <a:cs typeface="Times New Roman"/>
              </a:rPr>
              <a:t>Format Picture</a:t>
            </a:r>
            <a:r>
              <a:rPr lang="en-US" sz="1200" kern="1200" dirty="0" smtClean="0">
                <a:effectLst/>
                <a:latin typeface="Segoe UI"/>
                <a:ea typeface="Times New Roman"/>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do the following:</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tabLst>
                <a:tab pos="9144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Center</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tabLst>
                <a:tab pos="9144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Middle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tabLst>
                <a:tab pos="45720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Shapes</a:t>
            </a:r>
            <a:r>
              <a:rPr lang="en-US" sz="1200" dirty="0" smtClean="0">
                <a:effectLst/>
                <a:latin typeface="Segoe UI"/>
                <a:ea typeface="Calibri"/>
                <a:cs typeface="Times New Roman"/>
              </a:rPr>
              <a:t>, and then under </a:t>
            </a:r>
            <a:r>
              <a:rPr lang="en-US" sz="1200" b="1" dirty="0" smtClean="0">
                <a:effectLst/>
                <a:latin typeface="Segoe UI"/>
                <a:ea typeface="Calibri"/>
                <a:cs typeface="Times New Roman"/>
              </a:rPr>
              <a:t>Rectangles</a:t>
            </a:r>
            <a:r>
              <a:rPr lang="en-US" sz="1200" dirty="0" smtClean="0">
                <a:effectLst/>
                <a:latin typeface="Segoe UI"/>
                <a:ea typeface="Calibri"/>
                <a:cs typeface="Times New Roman"/>
              </a:rPr>
              <a:t>, click </a:t>
            </a:r>
            <a:r>
              <a:rPr lang="en-US" sz="1200" b="1" dirty="0" smtClean="0">
                <a:effectLst/>
                <a:latin typeface="Segoe UI"/>
                <a:ea typeface="Calibri"/>
                <a:cs typeface="Times New Roman"/>
              </a:rPr>
              <a:t>Rectangle </a:t>
            </a:r>
            <a:r>
              <a:rPr lang="en-US" sz="1200" dirty="0" smtClean="0">
                <a:effectLst/>
                <a:latin typeface="Segoe UI"/>
                <a:ea typeface="Calibri"/>
                <a:cs typeface="Times New Roman"/>
              </a:rPr>
              <a:t>(first option from the left).</a:t>
            </a:r>
            <a:endParaRPr lang="en-US" sz="1200" dirty="0" smtClean="0">
              <a:effectLst/>
              <a:latin typeface="+mn-lt"/>
              <a:ea typeface="Calibri"/>
              <a:cs typeface="Times New Roman"/>
            </a:endParaRPr>
          </a:p>
          <a:p>
            <a:pPr marL="342900" marR="0" lvl="0" indent="-342900">
              <a:lnSpc>
                <a:spcPct val="115000"/>
              </a:lnSpc>
              <a:spcBef>
                <a:spcPts val="600"/>
              </a:spcBef>
              <a:spcAft>
                <a:spcPts val="1000"/>
              </a:spcAft>
              <a:tabLst>
                <a:tab pos="457200" algn="l"/>
              </a:tabLst>
            </a:pPr>
            <a:r>
              <a:rPr lang="en-US" sz="1200" dirty="0" smtClean="0">
                <a:effectLst/>
                <a:latin typeface="Segoe UI"/>
                <a:ea typeface="Calibri"/>
                <a:cs typeface="Times New Roman"/>
              </a:rPr>
              <a:t>On the slide drag to draw a rectangle.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startAt="9"/>
              <a:tabLst>
                <a:tab pos="45720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a:t>
            </a:r>
            <a:r>
              <a:rPr lang="en-US" sz="1200" b="1" dirty="0" smtClean="0">
                <a:effectLst/>
                <a:latin typeface="Segoe UI"/>
                <a:ea typeface="Calibri"/>
                <a:cs typeface="Times New Roman"/>
              </a:rPr>
              <a:t>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Shape Styles</a:t>
            </a:r>
            <a:r>
              <a:rPr lang="en-US" sz="1200" dirty="0" smtClean="0">
                <a:effectLst/>
                <a:latin typeface="Segoe UI"/>
                <a:ea typeface="Calibri"/>
                <a:cs typeface="Times New Roman"/>
              </a:rPr>
              <a:t> group</a:t>
            </a:r>
            <a:r>
              <a:rPr lang="en-US" sz="1200" kern="1200" dirty="0" smtClean="0">
                <a:solidFill>
                  <a:srgbClr val="000000"/>
                </a:solidFill>
                <a:effectLst/>
                <a:latin typeface="Segoe UI"/>
                <a:ea typeface="Times New Roman"/>
                <a:cs typeface="Times New Roman"/>
              </a:rPr>
              <a:t>, click the arrow at the bottom right to launch the </a:t>
            </a:r>
            <a:r>
              <a:rPr lang="en-US" sz="1200" b="1" kern="1200" dirty="0" smtClean="0">
                <a:solidFill>
                  <a:srgbClr val="000000"/>
                </a:solidFill>
                <a:effectLst/>
                <a:latin typeface="Segoe UI"/>
                <a:ea typeface="Times New Roman"/>
                <a:cs typeface="Times New Roman"/>
              </a:rPr>
              <a:t>Format Shape </a:t>
            </a:r>
            <a:r>
              <a:rPr lang="en-US" sz="1200" kern="1200" dirty="0" smtClean="0">
                <a:solidFill>
                  <a:srgbClr val="000000"/>
                </a:solidFill>
                <a:effectLst/>
                <a:latin typeface="Segoe UI"/>
                <a:ea typeface="Times New Roman"/>
                <a:cs typeface="Times New Roman"/>
              </a:rPr>
              <a:t>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startAt="9"/>
              <a:tabLst>
                <a:tab pos="457200" algn="l"/>
              </a:tabLst>
            </a:pPr>
            <a:r>
              <a:rPr lang="en-US" sz="1200" kern="1200" dirty="0" smtClean="0">
                <a:effectLst/>
                <a:latin typeface="Segoe UI"/>
                <a:ea typeface="Times New Roman"/>
                <a:cs typeface="Times New Roman"/>
              </a:rPr>
              <a:t>In the </a:t>
            </a:r>
            <a:r>
              <a:rPr lang="en-US" sz="1200" b="1" kern="1200" dirty="0" smtClean="0">
                <a:effectLst/>
                <a:latin typeface="Segoe UI"/>
                <a:ea typeface="Times New Roman"/>
                <a:cs typeface="Times New Roman"/>
              </a:rPr>
              <a:t>Format Shape</a:t>
            </a:r>
            <a:r>
              <a:rPr lang="en-US" sz="1200" kern="1200" dirty="0" smtClean="0">
                <a:effectLst/>
                <a:latin typeface="Segoe UI"/>
                <a:ea typeface="Times New Roman"/>
                <a:cs typeface="Times New Roman"/>
              </a:rPr>
              <a:t> dialog box, select </a:t>
            </a:r>
            <a:r>
              <a:rPr lang="en-US" sz="1200" b="1" kern="1200" dirty="0" smtClean="0">
                <a:effectLst/>
                <a:latin typeface="Segoe UI"/>
                <a:ea typeface="Times New Roman"/>
                <a:cs typeface="Times New Roman"/>
              </a:rPr>
              <a:t>Size</a:t>
            </a:r>
            <a:r>
              <a:rPr lang="en-US" sz="1200" kern="1200" dirty="0" smtClean="0">
                <a:effectLst/>
                <a:latin typeface="Segoe UI"/>
                <a:ea typeface="Times New Roman"/>
                <a:cs typeface="Times New Roman"/>
              </a:rPr>
              <a:t> in the left pane, under </a:t>
            </a:r>
            <a:r>
              <a:rPr lang="en-US" sz="1200" b="1" kern="1200" dirty="0" smtClean="0">
                <a:effectLst/>
                <a:latin typeface="Segoe UI"/>
                <a:ea typeface="Times New Roman"/>
                <a:cs typeface="Times New Roman"/>
              </a:rPr>
              <a:t>Size and Rotate</a:t>
            </a:r>
            <a:r>
              <a:rPr lang="en-US" sz="1200" kern="1200" dirty="0" smtClean="0">
                <a:effectLst/>
                <a:latin typeface="Segoe UI"/>
                <a:ea typeface="Times New Roman"/>
                <a:cs typeface="Times New Roman"/>
              </a:rPr>
              <a:t> in the right pane set </a:t>
            </a:r>
            <a:r>
              <a:rPr lang="en-US" sz="1200" b="1" kern="1200" dirty="0" smtClean="0">
                <a:effectLst/>
                <a:latin typeface="Segoe UI"/>
                <a:ea typeface="Times New Roman"/>
                <a:cs typeface="Times New Roman"/>
              </a:rPr>
              <a:t>Height</a:t>
            </a:r>
            <a:r>
              <a:rPr lang="en-US" sz="1200" kern="1200" dirty="0" smtClean="0">
                <a:effectLst/>
                <a:latin typeface="Segoe UI"/>
                <a:ea typeface="Times New Roman"/>
                <a:cs typeface="Times New Roman"/>
              </a:rPr>
              <a:t> to </a:t>
            </a:r>
            <a:r>
              <a:rPr lang="en-US" sz="1200" b="1" kern="1200" dirty="0" smtClean="0">
                <a:effectLst/>
                <a:latin typeface="Segoe UI"/>
                <a:ea typeface="Times New Roman"/>
                <a:cs typeface="Times New Roman"/>
              </a:rPr>
              <a:t>5.5”</a:t>
            </a:r>
            <a:r>
              <a:rPr lang="en-US" sz="1200" kern="1200" dirty="0" smtClean="0">
                <a:effectLst/>
                <a:latin typeface="Segoe UI"/>
                <a:ea typeface="Times New Roman"/>
                <a:cs typeface="Times New Roman"/>
              </a:rPr>
              <a:t> and </a:t>
            </a:r>
            <a:r>
              <a:rPr lang="en-US" sz="1200" b="1" kern="1200" dirty="0" smtClean="0">
                <a:effectLst/>
                <a:latin typeface="Segoe UI"/>
                <a:ea typeface="Times New Roman"/>
                <a:cs typeface="Times New Roman"/>
              </a:rPr>
              <a:t>Width</a:t>
            </a:r>
            <a:r>
              <a:rPr lang="en-US" sz="1200" kern="1200" dirty="0" smtClean="0">
                <a:effectLst/>
                <a:latin typeface="Segoe UI"/>
                <a:ea typeface="Times New Roman"/>
                <a:cs typeface="Times New Roman"/>
              </a:rPr>
              <a:t> to </a:t>
            </a:r>
            <a:r>
              <a:rPr lang="en-US" sz="1200" b="1" kern="1200" dirty="0" smtClean="0">
                <a:effectLst/>
                <a:latin typeface="Segoe UI"/>
                <a:ea typeface="Times New Roman"/>
                <a:cs typeface="Times New Roman"/>
              </a:rPr>
              <a:t>10”</a:t>
            </a:r>
            <a:r>
              <a:rPr lang="en-US" sz="1200" kern="1200" dirty="0" smtClean="0">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startAt="9"/>
              <a:tabLst>
                <a:tab pos="457200" algn="l"/>
              </a:tabLst>
            </a:pPr>
            <a:r>
              <a:rPr lang="en-US" sz="1200" kern="1200" dirty="0" smtClean="0">
                <a:effectLst/>
                <a:latin typeface="Segoe UI"/>
                <a:ea typeface="Times New Roman"/>
                <a:cs typeface="Times New Roman"/>
              </a:rPr>
              <a:t>In the </a:t>
            </a:r>
            <a:r>
              <a:rPr lang="en-US" sz="1200" b="1" kern="1200" dirty="0" smtClean="0">
                <a:effectLst/>
                <a:latin typeface="Segoe UI"/>
                <a:ea typeface="Times New Roman"/>
                <a:cs typeface="Times New Roman"/>
              </a:rPr>
              <a:t>Format Shape</a:t>
            </a:r>
            <a:r>
              <a:rPr lang="en-US" sz="1200" kern="1200" dirty="0" smtClean="0">
                <a:effectLst/>
                <a:latin typeface="Segoe UI"/>
                <a:ea typeface="Times New Roman"/>
                <a:cs typeface="Times New Roman"/>
              </a:rPr>
              <a:t> dialog box, select </a:t>
            </a:r>
            <a:r>
              <a:rPr lang="en-US" sz="1200" b="1" kern="1200" dirty="0" smtClean="0">
                <a:effectLst/>
                <a:latin typeface="Segoe UI"/>
                <a:ea typeface="Times New Roman"/>
                <a:cs typeface="Times New Roman"/>
              </a:rPr>
              <a:t>Fill</a:t>
            </a:r>
            <a:r>
              <a:rPr lang="en-US" sz="1200" kern="1200" dirty="0" smtClean="0">
                <a:effectLst/>
                <a:latin typeface="Segoe UI"/>
                <a:ea typeface="Times New Roman"/>
                <a:cs typeface="Times New Roman"/>
              </a:rPr>
              <a:t> in the left pane, under </a:t>
            </a:r>
            <a:r>
              <a:rPr lang="en-US" sz="1200" b="1" kern="1200" dirty="0" smtClean="0">
                <a:effectLst/>
                <a:latin typeface="Segoe UI"/>
                <a:ea typeface="Times New Roman"/>
                <a:cs typeface="Times New Roman"/>
              </a:rPr>
              <a:t>Fill</a:t>
            </a:r>
            <a:r>
              <a:rPr lang="en-US" sz="1200" kern="1200" dirty="0" smtClean="0">
                <a:effectLst/>
                <a:latin typeface="Segoe UI"/>
                <a:ea typeface="Times New Roman"/>
                <a:cs typeface="Times New Roman"/>
              </a:rPr>
              <a:t> in the right pane select </a:t>
            </a:r>
            <a:r>
              <a:rPr lang="en-US" sz="1200" b="1" kern="1200" dirty="0" smtClean="0">
                <a:effectLst/>
                <a:latin typeface="Segoe UI"/>
                <a:ea typeface="Times New Roman"/>
                <a:cs typeface="Times New Roman"/>
              </a:rPr>
              <a:t>Gradient Fill</a:t>
            </a:r>
            <a:r>
              <a:rPr lang="en-US" sz="1200" kern="1200" dirty="0" smtClean="0">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tabLst>
                <a:tab pos="457200" algn="l"/>
              </a:tabLst>
            </a:pPr>
            <a:r>
              <a:rPr lang="en-US" sz="1200" kern="1200" dirty="0" smtClean="0">
                <a:solidFill>
                  <a:srgbClr val="000000"/>
                </a:solidFill>
                <a:effectLst/>
                <a:latin typeface="Segoe UI"/>
                <a:ea typeface="Times New Roman"/>
                <a:cs typeface="Times New Roman"/>
              </a:rPr>
              <a:t>Under </a:t>
            </a:r>
            <a:r>
              <a:rPr lang="en-US" sz="1200" b="1" kern="1200" dirty="0" smtClean="0">
                <a:solidFill>
                  <a:srgbClr val="000000"/>
                </a:solidFill>
                <a:effectLst/>
                <a:latin typeface="Segoe UI"/>
                <a:ea typeface="Times New Roman"/>
                <a:cs typeface="Times New Roman"/>
              </a:rPr>
              <a:t>Gradient stops</a:t>
            </a:r>
            <a:r>
              <a:rPr lang="en-US" sz="1200" kern="1200" dirty="0" smtClean="0">
                <a:solidFill>
                  <a:srgbClr val="000000"/>
                </a:solidFill>
                <a:effectLst/>
                <a:latin typeface="Segoe UI"/>
                <a:ea typeface="Times New Roman"/>
                <a:cs typeface="Times New Roman"/>
              </a:rPr>
              <a:t>, click </a:t>
            </a:r>
            <a:r>
              <a:rPr lang="en-US" sz="1200" b="1" kern="1200" dirty="0" smtClean="0">
                <a:solidFill>
                  <a:srgbClr val="000000"/>
                </a:solidFill>
                <a:effectLst/>
                <a:latin typeface="Segoe UI"/>
                <a:ea typeface="Times New Roman"/>
                <a:cs typeface="Times New Roman"/>
              </a:rPr>
              <a:t>Add gradient stop</a:t>
            </a:r>
            <a:r>
              <a:rPr lang="en-US" sz="1200" kern="1200" dirty="0" smtClean="0">
                <a:solidFill>
                  <a:srgbClr val="000000"/>
                </a:solidFill>
                <a:effectLst/>
                <a:latin typeface="Segoe UI"/>
                <a:ea typeface="Times New Roman"/>
                <a:cs typeface="Times New Roman"/>
              </a:rPr>
              <a:t> or </a:t>
            </a:r>
            <a:r>
              <a:rPr lang="en-US" sz="1200" b="1" kern="1200" dirty="0" smtClean="0">
                <a:solidFill>
                  <a:srgbClr val="000000"/>
                </a:solidFill>
                <a:effectLst/>
                <a:latin typeface="Segoe UI"/>
                <a:ea typeface="Times New Roman"/>
                <a:cs typeface="Times New Roman"/>
              </a:rPr>
              <a:t>Remove gradient stop</a:t>
            </a:r>
            <a:r>
              <a:rPr lang="en-US" sz="1200" kern="1200" dirty="0" smtClean="0">
                <a:solidFill>
                  <a:srgbClr val="000000"/>
                </a:solidFill>
                <a:effectLst/>
                <a:latin typeface="Segoe UI"/>
                <a:ea typeface="Times New Roman"/>
                <a:cs typeface="Times New Roman"/>
              </a:rPr>
              <a:t> until two stops appear on the slider. Customize the gradient stops as follows:</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tabLst>
                <a:tab pos="914400" algn="l"/>
              </a:tabLst>
            </a:pPr>
            <a:r>
              <a:rPr lang="en-US" sz="1200" kern="1200" dirty="0" smtClean="0">
                <a:solidFill>
                  <a:srgbClr val="000000"/>
                </a:solidFill>
                <a:effectLst/>
                <a:latin typeface="Segoe UI"/>
                <a:ea typeface="Times New Roman"/>
                <a:cs typeface="Times New Roman"/>
              </a:rPr>
              <a:t>Select the first stop on the slider, and then do the following:</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tabLst>
                <a:tab pos="1371600" algn="l"/>
              </a:tabLst>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tabLst>
                <a:tab pos="1371600" algn="l"/>
              </a:tabLst>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a:t>
            </a:r>
            <a:r>
              <a:rPr lang="en-US" sz="1200" b="1" kern="1200" dirty="0" smtClean="0">
                <a:solidFill>
                  <a:srgbClr val="000000"/>
                </a:solidFill>
                <a:effectLst/>
                <a:latin typeface="Segoe UI"/>
                <a:ea typeface="Times New Roman"/>
                <a:cs typeface="Times New Roman"/>
              </a:rPr>
              <a:t> White, Background 1 </a:t>
            </a:r>
            <a:r>
              <a:rPr lang="en-US" sz="1200" kern="1200" dirty="0" smtClean="0">
                <a:solidFill>
                  <a:srgbClr val="000000"/>
                </a:solidFill>
                <a:effectLst/>
                <a:latin typeface="Segoe UI"/>
                <a:ea typeface="Times New Roman"/>
                <a:cs typeface="Times New Roman"/>
              </a:rPr>
              <a:t>(first row, first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tabLst>
                <a:tab pos="914400" algn="l"/>
              </a:tabLst>
            </a:pPr>
            <a:r>
              <a:rPr lang="en-US" sz="1200" kern="1200" dirty="0" smtClean="0">
                <a:solidFill>
                  <a:srgbClr val="000000"/>
                </a:solidFill>
                <a:effectLst/>
                <a:latin typeface="Segoe UI"/>
                <a:ea typeface="Times New Roman"/>
                <a:cs typeface="Times New Roman"/>
              </a:rPr>
              <a:t>Select the last stop on the list, and then do the following: </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tabLst>
                <a:tab pos="1371600" algn="l"/>
              </a:tabLst>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100%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tabLst>
                <a:tab pos="1371600" algn="l"/>
              </a:tabLst>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 </a:t>
            </a:r>
            <a:r>
              <a:rPr lang="en-US" sz="1200" b="1" kern="1200" dirty="0" smtClean="0">
                <a:solidFill>
                  <a:srgbClr val="000000"/>
                </a:solidFill>
                <a:effectLst/>
                <a:latin typeface="Segoe UI"/>
                <a:ea typeface="Times New Roman"/>
                <a:cs typeface="Times New Roman"/>
              </a:rPr>
              <a:t>White, Background 1 </a:t>
            </a:r>
            <a:r>
              <a:rPr lang="en-US" sz="1200" kern="1200" dirty="0" smtClean="0">
                <a:solidFill>
                  <a:srgbClr val="000000"/>
                </a:solidFill>
                <a:effectLst/>
                <a:latin typeface="Segoe UI"/>
                <a:ea typeface="Times New Roman"/>
                <a:cs typeface="Times New Roman"/>
              </a:rPr>
              <a:t>(first row, first option from the left).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tabLst>
                <a:tab pos="1371600" algn="l"/>
              </a:tabLst>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Transparency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100%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startAt="13"/>
              <a:tabLst>
                <a:tab pos="457200" algn="l"/>
              </a:tabLst>
            </a:pPr>
            <a:r>
              <a:rPr lang="en-US" sz="1200" kern="1200" dirty="0" smtClean="0">
                <a:effectLst/>
                <a:latin typeface="Segoe UI"/>
                <a:ea typeface="Times New Roman"/>
                <a:cs typeface="Times New Roman"/>
              </a:rPr>
              <a:t>Close the </a:t>
            </a:r>
            <a:r>
              <a:rPr lang="en-US" sz="1200" b="1" kern="1200" dirty="0" smtClean="0">
                <a:effectLst/>
                <a:latin typeface="Segoe UI"/>
                <a:ea typeface="Times New Roman"/>
                <a:cs typeface="Times New Roman"/>
              </a:rPr>
              <a:t>Format Shape</a:t>
            </a:r>
            <a:r>
              <a:rPr lang="en-US" sz="1200" kern="1200" dirty="0" smtClean="0">
                <a:effectLst/>
                <a:latin typeface="Segoe UI"/>
                <a:ea typeface="Times New Roman"/>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startAt="13"/>
              <a:tabLst>
                <a:tab pos="457200" algn="l"/>
              </a:tabLst>
            </a:pPr>
            <a:r>
              <a:rPr lang="en-US" sz="1200" dirty="0" smtClean="0">
                <a:effectLst/>
                <a:latin typeface="Segoe UI"/>
                <a:ea typeface="Calibri"/>
                <a:cs typeface="Times New Roman"/>
              </a:rPr>
              <a:t>With the rectangle selected, on the </a:t>
            </a:r>
            <a:r>
              <a:rPr lang="en-US" sz="1200" b="1" dirty="0" smtClean="0">
                <a:effectLst/>
                <a:latin typeface="Segoe UI"/>
                <a:ea typeface="Calibri"/>
                <a:cs typeface="Times New Roman"/>
              </a:rPr>
              <a:t>Home</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Drawing</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Arrange</a:t>
            </a:r>
            <a:r>
              <a:rPr lang="en-US" sz="1200" dirty="0" smtClean="0">
                <a:effectLst/>
                <a:latin typeface="Segoe UI"/>
                <a:ea typeface="Calibri"/>
                <a:cs typeface="Times New Roman"/>
              </a:rPr>
              <a:t>, point to </a:t>
            </a:r>
            <a:r>
              <a:rPr lang="en-US" sz="1200" b="1" dirty="0" smtClean="0">
                <a:effectLst/>
                <a:latin typeface="Segoe UI"/>
                <a:ea typeface="Calibri"/>
                <a:cs typeface="Times New Roman"/>
              </a:rPr>
              <a:t>Align</a:t>
            </a:r>
            <a:r>
              <a:rPr lang="en-US" sz="1200" dirty="0" smtClean="0">
                <a:effectLst/>
                <a:latin typeface="Segoe UI"/>
                <a:ea typeface="Calibri"/>
                <a:cs typeface="Times New Roman"/>
              </a:rPr>
              <a:t>, and then do the following:</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tabLst>
                <a:tab pos="9144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Center</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tabLst>
                <a:tab pos="914400" algn="l"/>
              </a:tabLst>
            </a:pPr>
            <a:r>
              <a:rPr lang="en-US" sz="1200" dirty="0" smtClean="0">
                <a:effectLst/>
                <a:latin typeface="Segoe UI"/>
                <a:ea typeface="Calibri"/>
                <a:cs typeface="Times New Roman"/>
              </a:rPr>
              <a:t>Click </a:t>
            </a:r>
            <a:r>
              <a:rPr lang="en-US" sz="1200" b="1" dirty="0" smtClean="0">
                <a:effectLst/>
                <a:latin typeface="Segoe UI"/>
                <a:ea typeface="Calibri"/>
                <a:cs typeface="Times New Roman"/>
              </a:rPr>
              <a:t>Align Top</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457200" marR="0" indent="-228600">
              <a:lnSpc>
                <a:spcPct val="115000"/>
              </a:lnSpc>
              <a:spcBef>
                <a:spcPts val="600"/>
              </a:spcBef>
              <a:spcAft>
                <a:spcPts val="0"/>
              </a:spcAft>
            </a:pP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457200" marR="0" indent="-228600">
              <a:lnSpc>
                <a:spcPct val="115000"/>
              </a:lnSpc>
              <a:spcBef>
                <a:spcPts val="600"/>
              </a:spcBef>
              <a:spcAft>
                <a:spcPts val="0"/>
              </a:spcAft>
            </a:pPr>
            <a:r>
              <a:rPr lang="en-US" sz="1200" dirty="0" smtClean="0">
                <a:effectLst/>
                <a:latin typeface="Segoe UI"/>
                <a:ea typeface="Calibri"/>
                <a:cs typeface="Times New Roman"/>
              </a:rPr>
              <a:t>To reproduce the video effects on this slide, do the following:</a:t>
            </a:r>
          </a:p>
          <a:p>
            <a:pPr marL="457200" marR="0" indent="-228600">
              <a:lnSpc>
                <a:spcPct val="115000"/>
              </a:lnSpc>
              <a:spcBef>
                <a:spcPts val="600"/>
              </a:spcBef>
              <a:spcAft>
                <a:spcPts val="0"/>
              </a:spcAft>
            </a:pP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For the middle video, 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Media</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Video</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Video from File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In the left pane of the </a:t>
            </a:r>
            <a:r>
              <a:rPr lang="en-US" sz="1200" b="1" dirty="0" smtClean="0">
                <a:effectLst/>
                <a:latin typeface="Segoe UI"/>
                <a:ea typeface="Calibri"/>
                <a:cs typeface="Times New Roman"/>
              </a:rPr>
              <a:t>Insert Video</a:t>
            </a:r>
            <a:r>
              <a:rPr lang="en-US" sz="1200" dirty="0" smtClean="0">
                <a:effectLst/>
                <a:latin typeface="Segoe UI"/>
                <a:ea typeface="Calibri"/>
                <a:cs typeface="Times New Roman"/>
              </a:rPr>
              <a:t> dialog box, click the drive or library that contains the video. In the right pane of the dialog box, click the video that you want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Select the video.</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Video 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Video Styles</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Video Shape</a:t>
            </a:r>
            <a:r>
              <a:rPr lang="en-US" sz="1200" dirty="0" smtClean="0">
                <a:effectLst/>
                <a:latin typeface="Segoe UI"/>
                <a:ea typeface="Calibri"/>
                <a:cs typeface="Times New Roman"/>
              </a:rPr>
              <a:t>, under</a:t>
            </a:r>
            <a:r>
              <a:rPr lang="en-US" sz="1200" b="1" dirty="0" smtClean="0">
                <a:effectLst/>
                <a:latin typeface="Segoe UI"/>
                <a:ea typeface="Calibri"/>
                <a:cs typeface="Times New Roman"/>
              </a:rPr>
              <a:t> Callouts</a:t>
            </a:r>
            <a:r>
              <a:rPr lang="en-US" sz="1200" dirty="0" smtClean="0">
                <a:effectLst/>
                <a:latin typeface="Segoe UI"/>
                <a:ea typeface="Calibri"/>
                <a:cs typeface="Times New Roman"/>
              </a:rPr>
              <a:t> select </a:t>
            </a:r>
            <a:r>
              <a:rPr lang="en-US" sz="1200" b="1" dirty="0" smtClean="0">
                <a:effectLst/>
                <a:latin typeface="Segoe UI"/>
                <a:ea typeface="Calibri"/>
                <a:cs typeface="Times New Roman"/>
              </a:rPr>
              <a:t>Cloud Callout</a:t>
            </a:r>
            <a:r>
              <a:rPr lang="en-US" sz="1200" dirty="0" smtClean="0">
                <a:effectLst/>
                <a:latin typeface="Segoe UI"/>
                <a:ea typeface="Calibri"/>
                <a:cs typeface="Times New Roman"/>
              </a:rPr>
              <a:t> (first row, fourth option from left).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Video 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Video Styles</a:t>
            </a:r>
            <a:r>
              <a:rPr lang="en-US" sz="1200" dirty="0" smtClean="0">
                <a:effectLst/>
                <a:latin typeface="Segoe UI"/>
                <a:ea typeface="Calibri"/>
                <a:cs typeface="Times New Roman"/>
              </a:rPr>
              <a:t> group click the arrow in the bottom right corner to launch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Border Color</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Border Color</a:t>
            </a:r>
            <a:r>
              <a:rPr lang="en-US" sz="1200" dirty="0" smtClean="0">
                <a:effectLst/>
                <a:latin typeface="Segoe UI"/>
                <a:ea typeface="Calibri"/>
                <a:cs typeface="Times New Roman"/>
              </a:rPr>
              <a:t> in the right pane, click </a:t>
            </a:r>
            <a:r>
              <a:rPr lang="en-US" sz="1200" b="1" dirty="0" smtClean="0">
                <a:effectLst/>
                <a:latin typeface="Segoe UI"/>
                <a:ea typeface="Calibri"/>
                <a:cs typeface="Times New Roman"/>
              </a:rPr>
              <a:t>Gradient Line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solidFill>
                  <a:srgbClr val="000000"/>
                </a:solidFill>
                <a:effectLst/>
                <a:latin typeface="Segoe UI"/>
                <a:ea typeface="Times New Roman"/>
                <a:cs typeface="Times New Roman"/>
              </a:rPr>
              <a:t>Under </a:t>
            </a:r>
            <a:r>
              <a:rPr lang="en-US" sz="1200" b="1" kern="1200" dirty="0" smtClean="0">
                <a:solidFill>
                  <a:srgbClr val="000000"/>
                </a:solidFill>
                <a:effectLst/>
                <a:latin typeface="Segoe UI"/>
                <a:ea typeface="Times New Roman"/>
                <a:cs typeface="Times New Roman"/>
              </a:rPr>
              <a:t>Gradient stops</a:t>
            </a:r>
            <a:r>
              <a:rPr lang="en-US" sz="1200" kern="1200" dirty="0" smtClean="0">
                <a:solidFill>
                  <a:srgbClr val="000000"/>
                </a:solidFill>
                <a:effectLst/>
                <a:latin typeface="Segoe UI"/>
                <a:ea typeface="Times New Roman"/>
                <a:cs typeface="Times New Roman"/>
              </a:rPr>
              <a:t>, click </a:t>
            </a:r>
            <a:r>
              <a:rPr lang="en-US" sz="1200" b="1" kern="1200" dirty="0" smtClean="0">
                <a:solidFill>
                  <a:srgbClr val="000000"/>
                </a:solidFill>
                <a:effectLst/>
                <a:latin typeface="Segoe UI"/>
                <a:ea typeface="Times New Roman"/>
                <a:cs typeface="Times New Roman"/>
              </a:rPr>
              <a:t>Add gradient stop</a:t>
            </a:r>
            <a:r>
              <a:rPr lang="en-US" sz="1200" kern="1200" dirty="0" smtClean="0">
                <a:solidFill>
                  <a:srgbClr val="000000"/>
                </a:solidFill>
                <a:effectLst/>
                <a:latin typeface="Segoe UI"/>
                <a:ea typeface="Times New Roman"/>
                <a:cs typeface="Times New Roman"/>
              </a:rPr>
              <a:t> or </a:t>
            </a:r>
            <a:r>
              <a:rPr lang="en-US" sz="1200" b="1" kern="1200" dirty="0" smtClean="0">
                <a:solidFill>
                  <a:srgbClr val="000000"/>
                </a:solidFill>
                <a:effectLst/>
                <a:latin typeface="Segoe UI"/>
                <a:ea typeface="Times New Roman"/>
                <a:cs typeface="Times New Roman"/>
              </a:rPr>
              <a:t>Remove gradient stop</a:t>
            </a:r>
            <a:r>
              <a:rPr lang="en-US" sz="1200" kern="1200" dirty="0" smtClean="0">
                <a:solidFill>
                  <a:srgbClr val="000000"/>
                </a:solidFill>
                <a:effectLst/>
                <a:latin typeface="Segoe UI"/>
                <a:ea typeface="Times New Roman"/>
                <a:cs typeface="Times New Roman"/>
              </a:rPr>
              <a:t> until three stops appear on the slider. Customize the gradient stops as follows:</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first stop on the slider, and then do the following:</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a:t>
            </a:r>
            <a:r>
              <a:rPr lang="en-US" sz="1200" b="1" kern="1200" dirty="0" smtClean="0">
                <a:solidFill>
                  <a:srgbClr val="000000"/>
                </a:solidFill>
                <a:effectLst/>
                <a:latin typeface="Segoe UI"/>
                <a:ea typeface="Times New Roman"/>
                <a:cs typeface="Times New Roman"/>
              </a:rPr>
              <a:t> Blue, Accent 1, Lighter 40% </a:t>
            </a:r>
            <a:r>
              <a:rPr lang="en-US" sz="1200" kern="1200" dirty="0" smtClean="0">
                <a:solidFill>
                  <a:srgbClr val="000000"/>
                </a:solidFill>
                <a:effectLst/>
                <a:latin typeface="Segoe UI"/>
                <a:ea typeface="Times New Roman"/>
                <a:cs typeface="Times New Roman"/>
              </a:rPr>
              <a:t>(fourth row, fifth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second stop on the list, and then do the following: </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50%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 </a:t>
            </a:r>
            <a:r>
              <a:rPr lang="en-US" sz="1200" b="1" kern="1200" dirty="0" smtClean="0">
                <a:solidFill>
                  <a:srgbClr val="000000"/>
                </a:solidFill>
                <a:effectLst/>
                <a:latin typeface="Segoe UI"/>
                <a:ea typeface="Times New Roman"/>
                <a:cs typeface="Times New Roman"/>
              </a:rPr>
              <a:t>Blue Accent 1, Lighter 60% </a:t>
            </a:r>
            <a:r>
              <a:rPr lang="en-US" sz="1200" kern="1200" dirty="0" smtClean="0">
                <a:solidFill>
                  <a:srgbClr val="000000"/>
                </a:solidFill>
                <a:effectLst/>
                <a:latin typeface="Segoe UI"/>
                <a:ea typeface="Times New Roman"/>
                <a:cs typeface="Times New Roman"/>
              </a:rPr>
              <a:t>(third row, fifth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last stop on the list, and then do the following: </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100%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 </a:t>
            </a:r>
            <a:r>
              <a:rPr lang="en-US" sz="1200" b="1" kern="1200" dirty="0" smtClean="0">
                <a:solidFill>
                  <a:srgbClr val="000000"/>
                </a:solidFill>
                <a:effectLst/>
                <a:latin typeface="Segoe UI"/>
                <a:ea typeface="Times New Roman"/>
                <a:cs typeface="Times New Roman"/>
              </a:rPr>
              <a:t>White Background 1 </a:t>
            </a:r>
            <a:r>
              <a:rPr lang="en-US" sz="1200" kern="1200" dirty="0" smtClean="0">
                <a:solidFill>
                  <a:srgbClr val="000000"/>
                </a:solidFill>
                <a:effectLst/>
                <a:latin typeface="Segoe UI"/>
                <a:ea typeface="Times New Roman"/>
                <a:cs typeface="Times New Roman"/>
              </a:rPr>
              <a:t>(first row, first option from the left).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Also 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Border Style </a:t>
            </a:r>
            <a:r>
              <a:rPr lang="en-US" sz="1200" dirty="0" smtClean="0">
                <a:effectLst/>
                <a:latin typeface="Segoe UI"/>
                <a:ea typeface="Calibri"/>
                <a:cs typeface="Times New Roman"/>
              </a:rPr>
              <a:t>in the left pane, under </a:t>
            </a:r>
            <a:r>
              <a:rPr lang="en-US" sz="1200" b="1" dirty="0" smtClean="0">
                <a:effectLst/>
                <a:latin typeface="Segoe UI"/>
                <a:ea typeface="Calibri"/>
                <a:cs typeface="Times New Roman"/>
              </a:rPr>
              <a:t>Border Style</a:t>
            </a:r>
            <a:r>
              <a:rPr lang="en-US" sz="1200" dirty="0" smtClean="0">
                <a:effectLst/>
                <a:latin typeface="Segoe UI"/>
                <a:ea typeface="Calibri"/>
                <a:cs typeface="Times New Roman"/>
              </a:rPr>
              <a:t> in the right pane, set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1.25 pt.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Then 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Shadow</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Shadow</a:t>
            </a:r>
            <a:r>
              <a:rPr lang="en-US" sz="1200" dirty="0" smtClean="0">
                <a:effectLst/>
                <a:latin typeface="Segoe UI"/>
                <a:ea typeface="Calibri"/>
                <a:cs typeface="Times New Roman"/>
              </a:rPr>
              <a:t> in the right pane, click the arrow next to </a:t>
            </a:r>
            <a:r>
              <a:rPr lang="en-US" sz="1200" b="1" dirty="0" smtClean="0">
                <a:effectLst/>
                <a:latin typeface="Segoe UI"/>
                <a:ea typeface="Calibri"/>
                <a:cs typeface="Times New Roman"/>
              </a:rPr>
              <a:t>Presets</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Offset Diagonal Bottom Right</a:t>
            </a:r>
            <a:r>
              <a:rPr lang="en-US" sz="1200" dirty="0" smtClean="0">
                <a:effectLst/>
                <a:latin typeface="Segoe UI"/>
                <a:ea typeface="Calibri"/>
                <a:cs typeface="Times New Roman"/>
              </a:rPr>
              <a:t> (under </a:t>
            </a:r>
            <a:r>
              <a:rPr lang="en-US" sz="1200" b="1" dirty="0" smtClean="0">
                <a:effectLst/>
                <a:latin typeface="Segoe UI"/>
                <a:ea typeface="Calibri"/>
                <a:cs typeface="Times New Roman"/>
              </a:rPr>
              <a:t>Outer</a:t>
            </a:r>
            <a:r>
              <a:rPr lang="en-US" sz="1200" dirty="0" smtClean="0">
                <a:effectLst/>
                <a:latin typeface="Segoe UI"/>
                <a:ea typeface="Calibri"/>
                <a:cs typeface="Times New Roman"/>
              </a:rPr>
              <a:t>, first row, first option from left). Then set the </a:t>
            </a:r>
            <a:r>
              <a:rPr lang="en-US" sz="1200" b="1" dirty="0" smtClean="0">
                <a:effectLst/>
                <a:latin typeface="Segoe UI"/>
                <a:ea typeface="Calibri"/>
                <a:cs typeface="Times New Roman"/>
              </a:rPr>
              <a:t>Blur</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15 pt.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effectLst/>
                <a:latin typeface="Segoe UI"/>
                <a:ea typeface="Times New Roman"/>
                <a:cs typeface="Times New Roman"/>
              </a:rPr>
              <a:t>In the </a:t>
            </a:r>
            <a:r>
              <a:rPr lang="en-US" sz="1200" b="1" kern="1200" dirty="0" smtClean="0">
                <a:effectLst/>
                <a:latin typeface="Segoe UI"/>
                <a:ea typeface="Times New Roman"/>
                <a:cs typeface="Times New Roman"/>
              </a:rPr>
              <a:t>Format Video</a:t>
            </a:r>
            <a:r>
              <a:rPr lang="en-US" sz="1200" kern="1200" dirty="0" smtClean="0">
                <a:effectLst/>
                <a:latin typeface="Segoe UI"/>
                <a:ea typeface="Times New Roman"/>
                <a:cs typeface="Times New Roman"/>
              </a:rPr>
              <a:t> dialog box, click </a:t>
            </a:r>
            <a:r>
              <a:rPr lang="en-US" sz="1200" b="1" kern="1200" dirty="0" smtClean="0">
                <a:effectLst/>
                <a:latin typeface="Segoe UI"/>
                <a:ea typeface="Times New Roman"/>
                <a:cs typeface="Times New Roman"/>
              </a:rPr>
              <a:t>Size</a:t>
            </a:r>
            <a:r>
              <a:rPr lang="en-US" sz="1200" kern="1200" dirty="0" smtClean="0">
                <a:effectLst/>
                <a:latin typeface="Segoe UI"/>
                <a:ea typeface="Times New Roman"/>
                <a:cs typeface="Times New Roman"/>
              </a:rPr>
              <a:t> in the left pane, under </a:t>
            </a:r>
            <a:r>
              <a:rPr lang="en-US" sz="1200" b="1" kern="1200" dirty="0" smtClean="0">
                <a:effectLst/>
                <a:latin typeface="Segoe UI"/>
                <a:ea typeface="Times New Roman"/>
                <a:cs typeface="Times New Roman"/>
              </a:rPr>
              <a:t>Size and Rotate</a:t>
            </a:r>
            <a:r>
              <a:rPr lang="en-US" sz="1200" kern="1200" dirty="0" smtClean="0">
                <a:effectLst/>
                <a:latin typeface="Segoe UI"/>
                <a:ea typeface="Times New Roman"/>
                <a:cs typeface="Times New Roman"/>
              </a:rPr>
              <a:t> in the right pane set </a:t>
            </a:r>
            <a:r>
              <a:rPr lang="en-US" sz="1200" b="1" kern="1200" dirty="0" smtClean="0">
                <a:effectLst/>
                <a:latin typeface="Segoe UI"/>
                <a:ea typeface="Times New Roman"/>
                <a:cs typeface="Times New Roman"/>
              </a:rPr>
              <a:t>Height</a:t>
            </a:r>
            <a:r>
              <a:rPr lang="en-US" sz="1200" kern="1200" dirty="0" smtClean="0">
                <a:effectLst/>
                <a:latin typeface="Segoe UI"/>
                <a:ea typeface="Times New Roman"/>
                <a:cs typeface="Times New Roman"/>
              </a:rPr>
              <a:t> to </a:t>
            </a:r>
            <a:r>
              <a:rPr lang="en-US" sz="1200" b="1" kern="1200" dirty="0" smtClean="0">
                <a:effectLst/>
                <a:latin typeface="Segoe UI"/>
                <a:ea typeface="Times New Roman"/>
                <a:cs typeface="Times New Roman"/>
              </a:rPr>
              <a:t>2.24”</a:t>
            </a:r>
            <a:r>
              <a:rPr lang="en-US" sz="1200" b="0" kern="1200" dirty="0" smtClean="0">
                <a:effectLst/>
                <a:latin typeface="Segoe UI"/>
                <a:ea typeface="Times New Roman"/>
                <a:cs typeface="Times New Roman"/>
              </a:rPr>
              <a:t>,</a:t>
            </a:r>
            <a:r>
              <a:rPr lang="en-US" sz="1200" kern="1200" dirty="0" smtClean="0">
                <a:effectLst/>
                <a:latin typeface="Segoe UI"/>
                <a:ea typeface="Times New Roman"/>
                <a:cs typeface="Times New Roman"/>
              </a:rPr>
              <a:t> </a:t>
            </a:r>
            <a:r>
              <a:rPr lang="en-US" sz="1200" b="1" kern="1200" dirty="0" smtClean="0">
                <a:effectLst/>
                <a:latin typeface="Segoe UI"/>
                <a:ea typeface="Times New Roman"/>
                <a:cs typeface="Times New Roman"/>
              </a:rPr>
              <a:t>Width</a:t>
            </a:r>
            <a:r>
              <a:rPr lang="en-US" sz="1200" kern="1200" dirty="0" smtClean="0">
                <a:effectLst/>
                <a:latin typeface="Segoe UI"/>
                <a:ea typeface="Times New Roman"/>
                <a:cs typeface="Times New Roman"/>
              </a:rPr>
              <a:t> to </a:t>
            </a:r>
            <a:r>
              <a:rPr lang="en-US" sz="1200" b="1" kern="1200" dirty="0" smtClean="0">
                <a:effectLst/>
                <a:latin typeface="Segoe UI"/>
                <a:ea typeface="Times New Roman"/>
                <a:cs typeface="Times New Roman"/>
              </a:rPr>
              <a:t>4.01”</a:t>
            </a:r>
            <a:r>
              <a:rPr lang="en-US" sz="1200" b="0" kern="1200" dirty="0" smtClean="0">
                <a:effectLst/>
                <a:latin typeface="Segoe UI"/>
                <a:ea typeface="Times New Roman"/>
                <a:cs typeface="Times New Roman"/>
              </a:rPr>
              <a:t>,</a:t>
            </a:r>
            <a:r>
              <a:rPr lang="en-US" sz="1200" b="1" kern="1200" dirty="0" smtClean="0">
                <a:effectLst/>
                <a:latin typeface="Segoe UI"/>
                <a:ea typeface="Times New Roman"/>
                <a:cs typeface="Times New Roman"/>
              </a:rPr>
              <a:t> </a:t>
            </a:r>
            <a:r>
              <a:rPr lang="en-US" sz="1200" kern="1200" dirty="0" smtClean="0">
                <a:effectLst/>
                <a:latin typeface="Segoe UI"/>
                <a:ea typeface="Times New Roman"/>
                <a:cs typeface="Times New Roman"/>
              </a:rPr>
              <a:t>and</a:t>
            </a:r>
            <a:r>
              <a:rPr lang="en-US" sz="1200" b="1" kern="1200" dirty="0" smtClean="0">
                <a:effectLst/>
                <a:latin typeface="Segoe UI"/>
                <a:ea typeface="Times New Roman"/>
                <a:cs typeface="Times New Roman"/>
              </a:rPr>
              <a:t> Rotation </a:t>
            </a:r>
            <a:r>
              <a:rPr lang="en-US" sz="1200" kern="1200" dirty="0" smtClean="0">
                <a:effectLst/>
                <a:latin typeface="Segoe UI"/>
                <a:ea typeface="Times New Roman"/>
                <a:cs typeface="Times New Roman"/>
              </a:rPr>
              <a:t>to</a:t>
            </a:r>
            <a:r>
              <a:rPr lang="en-US" sz="1200" b="1" kern="1200" dirty="0" smtClean="0">
                <a:effectLst/>
                <a:latin typeface="Segoe UI"/>
                <a:ea typeface="Times New Roman"/>
                <a:cs typeface="Times New Roman"/>
              </a:rPr>
              <a:t> 3</a:t>
            </a:r>
            <a:r>
              <a:rPr lang="en-US" sz="1200" b="1" kern="1200" dirty="0" smtClean="0">
                <a:effectLst/>
                <a:latin typeface="+mn-lt"/>
                <a:ea typeface="Times New Roman"/>
                <a:cs typeface="Calibri"/>
              </a:rPr>
              <a:t>°</a:t>
            </a:r>
            <a:r>
              <a:rPr lang="en-US" sz="1200" kern="1200" dirty="0" smtClean="0">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Position</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Position on Slide</a:t>
            </a:r>
            <a:r>
              <a:rPr lang="en-US" sz="1200" dirty="0" smtClean="0">
                <a:effectLst/>
                <a:latin typeface="Segoe UI"/>
                <a:ea typeface="Calibri"/>
                <a:cs typeface="Times New Roman"/>
              </a:rPr>
              <a:t> in the right pane, set </a:t>
            </a:r>
            <a:r>
              <a:rPr lang="en-US" sz="1200" b="1" dirty="0" smtClean="0">
                <a:effectLst/>
                <a:latin typeface="Segoe UI"/>
                <a:ea typeface="Calibri"/>
                <a:cs typeface="Times New Roman"/>
              </a:rPr>
              <a:t>Horizontal</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2.85”</a:t>
            </a:r>
            <a:r>
              <a:rPr lang="en-US" sz="1200" dirty="0" smtClean="0">
                <a:effectLst/>
                <a:latin typeface="Segoe UI"/>
                <a:ea typeface="Calibri"/>
                <a:cs typeface="Times New Roman"/>
              </a:rPr>
              <a:t> and </a:t>
            </a:r>
            <a:r>
              <a:rPr lang="en-US" sz="1200" b="1" dirty="0" smtClean="0">
                <a:effectLst/>
                <a:latin typeface="Segoe UI"/>
                <a:ea typeface="Calibri"/>
                <a:cs typeface="Times New Roman"/>
              </a:rPr>
              <a:t>Vertical</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1.02”</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Close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Select the video, click and drag the </a:t>
            </a:r>
            <a:r>
              <a:rPr lang="en-US" sz="1200" b="1" dirty="0" smtClean="0">
                <a:effectLst/>
                <a:latin typeface="Segoe UI"/>
                <a:ea typeface="Calibri"/>
                <a:cs typeface="Times New Roman"/>
              </a:rPr>
              <a:t>Yellow Adjustment Handle </a:t>
            </a:r>
            <a:r>
              <a:rPr lang="en-US" sz="1200" dirty="0" smtClean="0">
                <a:effectLst/>
                <a:latin typeface="Segoe UI"/>
                <a:ea typeface="Calibri"/>
                <a:cs typeface="Times New Roman"/>
              </a:rPr>
              <a:t>to boy’s head in middle of picture.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With the video still selected, on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Animation</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Play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Timing </a:t>
            </a:r>
            <a:r>
              <a:rPr lang="en-US" sz="1200" dirty="0" smtClean="0">
                <a:effectLst/>
                <a:latin typeface="Segoe UI"/>
                <a:ea typeface="Calibri"/>
                <a:cs typeface="Times New Roman"/>
              </a:rPr>
              <a:t>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solidFill>
                  <a:srgbClr val="000000"/>
                </a:solidFill>
                <a:effectLst/>
                <a:latin typeface="Segoe UI"/>
                <a:ea typeface="Times New Roman"/>
                <a:cs typeface="Times New Roman"/>
              </a:rPr>
              <a:t>On the </a:t>
            </a:r>
            <a:r>
              <a:rPr lang="en-US" sz="1200" b="1" kern="1200" dirty="0" smtClean="0">
                <a:solidFill>
                  <a:srgbClr val="000000"/>
                </a:solidFill>
                <a:effectLst/>
                <a:latin typeface="Segoe UI"/>
                <a:ea typeface="Times New Roman"/>
                <a:cs typeface="Times New Roman"/>
              </a:rPr>
              <a:t>Animations</a:t>
            </a:r>
            <a:r>
              <a:rPr lang="en-US" sz="1200" kern="1200" dirty="0" smtClean="0">
                <a:solidFill>
                  <a:srgbClr val="000000"/>
                </a:solidFill>
                <a:effectLst/>
                <a:latin typeface="Segoe UI"/>
                <a:ea typeface="Times New Roman"/>
                <a:cs typeface="Times New Roman"/>
              </a:rPr>
              <a:t> tab, in the </a:t>
            </a:r>
            <a:r>
              <a:rPr lang="en-US" sz="1200" b="1" kern="1200" dirty="0" smtClean="0">
                <a:solidFill>
                  <a:srgbClr val="000000"/>
                </a:solidFill>
                <a:effectLst/>
                <a:latin typeface="Segoe UI"/>
                <a:ea typeface="Times New Roman"/>
                <a:cs typeface="Times New Roman"/>
              </a:rPr>
              <a:t>Advanced Animation</a:t>
            </a:r>
            <a:r>
              <a:rPr lang="en-US" sz="1200" kern="1200" dirty="0" smtClean="0">
                <a:solidFill>
                  <a:srgbClr val="000000"/>
                </a:solidFill>
                <a:effectLst/>
                <a:latin typeface="Segoe UI"/>
                <a:ea typeface="Times New Roman"/>
                <a:cs typeface="Times New Roman"/>
              </a:rPr>
              <a:t> group, click </a:t>
            </a:r>
            <a:r>
              <a:rPr lang="en-US" sz="1200" b="1" kern="1200" dirty="0" smtClean="0">
                <a:solidFill>
                  <a:srgbClr val="000000"/>
                </a:solidFill>
                <a:effectLst/>
                <a:latin typeface="Segoe UI"/>
                <a:ea typeface="Times New Roman"/>
                <a:cs typeface="Times New Roman"/>
              </a:rPr>
              <a:t>Add Animation</a:t>
            </a:r>
            <a:r>
              <a:rPr lang="en-US" sz="1200" kern="1200" dirty="0" smtClean="0">
                <a:solidFill>
                  <a:srgbClr val="000000"/>
                </a:solidFill>
                <a:effectLst/>
                <a:latin typeface="Segoe UI"/>
                <a:ea typeface="Times New Roman"/>
                <a:cs typeface="Times New Roman"/>
              </a:rPr>
              <a:t>, select </a:t>
            </a:r>
            <a:r>
              <a:rPr lang="en-US" sz="1200" b="1" kern="1200" dirty="0" smtClean="0">
                <a:solidFill>
                  <a:srgbClr val="000000"/>
                </a:solidFill>
                <a:effectLst/>
                <a:latin typeface="Segoe UI"/>
                <a:ea typeface="Times New Roman"/>
                <a:cs typeface="Times New Roman"/>
              </a:rPr>
              <a:t>Wipe.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Timing </a:t>
            </a:r>
            <a:r>
              <a:rPr lang="en-US" sz="1200" dirty="0" smtClean="0">
                <a:effectLst/>
                <a:latin typeface="Segoe UI"/>
                <a:ea typeface="Calibri"/>
                <a:cs typeface="Times New Roman"/>
              </a:rPr>
              <a:t>group, click the arrow to the right of </a:t>
            </a:r>
            <a:r>
              <a:rPr lang="en-US" sz="1200" b="1" dirty="0" smtClean="0">
                <a:effectLst/>
                <a:latin typeface="Segoe UI"/>
                <a:ea typeface="Calibri"/>
                <a:cs typeface="Times New Roman"/>
              </a:rPr>
              <a:t>Start</a:t>
            </a:r>
            <a:r>
              <a:rPr lang="en-US" sz="1200" b="0" dirty="0" smtClean="0">
                <a:effectLst/>
                <a:latin typeface="Segoe UI"/>
                <a:ea typeface="Calibri"/>
                <a:cs typeface="Times New Roman"/>
              </a:rPr>
              <a:t>,</a:t>
            </a:r>
            <a:r>
              <a:rPr lang="en-US" sz="1200" dirty="0" smtClean="0">
                <a:effectLst/>
                <a:latin typeface="Segoe UI"/>
                <a:ea typeface="Calibri"/>
                <a:cs typeface="Times New Roman"/>
              </a:rPr>
              <a:t> select </a:t>
            </a:r>
            <a:r>
              <a:rPr lang="en-US" sz="1200" b="1" dirty="0" smtClean="0">
                <a:effectLst/>
                <a:latin typeface="Segoe UI"/>
                <a:ea typeface="Calibri"/>
                <a:cs typeface="Times New Roman"/>
              </a:rPr>
              <a:t>With </a:t>
            </a:r>
            <a:r>
              <a:rPr lang="en-US" sz="1200" b="1" smtClean="0">
                <a:effectLst/>
                <a:latin typeface="Segoe UI"/>
                <a:ea typeface="Calibri"/>
                <a:cs typeface="Times New Roman"/>
              </a:rPr>
              <a:t>Previous</a:t>
            </a:r>
            <a:r>
              <a:rPr lang="en-US" sz="1200" b="0" kern="1200" smtClean="0">
                <a:solidFill>
                  <a:srgbClr val="000000"/>
                </a:solidFill>
                <a:effectLst/>
                <a:latin typeface="Segoe UI"/>
                <a:ea typeface="Calibri"/>
                <a:cs typeface="Times New Roman"/>
              </a:rPr>
              <a:t>,</a:t>
            </a:r>
            <a:r>
              <a:rPr lang="en-US" sz="1200" b="0" kern="1200" baseline="0" smtClean="0">
                <a:solidFill>
                  <a:srgbClr val="000000"/>
                </a:solidFill>
                <a:effectLst/>
                <a:latin typeface="Segoe UI"/>
                <a:ea typeface="Calibri"/>
                <a:cs typeface="Times New Roman"/>
              </a:rPr>
              <a:t> </a:t>
            </a:r>
            <a:r>
              <a:rPr lang="en-US" sz="1200" kern="1200" smtClean="0">
                <a:solidFill>
                  <a:srgbClr val="000000"/>
                </a:solidFill>
                <a:effectLst/>
                <a:latin typeface="Segoe UI"/>
                <a:ea typeface="Times New Roman"/>
                <a:cs typeface="Times New Roman"/>
              </a:rPr>
              <a:t>and </a:t>
            </a:r>
            <a:r>
              <a:rPr lang="en-US" sz="1200" kern="1200" dirty="0" smtClean="0">
                <a:solidFill>
                  <a:srgbClr val="000000"/>
                </a:solidFill>
                <a:effectLst/>
                <a:latin typeface="Segoe UI"/>
                <a:ea typeface="Times New Roman"/>
                <a:cs typeface="Times New Roman"/>
              </a:rPr>
              <a:t>set </a:t>
            </a:r>
            <a:r>
              <a:rPr lang="en-US" sz="1200" b="1" kern="1200" dirty="0" smtClean="0">
                <a:solidFill>
                  <a:srgbClr val="000000"/>
                </a:solidFill>
                <a:effectLst/>
                <a:latin typeface="Segoe UI"/>
                <a:ea typeface="Times New Roman"/>
                <a:cs typeface="Times New Roman"/>
              </a:rPr>
              <a:t>Duration</a:t>
            </a:r>
            <a:r>
              <a:rPr lang="en-US" sz="1200" kern="1200" dirty="0" smtClean="0">
                <a:solidFill>
                  <a:srgbClr val="000000"/>
                </a:solidFill>
                <a:effectLst/>
                <a:latin typeface="Segoe UI"/>
                <a:ea typeface="Times New Roman"/>
                <a:cs typeface="Times New Roman"/>
              </a:rPr>
              <a:t> to </a:t>
            </a:r>
            <a:r>
              <a:rPr lang="en-US" sz="1200" b="1" kern="1200" dirty="0" smtClean="0">
                <a:solidFill>
                  <a:srgbClr val="000000"/>
                </a:solidFill>
                <a:effectLst/>
                <a:latin typeface="Segoe UI"/>
                <a:ea typeface="Times New Roman"/>
                <a:cs typeface="Times New Roman"/>
              </a:rPr>
              <a:t>01.00 seconds</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For the left video, 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Media</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Video</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Video from file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In the left pane of the </a:t>
            </a:r>
            <a:r>
              <a:rPr lang="en-US" sz="1200" b="1" dirty="0" smtClean="0">
                <a:effectLst/>
                <a:latin typeface="Segoe UI"/>
                <a:ea typeface="Calibri"/>
                <a:cs typeface="Times New Roman"/>
              </a:rPr>
              <a:t>Insert Video</a:t>
            </a:r>
            <a:r>
              <a:rPr lang="en-US" sz="1200" dirty="0" smtClean="0">
                <a:effectLst/>
                <a:latin typeface="Segoe UI"/>
                <a:ea typeface="Calibri"/>
                <a:cs typeface="Times New Roman"/>
              </a:rPr>
              <a:t> dialog box, click the drive or library that contains the video. In the right pane of the dialog box, click the video that you want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Video 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Video Styles</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Video Shape</a:t>
            </a:r>
            <a:r>
              <a:rPr lang="en-US" sz="1200" dirty="0" smtClean="0">
                <a:effectLst/>
                <a:latin typeface="Segoe UI"/>
                <a:ea typeface="Calibri"/>
                <a:cs typeface="Times New Roman"/>
              </a:rPr>
              <a:t>, under</a:t>
            </a:r>
            <a:r>
              <a:rPr lang="en-US" sz="1200" b="1" dirty="0" smtClean="0">
                <a:effectLst/>
                <a:latin typeface="Segoe UI"/>
                <a:ea typeface="Calibri"/>
                <a:cs typeface="Times New Roman"/>
              </a:rPr>
              <a:t> Callouts</a:t>
            </a:r>
            <a:r>
              <a:rPr lang="en-US" sz="1200" dirty="0" smtClean="0">
                <a:effectLst/>
                <a:latin typeface="Segoe UI"/>
                <a:ea typeface="Calibri"/>
                <a:cs typeface="Times New Roman"/>
              </a:rPr>
              <a:t>, select </a:t>
            </a:r>
            <a:r>
              <a:rPr lang="en-US" sz="1200" b="1" dirty="0" smtClean="0">
                <a:effectLst/>
                <a:latin typeface="Segoe UI"/>
                <a:ea typeface="Calibri"/>
                <a:cs typeface="Times New Roman"/>
              </a:rPr>
              <a:t>Cloud Callout</a:t>
            </a:r>
            <a:r>
              <a:rPr lang="en-US" sz="1200" dirty="0" smtClean="0">
                <a:effectLst/>
                <a:latin typeface="Segoe UI"/>
                <a:ea typeface="Calibri"/>
                <a:cs typeface="Times New Roman"/>
              </a:rPr>
              <a:t> (first row, fourth option from left).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Video 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Video Styles</a:t>
            </a:r>
            <a:r>
              <a:rPr lang="en-US" sz="1200" dirty="0" smtClean="0">
                <a:effectLst/>
                <a:latin typeface="Segoe UI"/>
                <a:ea typeface="Calibri"/>
                <a:cs typeface="Times New Roman"/>
              </a:rPr>
              <a:t> group, click the arrow in the bottom right corner to launch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Border Color</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Border Color</a:t>
            </a:r>
            <a:r>
              <a:rPr lang="en-US" sz="1200" dirty="0" smtClean="0">
                <a:effectLst/>
                <a:latin typeface="Segoe UI"/>
                <a:ea typeface="Calibri"/>
                <a:cs typeface="Times New Roman"/>
              </a:rPr>
              <a:t> in the right pane click </a:t>
            </a:r>
            <a:r>
              <a:rPr lang="en-US" sz="1200" b="1" dirty="0" smtClean="0">
                <a:effectLst/>
                <a:latin typeface="Segoe UI"/>
                <a:ea typeface="Calibri"/>
                <a:cs typeface="Times New Roman"/>
              </a:rPr>
              <a:t>Gradient Line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solidFill>
                  <a:srgbClr val="000000"/>
                </a:solidFill>
                <a:effectLst/>
                <a:latin typeface="Segoe UI"/>
                <a:ea typeface="Times New Roman"/>
                <a:cs typeface="Times New Roman"/>
              </a:rPr>
              <a:t>Under </a:t>
            </a:r>
            <a:r>
              <a:rPr lang="en-US" sz="1200" b="1" kern="1200" dirty="0" smtClean="0">
                <a:solidFill>
                  <a:srgbClr val="000000"/>
                </a:solidFill>
                <a:effectLst/>
                <a:latin typeface="Segoe UI"/>
                <a:ea typeface="Times New Roman"/>
                <a:cs typeface="Times New Roman"/>
              </a:rPr>
              <a:t>Gradient stops</a:t>
            </a:r>
            <a:r>
              <a:rPr lang="en-US" sz="1200" kern="1200" dirty="0" smtClean="0">
                <a:solidFill>
                  <a:srgbClr val="000000"/>
                </a:solidFill>
                <a:effectLst/>
                <a:latin typeface="Segoe UI"/>
                <a:ea typeface="Times New Roman"/>
                <a:cs typeface="Times New Roman"/>
              </a:rPr>
              <a:t>, click </a:t>
            </a:r>
            <a:r>
              <a:rPr lang="en-US" sz="1200" b="1" kern="1200" dirty="0" smtClean="0">
                <a:solidFill>
                  <a:srgbClr val="000000"/>
                </a:solidFill>
                <a:effectLst/>
                <a:latin typeface="Segoe UI"/>
                <a:ea typeface="Times New Roman"/>
                <a:cs typeface="Times New Roman"/>
              </a:rPr>
              <a:t>Add gradient stop</a:t>
            </a:r>
            <a:r>
              <a:rPr lang="en-US" sz="1200" kern="1200" dirty="0" smtClean="0">
                <a:solidFill>
                  <a:srgbClr val="000000"/>
                </a:solidFill>
                <a:effectLst/>
                <a:latin typeface="Segoe UI"/>
                <a:ea typeface="Times New Roman"/>
                <a:cs typeface="Times New Roman"/>
              </a:rPr>
              <a:t> or </a:t>
            </a:r>
            <a:r>
              <a:rPr lang="en-US" sz="1200" b="1" kern="1200" dirty="0" smtClean="0">
                <a:solidFill>
                  <a:srgbClr val="000000"/>
                </a:solidFill>
                <a:effectLst/>
                <a:latin typeface="Segoe UI"/>
                <a:ea typeface="Times New Roman"/>
                <a:cs typeface="Times New Roman"/>
              </a:rPr>
              <a:t>Remove gradient stop</a:t>
            </a:r>
            <a:r>
              <a:rPr lang="en-US" sz="1200" kern="1200" dirty="0" smtClean="0">
                <a:solidFill>
                  <a:srgbClr val="000000"/>
                </a:solidFill>
                <a:effectLst/>
                <a:latin typeface="Segoe UI"/>
                <a:ea typeface="Times New Roman"/>
                <a:cs typeface="Times New Roman"/>
              </a:rPr>
              <a:t> until three stops appear on the slider. Customize the gradient stops as follows:</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first stop on the slider, and then do the following:</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a:t>
            </a:r>
            <a:r>
              <a:rPr lang="en-US" sz="1200" b="1" kern="1200" dirty="0" smtClean="0">
                <a:solidFill>
                  <a:srgbClr val="000000"/>
                </a:solidFill>
                <a:effectLst/>
                <a:latin typeface="Segoe UI"/>
                <a:ea typeface="Times New Roman"/>
                <a:cs typeface="Times New Roman"/>
              </a:rPr>
              <a:t> Blue, Accent 1, Lighter 40% </a:t>
            </a:r>
            <a:r>
              <a:rPr lang="en-US" sz="1200" kern="1200" dirty="0" smtClean="0">
                <a:solidFill>
                  <a:srgbClr val="000000"/>
                </a:solidFill>
                <a:effectLst/>
                <a:latin typeface="Segoe UI"/>
                <a:ea typeface="Times New Roman"/>
                <a:cs typeface="Times New Roman"/>
              </a:rPr>
              <a:t>(fourth row, fifth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second stop on the list, and then do the following: </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50%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 </a:t>
            </a:r>
            <a:r>
              <a:rPr lang="en-US" sz="1200" b="1" kern="1200" dirty="0" smtClean="0">
                <a:solidFill>
                  <a:srgbClr val="000000"/>
                </a:solidFill>
                <a:effectLst/>
                <a:latin typeface="Segoe UI"/>
                <a:ea typeface="Times New Roman"/>
                <a:cs typeface="Times New Roman"/>
              </a:rPr>
              <a:t>Blue Accent 1, Lighter 60% </a:t>
            </a:r>
            <a:r>
              <a:rPr lang="en-US" sz="1200" kern="1200" dirty="0" smtClean="0">
                <a:solidFill>
                  <a:srgbClr val="000000"/>
                </a:solidFill>
                <a:effectLst/>
                <a:latin typeface="Segoe UI"/>
                <a:ea typeface="Times New Roman"/>
                <a:cs typeface="Times New Roman"/>
              </a:rPr>
              <a:t>(third row, fifth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last stop on the list, and then do the following: </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100%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 </a:t>
            </a:r>
            <a:r>
              <a:rPr lang="en-US" sz="1200" b="1" kern="1200" dirty="0" smtClean="0">
                <a:solidFill>
                  <a:srgbClr val="000000"/>
                </a:solidFill>
                <a:effectLst/>
                <a:latin typeface="Segoe UI"/>
                <a:ea typeface="Times New Roman"/>
                <a:cs typeface="Times New Roman"/>
              </a:rPr>
              <a:t>White Background 1 </a:t>
            </a:r>
            <a:r>
              <a:rPr lang="en-US" sz="1200" kern="1200" dirty="0" smtClean="0">
                <a:solidFill>
                  <a:srgbClr val="000000"/>
                </a:solidFill>
                <a:effectLst/>
                <a:latin typeface="Segoe UI"/>
                <a:ea typeface="Times New Roman"/>
                <a:cs typeface="Times New Roman"/>
              </a:rPr>
              <a:t>(first row, first option from the left).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Also 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Border Style </a:t>
            </a:r>
            <a:r>
              <a:rPr lang="en-US" sz="1200" dirty="0" smtClean="0">
                <a:effectLst/>
                <a:latin typeface="Segoe UI"/>
                <a:ea typeface="Calibri"/>
                <a:cs typeface="Times New Roman"/>
              </a:rPr>
              <a:t>in the left pane, under </a:t>
            </a:r>
            <a:r>
              <a:rPr lang="en-US" sz="1200" b="1" dirty="0" smtClean="0">
                <a:effectLst/>
                <a:latin typeface="Segoe UI"/>
                <a:ea typeface="Calibri"/>
                <a:cs typeface="Times New Roman"/>
              </a:rPr>
              <a:t>Border Style</a:t>
            </a:r>
            <a:r>
              <a:rPr lang="en-US" sz="1200" dirty="0" smtClean="0">
                <a:effectLst/>
                <a:latin typeface="Segoe UI"/>
                <a:ea typeface="Calibri"/>
                <a:cs typeface="Times New Roman"/>
              </a:rPr>
              <a:t> in the right pane, set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1.25 pt.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Then 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Shadow</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Shadow</a:t>
            </a:r>
            <a:r>
              <a:rPr lang="en-US" sz="1200" dirty="0" smtClean="0">
                <a:effectLst/>
                <a:latin typeface="Segoe UI"/>
                <a:ea typeface="Calibri"/>
                <a:cs typeface="Times New Roman"/>
              </a:rPr>
              <a:t> in the right pane, click the arrow next to </a:t>
            </a:r>
            <a:r>
              <a:rPr lang="en-US" sz="1200" b="1" dirty="0" smtClean="0">
                <a:effectLst/>
                <a:latin typeface="Segoe UI"/>
                <a:ea typeface="Calibri"/>
                <a:cs typeface="Times New Roman"/>
              </a:rPr>
              <a:t>Presets</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Offset Diagonal Bottom Right</a:t>
            </a:r>
            <a:r>
              <a:rPr lang="en-US" sz="1200" dirty="0" smtClean="0">
                <a:effectLst/>
                <a:latin typeface="Segoe UI"/>
                <a:ea typeface="Calibri"/>
                <a:cs typeface="Times New Roman"/>
              </a:rPr>
              <a:t> (under Outer, first row, first option from left). Then set the </a:t>
            </a:r>
            <a:r>
              <a:rPr lang="en-US" sz="1200" b="1" dirty="0" smtClean="0">
                <a:effectLst/>
                <a:latin typeface="Segoe UI"/>
                <a:ea typeface="Calibri"/>
                <a:cs typeface="Times New Roman"/>
              </a:rPr>
              <a:t>Blur</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15 pt.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effectLst/>
                <a:latin typeface="Segoe UI"/>
                <a:ea typeface="Times New Roman"/>
                <a:cs typeface="Times New Roman"/>
              </a:rPr>
              <a:t>In the </a:t>
            </a:r>
            <a:r>
              <a:rPr lang="en-US" sz="1200" b="1" kern="1200" dirty="0" smtClean="0">
                <a:effectLst/>
                <a:latin typeface="Segoe UI"/>
                <a:ea typeface="Times New Roman"/>
                <a:cs typeface="Times New Roman"/>
              </a:rPr>
              <a:t>Format Video</a:t>
            </a:r>
            <a:r>
              <a:rPr lang="en-US" sz="1200" kern="1200" dirty="0" smtClean="0">
                <a:effectLst/>
                <a:latin typeface="Segoe UI"/>
                <a:ea typeface="Times New Roman"/>
                <a:cs typeface="Times New Roman"/>
              </a:rPr>
              <a:t> dialog box, click </a:t>
            </a:r>
            <a:r>
              <a:rPr lang="en-US" sz="1200" b="1" kern="1200" dirty="0" smtClean="0">
                <a:effectLst/>
                <a:latin typeface="Segoe UI"/>
                <a:ea typeface="Times New Roman"/>
                <a:cs typeface="Times New Roman"/>
              </a:rPr>
              <a:t>Size</a:t>
            </a:r>
            <a:r>
              <a:rPr lang="en-US" sz="1200" kern="1200" dirty="0" smtClean="0">
                <a:effectLst/>
                <a:latin typeface="Segoe UI"/>
                <a:ea typeface="Times New Roman"/>
                <a:cs typeface="Times New Roman"/>
              </a:rPr>
              <a:t> in the left pane, under </a:t>
            </a:r>
            <a:r>
              <a:rPr lang="en-US" sz="1200" b="1" kern="1200" dirty="0" smtClean="0">
                <a:effectLst/>
                <a:latin typeface="Segoe UI"/>
                <a:ea typeface="Times New Roman"/>
                <a:cs typeface="Times New Roman"/>
              </a:rPr>
              <a:t>Size and Rotate</a:t>
            </a:r>
            <a:r>
              <a:rPr lang="en-US" sz="1200" kern="1200" dirty="0" smtClean="0">
                <a:effectLst/>
                <a:latin typeface="Segoe UI"/>
                <a:ea typeface="Times New Roman"/>
                <a:cs typeface="Times New Roman"/>
              </a:rPr>
              <a:t> in the right pane set </a:t>
            </a:r>
            <a:r>
              <a:rPr lang="en-US" sz="1200" b="1" kern="1200" dirty="0" smtClean="0">
                <a:effectLst/>
                <a:latin typeface="Segoe UI"/>
                <a:ea typeface="Times New Roman"/>
                <a:cs typeface="Times New Roman"/>
              </a:rPr>
              <a:t>Height</a:t>
            </a:r>
            <a:r>
              <a:rPr lang="en-US" sz="1200" kern="1200" dirty="0" smtClean="0">
                <a:effectLst/>
                <a:latin typeface="Segoe UI"/>
                <a:ea typeface="Times New Roman"/>
                <a:cs typeface="Times New Roman"/>
              </a:rPr>
              <a:t> to </a:t>
            </a:r>
            <a:r>
              <a:rPr lang="en-US" sz="1200" b="1" kern="1200" dirty="0" smtClean="0">
                <a:effectLst/>
                <a:latin typeface="Segoe UI"/>
                <a:ea typeface="Times New Roman"/>
                <a:cs typeface="Times New Roman"/>
              </a:rPr>
              <a:t>2.16”</a:t>
            </a:r>
            <a:r>
              <a:rPr lang="en-US" sz="1200" kern="1200" dirty="0" smtClean="0">
                <a:effectLst/>
                <a:latin typeface="Segoe UI"/>
                <a:ea typeface="Times New Roman"/>
                <a:cs typeface="Times New Roman"/>
              </a:rPr>
              <a:t> </a:t>
            </a:r>
            <a:r>
              <a:rPr lang="en-US" sz="1200" b="1" kern="1200" dirty="0" smtClean="0">
                <a:effectLst/>
                <a:latin typeface="Segoe UI"/>
                <a:ea typeface="Times New Roman"/>
                <a:cs typeface="Times New Roman"/>
              </a:rPr>
              <a:t>Width</a:t>
            </a:r>
            <a:r>
              <a:rPr lang="en-US" sz="1200" kern="1200" dirty="0" smtClean="0">
                <a:effectLst/>
                <a:latin typeface="Segoe UI"/>
                <a:ea typeface="Times New Roman"/>
                <a:cs typeface="Times New Roman"/>
              </a:rPr>
              <a:t> to </a:t>
            </a:r>
            <a:r>
              <a:rPr lang="en-US" sz="1200" b="1" kern="1200" dirty="0" smtClean="0">
                <a:effectLst/>
                <a:latin typeface="Segoe UI"/>
                <a:ea typeface="Times New Roman"/>
                <a:cs typeface="Times New Roman"/>
              </a:rPr>
              <a:t>3.96”</a:t>
            </a:r>
            <a:r>
              <a:rPr lang="en-US" sz="1200" kern="1200" dirty="0" smtClean="0">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Position</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Position on Slide</a:t>
            </a:r>
            <a:r>
              <a:rPr lang="en-US" sz="1200" dirty="0" smtClean="0">
                <a:effectLst/>
                <a:latin typeface="Segoe UI"/>
                <a:ea typeface="Calibri"/>
                <a:cs typeface="Times New Roman"/>
              </a:rPr>
              <a:t> in the right pane, set </a:t>
            </a:r>
            <a:r>
              <a:rPr lang="en-US" sz="1200" b="1" dirty="0" smtClean="0">
                <a:effectLst/>
                <a:latin typeface="Segoe UI"/>
                <a:ea typeface="Calibri"/>
                <a:cs typeface="Times New Roman"/>
              </a:rPr>
              <a:t>Horizontal</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0.03”</a:t>
            </a:r>
            <a:r>
              <a:rPr lang="en-US" sz="1200" dirty="0" smtClean="0">
                <a:effectLst/>
                <a:latin typeface="Segoe UI"/>
                <a:ea typeface="Calibri"/>
                <a:cs typeface="Times New Roman"/>
              </a:rPr>
              <a:t> and </a:t>
            </a:r>
            <a:r>
              <a:rPr lang="en-US" sz="1200" b="1" dirty="0" smtClean="0">
                <a:effectLst/>
                <a:latin typeface="Segoe UI"/>
                <a:ea typeface="Calibri"/>
                <a:cs typeface="Times New Roman"/>
              </a:rPr>
              <a:t>Vertical</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0.2”</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Close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Select the video, click and drag the </a:t>
            </a:r>
            <a:r>
              <a:rPr lang="en-US" sz="1200" b="1" dirty="0" smtClean="0">
                <a:effectLst/>
                <a:latin typeface="Segoe UI"/>
                <a:ea typeface="Calibri"/>
                <a:cs typeface="Times New Roman"/>
              </a:rPr>
              <a:t>Yellow Adjustment Handle </a:t>
            </a:r>
            <a:r>
              <a:rPr lang="en-US" sz="1200" dirty="0" smtClean="0">
                <a:effectLst/>
                <a:latin typeface="Segoe UI"/>
                <a:ea typeface="Calibri"/>
                <a:cs typeface="Times New Roman"/>
              </a:rPr>
              <a:t>to child’s head on left of picture.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Animation</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Play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Timing </a:t>
            </a:r>
            <a:r>
              <a:rPr lang="en-US" sz="1200" dirty="0" smtClean="0">
                <a:effectLst/>
                <a:latin typeface="Segoe UI"/>
                <a:ea typeface="Calibri"/>
                <a:cs typeface="Times New Roman"/>
              </a:rPr>
              <a:t>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solidFill>
                  <a:srgbClr val="000000"/>
                </a:solidFill>
                <a:effectLst/>
                <a:latin typeface="Segoe UI"/>
                <a:ea typeface="Times New Roman"/>
                <a:cs typeface="Times New Roman"/>
              </a:rPr>
              <a:t>On the </a:t>
            </a:r>
            <a:r>
              <a:rPr lang="en-US" sz="1200" b="1" kern="1200" dirty="0" smtClean="0">
                <a:solidFill>
                  <a:srgbClr val="000000"/>
                </a:solidFill>
                <a:effectLst/>
                <a:latin typeface="Segoe UI"/>
                <a:ea typeface="Times New Roman"/>
                <a:cs typeface="Times New Roman"/>
              </a:rPr>
              <a:t>Animations</a:t>
            </a:r>
            <a:r>
              <a:rPr lang="en-US" sz="1200" kern="1200" dirty="0" smtClean="0">
                <a:solidFill>
                  <a:srgbClr val="000000"/>
                </a:solidFill>
                <a:effectLst/>
                <a:latin typeface="Segoe UI"/>
                <a:ea typeface="Times New Roman"/>
                <a:cs typeface="Times New Roman"/>
              </a:rPr>
              <a:t> tab, in the </a:t>
            </a:r>
            <a:r>
              <a:rPr lang="en-US" sz="1200" b="1" kern="1200" dirty="0" smtClean="0">
                <a:solidFill>
                  <a:srgbClr val="000000"/>
                </a:solidFill>
                <a:effectLst/>
                <a:latin typeface="Segoe UI"/>
                <a:ea typeface="Times New Roman"/>
                <a:cs typeface="Times New Roman"/>
              </a:rPr>
              <a:t>Advanced Animation</a:t>
            </a:r>
            <a:r>
              <a:rPr lang="en-US" sz="1200" kern="1200" dirty="0" smtClean="0">
                <a:solidFill>
                  <a:srgbClr val="000000"/>
                </a:solidFill>
                <a:effectLst/>
                <a:latin typeface="Segoe UI"/>
                <a:ea typeface="Times New Roman"/>
                <a:cs typeface="Times New Roman"/>
              </a:rPr>
              <a:t> group, click </a:t>
            </a:r>
            <a:r>
              <a:rPr lang="en-US" sz="1200" b="1" kern="1200" dirty="0" smtClean="0">
                <a:solidFill>
                  <a:srgbClr val="000000"/>
                </a:solidFill>
                <a:effectLst/>
                <a:latin typeface="Segoe UI"/>
                <a:ea typeface="Times New Roman"/>
                <a:cs typeface="Times New Roman"/>
              </a:rPr>
              <a:t>Add Animation</a:t>
            </a:r>
            <a:r>
              <a:rPr lang="en-US" sz="1200" kern="1200" dirty="0" smtClean="0">
                <a:solidFill>
                  <a:srgbClr val="000000"/>
                </a:solidFill>
                <a:effectLst/>
                <a:latin typeface="Segoe UI"/>
                <a:ea typeface="Times New Roman"/>
                <a:cs typeface="Times New Roman"/>
              </a:rPr>
              <a:t>, select </a:t>
            </a:r>
            <a:r>
              <a:rPr lang="en-US" sz="1200" b="1" kern="1200" dirty="0" smtClean="0">
                <a:solidFill>
                  <a:srgbClr val="000000"/>
                </a:solidFill>
                <a:effectLst/>
                <a:latin typeface="Segoe UI"/>
                <a:ea typeface="Times New Roman"/>
                <a:cs typeface="Times New Roman"/>
              </a:rPr>
              <a:t>Wipe.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Timing </a:t>
            </a:r>
            <a:r>
              <a:rPr lang="en-US" sz="1200" dirty="0" smtClean="0">
                <a:effectLst/>
                <a:latin typeface="Segoe UI"/>
                <a:ea typeface="Calibri"/>
                <a:cs typeface="Times New Roman"/>
              </a:rPr>
              <a:t>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kern="1200" dirty="0" smtClean="0">
                <a:solidFill>
                  <a:srgbClr val="000000"/>
                </a:solidFill>
                <a:effectLst/>
                <a:latin typeface="Segoe UI"/>
                <a:ea typeface="Times New Roman"/>
                <a:cs typeface="Times New Roman"/>
              </a:rPr>
              <a:t> and set </a:t>
            </a:r>
            <a:r>
              <a:rPr lang="en-US" sz="1200" b="1" kern="1200" dirty="0" smtClean="0">
                <a:solidFill>
                  <a:srgbClr val="000000"/>
                </a:solidFill>
                <a:effectLst/>
                <a:latin typeface="Segoe UI"/>
                <a:ea typeface="Times New Roman"/>
                <a:cs typeface="Times New Roman"/>
              </a:rPr>
              <a:t>Duration</a:t>
            </a:r>
            <a:r>
              <a:rPr lang="en-US" sz="1200" kern="1200" dirty="0" smtClean="0">
                <a:solidFill>
                  <a:srgbClr val="000000"/>
                </a:solidFill>
                <a:effectLst/>
                <a:latin typeface="Segoe UI"/>
                <a:ea typeface="Times New Roman"/>
                <a:cs typeface="Times New Roman"/>
              </a:rPr>
              <a:t> to </a:t>
            </a:r>
            <a:r>
              <a:rPr lang="en-US" sz="1200" b="1" kern="1200" dirty="0" smtClean="0">
                <a:solidFill>
                  <a:srgbClr val="000000"/>
                </a:solidFill>
                <a:effectLst/>
                <a:latin typeface="Segoe UI"/>
                <a:ea typeface="Times New Roman"/>
                <a:cs typeface="Times New Roman"/>
              </a:rPr>
              <a:t>01.00 seconds</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For the right video, on the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Media</a:t>
            </a:r>
            <a:r>
              <a:rPr lang="en-US" sz="1200" dirty="0" smtClean="0">
                <a:effectLst/>
                <a:latin typeface="Segoe UI"/>
                <a:ea typeface="Calibri"/>
                <a:cs typeface="Times New Roman"/>
              </a:rPr>
              <a:t> group, click </a:t>
            </a:r>
            <a:r>
              <a:rPr lang="en-US" sz="1200" b="1" dirty="0" smtClean="0">
                <a:effectLst/>
                <a:latin typeface="Segoe UI"/>
                <a:ea typeface="Calibri"/>
                <a:cs typeface="Times New Roman"/>
              </a:rPr>
              <a:t>Video</a:t>
            </a:r>
            <a:r>
              <a:rPr lang="en-US" sz="1200" dirty="0" smtClean="0">
                <a:effectLst/>
                <a:latin typeface="Segoe UI"/>
                <a:ea typeface="Calibri"/>
                <a:cs typeface="Times New Roman"/>
              </a:rPr>
              <a:t>, and then click </a:t>
            </a:r>
            <a:r>
              <a:rPr lang="en-US" sz="1200" b="1" dirty="0" smtClean="0">
                <a:effectLst/>
                <a:latin typeface="Segoe UI"/>
                <a:ea typeface="Calibri"/>
                <a:cs typeface="Times New Roman"/>
              </a:rPr>
              <a:t>Video from file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In the left pane of the </a:t>
            </a:r>
            <a:r>
              <a:rPr lang="en-US" sz="1200" b="1" dirty="0" smtClean="0">
                <a:effectLst/>
                <a:latin typeface="Segoe UI"/>
                <a:ea typeface="Calibri"/>
                <a:cs typeface="Times New Roman"/>
              </a:rPr>
              <a:t>Insert Video</a:t>
            </a:r>
            <a:r>
              <a:rPr lang="en-US" sz="1200" dirty="0" smtClean="0">
                <a:effectLst/>
                <a:latin typeface="Segoe UI"/>
                <a:ea typeface="Calibri"/>
                <a:cs typeface="Times New Roman"/>
              </a:rPr>
              <a:t> dialog box, click the drive or library that contains the video. In the right pane of the dialog box, click the video that you want and then click </a:t>
            </a:r>
            <a:r>
              <a:rPr lang="en-US" sz="1200" b="1" dirty="0" smtClean="0">
                <a:effectLst/>
                <a:latin typeface="Segoe UI"/>
                <a:ea typeface="Calibri"/>
                <a:cs typeface="Times New Roman"/>
              </a:rPr>
              <a:t>Insert</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Video 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Video Styles</a:t>
            </a:r>
            <a:r>
              <a:rPr lang="en-US" sz="1200" dirty="0" smtClean="0">
                <a:effectLst/>
                <a:latin typeface="Segoe UI"/>
                <a:ea typeface="Calibri"/>
                <a:cs typeface="Times New Roman"/>
              </a:rPr>
              <a:t> group, click the arrow to the right of </a:t>
            </a:r>
            <a:r>
              <a:rPr lang="en-US" sz="1200" b="1" dirty="0" smtClean="0">
                <a:effectLst/>
                <a:latin typeface="Segoe UI"/>
                <a:ea typeface="Calibri"/>
                <a:cs typeface="Times New Roman"/>
              </a:rPr>
              <a:t>Video Shape</a:t>
            </a:r>
            <a:r>
              <a:rPr lang="en-US" sz="1200" dirty="0" smtClean="0">
                <a:effectLst/>
                <a:latin typeface="Segoe UI"/>
                <a:ea typeface="Calibri"/>
                <a:cs typeface="Times New Roman"/>
              </a:rPr>
              <a:t>, under</a:t>
            </a:r>
            <a:r>
              <a:rPr lang="en-US" sz="1200" b="1" dirty="0" smtClean="0">
                <a:effectLst/>
                <a:latin typeface="Segoe UI"/>
                <a:ea typeface="Calibri"/>
                <a:cs typeface="Times New Roman"/>
              </a:rPr>
              <a:t> Callouts</a:t>
            </a:r>
            <a:r>
              <a:rPr lang="en-US" sz="1200" dirty="0" smtClean="0">
                <a:effectLst/>
                <a:latin typeface="Segoe UI"/>
                <a:ea typeface="Calibri"/>
                <a:cs typeface="Times New Roman"/>
              </a:rPr>
              <a:t>, select </a:t>
            </a:r>
            <a:r>
              <a:rPr lang="en-US" sz="1200" b="1" dirty="0" smtClean="0">
                <a:effectLst/>
                <a:latin typeface="Segoe UI"/>
                <a:ea typeface="Calibri"/>
                <a:cs typeface="Times New Roman"/>
              </a:rPr>
              <a:t>Cloud Callout</a:t>
            </a:r>
            <a:r>
              <a:rPr lang="en-US" sz="1200" dirty="0" smtClean="0">
                <a:effectLst/>
                <a:latin typeface="Segoe UI"/>
                <a:ea typeface="Calibri"/>
                <a:cs typeface="Times New Roman"/>
              </a:rPr>
              <a:t> (first row, fourth option from left).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Under </a:t>
            </a:r>
            <a:r>
              <a:rPr lang="en-US" sz="1200" b="1" dirty="0" smtClean="0">
                <a:effectLst/>
                <a:latin typeface="Segoe UI"/>
                <a:ea typeface="Calibri"/>
                <a:cs typeface="Times New Roman"/>
              </a:rPr>
              <a:t>Video Tools</a:t>
            </a:r>
            <a:r>
              <a:rPr lang="en-US" sz="1200" dirty="0" smtClean="0">
                <a:effectLst/>
                <a:latin typeface="Segoe UI"/>
                <a:ea typeface="Calibri"/>
                <a:cs typeface="Times New Roman"/>
              </a:rPr>
              <a:t>, on the </a:t>
            </a:r>
            <a:r>
              <a:rPr lang="en-US" sz="1200" b="1" dirty="0" smtClean="0">
                <a:effectLst/>
                <a:latin typeface="Segoe UI"/>
                <a:ea typeface="Calibri"/>
                <a:cs typeface="Times New Roman"/>
              </a:rPr>
              <a:t>Format</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Video Styles</a:t>
            </a:r>
            <a:r>
              <a:rPr lang="en-US" sz="1200" dirty="0" smtClean="0">
                <a:effectLst/>
                <a:latin typeface="Segoe UI"/>
                <a:ea typeface="Calibri"/>
                <a:cs typeface="Times New Roman"/>
              </a:rPr>
              <a:t> group click the arrow in the bottom right corner to launch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Border Color</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Border Color</a:t>
            </a:r>
            <a:r>
              <a:rPr lang="en-US" sz="1200" dirty="0" smtClean="0">
                <a:effectLst/>
                <a:latin typeface="Segoe UI"/>
                <a:ea typeface="Calibri"/>
                <a:cs typeface="Times New Roman"/>
              </a:rPr>
              <a:t> in the right pane click </a:t>
            </a:r>
            <a:r>
              <a:rPr lang="en-US" sz="1200" b="1" dirty="0" smtClean="0">
                <a:effectLst/>
                <a:latin typeface="Segoe UI"/>
                <a:ea typeface="Calibri"/>
                <a:cs typeface="Times New Roman"/>
              </a:rPr>
              <a:t>Gradient Line</a:t>
            </a:r>
            <a:r>
              <a:rPr lang="en-US" sz="1200" dirty="0" smtClean="0">
                <a:effectLst/>
                <a:latin typeface="Segoe UI"/>
                <a:ea typeface="Calibri"/>
                <a:cs typeface="Times New Roman"/>
              </a:rPr>
              <a:t>. </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solidFill>
                  <a:srgbClr val="000000"/>
                </a:solidFill>
                <a:effectLst/>
                <a:latin typeface="Segoe UI"/>
                <a:ea typeface="Times New Roman"/>
                <a:cs typeface="Times New Roman"/>
              </a:rPr>
              <a:t>Under </a:t>
            </a:r>
            <a:r>
              <a:rPr lang="en-US" sz="1200" b="1" kern="1200" dirty="0" smtClean="0">
                <a:solidFill>
                  <a:srgbClr val="000000"/>
                </a:solidFill>
                <a:effectLst/>
                <a:latin typeface="Segoe UI"/>
                <a:ea typeface="Times New Roman"/>
                <a:cs typeface="Times New Roman"/>
              </a:rPr>
              <a:t>Gradient stops</a:t>
            </a:r>
            <a:r>
              <a:rPr lang="en-US" sz="1200" kern="1200" dirty="0" smtClean="0">
                <a:solidFill>
                  <a:srgbClr val="000000"/>
                </a:solidFill>
                <a:effectLst/>
                <a:latin typeface="Segoe UI"/>
                <a:ea typeface="Times New Roman"/>
                <a:cs typeface="Times New Roman"/>
              </a:rPr>
              <a:t>, click </a:t>
            </a:r>
            <a:r>
              <a:rPr lang="en-US" sz="1200" b="1" kern="1200" dirty="0" smtClean="0">
                <a:solidFill>
                  <a:srgbClr val="000000"/>
                </a:solidFill>
                <a:effectLst/>
                <a:latin typeface="Segoe UI"/>
                <a:ea typeface="Times New Roman"/>
                <a:cs typeface="Times New Roman"/>
              </a:rPr>
              <a:t>Add gradient stop</a:t>
            </a:r>
            <a:r>
              <a:rPr lang="en-US" sz="1200" kern="1200" dirty="0" smtClean="0">
                <a:solidFill>
                  <a:srgbClr val="000000"/>
                </a:solidFill>
                <a:effectLst/>
                <a:latin typeface="Segoe UI"/>
                <a:ea typeface="Times New Roman"/>
                <a:cs typeface="Times New Roman"/>
              </a:rPr>
              <a:t> or </a:t>
            </a:r>
            <a:r>
              <a:rPr lang="en-US" sz="1200" b="1" kern="1200" dirty="0" smtClean="0">
                <a:solidFill>
                  <a:srgbClr val="000000"/>
                </a:solidFill>
                <a:effectLst/>
                <a:latin typeface="Segoe UI"/>
                <a:ea typeface="Times New Roman"/>
                <a:cs typeface="Times New Roman"/>
              </a:rPr>
              <a:t>Remove gradient stop</a:t>
            </a:r>
            <a:r>
              <a:rPr lang="en-US" sz="1200" kern="1200" dirty="0" smtClean="0">
                <a:solidFill>
                  <a:srgbClr val="000000"/>
                </a:solidFill>
                <a:effectLst/>
                <a:latin typeface="Segoe UI"/>
                <a:ea typeface="Times New Roman"/>
                <a:cs typeface="Times New Roman"/>
              </a:rPr>
              <a:t> until three stops appear on the slider. Customize the gradient stops as follows:</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first stop on the slider, and then do the following:</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a:t>
            </a:r>
            <a:r>
              <a:rPr lang="en-US" sz="1200" b="1" kern="1200" dirty="0" smtClean="0">
                <a:solidFill>
                  <a:srgbClr val="000000"/>
                </a:solidFill>
                <a:effectLst/>
                <a:latin typeface="Segoe UI"/>
                <a:ea typeface="Times New Roman"/>
                <a:cs typeface="Times New Roman"/>
              </a:rPr>
              <a:t> Blue, Accent 1, Lighter 40% </a:t>
            </a:r>
            <a:r>
              <a:rPr lang="en-US" sz="1200" kern="1200" dirty="0" smtClean="0">
                <a:solidFill>
                  <a:srgbClr val="000000"/>
                </a:solidFill>
                <a:effectLst/>
                <a:latin typeface="Segoe UI"/>
                <a:ea typeface="Times New Roman"/>
                <a:cs typeface="Times New Roman"/>
              </a:rPr>
              <a:t>(fourth row, fifth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second stop on the list, and then do the following: </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50%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 </a:t>
            </a:r>
            <a:r>
              <a:rPr lang="en-US" sz="1200" b="1" kern="1200" dirty="0" smtClean="0">
                <a:solidFill>
                  <a:srgbClr val="000000"/>
                </a:solidFill>
                <a:effectLst/>
                <a:latin typeface="Segoe UI"/>
                <a:ea typeface="Times New Roman"/>
                <a:cs typeface="Times New Roman"/>
              </a:rPr>
              <a:t>Blue Accent 1, Lighter 60% </a:t>
            </a:r>
            <a:r>
              <a:rPr lang="en-US" sz="1200" kern="1200" dirty="0" smtClean="0">
                <a:solidFill>
                  <a:srgbClr val="000000"/>
                </a:solidFill>
                <a:effectLst/>
                <a:latin typeface="Segoe UI"/>
                <a:ea typeface="Times New Roman"/>
                <a:cs typeface="Times New Roman"/>
              </a:rPr>
              <a:t>(third row, fifth option from the left).</a:t>
            </a:r>
            <a:endParaRPr lang="en-US" sz="1200" dirty="0" smtClean="0">
              <a:effectLst/>
              <a:latin typeface="+mn-lt"/>
              <a:ea typeface="Calibri"/>
              <a:cs typeface="Times New Roman"/>
            </a:endParaRPr>
          </a:p>
          <a:p>
            <a:pPr marL="742950" marR="0" lvl="1" indent="-285750">
              <a:lnSpc>
                <a:spcPct val="115000"/>
              </a:lnSpc>
              <a:spcBef>
                <a:spcPts val="600"/>
              </a:spcBef>
              <a:spcAft>
                <a:spcPts val="0"/>
              </a:spcAft>
              <a:buFont typeface="+mj-lt"/>
              <a:buAutoNum type="alphaLcPeriod"/>
            </a:pPr>
            <a:r>
              <a:rPr lang="en-US" sz="1200" kern="1200" dirty="0" smtClean="0">
                <a:solidFill>
                  <a:srgbClr val="000000"/>
                </a:solidFill>
                <a:effectLst/>
                <a:latin typeface="Segoe UI"/>
                <a:ea typeface="Times New Roman"/>
                <a:cs typeface="Times New Roman"/>
              </a:rPr>
              <a:t>Select the last stop on the list, and then do the following: </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In the </a:t>
            </a:r>
            <a:r>
              <a:rPr lang="en-US" sz="1200" b="1" kern="1200" dirty="0" smtClean="0">
                <a:solidFill>
                  <a:srgbClr val="000000"/>
                </a:solidFill>
                <a:effectLst/>
                <a:latin typeface="Segoe UI"/>
                <a:ea typeface="Times New Roman"/>
                <a:cs typeface="Times New Roman"/>
              </a:rPr>
              <a:t>Position </a:t>
            </a:r>
            <a:r>
              <a:rPr lang="en-US" sz="1200" kern="1200" dirty="0" smtClean="0">
                <a:solidFill>
                  <a:srgbClr val="000000"/>
                </a:solidFill>
                <a:effectLst/>
                <a:latin typeface="Segoe UI"/>
                <a:ea typeface="Times New Roman"/>
                <a:cs typeface="Times New Roman"/>
              </a:rPr>
              <a:t>box, enter </a:t>
            </a:r>
            <a:r>
              <a:rPr lang="en-US" sz="1200" b="1" kern="1200" dirty="0" smtClean="0">
                <a:solidFill>
                  <a:srgbClr val="000000"/>
                </a:solidFill>
                <a:effectLst/>
                <a:latin typeface="Segoe UI"/>
                <a:ea typeface="Times New Roman"/>
                <a:cs typeface="Times New Roman"/>
              </a:rPr>
              <a:t>100%</a:t>
            </a:r>
            <a:r>
              <a:rPr lang="en-US" sz="1200" kern="1200" dirty="0" smtClean="0">
                <a:solidFill>
                  <a:srgbClr val="000000"/>
                </a:solidFill>
                <a:effectLst/>
                <a:latin typeface="Segoe UI"/>
                <a:ea typeface="Times New Roman"/>
                <a:cs typeface="Times New Roman"/>
              </a:rPr>
              <a:t>.</a:t>
            </a:r>
            <a:endParaRPr lang="en-US" sz="1200" dirty="0" smtClean="0">
              <a:effectLst/>
              <a:latin typeface="+mn-lt"/>
              <a:ea typeface="Calibri"/>
              <a:cs typeface="Times New Roman"/>
            </a:endParaRPr>
          </a:p>
          <a:p>
            <a:pPr marL="1143000" marR="0" lvl="2" indent="-228600">
              <a:lnSpc>
                <a:spcPct val="115000"/>
              </a:lnSpc>
              <a:spcBef>
                <a:spcPts val="600"/>
              </a:spcBef>
              <a:spcAft>
                <a:spcPts val="0"/>
              </a:spcAft>
              <a:buFont typeface="+mj-lt"/>
              <a:buAutoNum type="romanLcPeriod"/>
            </a:pPr>
            <a:r>
              <a:rPr lang="en-US" sz="1200" kern="1200" dirty="0" smtClean="0">
                <a:solidFill>
                  <a:srgbClr val="000000"/>
                </a:solidFill>
                <a:effectLst/>
                <a:latin typeface="Segoe UI"/>
                <a:ea typeface="Times New Roman"/>
                <a:cs typeface="Times New Roman"/>
              </a:rPr>
              <a:t>Click the button next to </a:t>
            </a:r>
            <a:r>
              <a:rPr lang="en-US" sz="1200" b="1" kern="1200" dirty="0" smtClean="0">
                <a:solidFill>
                  <a:srgbClr val="000000"/>
                </a:solidFill>
                <a:effectLst/>
                <a:latin typeface="Segoe UI"/>
                <a:ea typeface="Times New Roman"/>
                <a:cs typeface="Times New Roman"/>
              </a:rPr>
              <a:t>Color</a:t>
            </a:r>
            <a:r>
              <a:rPr lang="en-US" sz="1200" kern="1200" dirty="0" smtClean="0">
                <a:solidFill>
                  <a:srgbClr val="000000"/>
                </a:solidFill>
                <a:effectLst/>
                <a:latin typeface="Segoe UI"/>
                <a:ea typeface="Times New Roman"/>
                <a:cs typeface="Times New Roman"/>
              </a:rPr>
              <a:t>, and then under </a:t>
            </a:r>
            <a:r>
              <a:rPr lang="en-US" sz="1200" b="1" kern="1200" dirty="0" smtClean="0">
                <a:solidFill>
                  <a:srgbClr val="000000"/>
                </a:solidFill>
                <a:effectLst/>
                <a:latin typeface="Segoe UI"/>
                <a:ea typeface="Times New Roman"/>
                <a:cs typeface="Times New Roman"/>
              </a:rPr>
              <a:t>Theme Colors </a:t>
            </a:r>
            <a:r>
              <a:rPr lang="en-US" sz="1200" kern="1200" dirty="0" smtClean="0">
                <a:solidFill>
                  <a:srgbClr val="000000"/>
                </a:solidFill>
                <a:effectLst/>
                <a:latin typeface="Segoe UI"/>
                <a:ea typeface="Times New Roman"/>
                <a:cs typeface="Times New Roman"/>
              </a:rPr>
              <a:t>select </a:t>
            </a:r>
            <a:r>
              <a:rPr lang="en-US" sz="1200" b="1" kern="1200" dirty="0" smtClean="0">
                <a:solidFill>
                  <a:srgbClr val="000000"/>
                </a:solidFill>
                <a:effectLst/>
                <a:latin typeface="Segoe UI"/>
                <a:ea typeface="Times New Roman"/>
                <a:cs typeface="Times New Roman"/>
              </a:rPr>
              <a:t>White Background 1 </a:t>
            </a:r>
            <a:r>
              <a:rPr lang="en-US" sz="1200" kern="1200" dirty="0" smtClean="0">
                <a:solidFill>
                  <a:srgbClr val="000000"/>
                </a:solidFill>
                <a:effectLst/>
                <a:latin typeface="Segoe UI"/>
                <a:ea typeface="Times New Roman"/>
                <a:cs typeface="Times New Roman"/>
              </a:rPr>
              <a:t>(first row, first option from the left).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Also 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Border Style </a:t>
            </a:r>
            <a:r>
              <a:rPr lang="en-US" sz="1200" dirty="0" smtClean="0">
                <a:effectLst/>
                <a:latin typeface="Segoe UI"/>
                <a:ea typeface="Calibri"/>
                <a:cs typeface="Times New Roman"/>
              </a:rPr>
              <a:t>in the left pane, under </a:t>
            </a:r>
            <a:r>
              <a:rPr lang="en-US" sz="1200" b="1" dirty="0" smtClean="0">
                <a:effectLst/>
                <a:latin typeface="Segoe UI"/>
                <a:ea typeface="Calibri"/>
                <a:cs typeface="Times New Roman"/>
              </a:rPr>
              <a:t>Border Style</a:t>
            </a:r>
            <a:r>
              <a:rPr lang="en-US" sz="1200" dirty="0" smtClean="0">
                <a:effectLst/>
                <a:latin typeface="Segoe UI"/>
                <a:ea typeface="Calibri"/>
                <a:cs typeface="Times New Roman"/>
              </a:rPr>
              <a:t> in the right pane, set </a:t>
            </a:r>
            <a:r>
              <a:rPr lang="en-US" sz="1200" b="1" dirty="0" smtClean="0">
                <a:effectLst/>
                <a:latin typeface="Segoe UI"/>
                <a:ea typeface="Calibri"/>
                <a:cs typeface="Times New Roman"/>
              </a:rPr>
              <a:t>Width</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1.25 pt.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Then 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Shadow</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Shadow</a:t>
            </a:r>
            <a:r>
              <a:rPr lang="en-US" sz="1200" dirty="0" smtClean="0">
                <a:effectLst/>
                <a:latin typeface="Segoe UI"/>
                <a:ea typeface="Calibri"/>
                <a:cs typeface="Times New Roman"/>
              </a:rPr>
              <a:t> in the right pane, click the arrow next to </a:t>
            </a:r>
            <a:r>
              <a:rPr lang="en-US" sz="1200" b="1" dirty="0" smtClean="0">
                <a:effectLst/>
                <a:latin typeface="Segoe UI"/>
                <a:ea typeface="Calibri"/>
                <a:cs typeface="Times New Roman"/>
              </a:rPr>
              <a:t>Presets</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Offset Diagonal Bottom Right</a:t>
            </a:r>
            <a:r>
              <a:rPr lang="en-US" sz="1200" dirty="0" smtClean="0">
                <a:effectLst/>
                <a:latin typeface="Segoe UI"/>
                <a:ea typeface="Calibri"/>
                <a:cs typeface="Times New Roman"/>
              </a:rPr>
              <a:t> (under </a:t>
            </a:r>
            <a:r>
              <a:rPr lang="en-US" sz="1200" b="1" dirty="0" smtClean="0">
                <a:effectLst/>
                <a:latin typeface="Segoe UI"/>
                <a:ea typeface="Calibri"/>
                <a:cs typeface="Times New Roman"/>
              </a:rPr>
              <a:t>Outer</a:t>
            </a:r>
            <a:r>
              <a:rPr lang="en-US" sz="1200" dirty="0" smtClean="0">
                <a:effectLst/>
                <a:latin typeface="Segoe UI"/>
                <a:ea typeface="Calibri"/>
                <a:cs typeface="Times New Roman"/>
              </a:rPr>
              <a:t>, first row, first option from left). Then set the </a:t>
            </a:r>
            <a:r>
              <a:rPr lang="en-US" sz="1200" b="1" dirty="0" smtClean="0">
                <a:effectLst/>
                <a:latin typeface="Segoe UI"/>
                <a:ea typeface="Calibri"/>
                <a:cs typeface="Times New Roman"/>
              </a:rPr>
              <a:t>Blur</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15 pt.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effectLst/>
                <a:latin typeface="Segoe UI"/>
                <a:ea typeface="Times New Roman"/>
                <a:cs typeface="Times New Roman"/>
              </a:rPr>
              <a:t>In the </a:t>
            </a:r>
            <a:r>
              <a:rPr lang="en-US" sz="1200" b="1" kern="1200" dirty="0" smtClean="0">
                <a:effectLst/>
                <a:latin typeface="Segoe UI"/>
                <a:ea typeface="Times New Roman"/>
                <a:cs typeface="Times New Roman"/>
              </a:rPr>
              <a:t>Format Video</a:t>
            </a:r>
            <a:r>
              <a:rPr lang="en-US" sz="1200" kern="1200" dirty="0" smtClean="0">
                <a:effectLst/>
                <a:latin typeface="Segoe UI"/>
                <a:ea typeface="Times New Roman"/>
                <a:cs typeface="Times New Roman"/>
              </a:rPr>
              <a:t> dialog box, click </a:t>
            </a:r>
            <a:r>
              <a:rPr lang="en-US" sz="1200" b="1" kern="1200" dirty="0" smtClean="0">
                <a:effectLst/>
                <a:latin typeface="Segoe UI"/>
                <a:ea typeface="Times New Roman"/>
                <a:cs typeface="Times New Roman"/>
              </a:rPr>
              <a:t>Size</a:t>
            </a:r>
            <a:r>
              <a:rPr lang="en-US" sz="1200" kern="1200" dirty="0" smtClean="0">
                <a:effectLst/>
                <a:latin typeface="Segoe UI"/>
                <a:ea typeface="Times New Roman"/>
                <a:cs typeface="Times New Roman"/>
              </a:rPr>
              <a:t> in the left pane, under </a:t>
            </a:r>
            <a:r>
              <a:rPr lang="en-US" sz="1200" b="1" kern="1200" dirty="0" smtClean="0">
                <a:effectLst/>
                <a:latin typeface="Segoe UI"/>
                <a:ea typeface="Times New Roman"/>
                <a:cs typeface="Times New Roman"/>
              </a:rPr>
              <a:t>Size and Rotate</a:t>
            </a:r>
            <a:r>
              <a:rPr lang="en-US" sz="1200" kern="1200" dirty="0" smtClean="0">
                <a:effectLst/>
                <a:latin typeface="Segoe UI"/>
                <a:ea typeface="Times New Roman"/>
                <a:cs typeface="Times New Roman"/>
              </a:rPr>
              <a:t> in the right pane set </a:t>
            </a:r>
            <a:r>
              <a:rPr lang="en-US" sz="1200" b="1" kern="1200" dirty="0" smtClean="0">
                <a:effectLst/>
                <a:latin typeface="Segoe UI"/>
                <a:ea typeface="Times New Roman"/>
                <a:cs typeface="Times New Roman"/>
              </a:rPr>
              <a:t>Height</a:t>
            </a:r>
            <a:r>
              <a:rPr lang="en-US" sz="1200" kern="1200" dirty="0" smtClean="0">
                <a:effectLst/>
                <a:latin typeface="Segoe UI"/>
                <a:ea typeface="Times New Roman"/>
                <a:cs typeface="Times New Roman"/>
              </a:rPr>
              <a:t> to </a:t>
            </a:r>
            <a:r>
              <a:rPr lang="en-US" sz="1200" b="1" kern="1200" dirty="0" smtClean="0">
                <a:effectLst/>
                <a:latin typeface="Segoe UI"/>
                <a:ea typeface="Times New Roman"/>
                <a:cs typeface="Times New Roman"/>
              </a:rPr>
              <a:t>2.49”</a:t>
            </a:r>
            <a:r>
              <a:rPr lang="en-US" sz="1200" kern="1200" dirty="0" smtClean="0">
                <a:effectLst/>
                <a:latin typeface="Segoe UI"/>
                <a:ea typeface="Times New Roman"/>
                <a:cs typeface="Times New Roman"/>
              </a:rPr>
              <a:t> and </a:t>
            </a:r>
            <a:r>
              <a:rPr lang="en-US" sz="1200" b="1" kern="1200" dirty="0" smtClean="0">
                <a:effectLst/>
                <a:latin typeface="Segoe UI"/>
                <a:ea typeface="Times New Roman"/>
                <a:cs typeface="Times New Roman"/>
              </a:rPr>
              <a:t>Width</a:t>
            </a:r>
            <a:r>
              <a:rPr lang="en-US" sz="1200" kern="1200" dirty="0" smtClean="0">
                <a:effectLst/>
                <a:latin typeface="Segoe UI"/>
                <a:ea typeface="Times New Roman"/>
                <a:cs typeface="Times New Roman"/>
              </a:rPr>
              <a:t> to </a:t>
            </a:r>
            <a:r>
              <a:rPr lang="en-US" sz="1200" b="1" kern="1200" dirty="0" smtClean="0">
                <a:effectLst/>
                <a:latin typeface="Segoe UI"/>
                <a:ea typeface="Times New Roman"/>
                <a:cs typeface="Times New Roman"/>
              </a:rPr>
              <a:t>4.00”</a:t>
            </a:r>
            <a:r>
              <a:rPr lang="en-US" sz="1200" kern="1200" dirty="0" smtClean="0">
                <a:effectLst/>
                <a:latin typeface="Segoe UI"/>
                <a:ea typeface="Times New Roman"/>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In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click </a:t>
            </a:r>
            <a:r>
              <a:rPr lang="en-US" sz="1200" b="1" dirty="0" smtClean="0">
                <a:effectLst/>
                <a:latin typeface="Segoe UI"/>
                <a:ea typeface="Calibri"/>
                <a:cs typeface="Times New Roman"/>
              </a:rPr>
              <a:t>Position</a:t>
            </a:r>
            <a:r>
              <a:rPr lang="en-US" sz="1200" dirty="0" smtClean="0">
                <a:effectLst/>
                <a:latin typeface="Segoe UI"/>
                <a:ea typeface="Calibri"/>
                <a:cs typeface="Times New Roman"/>
              </a:rPr>
              <a:t> in the left pane, under </a:t>
            </a:r>
            <a:r>
              <a:rPr lang="en-US" sz="1200" b="1" dirty="0" smtClean="0">
                <a:effectLst/>
                <a:latin typeface="Segoe UI"/>
                <a:ea typeface="Calibri"/>
                <a:cs typeface="Times New Roman"/>
              </a:rPr>
              <a:t>Position on Slide</a:t>
            </a:r>
            <a:r>
              <a:rPr lang="en-US" sz="1200" dirty="0" smtClean="0">
                <a:effectLst/>
                <a:latin typeface="Segoe UI"/>
                <a:ea typeface="Calibri"/>
                <a:cs typeface="Times New Roman"/>
              </a:rPr>
              <a:t> in the right pane, set </a:t>
            </a:r>
            <a:r>
              <a:rPr lang="en-US" sz="1200" b="1" dirty="0" smtClean="0">
                <a:effectLst/>
                <a:latin typeface="Segoe UI"/>
                <a:ea typeface="Calibri"/>
                <a:cs typeface="Times New Roman"/>
              </a:rPr>
              <a:t>Horizontal</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6.00”</a:t>
            </a:r>
            <a:r>
              <a:rPr lang="en-US" sz="1200" dirty="0" smtClean="0">
                <a:effectLst/>
                <a:latin typeface="Segoe UI"/>
                <a:ea typeface="Calibri"/>
                <a:cs typeface="Times New Roman"/>
              </a:rPr>
              <a:t> and </a:t>
            </a:r>
            <a:r>
              <a:rPr lang="en-US" sz="1200" b="1" dirty="0" smtClean="0">
                <a:effectLst/>
                <a:latin typeface="Segoe UI"/>
                <a:ea typeface="Calibri"/>
                <a:cs typeface="Times New Roman"/>
              </a:rPr>
              <a:t>Vertical</a:t>
            </a:r>
            <a:r>
              <a:rPr lang="en-US" sz="1200" dirty="0" smtClean="0">
                <a:effectLst/>
                <a:latin typeface="Segoe UI"/>
                <a:ea typeface="Calibri"/>
                <a:cs typeface="Times New Roman"/>
              </a:rPr>
              <a:t> to </a:t>
            </a:r>
            <a:r>
              <a:rPr lang="en-US" sz="1200" b="1" dirty="0" smtClean="0">
                <a:effectLst/>
                <a:latin typeface="Segoe UI"/>
                <a:ea typeface="Calibri"/>
                <a:cs typeface="Times New Roman"/>
              </a:rPr>
              <a:t>0.07”</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Close the </a:t>
            </a:r>
            <a:r>
              <a:rPr lang="en-US" sz="1200" b="1" dirty="0" smtClean="0">
                <a:effectLst/>
                <a:latin typeface="Segoe UI"/>
                <a:ea typeface="Calibri"/>
                <a:cs typeface="Times New Roman"/>
              </a:rPr>
              <a:t>Format Video</a:t>
            </a:r>
            <a:r>
              <a:rPr lang="en-US" sz="1200" dirty="0" smtClean="0">
                <a:effectLst/>
                <a:latin typeface="Segoe UI"/>
                <a:ea typeface="Calibri"/>
                <a:cs typeface="Times New Roman"/>
              </a:rPr>
              <a:t> dialog box.</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Select the video, click and drag the </a:t>
            </a:r>
            <a:r>
              <a:rPr lang="en-US" sz="1200" b="1" dirty="0" smtClean="0">
                <a:effectLst/>
                <a:latin typeface="Segoe UI"/>
                <a:ea typeface="Calibri"/>
                <a:cs typeface="Times New Roman"/>
              </a:rPr>
              <a:t>Yellow Adjustment Handle </a:t>
            </a:r>
            <a:r>
              <a:rPr lang="en-US" sz="1200" dirty="0" smtClean="0">
                <a:effectLst/>
                <a:latin typeface="Segoe UI"/>
                <a:ea typeface="Calibri"/>
                <a:cs typeface="Times New Roman"/>
              </a:rPr>
              <a:t>to child’s head on right of picture.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On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Animation</a:t>
            </a:r>
            <a:r>
              <a:rPr lang="en-US" sz="1200" dirty="0" smtClean="0">
                <a:effectLst/>
                <a:latin typeface="Segoe UI"/>
                <a:ea typeface="Calibri"/>
                <a:cs typeface="Times New Roman"/>
              </a:rPr>
              <a:t> group, select </a:t>
            </a:r>
            <a:r>
              <a:rPr lang="en-US" sz="1200" b="1" dirty="0" smtClean="0">
                <a:effectLst/>
                <a:latin typeface="Segoe UI"/>
                <a:ea typeface="Calibri"/>
                <a:cs typeface="Times New Roman"/>
              </a:rPr>
              <a:t>Play</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Timing </a:t>
            </a:r>
            <a:r>
              <a:rPr lang="en-US" sz="1200" dirty="0" smtClean="0">
                <a:effectLst/>
                <a:latin typeface="Segoe UI"/>
                <a:ea typeface="Calibri"/>
                <a:cs typeface="Times New Roman"/>
              </a:rPr>
              <a:t>group, click the arrow to the right of </a:t>
            </a:r>
            <a:r>
              <a:rPr lang="en-US" sz="1200" b="1" dirty="0" smtClean="0">
                <a:effectLst/>
                <a:latin typeface="Segoe UI"/>
                <a:ea typeface="Calibri"/>
                <a:cs typeface="Times New Roman"/>
              </a:rPr>
              <a:t>Start</a:t>
            </a:r>
            <a:r>
              <a:rPr lang="en-US" sz="1200" dirty="0" smtClean="0">
                <a:effectLst/>
                <a:latin typeface="Segoe UI"/>
                <a:ea typeface="Calibri"/>
                <a:cs typeface="Times New Roman"/>
              </a:rPr>
              <a:t> and select </a:t>
            </a:r>
            <a:r>
              <a:rPr lang="en-US" sz="1200" b="1" dirty="0" smtClean="0">
                <a:effectLst/>
                <a:latin typeface="Segoe UI"/>
                <a:ea typeface="Calibri"/>
                <a:cs typeface="Times New Roman"/>
              </a:rPr>
              <a:t>With Previous</a:t>
            </a:r>
            <a:r>
              <a:rPr lang="en-US" sz="1200" dirty="0" smtClean="0">
                <a:effectLst/>
                <a:latin typeface="Segoe UI"/>
                <a:ea typeface="Calibri"/>
                <a:cs typeface="Times New Roman"/>
              </a:rPr>
              <a:t>.</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kern="1200" dirty="0" smtClean="0">
                <a:solidFill>
                  <a:srgbClr val="000000"/>
                </a:solidFill>
                <a:effectLst/>
                <a:latin typeface="Segoe UI"/>
                <a:ea typeface="Times New Roman"/>
                <a:cs typeface="Times New Roman"/>
              </a:rPr>
              <a:t>On the </a:t>
            </a:r>
            <a:r>
              <a:rPr lang="en-US" sz="1200" b="1" kern="1200" dirty="0" smtClean="0">
                <a:solidFill>
                  <a:srgbClr val="000000"/>
                </a:solidFill>
                <a:effectLst/>
                <a:latin typeface="Segoe UI"/>
                <a:ea typeface="Times New Roman"/>
                <a:cs typeface="Times New Roman"/>
              </a:rPr>
              <a:t>Animations</a:t>
            </a:r>
            <a:r>
              <a:rPr lang="en-US" sz="1200" kern="1200" dirty="0" smtClean="0">
                <a:solidFill>
                  <a:srgbClr val="000000"/>
                </a:solidFill>
                <a:effectLst/>
                <a:latin typeface="Segoe UI"/>
                <a:ea typeface="Times New Roman"/>
                <a:cs typeface="Times New Roman"/>
              </a:rPr>
              <a:t> tab, in the </a:t>
            </a:r>
            <a:r>
              <a:rPr lang="en-US" sz="1200" b="1" kern="1200" dirty="0" smtClean="0">
                <a:solidFill>
                  <a:srgbClr val="000000"/>
                </a:solidFill>
                <a:effectLst/>
                <a:latin typeface="Segoe UI"/>
                <a:ea typeface="Times New Roman"/>
                <a:cs typeface="Times New Roman"/>
              </a:rPr>
              <a:t>Advanced Animation</a:t>
            </a:r>
            <a:r>
              <a:rPr lang="en-US" sz="1200" kern="1200" dirty="0" smtClean="0">
                <a:solidFill>
                  <a:srgbClr val="000000"/>
                </a:solidFill>
                <a:effectLst/>
                <a:latin typeface="Segoe UI"/>
                <a:ea typeface="Times New Roman"/>
                <a:cs typeface="Times New Roman"/>
              </a:rPr>
              <a:t> group, click </a:t>
            </a:r>
            <a:r>
              <a:rPr lang="en-US" sz="1200" b="1" kern="1200" dirty="0" smtClean="0">
                <a:solidFill>
                  <a:srgbClr val="000000"/>
                </a:solidFill>
                <a:effectLst/>
                <a:latin typeface="Segoe UI"/>
                <a:ea typeface="Times New Roman"/>
                <a:cs typeface="Times New Roman"/>
              </a:rPr>
              <a:t>Add Animation</a:t>
            </a:r>
            <a:r>
              <a:rPr lang="en-US" sz="1200" kern="1200" dirty="0" smtClean="0">
                <a:solidFill>
                  <a:srgbClr val="000000"/>
                </a:solidFill>
                <a:effectLst/>
                <a:latin typeface="Segoe UI"/>
                <a:ea typeface="Times New Roman"/>
                <a:cs typeface="Times New Roman"/>
              </a:rPr>
              <a:t>, select </a:t>
            </a:r>
            <a:r>
              <a:rPr lang="en-US" sz="1200" b="1" kern="1200" dirty="0" smtClean="0">
                <a:solidFill>
                  <a:srgbClr val="000000"/>
                </a:solidFill>
                <a:effectLst/>
                <a:latin typeface="Segoe UI"/>
                <a:ea typeface="Times New Roman"/>
                <a:cs typeface="Times New Roman"/>
              </a:rPr>
              <a:t>Wipe.</a:t>
            </a:r>
            <a:endParaRPr lang="en-US" sz="1200" dirty="0" smtClean="0">
              <a:effectLst/>
              <a:latin typeface="+mn-lt"/>
              <a:ea typeface="Calibri"/>
              <a:cs typeface="Times New Roman"/>
            </a:endParaRPr>
          </a:p>
          <a:p>
            <a:pPr marL="342900" marR="0" lvl="0" indent="-342900">
              <a:lnSpc>
                <a:spcPct val="115000"/>
              </a:lnSpc>
              <a:spcBef>
                <a:spcPts val="600"/>
              </a:spcBef>
              <a:spcAft>
                <a:spcPts val="0"/>
              </a:spcAft>
              <a:buFont typeface="+mj-lt"/>
              <a:buAutoNum type="arabicPeriod"/>
              <a:tabLst>
                <a:tab pos="457200" algn="l"/>
              </a:tabLst>
            </a:pPr>
            <a:r>
              <a:rPr lang="en-US" sz="1200" dirty="0" smtClean="0">
                <a:effectLst/>
                <a:latin typeface="Segoe UI"/>
                <a:ea typeface="Calibri"/>
                <a:cs typeface="Times New Roman"/>
              </a:rPr>
              <a:t>Also on the </a:t>
            </a:r>
            <a:r>
              <a:rPr lang="en-US" sz="1200" b="1" dirty="0" smtClean="0">
                <a:effectLst/>
                <a:latin typeface="Segoe UI"/>
                <a:ea typeface="Calibri"/>
                <a:cs typeface="Times New Roman"/>
              </a:rPr>
              <a:t>Animations</a:t>
            </a:r>
            <a:r>
              <a:rPr lang="en-US" sz="1200" dirty="0" smtClean="0">
                <a:effectLst/>
                <a:latin typeface="Segoe UI"/>
                <a:ea typeface="Calibri"/>
                <a:cs typeface="Times New Roman"/>
              </a:rPr>
              <a:t> tab, in the </a:t>
            </a:r>
            <a:r>
              <a:rPr lang="en-US" sz="1200" b="1" dirty="0" smtClean="0">
                <a:effectLst/>
                <a:latin typeface="Segoe UI"/>
                <a:ea typeface="Calibri"/>
                <a:cs typeface="Times New Roman"/>
              </a:rPr>
              <a:t>Timing </a:t>
            </a:r>
            <a:r>
              <a:rPr lang="en-US" sz="1200" dirty="0" smtClean="0">
                <a:effectLst/>
                <a:latin typeface="Segoe UI"/>
                <a:ea typeface="Calibri"/>
                <a:cs typeface="Times New Roman"/>
              </a:rPr>
              <a:t>group, click the arrow to the right of </a:t>
            </a:r>
            <a:r>
              <a:rPr lang="en-US" sz="1200" b="1" dirty="0" smtClean="0">
                <a:effectLst/>
                <a:latin typeface="Segoe UI"/>
                <a:ea typeface="Calibri"/>
                <a:cs typeface="Times New Roman"/>
              </a:rPr>
              <a:t>Start</a:t>
            </a:r>
            <a:r>
              <a:rPr lang="en-US" sz="1200" b="0" dirty="0" smtClean="0">
                <a:effectLst/>
                <a:latin typeface="Segoe UI"/>
                <a:ea typeface="Calibri"/>
                <a:cs typeface="Times New Roman"/>
              </a:rPr>
              <a:t>,</a:t>
            </a:r>
            <a:r>
              <a:rPr lang="en-US" sz="1200" dirty="0" smtClean="0">
                <a:effectLst/>
                <a:latin typeface="Segoe UI"/>
                <a:ea typeface="Calibri"/>
                <a:cs typeface="Times New Roman"/>
              </a:rPr>
              <a:t> select </a:t>
            </a:r>
            <a:r>
              <a:rPr lang="en-US" sz="1200" b="1" dirty="0" smtClean="0">
                <a:effectLst/>
                <a:latin typeface="Segoe UI"/>
                <a:ea typeface="Calibri"/>
                <a:cs typeface="Times New Roman"/>
              </a:rPr>
              <a:t>With Previous</a:t>
            </a:r>
            <a:r>
              <a:rPr lang="en-US" sz="1200" b="0" dirty="0" smtClean="0">
                <a:effectLst/>
                <a:latin typeface="Segoe UI"/>
                <a:ea typeface="Calibri"/>
                <a:cs typeface="Times New Roman"/>
              </a:rPr>
              <a:t>,</a:t>
            </a:r>
            <a:r>
              <a:rPr lang="en-US" sz="1200" kern="1200" dirty="0" smtClean="0">
                <a:solidFill>
                  <a:srgbClr val="000000"/>
                </a:solidFill>
                <a:effectLst/>
                <a:latin typeface="Segoe UI"/>
                <a:ea typeface="Times New Roman"/>
                <a:cs typeface="Times New Roman"/>
              </a:rPr>
              <a:t> and set </a:t>
            </a:r>
            <a:r>
              <a:rPr lang="en-US" sz="1200" b="1" kern="1200" dirty="0" smtClean="0">
                <a:solidFill>
                  <a:srgbClr val="000000"/>
                </a:solidFill>
                <a:effectLst/>
                <a:latin typeface="Segoe UI"/>
                <a:ea typeface="Times New Roman"/>
                <a:cs typeface="Times New Roman"/>
              </a:rPr>
              <a:t>Duration</a:t>
            </a:r>
            <a:r>
              <a:rPr lang="en-US" sz="1200" kern="1200" dirty="0" smtClean="0">
                <a:solidFill>
                  <a:srgbClr val="000000"/>
                </a:solidFill>
                <a:effectLst/>
                <a:latin typeface="Segoe UI"/>
                <a:ea typeface="Times New Roman"/>
                <a:cs typeface="Times New Roman"/>
              </a:rPr>
              <a:t> to </a:t>
            </a:r>
            <a:r>
              <a:rPr lang="en-US" sz="1200" b="1" kern="1200" dirty="0" smtClean="0">
                <a:solidFill>
                  <a:srgbClr val="000000"/>
                </a:solidFill>
                <a:effectLst/>
                <a:latin typeface="Segoe UI"/>
                <a:ea typeface="Times New Roman"/>
                <a:cs typeface="Times New Roman"/>
              </a:rPr>
              <a:t>01.00 seconds</a:t>
            </a:r>
            <a:r>
              <a:rPr lang="en-US" sz="1200" kern="1200" dirty="0" smtClean="0">
                <a:solidFill>
                  <a:srgbClr val="000000"/>
                </a:solidFill>
                <a:effectLst/>
                <a:latin typeface="Segoe UI"/>
                <a:ea typeface="Times New Roman"/>
                <a:cs typeface="Times New Roman"/>
              </a:rPr>
              <a:t>.</a:t>
            </a:r>
            <a:endParaRPr lang="en-US" sz="1200" dirty="0">
              <a:effectLst/>
              <a:latin typeface="+mn-lt"/>
              <a:ea typeface="Calibri"/>
              <a:cs typeface="Times New Roman"/>
            </a:endParaRPr>
          </a:p>
        </p:txBody>
      </p:sp>
      <p:sp>
        <p:nvSpPr>
          <p:cNvPr id="4" name="Slide Number Placeholder 3"/>
          <p:cNvSpPr>
            <a:spLocks noGrp="1"/>
          </p:cNvSpPr>
          <p:nvPr>
            <p:ph type="sldNum" sz="quarter" idx="10"/>
          </p:nvPr>
        </p:nvSpPr>
        <p:spPr/>
        <p:txBody>
          <a:bodyPr/>
          <a:lstStyle/>
          <a:p>
            <a:fld id="{578DD9A3-7048-4426-A3B0-D699B0AA6213}" type="slidenum">
              <a:rPr lang="en-US" smtClean="0"/>
              <a:t>4</a:t>
            </a:fld>
            <a:endParaRPr lang="en-US"/>
          </a:p>
        </p:txBody>
      </p:sp>
    </p:spTree>
    <p:extLst>
      <p:ext uri="{BB962C8B-B14F-4D97-AF65-F5344CB8AC3E}">
        <p14:creationId xmlns:p14="http://schemas.microsoft.com/office/powerpoint/2010/main" val="404975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D4EE1136-BE93-4D8E-B6B2-988EBDF9F1AC}"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422304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9F56CC-7482-4D32-812D-6A61036ABA1F}" type="datetimeFigureOut">
              <a:rPr lang="en-US" smtClean="0"/>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2142427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4275742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233297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2581535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369681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229412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2417090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1277939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253889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9F56CC-7482-4D32-812D-6A61036ABA1F}" type="datetimeFigureOut">
              <a:rPr lang="en-US" smtClean="0"/>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64763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9F56CC-7482-4D32-812D-6A61036ABA1F}" type="datetimeFigureOut">
              <a:rPr lang="en-US" smtClean="0"/>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239632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9F56CC-7482-4D32-812D-6A61036ABA1F}" type="datetimeFigureOut">
              <a:rPr lang="en-US" smtClean="0"/>
              <a:t>9/24/2014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342925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49F56CC-7482-4D32-812D-6A61036ABA1F}" type="datetimeFigureOut">
              <a:rPr lang="en-US" smtClean="0"/>
              <a:t>9/24/2014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293101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F56CC-7482-4D32-812D-6A61036ABA1F}" type="datetimeFigureOut">
              <a:rPr lang="en-US" smtClean="0"/>
              <a:t>9/24/2014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184342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9F56CC-7482-4D32-812D-6A61036ABA1F}" type="datetimeFigureOut">
              <a:rPr lang="en-US" smtClean="0"/>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25504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9F56CC-7482-4D32-812D-6A61036ABA1F}" type="datetimeFigureOut">
              <a:rPr lang="en-US" smtClean="0"/>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E1136-BE93-4D8E-B6B2-988EBDF9F1AC}" type="slidenum">
              <a:rPr lang="en-US" smtClean="0"/>
              <a:t>‹#›</a:t>
            </a:fld>
            <a:endParaRPr lang="en-US"/>
          </a:p>
        </p:txBody>
      </p:sp>
    </p:spTree>
    <p:extLst>
      <p:ext uri="{BB962C8B-B14F-4D97-AF65-F5344CB8AC3E}">
        <p14:creationId xmlns:p14="http://schemas.microsoft.com/office/powerpoint/2010/main" val="16933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49F56CC-7482-4D32-812D-6A61036ABA1F}" type="datetimeFigureOut">
              <a:rPr lang="en-US" smtClean="0"/>
              <a:t>9/24/2014</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4EE1136-BE93-4D8E-B6B2-988EBDF9F1AC}" type="slidenum">
              <a:rPr lang="en-US" smtClean="0"/>
              <a:t>‹#›</a:t>
            </a:fld>
            <a:endParaRPr lang="en-US"/>
          </a:p>
        </p:txBody>
      </p:sp>
    </p:spTree>
    <p:extLst>
      <p:ext uri="{BB962C8B-B14F-4D97-AF65-F5344CB8AC3E}">
        <p14:creationId xmlns:p14="http://schemas.microsoft.com/office/powerpoint/2010/main" val="2525411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uoXBFOZml80" TargetMode="External"/><Relationship Id="rId2" Type="http://schemas.openxmlformats.org/officeDocument/2006/relationships/hyperlink" Target="http://www.livesinthebalance.org/" TargetMode="External"/><Relationship Id="rId1" Type="http://schemas.openxmlformats.org/officeDocument/2006/relationships/slideLayout" Target="../slideLayouts/slideLayout7.xml"/><Relationship Id="rId4" Type="http://schemas.openxmlformats.org/officeDocument/2006/relationships/hyperlink" Target="http://www.wendylawson.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wmv"/><Relationship Id="rId7" Type="http://schemas.openxmlformats.org/officeDocument/2006/relationships/slideLayout" Target="../slideLayouts/slideLayout7.xml"/><Relationship Id="rId12" Type="http://schemas.openxmlformats.org/officeDocument/2006/relationships/image" Target="../media/image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4.png"/><Relationship Id="rId5" Type="http://schemas.microsoft.com/office/2007/relationships/media" Target="../media/media3.wmv"/><Relationship Id="rId10" Type="http://schemas.openxmlformats.org/officeDocument/2006/relationships/image" Target="../media/image3.png"/><Relationship Id="rId4" Type="http://schemas.openxmlformats.org/officeDocument/2006/relationships/video" Target="../media/media2.wmv"/><Relationship Id="rId9"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7592" y="390390"/>
            <a:ext cx="7928837" cy="1754326"/>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ASC &amp; Object Permanence:</a:t>
            </a:r>
          </a:p>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 different Perspective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TextBox 2"/>
          <p:cNvSpPr txBox="1"/>
          <p:nvPr/>
        </p:nvSpPr>
        <p:spPr>
          <a:xfrm>
            <a:off x="1620982" y="4488873"/>
            <a:ext cx="5559535" cy="584775"/>
          </a:xfrm>
          <a:prstGeom prst="rect">
            <a:avLst/>
          </a:prstGeom>
          <a:noFill/>
        </p:spPr>
        <p:txBody>
          <a:bodyPr wrap="none" rtlCol="0">
            <a:spAutoFit/>
          </a:bodyPr>
          <a:lstStyle/>
          <a:p>
            <a:r>
              <a:rPr lang="en-AU" sz="32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By </a:t>
            </a:r>
            <a:r>
              <a:rPr lang="en-AU" sz="3200" b="1" dirty="0" err="1" smtClean="0">
                <a:solidFill>
                  <a:srgbClr val="7030A0"/>
                </a:solidFill>
                <a:latin typeface="Verdana" panose="020B0604030504040204" pitchFamily="34" charset="0"/>
                <a:ea typeface="Verdana" panose="020B0604030504040204" pitchFamily="34" charset="0"/>
                <a:cs typeface="Verdana" panose="020B0604030504040204" pitchFamily="34" charset="0"/>
              </a:rPr>
              <a:t>Dr.</a:t>
            </a:r>
            <a:r>
              <a:rPr lang="en-AU" sz="32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 </a:t>
            </a:r>
            <a:r>
              <a:rPr lang="en-AU" sz="3200" b="1" dirty="0" err="1" smtClean="0">
                <a:solidFill>
                  <a:srgbClr val="7030A0"/>
                </a:solidFill>
                <a:latin typeface="Verdana" panose="020B0604030504040204" pitchFamily="34" charset="0"/>
                <a:ea typeface="Verdana" panose="020B0604030504040204" pitchFamily="34" charset="0"/>
                <a:cs typeface="Verdana" panose="020B0604030504040204" pitchFamily="34" charset="0"/>
              </a:rPr>
              <a:t>Wenn</a:t>
            </a:r>
            <a:r>
              <a:rPr lang="en-AU" sz="32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 B. Lawson</a:t>
            </a:r>
            <a:endParaRPr lang="en-AU" sz="3200" b="1" dirty="0">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3844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2674" y="605320"/>
            <a:ext cx="8541326" cy="5632311"/>
          </a:xfrm>
          <a:prstGeom prst="rect">
            <a:avLst/>
          </a:prstGeom>
        </p:spPr>
        <p:txBody>
          <a:bodyPr wrap="square">
            <a:spAutoFit/>
          </a:bodyPr>
          <a:lstStyle/>
          <a:p>
            <a:r>
              <a:rPr lang="en-AU" sz="4000" dirty="0">
                <a:latin typeface="Verdana" panose="020B0604030504040204" pitchFamily="34" charset="0"/>
                <a:ea typeface="Times New Roman" panose="02020603050405020304" pitchFamily="18" charset="0"/>
                <a:cs typeface="Times New Roman" panose="02020603050405020304" pitchFamily="18" charset="0"/>
              </a:rPr>
              <a:t>Holly, aged 3.10yrs came to stay with us, her grand-parents. Holly was playing hide-go-seek with her 6.6yrs old sister. As soon as there were no signs that AJ (her sister) was around, Holly began to scream intensely with utter conviction that AJ was </a:t>
            </a:r>
            <a:r>
              <a:rPr lang="en-AU" sz="4000" dirty="0" smtClean="0">
                <a:latin typeface="Verdana" panose="020B0604030504040204" pitchFamily="34" charset="0"/>
                <a:ea typeface="Times New Roman" panose="02020603050405020304" pitchFamily="18" charset="0"/>
                <a:cs typeface="Times New Roman" panose="02020603050405020304" pitchFamily="18" charset="0"/>
              </a:rPr>
              <a:t>gone.</a:t>
            </a:r>
            <a:endParaRPr lang="en-AU" sz="4000" dirty="0"/>
          </a:p>
        </p:txBody>
      </p:sp>
    </p:spTree>
    <p:extLst>
      <p:ext uri="{BB962C8B-B14F-4D97-AF65-F5344CB8AC3E}">
        <p14:creationId xmlns:p14="http://schemas.microsoft.com/office/powerpoint/2010/main" val="1860401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5345" y="522192"/>
            <a:ext cx="7543800" cy="5632311"/>
          </a:xfrm>
          <a:prstGeom prst="rect">
            <a:avLst/>
          </a:prstGeom>
        </p:spPr>
        <p:txBody>
          <a:bodyPr wrap="square">
            <a:spAutoFit/>
          </a:bodyPr>
          <a:lstStyle/>
          <a:p>
            <a:r>
              <a:rPr lang="en-AU" sz="4000" dirty="0">
                <a:latin typeface="Verdana" panose="020B0604030504040204" pitchFamily="34" charset="0"/>
                <a:ea typeface="Times New Roman" panose="02020603050405020304" pitchFamily="18" charset="0"/>
                <a:cs typeface="Times New Roman" panose="02020603050405020304" pitchFamily="18" charset="0"/>
              </a:rPr>
              <a:t>We watched Holly (who is autistic) repeat this experience over and over again. It was very upsetting for us and awful for her. Holly is very verbally able and very intelligent. Her IQ isn’t the issue here but how she learns is.</a:t>
            </a:r>
            <a:endParaRPr lang="en-AU" sz="4000" dirty="0"/>
          </a:p>
        </p:txBody>
      </p:sp>
    </p:spTree>
    <p:extLst>
      <p:ext uri="{BB962C8B-B14F-4D97-AF65-F5344CB8AC3E}">
        <p14:creationId xmlns:p14="http://schemas.microsoft.com/office/powerpoint/2010/main" val="3398286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0"/>
            <a:ext cx="8894617" cy="6678751"/>
          </a:xfrm>
          <a:prstGeom prst="rect">
            <a:avLst/>
          </a:prstGeom>
        </p:spPr>
        <p:txBody>
          <a:bodyPr wrap="square">
            <a:spAutoFit/>
          </a:bodyPr>
          <a:lstStyle/>
          <a:p>
            <a:pPr>
              <a:lnSpc>
                <a:spcPct val="107000"/>
              </a:lnSpc>
              <a:spcAft>
                <a:spcPts val="0"/>
              </a:spcAft>
            </a:pPr>
            <a:r>
              <a:rPr lang="en-AU" sz="4000" dirty="0">
                <a:latin typeface="Verdana" panose="020B0604030504040204" pitchFamily="34" charset="0"/>
                <a:ea typeface="Times New Roman" panose="02020603050405020304" pitchFamily="18" charset="0"/>
                <a:cs typeface="Times New Roman" panose="02020603050405020304" pitchFamily="18" charset="0"/>
              </a:rPr>
              <a:t>Cognitive abilities develop naturally, but in many cases, not fully. This is why there is so much variation in learning styles. Some areas of the brain are more or less developed than others causing apparent strengths and weakness in visual learning, auditory learning, or kinaesthetic </a:t>
            </a:r>
            <a:r>
              <a:rPr lang="en-AU" sz="4000" dirty="0" smtClean="0">
                <a:latin typeface="Verdana" panose="020B0604030504040204" pitchFamily="34" charset="0"/>
                <a:ea typeface="Times New Roman" panose="02020603050405020304" pitchFamily="18" charset="0"/>
                <a:cs typeface="Times New Roman" panose="02020603050405020304" pitchFamily="18" charset="0"/>
              </a:rPr>
              <a:t>learning, </a:t>
            </a:r>
            <a:r>
              <a:rPr lang="en-AU" sz="4000" dirty="0">
                <a:latin typeface="Verdana" panose="020B0604030504040204" pitchFamily="34" charset="0"/>
                <a:ea typeface="Times New Roman" panose="02020603050405020304" pitchFamily="18" charset="0"/>
                <a:cs typeface="Times New Roman" panose="02020603050405020304" pitchFamily="18" charset="0"/>
              </a:rPr>
              <a:t>for example.</a:t>
            </a:r>
            <a:endParaRPr lang="en-AU"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3010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798" y="148120"/>
            <a:ext cx="7917873" cy="5632311"/>
          </a:xfrm>
          <a:prstGeom prst="rect">
            <a:avLst/>
          </a:prstGeom>
        </p:spPr>
        <p:txBody>
          <a:bodyPr wrap="square">
            <a:spAutoFit/>
          </a:bodyPr>
          <a:lstStyle/>
          <a:p>
            <a:r>
              <a:rPr lang="en-AU" sz="4000" dirty="0">
                <a:latin typeface="Verdana" panose="020B0604030504040204" pitchFamily="34" charset="0"/>
                <a:ea typeface="Times New Roman" panose="02020603050405020304" pitchFamily="18" charset="0"/>
                <a:cs typeface="Times New Roman" panose="02020603050405020304" pitchFamily="18" charset="0"/>
              </a:rPr>
              <a:t>In regards to strategies, the picture system, visual schedule, etc. may be useful in providing accommodation for transition between activities. However, it might not change the individual's understanding as to why the change is happening. </a:t>
            </a:r>
            <a:endParaRPr lang="en-AU" sz="4000" dirty="0"/>
          </a:p>
        </p:txBody>
      </p:sp>
    </p:spTree>
    <p:extLst>
      <p:ext uri="{BB962C8B-B14F-4D97-AF65-F5344CB8AC3E}">
        <p14:creationId xmlns:p14="http://schemas.microsoft.com/office/powerpoint/2010/main" val="2989056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073" y="183364"/>
            <a:ext cx="8603672" cy="6942542"/>
          </a:xfrm>
          <a:prstGeom prst="rect">
            <a:avLst/>
          </a:prstGeom>
        </p:spPr>
        <p:txBody>
          <a:bodyPr wrap="square">
            <a:spAutoFit/>
          </a:bodyPr>
          <a:lstStyle/>
          <a:p>
            <a:pPr>
              <a:lnSpc>
                <a:spcPct val="107000"/>
              </a:lnSpc>
              <a:spcAft>
                <a:spcPts val="0"/>
              </a:spcAft>
            </a:pPr>
            <a:r>
              <a:rPr lang="en-AU" sz="3200" dirty="0">
                <a:latin typeface="Verdana" panose="020B0604030504040204" pitchFamily="34" charset="0"/>
                <a:ea typeface="Times New Roman" panose="02020603050405020304" pitchFamily="18" charset="0"/>
                <a:cs typeface="Times New Roman" panose="02020603050405020304" pitchFamily="18" charset="0"/>
              </a:rPr>
              <a:t>In ASC the way to change an individual's understanding is to intentionally change the brain by creating new neural connections through using focussed attention/interest to capture attention and lead or assist an individual towards an understanding (this means building concepts in a fuller way using story in a format that works for that child; via Disney characters; Lego models; video games (such as SIMMS); comic strip stories based upon super heroes; dinosaurs; role play and so on). </a:t>
            </a:r>
            <a:endParaRPr lang="en-AU"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1115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946" y="266492"/>
            <a:ext cx="8853054" cy="6415602"/>
          </a:xfrm>
          <a:prstGeom prst="rect">
            <a:avLst/>
          </a:prstGeom>
        </p:spPr>
        <p:txBody>
          <a:bodyPr wrap="square">
            <a:spAutoFit/>
          </a:bodyPr>
          <a:lstStyle/>
          <a:p>
            <a:pPr>
              <a:lnSpc>
                <a:spcPct val="107000"/>
              </a:lnSpc>
              <a:spcAft>
                <a:spcPts val="0"/>
              </a:spcAft>
            </a:pPr>
            <a:r>
              <a:rPr lang="en-AU" sz="3200" dirty="0">
                <a:latin typeface="Verdana" panose="020B0604030504040204" pitchFamily="34" charset="0"/>
                <a:ea typeface="Times New Roman" panose="02020603050405020304" pitchFamily="18" charset="0"/>
                <a:cs typeface="Times New Roman" panose="02020603050405020304" pitchFamily="18" charset="0"/>
              </a:rPr>
              <a:t>In NT cognition, multi-tasking comes </a:t>
            </a:r>
            <a:r>
              <a:rPr lang="en-AU" sz="3200" dirty="0" smtClean="0">
                <a:latin typeface="Verdana" panose="020B0604030504040204" pitchFamily="34" charset="0"/>
                <a:ea typeface="Times New Roman" panose="02020603050405020304" pitchFamily="18" charset="0"/>
                <a:cs typeface="Times New Roman" panose="02020603050405020304" pitchFamily="18" charset="0"/>
              </a:rPr>
              <a:t>naturally. The </a:t>
            </a:r>
            <a:r>
              <a:rPr lang="en-AU" sz="3200" dirty="0">
                <a:latin typeface="Verdana" panose="020B0604030504040204" pitchFamily="34" charset="0"/>
                <a:ea typeface="Times New Roman" panose="02020603050405020304" pitchFamily="18" charset="0"/>
                <a:cs typeface="Times New Roman" panose="02020603050405020304" pitchFamily="18" charset="0"/>
              </a:rPr>
              <a:t>ability to notice, hold on to </a:t>
            </a:r>
            <a:r>
              <a:rPr lang="en-AU" sz="3200" dirty="0" smtClean="0">
                <a:latin typeface="Verdana" panose="020B0604030504040204" pitchFamily="34" charset="0"/>
                <a:ea typeface="Times New Roman" panose="02020603050405020304" pitchFamily="18" charset="0"/>
                <a:cs typeface="Times New Roman" panose="02020603050405020304" pitchFamily="18" charset="0"/>
              </a:rPr>
              <a:t>information </a:t>
            </a:r>
            <a:r>
              <a:rPr lang="en-AU" sz="3200" dirty="0">
                <a:latin typeface="Verdana" panose="020B0604030504040204" pitchFamily="34" charset="0"/>
                <a:ea typeface="Times New Roman" panose="02020603050405020304" pitchFamily="18" charset="0"/>
                <a:cs typeface="Times New Roman" panose="02020603050405020304" pitchFamily="18" charset="0"/>
              </a:rPr>
              <a:t>and recall it </a:t>
            </a:r>
            <a:r>
              <a:rPr lang="en-AU" sz="3200" dirty="0" smtClean="0">
                <a:latin typeface="Verdana" panose="020B0604030504040204" pitchFamily="34" charset="0"/>
                <a:ea typeface="Times New Roman" panose="02020603050405020304" pitchFamily="18" charset="0"/>
                <a:cs typeface="Times New Roman" panose="02020603050405020304" pitchFamily="18" charset="0"/>
              </a:rPr>
              <a:t>is </a:t>
            </a:r>
            <a:r>
              <a:rPr lang="en-AU" sz="3200" dirty="0">
                <a:latin typeface="Verdana" panose="020B0604030504040204" pitchFamily="34" charset="0"/>
                <a:ea typeface="Times New Roman" panose="02020603050405020304" pitchFamily="18" charset="0"/>
                <a:cs typeface="Times New Roman" panose="02020603050405020304" pitchFamily="18" charset="0"/>
              </a:rPr>
              <a:t>more </a:t>
            </a:r>
            <a:r>
              <a:rPr lang="en-AU" sz="3200" dirty="0" smtClean="0">
                <a:latin typeface="Verdana" panose="020B0604030504040204" pitchFamily="34" charset="0"/>
                <a:ea typeface="Times New Roman" panose="02020603050405020304" pitchFamily="18" charset="0"/>
                <a:cs typeface="Times New Roman" panose="02020603050405020304" pitchFamily="18" charset="0"/>
              </a:rPr>
              <a:t>available. In </a:t>
            </a:r>
            <a:r>
              <a:rPr lang="en-AU" sz="3200" dirty="0">
                <a:latin typeface="Verdana" panose="020B0604030504040204" pitchFamily="34" charset="0"/>
                <a:ea typeface="Times New Roman" panose="02020603050405020304" pitchFamily="18" charset="0"/>
                <a:cs typeface="Times New Roman" panose="02020603050405020304" pitchFamily="18" charset="0"/>
              </a:rPr>
              <a:t>ASC </a:t>
            </a:r>
            <a:r>
              <a:rPr lang="en-AU" sz="3200" dirty="0" smtClean="0">
                <a:latin typeface="Verdana" panose="020B0604030504040204" pitchFamily="34" charset="0"/>
                <a:ea typeface="Times New Roman" panose="02020603050405020304" pitchFamily="18" charset="0"/>
                <a:cs typeface="Times New Roman" panose="02020603050405020304" pitchFamily="18" charset="0"/>
              </a:rPr>
              <a:t>single </a:t>
            </a:r>
            <a:r>
              <a:rPr lang="en-AU" sz="3200" dirty="0">
                <a:latin typeface="Verdana" panose="020B0604030504040204" pitchFamily="34" charset="0"/>
                <a:ea typeface="Times New Roman" panose="02020603050405020304" pitchFamily="18" charset="0"/>
                <a:cs typeface="Times New Roman" panose="02020603050405020304" pitchFamily="18" charset="0"/>
              </a:rPr>
              <a:t>mindedness/single focus/single processing tends to occur over and above multi-focus. However, particularly in ASC, when an activity, thought, process is attached to an area of interest it triggers GAMMA and enables processing to occur with more ease (attention is captured, interest is held, learning/cognition takes place).</a:t>
            </a:r>
            <a:endParaRPr lang="en-AU"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49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720725"/>
          </a:xfrm>
          <a:solidFill>
            <a:schemeClr val="accent4"/>
          </a:solidFill>
        </p:spPr>
        <p:txBody>
          <a:bodyPr/>
          <a:lstStyle/>
          <a:p>
            <a:pPr>
              <a:defRPr/>
            </a:pPr>
            <a:r>
              <a:rPr lang="en-AU" dirty="0" smtClean="0"/>
              <a:t>                       GAMMA</a:t>
            </a:r>
            <a:endParaRPr lang="en-US" dirty="0"/>
          </a:p>
        </p:txBody>
      </p:sp>
      <p:pic>
        <p:nvPicPr>
          <p:cNvPr id="1331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87375" y="1077219"/>
            <a:ext cx="3552577" cy="2432894"/>
          </a:xfrm>
        </p:spPr>
      </p:pic>
      <p:pic>
        <p:nvPicPr>
          <p:cNvPr id="133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375" y="3865419"/>
            <a:ext cx="3480570" cy="26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1873" y="1053382"/>
            <a:ext cx="3528764" cy="234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865419"/>
            <a:ext cx="3528764" cy="26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2"/>
          <p:cNvSpPr txBox="1">
            <a:spLocks noChangeArrowheads="1"/>
          </p:cNvSpPr>
          <p:nvPr/>
        </p:nvSpPr>
        <p:spPr bwMode="auto">
          <a:xfrm>
            <a:off x="0" y="0"/>
            <a:ext cx="9144000" cy="1077218"/>
          </a:xfrm>
          <a:prstGeom prst="rect">
            <a:avLst/>
          </a:prstGeom>
          <a:solidFill>
            <a:schemeClr val="accent3">
              <a:lumMod val="20000"/>
              <a:lumOff val="80000"/>
            </a:schemeClr>
          </a:solidFill>
          <a:ln>
            <a:noFill/>
          </a:ln>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AU" sz="3200" dirty="0"/>
              <a:t>Excess GAMMA in ASC   </a:t>
            </a:r>
            <a:r>
              <a:rPr lang="en-AU" sz="3200" dirty="0" smtClean="0"/>
              <a:t>Anchored </a:t>
            </a:r>
            <a:r>
              <a:rPr lang="en-AU" sz="3200" dirty="0"/>
              <a:t>GAMMA </a:t>
            </a:r>
            <a:r>
              <a:rPr lang="en-AU" sz="3200" dirty="0" smtClean="0"/>
              <a:t>in </a:t>
            </a:r>
          </a:p>
          <a:p>
            <a:pPr eaLnBrk="1" hangingPunct="1"/>
            <a:r>
              <a:rPr lang="en-AU" sz="3200" dirty="0" smtClean="0"/>
              <a:t>                                                                NT</a:t>
            </a:r>
            <a:endParaRPr lang="en-US" sz="3200" dirty="0"/>
          </a:p>
        </p:txBody>
      </p:sp>
    </p:spTree>
    <p:extLst>
      <p:ext uri="{BB962C8B-B14F-4D97-AF65-F5344CB8AC3E}">
        <p14:creationId xmlns:p14="http://schemas.microsoft.com/office/powerpoint/2010/main" val="2240693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2400" cy="1224136"/>
          </a:xfrm>
        </p:spPr>
        <p:txBody>
          <a:bodyPr/>
          <a:lstStyle/>
          <a:p>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1503" cy="711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36096" y="1196752"/>
            <a:ext cx="3707904" cy="5016758"/>
          </a:xfrm>
          <a:prstGeom prst="rect">
            <a:avLst/>
          </a:prstGeom>
          <a:noFill/>
        </p:spPr>
        <p:txBody>
          <a:bodyPr wrap="square" rtlCol="0">
            <a:spAutoFit/>
          </a:bodyPr>
          <a:lstStyle/>
          <a:p>
            <a:r>
              <a:rPr lang="en-AU" sz="3200" b="1" dirty="0" err="1" smtClean="0"/>
              <a:t>Uni</a:t>
            </a:r>
            <a:r>
              <a:rPr lang="en-AU" sz="3200" b="1" dirty="0" smtClean="0"/>
              <a:t>-sensory &amp; Multi-sensory connections allow for different concepts/experiences/memories and will lead to different behavioural outcomes</a:t>
            </a:r>
            <a:r>
              <a:rPr lang="en-AU" sz="2800" b="1" dirty="0" smtClean="0"/>
              <a:t>.</a:t>
            </a:r>
            <a:endParaRPr lang="en-US" sz="2800" b="1" dirty="0"/>
          </a:p>
        </p:txBody>
      </p:sp>
    </p:spTree>
    <p:extLst>
      <p:ext uri="{BB962C8B-B14F-4D97-AF65-F5344CB8AC3E}">
        <p14:creationId xmlns:p14="http://schemas.microsoft.com/office/powerpoint/2010/main" val="810837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456" y="383831"/>
            <a:ext cx="8520544" cy="6186309"/>
          </a:xfrm>
          <a:prstGeom prst="rect">
            <a:avLst/>
          </a:prstGeom>
        </p:spPr>
        <p:txBody>
          <a:bodyPr wrap="square">
            <a:spAutoFit/>
          </a:bodyPr>
          <a:lstStyle/>
          <a:p>
            <a:r>
              <a:rPr lang="en-AU" sz="3600" dirty="0">
                <a:latin typeface="Verdana" panose="020B0604030504040204" pitchFamily="34" charset="0"/>
                <a:ea typeface="Calibri" panose="020F0502020204030204" pitchFamily="34" charset="0"/>
                <a:cs typeface="Times New Roman" panose="02020603050405020304" pitchFamily="18" charset="0"/>
              </a:rPr>
              <a:t>If circumstances an individual finds themselves in present as overwhelming (all attack at once) and their brain works with processing things one at a time; the very mechanism for building understanding is immobilised. They succumb to the belief that they are not valuable, important, capable, loved etc. and negative behaviour follows. </a:t>
            </a:r>
            <a:endParaRPr lang="en-AU" sz="3600" dirty="0"/>
          </a:p>
        </p:txBody>
      </p:sp>
    </p:spTree>
    <p:extLst>
      <p:ext uri="{BB962C8B-B14F-4D97-AF65-F5344CB8AC3E}">
        <p14:creationId xmlns:p14="http://schemas.microsoft.com/office/powerpoint/2010/main" val="3548049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284" y="847589"/>
            <a:ext cx="9032970" cy="5078313"/>
          </a:xfrm>
          <a:prstGeom prst="rect">
            <a:avLst/>
          </a:prstGeom>
          <a:solidFill>
            <a:schemeClr val="accent4"/>
          </a:solidFill>
        </p:spPr>
        <p:txBody>
          <a:bodyPr wrap="square" lIns="91440" tIns="45720" rIns="91440" bIns="45720">
            <a:spAutoFit/>
          </a:bodyPr>
          <a:lstStyle/>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Please understand what</a:t>
            </a:r>
          </a:p>
          <a:p>
            <a:pPr algn="ctr"/>
            <a:r>
              <a:rPr lang="en-US" sz="5400" b="1" dirty="0" smtClean="0">
                <a:ln w="12700">
                  <a:solidFill>
                    <a:schemeClr val="accent5"/>
                  </a:solidFill>
                  <a:prstDash val="solid"/>
                </a:ln>
                <a:pattFill prst="ltDnDiag">
                  <a:fgClr>
                    <a:schemeClr val="accent5">
                      <a:lumMod val="60000"/>
                      <a:lumOff val="40000"/>
                    </a:schemeClr>
                  </a:fgClr>
                  <a:bgClr>
                    <a:schemeClr val="bg1"/>
                  </a:bgClr>
                </a:pattFill>
              </a:rPr>
              <a:t>This delayed ability might</a:t>
            </a:r>
          </a:p>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mean for an ASC person.</a:t>
            </a:r>
          </a:p>
          <a:p>
            <a:pPr algn="ctr"/>
            <a:r>
              <a:rPr lang="en-US" sz="5400" b="1" dirty="0" smtClean="0">
                <a:ln w="12700">
                  <a:solidFill>
                    <a:schemeClr val="accent5"/>
                  </a:solidFill>
                  <a:prstDash val="solid"/>
                </a:ln>
                <a:pattFill prst="ltDnDiag">
                  <a:fgClr>
                    <a:schemeClr val="accent5">
                      <a:lumMod val="60000"/>
                      <a:lumOff val="40000"/>
                    </a:schemeClr>
                  </a:fgClr>
                  <a:bgClr>
                    <a:schemeClr val="bg1"/>
                  </a:bgClr>
                </a:pattFill>
              </a:rPr>
              <a:t>This is not an age or IQ issue</a:t>
            </a:r>
          </a:p>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so much as an issue of </a:t>
            </a:r>
          </a:p>
          <a:p>
            <a:pPr algn="ctr"/>
            <a:r>
              <a:rPr lang="en-US" sz="5400" b="1" dirty="0" smtClean="0">
                <a:ln w="12700">
                  <a:solidFill>
                    <a:schemeClr val="accent5"/>
                  </a:solidFill>
                  <a:prstDash val="solid"/>
                </a:ln>
                <a:pattFill prst="ltDnDiag">
                  <a:fgClr>
                    <a:schemeClr val="accent5">
                      <a:lumMod val="60000"/>
                      <a:lumOff val="40000"/>
                    </a:schemeClr>
                  </a:fgClr>
                  <a:bgClr>
                    <a:schemeClr val="bg1"/>
                  </a:bgClr>
                </a:pattFill>
              </a:rPr>
              <a:t>attention and how we learn</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791536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0902" y="665018"/>
            <a:ext cx="8401688" cy="6186309"/>
          </a:xfrm>
          <a:prstGeom prst="rect">
            <a:avLst/>
          </a:prstGeom>
          <a:noFill/>
        </p:spPr>
        <p:txBody>
          <a:bodyPr wrap="square" rtlCol="0">
            <a:spAutoFit/>
          </a:bodyPr>
          <a:lstStyle/>
          <a:p>
            <a:r>
              <a:rPr lang="en-AU" sz="3600" dirty="0" smtClean="0">
                <a:latin typeface="Verdana" panose="020B0604030504040204" pitchFamily="34" charset="0"/>
                <a:ea typeface="Verdana" panose="020B0604030504040204" pitchFamily="34" charset="0"/>
                <a:cs typeface="Verdana" panose="020B0604030504040204" pitchFamily="34" charset="0"/>
              </a:rPr>
              <a:t>Research: one way of </a:t>
            </a:r>
          </a:p>
          <a:p>
            <a:r>
              <a:rPr lang="en-AU" sz="3600" dirty="0" smtClean="0">
                <a:latin typeface="Verdana" panose="020B0604030504040204" pitchFamily="34" charset="0"/>
                <a:ea typeface="Verdana" panose="020B0604030504040204" pitchFamily="34" charset="0"/>
                <a:cs typeface="Verdana" panose="020B0604030504040204" pitchFamily="34" charset="0"/>
              </a:rPr>
              <a:t>uncovering appropriate resources</a:t>
            </a:r>
          </a:p>
          <a:p>
            <a:r>
              <a:rPr lang="en-AU" sz="3600" dirty="0" smtClean="0">
                <a:latin typeface="Verdana" panose="020B0604030504040204" pitchFamily="34" charset="0"/>
                <a:ea typeface="Verdana" panose="020B0604030504040204" pitchFamily="34" charset="0"/>
                <a:cs typeface="Verdana" panose="020B0604030504040204" pitchFamily="34" charset="0"/>
              </a:rPr>
              <a:t>But, what if our thinking</a:t>
            </a:r>
          </a:p>
          <a:p>
            <a:r>
              <a:rPr lang="en-AU" sz="3600" dirty="0" smtClean="0">
                <a:latin typeface="Verdana" panose="020B0604030504040204" pitchFamily="34" charset="0"/>
                <a:ea typeface="Verdana" panose="020B0604030504040204" pitchFamily="34" charset="0"/>
                <a:cs typeface="Verdana" panose="020B0604030504040204" pitchFamily="34" charset="0"/>
              </a:rPr>
              <a:t>gets in the way? ASC &amp; NT? </a:t>
            </a:r>
          </a:p>
          <a:p>
            <a:r>
              <a:rPr lang="en-AU" sz="3600" dirty="0" smtClean="0">
                <a:latin typeface="Verdana" panose="020B0604030504040204" pitchFamily="34" charset="0"/>
                <a:ea typeface="Verdana" panose="020B0604030504040204" pitchFamily="34" charset="0"/>
                <a:cs typeface="Verdana" panose="020B0604030504040204" pitchFamily="34" charset="0"/>
              </a:rPr>
              <a:t>Sheep and goats are both </a:t>
            </a:r>
          </a:p>
          <a:p>
            <a:r>
              <a:rPr lang="en-AU" sz="3600" dirty="0" smtClean="0">
                <a:latin typeface="Verdana" panose="020B0604030504040204" pitchFamily="34" charset="0"/>
                <a:ea typeface="Verdana" panose="020B0604030504040204" pitchFamily="34" charset="0"/>
                <a:cs typeface="Verdana" panose="020B0604030504040204" pitchFamily="34" charset="0"/>
              </a:rPr>
              <a:t>grazers but are also very </a:t>
            </a:r>
          </a:p>
          <a:p>
            <a:r>
              <a:rPr lang="en-AU" sz="3600" dirty="0" smtClean="0">
                <a:latin typeface="Verdana" panose="020B0604030504040204" pitchFamily="34" charset="0"/>
                <a:ea typeface="Verdana" panose="020B0604030504040204" pitchFamily="34" charset="0"/>
                <a:cs typeface="Verdana" panose="020B0604030504040204" pitchFamily="34" charset="0"/>
              </a:rPr>
              <a:t>different. Knowing what’s </a:t>
            </a:r>
          </a:p>
          <a:p>
            <a:r>
              <a:rPr lang="en-AU" sz="3600" dirty="0" smtClean="0">
                <a:latin typeface="Verdana" panose="020B0604030504040204" pitchFamily="34" charset="0"/>
                <a:ea typeface="Verdana" panose="020B0604030504040204" pitchFamily="34" charset="0"/>
                <a:cs typeface="Verdana" panose="020B0604030504040204" pitchFamily="34" charset="0"/>
              </a:rPr>
              <a:t>different about their needs </a:t>
            </a:r>
          </a:p>
          <a:p>
            <a:r>
              <a:rPr lang="en-AU" sz="3600" dirty="0" smtClean="0">
                <a:latin typeface="Verdana" panose="020B0604030504040204" pitchFamily="34" charset="0"/>
                <a:ea typeface="Verdana" panose="020B0604030504040204" pitchFamily="34" charset="0"/>
                <a:cs typeface="Verdana" panose="020B0604030504040204" pitchFamily="34" charset="0"/>
              </a:rPr>
              <a:t>informs us how to work </a:t>
            </a:r>
          </a:p>
          <a:p>
            <a:r>
              <a:rPr lang="en-AU" sz="3600" dirty="0" smtClean="0">
                <a:latin typeface="Verdana" panose="020B0604030504040204" pitchFamily="34" charset="0"/>
                <a:ea typeface="Verdana" panose="020B0604030504040204" pitchFamily="34" charset="0"/>
                <a:cs typeface="Verdana" panose="020B0604030504040204" pitchFamily="34" charset="0"/>
              </a:rPr>
              <a:t>with them. It’s the same for</a:t>
            </a:r>
          </a:p>
          <a:p>
            <a:r>
              <a:rPr lang="en-AU" sz="3600" dirty="0" smtClean="0">
                <a:latin typeface="Verdana" panose="020B0604030504040204" pitchFamily="34" charset="0"/>
                <a:ea typeface="Verdana" panose="020B0604030504040204" pitchFamily="34" charset="0"/>
                <a:cs typeface="Verdana" panose="020B0604030504040204" pitchFamily="34" charset="0"/>
              </a:rPr>
              <a:t> research.</a:t>
            </a:r>
            <a:endParaRPr lang="en-AU" sz="3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92619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418" y="423903"/>
            <a:ext cx="8707581" cy="6167201"/>
          </a:xfrm>
          <a:prstGeom prst="rect">
            <a:avLst/>
          </a:prstGeom>
        </p:spPr>
        <p:txBody>
          <a:bodyPr wrap="square">
            <a:spAutoFit/>
          </a:bodyPr>
          <a:lstStyle/>
          <a:p>
            <a:pPr>
              <a:lnSpc>
                <a:spcPct val="107000"/>
              </a:lnSpc>
              <a:spcAft>
                <a:spcPts val="800"/>
              </a:spcAft>
            </a:pPr>
            <a:r>
              <a:rPr lang="en-AU" sz="3200" dirty="0" smtClean="0">
                <a:latin typeface="Verdana" panose="020B0604030504040204" pitchFamily="34" charset="0"/>
                <a:ea typeface="Times New Roman" panose="02020603050405020304" pitchFamily="18" charset="0"/>
                <a:cs typeface="Times New Roman" panose="02020603050405020304" pitchFamily="18" charset="0"/>
              </a:rPr>
              <a:t>RESOURCES</a:t>
            </a:r>
            <a:endParaRPr lang="en-AU" sz="3200" dirty="0">
              <a:latin typeface="Verdana" panose="020B060403050404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AU" sz="3200" dirty="0" smtClean="0">
                <a:latin typeface="Verdana" panose="020B0604030504040204" pitchFamily="34" charset="0"/>
                <a:ea typeface="Times New Roman" panose="02020603050405020304" pitchFamily="18" charset="0"/>
                <a:cs typeface="Times New Roman" panose="02020603050405020304" pitchFamily="18" charset="0"/>
              </a:rPr>
              <a:t>http</a:t>
            </a:r>
            <a:r>
              <a:rPr lang="en-AU" sz="3200" dirty="0">
                <a:latin typeface="Verdana" panose="020B0604030504040204" pitchFamily="34" charset="0"/>
                <a:ea typeface="Times New Roman" panose="02020603050405020304" pitchFamily="18" charset="0"/>
                <a:cs typeface="Times New Roman" panose="02020603050405020304" pitchFamily="18" charset="0"/>
              </a:rPr>
              <a:t>://raisingchildren.net.au/articles/autism_spectrum_disorder_attention.html</a:t>
            </a:r>
            <a:endParaRPr lang="en-AU"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3200" dirty="0">
                <a:latin typeface="Verdana" panose="020B0604030504040204" pitchFamily="34" charset="0"/>
                <a:ea typeface="Calibri" panose="020F0502020204030204" pitchFamily="34" charset="0"/>
                <a:cs typeface="Times New Roman" panose="02020603050405020304" pitchFamily="18" charset="0"/>
              </a:rPr>
              <a:t>Ross Green </a:t>
            </a:r>
            <a:r>
              <a:rPr lang="en-AU" sz="3200" u="sng" dirty="0">
                <a:solidFill>
                  <a:srgbClr val="0563C1"/>
                </a:solidFill>
                <a:latin typeface="Verdana" panose="020B0604030504040204" pitchFamily="34" charset="0"/>
                <a:ea typeface="Calibri" panose="020F0502020204030204" pitchFamily="34" charset="0"/>
                <a:cs typeface="Times New Roman" panose="02020603050405020304" pitchFamily="18" charset="0"/>
                <a:hlinkClick r:id="rId2"/>
              </a:rPr>
              <a:t>www.livesinthebalance.org</a:t>
            </a:r>
            <a:r>
              <a:rPr lang="en-AU" sz="3200" dirty="0">
                <a:latin typeface="Verdana" panose="020B0604030504040204" pitchFamily="34" charset="0"/>
                <a:ea typeface="Calibri" panose="020F0502020204030204" pitchFamily="34" charset="0"/>
                <a:cs typeface="Times New Roman" panose="02020603050405020304" pitchFamily="18" charset="0"/>
              </a:rPr>
              <a:t>   </a:t>
            </a:r>
            <a:r>
              <a:rPr lang="en-AU" sz="3200" dirty="0">
                <a:latin typeface="Verdana" panose="020B0604030504040204" pitchFamily="34" charset="0"/>
                <a:ea typeface="Calibri" panose="020F0502020204030204" pitchFamily="34" charset="0"/>
                <a:cs typeface="Times New Roman" panose="02020603050405020304" pitchFamily="18" charset="0"/>
                <a:hlinkClick r:id="rId3"/>
              </a:rPr>
              <a:t>https://</a:t>
            </a:r>
            <a:r>
              <a:rPr lang="en-AU" sz="3200" dirty="0" smtClean="0">
                <a:latin typeface="Verdana" panose="020B0604030504040204" pitchFamily="34" charset="0"/>
                <a:ea typeface="Calibri" panose="020F0502020204030204" pitchFamily="34" charset="0"/>
                <a:cs typeface="Times New Roman" panose="02020603050405020304" pitchFamily="18" charset="0"/>
                <a:hlinkClick r:id="rId3"/>
              </a:rPr>
              <a:t>www.youtube.com/watch?v=uoXBFOZml80</a:t>
            </a:r>
            <a:endParaRPr lang="en-AU" sz="3200" dirty="0" smtClean="0">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3200" dirty="0" smtClean="0">
                <a:effectLst/>
                <a:latin typeface="Verdana" panose="020B0604030504040204" pitchFamily="34" charset="0"/>
                <a:ea typeface="Calibri" panose="020F0502020204030204" pitchFamily="34" charset="0"/>
                <a:cs typeface="Times New Roman" panose="02020603050405020304" pitchFamily="18" charset="0"/>
                <a:hlinkClick r:id="rId4"/>
              </a:rPr>
              <a:t>www.wendylawson.com</a:t>
            </a:r>
            <a:endParaRPr lang="en-AU" sz="3200" dirty="0" smtClean="0">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4000" dirty="0">
                <a:latin typeface="Calibri" panose="020F0502020204030204" pitchFamily="34" charset="0"/>
                <a:ea typeface="Calibri" panose="020F0502020204030204" pitchFamily="34" charset="0"/>
                <a:cs typeface="Times New Roman" panose="02020603050405020304" pitchFamily="18" charset="0"/>
              </a:rPr>
              <a:t>http://www.questia.com/library/journal/1G1-331005412/teaching-object-permanence-an-action-research-study</a:t>
            </a:r>
            <a:endParaRPr lang="en-AU"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2326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981" y="665019"/>
            <a:ext cx="8861721" cy="7909858"/>
          </a:xfrm>
          <a:prstGeom prst="rect">
            <a:avLst/>
          </a:prstGeom>
          <a:noFill/>
        </p:spPr>
        <p:txBody>
          <a:bodyPr wrap="none" rtlCol="0">
            <a:spAutoFit/>
          </a:bodyPr>
          <a:lstStyle/>
          <a:p>
            <a:r>
              <a:rPr lang="en-AU" sz="4000" b="1" dirty="0" smtClean="0">
                <a:solidFill>
                  <a:srgbClr val="7030A0"/>
                </a:solidFill>
                <a:latin typeface="Verdana" panose="020B0604030504040204" pitchFamily="34" charset="0"/>
                <a:ea typeface="Verdana" panose="020B0604030504040204" pitchFamily="34" charset="0"/>
                <a:cs typeface="Verdana" panose="020B0604030504040204" pitchFamily="34" charset="0"/>
              </a:rPr>
              <a:t>What to expect from this talk</a:t>
            </a:r>
            <a:r>
              <a:rPr lang="en-AU" sz="4000" dirty="0" smtClean="0">
                <a:latin typeface="Verdana" panose="020B0604030504040204" pitchFamily="34" charset="0"/>
                <a:ea typeface="Verdana" panose="020B0604030504040204" pitchFamily="34" charset="0"/>
                <a:cs typeface="Verdana" panose="020B0604030504040204" pitchFamily="34" charset="0"/>
              </a:rPr>
              <a:t>:</a:t>
            </a:r>
          </a:p>
          <a:p>
            <a:r>
              <a:rPr lang="en-AU" sz="3600" smtClean="0">
                <a:latin typeface="Verdana" panose="020B0604030504040204" pitchFamily="34" charset="0"/>
                <a:ea typeface="Verdana" panose="020B0604030504040204" pitchFamily="34" charset="0"/>
                <a:cs typeface="Verdana" panose="020B0604030504040204" pitchFamily="34" charset="0"/>
              </a:rPr>
              <a:t>One important area of research:</a:t>
            </a:r>
            <a:endParaRPr lang="en-AU" sz="3600" dirty="0" smtClean="0">
              <a:latin typeface="Verdana" panose="020B0604030504040204" pitchFamily="34" charset="0"/>
              <a:ea typeface="Verdana" panose="020B0604030504040204" pitchFamily="34" charset="0"/>
              <a:cs typeface="Verdana" panose="020B0604030504040204" pitchFamily="34" charset="0"/>
            </a:endParaRPr>
          </a:p>
          <a:p>
            <a:r>
              <a:rPr lang="en-AU" sz="3600" dirty="0" smtClean="0">
                <a:latin typeface="Verdana" panose="020B0604030504040204" pitchFamily="34" charset="0"/>
                <a:ea typeface="Verdana" panose="020B0604030504040204" pitchFamily="34" charset="0"/>
                <a:cs typeface="Verdana" panose="020B0604030504040204" pitchFamily="34" charset="0"/>
              </a:rPr>
              <a:t>A discussion on object </a:t>
            </a:r>
          </a:p>
          <a:p>
            <a:r>
              <a:rPr lang="en-AU" sz="3600" dirty="0" smtClean="0">
                <a:latin typeface="Verdana" panose="020B0604030504040204" pitchFamily="34" charset="0"/>
                <a:ea typeface="Verdana" panose="020B0604030504040204" pitchFamily="34" charset="0"/>
                <a:cs typeface="Verdana" panose="020B0604030504040204" pitchFamily="34" charset="0"/>
              </a:rPr>
              <a:t>Permanence and how it might </a:t>
            </a:r>
          </a:p>
          <a:p>
            <a:r>
              <a:rPr lang="en-AU" sz="3600" dirty="0" smtClean="0">
                <a:latin typeface="Verdana" panose="020B0604030504040204" pitchFamily="34" charset="0"/>
                <a:ea typeface="Verdana" panose="020B0604030504040204" pitchFamily="34" charset="0"/>
                <a:cs typeface="Verdana" panose="020B0604030504040204" pitchFamily="34" charset="0"/>
              </a:rPr>
              <a:t>apply more broadly in autism </a:t>
            </a:r>
          </a:p>
          <a:p>
            <a:r>
              <a:rPr lang="en-AU" sz="3600" dirty="0" smtClean="0">
                <a:latin typeface="Verdana" panose="020B0604030504040204" pitchFamily="34" charset="0"/>
                <a:ea typeface="Verdana" panose="020B0604030504040204" pitchFamily="34" charset="0"/>
                <a:cs typeface="Verdana" panose="020B0604030504040204" pitchFamily="34" charset="0"/>
              </a:rPr>
              <a:t>spectrum conditions (ASC).</a:t>
            </a:r>
          </a:p>
          <a:p>
            <a:endParaRPr lang="en-AU" sz="3600" dirty="0" smtClean="0">
              <a:latin typeface="Verdana" panose="020B0604030504040204" pitchFamily="34" charset="0"/>
              <a:ea typeface="Verdana" panose="020B0604030504040204" pitchFamily="34" charset="0"/>
              <a:cs typeface="Verdana" panose="020B0604030504040204" pitchFamily="34" charset="0"/>
            </a:endParaRPr>
          </a:p>
          <a:p>
            <a:r>
              <a:rPr lang="en-AU" sz="3600" dirty="0" smtClean="0">
                <a:latin typeface="Verdana" panose="020B0604030504040204" pitchFamily="34" charset="0"/>
                <a:ea typeface="Verdana" panose="020B0604030504040204" pitchFamily="34" charset="0"/>
                <a:cs typeface="Verdana" panose="020B0604030504040204" pitchFamily="34" charset="0"/>
              </a:rPr>
              <a:t>Are we listening to families</a:t>
            </a:r>
          </a:p>
          <a:p>
            <a:r>
              <a:rPr lang="en-AU" sz="3600" dirty="0" smtClean="0">
                <a:latin typeface="Verdana" panose="020B0604030504040204" pitchFamily="34" charset="0"/>
                <a:ea typeface="Verdana" panose="020B0604030504040204" pitchFamily="34" charset="0"/>
                <a:cs typeface="Verdana" panose="020B0604030504040204" pitchFamily="34" charset="0"/>
              </a:rPr>
              <a:t>concerns?</a:t>
            </a:r>
          </a:p>
          <a:p>
            <a:endParaRPr lang="en-AU" sz="3600" dirty="0">
              <a:latin typeface="Verdana" panose="020B0604030504040204" pitchFamily="34" charset="0"/>
              <a:ea typeface="Verdana" panose="020B0604030504040204" pitchFamily="34" charset="0"/>
              <a:cs typeface="Verdana" panose="020B0604030504040204" pitchFamily="34" charset="0"/>
            </a:endParaRPr>
          </a:p>
          <a:p>
            <a:r>
              <a:rPr lang="en-AU" sz="3600" dirty="0" smtClean="0">
                <a:latin typeface="Verdana" panose="020B0604030504040204" pitchFamily="34" charset="0"/>
                <a:ea typeface="Verdana" panose="020B0604030504040204" pitchFamily="34" charset="0"/>
                <a:cs typeface="Verdana" panose="020B0604030504040204" pitchFamily="34" charset="0"/>
              </a:rPr>
              <a:t>An area for future research?</a:t>
            </a:r>
          </a:p>
          <a:p>
            <a:endParaRPr lang="en-AU" sz="3600" dirty="0" smtClean="0">
              <a:latin typeface="Verdana" panose="020B0604030504040204" pitchFamily="34" charset="0"/>
              <a:ea typeface="Verdana" panose="020B0604030504040204" pitchFamily="34" charset="0"/>
              <a:cs typeface="Verdana" panose="020B0604030504040204" pitchFamily="34" charset="0"/>
            </a:endParaRPr>
          </a:p>
          <a:p>
            <a:endParaRPr lang="en-AU" sz="3600" dirty="0" smtClean="0">
              <a:latin typeface="Verdana" panose="020B0604030504040204" pitchFamily="34" charset="0"/>
              <a:ea typeface="Verdana" panose="020B0604030504040204" pitchFamily="34" charset="0"/>
              <a:cs typeface="Verdana" panose="020B0604030504040204" pitchFamily="34" charset="0"/>
            </a:endParaRPr>
          </a:p>
          <a:p>
            <a:r>
              <a:rPr lang="en-AU" dirty="0" smtClean="0"/>
              <a:t>:</a:t>
            </a:r>
          </a:p>
          <a:p>
            <a:endParaRPr lang="en-AU" dirty="0"/>
          </a:p>
        </p:txBody>
      </p:sp>
    </p:spTree>
    <p:extLst>
      <p:ext uri="{BB962C8B-B14F-4D97-AF65-F5344CB8AC3E}">
        <p14:creationId xmlns:p14="http://schemas.microsoft.com/office/powerpoint/2010/main" val="4211943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1377" y="291233"/>
            <a:ext cx="9144000" cy="6026440"/>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alkboard_1_600x340_v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rot="184738">
            <a:off x="2605636" y="932819"/>
            <a:ext cx="3670826" cy="2048256"/>
          </a:xfrm>
          <a:prstGeom prst="cloudCallout">
            <a:avLst>
              <a:gd name="adj1" fmla="val -32443"/>
              <a:gd name="adj2" fmla="val 63520"/>
            </a:avLst>
          </a:prstGeom>
          <a:ln w="15875">
            <a:gradFill>
              <a:gsLst>
                <a:gs pos="0">
                  <a:schemeClr val="accent1">
                    <a:lumMod val="60000"/>
                    <a:lumOff val="40000"/>
                  </a:schemeClr>
                </a:gs>
                <a:gs pos="50000">
                  <a:schemeClr val="accent1">
                    <a:lumMod val="40000"/>
                    <a:lumOff val="60000"/>
                  </a:schemeClr>
                </a:gs>
                <a:gs pos="100000">
                  <a:schemeClr val="bg1"/>
                </a:gs>
              </a:gsLst>
              <a:lin ang="5400000" scaled="0"/>
            </a:gradFill>
          </a:ln>
          <a:effectLst>
            <a:outerShdw blurRad="190500" dist="38100" dir="2700000" algn="tl" rotWithShape="0">
              <a:prstClr val="black">
                <a:alpha val="40000"/>
              </a:prstClr>
            </a:outerShdw>
          </a:effectLst>
        </p:spPr>
      </p:pic>
      <p:pic>
        <p:nvPicPr>
          <p:cNvPr id="2" name="Horses in Pasture.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t="-80" b="27449"/>
          <a:stretch/>
        </p:blipFill>
        <p:spPr>
          <a:xfrm>
            <a:off x="31377" y="180087"/>
            <a:ext cx="3622422" cy="1978501"/>
          </a:xfrm>
          <a:prstGeom prst="cloudCallout">
            <a:avLst>
              <a:gd name="adj1" fmla="val -29975"/>
              <a:gd name="adj2" fmla="val 71693"/>
            </a:avLst>
          </a:prstGeom>
          <a:ln w="15875">
            <a:gradFill>
              <a:gsLst>
                <a:gs pos="0">
                  <a:schemeClr val="accent1">
                    <a:lumMod val="60000"/>
                    <a:lumOff val="40000"/>
                  </a:schemeClr>
                </a:gs>
                <a:gs pos="50000">
                  <a:schemeClr val="accent1">
                    <a:lumMod val="40000"/>
                    <a:lumOff val="60000"/>
                  </a:schemeClr>
                </a:gs>
                <a:gs pos="100000">
                  <a:schemeClr val="bg1"/>
                </a:gs>
              </a:gsLst>
              <a:lin ang="5400000" scaled="0"/>
            </a:gradFill>
          </a:ln>
          <a:effectLst>
            <a:outerShdw blurRad="190500" dist="38100" dir="2700000" algn="tl" rotWithShape="0">
              <a:prstClr val="black">
                <a:alpha val="40000"/>
              </a:prstClr>
            </a:outerShdw>
          </a:effectLst>
        </p:spPr>
      </p:pic>
      <p:pic>
        <p:nvPicPr>
          <p:cNvPr id="8" name="Running.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t="-51" b="17285"/>
          <a:stretch/>
        </p:blipFill>
        <p:spPr>
          <a:xfrm>
            <a:off x="5485993" y="67423"/>
            <a:ext cx="3658007" cy="2278613"/>
          </a:xfrm>
          <a:prstGeom prst="cloudCallout">
            <a:avLst>
              <a:gd name="adj1" fmla="val 29177"/>
              <a:gd name="adj2" fmla="val 64939"/>
            </a:avLst>
          </a:prstGeom>
          <a:ln w="15875">
            <a:gradFill>
              <a:gsLst>
                <a:gs pos="0">
                  <a:schemeClr val="accent1">
                    <a:lumMod val="60000"/>
                    <a:lumOff val="40000"/>
                  </a:schemeClr>
                </a:gs>
                <a:gs pos="50000">
                  <a:schemeClr val="accent1">
                    <a:lumMod val="40000"/>
                    <a:lumOff val="60000"/>
                  </a:schemeClr>
                </a:gs>
                <a:gs pos="100000">
                  <a:schemeClr val="bg1"/>
                </a:gs>
              </a:gsLst>
              <a:lin ang="5400000" scaled="0"/>
            </a:gradFill>
          </a:ln>
          <a:effectLst>
            <a:outerShdw blurRad="190500" dist="38100" dir="2700000" algn="tl" rotWithShape="0">
              <a:prstClr val="black">
                <a:alpha val="40000"/>
              </a:prstClr>
            </a:outerShdw>
          </a:effectLst>
        </p:spPr>
      </p:pic>
    </p:spTree>
    <p:extLst>
      <p:ext uri="{BB962C8B-B14F-4D97-AF65-F5344CB8AC3E}">
        <p14:creationId xmlns:p14="http://schemas.microsoft.com/office/powerpoint/2010/main" val="18838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9" fill="hold"/>
                                        <p:tgtEl>
                                          <p:spTgt spid="2"/>
                                        </p:tgtEl>
                                      </p:cBhvr>
                                    </p:cmd>
                                  </p:childTnLst>
                                </p:cTn>
                              </p:par>
                              <p:par>
                                <p:cTn id="7" presetID="2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1000"/>
                                        <p:tgtEl>
                                          <p:spTgt spid="2"/>
                                        </p:tgtEl>
                                      </p:cBhvr>
                                    </p:animEffect>
                                  </p:childTnLst>
                                </p:cTn>
                              </p:par>
                            </p:childTnLst>
                          </p:cTn>
                        </p:par>
                        <p:par>
                          <p:cTn id="10" fill="hold">
                            <p:stCondLst>
                              <p:cond delay="10009"/>
                            </p:stCondLst>
                            <p:childTnLst>
                              <p:par>
                                <p:cTn id="11" presetID="1" presetClass="mediacall" presetSubtype="0" fill="hold" nodeType="afterEffect">
                                  <p:stCondLst>
                                    <p:cond delay="0"/>
                                  </p:stCondLst>
                                  <p:childTnLst>
                                    <p:cmd type="call" cmd="playFrom(0.0)">
                                      <p:cBhvr>
                                        <p:cTn id="12" dur="7974" fill="hold"/>
                                        <p:tgtEl>
                                          <p:spTgt spid="5"/>
                                        </p:tgtEl>
                                      </p:cBhvr>
                                    </p:cmd>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1000"/>
                                        <p:tgtEl>
                                          <p:spTgt spid="5"/>
                                        </p:tgtEl>
                                      </p:cBhvr>
                                    </p:animEffect>
                                  </p:childTnLst>
                                </p:cTn>
                              </p:par>
                            </p:childTnLst>
                          </p:cTn>
                        </p:par>
                        <p:par>
                          <p:cTn id="16" fill="hold">
                            <p:stCondLst>
                              <p:cond delay="17983"/>
                            </p:stCondLst>
                            <p:childTnLst>
                              <p:par>
                                <p:cTn id="17" presetID="1" presetClass="mediacall" presetSubtype="0" fill="hold" nodeType="afterEffect">
                                  <p:stCondLst>
                                    <p:cond delay="0"/>
                                  </p:stCondLst>
                                  <p:childTnLst>
                                    <p:cmd type="call" cmd="playFrom(0.0)">
                                      <p:cBhvr>
                                        <p:cTn id="18" dur="14614" fill="hold"/>
                                        <p:tgtEl>
                                          <p:spTgt spid="8"/>
                                        </p:tgtEl>
                                      </p:cBhvr>
                                    </p:cmd>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video>
              <p:cMediaNode vol="80000">
                <p:cTn id="23" fill="hold" display="0">
                  <p:stCondLst>
                    <p:cond delay="indefinite"/>
                  </p:stCondLst>
                </p:cTn>
                <p:tgtEl>
                  <p:spTgt spid="5"/>
                </p:tgtEl>
              </p:cMediaNode>
            </p:video>
            <p:video>
              <p:cMediaNode vol="80000">
                <p:cTn id="24"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892" y="1392382"/>
            <a:ext cx="8162622" cy="3046988"/>
          </a:xfrm>
          <a:prstGeom prst="rect">
            <a:avLst/>
          </a:prstGeom>
          <a:noFill/>
        </p:spPr>
        <p:txBody>
          <a:bodyPr wrap="square" rtlCol="0">
            <a:spAutoFit/>
          </a:bodyPr>
          <a:lstStyle/>
          <a:p>
            <a:r>
              <a:rPr lang="en-AU" sz="4800" dirty="0" smtClean="0"/>
              <a:t>Object permanence is a child’s</a:t>
            </a:r>
          </a:p>
          <a:p>
            <a:r>
              <a:rPr lang="en-AU" sz="4800" dirty="0" smtClean="0"/>
              <a:t> ability to understand that</a:t>
            </a:r>
          </a:p>
          <a:p>
            <a:r>
              <a:rPr lang="en-AU" sz="4800" dirty="0" smtClean="0"/>
              <a:t> objects still exist even when</a:t>
            </a:r>
          </a:p>
          <a:p>
            <a:r>
              <a:rPr lang="en-AU" sz="4800" dirty="0" smtClean="0"/>
              <a:t> they can’t be seen.</a:t>
            </a:r>
            <a:endParaRPr lang="en-AU" sz="4800" dirty="0"/>
          </a:p>
        </p:txBody>
      </p:sp>
    </p:spTree>
    <p:extLst>
      <p:ext uri="{BB962C8B-B14F-4D97-AF65-F5344CB8AC3E}">
        <p14:creationId xmlns:p14="http://schemas.microsoft.com/office/powerpoint/2010/main" val="2828803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0655" y="0"/>
            <a:ext cx="7772400" cy="6247864"/>
          </a:xfrm>
          <a:prstGeom prst="rect">
            <a:avLst/>
          </a:prstGeom>
        </p:spPr>
        <p:txBody>
          <a:bodyPr wrap="square">
            <a:spAutoFit/>
          </a:bodyPr>
          <a:lstStyle/>
          <a:p>
            <a:r>
              <a:rPr lang="en-AU" sz="4000" dirty="0">
                <a:latin typeface="Verdana" panose="020B0604030504040204" pitchFamily="34" charset="0"/>
                <a:ea typeface="Times New Roman" panose="02020603050405020304" pitchFamily="18" charset="0"/>
                <a:cs typeface="Times New Roman" panose="02020603050405020304" pitchFamily="18" charset="0"/>
              </a:rPr>
              <a:t>Anger, sadness &amp; other behaviours are an ‘expression’ of an individual's current emotion. This may not always be ‘intentional behaviour’ but rather, a ‘biological response’ to the neurochemical change in the brain due to a change in the </a:t>
            </a:r>
            <a:r>
              <a:rPr lang="en-AU" sz="4000" dirty="0" smtClean="0">
                <a:latin typeface="Verdana" panose="020B0604030504040204" pitchFamily="34" charset="0"/>
                <a:ea typeface="Times New Roman" panose="02020603050405020304" pitchFamily="18" charset="0"/>
                <a:cs typeface="Times New Roman" panose="02020603050405020304" pitchFamily="18" charset="0"/>
              </a:rPr>
              <a:t>environment. </a:t>
            </a:r>
            <a:endParaRPr lang="en-AU" sz="4000" dirty="0"/>
          </a:p>
        </p:txBody>
      </p:sp>
    </p:spTree>
    <p:extLst>
      <p:ext uri="{BB962C8B-B14F-4D97-AF65-F5344CB8AC3E}">
        <p14:creationId xmlns:p14="http://schemas.microsoft.com/office/powerpoint/2010/main" val="4263458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6000" y="4122000"/>
            <a:ext cx="3648000" cy="2736000"/>
          </a:xfrm>
          <a:prstGeom prst="rect">
            <a:avLst/>
          </a:prstGeom>
        </p:spPr>
      </p:pic>
      <p:sp>
        <p:nvSpPr>
          <p:cNvPr id="2" name="Rectangle 1"/>
          <p:cNvSpPr/>
          <p:nvPr/>
        </p:nvSpPr>
        <p:spPr>
          <a:xfrm>
            <a:off x="1184563" y="556921"/>
            <a:ext cx="7211291" cy="5632311"/>
          </a:xfrm>
          <a:prstGeom prst="rect">
            <a:avLst/>
          </a:prstGeom>
        </p:spPr>
        <p:txBody>
          <a:bodyPr wrap="square">
            <a:spAutoFit/>
          </a:bodyPr>
          <a:lstStyle/>
          <a:p>
            <a:r>
              <a:rPr lang="en-AU" sz="3600" dirty="0">
                <a:latin typeface="Verdana" panose="020B0604030504040204" pitchFamily="34" charset="0"/>
                <a:ea typeface="Times New Roman" panose="02020603050405020304" pitchFamily="18" charset="0"/>
                <a:cs typeface="Times New Roman" panose="02020603050405020304" pitchFamily="18" charset="0"/>
              </a:rPr>
              <a:t>(e.g. Mother tells child she is going outside to feed the chooks; Mother leaves child to feed chooks; Child appears to be OK. Mother returns after a short time in the garden feeding chooks to find child sobbing and saying ‘</a:t>
            </a:r>
            <a:r>
              <a:rPr lang="en-AU" sz="3600" b="1" dirty="0">
                <a:solidFill>
                  <a:srgbClr val="FFFF00"/>
                </a:solidFill>
                <a:latin typeface="Verdana" panose="020B0604030504040204" pitchFamily="34" charset="0"/>
                <a:ea typeface="Times New Roman" panose="02020603050405020304" pitchFamily="18" charset="0"/>
                <a:cs typeface="Times New Roman" panose="02020603050405020304" pitchFamily="18" charset="0"/>
              </a:rPr>
              <a:t>where </a:t>
            </a:r>
            <a:r>
              <a:rPr lang="en-AU" sz="3600" dirty="0">
                <a:latin typeface="Verdana" panose="020B0604030504040204" pitchFamily="34" charset="0"/>
                <a:ea typeface="Times New Roman" panose="02020603050405020304" pitchFamily="18" charset="0"/>
                <a:cs typeface="Times New Roman" panose="02020603050405020304" pitchFamily="18" charset="0"/>
              </a:rPr>
              <a:t>were you I couldn’t </a:t>
            </a:r>
            <a:r>
              <a:rPr lang="en-AU" sz="3600" b="1" dirty="0">
                <a:solidFill>
                  <a:srgbClr val="FFFF00"/>
                </a:solidFill>
                <a:latin typeface="Verdana" panose="020B0604030504040204" pitchFamily="34" charset="0"/>
                <a:ea typeface="Times New Roman" panose="02020603050405020304" pitchFamily="18" charset="0"/>
                <a:cs typeface="Times New Roman" panose="02020603050405020304" pitchFamily="18" charset="0"/>
              </a:rPr>
              <a:t>see you; I </a:t>
            </a:r>
            <a:r>
              <a:rPr lang="en-AU" sz="3600" dirty="0">
                <a:latin typeface="Verdana" panose="020B0604030504040204" pitchFamily="34" charset="0"/>
                <a:ea typeface="Times New Roman" panose="02020603050405020304" pitchFamily="18" charset="0"/>
                <a:cs typeface="Times New Roman" panose="02020603050405020304" pitchFamily="18" charset="0"/>
              </a:rPr>
              <a:t>thought you had </a:t>
            </a:r>
            <a:r>
              <a:rPr lang="en-AU" sz="3600" b="1" dirty="0">
                <a:solidFill>
                  <a:srgbClr val="FFFF00"/>
                </a:solidFill>
                <a:latin typeface="Verdana" panose="020B0604030504040204" pitchFamily="34" charset="0"/>
                <a:ea typeface="Times New Roman" panose="02020603050405020304" pitchFamily="18" charset="0"/>
                <a:cs typeface="Times New Roman" panose="02020603050405020304" pitchFamily="18" charset="0"/>
              </a:rPr>
              <a:t>left me’). </a:t>
            </a:r>
            <a:endParaRPr lang="en-AU" sz="3600" b="1" dirty="0">
              <a:solidFill>
                <a:srgbClr val="FFFF00"/>
              </a:solidFill>
            </a:endParaRPr>
          </a:p>
        </p:txBody>
      </p:sp>
    </p:spTree>
    <p:extLst>
      <p:ext uri="{BB962C8B-B14F-4D97-AF65-F5344CB8AC3E}">
        <p14:creationId xmlns:p14="http://schemas.microsoft.com/office/powerpoint/2010/main" val="4213936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073" y="0"/>
            <a:ext cx="7086600" cy="4401205"/>
          </a:xfrm>
          <a:prstGeom prst="rect">
            <a:avLst/>
          </a:prstGeom>
        </p:spPr>
        <p:txBody>
          <a:bodyPr wrap="square">
            <a:spAutoFit/>
          </a:bodyPr>
          <a:lstStyle/>
          <a:p>
            <a:r>
              <a:rPr lang="en-AU" sz="4000" dirty="0">
                <a:latin typeface="Verdana" panose="020B0604030504040204" pitchFamily="34" charset="0"/>
                <a:ea typeface="Times New Roman" panose="02020603050405020304" pitchFamily="18" charset="0"/>
                <a:cs typeface="Times New Roman" panose="02020603050405020304" pitchFamily="18" charset="0"/>
              </a:rPr>
              <a:t>Often, an expression of negative emotion is due to a lack of cognitive ability to logically reason through the change in the environment </a:t>
            </a:r>
            <a:r>
              <a:rPr lang="en-AU" sz="4000" dirty="0" smtClean="0">
                <a:latin typeface="Verdana" panose="020B0604030504040204" pitchFamily="34" charset="0"/>
                <a:ea typeface="Times New Roman" panose="02020603050405020304" pitchFamily="18" charset="0"/>
                <a:cs typeface="Times New Roman" panose="02020603050405020304" pitchFamily="18" charset="0"/>
              </a:rPr>
              <a:t>and </a:t>
            </a:r>
            <a:r>
              <a:rPr lang="en-AU" sz="4000" dirty="0">
                <a:latin typeface="Verdana" panose="020B0604030504040204" pitchFamily="34" charset="0"/>
                <a:ea typeface="Times New Roman" panose="02020603050405020304" pitchFamily="18" charset="0"/>
                <a:cs typeface="Times New Roman" panose="02020603050405020304" pitchFamily="18" charset="0"/>
              </a:rPr>
              <a:t>adapt as </a:t>
            </a:r>
            <a:r>
              <a:rPr lang="en-AU" sz="4000" dirty="0" smtClean="0">
                <a:latin typeface="Verdana" panose="020B0604030504040204" pitchFamily="34" charset="0"/>
                <a:ea typeface="Times New Roman" panose="02020603050405020304" pitchFamily="18" charset="0"/>
                <a:cs typeface="Times New Roman" panose="02020603050405020304" pitchFamily="18" charset="0"/>
              </a:rPr>
              <a:t>necessary.</a:t>
            </a:r>
            <a:endParaRPr lang="en-AU"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8000" y="3906000"/>
            <a:ext cx="3936000" cy="2952000"/>
          </a:xfrm>
          <a:prstGeom prst="rect">
            <a:avLst/>
          </a:prstGeom>
        </p:spPr>
      </p:pic>
    </p:spTree>
    <p:extLst>
      <p:ext uri="{BB962C8B-B14F-4D97-AF65-F5344CB8AC3E}">
        <p14:creationId xmlns:p14="http://schemas.microsoft.com/office/powerpoint/2010/main" val="1781101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73" y="477983"/>
            <a:ext cx="8042563" cy="6186309"/>
          </a:xfrm>
          <a:prstGeom prst="rect">
            <a:avLst/>
          </a:prstGeom>
        </p:spPr>
        <p:txBody>
          <a:bodyPr wrap="square">
            <a:spAutoFit/>
          </a:bodyPr>
          <a:lstStyle/>
          <a:p>
            <a:r>
              <a:rPr lang="en-AU" sz="3600" dirty="0">
                <a:latin typeface="Verdana" panose="020B0604030504040204" pitchFamily="34" charset="0"/>
                <a:ea typeface="Verdana" panose="020B0604030504040204" pitchFamily="34" charset="0"/>
                <a:cs typeface="Verdana" panose="020B0604030504040204" pitchFamily="34" charset="0"/>
              </a:rPr>
              <a:t>Object permanence is the result of: knowing that an object still exists, even if it is hidden. It requires the ability to form a mental representation (i.e. a schema) of the object (e.g.</a:t>
            </a:r>
            <a:r>
              <a:rPr lang="en-AU" sz="3600" dirty="0">
                <a:solidFill>
                  <a:srgbClr val="333344"/>
                </a:solidFill>
                <a:latin typeface="Verdana" panose="020B0604030504040204" pitchFamily="34" charset="0"/>
                <a:ea typeface="Verdana" panose="020B0604030504040204" pitchFamily="34" charset="0"/>
                <a:cs typeface="Verdana" panose="020B0604030504040204" pitchFamily="34" charset="0"/>
              </a:rPr>
              <a:t> </a:t>
            </a:r>
            <a:r>
              <a:rPr lang="en-AU" sz="3600" dirty="0">
                <a:latin typeface="Verdana" panose="020B0604030504040204" pitchFamily="34" charset="0"/>
                <a:ea typeface="Verdana" panose="020B0604030504040204" pitchFamily="34" charset="0"/>
                <a:cs typeface="Verdana" panose="020B0604030504040204" pitchFamily="34" charset="0"/>
              </a:rPr>
              <a:t>McLeod, S. A. (2010). Sensorimotor Stage. Retrieved from: http://www.simplypsychology.org/sensorimotor.html. </a:t>
            </a:r>
          </a:p>
        </p:txBody>
      </p:sp>
    </p:spTree>
    <p:extLst>
      <p:ext uri="{BB962C8B-B14F-4D97-AF65-F5344CB8AC3E}">
        <p14:creationId xmlns:p14="http://schemas.microsoft.com/office/powerpoint/2010/main" val="33894381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1BD7328-0A0A-434E-9662-74EA8BB178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TC103457496[[fn=Parallax]]</Template>
  <TotalTime>0</TotalTime>
  <Words>1334</Words>
  <Application>Microsoft Office PowerPoint</Application>
  <PresentationFormat>On-screen Show (4:3)</PresentationFormat>
  <Paragraphs>168</Paragraphs>
  <Slides>20</Slides>
  <Notes>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Corbel</vt:lpstr>
      <vt:lpstr>Segoe UI</vt:lpstr>
      <vt:lpstr>Times New Roman</vt:lpstr>
      <vt:lpstr>Verdana</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GAMMA</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2014-08-09T05:43:56Z</dcterms:created>
  <dcterms:modified xsi:type="dcterms:W3CDTF">2014-09-24T18:48:42Z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TC027378199991</vt:lpwstr>
  </property>
</Properties>
</file>