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7"/>
  </p:notesMasterIdLst>
  <p:sldIdLst>
    <p:sldId id="260" r:id="rId5"/>
    <p:sldId id="258" r:id="rId6"/>
  </p:sldIdLst>
  <p:sldSz cx="9906000" cy="6137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944" autoAdjust="0"/>
  </p:normalViewPr>
  <p:slideViewPr>
    <p:cSldViewPr snapToGrid="0">
      <p:cViewPr>
        <p:scale>
          <a:sx n="58" d="100"/>
          <a:sy n="58" d="100"/>
        </p:scale>
        <p:origin x="133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71671-5EA6-40EE-AC36-F16E5F72D380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1143000"/>
            <a:ext cx="4978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0E350-3232-4FB1-9BE1-3F0C24F5E0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79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1143000"/>
            <a:ext cx="4978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0E350-3232-4FB1-9BE1-3F0C24F5E08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74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1143000"/>
            <a:ext cx="4978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0E350-3232-4FB1-9BE1-3F0C24F5E08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93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004411"/>
            <a:ext cx="7429500" cy="2136681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223490"/>
            <a:ext cx="7429500" cy="1481754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A6C-2EFB-446C-9685-E26EA8A5D28B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5419-B4D5-4A28-843F-70D92FF31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60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A6C-2EFB-446C-9685-E26EA8A5D28B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5419-B4D5-4A28-843F-70D92FF31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96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26753"/>
            <a:ext cx="2135981" cy="52010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26753"/>
            <a:ext cx="6284119" cy="52010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A6C-2EFB-446C-9685-E26EA8A5D28B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5419-B4D5-4A28-843F-70D92FF31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09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A6C-2EFB-446C-9685-E26EA8A5D28B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5419-B4D5-4A28-843F-70D92FF31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41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530058"/>
            <a:ext cx="8543925" cy="2552935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107145"/>
            <a:ext cx="8543925" cy="1342528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A6C-2EFB-446C-9685-E26EA8A5D28B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5419-B4D5-4A28-843F-70D92FF31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50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633765"/>
            <a:ext cx="4210050" cy="3894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633765"/>
            <a:ext cx="4210050" cy="3894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A6C-2EFB-446C-9685-E26EA8A5D28B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5419-B4D5-4A28-843F-70D92FF31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89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26754"/>
            <a:ext cx="8543925" cy="1186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504485"/>
            <a:ext cx="4190702" cy="737325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241810"/>
            <a:ext cx="4190702" cy="32973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504485"/>
            <a:ext cx="4211340" cy="737325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241810"/>
            <a:ext cx="4211340" cy="32973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A6C-2EFB-446C-9685-E26EA8A5D28B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5419-B4D5-4A28-843F-70D92FF31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76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A6C-2EFB-446C-9685-E26EA8A5D28B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5419-B4D5-4A28-843F-70D92FF31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26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A6C-2EFB-446C-9685-E26EA8A5D28B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5419-B4D5-4A28-843F-70D92FF31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19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09152"/>
            <a:ext cx="3194943" cy="1432031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883654"/>
            <a:ext cx="5014913" cy="436144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1841183"/>
            <a:ext cx="3194943" cy="341101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A6C-2EFB-446C-9685-E26EA8A5D28B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5419-B4D5-4A28-843F-70D92FF31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02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09152"/>
            <a:ext cx="3194943" cy="1432031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883654"/>
            <a:ext cx="5014913" cy="4361443"/>
          </a:xfrm>
        </p:spPr>
        <p:txBody>
          <a:bodyPr anchor="t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1841183"/>
            <a:ext cx="3194943" cy="341101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A6C-2EFB-446C-9685-E26EA8A5D28B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5419-B4D5-4A28-843F-70D92FF31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12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26754"/>
            <a:ext cx="8543925" cy="1186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633765"/>
            <a:ext cx="8543925" cy="3894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5688345"/>
            <a:ext cx="2228850" cy="326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12A6C-2EFB-446C-9685-E26EA8A5D28B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5688345"/>
            <a:ext cx="3343275" cy="326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5688345"/>
            <a:ext cx="2228850" cy="326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5419-B4D5-4A28-843F-70D92FF31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71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4" Type="http://schemas.openxmlformats.org/officeDocument/2006/relationships/hyperlink" Target="mailto:remora2@manchester.ac.uk" TargetMode="External"/><Relationship Id="rId9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4" Type="http://schemas.openxmlformats.org/officeDocument/2006/relationships/hyperlink" Target="mailto:remora2@manchester.ac.uk" TargetMode="Externa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FB2A6AA-24C0-EAF4-0D8F-FD0A3604DD5C}"/>
              </a:ext>
            </a:extLst>
          </p:cNvPr>
          <p:cNvCxnSpPr>
            <a:cxnSpLocks/>
          </p:cNvCxnSpPr>
          <p:nvPr/>
        </p:nvCxnSpPr>
        <p:spPr>
          <a:xfrm flipH="1">
            <a:off x="4736423" y="666861"/>
            <a:ext cx="31829" cy="4942877"/>
          </a:xfrm>
          <a:prstGeom prst="line">
            <a:avLst/>
          </a:prstGeom>
          <a:ln w="28575">
            <a:solidFill>
              <a:srgbClr val="D9D9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0"/>
            <a:ext cx="9906000" cy="666861"/>
          </a:xfrm>
          <a:prstGeom prst="rect">
            <a:avLst/>
          </a:prstGeom>
          <a:solidFill>
            <a:srgbClr val="7C5E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163" y="73834"/>
            <a:ext cx="1212159" cy="4882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61399" y="184296"/>
            <a:ext cx="841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How to save your REMORA diary entries to your android device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99" y="-618"/>
            <a:ext cx="7152370" cy="230834"/>
          </a:xfrm>
          <a:prstGeom prst="rect">
            <a:avLst/>
          </a:prstGeom>
          <a:noFill/>
        </p:spPr>
        <p:txBody>
          <a:bodyPr wrap="square" lIns="91440" tIns="45721" rIns="91440" bIns="45721" rtlCol="0" anchor="t">
            <a:spAutoFit/>
          </a:bodyPr>
          <a:lstStyle/>
          <a:p>
            <a:r>
              <a:rPr lang="en-GB" sz="900" dirty="0"/>
              <a:t>REMORA2_SWT_Diary_Version 1.0_Clean_03Jul2023_Localised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43169" y="4205215"/>
            <a:ext cx="15197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Open the diary feature on the REMORA app and select the text you wish to save by holding your finger on it for a few seconds.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F977EB-B816-DE66-5A60-BBD1C33B69E0}"/>
              </a:ext>
            </a:extLst>
          </p:cNvPr>
          <p:cNvSpPr/>
          <p:nvPr/>
        </p:nvSpPr>
        <p:spPr>
          <a:xfrm>
            <a:off x="122167" y="5640355"/>
            <a:ext cx="9591224" cy="3921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7030A0"/>
                </a:solidFill>
              </a:rPr>
              <a:t>For more help email: </a:t>
            </a:r>
            <a:r>
              <a:rPr lang="en-GB" sz="1200" b="1" i="1" dirty="0">
                <a:solidFill>
                  <a:srgbClr val="7030A0"/>
                </a:solidFill>
                <a:hlinkClick r:id="rId4"/>
              </a:rPr>
              <a:t>remora2@manchester.ac.uk</a:t>
            </a:r>
            <a:r>
              <a:rPr lang="en-GB" sz="1200" b="1" i="1" dirty="0">
                <a:solidFill>
                  <a:srgbClr val="7030A0"/>
                </a:solidFill>
              </a:rPr>
              <a:t>. </a:t>
            </a:r>
            <a:r>
              <a:rPr lang="en-GB" sz="1200" dirty="0">
                <a:solidFill>
                  <a:srgbClr val="7030A0"/>
                </a:solidFill>
              </a:rPr>
              <a:t>You can also phone us on 0161 306 2000. We are available Monday to Friday and will reply as soon as possible.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15DCFE4-9A2F-A99A-AB3B-0754DF954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79" y="1394547"/>
            <a:ext cx="1203259" cy="2695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625F8B5-A9B2-10CB-D6C6-DE64AD72272D}"/>
              </a:ext>
            </a:extLst>
          </p:cNvPr>
          <p:cNvSpPr txBox="1"/>
          <p:nvPr/>
        </p:nvSpPr>
        <p:spPr>
          <a:xfrm>
            <a:off x="1770925" y="4189019"/>
            <a:ext cx="1935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Now select the ‘</a:t>
            </a:r>
            <a:r>
              <a:rPr lang="en-GB" sz="900" b="1" dirty="0"/>
              <a:t>share’ option </a:t>
            </a:r>
            <a:r>
              <a:rPr lang="en-GB" sz="900" dirty="0"/>
              <a:t>and choose where you would like to share the diary entry to from the options displayed. You can also select the </a:t>
            </a:r>
            <a:r>
              <a:rPr lang="en-GB" sz="900" b="1" dirty="0"/>
              <a:t>‘copy’ option </a:t>
            </a:r>
            <a:r>
              <a:rPr lang="en-GB" sz="900" dirty="0"/>
              <a:t>after highlighting your diary entry and then paste it to a place of your choice. This may be ‘Notes’, ‘Notepad’ or ‘Google Keep’ depending on the make of your device.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8B1D65-6C8C-D925-8209-C3A361EF9C3C}"/>
              </a:ext>
            </a:extLst>
          </p:cNvPr>
          <p:cNvSpPr/>
          <p:nvPr/>
        </p:nvSpPr>
        <p:spPr>
          <a:xfrm>
            <a:off x="3738447" y="1472255"/>
            <a:ext cx="2171420" cy="361525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017A7E-88D8-B771-5B3D-45BE57AEF777}"/>
              </a:ext>
            </a:extLst>
          </p:cNvPr>
          <p:cNvSpPr txBox="1"/>
          <p:nvPr/>
        </p:nvSpPr>
        <p:spPr>
          <a:xfrm>
            <a:off x="3775240" y="1771557"/>
            <a:ext cx="196566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61" indent="-171461">
              <a:buFont typeface="Arial" panose="020B0604020202020204" pitchFamily="34" charset="0"/>
              <a:buChar char="•"/>
            </a:pPr>
            <a:r>
              <a:rPr lang="en-GB" sz="900" dirty="0"/>
              <a:t>The diary feature of the REMORA app is only available for personal use on mobile phones or tablets. </a:t>
            </a:r>
          </a:p>
          <a:p>
            <a:pPr marL="171461" indent="-171461">
              <a:buFont typeface="Arial" panose="020B0604020202020204" pitchFamily="34" charset="0"/>
              <a:buChar char="•"/>
            </a:pPr>
            <a:r>
              <a:rPr lang="en-GB" sz="900" dirty="0"/>
              <a:t>Once you have exited the REMORA2 trial, the app will be disabled and you will </a:t>
            </a:r>
            <a:r>
              <a:rPr lang="en-GB" sz="900" b="1" dirty="0"/>
              <a:t>no longer be able to track your symptoms</a:t>
            </a:r>
            <a:r>
              <a:rPr lang="en-GB" sz="900" dirty="0"/>
              <a:t>. However, you will be able to continue to use the diary feature. </a:t>
            </a:r>
          </a:p>
          <a:p>
            <a:pPr marL="171461" indent="-171461">
              <a:buFont typeface="Arial" panose="020B0604020202020204" pitchFamily="34" charset="0"/>
              <a:buChar char="•"/>
            </a:pPr>
            <a:r>
              <a:rPr lang="en-GB" sz="900" dirty="0"/>
              <a:t>Once all participants have exited the REMORA2 trial, access to the app will be </a:t>
            </a:r>
            <a:r>
              <a:rPr lang="en-GB" sz="900" b="1" dirty="0"/>
              <a:t>permanently removed</a:t>
            </a:r>
            <a:r>
              <a:rPr lang="en-GB" sz="900" dirty="0"/>
              <a:t>. The University of Manchester study team will contact you to let you know when this is about to happen. This will be your </a:t>
            </a:r>
            <a:r>
              <a:rPr lang="en-GB" sz="900" b="1" dirty="0"/>
              <a:t>final opportunity to download your diary entries</a:t>
            </a:r>
            <a:r>
              <a:rPr lang="en-GB" sz="900" dirty="0"/>
              <a:t> to your mobile device. </a:t>
            </a:r>
          </a:p>
          <a:p>
            <a:pPr marL="171461" indent="-171461">
              <a:buFont typeface="Arial" panose="020B0604020202020204" pitchFamily="34" charset="0"/>
              <a:buChar char="•"/>
            </a:pPr>
            <a:r>
              <a:rPr lang="en-GB" sz="900" dirty="0"/>
              <a:t>Once access to the REMORA app has been permanently removed, you </a:t>
            </a:r>
            <a:r>
              <a:rPr lang="en-GB" sz="900" b="1" dirty="0"/>
              <a:t>will not</a:t>
            </a:r>
            <a:r>
              <a:rPr lang="en-GB" sz="900" dirty="0"/>
              <a:t> be able to retrieve any of your diary entries.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96A170-08B9-F903-9B84-848D125112F0}"/>
              </a:ext>
            </a:extLst>
          </p:cNvPr>
          <p:cNvSpPr/>
          <p:nvPr/>
        </p:nvSpPr>
        <p:spPr>
          <a:xfrm>
            <a:off x="3803674" y="1460457"/>
            <a:ext cx="2748058" cy="43641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rgbClr val="7030A0"/>
                </a:solidFill>
              </a:rPr>
              <a:t>Please note the following: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668B16-080F-0ED5-1088-8DD805459B15}"/>
              </a:ext>
            </a:extLst>
          </p:cNvPr>
          <p:cNvSpPr/>
          <p:nvPr/>
        </p:nvSpPr>
        <p:spPr>
          <a:xfrm>
            <a:off x="174666" y="1268752"/>
            <a:ext cx="346947" cy="325628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D3CA84-24D1-6366-AC8A-528E58DF89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842" y="1394547"/>
            <a:ext cx="1203259" cy="2695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FE9C634-C09C-F9FC-4AC9-F15B6A95C49D}"/>
              </a:ext>
            </a:extLst>
          </p:cNvPr>
          <p:cNvSpPr/>
          <p:nvPr/>
        </p:nvSpPr>
        <p:spPr>
          <a:xfrm>
            <a:off x="1874365" y="1268752"/>
            <a:ext cx="346947" cy="325628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6CB5C2-64B0-C8DC-239C-6140B12EE911}"/>
              </a:ext>
            </a:extLst>
          </p:cNvPr>
          <p:cNvSpPr txBox="1"/>
          <p:nvPr/>
        </p:nvSpPr>
        <p:spPr>
          <a:xfrm>
            <a:off x="122167" y="769694"/>
            <a:ext cx="3842962" cy="414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1000" spc="-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steps explain how to download and save your REMORA diary entries on your mobile device: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FDC431-62D2-6F16-9FFF-0F858E6A97FB}"/>
              </a:ext>
            </a:extLst>
          </p:cNvPr>
          <p:cNvSpPr txBox="1"/>
          <p:nvPr/>
        </p:nvSpPr>
        <p:spPr>
          <a:xfrm>
            <a:off x="4915530" y="767866"/>
            <a:ext cx="3842962" cy="414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1000" spc="-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‘copy and paste’ or ‘share’ method described does not work on your device, you may alternatively use ‘Google Lens’ to store your diary entries:  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947C1C-752C-5F68-E696-C796350DE707}"/>
              </a:ext>
            </a:extLst>
          </p:cNvPr>
          <p:cNvSpPr txBox="1"/>
          <p:nvPr/>
        </p:nvSpPr>
        <p:spPr>
          <a:xfrm>
            <a:off x="6102327" y="1468392"/>
            <a:ext cx="233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/>
              <a:t>1. </a:t>
            </a:r>
            <a:r>
              <a:rPr lang="en-GB" sz="900" dirty="0"/>
              <a:t>Go to the app store, search for</a:t>
            </a:r>
            <a:r>
              <a:rPr lang="en-GB" sz="900" b="1" dirty="0"/>
              <a:t> ‘Google Lens’ </a:t>
            </a:r>
            <a:r>
              <a:rPr lang="en-GB" sz="900" dirty="0"/>
              <a:t>and install it on your device.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method for downloading from the app store is the same as when you downloaded the REMORA app.</a:t>
            </a:r>
          </a:p>
          <a:p>
            <a:endParaRPr lang="en-GB" sz="900" dirty="0"/>
          </a:p>
          <a:p>
            <a:r>
              <a:rPr lang="en-GB" sz="900" b="1" dirty="0"/>
              <a:t>2. </a:t>
            </a:r>
            <a:r>
              <a:rPr lang="en-GB" sz="900" dirty="0"/>
              <a:t>Open the diary feature on the REMORA app. </a:t>
            </a:r>
          </a:p>
          <a:p>
            <a:endParaRPr lang="en-GB" sz="900" dirty="0"/>
          </a:p>
          <a:p>
            <a:r>
              <a:rPr lang="en-GB" sz="900" b="1" dirty="0"/>
              <a:t>3. </a:t>
            </a:r>
            <a:r>
              <a:rPr lang="en-GB" sz="900" dirty="0"/>
              <a:t>Take a screenshot of your diary entry by pressing the</a:t>
            </a:r>
            <a:r>
              <a:rPr lang="en-GB" sz="900" b="1" dirty="0"/>
              <a:t> Power and Volume down buttons</a:t>
            </a:r>
            <a:r>
              <a:rPr lang="en-GB" sz="900" dirty="0"/>
              <a:t>. Quickly release both buttons at the same time. </a:t>
            </a:r>
          </a:p>
          <a:p>
            <a:endParaRPr lang="en-GB" sz="900" dirty="0"/>
          </a:p>
          <a:p>
            <a:r>
              <a:rPr lang="en-GB" sz="900" b="1" dirty="0"/>
              <a:t>4. </a:t>
            </a:r>
            <a:r>
              <a:rPr lang="en-GB" sz="900" dirty="0"/>
              <a:t>Open </a:t>
            </a:r>
            <a:r>
              <a:rPr lang="en-GB" sz="900" b="1" dirty="0"/>
              <a:t>Google Lens</a:t>
            </a:r>
            <a:r>
              <a:rPr lang="en-GB" sz="900" dirty="0"/>
              <a:t>.</a:t>
            </a:r>
            <a:endParaRPr lang="en-GB" sz="900" b="1" dirty="0"/>
          </a:p>
          <a:p>
            <a:endParaRPr lang="en-GB" sz="900" dirty="0"/>
          </a:p>
          <a:p>
            <a:r>
              <a:rPr lang="en-GB" sz="900" b="1" dirty="0"/>
              <a:t>5. </a:t>
            </a:r>
            <a:r>
              <a:rPr lang="en-GB" sz="900" dirty="0"/>
              <a:t>Select the screenshot of your diary page. </a:t>
            </a:r>
          </a:p>
          <a:p>
            <a:endParaRPr lang="en-GB" sz="900" dirty="0"/>
          </a:p>
          <a:p>
            <a:r>
              <a:rPr lang="en-GB" sz="900" b="1" dirty="0"/>
              <a:t>6. </a:t>
            </a:r>
            <a:r>
              <a:rPr lang="en-GB" sz="900" dirty="0"/>
              <a:t>Select the </a:t>
            </a:r>
            <a:r>
              <a:rPr lang="en-GB" sz="900" b="1" dirty="0"/>
              <a:t>‘text’ option </a:t>
            </a:r>
            <a:r>
              <a:rPr lang="en-GB" sz="900" dirty="0"/>
              <a:t>at the bottom of the screen. </a:t>
            </a:r>
          </a:p>
          <a:p>
            <a:endParaRPr lang="en-GB" sz="900" dirty="0"/>
          </a:p>
          <a:p>
            <a:r>
              <a:rPr lang="en-GB" sz="900" b="1" dirty="0"/>
              <a:t>7. </a:t>
            </a:r>
            <a:r>
              <a:rPr lang="en-GB" sz="900" dirty="0"/>
              <a:t>Select the text you wish to save by holding your finger on it for a few seconds.</a:t>
            </a:r>
          </a:p>
          <a:p>
            <a:endParaRPr lang="en-GB" sz="900" dirty="0"/>
          </a:p>
          <a:p>
            <a:r>
              <a:rPr lang="en-GB" sz="900" b="1" dirty="0"/>
              <a:t>8.</a:t>
            </a:r>
            <a:r>
              <a:rPr lang="en-GB" sz="900" dirty="0"/>
              <a:t> Select the </a:t>
            </a:r>
            <a:r>
              <a:rPr lang="en-GB" sz="900" b="1" dirty="0"/>
              <a:t>‘copy’ option </a:t>
            </a:r>
            <a:r>
              <a:rPr lang="en-GB" sz="900" dirty="0"/>
              <a:t>after highlighting your diary entry and then paste it to a place of your choice.</a:t>
            </a:r>
          </a:p>
        </p:txBody>
      </p:sp>
      <p:pic>
        <p:nvPicPr>
          <p:cNvPr id="44" name="Picture 43" descr="A screenshot of a chat&#10;&#10;Description automatically generated with medium confidence">
            <a:extLst>
              <a:ext uri="{FF2B5EF4-FFF2-40B4-BE49-F238E27FC236}">
                <a16:creationId xmlns:a16="http://schemas.microsoft.com/office/drawing/2014/main" id="{03B22A04-C80E-E745-CF81-8FFEE759B39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491" y="1378034"/>
            <a:ext cx="859776" cy="1862911"/>
          </a:xfrm>
          <a:prstGeom prst="rect">
            <a:avLst/>
          </a:prstGeom>
        </p:spPr>
      </p:pic>
      <p:pic>
        <p:nvPicPr>
          <p:cNvPr id="45" name="Picture 44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DE8EE5D9-3C36-F813-2878-B12C3B00BAE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826" y="3512196"/>
            <a:ext cx="859776" cy="1863116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B4E34F31-4E68-E7D4-DD70-BAE28C93625F}"/>
              </a:ext>
            </a:extLst>
          </p:cNvPr>
          <p:cNvSpPr/>
          <p:nvPr/>
        </p:nvSpPr>
        <p:spPr>
          <a:xfrm>
            <a:off x="8962544" y="2962867"/>
            <a:ext cx="173505" cy="1527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CDA202C-BF39-813F-6F05-E7FA44D287EE}"/>
              </a:ext>
            </a:extLst>
          </p:cNvPr>
          <p:cNvCxnSpPr>
            <a:cxnSpLocks/>
          </p:cNvCxnSpPr>
          <p:nvPr/>
        </p:nvCxnSpPr>
        <p:spPr>
          <a:xfrm flipV="1">
            <a:off x="8170003" y="3156224"/>
            <a:ext cx="765145" cy="7886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E0D57051-C167-A325-7112-896BBA03F9E5}"/>
              </a:ext>
            </a:extLst>
          </p:cNvPr>
          <p:cNvSpPr/>
          <p:nvPr/>
        </p:nvSpPr>
        <p:spPr>
          <a:xfrm>
            <a:off x="8627787" y="4837235"/>
            <a:ext cx="342708" cy="1227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71C655B-1E27-92D5-FED3-5AFAB0F4DD0B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8293210" y="4898626"/>
            <a:ext cx="33457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F35BEAF6-81BC-4F69-5016-3DE5A539B71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37"/>
          <a:stretch/>
        </p:blipFill>
        <p:spPr>
          <a:xfrm>
            <a:off x="443543" y="1720116"/>
            <a:ext cx="1014172" cy="2038027"/>
          </a:xfrm>
          <a:prstGeom prst="rect">
            <a:avLst/>
          </a:prstGeom>
        </p:spPr>
      </p:pic>
      <p:pic>
        <p:nvPicPr>
          <p:cNvPr id="3" name="Picture 2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D11EBBB8-A19F-45F6-26E2-A414D992C72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95"/>
          <a:stretch/>
        </p:blipFill>
        <p:spPr>
          <a:xfrm>
            <a:off x="2124253" y="1709660"/>
            <a:ext cx="1043050" cy="203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8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FB2A6AA-24C0-EAF4-0D8F-FD0A3604DD5C}"/>
              </a:ext>
            </a:extLst>
          </p:cNvPr>
          <p:cNvCxnSpPr>
            <a:cxnSpLocks/>
          </p:cNvCxnSpPr>
          <p:nvPr/>
        </p:nvCxnSpPr>
        <p:spPr>
          <a:xfrm flipH="1">
            <a:off x="4736423" y="666861"/>
            <a:ext cx="31829" cy="4942877"/>
          </a:xfrm>
          <a:prstGeom prst="line">
            <a:avLst/>
          </a:prstGeom>
          <a:ln w="28575">
            <a:solidFill>
              <a:srgbClr val="D9D9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0"/>
            <a:ext cx="9906000" cy="666861"/>
          </a:xfrm>
          <a:prstGeom prst="rect">
            <a:avLst/>
          </a:prstGeom>
          <a:solidFill>
            <a:srgbClr val="7C5E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163" y="73834"/>
            <a:ext cx="1212159" cy="4882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61399" y="184296"/>
            <a:ext cx="841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How to save your REMORA diary entries to your apple/iOS device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99" y="-618"/>
            <a:ext cx="7152370" cy="230834"/>
          </a:xfrm>
          <a:prstGeom prst="rect">
            <a:avLst/>
          </a:prstGeom>
          <a:noFill/>
        </p:spPr>
        <p:txBody>
          <a:bodyPr wrap="square" lIns="91440" tIns="45721" rIns="91440" bIns="45721" rtlCol="0" anchor="t">
            <a:spAutoFit/>
          </a:bodyPr>
          <a:lstStyle/>
          <a:p>
            <a:r>
              <a:rPr lang="en-GB" sz="900" dirty="0"/>
              <a:t>REMORA2_SWT_Diary_Version 1.0_Clean_03Jul2023_Localised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43169" y="4205215"/>
            <a:ext cx="15197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Open the diary feature on the REMORA app and select the text you wish to save by holding your finger on it for a few seconds.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F977EB-B816-DE66-5A60-BBD1C33B69E0}"/>
              </a:ext>
            </a:extLst>
          </p:cNvPr>
          <p:cNvSpPr/>
          <p:nvPr/>
        </p:nvSpPr>
        <p:spPr>
          <a:xfrm>
            <a:off x="122167" y="5640355"/>
            <a:ext cx="9591224" cy="3921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7030A0"/>
                </a:solidFill>
              </a:rPr>
              <a:t>For more help email: </a:t>
            </a:r>
            <a:r>
              <a:rPr lang="en-GB" sz="1200" b="1" i="1" dirty="0">
                <a:solidFill>
                  <a:srgbClr val="7030A0"/>
                </a:solidFill>
                <a:hlinkClick r:id="rId4"/>
              </a:rPr>
              <a:t>remora2@manchester.ac.uk</a:t>
            </a:r>
            <a:r>
              <a:rPr lang="en-GB" sz="1200" b="1" i="1" dirty="0">
                <a:solidFill>
                  <a:srgbClr val="7030A0"/>
                </a:solidFill>
              </a:rPr>
              <a:t>. </a:t>
            </a:r>
            <a:r>
              <a:rPr lang="en-GB" sz="1200" dirty="0">
                <a:solidFill>
                  <a:srgbClr val="7030A0"/>
                </a:solidFill>
              </a:rPr>
              <a:t>You can also phone us on 0161 306 2000. We are available Monday to Friday and will reply as soon as possible.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15DCFE4-9A2F-A99A-AB3B-0754DF954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79" y="1394547"/>
            <a:ext cx="1203259" cy="2695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625F8B5-A9B2-10CB-D6C6-DE64AD72272D}"/>
              </a:ext>
            </a:extLst>
          </p:cNvPr>
          <p:cNvSpPr txBox="1"/>
          <p:nvPr/>
        </p:nvSpPr>
        <p:spPr>
          <a:xfrm>
            <a:off x="1874365" y="4189019"/>
            <a:ext cx="1665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Now select the ‘</a:t>
            </a:r>
            <a:r>
              <a:rPr lang="en-GB" sz="900" b="1" dirty="0"/>
              <a:t>share’ option </a:t>
            </a:r>
            <a:r>
              <a:rPr lang="en-GB" sz="900" dirty="0"/>
              <a:t>and choose where you would like to share the diary entry to from the options displayed (for example ‘Notes’). You can also select the </a:t>
            </a:r>
            <a:r>
              <a:rPr lang="en-GB" sz="900" b="1" dirty="0"/>
              <a:t>‘copy’ option </a:t>
            </a:r>
            <a:r>
              <a:rPr lang="en-GB" sz="900" dirty="0"/>
              <a:t>after highlighting your diary entry and then paste it to a place of your choice. </a:t>
            </a:r>
          </a:p>
          <a:p>
            <a:endParaRPr lang="en-GB" sz="9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8B1D65-6C8C-D925-8209-C3A361EF9C3C}"/>
              </a:ext>
            </a:extLst>
          </p:cNvPr>
          <p:cNvSpPr/>
          <p:nvPr/>
        </p:nvSpPr>
        <p:spPr>
          <a:xfrm>
            <a:off x="3738447" y="1472255"/>
            <a:ext cx="2171420" cy="361525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017A7E-88D8-B771-5B3D-45BE57AEF777}"/>
              </a:ext>
            </a:extLst>
          </p:cNvPr>
          <p:cNvSpPr txBox="1"/>
          <p:nvPr/>
        </p:nvSpPr>
        <p:spPr>
          <a:xfrm>
            <a:off x="3775240" y="1763465"/>
            <a:ext cx="196566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61" indent="-171461">
              <a:buFont typeface="Arial" panose="020B0604020202020204" pitchFamily="34" charset="0"/>
              <a:buChar char="•"/>
            </a:pPr>
            <a:r>
              <a:rPr lang="en-GB" sz="900" dirty="0"/>
              <a:t>The diary feature of the REMORA app is only available for use on mobile phones or tablets. </a:t>
            </a:r>
          </a:p>
          <a:p>
            <a:pPr marL="171461" indent="-171461">
              <a:buFont typeface="Arial" panose="020B0604020202020204" pitchFamily="34" charset="0"/>
              <a:buChar char="•"/>
            </a:pPr>
            <a:r>
              <a:rPr lang="en-GB" sz="900" dirty="0"/>
              <a:t>Once you have exited the REMORA2 trial, the app will be disabled and you will </a:t>
            </a:r>
            <a:r>
              <a:rPr lang="en-GB" sz="900" b="1" dirty="0"/>
              <a:t>no longer be able to track your symptoms</a:t>
            </a:r>
            <a:r>
              <a:rPr lang="en-GB" sz="900" dirty="0"/>
              <a:t>. However, you will be able to continue to use the diary feature. </a:t>
            </a:r>
          </a:p>
          <a:p>
            <a:pPr marL="171461" indent="-171461">
              <a:buFont typeface="Arial" panose="020B0604020202020204" pitchFamily="34" charset="0"/>
              <a:buChar char="•"/>
            </a:pPr>
            <a:r>
              <a:rPr lang="en-GB" sz="900" dirty="0"/>
              <a:t>Once all participants have exited the REMORA2 trial, access to the app will be </a:t>
            </a:r>
            <a:r>
              <a:rPr lang="en-GB" sz="900" b="1" dirty="0"/>
              <a:t>permanently removed</a:t>
            </a:r>
            <a:r>
              <a:rPr lang="en-GB" sz="900" dirty="0"/>
              <a:t>. The University of Manchester study team will contact you to let you know when this is about to happen. This will be your </a:t>
            </a:r>
            <a:r>
              <a:rPr lang="en-GB" sz="900" b="1" dirty="0"/>
              <a:t>final opportunity to download your diary entries</a:t>
            </a:r>
            <a:r>
              <a:rPr lang="en-GB" sz="900" dirty="0"/>
              <a:t> to your mobile device. </a:t>
            </a:r>
          </a:p>
          <a:p>
            <a:pPr marL="171461" indent="-171461">
              <a:buFont typeface="Arial" panose="020B0604020202020204" pitchFamily="34" charset="0"/>
              <a:buChar char="•"/>
            </a:pPr>
            <a:r>
              <a:rPr lang="en-GB" sz="900" dirty="0"/>
              <a:t>Once access to the REMORA app has been permanently removed, you </a:t>
            </a:r>
            <a:r>
              <a:rPr lang="en-GB" sz="900" b="1" dirty="0"/>
              <a:t>will not be </a:t>
            </a:r>
            <a:r>
              <a:rPr lang="en-GB" sz="900" dirty="0"/>
              <a:t>able to retrieve any of your diary entries.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96A170-08B9-F903-9B84-848D125112F0}"/>
              </a:ext>
            </a:extLst>
          </p:cNvPr>
          <p:cNvSpPr/>
          <p:nvPr/>
        </p:nvSpPr>
        <p:spPr>
          <a:xfrm>
            <a:off x="3803674" y="1460457"/>
            <a:ext cx="2748058" cy="43641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rgbClr val="7030A0"/>
                </a:solidFill>
              </a:rPr>
              <a:t>Please note the following: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668B16-080F-0ED5-1088-8DD805459B15}"/>
              </a:ext>
            </a:extLst>
          </p:cNvPr>
          <p:cNvSpPr/>
          <p:nvPr/>
        </p:nvSpPr>
        <p:spPr>
          <a:xfrm>
            <a:off x="174666" y="1268752"/>
            <a:ext cx="346947" cy="325628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D3CA84-24D1-6366-AC8A-528E58DF89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843" y="1394547"/>
            <a:ext cx="1171446" cy="2695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FE9C634-C09C-F9FC-4AC9-F15B6A95C49D}"/>
              </a:ext>
            </a:extLst>
          </p:cNvPr>
          <p:cNvSpPr/>
          <p:nvPr/>
        </p:nvSpPr>
        <p:spPr>
          <a:xfrm>
            <a:off x="1874365" y="1268752"/>
            <a:ext cx="346947" cy="325628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6CB5C2-64B0-C8DC-239C-6140B12EE911}"/>
              </a:ext>
            </a:extLst>
          </p:cNvPr>
          <p:cNvSpPr txBox="1"/>
          <p:nvPr/>
        </p:nvSpPr>
        <p:spPr>
          <a:xfrm>
            <a:off x="122167" y="769694"/>
            <a:ext cx="3842962" cy="414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1000" spc="-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steps explain how to download and save your REMORA diary entries on your mobile device: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FDC431-62D2-6F16-9FFF-0F858E6A97FB}"/>
              </a:ext>
            </a:extLst>
          </p:cNvPr>
          <p:cNvSpPr txBox="1"/>
          <p:nvPr/>
        </p:nvSpPr>
        <p:spPr>
          <a:xfrm>
            <a:off x="4915530" y="767866"/>
            <a:ext cx="3842962" cy="414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1000" spc="-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‘copy and paste’ or ‘share’ method described does not work on your device, you may alternatively use ‘Google Lens’ to store your diary entries:  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947C1C-752C-5F68-E696-C796350DE707}"/>
              </a:ext>
            </a:extLst>
          </p:cNvPr>
          <p:cNvSpPr txBox="1"/>
          <p:nvPr/>
        </p:nvSpPr>
        <p:spPr>
          <a:xfrm>
            <a:off x="6102327" y="1375147"/>
            <a:ext cx="23330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1. </a:t>
            </a:r>
            <a:r>
              <a:rPr lang="en-GB" sz="900" dirty="0"/>
              <a:t>Go to the app store, search for</a:t>
            </a:r>
            <a:r>
              <a:rPr lang="en-GB" sz="900" b="1" dirty="0"/>
              <a:t> ‘Google Lens’ </a:t>
            </a:r>
            <a:r>
              <a:rPr lang="en-GB" sz="900" dirty="0"/>
              <a:t>and install it on your device. The method for downloading from the app store is the same as when you downloaded the REMORA app.</a:t>
            </a:r>
          </a:p>
          <a:p>
            <a:endParaRPr lang="en-GB" sz="900" dirty="0"/>
          </a:p>
          <a:p>
            <a:r>
              <a:rPr lang="en-GB" sz="900" b="1" dirty="0"/>
              <a:t>2. </a:t>
            </a:r>
            <a:r>
              <a:rPr lang="en-GB" sz="900" dirty="0"/>
              <a:t>Open the diary feature on the REMORA app. </a:t>
            </a:r>
          </a:p>
          <a:p>
            <a:endParaRPr lang="en-GB" sz="900" dirty="0"/>
          </a:p>
          <a:p>
            <a:r>
              <a:rPr lang="en-GB" sz="900" b="1" dirty="0"/>
              <a:t>3. </a:t>
            </a:r>
            <a:r>
              <a:rPr lang="en-GB" sz="900" dirty="0"/>
              <a:t>Take a screenshot of your diary entry by pressing the </a:t>
            </a:r>
            <a:r>
              <a:rPr lang="en-GB" sz="900" b="1" dirty="0"/>
              <a:t>Volume Up button </a:t>
            </a:r>
            <a:r>
              <a:rPr lang="en-GB" sz="900" dirty="0"/>
              <a:t>(top left) and the </a:t>
            </a:r>
            <a:r>
              <a:rPr lang="en-GB" sz="900" b="1" dirty="0"/>
              <a:t>Home button </a:t>
            </a:r>
            <a:r>
              <a:rPr lang="en-GB" sz="900" dirty="0"/>
              <a:t>(on the right) at the same time. Quickly release both buttons. </a:t>
            </a:r>
          </a:p>
          <a:p>
            <a:endParaRPr lang="en-GB" sz="900" dirty="0"/>
          </a:p>
          <a:p>
            <a:r>
              <a:rPr lang="en-GB" sz="900" b="1" dirty="0"/>
              <a:t>4. </a:t>
            </a:r>
            <a:r>
              <a:rPr lang="en-GB" sz="900" dirty="0"/>
              <a:t>Open </a:t>
            </a:r>
            <a:r>
              <a:rPr lang="en-GB" sz="900" b="1" dirty="0"/>
              <a:t>Google Lens</a:t>
            </a:r>
            <a:r>
              <a:rPr lang="en-GB" sz="900" dirty="0"/>
              <a:t>.</a:t>
            </a:r>
            <a:r>
              <a:rPr lang="en-GB" sz="900" b="1" dirty="0"/>
              <a:t> </a:t>
            </a:r>
          </a:p>
          <a:p>
            <a:endParaRPr lang="en-GB" sz="900" dirty="0"/>
          </a:p>
          <a:p>
            <a:r>
              <a:rPr lang="en-GB" sz="900" b="1" dirty="0"/>
              <a:t>5. </a:t>
            </a:r>
            <a:r>
              <a:rPr lang="en-GB" sz="900" dirty="0"/>
              <a:t>Select the screenshot of your diary page. </a:t>
            </a:r>
          </a:p>
          <a:p>
            <a:endParaRPr lang="en-GB" sz="900" dirty="0"/>
          </a:p>
          <a:p>
            <a:r>
              <a:rPr lang="en-GB" sz="900" b="1" dirty="0"/>
              <a:t>6. </a:t>
            </a:r>
            <a:r>
              <a:rPr lang="en-GB" sz="900" dirty="0"/>
              <a:t>Select the </a:t>
            </a:r>
            <a:r>
              <a:rPr lang="en-GB" sz="900" b="1" dirty="0"/>
              <a:t>‘text’ option </a:t>
            </a:r>
            <a:r>
              <a:rPr lang="en-GB" sz="900" dirty="0"/>
              <a:t>at the bottom of the screen. </a:t>
            </a:r>
          </a:p>
          <a:p>
            <a:endParaRPr lang="en-GB" sz="900" dirty="0"/>
          </a:p>
          <a:p>
            <a:r>
              <a:rPr lang="en-GB" sz="900" b="1" dirty="0"/>
              <a:t>7. </a:t>
            </a:r>
            <a:r>
              <a:rPr lang="en-GB" sz="900" dirty="0"/>
              <a:t>Select the text you wish to save by holding your finger on it for a few seconds.</a:t>
            </a:r>
          </a:p>
          <a:p>
            <a:endParaRPr lang="en-GB" sz="900" dirty="0"/>
          </a:p>
          <a:p>
            <a:r>
              <a:rPr lang="en-GB" sz="900" b="1" dirty="0"/>
              <a:t>8.</a:t>
            </a:r>
            <a:r>
              <a:rPr lang="en-GB" sz="900" dirty="0"/>
              <a:t> Select the </a:t>
            </a:r>
            <a:r>
              <a:rPr lang="en-GB" sz="900" b="1" dirty="0"/>
              <a:t>‘copy’ option </a:t>
            </a:r>
            <a:r>
              <a:rPr lang="en-GB" sz="900" dirty="0"/>
              <a:t>after highlighting your diary entry and then paste it to a place your choice (for example ‘Notes’).</a:t>
            </a:r>
          </a:p>
        </p:txBody>
      </p:sp>
      <p:pic>
        <p:nvPicPr>
          <p:cNvPr id="44" name="Picture 43" descr="A screenshot of a chat&#10;&#10;Description automatically generated with medium confidence">
            <a:extLst>
              <a:ext uri="{FF2B5EF4-FFF2-40B4-BE49-F238E27FC236}">
                <a16:creationId xmlns:a16="http://schemas.microsoft.com/office/drawing/2014/main" id="{03B22A04-C80E-E745-CF81-8FFEE759B39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491" y="1276946"/>
            <a:ext cx="859776" cy="1862911"/>
          </a:xfrm>
          <a:prstGeom prst="rect">
            <a:avLst/>
          </a:prstGeom>
        </p:spPr>
      </p:pic>
      <p:pic>
        <p:nvPicPr>
          <p:cNvPr id="45" name="Picture 44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DE8EE5D9-3C36-F813-2878-B12C3B00BAE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826" y="3411108"/>
            <a:ext cx="859776" cy="1863116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B4E34F31-4E68-E7D4-DD70-BAE28C93625F}"/>
              </a:ext>
            </a:extLst>
          </p:cNvPr>
          <p:cNvSpPr/>
          <p:nvPr/>
        </p:nvSpPr>
        <p:spPr>
          <a:xfrm>
            <a:off x="8962961" y="2850595"/>
            <a:ext cx="173505" cy="1527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CDA202C-BF39-813F-6F05-E7FA44D287EE}"/>
              </a:ext>
            </a:extLst>
          </p:cNvPr>
          <p:cNvCxnSpPr>
            <a:cxnSpLocks/>
          </p:cNvCxnSpPr>
          <p:nvPr/>
        </p:nvCxnSpPr>
        <p:spPr>
          <a:xfrm flipV="1">
            <a:off x="8157882" y="3040323"/>
            <a:ext cx="759748" cy="7980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E0D57051-C167-A325-7112-896BBA03F9E5}"/>
              </a:ext>
            </a:extLst>
          </p:cNvPr>
          <p:cNvSpPr/>
          <p:nvPr/>
        </p:nvSpPr>
        <p:spPr>
          <a:xfrm>
            <a:off x="8627787" y="4736153"/>
            <a:ext cx="342708" cy="1227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71C655B-1E27-92D5-FED3-5AFAB0F4DD0B}"/>
              </a:ext>
            </a:extLst>
          </p:cNvPr>
          <p:cNvCxnSpPr>
            <a:cxnSpLocks/>
          </p:cNvCxnSpPr>
          <p:nvPr/>
        </p:nvCxnSpPr>
        <p:spPr>
          <a:xfrm>
            <a:off x="8276619" y="4805033"/>
            <a:ext cx="33922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A screenshot of a chat&#10;&#10;Description automatically generated with medium confidence">
            <a:extLst>
              <a:ext uri="{FF2B5EF4-FFF2-40B4-BE49-F238E27FC236}">
                <a16:creationId xmlns:a16="http://schemas.microsoft.com/office/drawing/2014/main" id="{A0A742DD-FBB3-E8C6-1559-59D4729D22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622" y="1728816"/>
            <a:ext cx="926461" cy="2005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Picture 59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146198DC-7BC3-CC66-C3EE-D5536A25D8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8903" y="1736830"/>
            <a:ext cx="989444" cy="1997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848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CF199B660C6841989BB76B435E74AA" ma:contentTypeVersion="9" ma:contentTypeDescription="Create a new document." ma:contentTypeScope="" ma:versionID="c1cc14f9e7f76fe0d298552c67d61c4e">
  <xsd:schema xmlns:xsd="http://www.w3.org/2001/XMLSchema" xmlns:xs="http://www.w3.org/2001/XMLSchema" xmlns:p="http://schemas.microsoft.com/office/2006/metadata/properties" xmlns:ns2="43c3b776-f99c-4ce0-a981-071b463b7ec2" xmlns:ns3="767badf6-20c8-4220-a9b9-466f91443dee" targetNamespace="http://schemas.microsoft.com/office/2006/metadata/properties" ma:root="true" ma:fieldsID="9d3c632774d1ef6b60f11f151713ae16" ns2:_="" ns3:_="">
    <xsd:import namespace="43c3b776-f99c-4ce0-a981-071b463b7ec2"/>
    <xsd:import namespace="767badf6-20c8-4220-a9b9-466f91443d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3b776-f99c-4ce0-a981-071b463b7e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badf6-20c8-4220-a9b9-466f91443de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D5F124-6591-4048-BCEB-48C4D1B36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c3b776-f99c-4ce0-a981-071b463b7ec2"/>
    <ds:schemaRef ds:uri="767badf6-20c8-4220-a9b9-466f91443d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5A8CD1-47F3-41B0-8DEE-4F8FA575856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767badf6-20c8-4220-a9b9-466f91443dee"/>
    <ds:schemaRef ds:uri="43c3b776-f99c-4ce0-a981-071b463b7ec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A1FC4D8-C698-4875-92E4-2EB89BA72E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1168</TotalTime>
  <Words>1017</Words>
  <Application>Microsoft Office PowerPoint</Application>
  <PresentationFormat>Custom</PresentationFormat>
  <Paragraphs>60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Druce</dc:creator>
  <cp:lastModifiedBy>Helen Chadwick</cp:lastModifiedBy>
  <cp:revision>70</cp:revision>
  <dcterms:created xsi:type="dcterms:W3CDTF">2021-12-07T11:25:34Z</dcterms:created>
  <dcterms:modified xsi:type="dcterms:W3CDTF">2023-11-09T11:23:13Z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0x0101001DCF199B660C6841989BB76B435E74AA</vt:lpwstr>
  </property>
</Properties>
</file>