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Lst>
  <p:notesMasterIdLst>
    <p:notesMasterId r:id="rId17"/>
  </p:notesMasterIdLst>
  <p:sldIdLst>
    <p:sldId id="256" r:id="rId3"/>
    <p:sldId id="257" r:id="rId4"/>
    <p:sldId id="258" r:id="rId5"/>
    <p:sldId id="259" r:id="rId6"/>
    <p:sldId id="262" r:id="rId7"/>
    <p:sldId id="261" r:id="rId8"/>
    <p:sldId id="264" r:id="rId9"/>
    <p:sldId id="265" r:id="rId10"/>
    <p:sldId id="260" r:id="rId11"/>
    <p:sldId id="2024" r:id="rId12"/>
    <p:sldId id="2023" r:id="rId13"/>
    <p:sldId id="1947" r:id="rId14"/>
    <p:sldId id="1862" r:id="rId15"/>
    <p:sldId id="18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74" autoAdjust="0"/>
  </p:normalViewPr>
  <p:slideViewPr>
    <p:cSldViewPr snapToGrid="0">
      <p:cViewPr varScale="1">
        <p:scale>
          <a:sx n="59" d="100"/>
          <a:sy n="59" d="100"/>
        </p:scale>
        <p:origin x="96" y="750"/>
      </p:cViewPr>
      <p:guideLst/>
    </p:cSldViewPr>
  </p:slideViewPr>
  <p:notesTextViewPr>
    <p:cViewPr>
      <p:scale>
        <a:sx n="1" d="1"/>
        <a:sy n="1" d="1"/>
      </p:scale>
      <p:origin x="0" y="0"/>
    </p:cViewPr>
  </p:notesTextViewPr>
  <p:sorterViewPr>
    <p:cViewPr varScale="1">
      <p:scale>
        <a:sx n="100" d="100"/>
        <a:sy n="100" d="100"/>
      </p:scale>
      <p:origin x="0" y="-1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E784E-9540-48C0-B835-552D674D416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5F61B46-63C4-4F3B-A225-86D0BCC1E703}">
      <dgm:prSet custT="1"/>
      <dgm:spPr/>
      <dgm:t>
        <a:bodyPr/>
        <a:lstStyle/>
        <a:p>
          <a:r>
            <a:rPr lang="en-GB" sz="2400" b="1" dirty="0"/>
            <a:t>Dust</a:t>
          </a:r>
          <a:r>
            <a:rPr lang="en-GB" sz="1600" b="1" dirty="0"/>
            <a:t> </a:t>
          </a:r>
          <a:r>
            <a:rPr lang="en-GB" sz="1100" dirty="0"/>
            <a:t>Clogged filters make it difficult for air flow to cool the freezer coils and for the freezer to effectively dissipate heat meaning the freezer has to work harder. Clean freezer filters regularly!</a:t>
          </a:r>
          <a:endParaRPr lang="en-US" sz="1100" dirty="0"/>
        </a:p>
      </dgm:t>
    </dgm:pt>
    <dgm:pt modelId="{F9FFBBF6-9C09-4A2A-8489-659C77FC9AA7}" type="parTrans" cxnId="{18CE6FA0-40F9-4F0D-BD73-3F9952E33FEE}">
      <dgm:prSet/>
      <dgm:spPr/>
      <dgm:t>
        <a:bodyPr/>
        <a:lstStyle/>
        <a:p>
          <a:endParaRPr lang="en-US"/>
        </a:p>
      </dgm:t>
    </dgm:pt>
    <dgm:pt modelId="{C7E65BA7-5F33-4195-9A3A-4F8AEC1C77AD}" type="sibTrans" cxnId="{18CE6FA0-40F9-4F0D-BD73-3F9952E33FEE}">
      <dgm:prSet/>
      <dgm:spPr/>
      <dgm:t>
        <a:bodyPr/>
        <a:lstStyle/>
        <a:p>
          <a:endParaRPr lang="en-US"/>
        </a:p>
      </dgm:t>
    </dgm:pt>
    <dgm:pt modelId="{D40B49B5-95AB-4935-B20A-DA05A5C62920}">
      <dgm:prSet custT="1"/>
      <dgm:spPr/>
      <dgm:t>
        <a:bodyPr/>
        <a:lstStyle/>
        <a:p>
          <a:r>
            <a:rPr lang="en-GB" sz="2400" b="1" dirty="0"/>
            <a:t>Fros</a:t>
          </a:r>
          <a:r>
            <a:rPr lang="en-GB" sz="2400" dirty="0"/>
            <a:t>t</a:t>
          </a:r>
          <a:r>
            <a:rPr lang="en-GB" sz="1100" dirty="0"/>
            <a:t> </a:t>
          </a:r>
          <a:r>
            <a:rPr lang="en-GB" sz="1100" dirty="0" err="1"/>
            <a:t>Frost</a:t>
          </a:r>
          <a:r>
            <a:rPr lang="en-GB" sz="1100" dirty="0"/>
            <a:t> accumulation inside or around the door creates gaps in the seal allowing cold air to leak out and warm air to get in. Defrost freezers fully once a year (spare freezers available in the department for this purpose – contact your </a:t>
          </a:r>
          <a:r>
            <a:rPr lang="en-GB" sz="1100" dirty="0" err="1"/>
            <a:t>ToM</a:t>
          </a:r>
          <a:r>
            <a:rPr lang="en-GB" sz="1100" dirty="0"/>
            <a:t>) and regularly scrape off excess frost using plastic blue scrapers (don’t use sharp objects!)</a:t>
          </a:r>
          <a:endParaRPr lang="en-US" sz="1100" dirty="0"/>
        </a:p>
      </dgm:t>
    </dgm:pt>
    <dgm:pt modelId="{139772F0-4849-4118-B088-05E9ADF4ACAF}" type="parTrans" cxnId="{0E2574A1-F9F4-4CD5-967C-0F1610D7AD1F}">
      <dgm:prSet/>
      <dgm:spPr/>
      <dgm:t>
        <a:bodyPr/>
        <a:lstStyle/>
        <a:p>
          <a:endParaRPr lang="en-US"/>
        </a:p>
      </dgm:t>
    </dgm:pt>
    <dgm:pt modelId="{F6B613A7-14D2-4AF0-B3E9-9EC17A5ECAEE}" type="sibTrans" cxnId="{0E2574A1-F9F4-4CD5-967C-0F1610D7AD1F}">
      <dgm:prSet/>
      <dgm:spPr/>
      <dgm:t>
        <a:bodyPr/>
        <a:lstStyle/>
        <a:p>
          <a:endParaRPr lang="en-US"/>
        </a:p>
      </dgm:t>
    </dgm:pt>
    <dgm:pt modelId="{7998633A-2AB2-4779-99EC-A69FFFBA11AA}">
      <dgm:prSet custT="1"/>
      <dgm:spPr/>
      <dgm:t>
        <a:bodyPr/>
        <a:lstStyle/>
        <a:p>
          <a:r>
            <a:rPr lang="en-GB" sz="2400" b="1" dirty="0"/>
            <a:t>Storage </a:t>
          </a:r>
          <a:r>
            <a:rPr lang="en-GB" sz="1100" b="0" dirty="0"/>
            <a:t>Avoid large empty spaces in freezers – if there are large areas empty, use polystyrene boxes filled with ice to fill them. Also, d</a:t>
          </a:r>
          <a:r>
            <a:rPr lang="en-GB" sz="1100" dirty="0"/>
            <a:t>on’t store things on top of freezers. This chokes off rising heat and forces it back into freezer intake leading to a fire hazard!</a:t>
          </a:r>
          <a:endParaRPr lang="en-US" sz="1600" dirty="0"/>
        </a:p>
      </dgm:t>
    </dgm:pt>
    <dgm:pt modelId="{9DE4DC52-B612-4EF6-B8FA-DC275C8C7096}" type="parTrans" cxnId="{97799102-0E85-4AA2-B8E8-0D23731EDD7C}">
      <dgm:prSet/>
      <dgm:spPr/>
      <dgm:t>
        <a:bodyPr/>
        <a:lstStyle/>
        <a:p>
          <a:endParaRPr lang="en-US"/>
        </a:p>
      </dgm:t>
    </dgm:pt>
    <dgm:pt modelId="{6D392A85-11C9-4067-90C9-CF53477C3C1E}" type="sibTrans" cxnId="{97799102-0E85-4AA2-B8E8-0D23731EDD7C}">
      <dgm:prSet/>
      <dgm:spPr/>
      <dgm:t>
        <a:bodyPr/>
        <a:lstStyle/>
        <a:p>
          <a:endParaRPr lang="en-US"/>
        </a:p>
      </dgm:t>
    </dgm:pt>
    <dgm:pt modelId="{586B997B-9AC5-4AD7-AC25-C50F3EC00510}">
      <dgm:prSet custT="1"/>
      <dgm:spPr/>
      <dgm:t>
        <a:bodyPr/>
        <a:lstStyle/>
        <a:p>
          <a:r>
            <a:rPr lang="en-GB" sz="2400" b="1" dirty="0"/>
            <a:t>Location</a:t>
          </a:r>
          <a:r>
            <a:rPr lang="en-GB" sz="1200" dirty="0"/>
            <a:t> Store ULT’s in a well-ventilated space away from sources of heat or in warm rooms. A freezer located in a warm room can use as much as 24% more energy and increase risk of freezer failure, putting samples at risk. Freezers </a:t>
          </a:r>
          <a:r>
            <a:rPr lang="en-GB" sz="1100" dirty="0"/>
            <a:t>require 6-8” (15-20cm) of space on the sides/top/rear of the unit for heat dissipation.</a:t>
          </a:r>
          <a:endParaRPr lang="en-US" sz="1200" dirty="0"/>
        </a:p>
      </dgm:t>
    </dgm:pt>
    <dgm:pt modelId="{7D6B06BA-5797-41E6-8F8A-5A5A17C071D5}" type="parTrans" cxnId="{47CB44F2-549A-496C-8492-75468E70B88C}">
      <dgm:prSet/>
      <dgm:spPr/>
      <dgm:t>
        <a:bodyPr/>
        <a:lstStyle/>
        <a:p>
          <a:endParaRPr lang="en-US"/>
        </a:p>
      </dgm:t>
    </dgm:pt>
    <dgm:pt modelId="{DAE4A638-C65A-445F-B1CB-6FCA5F1B34AE}" type="sibTrans" cxnId="{47CB44F2-549A-496C-8492-75468E70B88C}">
      <dgm:prSet/>
      <dgm:spPr/>
      <dgm:t>
        <a:bodyPr/>
        <a:lstStyle/>
        <a:p>
          <a:endParaRPr lang="en-US"/>
        </a:p>
      </dgm:t>
    </dgm:pt>
    <dgm:pt modelId="{FA5A9419-B277-476F-9EA4-0C90751F8224}">
      <dgm:prSet custT="1"/>
      <dgm:spPr/>
      <dgm:t>
        <a:bodyPr/>
        <a:lstStyle/>
        <a:p>
          <a:r>
            <a:rPr lang="en-GB" sz="2400" b="1" dirty="0"/>
            <a:t>Sample inventory</a:t>
          </a:r>
          <a:r>
            <a:rPr lang="en-GB" sz="1600" dirty="0"/>
            <a:t> </a:t>
          </a:r>
          <a:r>
            <a:rPr lang="en-GB" sz="1100" dirty="0"/>
            <a:t>Every minute a ULT freezer door is open it takes approximately 10 minutes for it to recover back to set point. Inventories reduce time needed to search for samples. Clearly label samples to aid future clear outs.</a:t>
          </a:r>
          <a:endParaRPr lang="en-US" sz="1600" dirty="0"/>
        </a:p>
      </dgm:t>
    </dgm:pt>
    <dgm:pt modelId="{303F4EC6-6C74-4B1F-9201-CF7DAADEB110}" type="parTrans" cxnId="{16A20BA1-E86A-47B0-B484-7095A9424BDC}">
      <dgm:prSet/>
      <dgm:spPr/>
      <dgm:t>
        <a:bodyPr/>
        <a:lstStyle/>
        <a:p>
          <a:endParaRPr lang="en-US"/>
        </a:p>
      </dgm:t>
    </dgm:pt>
    <dgm:pt modelId="{59D6BDF9-D95F-4951-AE96-E4460F518205}" type="sibTrans" cxnId="{16A20BA1-E86A-47B0-B484-7095A9424BDC}">
      <dgm:prSet/>
      <dgm:spPr/>
      <dgm:t>
        <a:bodyPr/>
        <a:lstStyle/>
        <a:p>
          <a:endParaRPr lang="en-US"/>
        </a:p>
      </dgm:t>
    </dgm:pt>
    <dgm:pt modelId="{3E165B04-322C-4A27-AA24-C1162228BB04}" type="pres">
      <dgm:prSet presAssocID="{997E784E-9540-48C0-B835-552D674D4160}" presName="outerComposite" presStyleCnt="0">
        <dgm:presLayoutVars>
          <dgm:chMax val="5"/>
          <dgm:dir/>
          <dgm:resizeHandles val="exact"/>
        </dgm:presLayoutVars>
      </dgm:prSet>
      <dgm:spPr/>
    </dgm:pt>
    <dgm:pt modelId="{33D2D673-4303-4A4D-960D-B5E30140C237}" type="pres">
      <dgm:prSet presAssocID="{997E784E-9540-48C0-B835-552D674D4160}" presName="dummyMaxCanvas" presStyleCnt="0">
        <dgm:presLayoutVars/>
      </dgm:prSet>
      <dgm:spPr/>
    </dgm:pt>
    <dgm:pt modelId="{F589AC31-E727-42C6-80AB-408CD6219B06}" type="pres">
      <dgm:prSet presAssocID="{997E784E-9540-48C0-B835-552D674D4160}" presName="FiveNodes_1" presStyleLbl="node1" presStyleIdx="0" presStyleCnt="5" custLinFactNeighborY="-1590">
        <dgm:presLayoutVars>
          <dgm:bulletEnabled val="1"/>
        </dgm:presLayoutVars>
      </dgm:prSet>
      <dgm:spPr/>
    </dgm:pt>
    <dgm:pt modelId="{239A2A80-6276-4153-8A25-7AFE1DC870A1}" type="pres">
      <dgm:prSet presAssocID="{997E784E-9540-48C0-B835-552D674D4160}" presName="FiveNodes_2" presStyleLbl="node1" presStyleIdx="1" presStyleCnt="5">
        <dgm:presLayoutVars>
          <dgm:bulletEnabled val="1"/>
        </dgm:presLayoutVars>
      </dgm:prSet>
      <dgm:spPr/>
    </dgm:pt>
    <dgm:pt modelId="{D5FB9899-F530-43C5-B412-E5E0BA35534C}" type="pres">
      <dgm:prSet presAssocID="{997E784E-9540-48C0-B835-552D674D4160}" presName="FiveNodes_3" presStyleLbl="node1" presStyleIdx="2" presStyleCnt="5">
        <dgm:presLayoutVars>
          <dgm:bulletEnabled val="1"/>
        </dgm:presLayoutVars>
      </dgm:prSet>
      <dgm:spPr/>
    </dgm:pt>
    <dgm:pt modelId="{D0198538-0F80-48A0-88D3-A5C7DB3414BD}" type="pres">
      <dgm:prSet presAssocID="{997E784E-9540-48C0-B835-552D674D4160}" presName="FiveNodes_4" presStyleLbl="node1" presStyleIdx="3" presStyleCnt="5">
        <dgm:presLayoutVars>
          <dgm:bulletEnabled val="1"/>
        </dgm:presLayoutVars>
      </dgm:prSet>
      <dgm:spPr/>
    </dgm:pt>
    <dgm:pt modelId="{C9BA8FDE-DF01-47F2-9CCA-750C1E1B7B51}" type="pres">
      <dgm:prSet presAssocID="{997E784E-9540-48C0-B835-552D674D4160}" presName="FiveNodes_5" presStyleLbl="node1" presStyleIdx="4" presStyleCnt="5">
        <dgm:presLayoutVars>
          <dgm:bulletEnabled val="1"/>
        </dgm:presLayoutVars>
      </dgm:prSet>
      <dgm:spPr/>
    </dgm:pt>
    <dgm:pt modelId="{A07D3DA5-6D8B-42B6-92D3-8BD7EE118B35}" type="pres">
      <dgm:prSet presAssocID="{997E784E-9540-48C0-B835-552D674D4160}" presName="FiveConn_1-2" presStyleLbl="fgAccFollowNode1" presStyleIdx="0" presStyleCnt="4">
        <dgm:presLayoutVars>
          <dgm:bulletEnabled val="1"/>
        </dgm:presLayoutVars>
      </dgm:prSet>
      <dgm:spPr/>
    </dgm:pt>
    <dgm:pt modelId="{4856EC46-76FD-44DC-84B4-A508AC41A992}" type="pres">
      <dgm:prSet presAssocID="{997E784E-9540-48C0-B835-552D674D4160}" presName="FiveConn_2-3" presStyleLbl="fgAccFollowNode1" presStyleIdx="1" presStyleCnt="4">
        <dgm:presLayoutVars>
          <dgm:bulletEnabled val="1"/>
        </dgm:presLayoutVars>
      </dgm:prSet>
      <dgm:spPr/>
    </dgm:pt>
    <dgm:pt modelId="{A181D977-2843-452B-9589-109264D2AD8A}" type="pres">
      <dgm:prSet presAssocID="{997E784E-9540-48C0-B835-552D674D4160}" presName="FiveConn_3-4" presStyleLbl="fgAccFollowNode1" presStyleIdx="2" presStyleCnt="4">
        <dgm:presLayoutVars>
          <dgm:bulletEnabled val="1"/>
        </dgm:presLayoutVars>
      </dgm:prSet>
      <dgm:spPr/>
    </dgm:pt>
    <dgm:pt modelId="{2F7BAB09-B14D-4443-90B8-940B11146984}" type="pres">
      <dgm:prSet presAssocID="{997E784E-9540-48C0-B835-552D674D4160}" presName="FiveConn_4-5" presStyleLbl="fgAccFollowNode1" presStyleIdx="3" presStyleCnt="4">
        <dgm:presLayoutVars>
          <dgm:bulletEnabled val="1"/>
        </dgm:presLayoutVars>
      </dgm:prSet>
      <dgm:spPr/>
    </dgm:pt>
    <dgm:pt modelId="{BFF7BDD0-3C98-49EF-9D0C-21EEED71765D}" type="pres">
      <dgm:prSet presAssocID="{997E784E-9540-48C0-B835-552D674D4160}" presName="FiveNodes_1_text" presStyleLbl="node1" presStyleIdx="4" presStyleCnt="5">
        <dgm:presLayoutVars>
          <dgm:bulletEnabled val="1"/>
        </dgm:presLayoutVars>
      </dgm:prSet>
      <dgm:spPr/>
    </dgm:pt>
    <dgm:pt modelId="{AC85C60B-112D-47D1-96C8-6CB5F349E09F}" type="pres">
      <dgm:prSet presAssocID="{997E784E-9540-48C0-B835-552D674D4160}" presName="FiveNodes_2_text" presStyleLbl="node1" presStyleIdx="4" presStyleCnt="5">
        <dgm:presLayoutVars>
          <dgm:bulletEnabled val="1"/>
        </dgm:presLayoutVars>
      </dgm:prSet>
      <dgm:spPr/>
    </dgm:pt>
    <dgm:pt modelId="{45A7BC4D-EE8E-4988-8E56-473A32A47D75}" type="pres">
      <dgm:prSet presAssocID="{997E784E-9540-48C0-B835-552D674D4160}" presName="FiveNodes_3_text" presStyleLbl="node1" presStyleIdx="4" presStyleCnt="5">
        <dgm:presLayoutVars>
          <dgm:bulletEnabled val="1"/>
        </dgm:presLayoutVars>
      </dgm:prSet>
      <dgm:spPr/>
    </dgm:pt>
    <dgm:pt modelId="{7AB4B342-739B-4D7A-BB1D-3B6EBC440356}" type="pres">
      <dgm:prSet presAssocID="{997E784E-9540-48C0-B835-552D674D4160}" presName="FiveNodes_4_text" presStyleLbl="node1" presStyleIdx="4" presStyleCnt="5">
        <dgm:presLayoutVars>
          <dgm:bulletEnabled val="1"/>
        </dgm:presLayoutVars>
      </dgm:prSet>
      <dgm:spPr/>
    </dgm:pt>
    <dgm:pt modelId="{0DF8A5EF-1353-4CF1-B8E3-A80D61830DF6}" type="pres">
      <dgm:prSet presAssocID="{997E784E-9540-48C0-B835-552D674D4160}" presName="FiveNodes_5_text" presStyleLbl="node1" presStyleIdx="4" presStyleCnt="5">
        <dgm:presLayoutVars>
          <dgm:bulletEnabled val="1"/>
        </dgm:presLayoutVars>
      </dgm:prSet>
      <dgm:spPr/>
    </dgm:pt>
  </dgm:ptLst>
  <dgm:cxnLst>
    <dgm:cxn modelId="{97799102-0E85-4AA2-B8E8-0D23731EDD7C}" srcId="{997E784E-9540-48C0-B835-552D674D4160}" destId="{7998633A-2AB2-4779-99EC-A69FFFBA11AA}" srcOrd="2" destOrd="0" parTransId="{9DE4DC52-B612-4EF6-B8FA-DC275C8C7096}" sibTransId="{6D392A85-11C9-4067-90C9-CF53477C3C1E}"/>
    <dgm:cxn modelId="{D4F64B0B-68D6-43F8-8D4C-A19023C18DE6}" type="presOf" srcId="{FA5A9419-B277-476F-9EA4-0C90751F8224}" destId="{0DF8A5EF-1353-4CF1-B8E3-A80D61830DF6}" srcOrd="1" destOrd="0" presId="urn:microsoft.com/office/officeart/2005/8/layout/vProcess5"/>
    <dgm:cxn modelId="{9039161E-67C2-4ED4-9E2F-B1891992B646}" type="presOf" srcId="{D5F61B46-63C4-4F3B-A225-86D0BCC1E703}" destId="{F589AC31-E727-42C6-80AB-408CD6219B06}" srcOrd="0" destOrd="0" presId="urn:microsoft.com/office/officeart/2005/8/layout/vProcess5"/>
    <dgm:cxn modelId="{9DE56132-86F9-49CB-917C-54C1F12AA8F2}" type="presOf" srcId="{D40B49B5-95AB-4935-B20A-DA05A5C62920}" destId="{AC85C60B-112D-47D1-96C8-6CB5F349E09F}" srcOrd="1" destOrd="0" presId="urn:microsoft.com/office/officeart/2005/8/layout/vProcess5"/>
    <dgm:cxn modelId="{3808A248-E23E-4CE9-B1EF-9EE62DFDEE6C}" type="presOf" srcId="{7998633A-2AB2-4779-99EC-A69FFFBA11AA}" destId="{D5FB9899-F530-43C5-B412-E5E0BA35534C}" srcOrd="0" destOrd="0" presId="urn:microsoft.com/office/officeart/2005/8/layout/vProcess5"/>
    <dgm:cxn modelId="{1F7D7A4A-4A80-4F71-BB38-F0FDA5A5F50A}" type="presOf" srcId="{FA5A9419-B277-476F-9EA4-0C90751F8224}" destId="{C9BA8FDE-DF01-47F2-9CCA-750C1E1B7B51}" srcOrd="0" destOrd="0" presId="urn:microsoft.com/office/officeart/2005/8/layout/vProcess5"/>
    <dgm:cxn modelId="{0722F958-ADFD-49F6-AC6A-CAB049C3EB64}" type="presOf" srcId="{C7E65BA7-5F33-4195-9A3A-4F8AEC1C77AD}" destId="{A07D3DA5-6D8B-42B6-92D3-8BD7EE118B35}" srcOrd="0" destOrd="0" presId="urn:microsoft.com/office/officeart/2005/8/layout/vProcess5"/>
    <dgm:cxn modelId="{6B9DDB90-4042-4070-A9AE-4CFA38D286E5}" type="presOf" srcId="{586B997B-9AC5-4AD7-AC25-C50F3EC00510}" destId="{7AB4B342-739B-4D7A-BB1D-3B6EBC440356}" srcOrd="1" destOrd="0" presId="urn:microsoft.com/office/officeart/2005/8/layout/vProcess5"/>
    <dgm:cxn modelId="{949B0292-FEEA-4789-A50F-44803FBCB05D}" type="presOf" srcId="{997E784E-9540-48C0-B835-552D674D4160}" destId="{3E165B04-322C-4A27-AA24-C1162228BB04}" srcOrd="0" destOrd="0" presId="urn:microsoft.com/office/officeart/2005/8/layout/vProcess5"/>
    <dgm:cxn modelId="{3C2F3395-C3A5-479A-A471-4FCA1E56B5FF}" type="presOf" srcId="{7998633A-2AB2-4779-99EC-A69FFFBA11AA}" destId="{45A7BC4D-EE8E-4988-8E56-473A32A47D75}" srcOrd="1" destOrd="0" presId="urn:microsoft.com/office/officeart/2005/8/layout/vProcess5"/>
    <dgm:cxn modelId="{18CE6FA0-40F9-4F0D-BD73-3F9952E33FEE}" srcId="{997E784E-9540-48C0-B835-552D674D4160}" destId="{D5F61B46-63C4-4F3B-A225-86D0BCC1E703}" srcOrd="0" destOrd="0" parTransId="{F9FFBBF6-9C09-4A2A-8489-659C77FC9AA7}" sibTransId="{C7E65BA7-5F33-4195-9A3A-4F8AEC1C77AD}"/>
    <dgm:cxn modelId="{16A20BA1-E86A-47B0-B484-7095A9424BDC}" srcId="{997E784E-9540-48C0-B835-552D674D4160}" destId="{FA5A9419-B277-476F-9EA4-0C90751F8224}" srcOrd="4" destOrd="0" parTransId="{303F4EC6-6C74-4B1F-9201-CF7DAADEB110}" sibTransId="{59D6BDF9-D95F-4951-AE96-E4460F518205}"/>
    <dgm:cxn modelId="{0E2574A1-F9F4-4CD5-967C-0F1610D7AD1F}" srcId="{997E784E-9540-48C0-B835-552D674D4160}" destId="{D40B49B5-95AB-4935-B20A-DA05A5C62920}" srcOrd="1" destOrd="0" parTransId="{139772F0-4849-4118-B088-05E9ADF4ACAF}" sibTransId="{F6B613A7-14D2-4AF0-B3E9-9EC17A5ECAEE}"/>
    <dgm:cxn modelId="{9A1525AB-82A0-4A93-822B-B27C9A1287A9}" type="presOf" srcId="{D40B49B5-95AB-4935-B20A-DA05A5C62920}" destId="{239A2A80-6276-4153-8A25-7AFE1DC870A1}" srcOrd="0" destOrd="0" presId="urn:microsoft.com/office/officeart/2005/8/layout/vProcess5"/>
    <dgm:cxn modelId="{8BD1E9B2-0216-4EFF-878A-4AFFC7B94AAC}" type="presOf" srcId="{6D392A85-11C9-4067-90C9-CF53477C3C1E}" destId="{A181D977-2843-452B-9589-109264D2AD8A}" srcOrd="0" destOrd="0" presId="urn:microsoft.com/office/officeart/2005/8/layout/vProcess5"/>
    <dgm:cxn modelId="{B4B909BD-1DB0-4DE5-84A1-09202BDA1BC2}" type="presOf" srcId="{F6B613A7-14D2-4AF0-B3E9-9EC17A5ECAEE}" destId="{4856EC46-76FD-44DC-84B4-A508AC41A992}" srcOrd="0" destOrd="0" presId="urn:microsoft.com/office/officeart/2005/8/layout/vProcess5"/>
    <dgm:cxn modelId="{3674C1D0-A3E7-4843-B6C2-F8BB00741A5B}" type="presOf" srcId="{D5F61B46-63C4-4F3B-A225-86D0BCC1E703}" destId="{BFF7BDD0-3C98-49EF-9D0C-21EEED71765D}" srcOrd="1" destOrd="0" presId="urn:microsoft.com/office/officeart/2005/8/layout/vProcess5"/>
    <dgm:cxn modelId="{2E08FEDD-EA60-44E9-8432-FDC006DD664C}" type="presOf" srcId="{DAE4A638-C65A-445F-B1CB-6FCA5F1B34AE}" destId="{2F7BAB09-B14D-4443-90B8-940B11146984}" srcOrd="0" destOrd="0" presId="urn:microsoft.com/office/officeart/2005/8/layout/vProcess5"/>
    <dgm:cxn modelId="{47CB44F2-549A-496C-8492-75468E70B88C}" srcId="{997E784E-9540-48C0-B835-552D674D4160}" destId="{586B997B-9AC5-4AD7-AC25-C50F3EC00510}" srcOrd="3" destOrd="0" parTransId="{7D6B06BA-5797-41E6-8F8A-5A5A17C071D5}" sibTransId="{DAE4A638-C65A-445F-B1CB-6FCA5F1B34AE}"/>
    <dgm:cxn modelId="{BCE3F8F8-0D35-4D95-9722-426DCB6B776C}" type="presOf" srcId="{586B997B-9AC5-4AD7-AC25-C50F3EC00510}" destId="{D0198538-0F80-48A0-88D3-A5C7DB3414BD}" srcOrd="0" destOrd="0" presId="urn:microsoft.com/office/officeart/2005/8/layout/vProcess5"/>
    <dgm:cxn modelId="{4CF1A6D2-4015-45BC-B172-2364BD49F0E0}" type="presParOf" srcId="{3E165B04-322C-4A27-AA24-C1162228BB04}" destId="{33D2D673-4303-4A4D-960D-B5E30140C237}" srcOrd="0" destOrd="0" presId="urn:microsoft.com/office/officeart/2005/8/layout/vProcess5"/>
    <dgm:cxn modelId="{CA1B145C-8976-4492-9502-B47A4A4D1FAB}" type="presParOf" srcId="{3E165B04-322C-4A27-AA24-C1162228BB04}" destId="{F589AC31-E727-42C6-80AB-408CD6219B06}" srcOrd="1" destOrd="0" presId="urn:microsoft.com/office/officeart/2005/8/layout/vProcess5"/>
    <dgm:cxn modelId="{0935D58F-5D2C-4D83-91C9-71C039490A9C}" type="presParOf" srcId="{3E165B04-322C-4A27-AA24-C1162228BB04}" destId="{239A2A80-6276-4153-8A25-7AFE1DC870A1}" srcOrd="2" destOrd="0" presId="urn:microsoft.com/office/officeart/2005/8/layout/vProcess5"/>
    <dgm:cxn modelId="{DF42E051-8B1E-4E3E-BAF1-9BE571ACE84F}" type="presParOf" srcId="{3E165B04-322C-4A27-AA24-C1162228BB04}" destId="{D5FB9899-F530-43C5-B412-E5E0BA35534C}" srcOrd="3" destOrd="0" presId="urn:microsoft.com/office/officeart/2005/8/layout/vProcess5"/>
    <dgm:cxn modelId="{395A4D4C-8384-4CFD-9135-C1C2F1D73C91}" type="presParOf" srcId="{3E165B04-322C-4A27-AA24-C1162228BB04}" destId="{D0198538-0F80-48A0-88D3-A5C7DB3414BD}" srcOrd="4" destOrd="0" presId="urn:microsoft.com/office/officeart/2005/8/layout/vProcess5"/>
    <dgm:cxn modelId="{20F7D4E6-AFBE-4282-AAE7-D76689CCA572}" type="presParOf" srcId="{3E165B04-322C-4A27-AA24-C1162228BB04}" destId="{C9BA8FDE-DF01-47F2-9CCA-750C1E1B7B51}" srcOrd="5" destOrd="0" presId="urn:microsoft.com/office/officeart/2005/8/layout/vProcess5"/>
    <dgm:cxn modelId="{7597C41A-D228-4C4B-A628-D6F8CDABAE4D}" type="presParOf" srcId="{3E165B04-322C-4A27-AA24-C1162228BB04}" destId="{A07D3DA5-6D8B-42B6-92D3-8BD7EE118B35}" srcOrd="6" destOrd="0" presId="urn:microsoft.com/office/officeart/2005/8/layout/vProcess5"/>
    <dgm:cxn modelId="{9DD949DC-3DC4-49AD-8C1E-58DF538E6D5C}" type="presParOf" srcId="{3E165B04-322C-4A27-AA24-C1162228BB04}" destId="{4856EC46-76FD-44DC-84B4-A508AC41A992}" srcOrd="7" destOrd="0" presId="urn:microsoft.com/office/officeart/2005/8/layout/vProcess5"/>
    <dgm:cxn modelId="{B36B5396-807E-4A0A-A924-72F0B3D6991E}" type="presParOf" srcId="{3E165B04-322C-4A27-AA24-C1162228BB04}" destId="{A181D977-2843-452B-9589-109264D2AD8A}" srcOrd="8" destOrd="0" presId="urn:microsoft.com/office/officeart/2005/8/layout/vProcess5"/>
    <dgm:cxn modelId="{475A4B46-9B28-4729-AC5E-223E71AC8D85}" type="presParOf" srcId="{3E165B04-322C-4A27-AA24-C1162228BB04}" destId="{2F7BAB09-B14D-4443-90B8-940B11146984}" srcOrd="9" destOrd="0" presId="urn:microsoft.com/office/officeart/2005/8/layout/vProcess5"/>
    <dgm:cxn modelId="{E4F6F533-9CBC-4ECB-B395-28F6E14D0631}" type="presParOf" srcId="{3E165B04-322C-4A27-AA24-C1162228BB04}" destId="{BFF7BDD0-3C98-49EF-9D0C-21EEED71765D}" srcOrd="10" destOrd="0" presId="urn:microsoft.com/office/officeart/2005/8/layout/vProcess5"/>
    <dgm:cxn modelId="{8BABBFF7-9902-4E8D-B3F9-CE3D1990AC45}" type="presParOf" srcId="{3E165B04-322C-4A27-AA24-C1162228BB04}" destId="{AC85C60B-112D-47D1-96C8-6CB5F349E09F}" srcOrd="11" destOrd="0" presId="urn:microsoft.com/office/officeart/2005/8/layout/vProcess5"/>
    <dgm:cxn modelId="{E91335D4-F368-41E6-B1EA-13DEEE180368}" type="presParOf" srcId="{3E165B04-322C-4A27-AA24-C1162228BB04}" destId="{45A7BC4D-EE8E-4988-8E56-473A32A47D75}" srcOrd="12" destOrd="0" presId="urn:microsoft.com/office/officeart/2005/8/layout/vProcess5"/>
    <dgm:cxn modelId="{7E0DE249-27E6-43D6-9585-CDBBE1B3E1B6}" type="presParOf" srcId="{3E165B04-322C-4A27-AA24-C1162228BB04}" destId="{7AB4B342-739B-4D7A-BB1D-3B6EBC440356}" srcOrd="13" destOrd="0" presId="urn:microsoft.com/office/officeart/2005/8/layout/vProcess5"/>
    <dgm:cxn modelId="{171526D4-F017-4D33-BA4F-DD0E04DFB8A0}" type="presParOf" srcId="{3E165B04-322C-4A27-AA24-C1162228BB04}" destId="{0DF8A5EF-1353-4CF1-B8E3-A80D61830DF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9AC31-E727-42C6-80AB-408CD6219B06}">
      <dsp:nvSpPr>
        <dsp:cNvPr id="0" name=""/>
        <dsp:cNvSpPr/>
      </dsp:nvSpPr>
      <dsp:spPr>
        <a:xfrm>
          <a:off x="0" y="0"/>
          <a:ext cx="8558580" cy="838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Dust</a:t>
          </a:r>
          <a:r>
            <a:rPr lang="en-GB" sz="1600" b="1" kern="1200" dirty="0"/>
            <a:t> </a:t>
          </a:r>
          <a:r>
            <a:rPr lang="en-GB" sz="1100" kern="1200" dirty="0"/>
            <a:t>Clogged filters make it difficult for air flow to cool the freezer coils and for the freezer to effectively dissipate heat meaning the freezer has to work harder. Clean freezer filters regularly!</a:t>
          </a:r>
          <a:endParaRPr lang="en-US" sz="1100" kern="1200" dirty="0"/>
        </a:p>
      </dsp:txBody>
      <dsp:txXfrm>
        <a:off x="24559" y="24559"/>
        <a:ext cx="7555663" cy="789386"/>
      </dsp:txXfrm>
    </dsp:sp>
    <dsp:sp modelId="{239A2A80-6276-4153-8A25-7AFE1DC870A1}">
      <dsp:nvSpPr>
        <dsp:cNvPr id="0" name=""/>
        <dsp:cNvSpPr/>
      </dsp:nvSpPr>
      <dsp:spPr>
        <a:xfrm>
          <a:off x="639114" y="954963"/>
          <a:ext cx="8558580" cy="838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Fros</a:t>
          </a:r>
          <a:r>
            <a:rPr lang="en-GB" sz="2400" kern="1200" dirty="0"/>
            <a:t>t</a:t>
          </a:r>
          <a:r>
            <a:rPr lang="en-GB" sz="1100" kern="1200" dirty="0"/>
            <a:t> </a:t>
          </a:r>
          <a:r>
            <a:rPr lang="en-GB" sz="1100" kern="1200" dirty="0" err="1"/>
            <a:t>Frost</a:t>
          </a:r>
          <a:r>
            <a:rPr lang="en-GB" sz="1100" kern="1200" dirty="0"/>
            <a:t> accumulation inside or around the door creates gaps in the seal allowing cold air to leak out and warm air to get in. Defrost freezers fully once a year (spare freezers available in the department for this purpose – contact your </a:t>
          </a:r>
          <a:r>
            <a:rPr lang="en-GB" sz="1100" kern="1200" dirty="0" err="1"/>
            <a:t>ToM</a:t>
          </a:r>
          <a:r>
            <a:rPr lang="en-GB" sz="1100" kern="1200" dirty="0"/>
            <a:t>) and regularly scrape off excess frost using plastic blue scrapers (don’t use sharp objects!)</a:t>
          </a:r>
          <a:endParaRPr lang="en-US" sz="1100" kern="1200" dirty="0"/>
        </a:p>
      </dsp:txBody>
      <dsp:txXfrm>
        <a:off x="663673" y="979522"/>
        <a:ext cx="7325319" cy="789386"/>
      </dsp:txXfrm>
    </dsp:sp>
    <dsp:sp modelId="{D5FB9899-F530-43C5-B412-E5E0BA35534C}">
      <dsp:nvSpPr>
        <dsp:cNvPr id="0" name=""/>
        <dsp:cNvSpPr/>
      </dsp:nvSpPr>
      <dsp:spPr>
        <a:xfrm>
          <a:off x="1278229" y="1909927"/>
          <a:ext cx="8558580" cy="838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Storage </a:t>
          </a:r>
          <a:r>
            <a:rPr lang="en-GB" sz="1100" b="0" kern="1200" dirty="0"/>
            <a:t>Avoid large empty spaces in freezers – if there are large areas empty, use polystyrene boxes filled with ice to fill them. Also, d</a:t>
          </a:r>
          <a:r>
            <a:rPr lang="en-GB" sz="1100" kern="1200" dirty="0"/>
            <a:t>on’t store things on top of freezers. This chokes off rising heat and forces it back into freezer intake leading to a fire hazard!</a:t>
          </a:r>
          <a:endParaRPr lang="en-US" sz="1600" kern="1200" dirty="0"/>
        </a:p>
      </dsp:txBody>
      <dsp:txXfrm>
        <a:off x="1302788" y="1934486"/>
        <a:ext cx="7325319" cy="789386"/>
      </dsp:txXfrm>
    </dsp:sp>
    <dsp:sp modelId="{D0198538-0F80-48A0-88D3-A5C7DB3414BD}">
      <dsp:nvSpPr>
        <dsp:cNvPr id="0" name=""/>
        <dsp:cNvSpPr/>
      </dsp:nvSpPr>
      <dsp:spPr>
        <a:xfrm>
          <a:off x="1917344" y="2864891"/>
          <a:ext cx="8558580" cy="838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Location</a:t>
          </a:r>
          <a:r>
            <a:rPr lang="en-GB" sz="1200" kern="1200" dirty="0"/>
            <a:t> Store ULT’s in a well-ventilated space away from sources of heat or in warm rooms. A freezer located in a warm room can use as much as 24% more energy and increase risk of freezer failure, putting samples at risk. Freezers </a:t>
          </a:r>
          <a:r>
            <a:rPr lang="en-GB" sz="1100" kern="1200" dirty="0"/>
            <a:t>require 6-8” (15-20cm) of space on the sides/top/rear of the unit for heat dissipation.</a:t>
          </a:r>
          <a:endParaRPr lang="en-US" sz="1200" kern="1200" dirty="0"/>
        </a:p>
      </dsp:txBody>
      <dsp:txXfrm>
        <a:off x="1941903" y="2889450"/>
        <a:ext cx="7325319" cy="789386"/>
      </dsp:txXfrm>
    </dsp:sp>
    <dsp:sp modelId="{C9BA8FDE-DF01-47F2-9CCA-750C1E1B7B51}">
      <dsp:nvSpPr>
        <dsp:cNvPr id="0" name=""/>
        <dsp:cNvSpPr/>
      </dsp:nvSpPr>
      <dsp:spPr>
        <a:xfrm>
          <a:off x="2556459" y="3819855"/>
          <a:ext cx="8558580" cy="838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Sample inventory</a:t>
          </a:r>
          <a:r>
            <a:rPr lang="en-GB" sz="1600" kern="1200" dirty="0"/>
            <a:t> </a:t>
          </a:r>
          <a:r>
            <a:rPr lang="en-GB" sz="1100" kern="1200" dirty="0"/>
            <a:t>Every minute a ULT freezer door is open it takes approximately 10 minutes for it to recover back to set point. Inventories reduce time needed to search for samples. Clearly label samples to aid future clear outs.</a:t>
          </a:r>
          <a:endParaRPr lang="en-US" sz="1600" kern="1200" dirty="0"/>
        </a:p>
      </dsp:txBody>
      <dsp:txXfrm>
        <a:off x="2581018" y="3844414"/>
        <a:ext cx="7325319" cy="789386"/>
      </dsp:txXfrm>
    </dsp:sp>
    <dsp:sp modelId="{A07D3DA5-6D8B-42B6-92D3-8BD7EE118B35}">
      <dsp:nvSpPr>
        <dsp:cNvPr id="0" name=""/>
        <dsp:cNvSpPr/>
      </dsp:nvSpPr>
      <dsp:spPr>
        <a:xfrm>
          <a:off x="8013552" y="612574"/>
          <a:ext cx="545028" cy="5450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36183" y="612574"/>
        <a:ext cx="299766" cy="410134"/>
      </dsp:txXfrm>
    </dsp:sp>
    <dsp:sp modelId="{4856EC46-76FD-44DC-84B4-A508AC41A992}">
      <dsp:nvSpPr>
        <dsp:cNvPr id="0" name=""/>
        <dsp:cNvSpPr/>
      </dsp:nvSpPr>
      <dsp:spPr>
        <a:xfrm>
          <a:off x="8652667" y="1567538"/>
          <a:ext cx="545028" cy="5450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775298" y="1567538"/>
        <a:ext cx="299766" cy="410134"/>
      </dsp:txXfrm>
    </dsp:sp>
    <dsp:sp modelId="{A181D977-2843-452B-9589-109264D2AD8A}">
      <dsp:nvSpPr>
        <dsp:cNvPr id="0" name=""/>
        <dsp:cNvSpPr/>
      </dsp:nvSpPr>
      <dsp:spPr>
        <a:xfrm>
          <a:off x="9291782" y="2508526"/>
          <a:ext cx="545028" cy="5450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414413" y="2508526"/>
        <a:ext cx="299766" cy="410134"/>
      </dsp:txXfrm>
    </dsp:sp>
    <dsp:sp modelId="{2F7BAB09-B14D-4443-90B8-940B11146984}">
      <dsp:nvSpPr>
        <dsp:cNvPr id="0" name=""/>
        <dsp:cNvSpPr/>
      </dsp:nvSpPr>
      <dsp:spPr>
        <a:xfrm>
          <a:off x="9930897" y="3472807"/>
          <a:ext cx="545028" cy="5450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053528" y="3472807"/>
        <a:ext cx="299766" cy="4101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E5E62-307C-4B49-B9B2-F6C15A9AE5C7}" type="datetimeFigureOut">
              <a:rPr lang="en-GB" smtClean="0"/>
              <a:t>14/06/2024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C9AE8-5875-4B6D-866F-63AC24C98242}" type="slidenum">
              <a:rPr lang="en-GB" smtClean="0"/>
              <a:t>‹#›</a:t>
            </a:fld>
            <a:endParaRPr lang="en-GB"/>
          </a:p>
        </p:txBody>
      </p:sp>
    </p:spTree>
    <p:extLst>
      <p:ext uri="{BB962C8B-B14F-4D97-AF65-F5344CB8AC3E}">
        <p14:creationId xmlns:p14="http://schemas.microsoft.com/office/powerpoint/2010/main" val="73648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fgem.gov.uk/information-consumers/energy-advice-households/average-gas-and-electricity-use-explain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ac.uk/files/atoms/files/efficient_ult_freezer_storag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ncaresearch.org.uk/support-research/biomedical-biorepository/salford-biorepository-facility/#:~:text=The%20SBF%20operates%20within%20Medicines,preserved%20for%20future%20biomedical%20research" TargetMode="External"/><Relationship Id="rId4" Type="http://schemas.openxmlformats.org/officeDocument/2006/relationships/hyperlink" Target="https://doi.org/10.1016/j.tibs.2022.09.00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d.ac.uk/files/atoms/files/efficient_ult_freezer_storag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ncaresearch.org.uk/support-research/biomedical-biorepository/salford-biorepository-facility/#:~:text=The%20SBF%20operates%20within%20Medicines,preserved%20for%20future%20biomedical%20research" TargetMode="External"/><Relationship Id="rId4" Type="http://schemas.openxmlformats.org/officeDocument/2006/relationships/hyperlink" Target="https://doi.org/10.1016/j.tibs.2022.09.00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C9AE8-5875-4B6D-866F-63AC24C98242}" type="slidenum">
              <a:rPr lang="en-GB" smtClean="0"/>
              <a:t>2</a:t>
            </a:fld>
            <a:endParaRPr lang="en-GB"/>
          </a:p>
        </p:txBody>
      </p:sp>
    </p:spTree>
    <p:extLst>
      <p:ext uri="{BB962C8B-B14F-4D97-AF65-F5344CB8AC3E}">
        <p14:creationId xmlns:p14="http://schemas.microsoft.com/office/powerpoint/2010/main" val="275858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Colder operating temperatures lead to greater temperature variation when freezer doors are open - this is likely because colder temperatures lead to stronger mixing with ambient air resulting in greater temperatures changes. </a:t>
            </a:r>
          </a:p>
        </p:txBody>
      </p:sp>
      <p:sp>
        <p:nvSpPr>
          <p:cNvPr id="4" name="Slide Number Placeholder 3"/>
          <p:cNvSpPr>
            <a:spLocks noGrp="1"/>
          </p:cNvSpPr>
          <p:nvPr>
            <p:ph type="sldNum" sz="quarter" idx="5"/>
          </p:nvPr>
        </p:nvSpPr>
        <p:spPr/>
        <p:txBody>
          <a:bodyPr/>
          <a:lstStyle/>
          <a:p>
            <a:fld id="{3FAC9AE8-5875-4B6D-866F-63AC24C98242}" type="slidenum">
              <a:rPr lang="en-GB" smtClean="0"/>
              <a:t>3</a:t>
            </a:fld>
            <a:endParaRPr lang="en-GB"/>
          </a:p>
        </p:txBody>
      </p:sp>
    </p:spTree>
    <p:extLst>
      <p:ext uri="{BB962C8B-B14F-4D97-AF65-F5344CB8AC3E}">
        <p14:creationId xmlns:p14="http://schemas.microsoft.com/office/powerpoint/2010/main" val="295765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C9AE8-5875-4B6D-866F-63AC24C98242}" type="slidenum">
              <a:rPr lang="en-GB" smtClean="0"/>
              <a:t>4</a:t>
            </a:fld>
            <a:endParaRPr lang="en-GB"/>
          </a:p>
        </p:txBody>
      </p:sp>
    </p:spTree>
    <p:extLst>
      <p:ext uri="{BB962C8B-B14F-4D97-AF65-F5344CB8AC3E}">
        <p14:creationId xmlns:p14="http://schemas.microsoft.com/office/powerpoint/2010/main" val="46209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C9AE8-5875-4B6D-866F-63AC24C98242}" type="slidenum">
              <a:rPr lang="en-GB" smtClean="0"/>
              <a:t>7</a:t>
            </a:fld>
            <a:endParaRPr lang="en-GB"/>
          </a:p>
        </p:txBody>
      </p:sp>
    </p:spTree>
    <p:extLst>
      <p:ext uri="{BB962C8B-B14F-4D97-AF65-F5344CB8AC3E}">
        <p14:creationId xmlns:p14="http://schemas.microsoft.com/office/powerpoint/2010/main" val="192903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use UK homes: </a:t>
            </a:r>
            <a:r>
              <a:rPr lang="en-GB" sz="1800" b="0" i="0" u="sng" strike="noStrike" dirty="0">
                <a:solidFill>
                  <a:srgbClr val="1155CC"/>
                </a:solidFill>
                <a:effectLst/>
                <a:latin typeface="Arial" panose="020B0604020202020204" pitchFamily="34" charset="0"/>
                <a:hlinkClick r:id="rId3"/>
              </a:rPr>
              <a:t>https://www.ofgem.gov.uk/information-consumers/energy-advice-households/average-gas-and-electricity-use-explained</a:t>
            </a:r>
            <a:endParaRPr lang="en-GB" sz="1800" b="0" i="0" u="sng" strike="noStrike" dirty="0">
              <a:solidFill>
                <a:srgbClr val="1155CC"/>
              </a:solidFill>
              <a:effectLst/>
              <a:latin typeface="Arial" panose="020B0604020202020204" pitchFamily="34" charset="0"/>
            </a:endParaRPr>
          </a:p>
          <a:p>
            <a:r>
              <a:rPr lang="en-GB" sz="1800" b="0" i="0" u="none" strike="noStrike" dirty="0">
                <a:solidFill>
                  <a:srgbClr val="1155CC"/>
                </a:solidFill>
                <a:effectLst/>
                <a:latin typeface="Arial" panose="020B0604020202020204" pitchFamily="34" charset="0"/>
              </a:rPr>
              <a:t>4 bed house: 4,100/365 = 11.2 kWh/day (just Electricity).</a:t>
            </a:r>
          </a:p>
          <a:p>
            <a:endParaRPr lang="en-GB" sz="1800" b="0" i="0" u="none" strike="noStrike" dirty="0">
              <a:solidFill>
                <a:srgbClr val="1155CC"/>
              </a:solidFill>
              <a:effectLst/>
              <a:latin typeface="Arial" panose="020B0604020202020204" pitchFamily="34" charset="0"/>
            </a:endParaRPr>
          </a:p>
          <a:p>
            <a:r>
              <a:rPr lang="en-GB" sz="1800" b="0" i="0" u="none" strike="noStrike" dirty="0">
                <a:solidFill>
                  <a:srgbClr val="1155CC"/>
                </a:solidFill>
                <a:effectLst/>
                <a:latin typeface="Arial" panose="020B0604020202020204" pitchFamily="34" charset="0"/>
              </a:rPr>
              <a:t>Safety cabinet: https://nems.nih.gov/Documents/Newsletter/2021/10_October_2021/Biosafety_Cabinets.pdf</a:t>
            </a:r>
          </a:p>
          <a:p>
            <a:r>
              <a:rPr lang="en-GB" sz="1800" b="0" i="0" u="none" strike="noStrike" dirty="0">
                <a:solidFill>
                  <a:srgbClr val="1155CC"/>
                </a:solidFill>
                <a:effectLst/>
                <a:latin typeface="Arial" panose="020B0604020202020204" pitchFamily="34" charset="0"/>
              </a:rPr>
              <a:t>Incubator: https://www.thermofisher.com/document-connect/document-connect.html?url=https://assets.thermofisher.com/TFS-Assets%2FLED%2Fbrochures%2FBRCTHTINCEU-012320%20Final.pdf</a:t>
            </a:r>
            <a:endParaRPr lang="en-GB" u="none" dirty="0"/>
          </a:p>
        </p:txBody>
      </p:sp>
      <p:sp>
        <p:nvSpPr>
          <p:cNvPr id="4" name="Slide Number Placeholder 3"/>
          <p:cNvSpPr>
            <a:spLocks noGrp="1"/>
          </p:cNvSpPr>
          <p:nvPr>
            <p:ph type="sldNum" sz="quarter" idx="5"/>
          </p:nvPr>
        </p:nvSpPr>
        <p:spPr/>
        <p:txBody>
          <a:bodyPr/>
          <a:lstStyle/>
          <a:p>
            <a:fld id="{8C16303B-EF8F-45B7-B3B5-916446C16C0E}" type="slidenum">
              <a:rPr lang="en-GB" smtClean="0"/>
              <a:t>11</a:t>
            </a:fld>
            <a:endParaRPr lang="en-GB"/>
          </a:p>
        </p:txBody>
      </p:sp>
    </p:spTree>
    <p:extLst>
      <p:ext uri="{BB962C8B-B14F-4D97-AF65-F5344CB8AC3E}">
        <p14:creationId xmlns:p14="http://schemas.microsoft.com/office/powerpoint/2010/main" val="163880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Farley, M. Efficient ULT freezer storage. 2015. </a:t>
            </a:r>
            <a:r>
              <a:rPr lang="en-GB" dirty="0">
                <a:hlinkClick r:id="rId3"/>
              </a:rPr>
              <a:t>https://www.ed.ac.uk/files/atoms/files/efficient_ult_freezer_storage.pdf</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2. Leak LB et al. 2023. Forging a path toward a more sustainable laboratory. </a:t>
            </a:r>
            <a:r>
              <a:rPr lang="en-GB" sz="1200" b="0" i="1" kern="1200" dirty="0">
                <a:solidFill>
                  <a:schemeClr val="tx1"/>
                </a:solidFill>
                <a:effectLst/>
                <a:latin typeface="+mn-lt"/>
                <a:ea typeface="+mn-ea"/>
                <a:cs typeface="+mn-cs"/>
              </a:rPr>
              <a:t>Trends </a:t>
            </a:r>
            <a:r>
              <a:rPr lang="en-GB" sz="1200" b="0" i="1" kern="1200" dirty="0" err="1">
                <a:solidFill>
                  <a:schemeClr val="tx1"/>
                </a:solidFill>
                <a:effectLst/>
                <a:latin typeface="+mn-lt"/>
                <a:ea typeface="+mn-ea"/>
                <a:cs typeface="+mn-cs"/>
              </a:rPr>
              <a:t>Biochem</a:t>
            </a:r>
            <a:r>
              <a:rPr lang="en-GB" sz="1200" b="0" i="1" kern="1200" dirty="0">
                <a:solidFill>
                  <a:schemeClr val="tx1"/>
                </a:solidFill>
                <a:effectLst/>
                <a:latin typeface="+mn-lt"/>
                <a:ea typeface="+mn-ea"/>
                <a:cs typeface="+mn-cs"/>
              </a:rPr>
              <a:t> Sci. </a:t>
            </a:r>
            <a:r>
              <a:rPr lang="en-GB" sz="1200" b="1" i="0" kern="1200" dirty="0">
                <a:solidFill>
                  <a:schemeClr val="tx1"/>
                </a:solidFill>
                <a:effectLst/>
                <a:latin typeface="+mn-lt"/>
                <a:ea typeface="+mn-ea"/>
                <a:cs typeface="+mn-cs"/>
              </a:rPr>
              <a:t>48</a:t>
            </a:r>
            <a:r>
              <a:rPr lang="en-GB" sz="1200" b="0" i="0" kern="1200" dirty="0">
                <a:solidFill>
                  <a:schemeClr val="tx1"/>
                </a:solidFill>
                <a:effectLst/>
                <a:latin typeface="+mn-lt"/>
                <a:ea typeface="+mn-ea"/>
                <a:cs typeface="+mn-cs"/>
              </a:rPr>
              <a:t>(1):5-8. </a:t>
            </a:r>
            <a:r>
              <a:rPr lang="en-GB" dirty="0">
                <a:hlinkClick r:id="rId4"/>
              </a:rPr>
              <a:t>https://doi.org/10.1016/j.tibs.2022.09.001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-70 is the new -80. https://www.radboudumc.nl/getmedia/7834fa78-dd66-49b6-87b2-d73ee8c59597/Minus-70-is-the-new-minus-80_3.aspx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sz="1200" b="0" i="0" kern="1200" dirty="0">
                <a:solidFill>
                  <a:schemeClr val="tx1"/>
                </a:solidFill>
                <a:effectLst/>
                <a:latin typeface="+mn-lt"/>
                <a:ea typeface="+mn-ea"/>
                <a:cs typeface="+mn-cs"/>
              </a:rPr>
              <a:t>The SBF (Salford Biorepository Facility) operates within Medicines and Healthcare products Regulatory Agency (MHRA) and Human Tissue Authority (HTA) standards. It runs more than 12 ultra-low temperature freezers that operate at -75°C to ensure they are optimally preserved for future biomedical research.  Personal communication. They switched 10 years ago, have 12 ULTs, 50% opened daily and 50% closed most of the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https://www.ncaresearch.org.uk/support-research/biomedical-biorepository/salford-biorepository-facility/#:~:text=The%20SBF%20operates%20within%20Medicines,preserved%20for%20future%20biomedical%20research</a:t>
            </a:r>
            <a:r>
              <a:rPr lang="en-GB" dirty="0"/>
              <a:t>. </a:t>
            </a:r>
          </a:p>
          <a:p>
            <a:endParaRPr lang="en-GB" sz="1200" b="0" i="0" kern="1200" dirty="0">
              <a:solidFill>
                <a:schemeClr val="tx1"/>
              </a:solidFill>
              <a:effectLst/>
              <a:latin typeface="+mn-lt"/>
              <a:ea typeface="+mn-ea"/>
              <a:cs typeface="+mn-cs"/>
            </a:endParaRPr>
          </a:p>
          <a:p>
            <a:r>
              <a:rPr lang="en-GB" dirty="0"/>
              <a:t>Sources for sample and chemical storage temperature</a:t>
            </a:r>
          </a:p>
          <a:p>
            <a:r>
              <a:rPr lang="en-GB" dirty="0"/>
              <a:t>https://www.freezerchallenge.org/sample-storage-temp-info.html (use google forms)</a:t>
            </a:r>
          </a:p>
          <a:p>
            <a:r>
              <a:rPr lang="en-GB" dirty="0"/>
              <a:t>Possible: https://www.lasec.com/blog/post/what-cold-storage-is-best-for-your-biological-samples  (being checked)</a:t>
            </a:r>
          </a:p>
        </p:txBody>
      </p:sp>
      <p:sp>
        <p:nvSpPr>
          <p:cNvPr id="4" name="Slide Number Placeholder 3"/>
          <p:cNvSpPr>
            <a:spLocks noGrp="1"/>
          </p:cNvSpPr>
          <p:nvPr>
            <p:ph type="sldNum" sz="quarter" idx="5"/>
          </p:nvPr>
        </p:nvSpPr>
        <p:spPr/>
        <p:txBody>
          <a:bodyPr/>
          <a:lstStyle/>
          <a:p>
            <a:fld id="{00834AD8-5CEF-4663-A0E8-39E23EB63387}" type="slidenum">
              <a:rPr lang="en-GB" smtClean="0"/>
              <a:t>12</a:t>
            </a:fld>
            <a:endParaRPr lang="en-GB"/>
          </a:p>
        </p:txBody>
      </p:sp>
    </p:spTree>
    <p:extLst>
      <p:ext uri="{BB962C8B-B14F-4D97-AF65-F5344CB8AC3E}">
        <p14:creationId xmlns:p14="http://schemas.microsoft.com/office/powerpoint/2010/main" val="15823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Farley, M. Efficient ULT freezer storage. 2015. </a:t>
            </a:r>
            <a:r>
              <a:rPr lang="en-GB" dirty="0">
                <a:hlinkClick r:id="rId3"/>
              </a:rPr>
              <a:t>https://www.ed.ac.uk/files/atoms/files/efficient_ult_freezer_storage.pdf</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2. Leak LB et al. 2023. Forging a path toward a more sustainable laboratory. </a:t>
            </a:r>
            <a:r>
              <a:rPr lang="en-GB" sz="1200" b="0" i="1" kern="1200" dirty="0">
                <a:solidFill>
                  <a:schemeClr val="tx1"/>
                </a:solidFill>
                <a:effectLst/>
                <a:latin typeface="+mn-lt"/>
                <a:ea typeface="+mn-ea"/>
                <a:cs typeface="+mn-cs"/>
              </a:rPr>
              <a:t>Trends </a:t>
            </a:r>
            <a:r>
              <a:rPr lang="en-GB" sz="1200" b="0" i="1" kern="1200" dirty="0" err="1">
                <a:solidFill>
                  <a:schemeClr val="tx1"/>
                </a:solidFill>
                <a:effectLst/>
                <a:latin typeface="+mn-lt"/>
                <a:ea typeface="+mn-ea"/>
                <a:cs typeface="+mn-cs"/>
              </a:rPr>
              <a:t>Biochem</a:t>
            </a:r>
            <a:r>
              <a:rPr lang="en-GB" sz="1200" b="0" i="1" kern="1200" dirty="0">
                <a:solidFill>
                  <a:schemeClr val="tx1"/>
                </a:solidFill>
                <a:effectLst/>
                <a:latin typeface="+mn-lt"/>
                <a:ea typeface="+mn-ea"/>
                <a:cs typeface="+mn-cs"/>
              </a:rPr>
              <a:t> Sci. </a:t>
            </a:r>
            <a:r>
              <a:rPr lang="en-GB" sz="1200" b="1" i="0" kern="1200" dirty="0">
                <a:solidFill>
                  <a:schemeClr val="tx1"/>
                </a:solidFill>
                <a:effectLst/>
                <a:latin typeface="+mn-lt"/>
                <a:ea typeface="+mn-ea"/>
                <a:cs typeface="+mn-cs"/>
              </a:rPr>
              <a:t>48</a:t>
            </a:r>
            <a:r>
              <a:rPr lang="en-GB" sz="1200" b="0" i="0" kern="1200" dirty="0">
                <a:solidFill>
                  <a:schemeClr val="tx1"/>
                </a:solidFill>
                <a:effectLst/>
                <a:latin typeface="+mn-lt"/>
                <a:ea typeface="+mn-ea"/>
                <a:cs typeface="+mn-cs"/>
              </a:rPr>
              <a:t>(1):5-8. </a:t>
            </a:r>
            <a:r>
              <a:rPr lang="en-GB" dirty="0">
                <a:hlinkClick r:id="rId4"/>
              </a:rPr>
              <a:t>https://doi.org/10.1016/j.tibs.2022.09.001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-70 is the new -80. https://www.radboudumc.nl/getmedia/7834fa78-dd66-49b6-87b2-d73ee8c59597/Minus-70-is-the-new-minus-80_3.aspx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sz="1200" b="0" i="0" kern="1200" dirty="0">
                <a:solidFill>
                  <a:schemeClr val="tx1"/>
                </a:solidFill>
                <a:effectLst/>
                <a:latin typeface="+mn-lt"/>
                <a:ea typeface="+mn-ea"/>
                <a:cs typeface="+mn-cs"/>
              </a:rPr>
              <a:t>The SBF operates within Medicines and Healthcare products Regulatory Agency (MHRA) and Human Tissue Authority (HTA) standards. It runs more than 10 ultra-low temperature freezers that operate at -75°C to ensure they are optimally preserved for future biomedical research.  Personal communication. They switched 10 years ago, have 12 ULTs, 50% opened daily and 50% closed most of the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https://www.ncaresearch.org.uk/support-research/biomedical-biorepository/salford-biorepository-facility/#:~:text=The%20SBF%20operates%20within%20Medicines,preserved%20for%20future%20biomedical%20research</a:t>
            </a:r>
            <a:r>
              <a:rPr lang="en-GB" dirty="0"/>
              <a:t>. </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E27E2-0A9E-4CD9-82CC-0857294E53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3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E27E2-0A9E-4CD9-82CC-0857294E53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44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38153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5972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12736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2AC1-141C-E52A-D2A9-6F0DF788CC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273737-2916-8966-BC09-825BE9830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C7B99A-1610-A0B7-9DCD-465D900E3E07}"/>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A01C85FD-A5DD-29C8-75C7-B9C428BE3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5EAAD-E5A3-FA56-BBE5-7D824BD5E91B}"/>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313398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DB9B-19F2-9001-93FA-9E61C4B2CF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C1E46C-9F74-92D6-384B-FCF7A1856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476FF-49C6-DC56-3FB0-B7EFBED8FF2A}"/>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2A0CE736-4ED8-2168-151C-7471AB861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B662FF-992F-C060-4E96-FF7AB887037D}"/>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28278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B65B-23F7-5C98-B58C-51982C3EF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831D64-08D0-8289-FF2F-E68451B85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5CE42-DD40-C23F-AFF6-C68F96977388}"/>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06D49BF5-9D1B-8F1B-F614-9A00EEAD00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2D056-02A3-DEC2-82A3-FDCC610F93EC}"/>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78418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DC6F-503D-97DA-E7A0-200C4CC17C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8585D-2610-51E7-F14A-D62D2CCDB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C89280-3D11-621B-B936-4FA42493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D5668-332D-1B27-B652-B043B60D8F86}"/>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6" name="Footer Placeholder 5">
            <a:extLst>
              <a:ext uri="{FF2B5EF4-FFF2-40B4-BE49-F238E27FC236}">
                <a16:creationId xmlns:a16="http://schemas.microsoft.com/office/drawing/2014/main" id="{2A720495-B6C1-D295-43DE-BD0F83F79B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F3F14-BF1A-2766-3A2B-418137859121}"/>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220294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B67E-35A4-CEB2-31C0-8F131D5DE8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A7A419-F28D-B867-094C-27992B9F9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3FCFF-5F50-1C92-7E31-41D398B52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51D7D8-28BE-8CCE-900A-2CCE96FC0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27EF89-4744-6AE7-8C09-C68CF3551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A9B455-3884-1678-23BF-D9B4BA1AA3FB}"/>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8" name="Footer Placeholder 7">
            <a:extLst>
              <a:ext uri="{FF2B5EF4-FFF2-40B4-BE49-F238E27FC236}">
                <a16:creationId xmlns:a16="http://schemas.microsoft.com/office/drawing/2014/main" id="{E20613E6-740B-2346-68C3-A6B04C6400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E4064-D9D8-0689-2819-8D6F2B431787}"/>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80667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A5E6-EF86-053F-07DC-021AD2E04B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E58754-16BF-21D3-ED13-4449622F9787}"/>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4" name="Footer Placeholder 3">
            <a:extLst>
              <a:ext uri="{FF2B5EF4-FFF2-40B4-BE49-F238E27FC236}">
                <a16:creationId xmlns:a16="http://schemas.microsoft.com/office/drawing/2014/main" id="{F34ACD01-D3A6-7707-1958-FEE22E7A5C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6AB2DA-65B4-1434-3B9D-0A6DD7D2AE2E}"/>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421431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2D550-7D90-8CD5-0AB2-6D4D89707B43}"/>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3" name="Footer Placeholder 2">
            <a:extLst>
              <a:ext uri="{FF2B5EF4-FFF2-40B4-BE49-F238E27FC236}">
                <a16:creationId xmlns:a16="http://schemas.microsoft.com/office/drawing/2014/main" id="{BAE3A640-6D03-24E7-67C8-6C1723DA52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021A73-0768-0F57-CD5F-61CAFC0917DE}"/>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94440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20FD-DF4C-13E2-1A4A-3B4DB41A2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8BE8BD-C45E-A230-296B-9EF02D98F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CF4995-A4D3-F29C-7776-9742ED075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C9E7F-7FC9-21DF-ABC7-EA85BC885129}"/>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6" name="Footer Placeholder 5">
            <a:extLst>
              <a:ext uri="{FF2B5EF4-FFF2-40B4-BE49-F238E27FC236}">
                <a16:creationId xmlns:a16="http://schemas.microsoft.com/office/drawing/2014/main" id="{EF7A6BCD-42FE-3774-4999-87CEE4FC8D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456ED7-1D98-2A58-8D6F-DAB704B1C461}"/>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6877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90936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CFB6-2EDE-CC69-BCD7-B489904D8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594861-7AD9-82D0-9EF2-463732F4F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F1E954-3EF1-292A-E2CD-9B2D01121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E8EB7-29EB-5C6C-CBE7-0878A7536878}"/>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6" name="Footer Placeholder 5">
            <a:extLst>
              <a:ext uri="{FF2B5EF4-FFF2-40B4-BE49-F238E27FC236}">
                <a16:creationId xmlns:a16="http://schemas.microsoft.com/office/drawing/2014/main" id="{50FD245C-5AC5-F27C-4018-352DF9F87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F7392-4471-200F-25D7-518D84B59499}"/>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3953392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4A2C-5692-57AB-8C1E-C08AC53FF0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4F326-396D-6C9A-345D-00E46FE04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A657C4-B6BC-7A6E-FCB1-63BC101FFEDA}"/>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22855D31-8E07-E805-CCE5-ECB23126B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268B6D-CC5E-596C-2877-EDDFFAB7E351}"/>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24130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66C97-A54A-2FAB-7939-748C22C88E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6EE198-5008-DF22-A233-86769637C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A5BEF-544C-28D8-F049-5145494C5574}"/>
              </a:ext>
            </a:extLst>
          </p:cNvPr>
          <p:cNvSpPr>
            <a:spLocks noGrp="1"/>
          </p:cNvSpPr>
          <p:nvPr>
            <p:ph type="dt" sz="half" idx="10"/>
          </p:nvPr>
        </p:nvSpPr>
        <p:spPr/>
        <p:txBody>
          <a:body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4980DA1C-D030-BFD5-683A-915B5170F7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7869E-6518-180E-A867-62DFE8776F67}"/>
              </a:ext>
            </a:extLst>
          </p:cNvPr>
          <p:cNvSpPr>
            <a:spLocks noGrp="1"/>
          </p:cNvSpPr>
          <p:nvPr>
            <p:ph type="sldNum" sz="quarter" idx="12"/>
          </p:nvPr>
        </p:nvSpPr>
        <p:spPr/>
        <p:txBody>
          <a:bodyPr/>
          <a:lstStyle/>
          <a:p>
            <a:fld id="{668A252D-C2C4-440F-A95B-32F9E8569C07}" type="slidenum">
              <a:rPr lang="en-GB" smtClean="0"/>
              <a:t>‹#›</a:t>
            </a:fld>
            <a:endParaRPr lang="en-GB"/>
          </a:p>
        </p:txBody>
      </p:sp>
    </p:spTree>
    <p:extLst>
      <p:ext uri="{BB962C8B-B14F-4D97-AF65-F5344CB8AC3E}">
        <p14:creationId xmlns:p14="http://schemas.microsoft.com/office/powerpoint/2010/main" val="191613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216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3383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33645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3261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8933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2173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6/14/2024</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326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6/14/2024</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44090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4" r:id="rId6"/>
    <p:sldLayoutId id="2147483719" r:id="rId7"/>
    <p:sldLayoutId id="2147483715" r:id="rId8"/>
    <p:sldLayoutId id="2147483716" r:id="rId9"/>
    <p:sldLayoutId id="2147483717" r:id="rId10"/>
    <p:sldLayoutId id="2147483718"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EF70C-9CA0-FEA7-CC44-03542FEA4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E196F-8CE1-AA33-BBA4-1B401D8F60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245315-09AB-F609-1C75-FF6DBCFF6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0DE2A-ADC8-4B0F-8AFF-A76E0E8B04B6}" type="datetimeFigureOut">
              <a:rPr lang="en-GB" smtClean="0"/>
              <a:t>14/06/2024</a:t>
            </a:fld>
            <a:endParaRPr lang="en-GB"/>
          </a:p>
        </p:txBody>
      </p:sp>
      <p:sp>
        <p:nvSpPr>
          <p:cNvPr id="5" name="Footer Placeholder 4">
            <a:extLst>
              <a:ext uri="{FF2B5EF4-FFF2-40B4-BE49-F238E27FC236}">
                <a16:creationId xmlns:a16="http://schemas.microsoft.com/office/drawing/2014/main" id="{5B652948-A844-ACF1-3544-D46EB8FF8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9C4C55-1A22-6F77-1D95-FF73E2EC8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A252D-C2C4-440F-A95B-32F9E8569C07}" type="slidenum">
              <a:rPr lang="en-GB" smtClean="0"/>
              <a:t>‹#›</a:t>
            </a:fld>
            <a:endParaRPr lang="en-GB"/>
          </a:p>
        </p:txBody>
      </p:sp>
    </p:spTree>
    <p:extLst>
      <p:ext uri="{BB962C8B-B14F-4D97-AF65-F5344CB8AC3E}">
        <p14:creationId xmlns:p14="http://schemas.microsoft.com/office/powerpoint/2010/main" val="42399435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tiny.cc/chemshare" TargetMode="External"/><Relationship Id="rId7" Type="http://schemas.openxmlformats.org/officeDocument/2006/relationships/hyperlink" Target="mailto:m.tassabehji@manchester.ac.uk?subject=ULT%20Freezer%20Project" TargetMode="External"/><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svg"/><Relationship Id="rId4" Type="http://schemas.openxmlformats.org/officeDocument/2006/relationships/hyperlink" Target="https://www.mygreenlab.org/freezer-challenge.html"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mailto:m.tassabehji@manchester.ac.uk?subject=ULT%20Freezer%20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ncaresearch.org.uk/support-research/biomedical-biorepository/salford-biorepository-facility/#:~:text=The%20SBF%20operates%20within%20Medicines,preserved%20for%20future%20biomedical%20research."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mygreenlab.org/-70-is-the-new--80.html" TargetMode="External"/><Relationship Id="rId4" Type="http://schemas.openxmlformats.org/officeDocument/2006/relationships/hyperlink" Target="https://docs.google.com/spreadsheets/d/13UvBeoXAhwSHshSYoUDHwcxWiW7qYLnUb-eLwxJbCYs/edit#gid=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e.com/articles/d42473-018-00223-9" TargetMode="External"/><Relationship Id="rId2" Type="http://schemas.openxmlformats.org/officeDocument/2006/relationships/hyperlink" Target="https://www.freezerchallenge.org/uploads/2/1/9/4/21945752/minus-70-is-the-new-minus-80_3.pdf" TargetMode="External"/><Relationship Id="rId1" Type="http://schemas.openxmlformats.org/officeDocument/2006/relationships/slideLayout" Target="../slideLayouts/slideLayout2.xml"/><Relationship Id="rId4" Type="http://schemas.openxmlformats.org/officeDocument/2006/relationships/hyperlink" Target="https://docs.google.com/spreadsheets/d/13UvBeoXAhwSHshSYoUDHwcxWiW7qYLnUb-eLwxJbCYs/edit#gi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0318A3-7A0F-4949-A473-C3529E9E8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703CEB-64E5-465C-A005-82F42BC1C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94356">
            <a:off x="1432297" y="-265398"/>
            <a:ext cx="5427406" cy="7248489"/>
          </a:xfrm>
          <a:prstGeom prst="rect">
            <a:avLst/>
          </a:prstGeom>
          <a:solidFill>
            <a:schemeClr val="tx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F672B51-4C3C-4FFC-840C-0083AE633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101580">
            <a:off x="1372793" y="-288472"/>
            <a:ext cx="5549799" cy="7264585"/>
          </a:xfrm>
          <a:custGeom>
            <a:avLst/>
            <a:gdLst>
              <a:gd name="connsiteX0" fmla="*/ 0 w 5861642"/>
              <a:gd name="connsiteY0" fmla="*/ 7584901 h 7919265"/>
              <a:gd name="connsiteX1" fmla="*/ 58824 w 5861642"/>
              <a:gd name="connsiteY1" fmla="*/ 6543594 h 7919265"/>
              <a:gd name="connsiteX2" fmla="*/ 52937 w 5861642"/>
              <a:gd name="connsiteY2" fmla="*/ 6543280 h 7919265"/>
              <a:gd name="connsiteX3" fmla="*/ 422572 w 5861642"/>
              <a:gd name="connsiteY3" fmla="*/ 0 h 7919265"/>
              <a:gd name="connsiteX4" fmla="*/ 4284829 w 5861642"/>
              <a:gd name="connsiteY4" fmla="*/ 212657 h 7919265"/>
              <a:gd name="connsiteX5" fmla="*/ 5823654 w 5861642"/>
              <a:gd name="connsiteY5" fmla="*/ 306262 h 7919265"/>
              <a:gd name="connsiteX6" fmla="*/ 5861642 w 5861642"/>
              <a:gd name="connsiteY6" fmla="*/ 317988 h 7919265"/>
              <a:gd name="connsiteX7" fmla="*/ 5856157 w 5861642"/>
              <a:gd name="connsiteY7" fmla="*/ 378751 h 7919265"/>
              <a:gd name="connsiteX8" fmla="*/ 5842343 w 5861642"/>
              <a:gd name="connsiteY8" fmla="*/ 627797 h 7919265"/>
              <a:gd name="connsiteX9" fmla="*/ 5837543 w 5861642"/>
              <a:gd name="connsiteY9" fmla="*/ 720595 h 7919265"/>
              <a:gd name="connsiteX10" fmla="*/ 5820125 w 5861642"/>
              <a:gd name="connsiteY10" fmla="*/ 1012687 h 7919265"/>
              <a:gd name="connsiteX11" fmla="*/ 5822318 w 5861642"/>
              <a:gd name="connsiteY11" fmla="*/ 1018677 h 7919265"/>
              <a:gd name="connsiteX12" fmla="*/ 5809530 w 5861642"/>
              <a:gd name="connsiteY12" fmla="*/ 1196200 h 7919265"/>
              <a:gd name="connsiteX13" fmla="*/ 5812189 w 5861642"/>
              <a:gd name="connsiteY13" fmla="*/ 1197315 h 7919265"/>
              <a:gd name="connsiteX14" fmla="*/ 5817462 w 5861642"/>
              <a:gd name="connsiteY14" fmla="*/ 1242155 h 7919265"/>
              <a:gd name="connsiteX15" fmla="*/ 5811320 w 5861642"/>
              <a:gd name="connsiteY15" fmla="*/ 1364256 h 7919265"/>
              <a:gd name="connsiteX16" fmla="*/ 5811185 w 5861642"/>
              <a:gd name="connsiteY16" fmla="*/ 1436500 h 7919265"/>
              <a:gd name="connsiteX17" fmla="*/ 5816694 w 5861642"/>
              <a:gd name="connsiteY17" fmla="*/ 1462669 h 7919265"/>
              <a:gd name="connsiteX18" fmla="*/ 5818070 w 5861642"/>
              <a:gd name="connsiteY18" fmla="*/ 1637067 h 7919265"/>
              <a:gd name="connsiteX19" fmla="*/ 5811245 w 5861642"/>
              <a:gd name="connsiteY19" fmla="*/ 1696270 h 7919265"/>
              <a:gd name="connsiteX20" fmla="*/ 5795186 w 5861642"/>
              <a:gd name="connsiteY20" fmla="*/ 1818360 h 7919265"/>
              <a:gd name="connsiteX21" fmla="*/ 5796218 w 5861642"/>
              <a:gd name="connsiteY21" fmla="*/ 1911947 h 7919265"/>
              <a:gd name="connsiteX22" fmla="*/ 5789969 w 5861642"/>
              <a:gd name="connsiteY22" fmla="*/ 1925528 h 7919265"/>
              <a:gd name="connsiteX23" fmla="*/ 5771499 w 5861642"/>
              <a:gd name="connsiteY23" fmla="*/ 2014848 h 7919265"/>
              <a:gd name="connsiteX24" fmla="*/ 5767709 w 5861642"/>
              <a:gd name="connsiteY24" fmla="*/ 2045563 h 7919265"/>
              <a:gd name="connsiteX25" fmla="*/ 5767187 w 5861642"/>
              <a:gd name="connsiteY25" fmla="*/ 2054308 h 7919265"/>
              <a:gd name="connsiteX26" fmla="*/ 5769380 w 5861642"/>
              <a:gd name="connsiteY26" fmla="*/ 2060299 h 7919265"/>
              <a:gd name="connsiteX27" fmla="*/ 5756593 w 5861642"/>
              <a:gd name="connsiteY27" fmla="*/ 2237821 h 7919265"/>
              <a:gd name="connsiteX28" fmla="*/ 5759252 w 5861642"/>
              <a:gd name="connsiteY28" fmla="*/ 2238936 h 7919265"/>
              <a:gd name="connsiteX29" fmla="*/ 5764525 w 5861642"/>
              <a:gd name="connsiteY29" fmla="*/ 2283776 h 7919265"/>
              <a:gd name="connsiteX30" fmla="*/ 5758382 w 5861642"/>
              <a:gd name="connsiteY30" fmla="*/ 2405877 h 7919265"/>
              <a:gd name="connsiteX31" fmla="*/ 5758248 w 5861642"/>
              <a:gd name="connsiteY31" fmla="*/ 2478121 h 7919265"/>
              <a:gd name="connsiteX32" fmla="*/ 5763756 w 5861642"/>
              <a:gd name="connsiteY32" fmla="*/ 2504290 h 7919265"/>
              <a:gd name="connsiteX33" fmla="*/ 5765133 w 5861642"/>
              <a:gd name="connsiteY33" fmla="*/ 2678688 h 7919265"/>
              <a:gd name="connsiteX34" fmla="*/ 5758308 w 5861642"/>
              <a:gd name="connsiteY34" fmla="*/ 2737891 h 7919265"/>
              <a:gd name="connsiteX35" fmla="*/ 5742249 w 5861642"/>
              <a:gd name="connsiteY35" fmla="*/ 2859981 h 7919265"/>
              <a:gd name="connsiteX36" fmla="*/ 5743281 w 5861642"/>
              <a:gd name="connsiteY36" fmla="*/ 2953568 h 7919265"/>
              <a:gd name="connsiteX37" fmla="*/ 5737032 w 5861642"/>
              <a:gd name="connsiteY37" fmla="*/ 2967149 h 7919265"/>
              <a:gd name="connsiteX38" fmla="*/ 5718561 w 5861642"/>
              <a:gd name="connsiteY38" fmla="*/ 3056469 h 7919265"/>
              <a:gd name="connsiteX39" fmla="*/ 5704157 w 5861642"/>
              <a:gd name="connsiteY39" fmla="*/ 3191664 h 7919265"/>
              <a:gd name="connsiteX40" fmla="*/ 5701519 w 5861642"/>
              <a:gd name="connsiteY40" fmla="*/ 3191820 h 7919265"/>
              <a:gd name="connsiteX41" fmla="*/ 5689148 w 5861642"/>
              <a:gd name="connsiteY41" fmla="*/ 3349428 h 7919265"/>
              <a:gd name="connsiteX42" fmla="*/ 5698460 w 5861642"/>
              <a:gd name="connsiteY42" fmla="*/ 3452640 h 7919265"/>
              <a:gd name="connsiteX43" fmla="*/ 5688292 w 5861642"/>
              <a:gd name="connsiteY43" fmla="*/ 3569167 h 7919265"/>
              <a:gd name="connsiteX44" fmla="*/ 5679997 w 5861642"/>
              <a:gd name="connsiteY44" fmla="*/ 3665756 h 7919265"/>
              <a:gd name="connsiteX45" fmla="*/ 5670612 w 5861642"/>
              <a:gd name="connsiteY45" fmla="*/ 3727201 h 7919265"/>
              <a:gd name="connsiteX46" fmla="*/ 5646783 w 5861642"/>
              <a:gd name="connsiteY46" fmla="*/ 4090075 h 7919265"/>
              <a:gd name="connsiteX47" fmla="*/ 5643566 w 5861642"/>
              <a:gd name="connsiteY47" fmla="*/ 4151837 h 7919265"/>
              <a:gd name="connsiteX48" fmla="*/ 5635382 w 5861642"/>
              <a:gd name="connsiteY48" fmla="*/ 4309007 h 7919265"/>
              <a:gd name="connsiteX49" fmla="*/ 5607588 w 5861642"/>
              <a:gd name="connsiteY49" fmla="*/ 4783566 h 7919265"/>
              <a:gd name="connsiteX50" fmla="*/ 5605250 w 5861642"/>
              <a:gd name="connsiteY50" fmla="*/ 4823208 h 7919265"/>
              <a:gd name="connsiteX51" fmla="*/ 5598814 w 5861642"/>
              <a:gd name="connsiteY51" fmla="*/ 5036288 h 7919265"/>
              <a:gd name="connsiteX52" fmla="*/ 5582445 w 5861642"/>
              <a:gd name="connsiteY52" fmla="*/ 5350628 h 7919265"/>
              <a:gd name="connsiteX53" fmla="*/ 5515806 w 5861642"/>
              <a:gd name="connsiteY53" fmla="*/ 6483795 h 7919265"/>
              <a:gd name="connsiteX54" fmla="*/ 5510305 w 5861642"/>
              <a:gd name="connsiteY54" fmla="*/ 6577332 h 7919265"/>
              <a:gd name="connsiteX55" fmla="*/ 5511780 w 5861642"/>
              <a:gd name="connsiteY55" fmla="*/ 6587223 h 7919265"/>
              <a:gd name="connsiteX56" fmla="*/ 5510197 w 5861642"/>
              <a:gd name="connsiteY56" fmla="*/ 6670719 h 7919265"/>
              <a:gd name="connsiteX57" fmla="*/ 5499832 w 5861642"/>
              <a:gd name="connsiteY57" fmla="*/ 6770108 h 7919265"/>
              <a:gd name="connsiteX58" fmla="*/ 5498316 w 5861642"/>
              <a:gd name="connsiteY58" fmla="*/ 6781200 h 7919265"/>
              <a:gd name="connsiteX59" fmla="*/ 5497062 w 5861642"/>
              <a:gd name="connsiteY59" fmla="*/ 6802542 h 7919265"/>
              <a:gd name="connsiteX60" fmla="*/ 5499947 w 5861642"/>
              <a:gd name="connsiteY60" fmla="*/ 6820932 h 7919265"/>
              <a:gd name="connsiteX61" fmla="*/ 5494409 w 5861642"/>
              <a:gd name="connsiteY61" fmla="*/ 6847760 h 7919265"/>
              <a:gd name="connsiteX62" fmla="*/ 5486503 w 5861642"/>
              <a:gd name="connsiteY62" fmla="*/ 6982763 h 7919265"/>
              <a:gd name="connsiteX63" fmla="*/ 5452061 w 5861642"/>
              <a:gd name="connsiteY63" fmla="*/ 7583356 h 7919265"/>
              <a:gd name="connsiteX64" fmla="*/ 5458843 w 5861642"/>
              <a:gd name="connsiteY64" fmla="*/ 7628844 h 7919265"/>
              <a:gd name="connsiteX65" fmla="*/ 5457259 w 5861642"/>
              <a:gd name="connsiteY65" fmla="*/ 7712341 h 7919265"/>
              <a:gd name="connsiteX66" fmla="*/ 5443236 w 5861642"/>
              <a:gd name="connsiteY66" fmla="*/ 7838503 h 7919265"/>
              <a:gd name="connsiteX67" fmla="*/ 5447010 w 5861642"/>
              <a:gd name="connsiteY67" fmla="*/ 7862553 h 7919265"/>
              <a:gd name="connsiteX68" fmla="*/ 5432854 w 5861642"/>
              <a:gd name="connsiteY68" fmla="*/ 7919237 h 7919265"/>
              <a:gd name="connsiteX69" fmla="*/ 397307 w 5861642"/>
              <a:gd name="connsiteY69" fmla="*/ 7606085 h 7919265"/>
              <a:gd name="connsiteX0" fmla="*/ 0 w 5861642"/>
              <a:gd name="connsiteY0" fmla="*/ 7584901 h 7919265"/>
              <a:gd name="connsiteX1" fmla="*/ 58824 w 5861642"/>
              <a:gd name="connsiteY1" fmla="*/ 6543594 h 7919265"/>
              <a:gd name="connsiteX2" fmla="*/ 422572 w 5861642"/>
              <a:gd name="connsiteY2" fmla="*/ 0 h 7919265"/>
              <a:gd name="connsiteX3" fmla="*/ 4284829 w 5861642"/>
              <a:gd name="connsiteY3" fmla="*/ 212657 h 7919265"/>
              <a:gd name="connsiteX4" fmla="*/ 5823654 w 5861642"/>
              <a:gd name="connsiteY4" fmla="*/ 306262 h 7919265"/>
              <a:gd name="connsiteX5" fmla="*/ 5861642 w 5861642"/>
              <a:gd name="connsiteY5" fmla="*/ 317988 h 7919265"/>
              <a:gd name="connsiteX6" fmla="*/ 5856157 w 5861642"/>
              <a:gd name="connsiteY6" fmla="*/ 378751 h 7919265"/>
              <a:gd name="connsiteX7" fmla="*/ 5842343 w 5861642"/>
              <a:gd name="connsiteY7" fmla="*/ 627797 h 7919265"/>
              <a:gd name="connsiteX8" fmla="*/ 5837543 w 5861642"/>
              <a:gd name="connsiteY8" fmla="*/ 720595 h 7919265"/>
              <a:gd name="connsiteX9" fmla="*/ 5820125 w 5861642"/>
              <a:gd name="connsiteY9" fmla="*/ 1012687 h 7919265"/>
              <a:gd name="connsiteX10" fmla="*/ 5822318 w 5861642"/>
              <a:gd name="connsiteY10" fmla="*/ 1018677 h 7919265"/>
              <a:gd name="connsiteX11" fmla="*/ 5809530 w 5861642"/>
              <a:gd name="connsiteY11" fmla="*/ 1196200 h 7919265"/>
              <a:gd name="connsiteX12" fmla="*/ 5812189 w 5861642"/>
              <a:gd name="connsiteY12" fmla="*/ 1197315 h 7919265"/>
              <a:gd name="connsiteX13" fmla="*/ 5817462 w 5861642"/>
              <a:gd name="connsiteY13" fmla="*/ 1242155 h 7919265"/>
              <a:gd name="connsiteX14" fmla="*/ 5811320 w 5861642"/>
              <a:gd name="connsiteY14" fmla="*/ 1364256 h 7919265"/>
              <a:gd name="connsiteX15" fmla="*/ 5811185 w 5861642"/>
              <a:gd name="connsiteY15" fmla="*/ 1436500 h 7919265"/>
              <a:gd name="connsiteX16" fmla="*/ 5816694 w 5861642"/>
              <a:gd name="connsiteY16" fmla="*/ 1462669 h 7919265"/>
              <a:gd name="connsiteX17" fmla="*/ 5818070 w 5861642"/>
              <a:gd name="connsiteY17" fmla="*/ 1637067 h 7919265"/>
              <a:gd name="connsiteX18" fmla="*/ 5811245 w 5861642"/>
              <a:gd name="connsiteY18" fmla="*/ 1696270 h 7919265"/>
              <a:gd name="connsiteX19" fmla="*/ 5795186 w 5861642"/>
              <a:gd name="connsiteY19" fmla="*/ 1818360 h 7919265"/>
              <a:gd name="connsiteX20" fmla="*/ 5796218 w 5861642"/>
              <a:gd name="connsiteY20" fmla="*/ 1911947 h 7919265"/>
              <a:gd name="connsiteX21" fmla="*/ 5789969 w 5861642"/>
              <a:gd name="connsiteY21" fmla="*/ 1925528 h 7919265"/>
              <a:gd name="connsiteX22" fmla="*/ 5771499 w 5861642"/>
              <a:gd name="connsiteY22" fmla="*/ 2014848 h 7919265"/>
              <a:gd name="connsiteX23" fmla="*/ 5767709 w 5861642"/>
              <a:gd name="connsiteY23" fmla="*/ 2045563 h 7919265"/>
              <a:gd name="connsiteX24" fmla="*/ 5767187 w 5861642"/>
              <a:gd name="connsiteY24" fmla="*/ 2054308 h 7919265"/>
              <a:gd name="connsiteX25" fmla="*/ 5769380 w 5861642"/>
              <a:gd name="connsiteY25" fmla="*/ 2060299 h 7919265"/>
              <a:gd name="connsiteX26" fmla="*/ 5756593 w 5861642"/>
              <a:gd name="connsiteY26" fmla="*/ 2237821 h 7919265"/>
              <a:gd name="connsiteX27" fmla="*/ 5759252 w 5861642"/>
              <a:gd name="connsiteY27" fmla="*/ 2238936 h 7919265"/>
              <a:gd name="connsiteX28" fmla="*/ 5764525 w 5861642"/>
              <a:gd name="connsiteY28" fmla="*/ 2283776 h 7919265"/>
              <a:gd name="connsiteX29" fmla="*/ 5758382 w 5861642"/>
              <a:gd name="connsiteY29" fmla="*/ 2405877 h 7919265"/>
              <a:gd name="connsiteX30" fmla="*/ 5758248 w 5861642"/>
              <a:gd name="connsiteY30" fmla="*/ 2478121 h 7919265"/>
              <a:gd name="connsiteX31" fmla="*/ 5763756 w 5861642"/>
              <a:gd name="connsiteY31" fmla="*/ 2504290 h 7919265"/>
              <a:gd name="connsiteX32" fmla="*/ 5765133 w 5861642"/>
              <a:gd name="connsiteY32" fmla="*/ 2678688 h 7919265"/>
              <a:gd name="connsiteX33" fmla="*/ 5758308 w 5861642"/>
              <a:gd name="connsiteY33" fmla="*/ 2737891 h 7919265"/>
              <a:gd name="connsiteX34" fmla="*/ 5742249 w 5861642"/>
              <a:gd name="connsiteY34" fmla="*/ 2859981 h 7919265"/>
              <a:gd name="connsiteX35" fmla="*/ 5743281 w 5861642"/>
              <a:gd name="connsiteY35" fmla="*/ 2953568 h 7919265"/>
              <a:gd name="connsiteX36" fmla="*/ 5737032 w 5861642"/>
              <a:gd name="connsiteY36" fmla="*/ 2967149 h 7919265"/>
              <a:gd name="connsiteX37" fmla="*/ 5718561 w 5861642"/>
              <a:gd name="connsiteY37" fmla="*/ 3056469 h 7919265"/>
              <a:gd name="connsiteX38" fmla="*/ 5704157 w 5861642"/>
              <a:gd name="connsiteY38" fmla="*/ 3191664 h 7919265"/>
              <a:gd name="connsiteX39" fmla="*/ 5701519 w 5861642"/>
              <a:gd name="connsiteY39" fmla="*/ 3191820 h 7919265"/>
              <a:gd name="connsiteX40" fmla="*/ 5689148 w 5861642"/>
              <a:gd name="connsiteY40" fmla="*/ 3349428 h 7919265"/>
              <a:gd name="connsiteX41" fmla="*/ 5698460 w 5861642"/>
              <a:gd name="connsiteY41" fmla="*/ 3452640 h 7919265"/>
              <a:gd name="connsiteX42" fmla="*/ 5688292 w 5861642"/>
              <a:gd name="connsiteY42" fmla="*/ 3569167 h 7919265"/>
              <a:gd name="connsiteX43" fmla="*/ 5679997 w 5861642"/>
              <a:gd name="connsiteY43" fmla="*/ 3665756 h 7919265"/>
              <a:gd name="connsiteX44" fmla="*/ 5670612 w 5861642"/>
              <a:gd name="connsiteY44" fmla="*/ 3727201 h 7919265"/>
              <a:gd name="connsiteX45" fmla="*/ 5646783 w 5861642"/>
              <a:gd name="connsiteY45" fmla="*/ 4090075 h 7919265"/>
              <a:gd name="connsiteX46" fmla="*/ 5643566 w 5861642"/>
              <a:gd name="connsiteY46" fmla="*/ 4151837 h 7919265"/>
              <a:gd name="connsiteX47" fmla="*/ 5635382 w 5861642"/>
              <a:gd name="connsiteY47" fmla="*/ 4309007 h 7919265"/>
              <a:gd name="connsiteX48" fmla="*/ 5607588 w 5861642"/>
              <a:gd name="connsiteY48" fmla="*/ 4783566 h 7919265"/>
              <a:gd name="connsiteX49" fmla="*/ 5605250 w 5861642"/>
              <a:gd name="connsiteY49" fmla="*/ 4823208 h 7919265"/>
              <a:gd name="connsiteX50" fmla="*/ 5598814 w 5861642"/>
              <a:gd name="connsiteY50" fmla="*/ 5036288 h 7919265"/>
              <a:gd name="connsiteX51" fmla="*/ 5582445 w 5861642"/>
              <a:gd name="connsiteY51" fmla="*/ 5350628 h 7919265"/>
              <a:gd name="connsiteX52" fmla="*/ 5515806 w 5861642"/>
              <a:gd name="connsiteY52" fmla="*/ 6483795 h 7919265"/>
              <a:gd name="connsiteX53" fmla="*/ 5510305 w 5861642"/>
              <a:gd name="connsiteY53" fmla="*/ 6577332 h 7919265"/>
              <a:gd name="connsiteX54" fmla="*/ 5511780 w 5861642"/>
              <a:gd name="connsiteY54" fmla="*/ 6587223 h 7919265"/>
              <a:gd name="connsiteX55" fmla="*/ 5510197 w 5861642"/>
              <a:gd name="connsiteY55" fmla="*/ 6670719 h 7919265"/>
              <a:gd name="connsiteX56" fmla="*/ 5499832 w 5861642"/>
              <a:gd name="connsiteY56" fmla="*/ 6770108 h 7919265"/>
              <a:gd name="connsiteX57" fmla="*/ 5498316 w 5861642"/>
              <a:gd name="connsiteY57" fmla="*/ 6781200 h 7919265"/>
              <a:gd name="connsiteX58" fmla="*/ 5497062 w 5861642"/>
              <a:gd name="connsiteY58" fmla="*/ 6802542 h 7919265"/>
              <a:gd name="connsiteX59" fmla="*/ 5499947 w 5861642"/>
              <a:gd name="connsiteY59" fmla="*/ 6820932 h 7919265"/>
              <a:gd name="connsiteX60" fmla="*/ 5494409 w 5861642"/>
              <a:gd name="connsiteY60" fmla="*/ 6847760 h 7919265"/>
              <a:gd name="connsiteX61" fmla="*/ 5486503 w 5861642"/>
              <a:gd name="connsiteY61" fmla="*/ 6982763 h 7919265"/>
              <a:gd name="connsiteX62" fmla="*/ 5452061 w 5861642"/>
              <a:gd name="connsiteY62" fmla="*/ 7583356 h 7919265"/>
              <a:gd name="connsiteX63" fmla="*/ 5458843 w 5861642"/>
              <a:gd name="connsiteY63" fmla="*/ 7628844 h 7919265"/>
              <a:gd name="connsiteX64" fmla="*/ 5457259 w 5861642"/>
              <a:gd name="connsiteY64" fmla="*/ 7712341 h 7919265"/>
              <a:gd name="connsiteX65" fmla="*/ 5443236 w 5861642"/>
              <a:gd name="connsiteY65" fmla="*/ 7838503 h 7919265"/>
              <a:gd name="connsiteX66" fmla="*/ 5447010 w 5861642"/>
              <a:gd name="connsiteY66" fmla="*/ 7862553 h 7919265"/>
              <a:gd name="connsiteX67" fmla="*/ 5432854 w 5861642"/>
              <a:gd name="connsiteY67" fmla="*/ 7919237 h 7919265"/>
              <a:gd name="connsiteX68" fmla="*/ 397307 w 5861642"/>
              <a:gd name="connsiteY68" fmla="*/ 7606085 h 7919265"/>
              <a:gd name="connsiteX69" fmla="*/ 0 w 5861642"/>
              <a:gd name="connsiteY69"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46783 w 5861642"/>
              <a:gd name="connsiteY44" fmla="*/ 4090075 h 7919265"/>
              <a:gd name="connsiteX45" fmla="*/ 5643566 w 5861642"/>
              <a:gd name="connsiteY45" fmla="*/ 4151837 h 7919265"/>
              <a:gd name="connsiteX46" fmla="*/ 5635382 w 5861642"/>
              <a:gd name="connsiteY46" fmla="*/ 4309007 h 7919265"/>
              <a:gd name="connsiteX47" fmla="*/ 5607588 w 5861642"/>
              <a:gd name="connsiteY47" fmla="*/ 4783566 h 7919265"/>
              <a:gd name="connsiteX48" fmla="*/ 5605250 w 5861642"/>
              <a:gd name="connsiteY48" fmla="*/ 4823208 h 7919265"/>
              <a:gd name="connsiteX49" fmla="*/ 5598814 w 5861642"/>
              <a:gd name="connsiteY49" fmla="*/ 5036288 h 7919265"/>
              <a:gd name="connsiteX50" fmla="*/ 5582445 w 5861642"/>
              <a:gd name="connsiteY50" fmla="*/ 5350628 h 7919265"/>
              <a:gd name="connsiteX51" fmla="*/ 5515806 w 5861642"/>
              <a:gd name="connsiteY51" fmla="*/ 6483795 h 7919265"/>
              <a:gd name="connsiteX52" fmla="*/ 5510305 w 5861642"/>
              <a:gd name="connsiteY52" fmla="*/ 6577332 h 7919265"/>
              <a:gd name="connsiteX53" fmla="*/ 5511780 w 5861642"/>
              <a:gd name="connsiteY53" fmla="*/ 6587223 h 7919265"/>
              <a:gd name="connsiteX54" fmla="*/ 5510197 w 5861642"/>
              <a:gd name="connsiteY54" fmla="*/ 6670719 h 7919265"/>
              <a:gd name="connsiteX55" fmla="*/ 5499832 w 5861642"/>
              <a:gd name="connsiteY55" fmla="*/ 6770108 h 7919265"/>
              <a:gd name="connsiteX56" fmla="*/ 5498316 w 5861642"/>
              <a:gd name="connsiteY56" fmla="*/ 6781200 h 7919265"/>
              <a:gd name="connsiteX57" fmla="*/ 5497062 w 5861642"/>
              <a:gd name="connsiteY57" fmla="*/ 6802542 h 7919265"/>
              <a:gd name="connsiteX58" fmla="*/ 5499947 w 5861642"/>
              <a:gd name="connsiteY58" fmla="*/ 6820932 h 7919265"/>
              <a:gd name="connsiteX59" fmla="*/ 5494409 w 5861642"/>
              <a:gd name="connsiteY59" fmla="*/ 6847760 h 7919265"/>
              <a:gd name="connsiteX60" fmla="*/ 5486503 w 5861642"/>
              <a:gd name="connsiteY60" fmla="*/ 6982763 h 7919265"/>
              <a:gd name="connsiteX61" fmla="*/ 5452061 w 5861642"/>
              <a:gd name="connsiteY61" fmla="*/ 7583356 h 7919265"/>
              <a:gd name="connsiteX62" fmla="*/ 5458843 w 5861642"/>
              <a:gd name="connsiteY62" fmla="*/ 7628844 h 7919265"/>
              <a:gd name="connsiteX63" fmla="*/ 5457259 w 5861642"/>
              <a:gd name="connsiteY63" fmla="*/ 7712341 h 7919265"/>
              <a:gd name="connsiteX64" fmla="*/ 5443236 w 5861642"/>
              <a:gd name="connsiteY64" fmla="*/ 7838503 h 7919265"/>
              <a:gd name="connsiteX65" fmla="*/ 5447010 w 5861642"/>
              <a:gd name="connsiteY65" fmla="*/ 7862553 h 7919265"/>
              <a:gd name="connsiteX66" fmla="*/ 5432854 w 5861642"/>
              <a:gd name="connsiteY66" fmla="*/ 7919237 h 7919265"/>
              <a:gd name="connsiteX67" fmla="*/ 397307 w 5861642"/>
              <a:gd name="connsiteY67" fmla="*/ 7606085 h 7919265"/>
              <a:gd name="connsiteX68" fmla="*/ 0 w 5861642"/>
              <a:gd name="connsiteY68"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46783 w 5861642"/>
              <a:gd name="connsiteY44" fmla="*/ 4090075 h 7919265"/>
              <a:gd name="connsiteX45" fmla="*/ 5643566 w 5861642"/>
              <a:gd name="connsiteY45" fmla="*/ 4151837 h 7919265"/>
              <a:gd name="connsiteX46" fmla="*/ 5635382 w 5861642"/>
              <a:gd name="connsiteY46" fmla="*/ 4309007 h 7919265"/>
              <a:gd name="connsiteX47" fmla="*/ 5607588 w 5861642"/>
              <a:gd name="connsiteY47" fmla="*/ 4783566 h 7919265"/>
              <a:gd name="connsiteX48" fmla="*/ 5605250 w 5861642"/>
              <a:gd name="connsiteY48" fmla="*/ 4823208 h 7919265"/>
              <a:gd name="connsiteX49" fmla="*/ 5598814 w 5861642"/>
              <a:gd name="connsiteY49" fmla="*/ 5036288 h 7919265"/>
              <a:gd name="connsiteX50" fmla="*/ 5515806 w 5861642"/>
              <a:gd name="connsiteY50" fmla="*/ 6483795 h 7919265"/>
              <a:gd name="connsiteX51" fmla="*/ 5510305 w 5861642"/>
              <a:gd name="connsiteY51" fmla="*/ 6577332 h 7919265"/>
              <a:gd name="connsiteX52" fmla="*/ 5511780 w 5861642"/>
              <a:gd name="connsiteY52" fmla="*/ 6587223 h 7919265"/>
              <a:gd name="connsiteX53" fmla="*/ 5510197 w 5861642"/>
              <a:gd name="connsiteY53" fmla="*/ 6670719 h 7919265"/>
              <a:gd name="connsiteX54" fmla="*/ 5499832 w 5861642"/>
              <a:gd name="connsiteY54" fmla="*/ 6770108 h 7919265"/>
              <a:gd name="connsiteX55" fmla="*/ 5498316 w 5861642"/>
              <a:gd name="connsiteY55" fmla="*/ 6781200 h 7919265"/>
              <a:gd name="connsiteX56" fmla="*/ 5497062 w 5861642"/>
              <a:gd name="connsiteY56" fmla="*/ 6802542 h 7919265"/>
              <a:gd name="connsiteX57" fmla="*/ 5499947 w 5861642"/>
              <a:gd name="connsiteY57" fmla="*/ 6820932 h 7919265"/>
              <a:gd name="connsiteX58" fmla="*/ 5494409 w 5861642"/>
              <a:gd name="connsiteY58" fmla="*/ 6847760 h 7919265"/>
              <a:gd name="connsiteX59" fmla="*/ 5486503 w 5861642"/>
              <a:gd name="connsiteY59" fmla="*/ 6982763 h 7919265"/>
              <a:gd name="connsiteX60" fmla="*/ 5452061 w 5861642"/>
              <a:gd name="connsiteY60" fmla="*/ 7583356 h 7919265"/>
              <a:gd name="connsiteX61" fmla="*/ 5458843 w 5861642"/>
              <a:gd name="connsiteY61" fmla="*/ 7628844 h 7919265"/>
              <a:gd name="connsiteX62" fmla="*/ 5457259 w 5861642"/>
              <a:gd name="connsiteY62" fmla="*/ 7712341 h 7919265"/>
              <a:gd name="connsiteX63" fmla="*/ 5443236 w 5861642"/>
              <a:gd name="connsiteY63" fmla="*/ 7838503 h 7919265"/>
              <a:gd name="connsiteX64" fmla="*/ 5447010 w 5861642"/>
              <a:gd name="connsiteY64" fmla="*/ 7862553 h 7919265"/>
              <a:gd name="connsiteX65" fmla="*/ 5432854 w 5861642"/>
              <a:gd name="connsiteY65" fmla="*/ 7919237 h 7919265"/>
              <a:gd name="connsiteX66" fmla="*/ 397307 w 5861642"/>
              <a:gd name="connsiteY66" fmla="*/ 7606085 h 7919265"/>
              <a:gd name="connsiteX67" fmla="*/ 0 w 5861642"/>
              <a:gd name="connsiteY67"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46783 w 5861642"/>
              <a:gd name="connsiteY44" fmla="*/ 4090075 h 7919265"/>
              <a:gd name="connsiteX45" fmla="*/ 5643566 w 5861642"/>
              <a:gd name="connsiteY45" fmla="*/ 4151837 h 7919265"/>
              <a:gd name="connsiteX46" fmla="*/ 5635382 w 5861642"/>
              <a:gd name="connsiteY46" fmla="*/ 4309007 h 7919265"/>
              <a:gd name="connsiteX47" fmla="*/ 5607588 w 5861642"/>
              <a:gd name="connsiteY47" fmla="*/ 4783566 h 7919265"/>
              <a:gd name="connsiteX48" fmla="*/ 5598814 w 5861642"/>
              <a:gd name="connsiteY48" fmla="*/ 5036288 h 7919265"/>
              <a:gd name="connsiteX49" fmla="*/ 5515806 w 5861642"/>
              <a:gd name="connsiteY49" fmla="*/ 6483795 h 7919265"/>
              <a:gd name="connsiteX50" fmla="*/ 5510305 w 5861642"/>
              <a:gd name="connsiteY50" fmla="*/ 6577332 h 7919265"/>
              <a:gd name="connsiteX51" fmla="*/ 5511780 w 5861642"/>
              <a:gd name="connsiteY51" fmla="*/ 6587223 h 7919265"/>
              <a:gd name="connsiteX52" fmla="*/ 5510197 w 5861642"/>
              <a:gd name="connsiteY52" fmla="*/ 6670719 h 7919265"/>
              <a:gd name="connsiteX53" fmla="*/ 5499832 w 5861642"/>
              <a:gd name="connsiteY53" fmla="*/ 6770108 h 7919265"/>
              <a:gd name="connsiteX54" fmla="*/ 5498316 w 5861642"/>
              <a:gd name="connsiteY54" fmla="*/ 6781200 h 7919265"/>
              <a:gd name="connsiteX55" fmla="*/ 5497062 w 5861642"/>
              <a:gd name="connsiteY55" fmla="*/ 6802542 h 7919265"/>
              <a:gd name="connsiteX56" fmla="*/ 5499947 w 5861642"/>
              <a:gd name="connsiteY56" fmla="*/ 6820932 h 7919265"/>
              <a:gd name="connsiteX57" fmla="*/ 5494409 w 5861642"/>
              <a:gd name="connsiteY57" fmla="*/ 6847760 h 7919265"/>
              <a:gd name="connsiteX58" fmla="*/ 5486503 w 5861642"/>
              <a:gd name="connsiteY58" fmla="*/ 6982763 h 7919265"/>
              <a:gd name="connsiteX59" fmla="*/ 5452061 w 5861642"/>
              <a:gd name="connsiteY59" fmla="*/ 7583356 h 7919265"/>
              <a:gd name="connsiteX60" fmla="*/ 5458843 w 5861642"/>
              <a:gd name="connsiteY60" fmla="*/ 7628844 h 7919265"/>
              <a:gd name="connsiteX61" fmla="*/ 5457259 w 5861642"/>
              <a:gd name="connsiteY61" fmla="*/ 7712341 h 7919265"/>
              <a:gd name="connsiteX62" fmla="*/ 5443236 w 5861642"/>
              <a:gd name="connsiteY62" fmla="*/ 7838503 h 7919265"/>
              <a:gd name="connsiteX63" fmla="*/ 5447010 w 5861642"/>
              <a:gd name="connsiteY63" fmla="*/ 7862553 h 7919265"/>
              <a:gd name="connsiteX64" fmla="*/ 5432854 w 5861642"/>
              <a:gd name="connsiteY64" fmla="*/ 7919237 h 7919265"/>
              <a:gd name="connsiteX65" fmla="*/ 397307 w 5861642"/>
              <a:gd name="connsiteY65" fmla="*/ 7606085 h 7919265"/>
              <a:gd name="connsiteX66" fmla="*/ 0 w 5861642"/>
              <a:gd name="connsiteY66"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46783 w 5861642"/>
              <a:gd name="connsiteY44" fmla="*/ 4090075 h 7919265"/>
              <a:gd name="connsiteX45" fmla="*/ 5643566 w 5861642"/>
              <a:gd name="connsiteY45" fmla="*/ 4151837 h 7919265"/>
              <a:gd name="connsiteX46" fmla="*/ 5607588 w 5861642"/>
              <a:gd name="connsiteY46" fmla="*/ 4783566 h 7919265"/>
              <a:gd name="connsiteX47" fmla="*/ 5598814 w 5861642"/>
              <a:gd name="connsiteY47" fmla="*/ 5036288 h 7919265"/>
              <a:gd name="connsiteX48" fmla="*/ 5515806 w 5861642"/>
              <a:gd name="connsiteY48" fmla="*/ 6483795 h 7919265"/>
              <a:gd name="connsiteX49" fmla="*/ 5510305 w 5861642"/>
              <a:gd name="connsiteY49" fmla="*/ 6577332 h 7919265"/>
              <a:gd name="connsiteX50" fmla="*/ 5511780 w 5861642"/>
              <a:gd name="connsiteY50" fmla="*/ 6587223 h 7919265"/>
              <a:gd name="connsiteX51" fmla="*/ 5510197 w 5861642"/>
              <a:gd name="connsiteY51" fmla="*/ 6670719 h 7919265"/>
              <a:gd name="connsiteX52" fmla="*/ 5499832 w 5861642"/>
              <a:gd name="connsiteY52" fmla="*/ 6770108 h 7919265"/>
              <a:gd name="connsiteX53" fmla="*/ 5498316 w 5861642"/>
              <a:gd name="connsiteY53" fmla="*/ 6781200 h 7919265"/>
              <a:gd name="connsiteX54" fmla="*/ 5497062 w 5861642"/>
              <a:gd name="connsiteY54" fmla="*/ 6802542 h 7919265"/>
              <a:gd name="connsiteX55" fmla="*/ 5499947 w 5861642"/>
              <a:gd name="connsiteY55" fmla="*/ 6820932 h 7919265"/>
              <a:gd name="connsiteX56" fmla="*/ 5494409 w 5861642"/>
              <a:gd name="connsiteY56" fmla="*/ 6847760 h 7919265"/>
              <a:gd name="connsiteX57" fmla="*/ 5486503 w 5861642"/>
              <a:gd name="connsiteY57" fmla="*/ 6982763 h 7919265"/>
              <a:gd name="connsiteX58" fmla="*/ 5452061 w 5861642"/>
              <a:gd name="connsiteY58" fmla="*/ 7583356 h 7919265"/>
              <a:gd name="connsiteX59" fmla="*/ 5458843 w 5861642"/>
              <a:gd name="connsiteY59" fmla="*/ 7628844 h 7919265"/>
              <a:gd name="connsiteX60" fmla="*/ 5457259 w 5861642"/>
              <a:gd name="connsiteY60" fmla="*/ 7712341 h 7919265"/>
              <a:gd name="connsiteX61" fmla="*/ 5443236 w 5861642"/>
              <a:gd name="connsiteY61" fmla="*/ 7838503 h 7919265"/>
              <a:gd name="connsiteX62" fmla="*/ 5447010 w 5861642"/>
              <a:gd name="connsiteY62" fmla="*/ 7862553 h 7919265"/>
              <a:gd name="connsiteX63" fmla="*/ 5432854 w 5861642"/>
              <a:gd name="connsiteY63" fmla="*/ 7919237 h 7919265"/>
              <a:gd name="connsiteX64" fmla="*/ 397307 w 5861642"/>
              <a:gd name="connsiteY64" fmla="*/ 7606085 h 7919265"/>
              <a:gd name="connsiteX65" fmla="*/ 0 w 5861642"/>
              <a:gd name="connsiteY65"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46783 w 5861642"/>
              <a:gd name="connsiteY44" fmla="*/ 4090075 h 7919265"/>
              <a:gd name="connsiteX45" fmla="*/ 5607588 w 5861642"/>
              <a:gd name="connsiteY45" fmla="*/ 4783566 h 7919265"/>
              <a:gd name="connsiteX46" fmla="*/ 5598814 w 5861642"/>
              <a:gd name="connsiteY46" fmla="*/ 5036288 h 7919265"/>
              <a:gd name="connsiteX47" fmla="*/ 5515806 w 5861642"/>
              <a:gd name="connsiteY47" fmla="*/ 6483795 h 7919265"/>
              <a:gd name="connsiteX48" fmla="*/ 5510305 w 5861642"/>
              <a:gd name="connsiteY48" fmla="*/ 6577332 h 7919265"/>
              <a:gd name="connsiteX49" fmla="*/ 5511780 w 5861642"/>
              <a:gd name="connsiteY49" fmla="*/ 6587223 h 7919265"/>
              <a:gd name="connsiteX50" fmla="*/ 5510197 w 5861642"/>
              <a:gd name="connsiteY50" fmla="*/ 6670719 h 7919265"/>
              <a:gd name="connsiteX51" fmla="*/ 5499832 w 5861642"/>
              <a:gd name="connsiteY51" fmla="*/ 6770108 h 7919265"/>
              <a:gd name="connsiteX52" fmla="*/ 5498316 w 5861642"/>
              <a:gd name="connsiteY52" fmla="*/ 6781200 h 7919265"/>
              <a:gd name="connsiteX53" fmla="*/ 5497062 w 5861642"/>
              <a:gd name="connsiteY53" fmla="*/ 6802542 h 7919265"/>
              <a:gd name="connsiteX54" fmla="*/ 5499947 w 5861642"/>
              <a:gd name="connsiteY54" fmla="*/ 6820932 h 7919265"/>
              <a:gd name="connsiteX55" fmla="*/ 5494409 w 5861642"/>
              <a:gd name="connsiteY55" fmla="*/ 6847760 h 7919265"/>
              <a:gd name="connsiteX56" fmla="*/ 5486503 w 5861642"/>
              <a:gd name="connsiteY56" fmla="*/ 6982763 h 7919265"/>
              <a:gd name="connsiteX57" fmla="*/ 5452061 w 5861642"/>
              <a:gd name="connsiteY57" fmla="*/ 7583356 h 7919265"/>
              <a:gd name="connsiteX58" fmla="*/ 5458843 w 5861642"/>
              <a:gd name="connsiteY58" fmla="*/ 7628844 h 7919265"/>
              <a:gd name="connsiteX59" fmla="*/ 5457259 w 5861642"/>
              <a:gd name="connsiteY59" fmla="*/ 7712341 h 7919265"/>
              <a:gd name="connsiteX60" fmla="*/ 5443236 w 5861642"/>
              <a:gd name="connsiteY60" fmla="*/ 7838503 h 7919265"/>
              <a:gd name="connsiteX61" fmla="*/ 5447010 w 5861642"/>
              <a:gd name="connsiteY61" fmla="*/ 7862553 h 7919265"/>
              <a:gd name="connsiteX62" fmla="*/ 5432854 w 5861642"/>
              <a:gd name="connsiteY62" fmla="*/ 7919237 h 7919265"/>
              <a:gd name="connsiteX63" fmla="*/ 397307 w 5861642"/>
              <a:gd name="connsiteY63" fmla="*/ 7606085 h 7919265"/>
              <a:gd name="connsiteX64" fmla="*/ 0 w 5861642"/>
              <a:gd name="connsiteY64"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607588 w 5861642"/>
              <a:gd name="connsiteY44" fmla="*/ 4783566 h 7919265"/>
              <a:gd name="connsiteX45" fmla="*/ 5598814 w 5861642"/>
              <a:gd name="connsiteY45" fmla="*/ 5036288 h 7919265"/>
              <a:gd name="connsiteX46" fmla="*/ 5515806 w 5861642"/>
              <a:gd name="connsiteY46" fmla="*/ 6483795 h 7919265"/>
              <a:gd name="connsiteX47" fmla="*/ 5510305 w 5861642"/>
              <a:gd name="connsiteY47" fmla="*/ 6577332 h 7919265"/>
              <a:gd name="connsiteX48" fmla="*/ 5511780 w 5861642"/>
              <a:gd name="connsiteY48" fmla="*/ 6587223 h 7919265"/>
              <a:gd name="connsiteX49" fmla="*/ 5510197 w 5861642"/>
              <a:gd name="connsiteY49" fmla="*/ 6670719 h 7919265"/>
              <a:gd name="connsiteX50" fmla="*/ 5499832 w 5861642"/>
              <a:gd name="connsiteY50" fmla="*/ 6770108 h 7919265"/>
              <a:gd name="connsiteX51" fmla="*/ 5498316 w 5861642"/>
              <a:gd name="connsiteY51" fmla="*/ 6781200 h 7919265"/>
              <a:gd name="connsiteX52" fmla="*/ 5497062 w 5861642"/>
              <a:gd name="connsiteY52" fmla="*/ 6802542 h 7919265"/>
              <a:gd name="connsiteX53" fmla="*/ 5499947 w 5861642"/>
              <a:gd name="connsiteY53" fmla="*/ 6820932 h 7919265"/>
              <a:gd name="connsiteX54" fmla="*/ 5494409 w 5861642"/>
              <a:gd name="connsiteY54" fmla="*/ 6847760 h 7919265"/>
              <a:gd name="connsiteX55" fmla="*/ 5486503 w 5861642"/>
              <a:gd name="connsiteY55" fmla="*/ 6982763 h 7919265"/>
              <a:gd name="connsiteX56" fmla="*/ 5452061 w 5861642"/>
              <a:gd name="connsiteY56" fmla="*/ 7583356 h 7919265"/>
              <a:gd name="connsiteX57" fmla="*/ 5458843 w 5861642"/>
              <a:gd name="connsiteY57" fmla="*/ 7628844 h 7919265"/>
              <a:gd name="connsiteX58" fmla="*/ 5457259 w 5861642"/>
              <a:gd name="connsiteY58" fmla="*/ 7712341 h 7919265"/>
              <a:gd name="connsiteX59" fmla="*/ 5443236 w 5861642"/>
              <a:gd name="connsiteY59" fmla="*/ 7838503 h 7919265"/>
              <a:gd name="connsiteX60" fmla="*/ 5447010 w 5861642"/>
              <a:gd name="connsiteY60" fmla="*/ 7862553 h 7919265"/>
              <a:gd name="connsiteX61" fmla="*/ 5432854 w 5861642"/>
              <a:gd name="connsiteY61" fmla="*/ 7919237 h 7919265"/>
              <a:gd name="connsiteX62" fmla="*/ 397307 w 5861642"/>
              <a:gd name="connsiteY62" fmla="*/ 7606085 h 7919265"/>
              <a:gd name="connsiteX63" fmla="*/ 0 w 5861642"/>
              <a:gd name="connsiteY63"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598814 w 5861642"/>
              <a:gd name="connsiteY44" fmla="*/ 5036288 h 7919265"/>
              <a:gd name="connsiteX45" fmla="*/ 5515806 w 5861642"/>
              <a:gd name="connsiteY45" fmla="*/ 6483795 h 7919265"/>
              <a:gd name="connsiteX46" fmla="*/ 5510305 w 5861642"/>
              <a:gd name="connsiteY46" fmla="*/ 6577332 h 7919265"/>
              <a:gd name="connsiteX47" fmla="*/ 5511780 w 5861642"/>
              <a:gd name="connsiteY47" fmla="*/ 6587223 h 7919265"/>
              <a:gd name="connsiteX48" fmla="*/ 5510197 w 5861642"/>
              <a:gd name="connsiteY48" fmla="*/ 6670719 h 7919265"/>
              <a:gd name="connsiteX49" fmla="*/ 5499832 w 5861642"/>
              <a:gd name="connsiteY49" fmla="*/ 6770108 h 7919265"/>
              <a:gd name="connsiteX50" fmla="*/ 5498316 w 5861642"/>
              <a:gd name="connsiteY50" fmla="*/ 6781200 h 7919265"/>
              <a:gd name="connsiteX51" fmla="*/ 5497062 w 5861642"/>
              <a:gd name="connsiteY51" fmla="*/ 6802542 h 7919265"/>
              <a:gd name="connsiteX52" fmla="*/ 5499947 w 5861642"/>
              <a:gd name="connsiteY52" fmla="*/ 6820932 h 7919265"/>
              <a:gd name="connsiteX53" fmla="*/ 5494409 w 5861642"/>
              <a:gd name="connsiteY53" fmla="*/ 6847760 h 7919265"/>
              <a:gd name="connsiteX54" fmla="*/ 5486503 w 5861642"/>
              <a:gd name="connsiteY54" fmla="*/ 6982763 h 7919265"/>
              <a:gd name="connsiteX55" fmla="*/ 5452061 w 5861642"/>
              <a:gd name="connsiteY55" fmla="*/ 7583356 h 7919265"/>
              <a:gd name="connsiteX56" fmla="*/ 5458843 w 5861642"/>
              <a:gd name="connsiteY56" fmla="*/ 7628844 h 7919265"/>
              <a:gd name="connsiteX57" fmla="*/ 5457259 w 5861642"/>
              <a:gd name="connsiteY57" fmla="*/ 7712341 h 7919265"/>
              <a:gd name="connsiteX58" fmla="*/ 5443236 w 5861642"/>
              <a:gd name="connsiteY58" fmla="*/ 7838503 h 7919265"/>
              <a:gd name="connsiteX59" fmla="*/ 5447010 w 5861642"/>
              <a:gd name="connsiteY59" fmla="*/ 7862553 h 7919265"/>
              <a:gd name="connsiteX60" fmla="*/ 5432854 w 5861642"/>
              <a:gd name="connsiteY60" fmla="*/ 7919237 h 7919265"/>
              <a:gd name="connsiteX61" fmla="*/ 397307 w 5861642"/>
              <a:gd name="connsiteY61" fmla="*/ 7606085 h 7919265"/>
              <a:gd name="connsiteX62" fmla="*/ 0 w 5861642"/>
              <a:gd name="connsiteY62"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98460 w 5861642"/>
              <a:gd name="connsiteY40" fmla="*/ 3452640 h 7919265"/>
              <a:gd name="connsiteX41" fmla="*/ 5688292 w 5861642"/>
              <a:gd name="connsiteY41" fmla="*/ 3569167 h 7919265"/>
              <a:gd name="connsiteX42" fmla="*/ 5679997 w 5861642"/>
              <a:gd name="connsiteY42" fmla="*/ 3665756 h 7919265"/>
              <a:gd name="connsiteX43" fmla="*/ 5670612 w 5861642"/>
              <a:gd name="connsiteY43" fmla="*/ 3727201 h 7919265"/>
              <a:gd name="connsiteX44" fmla="*/ 5515806 w 5861642"/>
              <a:gd name="connsiteY44" fmla="*/ 6483795 h 7919265"/>
              <a:gd name="connsiteX45" fmla="*/ 5510305 w 5861642"/>
              <a:gd name="connsiteY45" fmla="*/ 6577332 h 7919265"/>
              <a:gd name="connsiteX46" fmla="*/ 5511780 w 5861642"/>
              <a:gd name="connsiteY46" fmla="*/ 6587223 h 7919265"/>
              <a:gd name="connsiteX47" fmla="*/ 5510197 w 5861642"/>
              <a:gd name="connsiteY47" fmla="*/ 6670719 h 7919265"/>
              <a:gd name="connsiteX48" fmla="*/ 5499832 w 5861642"/>
              <a:gd name="connsiteY48" fmla="*/ 6770108 h 7919265"/>
              <a:gd name="connsiteX49" fmla="*/ 5498316 w 5861642"/>
              <a:gd name="connsiteY49" fmla="*/ 6781200 h 7919265"/>
              <a:gd name="connsiteX50" fmla="*/ 5497062 w 5861642"/>
              <a:gd name="connsiteY50" fmla="*/ 6802542 h 7919265"/>
              <a:gd name="connsiteX51" fmla="*/ 5499947 w 5861642"/>
              <a:gd name="connsiteY51" fmla="*/ 6820932 h 7919265"/>
              <a:gd name="connsiteX52" fmla="*/ 5494409 w 5861642"/>
              <a:gd name="connsiteY52" fmla="*/ 6847760 h 7919265"/>
              <a:gd name="connsiteX53" fmla="*/ 5486503 w 5861642"/>
              <a:gd name="connsiteY53" fmla="*/ 6982763 h 7919265"/>
              <a:gd name="connsiteX54" fmla="*/ 5452061 w 5861642"/>
              <a:gd name="connsiteY54" fmla="*/ 7583356 h 7919265"/>
              <a:gd name="connsiteX55" fmla="*/ 5458843 w 5861642"/>
              <a:gd name="connsiteY55" fmla="*/ 7628844 h 7919265"/>
              <a:gd name="connsiteX56" fmla="*/ 5457259 w 5861642"/>
              <a:gd name="connsiteY56" fmla="*/ 7712341 h 7919265"/>
              <a:gd name="connsiteX57" fmla="*/ 5443236 w 5861642"/>
              <a:gd name="connsiteY57" fmla="*/ 7838503 h 7919265"/>
              <a:gd name="connsiteX58" fmla="*/ 5447010 w 5861642"/>
              <a:gd name="connsiteY58" fmla="*/ 7862553 h 7919265"/>
              <a:gd name="connsiteX59" fmla="*/ 5432854 w 5861642"/>
              <a:gd name="connsiteY59" fmla="*/ 7919237 h 7919265"/>
              <a:gd name="connsiteX60" fmla="*/ 397307 w 5861642"/>
              <a:gd name="connsiteY60" fmla="*/ 7606085 h 7919265"/>
              <a:gd name="connsiteX61" fmla="*/ 0 w 5861642"/>
              <a:gd name="connsiteY61"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88292 w 5861642"/>
              <a:gd name="connsiteY40" fmla="*/ 3569167 h 7919265"/>
              <a:gd name="connsiteX41" fmla="*/ 5679997 w 5861642"/>
              <a:gd name="connsiteY41" fmla="*/ 3665756 h 7919265"/>
              <a:gd name="connsiteX42" fmla="*/ 5670612 w 5861642"/>
              <a:gd name="connsiteY42" fmla="*/ 3727201 h 7919265"/>
              <a:gd name="connsiteX43" fmla="*/ 5515806 w 5861642"/>
              <a:gd name="connsiteY43" fmla="*/ 6483795 h 7919265"/>
              <a:gd name="connsiteX44" fmla="*/ 5510305 w 5861642"/>
              <a:gd name="connsiteY44" fmla="*/ 6577332 h 7919265"/>
              <a:gd name="connsiteX45" fmla="*/ 5511780 w 5861642"/>
              <a:gd name="connsiteY45" fmla="*/ 6587223 h 7919265"/>
              <a:gd name="connsiteX46" fmla="*/ 5510197 w 5861642"/>
              <a:gd name="connsiteY46" fmla="*/ 6670719 h 7919265"/>
              <a:gd name="connsiteX47" fmla="*/ 5499832 w 5861642"/>
              <a:gd name="connsiteY47" fmla="*/ 6770108 h 7919265"/>
              <a:gd name="connsiteX48" fmla="*/ 5498316 w 5861642"/>
              <a:gd name="connsiteY48" fmla="*/ 6781200 h 7919265"/>
              <a:gd name="connsiteX49" fmla="*/ 5497062 w 5861642"/>
              <a:gd name="connsiteY49" fmla="*/ 6802542 h 7919265"/>
              <a:gd name="connsiteX50" fmla="*/ 5499947 w 5861642"/>
              <a:gd name="connsiteY50" fmla="*/ 6820932 h 7919265"/>
              <a:gd name="connsiteX51" fmla="*/ 5494409 w 5861642"/>
              <a:gd name="connsiteY51" fmla="*/ 6847760 h 7919265"/>
              <a:gd name="connsiteX52" fmla="*/ 5486503 w 5861642"/>
              <a:gd name="connsiteY52" fmla="*/ 6982763 h 7919265"/>
              <a:gd name="connsiteX53" fmla="*/ 5452061 w 5861642"/>
              <a:gd name="connsiteY53" fmla="*/ 7583356 h 7919265"/>
              <a:gd name="connsiteX54" fmla="*/ 5458843 w 5861642"/>
              <a:gd name="connsiteY54" fmla="*/ 7628844 h 7919265"/>
              <a:gd name="connsiteX55" fmla="*/ 5457259 w 5861642"/>
              <a:gd name="connsiteY55" fmla="*/ 7712341 h 7919265"/>
              <a:gd name="connsiteX56" fmla="*/ 5443236 w 5861642"/>
              <a:gd name="connsiteY56" fmla="*/ 7838503 h 7919265"/>
              <a:gd name="connsiteX57" fmla="*/ 5447010 w 5861642"/>
              <a:gd name="connsiteY57" fmla="*/ 7862553 h 7919265"/>
              <a:gd name="connsiteX58" fmla="*/ 5432854 w 5861642"/>
              <a:gd name="connsiteY58" fmla="*/ 7919237 h 7919265"/>
              <a:gd name="connsiteX59" fmla="*/ 397307 w 5861642"/>
              <a:gd name="connsiteY59" fmla="*/ 7606085 h 7919265"/>
              <a:gd name="connsiteX60" fmla="*/ 0 w 5861642"/>
              <a:gd name="connsiteY60"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79997 w 5861642"/>
              <a:gd name="connsiteY40" fmla="*/ 3665756 h 7919265"/>
              <a:gd name="connsiteX41" fmla="*/ 5670612 w 5861642"/>
              <a:gd name="connsiteY41" fmla="*/ 3727201 h 7919265"/>
              <a:gd name="connsiteX42" fmla="*/ 5515806 w 5861642"/>
              <a:gd name="connsiteY42" fmla="*/ 6483795 h 7919265"/>
              <a:gd name="connsiteX43" fmla="*/ 5510305 w 5861642"/>
              <a:gd name="connsiteY43" fmla="*/ 6577332 h 7919265"/>
              <a:gd name="connsiteX44" fmla="*/ 5511780 w 5861642"/>
              <a:gd name="connsiteY44" fmla="*/ 6587223 h 7919265"/>
              <a:gd name="connsiteX45" fmla="*/ 5510197 w 5861642"/>
              <a:gd name="connsiteY45" fmla="*/ 6670719 h 7919265"/>
              <a:gd name="connsiteX46" fmla="*/ 5499832 w 5861642"/>
              <a:gd name="connsiteY46" fmla="*/ 6770108 h 7919265"/>
              <a:gd name="connsiteX47" fmla="*/ 5498316 w 5861642"/>
              <a:gd name="connsiteY47" fmla="*/ 6781200 h 7919265"/>
              <a:gd name="connsiteX48" fmla="*/ 5497062 w 5861642"/>
              <a:gd name="connsiteY48" fmla="*/ 6802542 h 7919265"/>
              <a:gd name="connsiteX49" fmla="*/ 5499947 w 5861642"/>
              <a:gd name="connsiteY49" fmla="*/ 6820932 h 7919265"/>
              <a:gd name="connsiteX50" fmla="*/ 5494409 w 5861642"/>
              <a:gd name="connsiteY50" fmla="*/ 6847760 h 7919265"/>
              <a:gd name="connsiteX51" fmla="*/ 5486503 w 5861642"/>
              <a:gd name="connsiteY51" fmla="*/ 6982763 h 7919265"/>
              <a:gd name="connsiteX52" fmla="*/ 5452061 w 5861642"/>
              <a:gd name="connsiteY52" fmla="*/ 7583356 h 7919265"/>
              <a:gd name="connsiteX53" fmla="*/ 5458843 w 5861642"/>
              <a:gd name="connsiteY53" fmla="*/ 7628844 h 7919265"/>
              <a:gd name="connsiteX54" fmla="*/ 5457259 w 5861642"/>
              <a:gd name="connsiteY54" fmla="*/ 7712341 h 7919265"/>
              <a:gd name="connsiteX55" fmla="*/ 5443236 w 5861642"/>
              <a:gd name="connsiteY55" fmla="*/ 7838503 h 7919265"/>
              <a:gd name="connsiteX56" fmla="*/ 5447010 w 5861642"/>
              <a:gd name="connsiteY56" fmla="*/ 7862553 h 7919265"/>
              <a:gd name="connsiteX57" fmla="*/ 5432854 w 5861642"/>
              <a:gd name="connsiteY57" fmla="*/ 7919237 h 7919265"/>
              <a:gd name="connsiteX58" fmla="*/ 397307 w 5861642"/>
              <a:gd name="connsiteY58" fmla="*/ 7606085 h 7919265"/>
              <a:gd name="connsiteX59" fmla="*/ 0 w 5861642"/>
              <a:gd name="connsiteY59"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670612 w 5861642"/>
              <a:gd name="connsiteY40" fmla="*/ 3727201 h 7919265"/>
              <a:gd name="connsiteX41" fmla="*/ 5515806 w 5861642"/>
              <a:gd name="connsiteY41" fmla="*/ 6483795 h 7919265"/>
              <a:gd name="connsiteX42" fmla="*/ 5510305 w 5861642"/>
              <a:gd name="connsiteY42" fmla="*/ 6577332 h 7919265"/>
              <a:gd name="connsiteX43" fmla="*/ 5511780 w 5861642"/>
              <a:gd name="connsiteY43" fmla="*/ 6587223 h 7919265"/>
              <a:gd name="connsiteX44" fmla="*/ 5510197 w 5861642"/>
              <a:gd name="connsiteY44" fmla="*/ 6670719 h 7919265"/>
              <a:gd name="connsiteX45" fmla="*/ 5499832 w 5861642"/>
              <a:gd name="connsiteY45" fmla="*/ 6770108 h 7919265"/>
              <a:gd name="connsiteX46" fmla="*/ 5498316 w 5861642"/>
              <a:gd name="connsiteY46" fmla="*/ 6781200 h 7919265"/>
              <a:gd name="connsiteX47" fmla="*/ 5497062 w 5861642"/>
              <a:gd name="connsiteY47" fmla="*/ 6802542 h 7919265"/>
              <a:gd name="connsiteX48" fmla="*/ 5499947 w 5861642"/>
              <a:gd name="connsiteY48" fmla="*/ 6820932 h 7919265"/>
              <a:gd name="connsiteX49" fmla="*/ 5494409 w 5861642"/>
              <a:gd name="connsiteY49" fmla="*/ 6847760 h 7919265"/>
              <a:gd name="connsiteX50" fmla="*/ 5486503 w 5861642"/>
              <a:gd name="connsiteY50" fmla="*/ 6982763 h 7919265"/>
              <a:gd name="connsiteX51" fmla="*/ 5452061 w 5861642"/>
              <a:gd name="connsiteY51" fmla="*/ 7583356 h 7919265"/>
              <a:gd name="connsiteX52" fmla="*/ 5458843 w 5861642"/>
              <a:gd name="connsiteY52" fmla="*/ 7628844 h 7919265"/>
              <a:gd name="connsiteX53" fmla="*/ 5457259 w 5861642"/>
              <a:gd name="connsiteY53" fmla="*/ 7712341 h 7919265"/>
              <a:gd name="connsiteX54" fmla="*/ 5443236 w 5861642"/>
              <a:gd name="connsiteY54" fmla="*/ 7838503 h 7919265"/>
              <a:gd name="connsiteX55" fmla="*/ 5447010 w 5861642"/>
              <a:gd name="connsiteY55" fmla="*/ 7862553 h 7919265"/>
              <a:gd name="connsiteX56" fmla="*/ 5432854 w 5861642"/>
              <a:gd name="connsiteY56" fmla="*/ 7919237 h 7919265"/>
              <a:gd name="connsiteX57" fmla="*/ 397307 w 5861642"/>
              <a:gd name="connsiteY57" fmla="*/ 7606085 h 7919265"/>
              <a:gd name="connsiteX58" fmla="*/ 0 w 5861642"/>
              <a:gd name="connsiteY58"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689148 w 5861642"/>
              <a:gd name="connsiteY39" fmla="*/ 3349428 h 7919265"/>
              <a:gd name="connsiteX40" fmla="*/ 5515806 w 5861642"/>
              <a:gd name="connsiteY40" fmla="*/ 6483795 h 7919265"/>
              <a:gd name="connsiteX41" fmla="*/ 5510305 w 5861642"/>
              <a:gd name="connsiteY41" fmla="*/ 6577332 h 7919265"/>
              <a:gd name="connsiteX42" fmla="*/ 5511780 w 5861642"/>
              <a:gd name="connsiteY42" fmla="*/ 6587223 h 7919265"/>
              <a:gd name="connsiteX43" fmla="*/ 5510197 w 5861642"/>
              <a:gd name="connsiteY43" fmla="*/ 6670719 h 7919265"/>
              <a:gd name="connsiteX44" fmla="*/ 5499832 w 5861642"/>
              <a:gd name="connsiteY44" fmla="*/ 6770108 h 7919265"/>
              <a:gd name="connsiteX45" fmla="*/ 5498316 w 5861642"/>
              <a:gd name="connsiteY45" fmla="*/ 6781200 h 7919265"/>
              <a:gd name="connsiteX46" fmla="*/ 5497062 w 5861642"/>
              <a:gd name="connsiteY46" fmla="*/ 6802542 h 7919265"/>
              <a:gd name="connsiteX47" fmla="*/ 5499947 w 5861642"/>
              <a:gd name="connsiteY47" fmla="*/ 6820932 h 7919265"/>
              <a:gd name="connsiteX48" fmla="*/ 5494409 w 5861642"/>
              <a:gd name="connsiteY48" fmla="*/ 6847760 h 7919265"/>
              <a:gd name="connsiteX49" fmla="*/ 5486503 w 5861642"/>
              <a:gd name="connsiteY49" fmla="*/ 6982763 h 7919265"/>
              <a:gd name="connsiteX50" fmla="*/ 5452061 w 5861642"/>
              <a:gd name="connsiteY50" fmla="*/ 7583356 h 7919265"/>
              <a:gd name="connsiteX51" fmla="*/ 5458843 w 5861642"/>
              <a:gd name="connsiteY51" fmla="*/ 7628844 h 7919265"/>
              <a:gd name="connsiteX52" fmla="*/ 5457259 w 5861642"/>
              <a:gd name="connsiteY52" fmla="*/ 7712341 h 7919265"/>
              <a:gd name="connsiteX53" fmla="*/ 5443236 w 5861642"/>
              <a:gd name="connsiteY53" fmla="*/ 7838503 h 7919265"/>
              <a:gd name="connsiteX54" fmla="*/ 5447010 w 5861642"/>
              <a:gd name="connsiteY54" fmla="*/ 7862553 h 7919265"/>
              <a:gd name="connsiteX55" fmla="*/ 5432854 w 5861642"/>
              <a:gd name="connsiteY55" fmla="*/ 7919237 h 7919265"/>
              <a:gd name="connsiteX56" fmla="*/ 397307 w 5861642"/>
              <a:gd name="connsiteY56" fmla="*/ 7606085 h 7919265"/>
              <a:gd name="connsiteX57" fmla="*/ 0 w 5861642"/>
              <a:gd name="connsiteY57"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701519 w 5861642"/>
              <a:gd name="connsiteY38" fmla="*/ 3191820 h 7919265"/>
              <a:gd name="connsiteX39" fmla="*/ 5515806 w 5861642"/>
              <a:gd name="connsiteY39" fmla="*/ 6483795 h 7919265"/>
              <a:gd name="connsiteX40" fmla="*/ 5510305 w 5861642"/>
              <a:gd name="connsiteY40" fmla="*/ 6577332 h 7919265"/>
              <a:gd name="connsiteX41" fmla="*/ 5511780 w 5861642"/>
              <a:gd name="connsiteY41" fmla="*/ 6587223 h 7919265"/>
              <a:gd name="connsiteX42" fmla="*/ 5510197 w 5861642"/>
              <a:gd name="connsiteY42" fmla="*/ 6670719 h 7919265"/>
              <a:gd name="connsiteX43" fmla="*/ 5499832 w 5861642"/>
              <a:gd name="connsiteY43" fmla="*/ 6770108 h 7919265"/>
              <a:gd name="connsiteX44" fmla="*/ 5498316 w 5861642"/>
              <a:gd name="connsiteY44" fmla="*/ 6781200 h 7919265"/>
              <a:gd name="connsiteX45" fmla="*/ 5497062 w 5861642"/>
              <a:gd name="connsiteY45" fmla="*/ 6802542 h 7919265"/>
              <a:gd name="connsiteX46" fmla="*/ 5499947 w 5861642"/>
              <a:gd name="connsiteY46" fmla="*/ 6820932 h 7919265"/>
              <a:gd name="connsiteX47" fmla="*/ 5494409 w 5861642"/>
              <a:gd name="connsiteY47" fmla="*/ 6847760 h 7919265"/>
              <a:gd name="connsiteX48" fmla="*/ 5486503 w 5861642"/>
              <a:gd name="connsiteY48" fmla="*/ 6982763 h 7919265"/>
              <a:gd name="connsiteX49" fmla="*/ 5452061 w 5861642"/>
              <a:gd name="connsiteY49" fmla="*/ 7583356 h 7919265"/>
              <a:gd name="connsiteX50" fmla="*/ 5458843 w 5861642"/>
              <a:gd name="connsiteY50" fmla="*/ 7628844 h 7919265"/>
              <a:gd name="connsiteX51" fmla="*/ 5457259 w 5861642"/>
              <a:gd name="connsiteY51" fmla="*/ 7712341 h 7919265"/>
              <a:gd name="connsiteX52" fmla="*/ 5443236 w 5861642"/>
              <a:gd name="connsiteY52" fmla="*/ 7838503 h 7919265"/>
              <a:gd name="connsiteX53" fmla="*/ 5447010 w 5861642"/>
              <a:gd name="connsiteY53" fmla="*/ 7862553 h 7919265"/>
              <a:gd name="connsiteX54" fmla="*/ 5432854 w 5861642"/>
              <a:gd name="connsiteY54" fmla="*/ 7919237 h 7919265"/>
              <a:gd name="connsiteX55" fmla="*/ 397307 w 5861642"/>
              <a:gd name="connsiteY55" fmla="*/ 7606085 h 7919265"/>
              <a:gd name="connsiteX56" fmla="*/ 0 w 5861642"/>
              <a:gd name="connsiteY56"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18561 w 5861642"/>
              <a:gd name="connsiteY36" fmla="*/ 3056469 h 7919265"/>
              <a:gd name="connsiteX37" fmla="*/ 5704157 w 5861642"/>
              <a:gd name="connsiteY37" fmla="*/ 3191664 h 7919265"/>
              <a:gd name="connsiteX38" fmla="*/ 5515806 w 5861642"/>
              <a:gd name="connsiteY38" fmla="*/ 6483795 h 7919265"/>
              <a:gd name="connsiteX39" fmla="*/ 5510305 w 5861642"/>
              <a:gd name="connsiteY39" fmla="*/ 6577332 h 7919265"/>
              <a:gd name="connsiteX40" fmla="*/ 5511780 w 5861642"/>
              <a:gd name="connsiteY40" fmla="*/ 6587223 h 7919265"/>
              <a:gd name="connsiteX41" fmla="*/ 5510197 w 5861642"/>
              <a:gd name="connsiteY41" fmla="*/ 6670719 h 7919265"/>
              <a:gd name="connsiteX42" fmla="*/ 5499832 w 5861642"/>
              <a:gd name="connsiteY42" fmla="*/ 6770108 h 7919265"/>
              <a:gd name="connsiteX43" fmla="*/ 5498316 w 5861642"/>
              <a:gd name="connsiteY43" fmla="*/ 6781200 h 7919265"/>
              <a:gd name="connsiteX44" fmla="*/ 5497062 w 5861642"/>
              <a:gd name="connsiteY44" fmla="*/ 6802542 h 7919265"/>
              <a:gd name="connsiteX45" fmla="*/ 5499947 w 5861642"/>
              <a:gd name="connsiteY45" fmla="*/ 6820932 h 7919265"/>
              <a:gd name="connsiteX46" fmla="*/ 5494409 w 5861642"/>
              <a:gd name="connsiteY46" fmla="*/ 6847760 h 7919265"/>
              <a:gd name="connsiteX47" fmla="*/ 5486503 w 5861642"/>
              <a:gd name="connsiteY47" fmla="*/ 6982763 h 7919265"/>
              <a:gd name="connsiteX48" fmla="*/ 5452061 w 5861642"/>
              <a:gd name="connsiteY48" fmla="*/ 7583356 h 7919265"/>
              <a:gd name="connsiteX49" fmla="*/ 5458843 w 5861642"/>
              <a:gd name="connsiteY49" fmla="*/ 7628844 h 7919265"/>
              <a:gd name="connsiteX50" fmla="*/ 5457259 w 5861642"/>
              <a:gd name="connsiteY50" fmla="*/ 7712341 h 7919265"/>
              <a:gd name="connsiteX51" fmla="*/ 5443236 w 5861642"/>
              <a:gd name="connsiteY51" fmla="*/ 7838503 h 7919265"/>
              <a:gd name="connsiteX52" fmla="*/ 5447010 w 5861642"/>
              <a:gd name="connsiteY52" fmla="*/ 7862553 h 7919265"/>
              <a:gd name="connsiteX53" fmla="*/ 5432854 w 5861642"/>
              <a:gd name="connsiteY53" fmla="*/ 7919237 h 7919265"/>
              <a:gd name="connsiteX54" fmla="*/ 397307 w 5861642"/>
              <a:gd name="connsiteY54" fmla="*/ 7606085 h 7919265"/>
              <a:gd name="connsiteX55" fmla="*/ 0 w 5861642"/>
              <a:gd name="connsiteY55"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704157 w 5861642"/>
              <a:gd name="connsiteY36" fmla="*/ 3191664 h 7919265"/>
              <a:gd name="connsiteX37" fmla="*/ 5515806 w 5861642"/>
              <a:gd name="connsiteY37" fmla="*/ 6483795 h 7919265"/>
              <a:gd name="connsiteX38" fmla="*/ 5510305 w 5861642"/>
              <a:gd name="connsiteY38" fmla="*/ 6577332 h 7919265"/>
              <a:gd name="connsiteX39" fmla="*/ 5511780 w 5861642"/>
              <a:gd name="connsiteY39" fmla="*/ 6587223 h 7919265"/>
              <a:gd name="connsiteX40" fmla="*/ 5510197 w 5861642"/>
              <a:gd name="connsiteY40" fmla="*/ 6670719 h 7919265"/>
              <a:gd name="connsiteX41" fmla="*/ 5499832 w 5861642"/>
              <a:gd name="connsiteY41" fmla="*/ 6770108 h 7919265"/>
              <a:gd name="connsiteX42" fmla="*/ 5498316 w 5861642"/>
              <a:gd name="connsiteY42" fmla="*/ 6781200 h 7919265"/>
              <a:gd name="connsiteX43" fmla="*/ 5497062 w 5861642"/>
              <a:gd name="connsiteY43" fmla="*/ 6802542 h 7919265"/>
              <a:gd name="connsiteX44" fmla="*/ 5499947 w 5861642"/>
              <a:gd name="connsiteY44" fmla="*/ 6820932 h 7919265"/>
              <a:gd name="connsiteX45" fmla="*/ 5494409 w 5861642"/>
              <a:gd name="connsiteY45" fmla="*/ 6847760 h 7919265"/>
              <a:gd name="connsiteX46" fmla="*/ 5486503 w 5861642"/>
              <a:gd name="connsiteY46" fmla="*/ 6982763 h 7919265"/>
              <a:gd name="connsiteX47" fmla="*/ 5452061 w 5861642"/>
              <a:gd name="connsiteY47" fmla="*/ 7583356 h 7919265"/>
              <a:gd name="connsiteX48" fmla="*/ 5458843 w 5861642"/>
              <a:gd name="connsiteY48" fmla="*/ 7628844 h 7919265"/>
              <a:gd name="connsiteX49" fmla="*/ 5457259 w 5861642"/>
              <a:gd name="connsiteY49" fmla="*/ 7712341 h 7919265"/>
              <a:gd name="connsiteX50" fmla="*/ 5443236 w 5861642"/>
              <a:gd name="connsiteY50" fmla="*/ 7838503 h 7919265"/>
              <a:gd name="connsiteX51" fmla="*/ 5447010 w 5861642"/>
              <a:gd name="connsiteY51" fmla="*/ 7862553 h 7919265"/>
              <a:gd name="connsiteX52" fmla="*/ 5432854 w 5861642"/>
              <a:gd name="connsiteY52" fmla="*/ 7919237 h 7919265"/>
              <a:gd name="connsiteX53" fmla="*/ 397307 w 5861642"/>
              <a:gd name="connsiteY53" fmla="*/ 7606085 h 7919265"/>
              <a:gd name="connsiteX54" fmla="*/ 0 w 5861642"/>
              <a:gd name="connsiteY54"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515806 w 5861642"/>
              <a:gd name="connsiteY36" fmla="*/ 6483795 h 7919265"/>
              <a:gd name="connsiteX37" fmla="*/ 5510305 w 5861642"/>
              <a:gd name="connsiteY37" fmla="*/ 6577332 h 7919265"/>
              <a:gd name="connsiteX38" fmla="*/ 5511780 w 5861642"/>
              <a:gd name="connsiteY38" fmla="*/ 6587223 h 7919265"/>
              <a:gd name="connsiteX39" fmla="*/ 5510197 w 5861642"/>
              <a:gd name="connsiteY39" fmla="*/ 6670719 h 7919265"/>
              <a:gd name="connsiteX40" fmla="*/ 5499832 w 5861642"/>
              <a:gd name="connsiteY40" fmla="*/ 6770108 h 7919265"/>
              <a:gd name="connsiteX41" fmla="*/ 5498316 w 5861642"/>
              <a:gd name="connsiteY41" fmla="*/ 6781200 h 7919265"/>
              <a:gd name="connsiteX42" fmla="*/ 5497062 w 5861642"/>
              <a:gd name="connsiteY42" fmla="*/ 6802542 h 7919265"/>
              <a:gd name="connsiteX43" fmla="*/ 5499947 w 5861642"/>
              <a:gd name="connsiteY43" fmla="*/ 6820932 h 7919265"/>
              <a:gd name="connsiteX44" fmla="*/ 5494409 w 5861642"/>
              <a:gd name="connsiteY44" fmla="*/ 6847760 h 7919265"/>
              <a:gd name="connsiteX45" fmla="*/ 5486503 w 5861642"/>
              <a:gd name="connsiteY45" fmla="*/ 6982763 h 7919265"/>
              <a:gd name="connsiteX46" fmla="*/ 5452061 w 5861642"/>
              <a:gd name="connsiteY46" fmla="*/ 7583356 h 7919265"/>
              <a:gd name="connsiteX47" fmla="*/ 5458843 w 5861642"/>
              <a:gd name="connsiteY47" fmla="*/ 7628844 h 7919265"/>
              <a:gd name="connsiteX48" fmla="*/ 5457259 w 5861642"/>
              <a:gd name="connsiteY48" fmla="*/ 7712341 h 7919265"/>
              <a:gd name="connsiteX49" fmla="*/ 5443236 w 5861642"/>
              <a:gd name="connsiteY49" fmla="*/ 7838503 h 7919265"/>
              <a:gd name="connsiteX50" fmla="*/ 5447010 w 5861642"/>
              <a:gd name="connsiteY50" fmla="*/ 7862553 h 7919265"/>
              <a:gd name="connsiteX51" fmla="*/ 5432854 w 5861642"/>
              <a:gd name="connsiteY51" fmla="*/ 7919237 h 7919265"/>
              <a:gd name="connsiteX52" fmla="*/ 397307 w 5861642"/>
              <a:gd name="connsiteY52" fmla="*/ 7606085 h 7919265"/>
              <a:gd name="connsiteX53" fmla="*/ 0 w 5861642"/>
              <a:gd name="connsiteY53"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510305 w 5861642"/>
              <a:gd name="connsiteY36" fmla="*/ 6577332 h 7919265"/>
              <a:gd name="connsiteX37" fmla="*/ 5511780 w 5861642"/>
              <a:gd name="connsiteY37" fmla="*/ 6587223 h 7919265"/>
              <a:gd name="connsiteX38" fmla="*/ 5510197 w 5861642"/>
              <a:gd name="connsiteY38" fmla="*/ 6670719 h 7919265"/>
              <a:gd name="connsiteX39" fmla="*/ 5499832 w 5861642"/>
              <a:gd name="connsiteY39" fmla="*/ 6770108 h 7919265"/>
              <a:gd name="connsiteX40" fmla="*/ 5498316 w 5861642"/>
              <a:gd name="connsiteY40" fmla="*/ 6781200 h 7919265"/>
              <a:gd name="connsiteX41" fmla="*/ 5497062 w 5861642"/>
              <a:gd name="connsiteY41" fmla="*/ 6802542 h 7919265"/>
              <a:gd name="connsiteX42" fmla="*/ 5499947 w 5861642"/>
              <a:gd name="connsiteY42" fmla="*/ 6820932 h 7919265"/>
              <a:gd name="connsiteX43" fmla="*/ 5494409 w 5861642"/>
              <a:gd name="connsiteY43" fmla="*/ 6847760 h 7919265"/>
              <a:gd name="connsiteX44" fmla="*/ 5486503 w 5861642"/>
              <a:gd name="connsiteY44" fmla="*/ 6982763 h 7919265"/>
              <a:gd name="connsiteX45" fmla="*/ 5452061 w 5861642"/>
              <a:gd name="connsiteY45" fmla="*/ 7583356 h 7919265"/>
              <a:gd name="connsiteX46" fmla="*/ 5458843 w 5861642"/>
              <a:gd name="connsiteY46" fmla="*/ 7628844 h 7919265"/>
              <a:gd name="connsiteX47" fmla="*/ 5457259 w 5861642"/>
              <a:gd name="connsiteY47" fmla="*/ 7712341 h 7919265"/>
              <a:gd name="connsiteX48" fmla="*/ 5443236 w 5861642"/>
              <a:gd name="connsiteY48" fmla="*/ 7838503 h 7919265"/>
              <a:gd name="connsiteX49" fmla="*/ 5447010 w 5861642"/>
              <a:gd name="connsiteY49" fmla="*/ 7862553 h 7919265"/>
              <a:gd name="connsiteX50" fmla="*/ 5432854 w 5861642"/>
              <a:gd name="connsiteY50" fmla="*/ 7919237 h 7919265"/>
              <a:gd name="connsiteX51" fmla="*/ 397307 w 5861642"/>
              <a:gd name="connsiteY51" fmla="*/ 7606085 h 7919265"/>
              <a:gd name="connsiteX52" fmla="*/ 0 w 5861642"/>
              <a:gd name="connsiteY52"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510305 w 5861642"/>
              <a:gd name="connsiteY36" fmla="*/ 6577332 h 7919265"/>
              <a:gd name="connsiteX37" fmla="*/ 5510197 w 5861642"/>
              <a:gd name="connsiteY37" fmla="*/ 6670719 h 7919265"/>
              <a:gd name="connsiteX38" fmla="*/ 5499832 w 5861642"/>
              <a:gd name="connsiteY38" fmla="*/ 6770108 h 7919265"/>
              <a:gd name="connsiteX39" fmla="*/ 5498316 w 5861642"/>
              <a:gd name="connsiteY39" fmla="*/ 6781200 h 7919265"/>
              <a:gd name="connsiteX40" fmla="*/ 5497062 w 5861642"/>
              <a:gd name="connsiteY40" fmla="*/ 6802542 h 7919265"/>
              <a:gd name="connsiteX41" fmla="*/ 5499947 w 5861642"/>
              <a:gd name="connsiteY41" fmla="*/ 6820932 h 7919265"/>
              <a:gd name="connsiteX42" fmla="*/ 5494409 w 5861642"/>
              <a:gd name="connsiteY42" fmla="*/ 6847760 h 7919265"/>
              <a:gd name="connsiteX43" fmla="*/ 5486503 w 5861642"/>
              <a:gd name="connsiteY43" fmla="*/ 6982763 h 7919265"/>
              <a:gd name="connsiteX44" fmla="*/ 5452061 w 5861642"/>
              <a:gd name="connsiteY44" fmla="*/ 7583356 h 7919265"/>
              <a:gd name="connsiteX45" fmla="*/ 5458843 w 5861642"/>
              <a:gd name="connsiteY45" fmla="*/ 7628844 h 7919265"/>
              <a:gd name="connsiteX46" fmla="*/ 5457259 w 5861642"/>
              <a:gd name="connsiteY46" fmla="*/ 7712341 h 7919265"/>
              <a:gd name="connsiteX47" fmla="*/ 5443236 w 5861642"/>
              <a:gd name="connsiteY47" fmla="*/ 7838503 h 7919265"/>
              <a:gd name="connsiteX48" fmla="*/ 5447010 w 5861642"/>
              <a:gd name="connsiteY48" fmla="*/ 7862553 h 7919265"/>
              <a:gd name="connsiteX49" fmla="*/ 5432854 w 5861642"/>
              <a:gd name="connsiteY49" fmla="*/ 7919237 h 7919265"/>
              <a:gd name="connsiteX50" fmla="*/ 397307 w 5861642"/>
              <a:gd name="connsiteY50" fmla="*/ 7606085 h 7919265"/>
              <a:gd name="connsiteX51" fmla="*/ 0 w 5861642"/>
              <a:gd name="connsiteY51"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737032 w 5861642"/>
              <a:gd name="connsiteY35" fmla="*/ 2967149 h 7919265"/>
              <a:gd name="connsiteX36" fmla="*/ 5510197 w 5861642"/>
              <a:gd name="connsiteY36" fmla="*/ 6670719 h 7919265"/>
              <a:gd name="connsiteX37" fmla="*/ 5499832 w 5861642"/>
              <a:gd name="connsiteY37" fmla="*/ 6770108 h 7919265"/>
              <a:gd name="connsiteX38" fmla="*/ 5498316 w 5861642"/>
              <a:gd name="connsiteY38" fmla="*/ 6781200 h 7919265"/>
              <a:gd name="connsiteX39" fmla="*/ 5497062 w 5861642"/>
              <a:gd name="connsiteY39" fmla="*/ 6802542 h 7919265"/>
              <a:gd name="connsiteX40" fmla="*/ 5499947 w 5861642"/>
              <a:gd name="connsiteY40" fmla="*/ 6820932 h 7919265"/>
              <a:gd name="connsiteX41" fmla="*/ 5494409 w 5861642"/>
              <a:gd name="connsiteY41" fmla="*/ 6847760 h 7919265"/>
              <a:gd name="connsiteX42" fmla="*/ 5486503 w 5861642"/>
              <a:gd name="connsiteY42" fmla="*/ 6982763 h 7919265"/>
              <a:gd name="connsiteX43" fmla="*/ 5452061 w 5861642"/>
              <a:gd name="connsiteY43" fmla="*/ 7583356 h 7919265"/>
              <a:gd name="connsiteX44" fmla="*/ 5458843 w 5861642"/>
              <a:gd name="connsiteY44" fmla="*/ 7628844 h 7919265"/>
              <a:gd name="connsiteX45" fmla="*/ 5457259 w 5861642"/>
              <a:gd name="connsiteY45" fmla="*/ 7712341 h 7919265"/>
              <a:gd name="connsiteX46" fmla="*/ 5443236 w 5861642"/>
              <a:gd name="connsiteY46" fmla="*/ 7838503 h 7919265"/>
              <a:gd name="connsiteX47" fmla="*/ 5447010 w 5861642"/>
              <a:gd name="connsiteY47" fmla="*/ 7862553 h 7919265"/>
              <a:gd name="connsiteX48" fmla="*/ 5432854 w 5861642"/>
              <a:gd name="connsiteY48" fmla="*/ 7919237 h 7919265"/>
              <a:gd name="connsiteX49" fmla="*/ 397307 w 5861642"/>
              <a:gd name="connsiteY49" fmla="*/ 7606085 h 7919265"/>
              <a:gd name="connsiteX50" fmla="*/ 0 w 5861642"/>
              <a:gd name="connsiteY50"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743281 w 5861642"/>
              <a:gd name="connsiteY34" fmla="*/ 2953568 h 7919265"/>
              <a:gd name="connsiteX35" fmla="*/ 5510197 w 5861642"/>
              <a:gd name="connsiteY35" fmla="*/ 6670719 h 7919265"/>
              <a:gd name="connsiteX36" fmla="*/ 5499832 w 5861642"/>
              <a:gd name="connsiteY36" fmla="*/ 6770108 h 7919265"/>
              <a:gd name="connsiteX37" fmla="*/ 5498316 w 5861642"/>
              <a:gd name="connsiteY37" fmla="*/ 6781200 h 7919265"/>
              <a:gd name="connsiteX38" fmla="*/ 5497062 w 5861642"/>
              <a:gd name="connsiteY38" fmla="*/ 6802542 h 7919265"/>
              <a:gd name="connsiteX39" fmla="*/ 5499947 w 5861642"/>
              <a:gd name="connsiteY39" fmla="*/ 6820932 h 7919265"/>
              <a:gd name="connsiteX40" fmla="*/ 5494409 w 5861642"/>
              <a:gd name="connsiteY40" fmla="*/ 6847760 h 7919265"/>
              <a:gd name="connsiteX41" fmla="*/ 5486503 w 5861642"/>
              <a:gd name="connsiteY41" fmla="*/ 6982763 h 7919265"/>
              <a:gd name="connsiteX42" fmla="*/ 5452061 w 5861642"/>
              <a:gd name="connsiteY42" fmla="*/ 7583356 h 7919265"/>
              <a:gd name="connsiteX43" fmla="*/ 5458843 w 5861642"/>
              <a:gd name="connsiteY43" fmla="*/ 7628844 h 7919265"/>
              <a:gd name="connsiteX44" fmla="*/ 5457259 w 5861642"/>
              <a:gd name="connsiteY44" fmla="*/ 7712341 h 7919265"/>
              <a:gd name="connsiteX45" fmla="*/ 5443236 w 5861642"/>
              <a:gd name="connsiteY45" fmla="*/ 7838503 h 7919265"/>
              <a:gd name="connsiteX46" fmla="*/ 5447010 w 5861642"/>
              <a:gd name="connsiteY46" fmla="*/ 7862553 h 7919265"/>
              <a:gd name="connsiteX47" fmla="*/ 5432854 w 5861642"/>
              <a:gd name="connsiteY47" fmla="*/ 7919237 h 7919265"/>
              <a:gd name="connsiteX48" fmla="*/ 397307 w 5861642"/>
              <a:gd name="connsiteY48" fmla="*/ 7606085 h 7919265"/>
              <a:gd name="connsiteX49" fmla="*/ 0 w 5861642"/>
              <a:gd name="connsiteY49"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742249 w 5861642"/>
              <a:gd name="connsiteY33" fmla="*/ 2859981 h 7919265"/>
              <a:gd name="connsiteX34" fmla="*/ 5510197 w 5861642"/>
              <a:gd name="connsiteY34" fmla="*/ 6670719 h 7919265"/>
              <a:gd name="connsiteX35" fmla="*/ 5499832 w 5861642"/>
              <a:gd name="connsiteY35" fmla="*/ 6770108 h 7919265"/>
              <a:gd name="connsiteX36" fmla="*/ 5498316 w 5861642"/>
              <a:gd name="connsiteY36" fmla="*/ 6781200 h 7919265"/>
              <a:gd name="connsiteX37" fmla="*/ 5497062 w 5861642"/>
              <a:gd name="connsiteY37" fmla="*/ 6802542 h 7919265"/>
              <a:gd name="connsiteX38" fmla="*/ 5499947 w 5861642"/>
              <a:gd name="connsiteY38" fmla="*/ 6820932 h 7919265"/>
              <a:gd name="connsiteX39" fmla="*/ 5494409 w 5861642"/>
              <a:gd name="connsiteY39" fmla="*/ 6847760 h 7919265"/>
              <a:gd name="connsiteX40" fmla="*/ 5486503 w 5861642"/>
              <a:gd name="connsiteY40" fmla="*/ 6982763 h 7919265"/>
              <a:gd name="connsiteX41" fmla="*/ 5452061 w 5861642"/>
              <a:gd name="connsiteY41" fmla="*/ 7583356 h 7919265"/>
              <a:gd name="connsiteX42" fmla="*/ 5458843 w 5861642"/>
              <a:gd name="connsiteY42" fmla="*/ 7628844 h 7919265"/>
              <a:gd name="connsiteX43" fmla="*/ 5457259 w 5861642"/>
              <a:gd name="connsiteY43" fmla="*/ 7712341 h 7919265"/>
              <a:gd name="connsiteX44" fmla="*/ 5443236 w 5861642"/>
              <a:gd name="connsiteY44" fmla="*/ 7838503 h 7919265"/>
              <a:gd name="connsiteX45" fmla="*/ 5447010 w 5861642"/>
              <a:gd name="connsiteY45" fmla="*/ 7862553 h 7919265"/>
              <a:gd name="connsiteX46" fmla="*/ 5432854 w 5861642"/>
              <a:gd name="connsiteY46" fmla="*/ 7919237 h 7919265"/>
              <a:gd name="connsiteX47" fmla="*/ 397307 w 5861642"/>
              <a:gd name="connsiteY47" fmla="*/ 7606085 h 7919265"/>
              <a:gd name="connsiteX48" fmla="*/ 0 w 5861642"/>
              <a:gd name="connsiteY48"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510197 w 5861642"/>
              <a:gd name="connsiteY33" fmla="*/ 6670719 h 7919265"/>
              <a:gd name="connsiteX34" fmla="*/ 5499832 w 5861642"/>
              <a:gd name="connsiteY34" fmla="*/ 6770108 h 7919265"/>
              <a:gd name="connsiteX35" fmla="*/ 5498316 w 5861642"/>
              <a:gd name="connsiteY35" fmla="*/ 6781200 h 7919265"/>
              <a:gd name="connsiteX36" fmla="*/ 5497062 w 5861642"/>
              <a:gd name="connsiteY36" fmla="*/ 6802542 h 7919265"/>
              <a:gd name="connsiteX37" fmla="*/ 5499947 w 5861642"/>
              <a:gd name="connsiteY37" fmla="*/ 6820932 h 7919265"/>
              <a:gd name="connsiteX38" fmla="*/ 5494409 w 5861642"/>
              <a:gd name="connsiteY38" fmla="*/ 6847760 h 7919265"/>
              <a:gd name="connsiteX39" fmla="*/ 5486503 w 5861642"/>
              <a:gd name="connsiteY39" fmla="*/ 6982763 h 7919265"/>
              <a:gd name="connsiteX40" fmla="*/ 5452061 w 5861642"/>
              <a:gd name="connsiteY40" fmla="*/ 7583356 h 7919265"/>
              <a:gd name="connsiteX41" fmla="*/ 5458843 w 5861642"/>
              <a:gd name="connsiteY41" fmla="*/ 7628844 h 7919265"/>
              <a:gd name="connsiteX42" fmla="*/ 5457259 w 5861642"/>
              <a:gd name="connsiteY42" fmla="*/ 7712341 h 7919265"/>
              <a:gd name="connsiteX43" fmla="*/ 5443236 w 5861642"/>
              <a:gd name="connsiteY43" fmla="*/ 7838503 h 7919265"/>
              <a:gd name="connsiteX44" fmla="*/ 5447010 w 5861642"/>
              <a:gd name="connsiteY44" fmla="*/ 7862553 h 7919265"/>
              <a:gd name="connsiteX45" fmla="*/ 5432854 w 5861642"/>
              <a:gd name="connsiteY45" fmla="*/ 7919237 h 7919265"/>
              <a:gd name="connsiteX46" fmla="*/ 397307 w 5861642"/>
              <a:gd name="connsiteY46" fmla="*/ 7606085 h 7919265"/>
              <a:gd name="connsiteX47" fmla="*/ 0 w 5861642"/>
              <a:gd name="connsiteY47"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22318 w 5861642"/>
              <a:gd name="connsiteY9" fmla="*/ 1018677 h 7919265"/>
              <a:gd name="connsiteX10" fmla="*/ 5809530 w 5861642"/>
              <a:gd name="connsiteY10" fmla="*/ 1196200 h 7919265"/>
              <a:gd name="connsiteX11" fmla="*/ 5812189 w 5861642"/>
              <a:gd name="connsiteY11" fmla="*/ 1197315 h 7919265"/>
              <a:gd name="connsiteX12" fmla="*/ 5817462 w 5861642"/>
              <a:gd name="connsiteY12" fmla="*/ 1242155 h 7919265"/>
              <a:gd name="connsiteX13" fmla="*/ 5811320 w 5861642"/>
              <a:gd name="connsiteY13" fmla="*/ 1364256 h 7919265"/>
              <a:gd name="connsiteX14" fmla="*/ 5811185 w 5861642"/>
              <a:gd name="connsiteY14" fmla="*/ 1436500 h 7919265"/>
              <a:gd name="connsiteX15" fmla="*/ 5816694 w 5861642"/>
              <a:gd name="connsiteY15" fmla="*/ 1462669 h 7919265"/>
              <a:gd name="connsiteX16" fmla="*/ 5818070 w 5861642"/>
              <a:gd name="connsiteY16" fmla="*/ 1637067 h 7919265"/>
              <a:gd name="connsiteX17" fmla="*/ 5811245 w 5861642"/>
              <a:gd name="connsiteY17" fmla="*/ 1696270 h 7919265"/>
              <a:gd name="connsiteX18" fmla="*/ 5795186 w 5861642"/>
              <a:gd name="connsiteY18" fmla="*/ 1818360 h 7919265"/>
              <a:gd name="connsiteX19" fmla="*/ 5796218 w 5861642"/>
              <a:gd name="connsiteY19" fmla="*/ 1911947 h 7919265"/>
              <a:gd name="connsiteX20" fmla="*/ 5789969 w 5861642"/>
              <a:gd name="connsiteY20" fmla="*/ 1925528 h 7919265"/>
              <a:gd name="connsiteX21" fmla="*/ 5771499 w 5861642"/>
              <a:gd name="connsiteY21" fmla="*/ 2014848 h 7919265"/>
              <a:gd name="connsiteX22" fmla="*/ 5767709 w 5861642"/>
              <a:gd name="connsiteY22" fmla="*/ 2045563 h 7919265"/>
              <a:gd name="connsiteX23" fmla="*/ 5767187 w 5861642"/>
              <a:gd name="connsiteY23" fmla="*/ 2054308 h 7919265"/>
              <a:gd name="connsiteX24" fmla="*/ 5769380 w 5861642"/>
              <a:gd name="connsiteY24" fmla="*/ 2060299 h 7919265"/>
              <a:gd name="connsiteX25" fmla="*/ 5756593 w 5861642"/>
              <a:gd name="connsiteY25" fmla="*/ 2237821 h 7919265"/>
              <a:gd name="connsiteX26" fmla="*/ 5759252 w 5861642"/>
              <a:gd name="connsiteY26" fmla="*/ 2238936 h 7919265"/>
              <a:gd name="connsiteX27" fmla="*/ 5764525 w 5861642"/>
              <a:gd name="connsiteY27" fmla="*/ 2283776 h 7919265"/>
              <a:gd name="connsiteX28" fmla="*/ 5758382 w 5861642"/>
              <a:gd name="connsiteY28" fmla="*/ 2405877 h 7919265"/>
              <a:gd name="connsiteX29" fmla="*/ 5758248 w 5861642"/>
              <a:gd name="connsiteY29" fmla="*/ 2478121 h 7919265"/>
              <a:gd name="connsiteX30" fmla="*/ 5763756 w 5861642"/>
              <a:gd name="connsiteY30" fmla="*/ 2504290 h 7919265"/>
              <a:gd name="connsiteX31" fmla="*/ 5765133 w 5861642"/>
              <a:gd name="connsiteY31" fmla="*/ 2678688 h 7919265"/>
              <a:gd name="connsiteX32" fmla="*/ 5758308 w 5861642"/>
              <a:gd name="connsiteY32" fmla="*/ 2737891 h 7919265"/>
              <a:gd name="connsiteX33" fmla="*/ 5499832 w 5861642"/>
              <a:gd name="connsiteY33" fmla="*/ 6770108 h 7919265"/>
              <a:gd name="connsiteX34" fmla="*/ 5498316 w 5861642"/>
              <a:gd name="connsiteY34" fmla="*/ 6781200 h 7919265"/>
              <a:gd name="connsiteX35" fmla="*/ 5497062 w 5861642"/>
              <a:gd name="connsiteY35" fmla="*/ 6802542 h 7919265"/>
              <a:gd name="connsiteX36" fmla="*/ 5499947 w 5861642"/>
              <a:gd name="connsiteY36" fmla="*/ 6820932 h 7919265"/>
              <a:gd name="connsiteX37" fmla="*/ 5494409 w 5861642"/>
              <a:gd name="connsiteY37" fmla="*/ 6847760 h 7919265"/>
              <a:gd name="connsiteX38" fmla="*/ 5486503 w 5861642"/>
              <a:gd name="connsiteY38" fmla="*/ 6982763 h 7919265"/>
              <a:gd name="connsiteX39" fmla="*/ 5452061 w 5861642"/>
              <a:gd name="connsiteY39" fmla="*/ 7583356 h 7919265"/>
              <a:gd name="connsiteX40" fmla="*/ 5458843 w 5861642"/>
              <a:gd name="connsiteY40" fmla="*/ 7628844 h 7919265"/>
              <a:gd name="connsiteX41" fmla="*/ 5457259 w 5861642"/>
              <a:gd name="connsiteY41" fmla="*/ 7712341 h 7919265"/>
              <a:gd name="connsiteX42" fmla="*/ 5443236 w 5861642"/>
              <a:gd name="connsiteY42" fmla="*/ 7838503 h 7919265"/>
              <a:gd name="connsiteX43" fmla="*/ 5447010 w 5861642"/>
              <a:gd name="connsiteY43" fmla="*/ 7862553 h 7919265"/>
              <a:gd name="connsiteX44" fmla="*/ 5432854 w 5861642"/>
              <a:gd name="connsiteY44" fmla="*/ 7919237 h 7919265"/>
              <a:gd name="connsiteX45" fmla="*/ 397307 w 5861642"/>
              <a:gd name="connsiteY45" fmla="*/ 7606085 h 7919265"/>
              <a:gd name="connsiteX46" fmla="*/ 0 w 5861642"/>
              <a:gd name="connsiteY46"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20125 w 5861642"/>
              <a:gd name="connsiteY8" fmla="*/ 1012687 h 7919265"/>
              <a:gd name="connsiteX9" fmla="*/ 5809530 w 5861642"/>
              <a:gd name="connsiteY9" fmla="*/ 1196200 h 7919265"/>
              <a:gd name="connsiteX10" fmla="*/ 5812189 w 5861642"/>
              <a:gd name="connsiteY10" fmla="*/ 1197315 h 7919265"/>
              <a:gd name="connsiteX11" fmla="*/ 5817462 w 5861642"/>
              <a:gd name="connsiteY11" fmla="*/ 1242155 h 7919265"/>
              <a:gd name="connsiteX12" fmla="*/ 5811320 w 5861642"/>
              <a:gd name="connsiteY12" fmla="*/ 1364256 h 7919265"/>
              <a:gd name="connsiteX13" fmla="*/ 5811185 w 5861642"/>
              <a:gd name="connsiteY13" fmla="*/ 1436500 h 7919265"/>
              <a:gd name="connsiteX14" fmla="*/ 5816694 w 5861642"/>
              <a:gd name="connsiteY14" fmla="*/ 1462669 h 7919265"/>
              <a:gd name="connsiteX15" fmla="*/ 5818070 w 5861642"/>
              <a:gd name="connsiteY15" fmla="*/ 1637067 h 7919265"/>
              <a:gd name="connsiteX16" fmla="*/ 5811245 w 5861642"/>
              <a:gd name="connsiteY16" fmla="*/ 1696270 h 7919265"/>
              <a:gd name="connsiteX17" fmla="*/ 5795186 w 5861642"/>
              <a:gd name="connsiteY17" fmla="*/ 1818360 h 7919265"/>
              <a:gd name="connsiteX18" fmla="*/ 5796218 w 5861642"/>
              <a:gd name="connsiteY18" fmla="*/ 1911947 h 7919265"/>
              <a:gd name="connsiteX19" fmla="*/ 5789969 w 5861642"/>
              <a:gd name="connsiteY19" fmla="*/ 1925528 h 7919265"/>
              <a:gd name="connsiteX20" fmla="*/ 5771499 w 5861642"/>
              <a:gd name="connsiteY20" fmla="*/ 2014848 h 7919265"/>
              <a:gd name="connsiteX21" fmla="*/ 5767709 w 5861642"/>
              <a:gd name="connsiteY21" fmla="*/ 2045563 h 7919265"/>
              <a:gd name="connsiteX22" fmla="*/ 5767187 w 5861642"/>
              <a:gd name="connsiteY22" fmla="*/ 2054308 h 7919265"/>
              <a:gd name="connsiteX23" fmla="*/ 5769380 w 5861642"/>
              <a:gd name="connsiteY23" fmla="*/ 2060299 h 7919265"/>
              <a:gd name="connsiteX24" fmla="*/ 5756593 w 5861642"/>
              <a:gd name="connsiteY24" fmla="*/ 2237821 h 7919265"/>
              <a:gd name="connsiteX25" fmla="*/ 5759252 w 5861642"/>
              <a:gd name="connsiteY25" fmla="*/ 2238936 h 7919265"/>
              <a:gd name="connsiteX26" fmla="*/ 5764525 w 5861642"/>
              <a:gd name="connsiteY26" fmla="*/ 2283776 h 7919265"/>
              <a:gd name="connsiteX27" fmla="*/ 5758382 w 5861642"/>
              <a:gd name="connsiteY27" fmla="*/ 2405877 h 7919265"/>
              <a:gd name="connsiteX28" fmla="*/ 5758248 w 5861642"/>
              <a:gd name="connsiteY28" fmla="*/ 2478121 h 7919265"/>
              <a:gd name="connsiteX29" fmla="*/ 5763756 w 5861642"/>
              <a:gd name="connsiteY29" fmla="*/ 2504290 h 7919265"/>
              <a:gd name="connsiteX30" fmla="*/ 5765133 w 5861642"/>
              <a:gd name="connsiteY30" fmla="*/ 2678688 h 7919265"/>
              <a:gd name="connsiteX31" fmla="*/ 5758308 w 5861642"/>
              <a:gd name="connsiteY31" fmla="*/ 2737891 h 7919265"/>
              <a:gd name="connsiteX32" fmla="*/ 5499832 w 5861642"/>
              <a:gd name="connsiteY32" fmla="*/ 6770108 h 7919265"/>
              <a:gd name="connsiteX33" fmla="*/ 5498316 w 5861642"/>
              <a:gd name="connsiteY33" fmla="*/ 6781200 h 7919265"/>
              <a:gd name="connsiteX34" fmla="*/ 5497062 w 5861642"/>
              <a:gd name="connsiteY34" fmla="*/ 6802542 h 7919265"/>
              <a:gd name="connsiteX35" fmla="*/ 5499947 w 5861642"/>
              <a:gd name="connsiteY35" fmla="*/ 6820932 h 7919265"/>
              <a:gd name="connsiteX36" fmla="*/ 5494409 w 5861642"/>
              <a:gd name="connsiteY36" fmla="*/ 6847760 h 7919265"/>
              <a:gd name="connsiteX37" fmla="*/ 5486503 w 5861642"/>
              <a:gd name="connsiteY37" fmla="*/ 6982763 h 7919265"/>
              <a:gd name="connsiteX38" fmla="*/ 5452061 w 5861642"/>
              <a:gd name="connsiteY38" fmla="*/ 7583356 h 7919265"/>
              <a:gd name="connsiteX39" fmla="*/ 5458843 w 5861642"/>
              <a:gd name="connsiteY39" fmla="*/ 7628844 h 7919265"/>
              <a:gd name="connsiteX40" fmla="*/ 5457259 w 5861642"/>
              <a:gd name="connsiteY40" fmla="*/ 7712341 h 7919265"/>
              <a:gd name="connsiteX41" fmla="*/ 5443236 w 5861642"/>
              <a:gd name="connsiteY41" fmla="*/ 7838503 h 7919265"/>
              <a:gd name="connsiteX42" fmla="*/ 5447010 w 5861642"/>
              <a:gd name="connsiteY42" fmla="*/ 7862553 h 7919265"/>
              <a:gd name="connsiteX43" fmla="*/ 5432854 w 5861642"/>
              <a:gd name="connsiteY43" fmla="*/ 7919237 h 7919265"/>
              <a:gd name="connsiteX44" fmla="*/ 397307 w 5861642"/>
              <a:gd name="connsiteY44" fmla="*/ 7606085 h 7919265"/>
              <a:gd name="connsiteX45" fmla="*/ 0 w 5861642"/>
              <a:gd name="connsiteY45"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37543 w 5861642"/>
              <a:gd name="connsiteY7" fmla="*/ 720595 h 7919265"/>
              <a:gd name="connsiteX8" fmla="*/ 5809530 w 5861642"/>
              <a:gd name="connsiteY8" fmla="*/ 1196200 h 7919265"/>
              <a:gd name="connsiteX9" fmla="*/ 5812189 w 5861642"/>
              <a:gd name="connsiteY9" fmla="*/ 1197315 h 7919265"/>
              <a:gd name="connsiteX10" fmla="*/ 5817462 w 5861642"/>
              <a:gd name="connsiteY10" fmla="*/ 1242155 h 7919265"/>
              <a:gd name="connsiteX11" fmla="*/ 5811320 w 5861642"/>
              <a:gd name="connsiteY11" fmla="*/ 1364256 h 7919265"/>
              <a:gd name="connsiteX12" fmla="*/ 5811185 w 5861642"/>
              <a:gd name="connsiteY12" fmla="*/ 1436500 h 7919265"/>
              <a:gd name="connsiteX13" fmla="*/ 5816694 w 5861642"/>
              <a:gd name="connsiteY13" fmla="*/ 1462669 h 7919265"/>
              <a:gd name="connsiteX14" fmla="*/ 5818070 w 5861642"/>
              <a:gd name="connsiteY14" fmla="*/ 1637067 h 7919265"/>
              <a:gd name="connsiteX15" fmla="*/ 5811245 w 5861642"/>
              <a:gd name="connsiteY15" fmla="*/ 1696270 h 7919265"/>
              <a:gd name="connsiteX16" fmla="*/ 5795186 w 5861642"/>
              <a:gd name="connsiteY16" fmla="*/ 1818360 h 7919265"/>
              <a:gd name="connsiteX17" fmla="*/ 5796218 w 5861642"/>
              <a:gd name="connsiteY17" fmla="*/ 1911947 h 7919265"/>
              <a:gd name="connsiteX18" fmla="*/ 5789969 w 5861642"/>
              <a:gd name="connsiteY18" fmla="*/ 1925528 h 7919265"/>
              <a:gd name="connsiteX19" fmla="*/ 5771499 w 5861642"/>
              <a:gd name="connsiteY19" fmla="*/ 2014848 h 7919265"/>
              <a:gd name="connsiteX20" fmla="*/ 5767709 w 5861642"/>
              <a:gd name="connsiteY20" fmla="*/ 2045563 h 7919265"/>
              <a:gd name="connsiteX21" fmla="*/ 5767187 w 5861642"/>
              <a:gd name="connsiteY21" fmla="*/ 2054308 h 7919265"/>
              <a:gd name="connsiteX22" fmla="*/ 5769380 w 5861642"/>
              <a:gd name="connsiteY22" fmla="*/ 2060299 h 7919265"/>
              <a:gd name="connsiteX23" fmla="*/ 5756593 w 5861642"/>
              <a:gd name="connsiteY23" fmla="*/ 2237821 h 7919265"/>
              <a:gd name="connsiteX24" fmla="*/ 5759252 w 5861642"/>
              <a:gd name="connsiteY24" fmla="*/ 2238936 h 7919265"/>
              <a:gd name="connsiteX25" fmla="*/ 5764525 w 5861642"/>
              <a:gd name="connsiteY25" fmla="*/ 2283776 h 7919265"/>
              <a:gd name="connsiteX26" fmla="*/ 5758382 w 5861642"/>
              <a:gd name="connsiteY26" fmla="*/ 2405877 h 7919265"/>
              <a:gd name="connsiteX27" fmla="*/ 5758248 w 5861642"/>
              <a:gd name="connsiteY27" fmla="*/ 2478121 h 7919265"/>
              <a:gd name="connsiteX28" fmla="*/ 5763756 w 5861642"/>
              <a:gd name="connsiteY28" fmla="*/ 2504290 h 7919265"/>
              <a:gd name="connsiteX29" fmla="*/ 5765133 w 5861642"/>
              <a:gd name="connsiteY29" fmla="*/ 2678688 h 7919265"/>
              <a:gd name="connsiteX30" fmla="*/ 5758308 w 5861642"/>
              <a:gd name="connsiteY30" fmla="*/ 2737891 h 7919265"/>
              <a:gd name="connsiteX31" fmla="*/ 5499832 w 5861642"/>
              <a:gd name="connsiteY31" fmla="*/ 6770108 h 7919265"/>
              <a:gd name="connsiteX32" fmla="*/ 5498316 w 5861642"/>
              <a:gd name="connsiteY32" fmla="*/ 6781200 h 7919265"/>
              <a:gd name="connsiteX33" fmla="*/ 5497062 w 5861642"/>
              <a:gd name="connsiteY33" fmla="*/ 6802542 h 7919265"/>
              <a:gd name="connsiteX34" fmla="*/ 5499947 w 5861642"/>
              <a:gd name="connsiteY34" fmla="*/ 6820932 h 7919265"/>
              <a:gd name="connsiteX35" fmla="*/ 5494409 w 5861642"/>
              <a:gd name="connsiteY35" fmla="*/ 6847760 h 7919265"/>
              <a:gd name="connsiteX36" fmla="*/ 5486503 w 5861642"/>
              <a:gd name="connsiteY36" fmla="*/ 6982763 h 7919265"/>
              <a:gd name="connsiteX37" fmla="*/ 5452061 w 5861642"/>
              <a:gd name="connsiteY37" fmla="*/ 7583356 h 7919265"/>
              <a:gd name="connsiteX38" fmla="*/ 5458843 w 5861642"/>
              <a:gd name="connsiteY38" fmla="*/ 7628844 h 7919265"/>
              <a:gd name="connsiteX39" fmla="*/ 5457259 w 5861642"/>
              <a:gd name="connsiteY39" fmla="*/ 7712341 h 7919265"/>
              <a:gd name="connsiteX40" fmla="*/ 5443236 w 5861642"/>
              <a:gd name="connsiteY40" fmla="*/ 7838503 h 7919265"/>
              <a:gd name="connsiteX41" fmla="*/ 5447010 w 5861642"/>
              <a:gd name="connsiteY41" fmla="*/ 7862553 h 7919265"/>
              <a:gd name="connsiteX42" fmla="*/ 5432854 w 5861642"/>
              <a:gd name="connsiteY42" fmla="*/ 7919237 h 7919265"/>
              <a:gd name="connsiteX43" fmla="*/ 397307 w 5861642"/>
              <a:gd name="connsiteY43" fmla="*/ 7606085 h 7919265"/>
              <a:gd name="connsiteX44" fmla="*/ 0 w 5861642"/>
              <a:gd name="connsiteY44"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42343 w 5861642"/>
              <a:gd name="connsiteY6" fmla="*/ 627797 h 7919265"/>
              <a:gd name="connsiteX7" fmla="*/ 5809530 w 5861642"/>
              <a:gd name="connsiteY7" fmla="*/ 1196200 h 7919265"/>
              <a:gd name="connsiteX8" fmla="*/ 5812189 w 5861642"/>
              <a:gd name="connsiteY8" fmla="*/ 1197315 h 7919265"/>
              <a:gd name="connsiteX9" fmla="*/ 5817462 w 5861642"/>
              <a:gd name="connsiteY9" fmla="*/ 1242155 h 7919265"/>
              <a:gd name="connsiteX10" fmla="*/ 5811320 w 5861642"/>
              <a:gd name="connsiteY10" fmla="*/ 1364256 h 7919265"/>
              <a:gd name="connsiteX11" fmla="*/ 5811185 w 5861642"/>
              <a:gd name="connsiteY11" fmla="*/ 1436500 h 7919265"/>
              <a:gd name="connsiteX12" fmla="*/ 5816694 w 5861642"/>
              <a:gd name="connsiteY12" fmla="*/ 1462669 h 7919265"/>
              <a:gd name="connsiteX13" fmla="*/ 5818070 w 5861642"/>
              <a:gd name="connsiteY13" fmla="*/ 1637067 h 7919265"/>
              <a:gd name="connsiteX14" fmla="*/ 5811245 w 5861642"/>
              <a:gd name="connsiteY14" fmla="*/ 1696270 h 7919265"/>
              <a:gd name="connsiteX15" fmla="*/ 5795186 w 5861642"/>
              <a:gd name="connsiteY15" fmla="*/ 1818360 h 7919265"/>
              <a:gd name="connsiteX16" fmla="*/ 5796218 w 5861642"/>
              <a:gd name="connsiteY16" fmla="*/ 1911947 h 7919265"/>
              <a:gd name="connsiteX17" fmla="*/ 5789969 w 5861642"/>
              <a:gd name="connsiteY17" fmla="*/ 1925528 h 7919265"/>
              <a:gd name="connsiteX18" fmla="*/ 5771499 w 5861642"/>
              <a:gd name="connsiteY18" fmla="*/ 2014848 h 7919265"/>
              <a:gd name="connsiteX19" fmla="*/ 5767709 w 5861642"/>
              <a:gd name="connsiteY19" fmla="*/ 2045563 h 7919265"/>
              <a:gd name="connsiteX20" fmla="*/ 5767187 w 5861642"/>
              <a:gd name="connsiteY20" fmla="*/ 2054308 h 7919265"/>
              <a:gd name="connsiteX21" fmla="*/ 5769380 w 5861642"/>
              <a:gd name="connsiteY21" fmla="*/ 2060299 h 7919265"/>
              <a:gd name="connsiteX22" fmla="*/ 5756593 w 5861642"/>
              <a:gd name="connsiteY22" fmla="*/ 2237821 h 7919265"/>
              <a:gd name="connsiteX23" fmla="*/ 5759252 w 5861642"/>
              <a:gd name="connsiteY23" fmla="*/ 2238936 h 7919265"/>
              <a:gd name="connsiteX24" fmla="*/ 5764525 w 5861642"/>
              <a:gd name="connsiteY24" fmla="*/ 2283776 h 7919265"/>
              <a:gd name="connsiteX25" fmla="*/ 5758382 w 5861642"/>
              <a:gd name="connsiteY25" fmla="*/ 2405877 h 7919265"/>
              <a:gd name="connsiteX26" fmla="*/ 5758248 w 5861642"/>
              <a:gd name="connsiteY26" fmla="*/ 2478121 h 7919265"/>
              <a:gd name="connsiteX27" fmla="*/ 5763756 w 5861642"/>
              <a:gd name="connsiteY27" fmla="*/ 2504290 h 7919265"/>
              <a:gd name="connsiteX28" fmla="*/ 5765133 w 5861642"/>
              <a:gd name="connsiteY28" fmla="*/ 2678688 h 7919265"/>
              <a:gd name="connsiteX29" fmla="*/ 5758308 w 5861642"/>
              <a:gd name="connsiteY29" fmla="*/ 2737891 h 7919265"/>
              <a:gd name="connsiteX30" fmla="*/ 5499832 w 5861642"/>
              <a:gd name="connsiteY30" fmla="*/ 6770108 h 7919265"/>
              <a:gd name="connsiteX31" fmla="*/ 5498316 w 5861642"/>
              <a:gd name="connsiteY31" fmla="*/ 6781200 h 7919265"/>
              <a:gd name="connsiteX32" fmla="*/ 5497062 w 5861642"/>
              <a:gd name="connsiteY32" fmla="*/ 6802542 h 7919265"/>
              <a:gd name="connsiteX33" fmla="*/ 5499947 w 5861642"/>
              <a:gd name="connsiteY33" fmla="*/ 6820932 h 7919265"/>
              <a:gd name="connsiteX34" fmla="*/ 5494409 w 5861642"/>
              <a:gd name="connsiteY34" fmla="*/ 6847760 h 7919265"/>
              <a:gd name="connsiteX35" fmla="*/ 5486503 w 5861642"/>
              <a:gd name="connsiteY35" fmla="*/ 6982763 h 7919265"/>
              <a:gd name="connsiteX36" fmla="*/ 5452061 w 5861642"/>
              <a:gd name="connsiteY36" fmla="*/ 7583356 h 7919265"/>
              <a:gd name="connsiteX37" fmla="*/ 5458843 w 5861642"/>
              <a:gd name="connsiteY37" fmla="*/ 7628844 h 7919265"/>
              <a:gd name="connsiteX38" fmla="*/ 5457259 w 5861642"/>
              <a:gd name="connsiteY38" fmla="*/ 7712341 h 7919265"/>
              <a:gd name="connsiteX39" fmla="*/ 5443236 w 5861642"/>
              <a:gd name="connsiteY39" fmla="*/ 7838503 h 7919265"/>
              <a:gd name="connsiteX40" fmla="*/ 5447010 w 5861642"/>
              <a:gd name="connsiteY40" fmla="*/ 7862553 h 7919265"/>
              <a:gd name="connsiteX41" fmla="*/ 5432854 w 5861642"/>
              <a:gd name="connsiteY41" fmla="*/ 7919237 h 7919265"/>
              <a:gd name="connsiteX42" fmla="*/ 397307 w 5861642"/>
              <a:gd name="connsiteY42" fmla="*/ 7606085 h 7919265"/>
              <a:gd name="connsiteX43" fmla="*/ 0 w 5861642"/>
              <a:gd name="connsiteY43"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63756 w 5861642"/>
              <a:gd name="connsiteY26" fmla="*/ 2504290 h 7919265"/>
              <a:gd name="connsiteX27" fmla="*/ 5765133 w 5861642"/>
              <a:gd name="connsiteY27" fmla="*/ 2678688 h 7919265"/>
              <a:gd name="connsiteX28" fmla="*/ 5758308 w 5861642"/>
              <a:gd name="connsiteY28" fmla="*/ 2737891 h 7919265"/>
              <a:gd name="connsiteX29" fmla="*/ 5499832 w 5861642"/>
              <a:gd name="connsiteY29" fmla="*/ 6770108 h 7919265"/>
              <a:gd name="connsiteX30" fmla="*/ 5498316 w 5861642"/>
              <a:gd name="connsiteY30" fmla="*/ 6781200 h 7919265"/>
              <a:gd name="connsiteX31" fmla="*/ 5497062 w 5861642"/>
              <a:gd name="connsiteY31" fmla="*/ 6802542 h 7919265"/>
              <a:gd name="connsiteX32" fmla="*/ 5499947 w 5861642"/>
              <a:gd name="connsiteY32" fmla="*/ 6820932 h 7919265"/>
              <a:gd name="connsiteX33" fmla="*/ 5494409 w 5861642"/>
              <a:gd name="connsiteY33" fmla="*/ 6847760 h 7919265"/>
              <a:gd name="connsiteX34" fmla="*/ 5486503 w 5861642"/>
              <a:gd name="connsiteY34" fmla="*/ 6982763 h 7919265"/>
              <a:gd name="connsiteX35" fmla="*/ 5452061 w 5861642"/>
              <a:gd name="connsiteY35" fmla="*/ 7583356 h 7919265"/>
              <a:gd name="connsiteX36" fmla="*/ 5458843 w 5861642"/>
              <a:gd name="connsiteY36" fmla="*/ 7628844 h 7919265"/>
              <a:gd name="connsiteX37" fmla="*/ 5457259 w 5861642"/>
              <a:gd name="connsiteY37" fmla="*/ 7712341 h 7919265"/>
              <a:gd name="connsiteX38" fmla="*/ 5443236 w 5861642"/>
              <a:gd name="connsiteY38" fmla="*/ 7838503 h 7919265"/>
              <a:gd name="connsiteX39" fmla="*/ 5447010 w 5861642"/>
              <a:gd name="connsiteY39" fmla="*/ 7862553 h 7919265"/>
              <a:gd name="connsiteX40" fmla="*/ 5432854 w 5861642"/>
              <a:gd name="connsiteY40" fmla="*/ 7919237 h 7919265"/>
              <a:gd name="connsiteX41" fmla="*/ 397307 w 5861642"/>
              <a:gd name="connsiteY41" fmla="*/ 7606085 h 7919265"/>
              <a:gd name="connsiteX42" fmla="*/ 0 w 5861642"/>
              <a:gd name="connsiteY42"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63756 w 5861642"/>
              <a:gd name="connsiteY26" fmla="*/ 2504290 h 7919265"/>
              <a:gd name="connsiteX27" fmla="*/ 5765133 w 5861642"/>
              <a:gd name="connsiteY27" fmla="*/ 2678688 h 7919265"/>
              <a:gd name="connsiteX28" fmla="*/ 5499832 w 5861642"/>
              <a:gd name="connsiteY28" fmla="*/ 6770108 h 7919265"/>
              <a:gd name="connsiteX29" fmla="*/ 5498316 w 5861642"/>
              <a:gd name="connsiteY29" fmla="*/ 6781200 h 7919265"/>
              <a:gd name="connsiteX30" fmla="*/ 5497062 w 5861642"/>
              <a:gd name="connsiteY30" fmla="*/ 6802542 h 7919265"/>
              <a:gd name="connsiteX31" fmla="*/ 5499947 w 5861642"/>
              <a:gd name="connsiteY31" fmla="*/ 6820932 h 7919265"/>
              <a:gd name="connsiteX32" fmla="*/ 5494409 w 5861642"/>
              <a:gd name="connsiteY32" fmla="*/ 6847760 h 7919265"/>
              <a:gd name="connsiteX33" fmla="*/ 5486503 w 5861642"/>
              <a:gd name="connsiteY33" fmla="*/ 6982763 h 7919265"/>
              <a:gd name="connsiteX34" fmla="*/ 5452061 w 5861642"/>
              <a:gd name="connsiteY34" fmla="*/ 7583356 h 7919265"/>
              <a:gd name="connsiteX35" fmla="*/ 5458843 w 5861642"/>
              <a:gd name="connsiteY35" fmla="*/ 7628844 h 7919265"/>
              <a:gd name="connsiteX36" fmla="*/ 5457259 w 5861642"/>
              <a:gd name="connsiteY36" fmla="*/ 7712341 h 7919265"/>
              <a:gd name="connsiteX37" fmla="*/ 5443236 w 5861642"/>
              <a:gd name="connsiteY37" fmla="*/ 7838503 h 7919265"/>
              <a:gd name="connsiteX38" fmla="*/ 5447010 w 5861642"/>
              <a:gd name="connsiteY38" fmla="*/ 7862553 h 7919265"/>
              <a:gd name="connsiteX39" fmla="*/ 5432854 w 5861642"/>
              <a:gd name="connsiteY39" fmla="*/ 7919237 h 7919265"/>
              <a:gd name="connsiteX40" fmla="*/ 397307 w 5861642"/>
              <a:gd name="connsiteY40" fmla="*/ 7606085 h 7919265"/>
              <a:gd name="connsiteX41" fmla="*/ 0 w 5861642"/>
              <a:gd name="connsiteY41"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63756 w 5861642"/>
              <a:gd name="connsiteY26" fmla="*/ 2504290 h 7919265"/>
              <a:gd name="connsiteX27" fmla="*/ 5499832 w 5861642"/>
              <a:gd name="connsiteY27" fmla="*/ 6770108 h 7919265"/>
              <a:gd name="connsiteX28" fmla="*/ 5498316 w 5861642"/>
              <a:gd name="connsiteY28" fmla="*/ 6781200 h 7919265"/>
              <a:gd name="connsiteX29" fmla="*/ 5497062 w 5861642"/>
              <a:gd name="connsiteY29" fmla="*/ 6802542 h 7919265"/>
              <a:gd name="connsiteX30" fmla="*/ 5499947 w 5861642"/>
              <a:gd name="connsiteY30" fmla="*/ 6820932 h 7919265"/>
              <a:gd name="connsiteX31" fmla="*/ 5494409 w 5861642"/>
              <a:gd name="connsiteY31" fmla="*/ 6847760 h 7919265"/>
              <a:gd name="connsiteX32" fmla="*/ 5486503 w 5861642"/>
              <a:gd name="connsiteY32" fmla="*/ 6982763 h 7919265"/>
              <a:gd name="connsiteX33" fmla="*/ 5452061 w 5861642"/>
              <a:gd name="connsiteY33" fmla="*/ 7583356 h 7919265"/>
              <a:gd name="connsiteX34" fmla="*/ 5458843 w 5861642"/>
              <a:gd name="connsiteY34" fmla="*/ 7628844 h 7919265"/>
              <a:gd name="connsiteX35" fmla="*/ 5457259 w 5861642"/>
              <a:gd name="connsiteY35" fmla="*/ 7712341 h 7919265"/>
              <a:gd name="connsiteX36" fmla="*/ 5443236 w 5861642"/>
              <a:gd name="connsiteY36" fmla="*/ 7838503 h 7919265"/>
              <a:gd name="connsiteX37" fmla="*/ 5447010 w 5861642"/>
              <a:gd name="connsiteY37" fmla="*/ 7862553 h 7919265"/>
              <a:gd name="connsiteX38" fmla="*/ 5432854 w 5861642"/>
              <a:gd name="connsiteY38" fmla="*/ 7919237 h 7919265"/>
              <a:gd name="connsiteX39" fmla="*/ 397307 w 5861642"/>
              <a:gd name="connsiteY39" fmla="*/ 7606085 h 7919265"/>
              <a:gd name="connsiteX40" fmla="*/ 0 w 5861642"/>
              <a:gd name="connsiteY40"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99832 w 5861642"/>
              <a:gd name="connsiteY27" fmla="*/ 6770108 h 7919265"/>
              <a:gd name="connsiteX28" fmla="*/ 5498316 w 5861642"/>
              <a:gd name="connsiteY28" fmla="*/ 6781200 h 7919265"/>
              <a:gd name="connsiteX29" fmla="*/ 5497062 w 5861642"/>
              <a:gd name="connsiteY29" fmla="*/ 6802542 h 7919265"/>
              <a:gd name="connsiteX30" fmla="*/ 5499947 w 5861642"/>
              <a:gd name="connsiteY30" fmla="*/ 6820932 h 7919265"/>
              <a:gd name="connsiteX31" fmla="*/ 5494409 w 5861642"/>
              <a:gd name="connsiteY31" fmla="*/ 6847760 h 7919265"/>
              <a:gd name="connsiteX32" fmla="*/ 5486503 w 5861642"/>
              <a:gd name="connsiteY32" fmla="*/ 6982763 h 7919265"/>
              <a:gd name="connsiteX33" fmla="*/ 5452061 w 5861642"/>
              <a:gd name="connsiteY33" fmla="*/ 7583356 h 7919265"/>
              <a:gd name="connsiteX34" fmla="*/ 5458843 w 5861642"/>
              <a:gd name="connsiteY34" fmla="*/ 7628844 h 7919265"/>
              <a:gd name="connsiteX35" fmla="*/ 5457259 w 5861642"/>
              <a:gd name="connsiteY35" fmla="*/ 7712341 h 7919265"/>
              <a:gd name="connsiteX36" fmla="*/ 5443236 w 5861642"/>
              <a:gd name="connsiteY36" fmla="*/ 7838503 h 7919265"/>
              <a:gd name="connsiteX37" fmla="*/ 5447010 w 5861642"/>
              <a:gd name="connsiteY37" fmla="*/ 7862553 h 7919265"/>
              <a:gd name="connsiteX38" fmla="*/ 5432854 w 5861642"/>
              <a:gd name="connsiteY38" fmla="*/ 7919237 h 7919265"/>
              <a:gd name="connsiteX39" fmla="*/ 397307 w 5861642"/>
              <a:gd name="connsiteY39" fmla="*/ 7606085 h 7919265"/>
              <a:gd name="connsiteX40" fmla="*/ 0 w 5861642"/>
              <a:gd name="connsiteY40"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99832 w 5861642"/>
              <a:gd name="connsiteY27" fmla="*/ 6770108 h 7919265"/>
              <a:gd name="connsiteX28" fmla="*/ 5497062 w 5861642"/>
              <a:gd name="connsiteY28" fmla="*/ 6802542 h 7919265"/>
              <a:gd name="connsiteX29" fmla="*/ 5499947 w 5861642"/>
              <a:gd name="connsiteY29" fmla="*/ 6820932 h 7919265"/>
              <a:gd name="connsiteX30" fmla="*/ 5494409 w 5861642"/>
              <a:gd name="connsiteY30" fmla="*/ 6847760 h 7919265"/>
              <a:gd name="connsiteX31" fmla="*/ 5486503 w 5861642"/>
              <a:gd name="connsiteY31" fmla="*/ 6982763 h 7919265"/>
              <a:gd name="connsiteX32" fmla="*/ 5452061 w 5861642"/>
              <a:gd name="connsiteY32" fmla="*/ 7583356 h 7919265"/>
              <a:gd name="connsiteX33" fmla="*/ 5458843 w 5861642"/>
              <a:gd name="connsiteY33" fmla="*/ 7628844 h 7919265"/>
              <a:gd name="connsiteX34" fmla="*/ 5457259 w 5861642"/>
              <a:gd name="connsiteY34" fmla="*/ 7712341 h 7919265"/>
              <a:gd name="connsiteX35" fmla="*/ 5443236 w 5861642"/>
              <a:gd name="connsiteY35" fmla="*/ 7838503 h 7919265"/>
              <a:gd name="connsiteX36" fmla="*/ 5447010 w 5861642"/>
              <a:gd name="connsiteY36" fmla="*/ 7862553 h 7919265"/>
              <a:gd name="connsiteX37" fmla="*/ 5432854 w 5861642"/>
              <a:gd name="connsiteY37" fmla="*/ 7919237 h 7919265"/>
              <a:gd name="connsiteX38" fmla="*/ 397307 w 5861642"/>
              <a:gd name="connsiteY38" fmla="*/ 7606085 h 7919265"/>
              <a:gd name="connsiteX39" fmla="*/ 0 w 5861642"/>
              <a:gd name="connsiteY39"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99832 w 5861642"/>
              <a:gd name="connsiteY27" fmla="*/ 6770108 h 7919265"/>
              <a:gd name="connsiteX28" fmla="*/ 5497062 w 5861642"/>
              <a:gd name="connsiteY28" fmla="*/ 6802542 h 7919265"/>
              <a:gd name="connsiteX29" fmla="*/ 5499947 w 5861642"/>
              <a:gd name="connsiteY29" fmla="*/ 6820932 h 7919265"/>
              <a:gd name="connsiteX30" fmla="*/ 5486503 w 5861642"/>
              <a:gd name="connsiteY30" fmla="*/ 6982763 h 7919265"/>
              <a:gd name="connsiteX31" fmla="*/ 5452061 w 5861642"/>
              <a:gd name="connsiteY31" fmla="*/ 7583356 h 7919265"/>
              <a:gd name="connsiteX32" fmla="*/ 5458843 w 5861642"/>
              <a:gd name="connsiteY32" fmla="*/ 7628844 h 7919265"/>
              <a:gd name="connsiteX33" fmla="*/ 5457259 w 5861642"/>
              <a:gd name="connsiteY33" fmla="*/ 7712341 h 7919265"/>
              <a:gd name="connsiteX34" fmla="*/ 5443236 w 5861642"/>
              <a:gd name="connsiteY34" fmla="*/ 7838503 h 7919265"/>
              <a:gd name="connsiteX35" fmla="*/ 5447010 w 5861642"/>
              <a:gd name="connsiteY35" fmla="*/ 7862553 h 7919265"/>
              <a:gd name="connsiteX36" fmla="*/ 5432854 w 5861642"/>
              <a:gd name="connsiteY36" fmla="*/ 7919237 h 7919265"/>
              <a:gd name="connsiteX37" fmla="*/ 397307 w 5861642"/>
              <a:gd name="connsiteY37" fmla="*/ 7606085 h 7919265"/>
              <a:gd name="connsiteX38" fmla="*/ 0 w 5861642"/>
              <a:gd name="connsiteY38"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99832 w 5861642"/>
              <a:gd name="connsiteY27" fmla="*/ 6770108 h 7919265"/>
              <a:gd name="connsiteX28" fmla="*/ 5497062 w 5861642"/>
              <a:gd name="connsiteY28" fmla="*/ 6802542 h 7919265"/>
              <a:gd name="connsiteX29" fmla="*/ 5486503 w 5861642"/>
              <a:gd name="connsiteY29" fmla="*/ 6982763 h 7919265"/>
              <a:gd name="connsiteX30" fmla="*/ 5452061 w 5861642"/>
              <a:gd name="connsiteY30" fmla="*/ 7583356 h 7919265"/>
              <a:gd name="connsiteX31" fmla="*/ 5458843 w 5861642"/>
              <a:gd name="connsiteY31" fmla="*/ 7628844 h 7919265"/>
              <a:gd name="connsiteX32" fmla="*/ 5457259 w 5861642"/>
              <a:gd name="connsiteY32" fmla="*/ 7712341 h 7919265"/>
              <a:gd name="connsiteX33" fmla="*/ 5443236 w 5861642"/>
              <a:gd name="connsiteY33" fmla="*/ 7838503 h 7919265"/>
              <a:gd name="connsiteX34" fmla="*/ 5447010 w 5861642"/>
              <a:gd name="connsiteY34" fmla="*/ 7862553 h 7919265"/>
              <a:gd name="connsiteX35" fmla="*/ 5432854 w 5861642"/>
              <a:gd name="connsiteY35" fmla="*/ 7919237 h 7919265"/>
              <a:gd name="connsiteX36" fmla="*/ 397307 w 5861642"/>
              <a:gd name="connsiteY36" fmla="*/ 7606085 h 7919265"/>
              <a:gd name="connsiteX37" fmla="*/ 0 w 5861642"/>
              <a:gd name="connsiteY37"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99832 w 5861642"/>
              <a:gd name="connsiteY27" fmla="*/ 6770108 h 7919265"/>
              <a:gd name="connsiteX28" fmla="*/ 5486503 w 5861642"/>
              <a:gd name="connsiteY28" fmla="*/ 6982763 h 7919265"/>
              <a:gd name="connsiteX29" fmla="*/ 5452061 w 5861642"/>
              <a:gd name="connsiteY29" fmla="*/ 7583356 h 7919265"/>
              <a:gd name="connsiteX30" fmla="*/ 5458843 w 5861642"/>
              <a:gd name="connsiteY30" fmla="*/ 7628844 h 7919265"/>
              <a:gd name="connsiteX31" fmla="*/ 5457259 w 5861642"/>
              <a:gd name="connsiteY31" fmla="*/ 7712341 h 7919265"/>
              <a:gd name="connsiteX32" fmla="*/ 5443236 w 5861642"/>
              <a:gd name="connsiteY32" fmla="*/ 7838503 h 7919265"/>
              <a:gd name="connsiteX33" fmla="*/ 5447010 w 5861642"/>
              <a:gd name="connsiteY33" fmla="*/ 7862553 h 7919265"/>
              <a:gd name="connsiteX34" fmla="*/ 5432854 w 5861642"/>
              <a:gd name="connsiteY34" fmla="*/ 7919237 h 7919265"/>
              <a:gd name="connsiteX35" fmla="*/ 397307 w 5861642"/>
              <a:gd name="connsiteY35" fmla="*/ 7606085 h 7919265"/>
              <a:gd name="connsiteX36" fmla="*/ 0 w 5861642"/>
              <a:gd name="connsiteY36"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86503 w 5861642"/>
              <a:gd name="connsiteY27" fmla="*/ 6982763 h 7919265"/>
              <a:gd name="connsiteX28" fmla="*/ 5452061 w 5861642"/>
              <a:gd name="connsiteY28" fmla="*/ 7583356 h 7919265"/>
              <a:gd name="connsiteX29" fmla="*/ 5458843 w 5861642"/>
              <a:gd name="connsiteY29" fmla="*/ 7628844 h 7919265"/>
              <a:gd name="connsiteX30" fmla="*/ 5457259 w 5861642"/>
              <a:gd name="connsiteY30" fmla="*/ 7712341 h 7919265"/>
              <a:gd name="connsiteX31" fmla="*/ 5443236 w 5861642"/>
              <a:gd name="connsiteY31" fmla="*/ 7838503 h 7919265"/>
              <a:gd name="connsiteX32" fmla="*/ 5447010 w 5861642"/>
              <a:gd name="connsiteY32" fmla="*/ 7862553 h 7919265"/>
              <a:gd name="connsiteX33" fmla="*/ 5432854 w 5861642"/>
              <a:gd name="connsiteY33" fmla="*/ 7919237 h 7919265"/>
              <a:gd name="connsiteX34" fmla="*/ 397307 w 5861642"/>
              <a:gd name="connsiteY34" fmla="*/ 7606085 h 7919265"/>
              <a:gd name="connsiteX35" fmla="*/ 0 w 5861642"/>
              <a:gd name="connsiteY35"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93542 w 5861642"/>
              <a:gd name="connsiteY26" fmla="*/ 2504220 h 7919265"/>
              <a:gd name="connsiteX27" fmla="*/ 5452061 w 5861642"/>
              <a:gd name="connsiteY27" fmla="*/ 7583356 h 7919265"/>
              <a:gd name="connsiteX28" fmla="*/ 5458843 w 5861642"/>
              <a:gd name="connsiteY28" fmla="*/ 7628844 h 7919265"/>
              <a:gd name="connsiteX29" fmla="*/ 5457259 w 5861642"/>
              <a:gd name="connsiteY29" fmla="*/ 7712341 h 7919265"/>
              <a:gd name="connsiteX30" fmla="*/ 5443236 w 5861642"/>
              <a:gd name="connsiteY30" fmla="*/ 7838503 h 7919265"/>
              <a:gd name="connsiteX31" fmla="*/ 5447010 w 5861642"/>
              <a:gd name="connsiteY31" fmla="*/ 7862553 h 7919265"/>
              <a:gd name="connsiteX32" fmla="*/ 5432854 w 5861642"/>
              <a:gd name="connsiteY32" fmla="*/ 7919237 h 7919265"/>
              <a:gd name="connsiteX33" fmla="*/ 397307 w 5861642"/>
              <a:gd name="connsiteY33" fmla="*/ 7606085 h 7919265"/>
              <a:gd name="connsiteX34" fmla="*/ 0 w 5861642"/>
              <a:gd name="connsiteY34" fmla="*/ 7584901 h 7919265"/>
              <a:gd name="connsiteX0" fmla="*/ 0 w 5861642"/>
              <a:gd name="connsiteY0" fmla="*/ 7584901 h 7919265"/>
              <a:gd name="connsiteX1" fmla="*/ 422572 w 5861642"/>
              <a:gd name="connsiteY1" fmla="*/ 0 h 7919265"/>
              <a:gd name="connsiteX2" fmla="*/ 4284829 w 5861642"/>
              <a:gd name="connsiteY2" fmla="*/ 212657 h 7919265"/>
              <a:gd name="connsiteX3" fmla="*/ 5823654 w 5861642"/>
              <a:gd name="connsiteY3" fmla="*/ 306262 h 7919265"/>
              <a:gd name="connsiteX4" fmla="*/ 5861642 w 5861642"/>
              <a:gd name="connsiteY4" fmla="*/ 317988 h 7919265"/>
              <a:gd name="connsiteX5" fmla="*/ 5856157 w 5861642"/>
              <a:gd name="connsiteY5" fmla="*/ 378751 h 7919265"/>
              <a:gd name="connsiteX6" fmla="*/ 5809530 w 5861642"/>
              <a:gd name="connsiteY6" fmla="*/ 1196200 h 7919265"/>
              <a:gd name="connsiteX7" fmla="*/ 5812189 w 5861642"/>
              <a:gd name="connsiteY7" fmla="*/ 1197315 h 7919265"/>
              <a:gd name="connsiteX8" fmla="*/ 5817462 w 5861642"/>
              <a:gd name="connsiteY8" fmla="*/ 1242155 h 7919265"/>
              <a:gd name="connsiteX9" fmla="*/ 5811320 w 5861642"/>
              <a:gd name="connsiteY9" fmla="*/ 1364256 h 7919265"/>
              <a:gd name="connsiteX10" fmla="*/ 5811185 w 5861642"/>
              <a:gd name="connsiteY10" fmla="*/ 1436500 h 7919265"/>
              <a:gd name="connsiteX11" fmla="*/ 5816694 w 5861642"/>
              <a:gd name="connsiteY11" fmla="*/ 1462669 h 7919265"/>
              <a:gd name="connsiteX12" fmla="*/ 5818070 w 5861642"/>
              <a:gd name="connsiteY12" fmla="*/ 1637067 h 7919265"/>
              <a:gd name="connsiteX13" fmla="*/ 5811245 w 5861642"/>
              <a:gd name="connsiteY13" fmla="*/ 1696270 h 7919265"/>
              <a:gd name="connsiteX14" fmla="*/ 5795186 w 5861642"/>
              <a:gd name="connsiteY14" fmla="*/ 1818360 h 7919265"/>
              <a:gd name="connsiteX15" fmla="*/ 5796218 w 5861642"/>
              <a:gd name="connsiteY15" fmla="*/ 1911947 h 7919265"/>
              <a:gd name="connsiteX16" fmla="*/ 5789969 w 5861642"/>
              <a:gd name="connsiteY16" fmla="*/ 1925528 h 7919265"/>
              <a:gd name="connsiteX17" fmla="*/ 5771499 w 5861642"/>
              <a:gd name="connsiteY17" fmla="*/ 2014848 h 7919265"/>
              <a:gd name="connsiteX18" fmla="*/ 5767709 w 5861642"/>
              <a:gd name="connsiteY18" fmla="*/ 2045563 h 7919265"/>
              <a:gd name="connsiteX19" fmla="*/ 5767187 w 5861642"/>
              <a:gd name="connsiteY19" fmla="*/ 2054308 h 7919265"/>
              <a:gd name="connsiteX20" fmla="*/ 5769380 w 5861642"/>
              <a:gd name="connsiteY20" fmla="*/ 2060299 h 7919265"/>
              <a:gd name="connsiteX21" fmla="*/ 5756593 w 5861642"/>
              <a:gd name="connsiteY21" fmla="*/ 2237821 h 7919265"/>
              <a:gd name="connsiteX22" fmla="*/ 5759252 w 5861642"/>
              <a:gd name="connsiteY22" fmla="*/ 2238936 h 7919265"/>
              <a:gd name="connsiteX23" fmla="*/ 5764525 w 5861642"/>
              <a:gd name="connsiteY23" fmla="*/ 2283776 h 7919265"/>
              <a:gd name="connsiteX24" fmla="*/ 5758382 w 5861642"/>
              <a:gd name="connsiteY24" fmla="*/ 2405877 h 7919265"/>
              <a:gd name="connsiteX25" fmla="*/ 5758248 w 5861642"/>
              <a:gd name="connsiteY25" fmla="*/ 2478121 h 7919265"/>
              <a:gd name="connsiteX26" fmla="*/ 5769713 w 5861642"/>
              <a:gd name="connsiteY26" fmla="*/ 2504276 h 7919265"/>
              <a:gd name="connsiteX27" fmla="*/ 5452061 w 5861642"/>
              <a:gd name="connsiteY27" fmla="*/ 7583356 h 7919265"/>
              <a:gd name="connsiteX28" fmla="*/ 5458843 w 5861642"/>
              <a:gd name="connsiteY28" fmla="*/ 7628844 h 7919265"/>
              <a:gd name="connsiteX29" fmla="*/ 5457259 w 5861642"/>
              <a:gd name="connsiteY29" fmla="*/ 7712341 h 7919265"/>
              <a:gd name="connsiteX30" fmla="*/ 5443236 w 5861642"/>
              <a:gd name="connsiteY30" fmla="*/ 7838503 h 7919265"/>
              <a:gd name="connsiteX31" fmla="*/ 5447010 w 5861642"/>
              <a:gd name="connsiteY31" fmla="*/ 7862553 h 7919265"/>
              <a:gd name="connsiteX32" fmla="*/ 5432854 w 5861642"/>
              <a:gd name="connsiteY32" fmla="*/ 7919237 h 7919265"/>
              <a:gd name="connsiteX33" fmla="*/ 397307 w 5861642"/>
              <a:gd name="connsiteY33" fmla="*/ 7606085 h 7919265"/>
              <a:gd name="connsiteX34" fmla="*/ 0 w 5861642"/>
              <a:gd name="connsiteY34" fmla="*/ 7584901 h 7919265"/>
              <a:gd name="connsiteX0" fmla="*/ 0 w 5861705"/>
              <a:gd name="connsiteY0" fmla="*/ 7558086 h 7919265"/>
              <a:gd name="connsiteX1" fmla="*/ 422635 w 5861705"/>
              <a:gd name="connsiteY1" fmla="*/ 0 h 7919265"/>
              <a:gd name="connsiteX2" fmla="*/ 4284892 w 5861705"/>
              <a:gd name="connsiteY2" fmla="*/ 212657 h 7919265"/>
              <a:gd name="connsiteX3" fmla="*/ 5823717 w 5861705"/>
              <a:gd name="connsiteY3" fmla="*/ 306262 h 7919265"/>
              <a:gd name="connsiteX4" fmla="*/ 5861705 w 5861705"/>
              <a:gd name="connsiteY4" fmla="*/ 317988 h 7919265"/>
              <a:gd name="connsiteX5" fmla="*/ 5856220 w 5861705"/>
              <a:gd name="connsiteY5" fmla="*/ 378751 h 7919265"/>
              <a:gd name="connsiteX6" fmla="*/ 5809593 w 5861705"/>
              <a:gd name="connsiteY6" fmla="*/ 1196200 h 7919265"/>
              <a:gd name="connsiteX7" fmla="*/ 5812252 w 5861705"/>
              <a:gd name="connsiteY7" fmla="*/ 1197315 h 7919265"/>
              <a:gd name="connsiteX8" fmla="*/ 5817525 w 5861705"/>
              <a:gd name="connsiteY8" fmla="*/ 1242155 h 7919265"/>
              <a:gd name="connsiteX9" fmla="*/ 5811383 w 5861705"/>
              <a:gd name="connsiteY9" fmla="*/ 1364256 h 7919265"/>
              <a:gd name="connsiteX10" fmla="*/ 5811248 w 5861705"/>
              <a:gd name="connsiteY10" fmla="*/ 1436500 h 7919265"/>
              <a:gd name="connsiteX11" fmla="*/ 5816757 w 5861705"/>
              <a:gd name="connsiteY11" fmla="*/ 1462669 h 7919265"/>
              <a:gd name="connsiteX12" fmla="*/ 5818133 w 5861705"/>
              <a:gd name="connsiteY12" fmla="*/ 1637067 h 7919265"/>
              <a:gd name="connsiteX13" fmla="*/ 5811308 w 5861705"/>
              <a:gd name="connsiteY13" fmla="*/ 1696270 h 7919265"/>
              <a:gd name="connsiteX14" fmla="*/ 5795249 w 5861705"/>
              <a:gd name="connsiteY14" fmla="*/ 1818360 h 7919265"/>
              <a:gd name="connsiteX15" fmla="*/ 5796281 w 5861705"/>
              <a:gd name="connsiteY15" fmla="*/ 1911947 h 7919265"/>
              <a:gd name="connsiteX16" fmla="*/ 5790032 w 5861705"/>
              <a:gd name="connsiteY16" fmla="*/ 1925528 h 7919265"/>
              <a:gd name="connsiteX17" fmla="*/ 5771562 w 5861705"/>
              <a:gd name="connsiteY17" fmla="*/ 2014848 h 7919265"/>
              <a:gd name="connsiteX18" fmla="*/ 5767772 w 5861705"/>
              <a:gd name="connsiteY18" fmla="*/ 2045563 h 7919265"/>
              <a:gd name="connsiteX19" fmla="*/ 5767250 w 5861705"/>
              <a:gd name="connsiteY19" fmla="*/ 2054308 h 7919265"/>
              <a:gd name="connsiteX20" fmla="*/ 5769443 w 5861705"/>
              <a:gd name="connsiteY20" fmla="*/ 2060299 h 7919265"/>
              <a:gd name="connsiteX21" fmla="*/ 5756656 w 5861705"/>
              <a:gd name="connsiteY21" fmla="*/ 2237821 h 7919265"/>
              <a:gd name="connsiteX22" fmla="*/ 5759315 w 5861705"/>
              <a:gd name="connsiteY22" fmla="*/ 2238936 h 7919265"/>
              <a:gd name="connsiteX23" fmla="*/ 5764588 w 5861705"/>
              <a:gd name="connsiteY23" fmla="*/ 2283776 h 7919265"/>
              <a:gd name="connsiteX24" fmla="*/ 5758445 w 5861705"/>
              <a:gd name="connsiteY24" fmla="*/ 2405877 h 7919265"/>
              <a:gd name="connsiteX25" fmla="*/ 5758311 w 5861705"/>
              <a:gd name="connsiteY25" fmla="*/ 2478121 h 7919265"/>
              <a:gd name="connsiteX26" fmla="*/ 5769776 w 5861705"/>
              <a:gd name="connsiteY26" fmla="*/ 2504276 h 7919265"/>
              <a:gd name="connsiteX27" fmla="*/ 5452124 w 5861705"/>
              <a:gd name="connsiteY27" fmla="*/ 7583356 h 7919265"/>
              <a:gd name="connsiteX28" fmla="*/ 5458906 w 5861705"/>
              <a:gd name="connsiteY28" fmla="*/ 7628844 h 7919265"/>
              <a:gd name="connsiteX29" fmla="*/ 5457322 w 5861705"/>
              <a:gd name="connsiteY29" fmla="*/ 7712341 h 7919265"/>
              <a:gd name="connsiteX30" fmla="*/ 5443299 w 5861705"/>
              <a:gd name="connsiteY30" fmla="*/ 7838503 h 7919265"/>
              <a:gd name="connsiteX31" fmla="*/ 5447073 w 5861705"/>
              <a:gd name="connsiteY31" fmla="*/ 7862553 h 7919265"/>
              <a:gd name="connsiteX32" fmla="*/ 5432917 w 5861705"/>
              <a:gd name="connsiteY32" fmla="*/ 7919237 h 7919265"/>
              <a:gd name="connsiteX33" fmla="*/ 397370 w 5861705"/>
              <a:gd name="connsiteY33" fmla="*/ 7606085 h 7919265"/>
              <a:gd name="connsiteX34" fmla="*/ 0 w 5861705"/>
              <a:gd name="connsiteY34" fmla="*/ 7558086 h 7919265"/>
              <a:gd name="connsiteX0" fmla="*/ 0 w 5861705"/>
              <a:gd name="connsiteY0" fmla="*/ 7558086 h 8240783"/>
              <a:gd name="connsiteX1" fmla="*/ 422635 w 5861705"/>
              <a:gd name="connsiteY1" fmla="*/ 0 h 8240783"/>
              <a:gd name="connsiteX2" fmla="*/ 4284892 w 5861705"/>
              <a:gd name="connsiteY2" fmla="*/ 212657 h 8240783"/>
              <a:gd name="connsiteX3" fmla="*/ 5823717 w 5861705"/>
              <a:gd name="connsiteY3" fmla="*/ 306262 h 8240783"/>
              <a:gd name="connsiteX4" fmla="*/ 5861705 w 5861705"/>
              <a:gd name="connsiteY4" fmla="*/ 317988 h 8240783"/>
              <a:gd name="connsiteX5" fmla="*/ 5856220 w 5861705"/>
              <a:gd name="connsiteY5" fmla="*/ 378751 h 8240783"/>
              <a:gd name="connsiteX6" fmla="*/ 5809593 w 5861705"/>
              <a:gd name="connsiteY6" fmla="*/ 1196200 h 8240783"/>
              <a:gd name="connsiteX7" fmla="*/ 5812252 w 5861705"/>
              <a:gd name="connsiteY7" fmla="*/ 1197315 h 8240783"/>
              <a:gd name="connsiteX8" fmla="*/ 5817525 w 5861705"/>
              <a:gd name="connsiteY8" fmla="*/ 1242155 h 8240783"/>
              <a:gd name="connsiteX9" fmla="*/ 5811383 w 5861705"/>
              <a:gd name="connsiteY9" fmla="*/ 1364256 h 8240783"/>
              <a:gd name="connsiteX10" fmla="*/ 5811248 w 5861705"/>
              <a:gd name="connsiteY10" fmla="*/ 1436500 h 8240783"/>
              <a:gd name="connsiteX11" fmla="*/ 5816757 w 5861705"/>
              <a:gd name="connsiteY11" fmla="*/ 1462669 h 8240783"/>
              <a:gd name="connsiteX12" fmla="*/ 5818133 w 5861705"/>
              <a:gd name="connsiteY12" fmla="*/ 1637067 h 8240783"/>
              <a:gd name="connsiteX13" fmla="*/ 5811308 w 5861705"/>
              <a:gd name="connsiteY13" fmla="*/ 1696270 h 8240783"/>
              <a:gd name="connsiteX14" fmla="*/ 5795249 w 5861705"/>
              <a:gd name="connsiteY14" fmla="*/ 1818360 h 8240783"/>
              <a:gd name="connsiteX15" fmla="*/ 5796281 w 5861705"/>
              <a:gd name="connsiteY15" fmla="*/ 1911947 h 8240783"/>
              <a:gd name="connsiteX16" fmla="*/ 5790032 w 5861705"/>
              <a:gd name="connsiteY16" fmla="*/ 1925528 h 8240783"/>
              <a:gd name="connsiteX17" fmla="*/ 5771562 w 5861705"/>
              <a:gd name="connsiteY17" fmla="*/ 2014848 h 8240783"/>
              <a:gd name="connsiteX18" fmla="*/ 5767772 w 5861705"/>
              <a:gd name="connsiteY18" fmla="*/ 2045563 h 8240783"/>
              <a:gd name="connsiteX19" fmla="*/ 5767250 w 5861705"/>
              <a:gd name="connsiteY19" fmla="*/ 2054308 h 8240783"/>
              <a:gd name="connsiteX20" fmla="*/ 5769443 w 5861705"/>
              <a:gd name="connsiteY20" fmla="*/ 2060299 h 8240783"/>
              <a:gd name="connsiteX21" fmla="*/ 5756656 w 5861705"/>
              <a:gd name="connsiteY21" fmla="*/ 2237821 h 8240783"/>
              <a:gd name="connsiteX22" fmla="*/ 5759315 w 5861705"/>
              <a:gd name="connsiteY22" fmla="*/ 2238936 h 8240783"/>
              <a:gd name="connsiteX23" fmla="*/ 5764588 w 5861705"/>
              <a:gd name="connsiteY23" fmla="*/ 2283776 h 8240783"/>
              <a:gd name="connsiteX24" fmla="*/ 5758445 w 5861705"/>
              <a:gd name="connsiteY24" fmla="*/ 2405877 h 8240783"/>
              <a:gd name="connsiteX25" fmla="*/ 5758311 w 5861705"/>
              <a:gd name="connsiteY25" fmla="*/ 2478121 h 8240783"/>
              <a:gd name="connsiteX26" fmla="*/ 5769776 w 5861705"/>
              <a:gd name="connsiteY26" fmla="*/ 2504276 h 8240783"/>
              <a:gd name="connsiteX27" fmla="*/ 5452124 w 5861705"/>
              <a:gd name="connsiteY27" fmla="*/ 7583356 h 8240783"/>
              <a:gd name="connsiteX28" fmla="*/ 5458906 w 5861705"/>
              <a:gd name="connsiteY28" fmla="*/ 7628844 h 8240783"/>
              <a:gd name="connsiteX29" fmla="*/ 5457322 w 5861705"/>
              <a:gd name="connsiteY29" fmla="*/ 7712341 h 8240783"/>
              <a:gd name="connsiteX30" fmla="*/ 5443299 w 5861705"/>
              <a:gd name="connsiteY30" fmla="*/ 7838503 h 8240783"/>
              <a:gd name="connsiteX31" fmla="*/ 5447073 w 5861705"/>
              <a:gd name="connsiteY31" fmla="*/ 7862553 h 8240783"/>
              <a:gd name="connsiteX32" fmla="*/ 5432917 w 5861705"/>
              <a:gd name="connsiteY32" fmla="*/ 7919237 h 8240783"/>
              <a:gd name="connsiteX33" fmla="*/ 0 w 5861705"/>
              <a:gd name="connsiteY33" fmla="*/ 7558086 h 8240783"/>
              <a:gd name="connsiteX0" fmla="*/ 0 w 5861705"/>
              <a:gd name="connsiteY0" fmla="*/ 7558086 h 7919237"/>
              <a:gd name="connsiteX1" fmla="*/ 422635 w 5861705"/>
              <a:gd name="connsiteY1" fmla="*/ 0 h 7919237"/>
              <a:gd name="connsiteX2" fmla="*/ 4284892 w 5861705"/>
              <a:gd name="connsiteY2" fmla="*/ 212657 h 7919237"/>
              <a:gd name="connsiteX3" fmla="*/ 5823717 w 5861705"/>
              <a:gd name="connsiteY3" fmla="*/ 306262 h 7919237"/>
              <a:gd name="connsiteX4" fmla="*/ 5861705 w 5861705"/>
              <a:gd name="connsiteY4" fmla="*/ 317988 h 7919237"/>
              <a:gd name="connsiteX5" fmla="*/ 5856220 w 5861705"/>
              <a:gd name="connsiteY5" fmla="*/ 378751 h 7919237"/>
              <a:gd name="connsiteX6" fmla="*/ 5809593 w 5861705"/>
              <a:gd name="connsiteY6" fmla="*/ 1196200 h 7919237"/>
              <a:gd name="connsiteX7" fmla="*/ 5812252 w 5861705"/>
              <a:gd name="connsiteY7" fmla="*/ 1197315 h 7919237"/>
              <a:gd name="connsiteX8" fmla="*/ 5817525 w 5861705"/>
              <a:gd name="connsiteY8" fmla="*/ 1242155 h 7919237"/>
              <a:gd name="connsiteX9" fmla="*/ 5811383 w 5861705"/>
              <a:gd name="connsiteY9" fmla="*/ 1364256 h 7919237"/>
              <a:gd name="connsiteX10" fmla="*/ 5811248 w 5861705"/>
              <a:gd name="connsiteY10" fmla="*/ 1436500 h 7919237"/>
              <a:gd name="connsiteX11" fmla="*/ 5816757 w 5861705"/>
              <a:gd name="connsiteY11" fmla="*/ 1462669 h 7919237"/>
              <a:gd name="connsiteX12" fmla="*/ 5818133 w 5861705"/>
              <a:gd name="connsiteY12" fmla="*/ 1637067 h 7919237"/>
              <a:gd name="connsiteX13" fmla="*/ 5811308 w 5861705"/>
              <a:gd name="connsiteY13" fmla="*/ 1696270 h 7919237"/>
              <a:gd name="connsiteX14" fmla="*/ 5795249 w 5861705"/>
              <a:gd name="connsiteY14" fmla="*/ 1818360 h 7919237"/>
              <a:gd name="connsiteX15" fmla="*/ 5796281 w 5861705"/>
              <a:gd name="connsiteY15" fmla="*/ 1911947 h 7919237"/>
              <a:gd name="connsiteX16" fmla="*/ 5790032 w 5861705"/>
              <a:gd name="connsiteY16" fmla="*/ 1925528 h 7919237"/>
              <a:gd name="connsiteX17" fmla="*/ 5771562 w 5861705"/>
              <a:gd name="connsiteY17" fmla="*/ 2014848 h 7919237"/>
              <a:gd name="connsiteX18" fmla="*/ 5767772 w 5861705"/>
              <a:gd name="connsiteY18" fmla="*/ 2045563 h 7919237"/>
              <a:gd name="connsiteX19" fmla="*/ 5767250 w 5861705"/>
              <a:gd name="connsiteY19" fmla="*/ 2054308 h 7919237"/>
              <a:gd name="connsiteX20" fmla="*/ 5769443 w 5861705"/>
              <a:gd name="connsiteY20" fmla="*/ 2060299 h 7919237"/>
              <a:gd name="connsiteX21" fmla="*/ 5756656 w 5861705"/>
              <a:gd name="connsiteY21" fmla="*/ 2237821 h 7919237"/>
              <a:gd name="connsiteX22" fmla="*/ 5759315 w 5861705"/>
              <a:gd name="connsiteY22" fmla="*/ 2238936 h 7919237"/>
              <a:gd name="connsiteX23" fmla="*/ 5764588 w 5861705"/>
              <a:gd name="connsiteY23" fmla="*/ 2283776 h 7919237"/>
              <a:gd name="connsiteX24" fmla="*/ 5758445 w 5861705"/>
              <a:gd name="connsiteY24" fmla="*/ 2405877 h 7919237"/>
              <a:gd name="connsiteX25" fmla="*/ 5758311 w 5861705"/>
              <a:gd name="connsiteY25" fmla="*/ 2478121 h 7919237"/>
              <a:gd name="connsiteX26" fmla="*/ 5769776 w 5861705"/>
              <a:gd name="connsiteY26" fmla="*/ 2504276 h 7919237"/>
              <a:gd name="connsiteX27" fmla="*/ 5452124 w 5861705"/>
              <a:gd name="connsiteY27" fmla="*/ 7583356 h 7919237"/>
              <a:gd name="connsiteX28" fmla="*/ 5458906 w 5861705"/>
              <a:gd name="connsiteY28" fmla="*/ 7628844 h 7919237"/>
              <a:gd name="connsiteX29" fmla="*/ 5457322 w 5861705"/>
              <a:gd name="connsiteY29" fmla="*/ 7712341 h 7919237"/>
              <a:gd name="connsiteX30" fmla="*/ 5443299 w 5861705"/>
              <a:gd name="connsiteY30" fmla="*/ 7838503 h 7919237"/>
              <a:gd name="connsiteX31" fmla="*/ 5447073 w 5861705"/>
              <a:gd name="connsiteY31" fmla="*/ 7862553 h 7919237"/>
              <a:gd name="connsiteX32" fmla="*/ 5432917 w 5861705"/>
              <a:gd name="connsiteY32" fmla="*/ 7919237 h 7919237"/>
              <a:gd name="connsiteX33" fmla="*/ 0 w 5861705"/>
              <a:gd name="connsiteY33" fmla="*/ 7558086 h 7919237"/>
              <a:gd name="connsiteX0" fmla="*/ 0 w 5861705"/>
              <a:gd name="connsiteY0" fmla="*/ 7558086 h 7919237"/>
              <a:gd name="connsiteX1" fmla="*/ 422635 w 5861705"/>
              <a:gd name="connsiteY1" fmla="*/ 0 h 7919237"/>
              <a:gd name="connsiteX2" fmla="*/ 4284892 w 5861705"/>
              <a:gd name="connsiteY2" fmla="*/ 212657 h 7919237"/>
              <a:gd name="connsiteX3" fmla="*/ 5823717 w 5861705"/>
              <a:gd name="connsiteY3" fmla="*/ 306262 h 7919237"/>
              <a:gd name="connsiteX4" fmla="*/ 5861705 w 5861705"/>
              <a:gd name="connsiteY4" fmla="*/ 317988 h 7919237"/>
              <a:gd name="connsiteX5" fmla="*/ 5856220 w 5861705"/>
              <a:gd name="connsiteY5" fmla="*/ 378751 h 7919237"/>
              <a:gd name="connsiteX6" fmla="*/ 5809593 w 5861705"/>
              <a:gd name="connsiteY6" fmla="*/ 1196200 h 7919237"/>
              <a:gd name="connsiteX7" fmla="*/ 5812252 w 5861705"/>
              <a:gd name="connsiteY7" fmla="*/ 1197315 h 7919237"/>
              <a:gd name="connsiteX8" fmla="*/ 5817525 w 5861705"/>
              <a:gd name="connsiteY8" fmla="*/ 1242155 h 7919237"/>
              <a:gd name="connsiteX9" fmla="*/ 5811383 w 5861705"/>
              <a:gd name="connsiteY9" fmla="*/ 1364256 h 7919237"/>
              <a:gd name="connsiteX10" fmla="*/ 5811248 w 5861705"/>
              <a:gd name="connsiteY10" fmla="*/ 1436500 h 7919237"/>
              <a:gd name="connsiteX11" fmla="*/ 5816757 w 5861705"/>
              <a:gd name="connsiteY11" fmla="*/ 1462669 h 7919237"/>
              <a:gd name="connsiteX12" fmla="*/ 5818133 w 5861705"/>
              <a:gd name="connsiteY12" fmla="*/ 1637067 h 7919237"/>
              <a:gd name="connsiteX13" fmla="*/ 5811308 w 5861705"/>
              <a:gd name="connsiteY13" fmla="*/ 1696270 h 7919237"/>
              <a:gd name="connsiteX14" fmla="*/ 5795249 w 5861705"/>
              <a:gd name="connsiteY14" fmla="*/ 1818360 h 7919237"/>
              <a:gd name="connsiteX15" fmla="*/ 5796281 w 5861705"/>
              <a:gd name="connsiteY15" fmla="*/ 1911947 h 7919237"/>
              <a:gd name="connsiteX16" fmla="*/ 5790032 w 5861705"/>
              <a:gd name="connsiteY16" fmla="*/ 1925528 h 7919237"/>
              <a:gd name="connsiteX17" fmla="*/ 5771562 w 5861705"/>
              <a:gd name="connsiteY17" fmla="*/ 2014848 h 7919237"/>
              <a:gd name="connsiteX18" fmla="*/ 5767772 w 5861705"/>
              <a:gd name="connsiteY18" fmla="*/ 2045563 h 7919237"/>
              <a:gd name="connsiteX19" fmla="*/ 5767250 w 5861705"/>
              <a:gd name="connsiteY19" fmla="*/ 2054308 h 7919237"/>
              <a:gd name="connsiteX20" fmla="*/ 5769443 w 5861705"/>
              <a:gd name="connsiteY20" fmla="*/ 2060299 h 7919237"/>
              <a:gd name="connsiteX21" fmla="*/ 5756656 w 5861705"/>
              <a:gd name="connsiteY21" fmla="*/ 2237821 h 7919237"/>
              <a:gd name="connsiteX22" fmla="*/ 5759315 w 5861705"/>
              <a:gd name="connsiteY22" fmla="*/ 2238936 h 7919237"/>
              <a:gd name="connsiteX23" fmla="*/ 5764588 w 5861705"/>
              <a:gd name="connsiteY23" fmla="*/ 2283776 h 7919237"/>
              <a:gd name="connsiteX24" fmla="*/ 5758445 w 5861705"/>
              <a:gd name="connsiteY24" fmla="*/ 2405877 h 7919237"/>
              <a:gd name="connsiteX25" fmla="*/ 5758311 w 5861705"/>
              <a:gd name="connsiteY25" fmla="*/ 2478121 h 7919237"/>
              <a:gd name="connsiteX26" fmla="*/ 5769776 w 5861705"/>
              <a:gd name="connsiteY26" fmla="*/ 2504276 h 7919237"/>
              <a:gd name="connsiteX27" fmla="*/ 5452124 w 5861705"/>
              <a:gd name="connsiteY27" fmla="*/ 7583356 h 7919237"/>
              <a:gd name="connsiteX28" fmla="*/ 5458906 w 5861705"/>
              <a:gd name="connsiteY28" fmla="*/ 7628844 h 7919237"/>
              <a:gd name="connsiteX29" fmla="*/ 5457322 w 5861705"/>
              <a:gd name="connsiteY29" fmla="*/ 7712341 h 7919237"/>
              <a:gd name="connsiteX30" fmla="*/ 5443299 w 5861705"/>
              <a:gd name="connsiteY30" fmla="*/ 7838503 h 7919237"/>
              <a:gd name="connsiteX31" fmla="*/ 5447073 w 5861705"/>
              <a:gd name="connsiteY31" fmla="*/ 7862553 h 7919237"/>
              <a:gd name="connsiteX32" fmla="*/ 5432917 w 5861705"/>
              <a:gd name="connsiteY32" fmla="*/ 7919237 h 7919237"/>
              <a:gd name="connsiteX33" fmla="*/ 0 w 5861705"/>
              <a:gd name="connsiteY33" fmla="*/ 7558086 h 7919237"/>
              <a:gd name="connsiteX0" fmla="*/ 0 w 5861705"/>
              <a:gd name="connsiteY0" fmla="*/ 7558086 h 7876320"/>
              <a:gd name="connsiteX1" fmla="*/ 422635 w 5861705"/>
              <a:gd name="connsiteY1" fmla="*/ 0 h 7876320"/>
              <a:gd name="connsiteX2" fmla="*/ 4284892 w 5861705"/>
              <a:gd name="connsiteY2" fmla="*/ 212657 h 7876320"/>
              <a:gd name="connsiteX3" fmla="*/ 5823717 w 5861705"/>
              <a:gd name="connsiteY3" fmla="*/ 306262 h 7876320"/>
              <a:gd name="connsiteX4" fmla="*/ 5861705 w 5861705"/>
              <a:gd name="connsiteY4" fmla="*/ 317988 h 7876320"/>
              <a:gd name="connsiteX5" fmla="*/ 5856220 w 5861705"/>
              <a:gd name="connsiteY5" fmla="*/ 378751 h 7876320"/>
              <a:gd name="connsiteX6" fmla="*/ 5809593 w 5861705"/>
              <a:gd name="connsiteY6" fmla="*/ 1196200 h 7876320"/>
              <a:gd name="connsiteX7" fmla="*/ 5812252 w 5861705"/>
              <a:gd name="connsiteY7" fmla="*/ 1197315 h 7876320"/>
              <a:gd name="connsiteX8" fmla="*/ 5817525 w 5861705"/>
              <a:gd name="connsiteY8" fmla="*/ 1242155 h 7876320"/>
              <a:gd name="connsiteX9" fmla="*/ 5811383 w 5861705"/>
              <a:gd name="connsiteY9" fmla="*/ 1364256 h 7876320"/>
              <a:gd name="connsiteX10" fmla="*/ 5811248 w 5861705"/>
              <a:gd name="connsiteY10" fmla="*/ 1436500 h 7876320"/>
              <a:gd name="connsiteX11" fmla="*/ 5816757 w 5861705"/>
              <a:gd name="connsiteY11" fmla="*/ 1462669 h 7876320"/>
              <a:gd name="connsiteX12" fmla="*/ 5818133 w 5861705"/>
              <a:gd name="connsiteY12" fmla="*/ 1637067 h 7876320"/>
              <a:gd name="connsiteX13" fmla="*/ 5811308 w 5861705"/>
              <a:gd name="connsiteY13" fmla="*/ 1696270 h 7876320"/>
              <a:gd name="connsiteX14" fmla="*/ 5795249 w 5861705"/>
              <a:gd name="connsiteY14" fmla="*/ 1818360 h 7876320"/>
              <a:gd name="connsiteX15" fmla="*/ 5796281 w 5861705"/>
              <a:gd name="connsiteY15" fmla="*/ 1911947 h 7876320"/>
              <a:gd name="connsiteX16" fmla="*/ 5790032 w 5861705"/>
              <a:gd name="connsiteY16" fmla="*/ 1925528 h 7876320"/>
              <a:gd name="connsiteX17" fmla="*/ 5771562 w 5861705"/>
              <a:gd name="connsiteY17" fmla="*/ 2014848 h 7876320"/>
              <a:gd name="connsiteX18" fmla="*/ 5767772 w 5861705"/>
              <a:gd name="connsiteY18" fmla="*/ 2045563 h 7876320"/>
              <a:gd name="connsiteX19" fmla="*/ 5767250 w 5861705"/>
              <a:gd name="connsiteY19" fmla="*/ 2054308 h 7876320"/>
              <a:gd name="connsiteX20" fmla="*/ 5769443 w 5861705"/>
              <a:gd name="connsiteY20" fmla="*/ 2060299 h 7876320"/>
              <a:gd name="connsiteX21" fmla="*/ 5756656 w 5861705"/>
              <a:gd name="connsiteY21" fmla="*/ 2237821 h 7876320"/>
              <a:gd name="connsiteX22" fmla="*/ 5759315 w 5861705"/>
              <a:gd name="connsiteY22" fmla="*/ 2238936 h 7876320"/>
              <a:gd name="connsiteX23" fmla="*/ 5764588 w 5861705"/>
              <a:gd name="connsiteY23" fmla="*/ 2283776 h 7876320"/>
              <a:gd name="connsiteX24" fmla="*/ 5758445 w 5861705"/>
              <a:gd name="connsiteY24" fmla="*/ 2405877 h 7876320"/>
              <a:gd name="connsiteX25" fmla="*/ 5758311 w 5861705"/>
              <a:gd name="connsiteY25" fmla="*/ 2478121 h 7876320"/>
              <a:gd name="connsiteX26" fmla="*/ 5769776 w 5861705"/>
              <a:gd name="connsiteY26" fmla="*/ 2504276 h 7876320"/>
              <a:gd name="connsiteX27" fmla="*/ 5452124 w 5861705"/>
              <a:gd name="connsiteY27" fmla="*/ 7583356 h 7876320"/>
              <a:gd name="connsiteX28" fmla="*/ 5458906 w 5861705"/>
              <a:gd name="connsiteY28" fmla="*/ 7628844 h 7876320"/>
              <a:gd name="connsiteX29" fmla="*/ 5457322 w 5861705"/>
              <a:gd name="connsiteY29" fmla="*/ 7712341 h 7876320"/>
              <a:gd name="connsiteX30" fmla="*/ 5443299 w 5861705"/>
              <a:gd name="connsiteY30" fmla="*/ 7838503 h 7876320"/>
              <a:gd name="connsiteX31" fmla="*/ 5447073 w 5861705"/>
              <a:gd name="connsiteY31" fmla="*/ 7862553 h 7876320"/>
              <a:gd name="connsiteX32" fmla="*/ 5438179 w 5861705"/>
              <a:gd name="connsiteY32" fmla="*/ 7876320 h 7876320"/>
              <a:gd name="connsiteX33" fmla="*/ 0 w 5861705"/>
              <a:gd name="connsiteY33" fmla="*/ 7558086 h 7876320"/>
              <a:gd name="connsiteX0" fmla="*/ 0 w 5861705"/>
              <a:gd name="connsiteY0" fmla="*/ 7558086 h 7869426"/>
              <a:gd name="connsiteX1" fmla="*/ 422635 w 5861705"/>
              <a:gd name="connsiteY1" fmla="*/ 0 h 7869426"/>
              <a:gd name="connsiteX2" fmla="*/ 4284892 w 5861705"/>
              <a:gd name="connsiteY2" fmla="*/ 212657 h 7869426"/>
              <a:gd name="connsiteX3" fmla="*/ 5823717 w 5861705"/>
              <a:gd name="connsiteY3" fmla="*/ 306262 h 7869426"/>
              <a:gd name="connsiteX4" fmla="*/ 5861705 w 5861705"/>
              <a:gd name="connsiteY4" fmla="*/ 317988 h 7869426"/>
              <a:gd name="connsiteX5" fmla="*/ 5856220 w 5861705"/>
              <a:gd name="connsiteY5" fmla="*/ 378751 h 7869426"/>
              <a:gd name="connsiteX6" fmla="*/ 5809593 w 5861705"/>
              <a:gd name="connsiteY6" fmla="*/ 1196200 h 7869426"/>
              <a:gd name="connsiteX7" fmla="*/ 5812252 w 5861705"/>
              <a:gd name="connsiteY7" fmla="*/ 1197315 h 7869426"/>
              <a:gd name="connsiteX8" fmla="*/ 5817525 w 5861705"/>
              <a:gd name="connsiteY8" fmla="*/ 1242155 h 7869426"/>
              <a:gd name="connsiteX9" fmla="*/ 5811383 w 5861705"/>
              <a:gd name="connsiteY9" fmla="*/ 1364256 h 7869426"/>
              <a:gd name="connsiteX10" fmla="*/ 5811248 w 5861705"/>
              <a:gd name="connsiteY10" fmla="*/ 1436500 h 7869426"/>
              <a:gd name="connsiteX11" fmla="*/ 5816757 w 5861705"/>
              <a:gd name="connsiteY11" fmla="*/ 1462669 h 7869426"/>
              <a:gd name="connsiteX12" fmla="*/ 5818133 w 5861705"/>
              <a:gd name="connsiteY12" fmla="*/ 1637067 h 7869426"/>
              <a:gd name="connsiteX13" fmla="*/ 5811308 w 5861705"/>
              <a:gd name="connsiteY13" fmla="*/ 1696270 h 7869426"/>
              <a:gd name="connsiteX14" fmla="*/ 5795249 w 5861705"/>
              <a:gd name="connsiteY14" fmla="*/ 1818360 h 7869426"/>
              <a:gd name="connsiteX15" fmla="*/ 5796281 w 5861705"/>
              <a:gd name="connsiteY15" fmla="*/ 1911947 h 7869426"/>
              <a:gd name="connsiteX16" fmla="*/ 5790032 w 5861705"/>
              <a:gd name="connsiteY16" fmla="*/ 1925528 h 7869426"/>
              <a:gd name="connsiteX17" fmla="*/ 5771562 w 5861705"/>
              <a:gd name="connsiteY17" fmla="*/ 2014848 h 7869426"/>
              <a:gd name="connsiteX18" fmla="*/ 5767772 w 5861705"/>
              <a:gd name="connsiteY18" fmla="*/ 2045563 h 7869426"/>
              <a:gd name="connsiteX19" fmla="*/ 5767250 w 5861705"/>
              <a:gd name="connsiteY19" fmla="*/ 2054308 h 7869426"/>
              <a:gd name="connsiteX20" fmla="*/ 5769443 w 5861705"/>
              <a:gd name="connsiteY20" fmla="*/ 2060299 h 7869426"/>
              <a:gd name="connsiteX21" fmla="*/ 5756656 w 5861705"/>
              <a:gd name="connsiteY21" fmla="*/ 2237821 h 7869426"/>
              <a:gd name="connsiteX22" fmla="*/ 5759315 w 5861705"/>
              <a:gd name="connsiteY22" fmla="*/ 2238936 h 7869426"/>
              <a:gd name="connsiteX23" fmla="*/ 5764588 w 5861705"/>
              <a:gd name="connsiteY23" fmla="*/ 2283776 h 7869426"/>
              <a:gd name="connsiteX24" fmla="*/ 5758445 w 5861705"/>
              <a:gd name="connsiteY24" fmla="*/ 2405877 h 7869426"/>
              <a:gd name="connsiteX25" fmla="*/ 5758311 w 5861705"/>
              <a:gd name="connsiteY25" fmla="*/ 2478121 h 7869426"/>
              <a:gd name="connsiteX26" fmla="*/ 5769776 w 5861705"/>
              <a:gd name="connsiteY26" fmla="*/ 2504276 h 7869426"/>
              <a:gd name="connsiteX27" fmla="*/ 5452124 w 5861705"/>
              <a:gd name="connsiteY27" fmla="*/ 7583356 h 7869426"/>
              <a:gd name="connsiteX28" fmla="*/ 5458906 w 5861705"/>
              <a:gd name="connsiteY28" fmla="*/ 7628844 h 7869426"/>
              <a:gd name="connsiteX29" fmla="*/ 5457322 w 5861705"/>
              <a:gd name="connsiteY29" fmla="*/ 7712341 h 7869426"/>
              <a:gd name="connsiteX30" fmla="*/ 5443299 w 5861705"/>
              <a:gd name="connsiteY30" fmla="*/ 7838503 h 7869426"/>
              <a:gd name="connsiteX31" fmla="*/ 5447073 w 5861705"/>
              <a:gd name="connsiteY31" fmla="*/ 7862553 h 7869426"/>
              <a:gd name="connsiteX32" fmla="*/ 5389875 w 5861705"/>
              <a:gd name="connsiteY32" fmla="*/ 7860344 h 7869426"/>
              <a:gd name="connsiteX33" fmla="*/ 0 w 5861705"/>
              <a:gd name="connsiteY33" fmla="*/ 7558086 h 7869426"/>
              <a:gd name="connsiteX0" fmla="*/ 0 w 5861705"/>
              <a:gd name="connsiteY0" fmla="*/ 7558086 h 7868158"/>
              <a:gd name="connsiteX1" fmla="*/ 422635 w 5861705"/>
              <a:gd name="connsiteY1" fmla="*/ 0 h 7868158"/>
              <a:gd name="connsiteX2" fmla="*/ 4284892 w 5861705"/>
              <a:gd name="connsiteY2" fmla="*/ 212657 h 7868158"/>
              <a:gd name="connsiteX3" fmla="*/ 5823717 w 5861705"/>
              <a:gd name="connsiteY3" fmla="*/ 306262 h 7868158"/>
              <a:gd name="connsiteX4" fmla="*/ 5861705 w 5861705"/>
              <a:gd name="connsiteY4" fmla="*/ 317988 h 7868158"/>
              <a:gd name="connsiteX5" fmla="*/ 5856220 w 5861705"/>
              <a:gd name="connsiteY5" fmla="*/ 378751 h 7868158"/>
              <a:gd name="connsiteX6" fmla="*/ 5809593 w 5861705"/>
              <a:gd name="connsiteY6" fmla="*/ 1196200 h 7868158"/>
              <a:gd name="connsiteX7" fmla="*/ 5812252 w 5861705"/>
              <a:gd name="connsiteY7" fmla="*/ 1197315 h 7868158"/>
              <a:gd name="connsiteX8" fmla="*/ 5817525 w 5861705"/>
              <a:gd name="connsiteY8" fmla="*/ 1242155 h 7868158"/>
              <a:gd name="connsiteX9" fmla="*/ 5811383 w 5861705"/>
              <a:gd name="connsiteY9" fmla="*/ 1364256 h 7868158"/>
              <a:gd name="connsiteX10" fmla="*/ 5811248 w 5861705"/>
              <a:gd name="connsiteY10" fmla="*/ 1436500 h 7868158"/>
              <a:gd name="connsiteX11" fmla="*/ 5816757 w 5861705"/>
              <a:gd name="connsiteY11" fmla="*/ 1462669 h 7868158"/>
              <a:gd name="connsiteX12" fmla="*/ 5818133 w 5861705"/>
              <a:gd name="connsiteY12" fmla="*/ 1637067 h 7868158"/>
              <a:gd name="connsiteX13" fmla="*/ 5811308 w 5861705"/>
              <a:gd name="connsiteY13" fmla="*/ 1696270 h 7868158"/>
              <a:gd name="connsiteX14" fmla="*/ 5795249 w 5861705"/>
              <a:gd name="connsiteY14" fmla="*/ 1818360 h 7868158"/>
              <a:gd name="connsiteX15" fmla="*/ 5796281 w 5861705"/>
              <a:gd name="connsiteY15" fmla="*/ 1911947 h 7868158"/>
              <a:gd name="connsiteX16" fmla="*/ 5790032 w 5861705"/>
              <a:gd name="connsiteY16" fmla="*/ 1925528 h 7868158"/>
              <a:gd name="connsiteX17" fmla="*/ 5771562 w 5861705"/>
              <a:gd name="connsiteY17" fmla="*/ 2014848 h 7868158"/>
              <a:gd name="connsiteX18" fmla="*/ 5767772 w 5861705"/>
              <a:gd name="connsiteY18" fmla="*/ 2045563 h 7868158"/>
              <a:gd name="connsiteX19" fmla="*/ 5767250 w 5861705"/>
              <a:gd name="connsiteY19" fmla="*/ 2054308 h 7868158"/>
              <a:gd name="connsiteX20" fmla="*/ 5769443 w 5861705"/>
              <a:gd name="connsiteY20" fmla="*/ 2060299 h 7868158"/>
              <a:gd name="connsiteX21" fmla="*/ 5756656 w 5861705"/>
              <a:gd name="connsiteY21" fmla="*/ 2237821 h 7868158"/>
              <a:gd name="connsiteX22" fmla="*/ 5759315 w 5861705"/>
              <a:gd name="connsiteY22" fmla="*/ 2238936 h 7868158"/>
              <a:gd name="connsiteX23" fmla="*/ 5764588 w 5861705"/>
              <a:gd name="connsiteY23" fmla="*/ 2283776 h 7868158"/>
              <a:gd name="connsiteX24" fmla="*/ 5758445 w 5861705"/>
              <a:gd name="connsiteY24" fmla="*/ 2405877 h 7868158"/>
              <a:gd name="connsiteX25" fmla="*/ 5758311 w 5861705"/>
              <a:gd name="connsiteY25" fmla="*/ 2478121 h 7868158"/>
              <a:gd name="connsiteX26" fmla="*/ 5769776 w 5861705"/>
              <a:gd name="connsiteY26" fmla="*/ 2504276 h 7868158"/>
              <a:gd name="connsiteX27" fmla="*/ 5452124 w 5861705"/>
              <a:gd name="connsiteY27" fmla="*/ 7583356 h 7868158"/>
              <a:gd name="connsiteX28" fmla="*/ 5458906 w 5861705"/>
              <a:gd name="connsiteY28" fmla="*/ 7628844 h 7868158"/>
              <a:gd name="connsiteX29" fmla="*/ 5457322 w 5861705"/>
              <a:gd name="connsiteY29" fmla="*/ 7712341 h 7868158"/>
              <a:gd name="connsiteX30" fmla="*/ 5443299 w 5861705"/>
              <a:gd name="connsiteY30" fmla="*/ 7838503 h 7868158"/>
              <a:gd name="connsiteX31" fmla="*/ 5447073 w 5861705"/>
              <a:gd name="connsiteY31" fmla="*/ 7862553 h 7868158"/>
              <a:gd name="connsiteX32" fmla="*/ 5357659 w 5861705"/>
              <a:gd name="connsiteY32" fmla="*/ 7844331 h 7868158"/>
              <a:gd name="connsiteX33" fmla="*/ 0 w 5861705"/>
              <a:gd name="connsiteY33" fmla="*/ 7558086 h 7868158"/>
              <a:gd name="connsiteX0" fmla="*/ 0 w 5861705"/>
              <a:gd name="connsiteY0" fmla="*/ 7558086 h 7844331"/>
              <a:gd name="connsiteX1" fmla="*/ 422635 w 5861705"/>
              <a:gd name="connsiteY1" fmla="*/ 0 h 7844331"/>
              <a:gd name="connsiteX2" fmla="*/ 4284892 w 5861705"/>
              <a:gd name="connsiteY2" fmla="*/ 212657 h 7844331"/>
              <a:gd name="connsiteX3" fmla="*/ 5823717 w 5861705"/>
              <a:gd name="connsiteY3" fmla="*/ 306262 h 7844331"/>
              <a:gd name="connsiteX4" fmla="*/ 5861705 w 5861705"/>
              <a:gd name="connsiteY4" fmla="*/ 317988 h 7844331"/>
              <a:gd name="connsiteX5" fmla="*/ 5856220 w 5861705"/>
              <a:gd name="connsiteY5" fmla="*/ 378751 h 7844331"/>
              <a:gd name="connsiteX6" fmla="*/ 5809593 w 5861705"/>
              <a:gd name="connsiteY6" fmla="*/ 1196200 h 7844331"/>
              <a:gd name="connsiteX7" fmla="*/ 5812252 w 5861705"/>
              <a:gd name="connsiteY7" fmla="*/ 1197315 h 7844331"/>
              <a:gd name="connsiteX8" fmla="*/ 5817525 w 5861705"/>
              <a:gd name="connsiteY8" fmla="*/ 1242155 h 7844331"/>
              <a:gd name="connsiteX9" fmla="*/ 5811383 w 5861705"/>
              <a:gd name="connsiteY9" fmla="*/ 1364256 h 7844331"/>
              <a:gd name="connsiteX10" fmla="*/ 5811248 w 5861705"/>
              <a:gd name="connsiteY10" fmla="*/ 1436500 h 7844331"/>
              <a:gd name="connsiteX11" fmla="*/ 5816757 w 5861705"/>
              <a:gd name="connsiteY11" fmla="*/ 1462669 h 7844331"/>
              <a:gd name="connsiteX12" fmla="*/ 5818133 w 5861705"/>
              <a:gd name="connsiteY12" fmla="*/ 1637067 h 7844331"/>
              <a:gd name="connsiteX13" fmla="*/ 5811308 w 5861705"/>
              <a:gd name="connsiteY13" fmla="*/ 1696270 h 7844331"/>
              <a:gd name="connsiteX14" fmla="*/ 5795249 w 5861705"/>
              <a:gd name="connsiteY14" fmla="*/ 1818360 h 7844331"/>
              <a:gd name="connsiteX15" fmla="*/ 5796281 w 5861705"/>
              <a:gd name="connsiteY15" fmla="*/ 1911947 h 7844331"/>
              <a:gd name="connsiteX16" fmla="*/ 5790032 w 5861705"/>
              <a:gd name="connsiteY16" fmla="*/ 1925528 h 7844331"/>
              <a:gd name="connsiteX17" fmla="*/ 5771562 w 5861705"/>
              <a:gd name="connsiteY17" fmla="*/ 2014848 h 7844331"/>
              <a:gd name="connsiteX18" fmla="*/ 5767772 w 5861705"/>
              <a:gd name="connsiteY18" fmla="*/ 2045563 h 7844331"/>
              <a:gd name="connsiteX19" fmla="*/ 5767250 w 5861705"/>
              <a:gd name="connsiteY19" fmla="*/ 2054308 h 7844331"/>
              <a:gd name="connsiteX20" fmla="*/ 5769443 w 5861705"/>
              <a:gd name="connsiteY20" fmla="*/ 2060299 h 7844331"/>
              <a:gd name="connsiteX21" fmla="*/ 5756656 w 5861705"/>
              <a:gd name="connsiteY21" fmla="*/ 2237821 h 7844331"/>
              <a:gd name="connsiteX22" fmla="*/ 5759315 w 5861705"/>
              <a:gd name="connsiteY22" fmla="*/ 2238936 h 7844331"/>
              <a:gd name="connsiteX23" fmla="*/ 5764588 w 5861705"/>
              <a:gd name="connsiteY23" fmla="*/ 2283776 h 7844331"/>
              <a:gd name="connsiteX24" fmla="*/ 5758445 w 5861705"/>
              <a:gd name="connsiteY24" fmla="*/ 2405877 h 7844331"/>
              <a:gd name="connsiteX25" fmla="*/ 5758311 w 5861705"/>
              <a:gd name="connsiteY25" fmla="*/ 2478121 h 7844331"/>
              <a:gd name="connsiteX26" fmla="*/ 5769776 w 5861705"/>
              <a:gd name="connsiteY26" fmla="*/ 2504276 h 7844331"/>
              <a:gd name="connsiteX27" fmla="*/ 5452124 w 5861705"/>
              <a:gd name="connsiteY27" fmla="*/ 7583356 h 7844331"/>
              <a:gd name="connsiteX28" fmla="*/ 5458906 w 5861705"/>
              <a:gd name="connsiteY28" fmla="*/ 7628844 h 7844331"/>
              <a:gd name="connsiteX29" fmla="*/ 5457322 w 5861705"/>
              <a:gd name="connsiteY29" fmla="*/ 7712341 h 7844331"/>
              <a:gd name="connsiteX30" fmla="*/ 5443299 w 5861705"/>
              <a:gd name="connsiteY30" fmla="*/ 7838503 h 7844331"/>
              <a:gd name="connsiteX31" fmla="*/ 5401664 w 5861705"/>
              <a:gd name="connsiteY31" fmla="*/ 7802303 h 7844331"/>
              <a:gd name="connsiteX32" fmla="*/ 5357659 w 5861705"/>
              <a:gd name="connsiteY32" fmla="*/ 7844331 h 7844331"/>
              <a:gd name="connsiteX33" fmla="*/ 0 w 5861705"/>
              <a:gd name="connsiteY33" fmla="*/ 7558086 h 7844331"/>
              <a:gd name="connsiteX0" fmla="*/ 0 w 5861705"/>
              <a:gd name="connsiteY0" fmla="*/ 7558086 h 7846277"/>
              <a:gd name="connsiteX1" fmla="*/ 422635 w 5861705"/>
              <a:gd name="connsiteY1" fmla="*/ 0 h 7846277"/>
              <a:gd name="connsiteX2" fmla="*/ 4284892 w 5861705"/>
              <a:gd name="connsiteY2" fmla="*/ 212657 h 7846277"/>
              <a:gd name="connsiteX3" fmla="*/ 5823717 w 5861705"/>
              <a:gd name="connsiteY3" fmla="*/ 306262 h 7846277"/>
              <a:gd name="connsiteX4" fmla="*/ 5861705 w 5861705"/>
              <a:gd name="connsiteY4" fmla="*/ 317988 h 7846277"/>
              <a:gd name="connsiteX5" fmla="*/ 5856220 w 5861705"/>
              <a:gd name="connsiteY5" fmla="*/ 378751 h 7846277"/>
              <a:gd name="connsiteX6" fmla="*/ 5809593 w 5861705"/>
              <a:gd name="connsiteY6" fmla="*/ 1196200 h 7846277"/>
              <a:gd name="connsiteX7" fmla="*/ 5812252 w 5861705"/>
              <a:gd name="connsiteY7" fmla="*/ 1197315 h 7846277"/>
              <a:gd name="connsiteX8" fmla="*/ 5817525 w 5861705"/>
              <a:gd name="connsiteY8" fmla="*/ 1242155 h 7846277"/>
              <a:gd name="connsiteX9" fmla="*/ 5811383 w 5861705"/>
              <a:gd name="connsiteY9" fmla="*/ 1364256 h 7846277"/>
              <a:gd name="connsiteX10" fmla="*/ 5811248 w 5861705"/>
              <a:gd name="connsiteY10" fmla="*/ 1436500 h 7846277"/>
              <a:gd name="connsiteX11" fmla="*/ 5816757 w 5861705"/>
              <a:gd name="connsiteY11" fmla="*/ 1462669 h 7846277"/>
              <a:gd name="connsiteX12" fmla="*/ 5818133 w 5861705"/>
              <a:gd name="connsiteY12" fmla="*/ 1637067 h 7846277"/>
              <a:gd name="connsiteX13" fmla="*/ 5811308 w 5861705"/>
              <a:gd name="connsiteY13" fmla="*/ 1696270 h 7846277"/>
              <a:gd name="connsiteX14" fmla="*/ 5795249 w 5861705"/>
              <a:gd name="connsiteY14" fmla="*/ 1818360 h 7846277"/>
              <a:gd name="connsiteX15" fmla="*/ 5796281 w 5861705"/>
              <a:gd name="connsiteY15" fmla="*/ 1911947 h 7846277"/>
              <a:gd name="connsiteX16" fmla="*/ 5790032 w 5861705"/>
              <a:gd name="connsiteY16" fmla="*/ 1925528 h 7846277"/>
              <a:gd name="connsiteX17" fmla="*/ 5771562 w 5861705"/>
              <a:gd name="connsiteY17" fmla="*/ 2014848 h 7846277"/>
              <a:gd name="connsiteX18" fmla="*/ 5767772 w 5861705"/>
              <a:gd name="connsiteY18" fmla="*/ 2045563 h 7846277"/>
              <a:gd name="connsiteX19" fmla="*/ 5767250 w 5861705"/>
              <a:gd name="connsiteY19" fmla="*/ 2054308 h 7846277"/>
              <a:gd name="connsiteX20" fmla="*/ 5769443 w 5861705"/>
              <a:gd name="connsiteY20" fmla="*/ 2060299 h 7846277"/>
              <a:gd name="connsiteX21" fmla="*/ 5756656 w 5861705"/>
              <a:gd name="connsiteY21" fmla="*/ 2237821 h 7846277"/>
              <a:gd name="connsiteX22" fmla="*/ 5759315 w 5861705"/>
              <a:gd name="connsiteY22" fmla="*/ 2238936 h 7846277"/>
              <a:gd name="connsiteX23" fmla="*/ 5764588 w 5861705"/>
              <a:gd name="connsiteY23" fmla="*/ 2283776 h 7846277"/>
              <a:gd name="connsiteX24" fmla="*/ 5758445 w 5861705"/>
              <a:gd name="connsiteY24" fmla="*/ 2405877 h 7846277"/>
              <a:gd name="connsiteX25" fmla="*/ 5758311 w 5861705"/>
              <a:gd name="connsiteY25" fmla="*/ 2478121 h 7846277"/>
              <a:gd name="connsiteX26" fmla="*/ 5769776 w 5861705"/>
              <a:gd name="connsiteY26" fmla="*/ 2504276 h 7846277"/>
              <a:gd name="connsiteX27" fmla="*/ 5452124 w 5861705"/>
              <a:gd name="connsiteY27" fmla="*/ 7583356 h 7846277"/>
              <a:gd name="connsiteX28" fmla="*/ 5458906 w 5861705"/>
              <a:gd name="connsiteY28" fmla="*/ 7628844 h 7846277"/>
              <a:gd name="connsiteX29" fmla="*/ 5457322 w 5861705"/>
              <a:gd name="connsiteY29" fmla="*/ 7712341 h 7846277"/>
              <a:gd name="connsiteX30" fmla="*/ 5443299 w 5861705"/>
              <a:gd name="connsiteY30" fmla="*/ 7838503 h 7846277"/>
              <a:gd name="connsiteX31" fmla="*/ 5404767 w 5861705"/>
              <a:gd name="connsiteY31" fmla="*/ 7838510 h 7846277"/>
              <a:gd name="connsiteX32" fmla="*/ 5357659 w 5861705"/>
              <a:gd name="connsiteY32" fmla="*/ 7844331 h 7846277"/>
              <a:gd name="connsiteX33" fmla="*/ 0 w 5861705"/>
              <a:gd name="connsiteY33" fmla="*/ 7558086 h 7846277"/>
              <a:gd name="connsiteX0" fmla="*/ 0 w 5861705"/>
              <a:gd name="connsiteY0" fmla="*/ 7558086 h 7899795"/>
              <a:gd name="connsiteX1" fmla="*/ 422635 w 5861705"/>
              <a:gd name="connsiteY1" fmla="*/ 0 h 7899795"/>
              <a:gd name="connsiteX2" fmla="*/ 4284892 w 5861705"/>
              <a:gd name="connsiteY2" fmla="*/ 212657 h 7899795"/>
              <a:gd name="connsiteX3" fmla="*/ 5823717 w 5861705"/>
              <a:gd name="connsiteY3" fmla="*/ 306262 h 7899795"/>
              <a:gd name="connsiteX4" fmla="*/ 5861705 w 5861705"/>
              <a:gd name="connsiteY4" fmla="*/ 317988 h 7899795"/>
              <a:gd name="connsiteX5" fmla="*/ 5856220 w 5861705"/>
              <a:gd name="connsiteY5" fmla="*/ 378751 h 7899795"/>
              <a:gd name="connsiteX6" fmla="*/ 5809593 w 5861705"/>
              <a:gd name="connsiteY6" fmla="*/ 1196200 h 7899795"/>
              <a:gd name="connsiteX7" fmla="*/ 5812252 w 5861705"/>
              <a:gd name="connsiteY7" fmla="*/ 1197315 h 7899795"/>
              <a:gd name="connsiteX8" fmla="*/ 5817525 w 5861705"/>
              <a:gd name="connsiteY8" fmla="*/ 1242155 h 7899795"/>
              <a:gd name="connsiteX9" fmla="*/ 5811383 w 5861705"/>
              <a:gd name="connsiteY9" fmla="*/ 1364256 h 7899795"/>
              <a:gd name="connsiteX10" fmla="*/ 5811248 w 5861705"/>
              <a:gd name="connsiteY10" fmla="*/ 1436500 h 7899795"/>
              <a:gd name="connsiteX11" fmla="*/ 5816757 w 5861705"/>
              <a:gd name="connsiteY11" fmla="*/ 1462669 h 7899795"/>
              <a:gd name="connsiteX12" fmla="*/ 5818133 w 5861705"/>
              <a:gd name="connsiteY12" fmla="*/ 1637067 h 7899795"/>
              <a:gd name="connsiteX13" fmla="*/ 5811308 w 5861705"/>
              <a:gd name="connsiteY13" fmla="*/ 1696270 h 7899795"/>
              <a:gd name="connsiteX14" fmla="*/ 5795249 w 5861705"/>
              <a:gd name="connsiteY14" fmla="*/ 1818360 h 7899795"/>
              <a:gd name="connsiteX15" fmla="*/ 5796281 w 5861705"/>
              <a:gd name="connsiteY15" fmla="*/ 1911947 h 7899795"/>
              <a:gd name="connsiteX16" fmla="*/ 5790032 w 5861705"/>
              <a:gd name="connsiteY16" fmla="*/ 1925528 h 7899795"/>
              <a:gd name="connsiteX17" fmla="*/ 5771562 w 5861705"/>
              <a:gd name="connsiteY17" fmla="*/ 2014848 h 7899795"/>
              <a:gd name="connsiteX18" fmla="*/ 5767772 w 5861705"/>
              <a:gd name="connsiteY18" fmla="*/ 2045563 h 7899795"/>
              <a:gd name="connsiteX19" fmla="*/ 5767250 w 5861705"/>
              <a:gd name="connsiteY19" fmla="*/ 2054308 h 7899795"/>
              <a:gd name="connsiteX20" fmla="*/ 5769443 w 5861705"/>
              <a:gd name="connsiteY20" fmla="*/ 2060299 h 7899795"/>
              <a:gd name="connsiteX21" fmla="*/ 5756656 w 5861705"/>
              <a:gd name="connsiteY21" fmla="*/ 2237821 h 7899795"/>
              <a:gd name="connsiteX22" fmla="*/ 5759315 w 5861705"/>
              <a:gd name="connsiteY22" fmla="*/ 2238936 h 7899795"/>
              <a:gd name="connsiteX23" fmla="*/ 5764588 w 5861705"/>
              <a:gd name="connsiteY23" fmla="*/ 2283776 h 7899795"/>
              <a:gd name="connsiteX24" fmla="*/ 5758445 w 5861705"/>
              <a:gd name="connsiteY24" fmla="*/ 2405877 h 7899795"/>
              <a:gd name="connsiteX25" fmla="*/ 5758311 w 5861705"/>
              <a:gd name="connsiteY25" fmla="*/ 2478121 h 7899795"/>
              <a:gd name="connsiteX26" fmla="*/ 5769776 w 5861705"/>
              <a:gd name="connsiteY26" fmla="*/ 2504276 h 7899795"/>
              <a:gd name="connsiteX27" fmla="*/ 5452124 w 5861705"/>
              <a:gd name="connsiteY27" fmla="*/ 7583356 h 7899795"/>
              <a:gd name="connsiteX28" fmla="*/ 5458906 w 5861705"/>
              <a:gd name="connsiteY28" fmla="*/ 7628844 h 7899795"/>
              <a:gd name="connsiteX29" fmla="*/ 5457322 w 5861705"/>
              <a:gd name="connsiteY29" fmla="*/ 7712341 h 7899795"/>
              <a:gd name="connsiteX30" fmla="*/ 5443299 w 5861705"/>
              <a:gd name="connsiteY30" fmla="*/ 7838503 h 7899795"/>
              <a:gd name="connsiteX31" fmla="*/ 5456205 w 5861705"/>
              <a:gd name="connsiteY31" fmla="*/ 7895727 h 7899795"/>
              <a:gd name="connsiteX32" fmla="*/ 5357659 w 5861705"/>
              <a:gd name="connsiteY32" fmla="*/ 7844331 h 7899795"/>
              <a:gd name="connsiteX33" fmla="*/ 0 w 5861705"/>
              <a:gd name="connsiteY33" fmla="*/ 7558086 h 7899795"/>
              <a:gd name="connsiteX0" fmla="*/ 0 w 5861705"/>
              <a:gd name="connsiteY0" fmla="*/ 7558086 h 7899814"/>
              <a:gd name="connsiteX1" fmla="*/ 422635 w 5861705"/>
              <a:gd name="connsiteY1" fmla="*/ 0 h 7899814"/>
              <a:gd name="connsiteX2" fmla="*/ 4284892 w 5861705"/>
              <a:gd name="connsiteY2" fmla="*/ 212657 h 7899814"/>
              <a:gd name="connsiteX3" fmla="*/ 5823717 w 5861705"/>
              <a:gd name="connsiteY3" fmla="*/ 306262 h 7899814"/>
              <a:gd name="connsiteX4" fmla="*/ 5861705 w 5861705"/>
              <a:gd name="connsiteY4" fmla="*/ 317988 h 7899814"/>
              <a:gd name="connsiteX5" fmla="*/ 5856220 w 5861705"/>
              <a:gd name="connsiteY5" fmla="*/ 378751 h 7899814"/>
              <a:gd name="connsiteX6" fmla="*/ 5809593 w 5861705"/>
              <a:gd name="connsiteY6" fmla="*/ 1196200 h 7899814"/>
              <a:gd name="connsiteX7" fmla="*/ 5812252 w 5861705"/>
              <a:gd name="connsiteY7" fmla="*/ 1197315 h 7899814"/>
              <a:gd name="connsiteX8" fmla="*/ 5817525 w 5861705"/>
              <a:gd name="connsiteY8" fmla="*/ 1242155 h 7899814"/>
              <a:gd name="connsiteX9" fmla="*/ 5811383 w 5861705"/>
              <a:gd name="connsiteY9" fmla="*/ 1364256 h 7899814"/>
              <a:gd name="connsiteX10" fmla="*/ 5811248 w 5861705"/>
              <a:gd name="connsiteY10" fmla="*/ 1436500 h 7899814"/>
              <a:gd name="connsiteX11" fmla="*/ 5816757 w 5861705"/>
              <a:gd name="connsiteY11" fmla="*/ 1462669 h 7899814"/>
              <a:gd name="connsiteX12" fmla="*/ 5818133 w 5861705"/>
              <a:gd name="connsiteY12" fmla="*/ 1637067 h 7899814"/>
              <a:gd name="connsiteX13" fmla="*/ 5811308 w 5861705"/>
              <a:gd name="connsiteY13" fmla="*/ 1696270 h 7899814"/>
              <a:gd name="connsiteX14" fmla="*/ 5795249 w 5861705"/>
              <a:gd name="connsiteY14" fmla="*/ 1818360 h 7899814"/>
              <a:gd name="connsiteX15" fmla="*/ 5796281 w 5861705"/>
              <a:gd name="connsiteY15" fmla="*/ 1911947 h 7899814"/>
              <a:gd name="connsiteX16" fmla="*/ 5790032 w 5861705"/>
              <a:gd name="connsiteY16" fmla="*/ 1925528 h 7899814"/>
              <a:gd name="connsiteX17" fmla="*/ 5771562 w 5861705"/>
              <a:gd name="connsiteY17" fmla="*/ 2014848 h 7899814"/>
              <a:gd name="connsiteX18" fmla="*/ 5767772 w 5861705"/>
              <a:gd name="connsiteY18" fmla="*/ 2045563 h 7899814"/>
              <a:gd name="connsiteX19" fmla="*/ 5767250 w 5861705"/>
              <a:gd name="connsiteY19" fmla="*/ 2054308 h 7899814"/>
              <a:gd name="connsiteX20" fmla="*/ 5769443 w 5861705"/>
              <a:gd name="connsiteY20" fmla="*/ 2060299 h 7899814"/>
              <a:gd name="connsiteX21" fmla="*/ 5756656 w 5861705"/>
              <a:gd name="connsiteY21" fmla="*/ 2237821 h 7899814"/>
              <a:gd name="connsiteX22" fmla="*/ 5759315 w 5861705"/>
              <a:gd name="connsiteY22" fmla="*/ 2238936 h 7899814"/>
              <a:gd name="connsiteX23" fmla="*/ 5764588 w 5861705"/>
              <a:gd name="connsiteY23" fmla="*/ 2283776 h 7899814"/>
              <a:gd name="connsiteX24" fmla="*/ 5758445 w 5861705"/>
              <a:gd name="connsiteY24" fmla="*/ 2405877 h 7899814"/>
              <a:gd name="connsiteX25" fmla="*/ 5758311 w 5861705"/>
              <a:gd name="connsiteY25" fmla="*/ 2478121 h 7899814"/>
              <a:gd name="connsiteX26" fmla="*/ 5769776 w 5861705"/>
              <a:gd name="connsiteY26" fmla="*/ 2504276 h 7899814"/>
              <a:gd name="connsiteX27" fmla="*/ 5452124 w 5861705"/>
              <a:gd name="connsiteY27" fmla="*/ 7583356 h 7899814"/>
              <a:gd name="connsiteX28" fmla="*/ 5458906 w 5861705"/>
              <a:gd name="connsiteY28" fmla="*/ 7628844 h 7899814"/>
              <a:gd name="connsiteX29" fmla="*/ 5457322 w 5861705"/>
              <a:gd name="connsiteY29" fmla="*/ 7712341 h 7899814"/>
              <a:gd name="connsiteX30" fmla="*/ 5443299 w 5861705"/>
              <a:gd name="connsiteY30" fmla="*/ 7838503 h 7899814"/>
              <a:gd name="connsiteX31" fmla="*/ 5456205 w 5861705"/>
              <a:gd name="connsiteY31" fmla="*/ 7895727 h 7899814"/>
              <a:gd name="connsiteX32" fmla="*/ 5357659 w 5861705"/>
              <a:gd name="connsiteY32" fmla="*/ 7844331 h 7899814"/>
              <a:gd name="connsiteX33" fmla="*/ 0 w 5861705"/>
              <a:gd name="connsiteY33" fmla="*/ 7558086 h 7899814"/>
              <a:gd name="connsiteX0" fmla="*/ 0 w 5861705"/>
              <a:gd name="connsiteY0" fmla="*/ 7558086 h 7846306"/>
              <a:gd name="connsiteX1" fmla="*/ 422635 w 5861705"/>
              <a:gd name="connsiteY1" fmla="*/ 0 h 7846306"/>
              <a:gd name="connsiteX2" fmla="*/ 4284892 w 5861705"/>
              <a:gd name="connsiteY2" fmla="*/ 212657 h 7846306"/>
              <a:gd name="connsiteX3" fmla="*/ 5823717 w 5861705"/>
              <a:gd name="connsiteY3" fmla="*/ 306262 h 7846306"/>
              <a:gd name="connsiteX4" fmla="*/ 5861705 w 5861705"/>
              <a:gd name="connsiteY4" fmla="*/ 317988 h 7846306"/>
              <a:gd name="connsiteX5" fmla="*/ 5856220 w 5861705"/>
              <a:gd name="connsiteY5" fmla="*/ 378751 h 7846306"/>
              <a:gd name="connsiteX6" fmla="*/ 5809593 w 5861705"/>
              <a:gd name="connsiteY6" fmla="*/ 1196200 h 7846306"/>
              <a:gd name="connsiteX7" fmla="*/ 5812252 w 5861705"/>
              <a:gd name="connsiteY7" fmla="*/ 1197315 h 7846306"/>
              <a:gd name="connsiteX8" fmla="*/ 5817525 w 5861705"/>
              <a:gd name="connsiteY8" fmla="*/ 1242155 h 7846306"/>
              <a:gd name="connsiteX9" fmla="*/ 5811383 w 5861705"/>
              <a:gd name="connsiteY9" fmla="*/ 1364256 h 7846306"/>
              <a:gd name="connsiteX10" fmla="*/ 5811248 w 5861705"/>
              <a:gd name="connsiteY10" fmla="*/ 1436500 h 7846306"/>
              <a:gd name="connsiteX11" fmla="*/ 5816757 w 5861705"/>
              <a:gd name="connsiteY11" fmla="*/ 1462669 h 7846306"/>
              <a:gd name="connsiteX12" fmla="*/ 5818133 w 5861705"/>
              <a:gd name="connsiteY12" fmla="*/ 1637067 h 7846306"/>
              <a:gd name="connsiteX13" fmla="*/ 5811308 w 5861705"/>
              <a:gd name="connsiteY13" fmla="*/ 1696270 h 7846306"/>
              <a:gd name="connsiteX14" fmla="*/ 5795249 w 5861705"/>
              <a:gd name="connsiteY14" fmla="*/ 1818360 h 7846306"/>
              <a:gd name="connsiteX15" fmla="*/ 5796281 w 5861705"/>
              <a:gd name="connsiteY15" fmla="*/ 1911947 h 7846306"/>
              <a:gd name="connsiteX16" fmla="*/ 5790032 w 5861705"/>
              <a:gd name="connsiteY16" fmla="*/ 1925528 h 7846306"/>
              <a:gd name="connsiteX17" fmla="*/ 5771562 w 5861705"/>
              <a:gd name="connsiteY17" fmla="*/ 2014848 h 7846306"/>
              <a:gd name="connsiteX18" fmla="*/ 5767772 w 5861705"/>
              <a:gd name="connsiteY18" fmla="*/ 2045563 h 7846306"/>
              <a:gd name="connsiteX19" fmla="*/ 5767250 w 5861705"/>
              <a:gd name="connsiteY19" fmla="*/ 2054308 h 7846306"/>
              <a:gd name="connsiteX20" fmla="*/ 5769443 w 5861705"/>
              <a:gd name="connsiteY20" fmla="*/ 2060299 h 7846306"/>
              <a:gd name="connsiteX21" fmla="*/ 5756656 w 5861705"/>
              <a:gd name="connsiteY21" fmla="*/ 2237821 h 7846306"/>
              <a:gd name="connsiteX22" fmla="*/ 5759315 w 5861705"/>
              <a:gd name="connsiteY22" fmla="*/ 2238936 h 7846306"/>
              <a:gd name="connsiteX23" fmla="*/ 5764588 w 5861705"/>
              <a:gd name="connsiteY23" fmla="*/ 2283776 h 7846306"/>
              <a:gd name="connsiteX24" fmla="*/ 5758445 w 5861705"/>
              <a:gd name="connsiteY24" fmla="*/ 2405877 h 7846306"/>
              <a:gd name="connsiteX25" fmla="*/ 5758311 w 5861705"/>
              <a:gd name="connsiteY25" fmla="*/ 2478121 h 7846306"/>
              <a:gd name="connsiteX26" fmla="*/ 5769776 w 5861705"/>
              <a:gd name="connsiteY26" fmla="*/ 2504276 h 7846306"/>
              <a:gd name="connsiteX27" fmla="*/ 5452124 w 5861705"/>
              <a:gd name="connsiteY27" fmla="*/ 7583356 h 7846306"/>
              <a:gd name="connsiteX28" fmla="*/ 5458906 w 5861705"/>
              <a:gd name="connsiteY28" fmla="*/ 7628844 h 7846306"/>
              <a:gd name="connsiteX29" fmla="*/ 5457322 w 5861705"/>
              <a:gd name="connsiteY29" fmla="*/ 7712341 h 7846306"/>
              <a:gd name="connsiteX30" fmla="*/ 5443299 w 5861705"/>
              <a:gd name="connsiteY30" fmla="*/ 7838503 h 7846306"/>
              <a:gd name="connsiteX31" fmla="*/ 5404768 w 5861705"/>
              <a:gd name="connsiteY31" fmla="*/ 7838511 h 7846306"/>
              <a:gd name="connsiteX32" fmla="*/ 5357659 w 5861705"/>
              <a:gd name="connsiteY32" fmla="*/ 7844331 h 7846306"/>
              <a:gd name="connsiteX33" fmla="*/ 0 w 5861705"/>
              <a:gd name="connsiteY33" fmla="*/ 7558086 h 7846306"/>
              <a:gd name="connsiteX0" fmla="*/ 0 w 5861705"/>
              <a:gd name="connsiteY0" fmla="*/ 7558086 h 7844331"/>
              <a:gd name="connsiteX1" fmla="*/ 422635 w 5861705"/>
              <a:gd name="connsiteY1" fmla="*/ 0 h 7844331"/>
              <a:gd name="connsiteX2" fmla="*/ 4284892 w 5861705"/>
              <a:gd name="connsiteY2" fmla="*/ 212657 h 7844331"/>
              <a:gd name="connsiteX3" fmla="*/ 5823717 w 5861705"/>
              <a:gd name="connsiteY3" fmla="*/ 306262 h 7844331"/>
              <a:gd name="connsiteX4" fmla="*/ 5861705 w 5861705"/>
              <a:gd name="connsiteY4" fmla="*/ 317988 h 7844331"/>
              <a:gd name="connsiteX5" fmla="*/ 5856220 w 5861705"/>
              <a:gd name="connsiteY5" fmla="*/ 378751 h 7844331"/>
              <a:gd name="connsiteX6" fmla="*/ 5809593 w 5861705"/>
              <a:gd name="connsiteY6" fmla="*/ 1196200 h 7844331"/>
              <a:gd name="connsiteX7" fmla="*/ 5812252 w 5861705"/>
              <a:gd name="connsiteY7" fmla="*/ 1197315 h 7844331"/>
              <a:gd name="connsiteX8" fmla="*/ 5817525 w 5861705"/>
              <a:gd name="connsiteY8" fmla="*/ 1242155 h 7844331"/>
              <a:gd name="connsiteX9" fmla="*/ 5811383 w 5861705"/>
              <a:gd name="connsiteY9" fmla="*/ 1364256 h 7844331"/>
              <a:gd name="connsiteX10" fmla="*/ 5811248 w 5861705"/>
              <a:gd name="connsiteY10" fmla="*/ 1436500 h 7844331"/>
              <a:gd name="connsiteX11" fmla="*/ 5816757 w 5861705"/>
              <a:gd name="connsiteY11" fmla="*/ 1462669 h 7844331"/>
              <a:gd name="connsiteX12" fmla="*/ 5818133 w 5861705"/>
              <a:gd name="connsiteY12" fmla="*/ 1637067 h 7844331"/>
              <a:gd name="connsiteX13" fmla="*/ 5811308 w 5861705"/>
              <a:gd name="connsiteY13" fmla="*/ 1696270 h 7844331"/>
              <a:gd name="connsiteX14" fmla="*/ 5795249 w 5861705"/>
              <a:gd name="connsiteY14" fmla="*/ 1818360 h 7844331"/>
              <a:gd name="connsiteX15" fmla="*/ 5796281 w 5861705"/>
              <a:gd name="connsiteY15" fmla="*/ 1911947 h 7844331"/>
              <a:gd name="connsiteX16" fmla="*/ 5790032 w 5861705"/>
              <a:gd name="connsiteY16" fmla="*/ 1925528 h 7844331"/>
              <a:gd name="connsiteX17" fmla="*/ 5771562 w 5861705"/>
              <a:gd name="connsiteY17" fmla="*/ 2014848 h 7844331"/>
              <a:gd name="connsiteX18" fmla="*/ 5767772 w 5861705"/>
              <a:gd name="connsiteY18" fmla="*/ 2045563 h 7844331"/>
              <a:gd name="connsiteX19" fmla="*/ 5767250 w 5861705"/>
              <a:gd name="connsiteY19" fmla="*/ 2054308 h 7844331"/>
              <a:gd name="connsiteX20" fmla="*/ 5769443 w 5861705"/>
              <a:gd name="connsiteY20" fmla="*/ 2060299 h 7844331"/>
              <a:gd name="connsiteX21" fmla="*/ 5756656 w 5861705"/>
              <a:gd name="connsiteY21" fmla="*/ 2237821 h 7844331"/>
              <a:gd name="connsiteX22" fmla="*/ 5759315 w 5861705"/>
              <a:gd name="connsiteY22" fmla="*/ 2238936 h 7844331"/>
              <a:gd name="connsiteX23" fmla="*/ 5764588 w 5861705"/>
              <a:gd name="connsiteY23" fmla="*/ 2283776 h 7844331"/>
              <a:gd name="connsiteX24" fmla="*/ 5758445 w 5861705"/>
              <a:gd name="connsiteY24" fmla="*/ 2405877 h 7844331"/>
              <a:gd name="connsiteX25" fmla="*/ 5758311 w 5861705"/>
              <a:gd name="connsiteY25" fmla="*/ 2478121 h 7844331"/>
              <a:gd name="connsiteX26" fmla="*/ 5769776 w 5861705"/>
              <a:gd name="connsiteY26" fmla="*/ 2504276 h 7844331"/>
              <a:gd name="connsiteX27" fmla="*/ 5452124 w 5861705"/>
              <a:gd name="connsiteY27" fmla="*/ 7583356 h 7844331"/>
              <a:gd name="connsiteX28" fmla="*/ 5458906 w 5861705"/>
              <a:gd name="connsiteY28" fmla="*/ 7628844 h 7844331"/>
              <a:gd name="connsiteX29" fmla="*/ 5457322 w 5861705"/>
              <a:gd name="connsiteY29" fmla="*/ 7712341 h 7844331"/>
              <a:gd name="connsiteX30" fmla="*/ 5443299 w 5861705"/>
              <a:gd name="connsiteY30" fmla="*/ 7838503 h 7844331"/>
              <a:gd name="connsiteX31" fmla="*/ 5404768 w 5861705"/>
              <a:gd name="connsiteY31" fmla="*/ 7838511 h 7844331"/>
              <a:gd name="connsiteX32" fmla="*/ 5357659 w 5861705"/>
              <a:gd name="connsiteY32" fmla="*/ 7844331 h 7844331"/>
              <a:gd name="connsiteX33" fmla="*/ 0 w 5861705"/>
              <a:gd name="connsiteY33" fmla="*/ 7558086 h 7844331"/>
              <a:gd name="connsiteX0" fmla="*/ 0 w 5861705"/>
              <a:gd name="connsiteY0" fmla="*/ 7558086 h 7847548"/>
              <a:gd name="connsiteX1" fmla="*/ 422635 w 5861705"/>
              <a:gd name="connsiteY1" fmla="*/ 0 h 7847548"/>
              <a:gd name="connsiteX2" fmla="*/ 4284892 w 5861705"/>
              <a:gd name="connsiteY2" fmla="*/ 212657 h 7847548"/>
              <a:gd name="connsiteX3" fmla="*/ 5823717 w 5861705"/>
              <a:gd name="connsiteY3" fmla="*/ 306262 h 7847548"/>
              <a:gd name="connsiteX4" fmla="*/ 5861705 w 5861705"/>
              <a:gd name="connsiteY4" fmla="*/ 317988 h 7847548"/>
              <a:gd name="connsiteX5" fmla="*/ 5856220 w 5861705"/>
              <a:gd name="connsiteY5" fmla="*/ 378751 h 7847548"/>
              <a:gd name="connsiteX6" fmla="*/ 5809593 w 5861705"/>
              <a:gd name="connsiteY6" fmla="*/ 1196200 h 7847548"/>
              <a:gd name="connsiteX7" fmla="*/ 5812252 w 5861705"/>
              <a:gd name="connsiteY7" fmla="*/ 1197315 h 7847548"/>
              <a:gd name="connsiteX8" fmla="*/ 5817525 w 5861705"/>
              <a:gd name="connsiteY8" fmla="*/ 1242155 h 7847548"/>
              <a:gd name="connsiteX9" fmla="*/ 5811383 w 5861705"/>
              <a:gd name="connsiteY9" fmla="*/ 1364256 h 7847548"/>
              <a:gd name="connsiteX10" fmla="*/ 5811248 w 5861705"/>
              <a:gd name="connsiteY10" fmla="*/ 1436500 h 7847548"/>
              <a:gd name="connsiteX11" fmla="*/ 5816757 w 5861705"/>
              <a:gd name="connsiteY11" fmla="*/ 1462669 h 7847548"/>
              <a:gd name="connsiteX12" fmla="*/ 5818133 w 5861705"/>
              <a:gd name="connsiteY12" fmla="*/ 1637067 h 7847548"/>
              <a:gd name="connsiteX13" fmla="*/ 5811308 w 5861705"/>
              <a:gd name="connsiteY13" fmla="*/ 1696270 h 7847548"/>
              <a:gd name="connsiteX14" fmla="*/ 5795249 w 5861705"/>
              <a:gd name="connsiteY14" fmla="*/ 1818360 h 7847548"/>
              <a:gd name="connsiteX15" fmla="*/ 5796281 w 5861705"/>
              <a:gd name="connsiteY15" fmla="*/ 1911947 h 7847548"/>
              <a:gd name="connsiteX16" fmla="*/ 5790032 w 5861705"/>
              <a:gd name="connsiteY16" fmla="*/ 1925528 h 7847548"/>
              <a:gd name="connsiteX17" fmla="*/ 5771562 w 5861705"/>
              <a:gd name="connsiteY17" fmla="*/ 2014848 h 7847548"/>
              <a:gd name="connsiteX18" fmla="*/ 5767772 w 5861705"/>
              <a:gd name="connsiteY18" fmla="*/ 2045563 h 7847548"/>
              <a:gd name="connsiteX19" fmla="*/ 5767250 w 5861705"/>
              <a:gd name="connsiteY19" fmla="*/ 2054308 h 7847548"/>
              <a:gd name="connsiteX20" fmla="*/ 5769443 w 5861705"/>
              <a:gd name="connsiteY20" fmla="*/ 2060299 h 7847548"/>
              <a:gd name="connsiteX21" fmla="*/ 5756656 w 5861705"/>
              <a:gd name="connsiteY21" fmla="*/ 2237821 h 7847548"/>
              <a:gd name="connsiteX22" fmla="*/ 5759315 w 5861705"/>
              <a:gd name="connsiteY22" fmla="*/ 2238936 h 7847548"/>
              <a:gd name="connsiteX23" fmla="*/ 5764588 w 5861705"/>
              <a:gd name="connsiteY23" fmla="*/ 2283776 h 7847548"/>
              <a:gd name="connsiteX24" fmla="*/ 5758445 w 5861705"/>
              <a:gd name="connsiteY24" fmla="*/ 2405877 h 7847548"/>
              <a:gd name="connsiteX25" fmla="*/ 5758311 w 5861705"/>
              <a:gd name="connsiteY25" fmla="*/ 2478121 h 7847548"/>
              <a:gd name="connsiteX26" fmla="*/ 5769776 w 5861705"/>
              <a:gd name="connsiteY26" fmla="*/ 2504276 h 7847548"/>
              <a:gd name="connsiteX27" fmla="*/ 5452124 w 5861705"/>
              <a:gd name="connsiteY27" fmla="*/ 7583356 h 7847548"/>
              <a:gd name="connsiteX28" fmla="*/ 5458906 w 5861705"/>
              <a:gd name="connsiteY28" fmla="*/ 7628844 h 7847548"/>
              <a:gd name="connsiteX29" fmla="*/ 5457322 w 5861705"/>
              <a:gd name="connsiteY29" fmla="*/ 7712341 h 7847548"/>
              <a:gd name="connsiteX30" fmla="*/ 5446339 w 5861705"/>
              <a:gd name="connsiteY30" fmla="*/ 7847548 h 7847548"/>
              <a:gd name="connsiteX31" fmla="*/ 5404768 w 5861705"/>
              <a:gd name="connsiteY31" fmla="*/ 7838511 h 7847548"/>
              <a:gd name="connsiteX32" fmla="*/ 5357659 w 5861705"/>
              <a:gd name="connsiteY32" fmla="*/ 7844331 h 7847548"/>
              <a:gd name="connsiteX33" fmla="*/ 0 w 5861705"/>
              <a:gd name="connsiteY33" fmla="*/ 7558086 h 7847548"/>
              <a:gd name="connsiteX0" fmla="*/ 0 w 5861705"/>
              <a:gd name="connsiteY0" fmla="*/ 7558086 h 7847548"/>
              <a:gd name="connsiteX1" fmla="*/ 422635 w 5861705"/>
              <a:gd name="connsiteY1" fmla="*/ 0 h 7847548"/>
              <a:gd name="connsiteX2" fmla="*/ 4284892 w 5861705"/>
              <a:gd name="connsiteY2" fmla="*/ 212657 h 7847548"/>
              <a:gd name="connsiteX3" fmla="*/ 5823717 w 5861705"/>
              <a:gd name="connsiteY3" fmla="*/ 306262 h 7847548"/>
              <a:gd name="connsiteX4" fmla="*/ 5861705 w 5861705"/>
              <a:gd name="connsiteY4" fmla="*/ 317988 h 7847548"/>
              <a:gd name="connsiteX5" fmla="*/ 5856220 w 5861705"/>
              <a:gd name="connsiteY5" fmla="*/ 378751 h 7847548"/>
              <a:gd name="connsiteX6" fmla="*/ 5809593 w 5861705"/>
              <a:gd name="connsiteY6" fmla="*/ 1196200 h 7847548"/>
              <a:gd name="connsiteX7" fmla="*/ 5812252 w 5861705"/>
              <a:gd name="connsiteY7" fmla="*/ 1197315 h 7847548"/>
              <a:gd name="connsiteX8" fmla="*/ 5817525 w 5861705"/>
              <a:gd name="connsiteY8" fmla="*/ 1242155 h 7847548"/>
              <a:gd name="connsiteX9" fmla="*/ 5811383 w 5861705"/>
              <a:gd name="connsiteY9" fmla="*/ 1364256 h 7847548"/>
              <a:gd name="connsiteX10" fmla="*/ 5811248 w 5861705"/>
              <a:gd name="connsiteY10" fmla="*/ 1436500 h 7847548"/>
              <a:gd name="connsiteX11" fmla="*/ 5816757 w 5861705"/>
              <a:gd name="connsiteY11" fmla="*/ 1462669 h 7847548"/>
              <a:gd name="connsiteX12" fmla="*/ 5818133 w 5861705"/>
              <a:gd name="connsiteY12" fmla="*/ 1637067 h 7847548"/>
              <a:gd name="connsiteX13" fmla="*/ 5811308 w 5861705"/>
              <a:gd name="connsiteY13" fmla="*/ 1696270 h 7847548"/>
              <a:gd name="connsiteX14" fmla="*/ 5795249 w 5861705"/>
              <a:gd name="connsiteY14" fmla="*/ 1818360 h 7847548"/>
              <a:gd name="connsiteX15" fmla="*/ 5796281 w 5861705"/>
              <a:gd name="connsiteY15" fmla="*/ 1911947 h 7847548"/>
              <a:gd name="connsiteX16" fmla="*/ 5790032 w 5861705"/>
              <a:gd name="connsiteY16" fmla="*/ 1925528 h 7847548"/>
              <a:gd name="connsiteX17" fmla="*/ 5771562 w 5861705"/>
              <a:gd name="connsiteY17" fmla="*/ 2014848 h 7847548"/>
              <a:gd name="connsiteX18" fmla="*/ 5767772 w 5861705"/>
              <a:gd name="connsiteY18" fmla="*/ 2045563 h 7847548"/>
              <a:gd name="connsiteX19" fmla="*/ 5767250 w 5861705"/>
              <a:gd name="connsiteY19" fmla="*/ 2054308 h 7847548"/>
              <a:gd name="connsiteX20" fmla="*/ 5769443 w 5861705"/>
              <a:gd name="connsiteY20" fmla="*/ 2060299 h 7847548"/>
              <a:gd name="connsiteX21" fmla="*/ 5756656 w 5861705"/>
              <a:gd name="connsiteY21" fmla="*/ 2237821 h 7847548"/>
              <a:gd name="connsiteX22" fmla="*/ 5759315 w 5861705"/>
              <a:gd name="connsiteY22" fmla="*/ 2238936 h 7847548"/>
              <a:gd name="connsiteX23" fmla="*/ 5764588 w 5861705"/>
              <a:gd name="connsiteY23" fmla="*/ 2283776 h 7847548"/>
              <a:gd name="connsiteX24" fmla="*/ 5758445 w 5861705"/>
              <a:gd name="connsiteY24" fmla="*/ 2405877 h 7847548"/>
              <a:gd name="connsiteX25" fmla="*/ 5758311 w 5861705"/>
              <a:gd name="connsiteY25" fmla="*/ 2478121 h 7847548"/>
              <a:gd name="connsiteX26" fmla="*/ 5769776 w 5861705"/>
              <a:gd name="connsiteY26" fmla="*/ 2504276 h 7847548"/>
              <a:gd name="connsiteX27" fmla="*/ 5464166 w 5861705"/>
              <a:gd name="connsiteY27" fmla="*/ 7571255 h 7847548"/>
              <a:gd name="connsiteX28" fmla="*/ 5458906 w 5861705"/>
              <a:gd name="connsiteY28" fmla="*/ 7628844 h 7847548"/>
              <a:gd name="connsiteX29" fmla="*/ 5457322 w 5861705"/>
              <a:gd name="connsiteY29" fmla="*/ 7712341 h 7847548"/>
              <a:gd name="connsiteX30" fmla="*/ 5446339 w 5861705"/>
              <a:gd name="connsiteY30" fmla="*/ 7847548 h 7847548"/>
              <a:gd name="connsiteX31" fmla="*/ 5404768 w 5861705"/>
              <a:gd name="connsiteY31" fmla="*/ 7838511 h 7847548"/>
              <a:gd name="connsiteX32" fmla="*/ 5357659 w 5861705"/>
              <a:gd name="connsiteY32" fmla="*/ 7844331 h 7847548"/>
              <a:gd name="connsiteX33" fmla="*/ 0 w 5861705"/>
              <a:gd name="connsiteY33" fmla="*/ 7558086 h 784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61705" h="7847548">
                <a:moveTo>
                  <a:pt x="0" y="7558086"/>
                </a:moveTo>
                <a:lnTo>
                  <a:pt x="422635" y="0"/>
                </a:lnTo>
                <a:cubicBezTo>
                  <a:pt x="838381" y="38687"/>
                  <a:pt x="3467477" y="165782"/>
                  <a:pt x="4284892" y="212657"/>
                </a:cubicBezTo>
                <a:lnTo>
                  <a:pt x="5823717" y="306262"/>
                </a:lnTo>
                <a:lnTo>
                  <a:pt x="5861705" y="317988"/>
                </a:lnTo>
                <a:cubicBezTo>
                  <a:pt x="5860949" y="331104"/>
                  <a:pt x="5856976" y="365634"/>
                  <a:pt x="5856220" y="378751"/>
                </a:cubicBezTo>
                <a:lnTo>
                  <a:pt x="5809593" y="1196200"/>
                </a:lnTo>
                <a:lnTo>
                  <a:pt x="5812252" y="1197315"/>
                </a:lnTo>
                <a:cubicBezTo>
                  <a:pt x="5814097" y="1205194"/>
                  <a:pt x="5817670" y="1214331"/>
                  <a:pt x="5817525" y="1242155"/>
                </a:cubicBezTo>
                <a:cubicBezTo>
                  <a:pt x="5803650" y="1275988"/>
                  <a:pt x="5829838" y="1322274"/>
                  <a:pt x="5811383" y="1364256"/>
                </a:cubicBezTo>
                <a:cubicBezTo>
                  <a:pt x="5806611" y="1379695"/>
                  <a:pt x="5804189" y="1427474"/>
                  <a:pt x="5811248" y="1436500"/>
                </a:cubicBezTo>
                <a:cubicBezTo>
                  <a:pt x="5812292" y="1446460"/>
                  <a:pt x="5808890" y="1458085"/>
                  <a:pt x="5816757" y="1462669"/>
                </a:cubicBezTo>
                <a:cubicBezTo>
                  <a:pt x="5817904" y="1496096"/>
                  <a:pt x="5819041" y="1598134"/>
                  <a:pt x="5818133" y="1637067"/>
                </a:cubicBezTo>
                <a:cubicBezTo>
                  <a:pt x="5817758" y="1650959"/>
                  <a:pt x="5811683" y="1682378"/>
                  <a:pt x="5811308" y="1696270"/>
                </a:cubicBezTo>
                <a:cubicBezTo>
                  <a:pt x="5805239" y="1761897"/>
                  <a:pt x="5801501" y="1777871"/>
                  <a:pt x="5795249" y="1818360"/>
                </a:cubicBezTo>
                <a:cubicBezTo>
                  <a:pt x="5795594" y="1849556"/>
                  <a:pt x="5795937" y="1880752"/>
                  <a:pt x="5796281" y="1911947"/>
                </a:cubicBezTo>
                <a:lnTo>
                  <a:pt x="5790032" y="1925528"/>
                </a:lnTo>
                <a:cubicBezTo>
                  <a:pt x="5782235" y="1956870"/>
                  <a:pt x="5786265" y="1995387"/>
                  <a:pt x="5771562" y="2014848"/>
                </a:cubicBezTo>
                <a:lnTo>
                  <a:pt x="5767772" y="2045563"/>
                </a:lnTo>
                <a:lnTo>
                  <a:pt x="5767250" y="2054308"/>
                </a:lnTo>
                <a:lnTo>
                  <a:pt x="5769443" y="2060299"/>
                </a:lnTo>
                <a:cubicBezTo>
                  <a:pt x="5767678" y="2090884"/>
                  <a:pt x="5758344" y="2208048"/>
                  <a:pt x="5756656" y="2237821"/>
                </a:cubicBezTo>
                <a:lnTo>
                  <a:pt x="5759315" y="2238936"/>
                </a:lnTo>
                <a:cubicBezTo>
                  <a:pt x="5761160" y="2246816"/>
                  <a:pt x="5764733" y="2255952"/>
                  <a:pt x="5764588" y="2283776"/>
                </a:cubicBezTo>
                <a:cubicBezTo>
                  <a:pt x="5750713" y="2317609"/>
                  <a:pt x="5776901" y="2363895"/>
                  <a:pt x="5758445" y="2405877"/>
                </a:cubicBezTo>
                <a:cubicBezTo>
                  <a:pt x="5753674" y="2421317"/>
                  <a:pt x="5751252" y="2469095"/>
                  <a:pt x="5758311" y="2478121"/>
                </a:cubicBezTo>
                <a:cubicBezTo>
                  <a:pt x="5759354" y="2488081"/>
                  <a:pt x="5761910" y="2499692"/>
                  <a:pt x="5769776" y="2504276"/>
                </a:cubicBezTo>
                <a:cubicBezTo>
                  <a:pt x="5718745" y="3355149"/>
                  <a:pt x="5519949" y="6717151"/>
                  <a:pt x="5464166" y="7571255"/>
                </a:cubicBezTo>
                <a:lnTo>
                  <a:pt x="5458906" y="7628844"/>
                </a:lnTo>
                <a:cubicBezTo>
                  <a:pt x="5466316" y="7638649"/>
                  <a:pt x="5459416" y="7675890"/>
                  <a:pt x="5457322" y="7712341"/>
                </a:cubicBezTo>
                <a:cubicBezTo>
                  <a:pt x="5455228" y="7748792"/>
                  <a:pt x="5450686" y="7819165"/>
                  <a:pt x="5446339" y="7847548"/>
                </a:cubicBezTo>
                <a:lnTo>
                  <a:pt x="5404768" y="7838511"/>
                </a:lnTo>
                <a:cubicBezTo>
                  <a:pt x="5379109" y="7846256"/>
                  <a:pt x="5363119" y="7815081"/>
                  <a:pt x="5357659" y="7844331"/>
                </a:cubicBezTo>
                <a:lnTo>
                  <a:pt x="0" y="755808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Calendar&#10;&#10;Description automatically generated">
            <a:extLst>
              <a:ext uri="{FF2B5EF4-FFF2-40B4-BE49-F238E27FC236}">
                <a16:creationId xmlns:a16="http://schemas.microsoft.com/office/drawing/2014/main" id="{F7811B95-2B69-A40F-AC9F-60737BAFC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80000">
            <a:off x="1728659" y="941505"/>
            <a:ext cx="4834682" cy="4834682"/>
          </a:xfrm>
          <a:prstGeom prst="rect">
            <a:avLst/>
          </a:prstGeom>
        </p:spPr>
      </p:pic>
      <p:sp>
        <p:nvSpPr>
          <p:cNvPr id="2" name="Title 1">
            <a:extLst>
              <a:ext uri="{FF2B5EF4-FFF2-40B4-BE49-F238E27FC236}">
                <a16:creationId xmlns:a16="http://schemas.microsoft.com/office/drawing/2014/main" id="{6AD022E9-9DAE-8797-7B4D-597F7195FE67}"/>
              </a:ext>
            </a:extLst>
          </p:cNvPr>
          <p:cNvSpPr>
            <a:spLocks noGrp="1"/>
          </p:cNvSpPr>
          <p:nvPr>
            <p:ph type="ctrTitle"/>
          </p:nvPr>
        </p:nvSpPr>
        <p:spPr>
          <a:xfrm>
            <a:off x="6096000" y="1240403"/>
            <a:ext cx="5425440" cy="3626168"/>
          </a:xfrm>
        </p:spPr>
        <p:txBody>
          <a:bodyPr>
            <a:normAutofit/>
          </a:bodyPr>
          <a:lstStyle/>
          <a:p>
            <a:pPr algn="r">
              <a:lnSpc>
                <a:spcPct val="110000"/>
              </a:lnSpc>
            </a:pPr>
            <a:r>
              <a:rPr lang="en-GB" sz="4200" b="1" dirty="0">
                <a:latin typeface="+mn-lt"/>
              </a:rPr>
              <a:t>ULT Freezers</a:t>
            </a:r>
            <a:br>
              <a:rPr lang="en-GB" sz="4200" dirty="0"/>
            </a:br>
            <a:br>
              <a:rPr lang="en-GB" sz="4200" dirty="0"/>
            </a:br>
            <a:r>
              <a:rPr lang="en-GB" sz="4200" dirty="0">
                <a:latin typeface="+mn-lt"/>
              </a:rPr>
              <a:t>Why </a:t>
            </a:r>
            <a:r>
              <a:rPr lang="en-GB" sz="4200" b="1" dirty="0">
                <a:latin typeface="+mn-lt"/>
              </a:rPr>
              <a:t>-70°C </a:t>
            </a:r>
            <a:r>
              <a:rPr lang="en-GB" sz="4200" dirty="0">
                <a:latin typeface="+mn-lt"/>
              </a:rPr>
              <a:t>isn’t as scary as it seems…</a:t>
            </a:r>
          </a:p>
        </p:txBody>
      </p:sp>
      <p:sp>
        <p:nvSpPr>
          <p:cNvPr id="18" name="Freeform: Shape 17">
            <a:extLst>
              <a:ext uri="{FF2B5EF4-FFF2-40B4-BE49-F238E27FC236}">
                <a16:creationId xmlns:a16="http://schemas.microsoft.com/office/drawing/2014/main" id="{7195E4CC-9DB3-4867-A2AE-A5B61BC90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15580" y="5050170"/>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oup 19">
            <a:extLst>
              <a:ext uri="{FF2B5EF4-FFF2-40B4-BE49-F238E27FC236}">
                <a16:creationId xmlns:a16="http://schemas.microsoft.com/office/drawing/2014/main" id="{0B50B059-6E3B-4246-81E0-C165142659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6093C8AB-DE45-4336-BDB2-27171AB973F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253AEA2C-CA8D-426D-B4CE-4F26063B8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630A59-DB9C-4E4D-A966-DC4ED94E14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5E30586E-071E-48B9-867C-96D6994BA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F61ACBE0-4EAB-AE4C-0932-AB6E80F9EA53}"/>
              </a:ext>
            </a:extLst>
          </p:cNvPr>
          <p:cNvSpPr txBox="1"/>
          <p:nvPr/>
        </p:nvSpPr>
        <p:spPr>
          <a:xfrm>
            <a:off x="8106309" y="5761965"/>
            <a:ext cx="4260125" cy="738664"/>
          </a:xfrm>
          <a:prstGeom prst="rect">
            <a:avLst/>
          </a:prstGeom>
          <a:noFill/>
        </p:spPr>
        <p:txBody>
          <a:bodyPr wrap="square" rtlCol="0">
            <a:spAutoFit/>
          </a:bodyPr>
          <a:lstStyle/>
          <a:p>
            <a:r>
              <a:rPr lang="en-GB" sz="1400" dirty="0"/>
              <a:t>Jessica Forsyth</a:t>
            </a:r>
          </a:p>
          <a:p>
            <a:r>
              <a:rPr lang="en-GB" sz="1400" dirty="0"/>
              <a:t>Research Technician</a:t>
            </a:r>
          </a:p>
          <a:p>
            <a:r>
              <a:rPr lang="en-GB" sz="1400" dirty="0"/>
              <a:t>Jessica.Forsyth@manchester.ac.uk</a:t>
            </a:r>
            <a:endParaRPr lang="en-GB" dirty="0"/>
          </a:p>
        </p:txBody>
      </p:sp>
    </p:spTree>
    <p:extLst>
      <p:ext uri="{BB962C8B-B14F-4D97-AF65-F5344CB8AC3E}">
        <p14:creationId xmlns:p14="http://schemas.microsoft.com/office/powerpoint/2010/main" val="63871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7" name="Rectangle 16">
            <a:extLst>
              <a:ext uri="{FF2B5EF4-FFF2-40B4-BE49-F238E27FC236}">
                <a16:creationId xmlns:a16="http://schemas.microsoft.com/office/drawing/2014/main" id="{45D307FA-6EBE-462C-99A2-25512D13E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eaf on test tubes">
            <a:extLst>
              <a:ext uri="{FF2B5EF4-FFF2-40B4-BE49-F238E27FC236}">
                <a16:creationId xmlns:a16="http://schemas.microsoft.com/office/drawing/2014/main" id="{EFDD7CA9-CA23-22EE-1A60-A3251606F2CA}"/>
              </a:ext>
            </a:extLst>
          </p:cNvPr>
          <p:cNvPicPr>
            <a:picLocks noChangeAspect="1"/>
          </p:cNvPicPr>
          <p:nvPr/>
        </p:nvPicPr>
        <p:blipFill rotWithShape="1">
          <a:blip r:embed="rId3">
            <a:alphaModFix amt="84000"/>
          </a:blip>
          <a:srcRect b="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29944" y="729943"/>
            <a:ext cx="6858000" cy="5398113"/>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DFC69700-864D-46CF-90F6-186AACAB76EF}"/>
              </a:ext>
            </a:extLst>
          </p:cNvPr>
          <p:cNvSpPr>
            <a:spLocks noGrp="1"/>
          </p:cNvSpPr>
          <p:nvPr>
            <p:ph type="title"/>
          </p:nvPr>
        </p:nvSpPr>
        <p:spPr>
          <a:xfrm>
            <a:off x="842356" y="853440"/>
            <a:ext cx="4063873" cy="1569719"/>
          </a:xfrm>
        </p:spPr>
        <p:txBody>
          <a:bodyPr vert="horz" lIns="91440" tIns="45720" rIns="91440" bIns="45720" rtlCol="0" anchor="t">
            <a:normAutofit/>
          </a:bodyPr>
          <a:lstStyle/>
          <a:p>
            <a:r>
              <a:rPr lang="en-US" sz="3200" i="1" kern="1200">
                <a:solidFill>
                  <a:srgbClr val="000000"/>
                </a:solidFill>
                <a:highlight>
                  <a:srgbClr val="FFFF00"/>
                </a:highlight>
                <a:latin typeface="+mj-lt"/>
                <a:ea typeface="+mj-ea"/>
                <a:cs typeface="+mj-cs"/>
              </a:rPr>
              <a:t>LEAF green tip slides</a:t>
            </a:r>
          </a:p>
        </p:txBody>
      </p:sp>
      <p:sp>
        <p:nvSpPr>
          <p:cNvPr id="5" name="Text Placeholder 4">
            <a:extLst>
              <a:ext uri="{FF2B5EF4-FFF2-40B4-BE49-F238E27FC236}">
                <a16:creationId xmlns:a16="http://schemas.microsoft.com/office/drawing/2014/main" id="{7B5BEC03-F1A6-4338-A1DE-5B3BF669F6F3}"/>
              </a:ext>
            </a:extLst>
          </p:cNvPr>
          <p:cNvSpPr>
            <a:spLocks noGrp="1"/>
          </p:cNvSpPr>
          <p:nvPr>
            <p:ph type="body" idx="1"/>
          </p:nvPr>
        </p:nvSpPr>
        <p:spPr>
          <a:xfrm>
            <a:off x="842355" y="2423160"/>
            <a:ext cx="4063874" cy="1569718"/>
          </a:xfrm>
        </p:spPr>
        <p:txBody>
          <a:bodyPr vert="horz" lIns="91440" tIns="45720" rIns="91440" bIns="45720" rtlCol="0">
            <a:normAutofit/>
          </a:bodyPr>
          <a:lstStyle/>
          <a:p>
            <a:r>
              <a:rPr lang="en-US" sz="1600" kern="1200">
                <a:solidFill>
                  <a:srgbClr val="FFFFFF"/>
                </a:solidFill>
                <a:latin typeface="+mn-lt"/>
                <a:ea typeface="+mn-ea"/>
                <a:cs typeface="+mn-cs"/>
              </a:rPr>
              <a:t>Print or share at lab meetings to start conversation</a:t>
            </a:r>
          </a:p>
        </p:txBody>
      </p:sp>
      <p:grpSp>
        <p:nvGrpSpPr>
          <p:cNvPr id="23" name="Group 22">
            <a:extLst>
              <a:ext uri="{FF2B5EF4-FFF2-40B4-BE49-F238E27FC236}">
                <a16:creationId xmlns:a16="http://schemas.microsoft.com/office/drawing/2014/main" id="{EA453187-2CF0-46A9-AA9B-8918BA68D0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4" name="Group 23">
              <a:extLst>
                <a:ext uri="{FF2B5EF4-FFF2-40B4-BE49-F238E27FC236}">
                  <a16:creationId xmlns:a16="http://schemas.microsoft.com/office/drawing/2014/main" id="{16B33614-B2DD-490C-BEA3-564129B6AA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6" name="Straight Connector 25">
                <a:extLst>
                  <a:ext uri="{FF2B5EF4-FFF2-40B4-BE49-F238E27FC236}">
                    <a16:creationId xmlns:a16="http://schemas.microsoft.com/office/drawing/2014/main" id="{BA8B0DBA-6761-4CDC-8B71-C1594FC5B0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1A15258-2360-45C1-8DBA-ACD6A100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0AE5B18B-E1A6-4A04-86B9-294AC2BCF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43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32957B-C811-E5DB-0523-25B8927204F7}"/>
              </a:ext>
            </a:extLst>
          </p:cNvPr>
          <p:cNvGraphicFramePr>
            <a:graphicFrameLocks noGrp="1"/>
          </p:cNvGraphicFramePr>
          <p:nvPr/>
        </p:nvGraphicFramePr>
        <p:xfrm>
          <a:off x="12438760" y="-601905"/>
          <a:ext cx="3675422" cy="5222240"/>
        </p:xfrm>
        <a:graphic>
          <a:graphicData uri="http://schemas.openxmlformats.org/drawingml/2006/table">
            <a:tbl>
              <a:tblPr firstRow="1" bandRow="1">
                <a:tableStyleId>{5C22544A-7EE6-4342-B048-85BDC9FD1C3A}</a:tableStyleId>
              </a:tblPr>
              <a:tblGrid>
                <a:gridCol w="1837711">
                  <a:extLst>
                    <a:ext uri="{9D8B030D-6E8A-4147-A177-3AD203B41FA5}">
                      <a16:colId xmlns:a16="http://schemas.microsoft.com/office/drawing/2014/main" val="614099234"/>
                    </a:ext>
                  </a:extLst>
                </a:gridCol>
                <a:gridCol w="1837711">
                  <a:extLst>
                    <a:ext uri="{9D8B030D-6E8A-4147-A177-3AD203B41FA5}">
                      <a16:colId xmlns:a16="http://schemas.microsoft.com/office/drawing/2014/main" val="2152427265"/>
                    </a:ext>
                  </a:extLst>
                </a:gridCol>
              </a:tblGrid>
              <a:tr h="370840">
                <a:tc>
                  <a:txBody>
                    <a:bodyPr/>
                    <a:lstStyle/>
                    <a:p>
                      <a:r>
                        <a:rPr lang="en-GB" dirty="0"/>
                        <a:t>Equipment</a:t>
                      </a:r>
                    </a:p>
                  </a:txBody>
                  <a:tcPr/>
                </a:tc>
                <a:tc>
                  <a:txBody>
                    <a:bodyPr/>
                    <a:lstStyle/>
                    <a:p>
                      <a:r>
                        <a:rPr lang="en-GB" dirty="0"/>
                        <a:t>Daily Energy Usage (kWh)</a:t>
                      </a:r>
                    </a:p>
                  </a:txBody>
                  <a:tcPr/>
                </a:tc>
                <a:extLst>
                  <a:ext uri="{0D108BD9-81ED-4DB2-BD59-A6C34878D82A}">
                    <a16:rowId xmlns:a16="http://schemas.microsoft.com/office/drawing/2014/main" val="3340980441"/>
                  </a:ext>
                </a:extLst>
              </a:tr>
              <a:tr h="370840">
                <a:tc>
                  <a:txBody>
                    <a:bodyPr/>
                    <a:lstStyle/>
                    <a:p>
                      <a:r>
                        <a:rPr lang="en-GB" sz="1800" i="0" kern="1200" dirty="0">
                          <a:solidFill>
                            <a:schemeClr val="dk1"/>
                          </a:solidFill>
                          <a:effectLst/>
                          <a:latin typeface="+mn-lt"/>
                          <a:ea typeface="+mn-ea"/>
                          <a:cs typeface="+mn-cs"/>
                        </a:rPr>
                        <a:t>-80°C Eppendorf freezer </a:t>
                      </a:r>
                      <a:endParaRPr lang="en-GB" dirty="0"/>
                    </a:p>
                  </a:txBody>
                  <a:tcPr/>
                </a:tc>
                <a:tc>
                  <a:txBody>
                    <a:bodyPr/>
                    <a:lstStyle/>
                    <a:p>
                      <a:r>
                        <a:rPr lang="en-GB" sz="1800" i="0" kern="1200" dirty="0">
                          <a:solidFill>
                            <a:schemeClr val="dk1"/>
                          </a:solidFill>
                          <a:effectLst/>
                          <a:latin typeface="+mn-lt"/>
                          <a:ea typeface="+mn-ea"/>
                          <a:cs typeface="+mn-cs"/>
                        </a:rPr>
                        <a:t>12.9kWh</a:t>
                      </a:r>
                    </a:p>
                  </a:txBody>
                  <a:tcPr/>
                </a:tc>
                <a:extLst>
                  <a:ext uri="{0D108BD9-81ED-4DB2-BD59-A6C34878D82A}">
                    <a16:rowId xmlns:a16="http://schemas.microsoft.com/office/drawing/2014/main" val="2488223977"/>
                  </a:ext>
                </a:extLst>
              </a:tr>
              <a:tr h="370840">
                <a:tc>
                  <a:txBody>
                    <a:bodyPr/>
                    <a:lstStyle/>
                    <a:p>
                      <a:r>
                        <a:rPr lang="en-GB" sz="1800" i="0" kern="1200" dirty="0">
                          <a:solidFill>
                            <a:schemeClr val="dk1"/>
                          </a:solidFill>
                          <a:effectLst/>
                          <a:latin typeface="+mn-lt"/>
                          <a:ea typeface="+mn-ea"/>
                          <a:cs typeface="+mn-cs"/>
                        </a:rPr>
                        <a:t>-70°C Eppendorf freezer </a:t>
                      </a:r>
                      <a:endParaRPr lang="en-GB" dirty="0"/>
                    </a:p>
                  </a:txBody>
                  <a:tcPr/>
                </a:tc>
                <a:tc>
                  <a:txBody>
                    <a:bodyPr/>
                    <a:lstStyle/>
                    <a:p>
                      <a:r>
                        <a:rPr lang="en-GB" sz="1800" i="0" kern="1200" dirty="0">
                          <a:solidFill>
                            <a:schemeClr val="dk1"/>
                          </a:solidFill>
                          <a:effectLst/>
                          <a:latin typeface="+mn-lt"/>
                          <a:ea typeface="+mn-ea"/>
                          <a:cs typeface="+mn-cs"/>
                        </a:rPr>
                        <a:t>9.6kWh</a:t>
                      </a:r>
                      <a:endParaRPr lang="en-GB" dirty="0"/>
                    </a:p>
                  </a:txBody>
                  <a:tcPr/>
                </a:tc>
                <a:extLst>
                  <a:ext uri="{0D108BD9-81ED-4DB2-BD59-A6C34878D82A}">
                    <a16:rowId xmlns:a16="http://schemas.microsoft.com/office/drawing/2014/main" val="1655720411"/>
                  </a:ext>
                </a:extLst>
              </a:tr>
              <a:tr h="370840">
                <a:tc>
                  <a:txBody>
                    <a:bodyPr/>
                    <a:lstStyle/>
                    <a:p>
                      <a:r>
                        <a:rPr lang="en-GB" dirty="0"/>
                        <a:t>Incubator</a:t>
                      </a:r>
                    </a:p>
                  </a:txBody>
                  <a:tcPr/>
                </a:tc>
                <a:tc>
                  <a:txBody>
                    <a:bodyPr/>
                    <a:lstStyle/>
                    <a:p>
                      <a:r>
                        <a:rPr lang="en-GB" dirty="0"/>
                        <a:t>0.34KWh</a:t>
                      </a:r>
                    </a:p>
                  </a:txBody>
                  <a:tcPr/>
                </a:tc>
                <a:extLst>
                  <a:ext uri="{0D108BD9-81ED-4DB2-BD59-A6C34878D82A}">
                    <a16:rowId xmlns:a16="http://schemas.microsoft.com/office/drawing/2014/main" val="4129853188"/>
                  </a:ext>
                </a:extLst>
              </a:tr>
              <a:tr h="370840">
                <a:tc>
                  <a:txBody>
                    <a:bodyPr/>
                    <a:lstStyle/>
                    <a:p>
                      <a:r>
                        <a:rPr lang="en-US" sz="1800" i="0" kern="1200" dirty="0">
                          <a:solidFill>
                            <a:schemeClr val="dk1"/>
                          </a:solidFill>
                          <a:effectLst/>
                          <a:latin typeface="+mn-lt"/>
                          <a:ea typeface="+mn-ea"/>
                          <a:cs typeface="+mn-cs"/>
                        </a:rPr>
                        <a:t>4°C 439L </a:t>
                      </a:r>
                      <a:r>
                        <a:rPr lang="en-US" sz="1800" i="0" kern="1200" dirty="0" err="1">
                          <a:solidFill>
                            <a:schemeClr val="dk1"/>
                          </a:solidFill>
                          <a:effectLst/>
                          <a:latin typeface="+mn-lt"/>
                          <a:ea typeface="+mn-ea"/>
                          <a:cs typeface="+mn-cs"/>
                        </a:rPr>
                        <a:t>Labcold</a:t>
                      </a:r>
                      <a:r>
                        <a:rPr lang="en-US" sz="1800" i="0" kern="1200" dirty="0">
                          <a:solidFill>
                            <a:schemeClr val="dk1"/>
                          </a:solidFill>
                          <a:effectLst/>
                          <a:latin typeface="+mn-lt"/>
                          <a:ea typeface="+mn-ea"/>
                          <a:cs typeface="+mn-cs"/>
                        </a:rPr>
                        <a:t> fridge </a:t>
                      </a:r>
                      <a:endParaRPr lang="en-GB" dirty="0"/>
                    </a:p>
                  </a:txBody>
                  <a:tcPr/>
                </a:tc>
                <a:tc>
                  <a:txBody>
                    <a:bodyPr/>
                    <a:lstStyle/>
                    <a:p>
                      <a:r>
                        <a:rPr lang="en-GB" sz="1800" i="0" kern="1200" dirty="0">
                          <a:solidFill>
                            <a:schemeClr val="dk1"/>
                          </a:solidFill>
                          <a:effectLst/>
                          <a:latin typeface="+mn-lt"/>
                          <a:ea typeface="+mn-ea"/>
                          <a:cs typeface="+mn-cs"/>
                        </a:rPr>
                        <a:t>2.55kWh</a:t>
                      </a:r>
                      <a:endParaRPr lang="en-GB" dirty="0"/>
                    </a:p>
                  </a:txBody>
                  <a:tcPr/>
                </a:tc>
                <a:extLst>
                  <a:ext uri="{0D108BD9-81ED-4DB2-BD59-A6C34878D82A}">
                    <a16:rowId xmlns:a16="http://schemas.microsoft.com/office/drawing/2014/main" val="627183384"/>
                  </a:ext>
                </a:extLst>
              </a:tr>
              <a:tr h="370840">
                <a:tc>
                  <a:txBody>
                    <a:bodyPr/>
                    <a:lstStyle/>
                    <a:p>
                      <a:r>
                        <a:rPr lang="en-US" sz="1800" i="0" kern="1200" dirty="0">
                          <a:solidFill>
                            <a:schemeClr val="dk1"/>
                          </a:solidFill>
                          <a:effectLst/>
                          <a:latin typeface="+mn-lt"/>
                          <a:ea typeface="+mn-ea"/>
                          <a:cs typeface="+mn-cs"/>
                        </a:rPr>
                        <a:t>4°C 150L </a:t>
                      </a:r>
                      <a:r>
                        <a:rPr lang="en-US" sz="1800" i="0" kern="1200" dirty="0" err="1">
                          <a:solidFill>
                            <a:schemeClr val="dk1"/>
                          </a:solidFill>
                          <a:effectLst/>
                          <a:latin typeface="+mn-lt"/>
                          <a:ea typeface="+mn-ea"/>
                          <a:cs typeface="+mn-cs"/>
                        </a:rPr>
                        <a:t>Labcold</a:t>
                      </a:r>
                      <a:r>
                        <a:rPr lang="en-US" sz="1800" i="0" kern="1200" dirty="0">
                          <a:solidFill>
                            <a:schemeClr val="dk1"/>
                          </a:solidFill>
                          <a:effectLst/>
                          <a:latin typeface="+mn-lt"/>
                          <a:ea typeface="+mn-ea"/>
                          <a:cs typeface="+mn-cs"/>
                        </a:rPr>
                        <a:t> fridge </a:t>
                      </a:r>
                      <a:endParaRPr lang="en-GB" dirty="0"/>
                    </a:p>
                  </a:txBody>
                  <a:tcPr/>
                </a:tc>
                <a:tc>
                  <a:txBody>
                    <a:bodyPr/>
                    <a:lstStyle/>
                    <a:p>
                      <a:r>
                        <a:rPr lang="en-GB" sz="1800" i="0" kern="1200" dirty="0">
                          <a:solidFill>
                            <a:schemeClr val="dk1"/>
                          </a:solidFill>
                          <a:effectLst/>
                          <a:latin typeface="+mn-lt"/>
                          <a:ea typeface="+mn-ea"/>
                          <a:cs typeface="+mn-cs"/>
                        </a:rPr>
                        <a:t>1.1kWh</a:t>
                      </a:r>
                      <a:endParaRPr lang="en-GB" dirty="0"/>
                    </a:p>
                  </a:txBody>
                  <a:tcPr/>
                </a:tc>
                <a:extLst>
                  <a:ext uri="{0D108BD9-81ED-4DB2-BD59-A6C34878D82A}">
                    <a16:rowId xmlns:a16="http://schemas.microsoft.com/office/drawing/2014/main" val="1710479620"/>
                  </a:ext>
                </a:extLst>
              </a:tr>
              <a:tr h="370840">
                <a:tc>
                  <a:txBody>
                    <a:bodyPr/>
                    <a:lstStyle/>
                    <a:p>
                      <a:r>
                        <a:rPr lang="en-GB" dirty="0"/>
                        <a:t>Biosafety cabinet</a:t>
                      </a:r>
                    </a:p>
                  </a:txBody>
                  <a:tcPr/>
                </a:tc>
                <a:tc>
                  <a:txBody>
                    <a:bodyPr/>
                    <a:lstStyle/>
                    <a:p>
                      <a:r>
                        <a:rPr lang="en-GB" dirty="0"/>
                        <a:t>2.34-18.8kWh</a:t>
                      </a:r>
                    </a:p>
                  </a:txBody>
                  <a:tcPr/>
                </a:tc>
                <a:extLst>
                  <a:ext uri="{0D108BD9-81ED-4DB2-BD59-A6C34878D82A}">
                    <a16:rowId xmlns:a16="http://schemas.microsoft.com/office/drawing/2014/main" val="3624078957"/>
                  </a:ext>
                </a:extLst>
              </a:tr>
              <a:tr h="370840">
                <a:tc>
                  <a:txBody>
                    <a:bodyPr/>
                    <a:lstStyle/>
                    <a:p>
                      <a:r>
                        <a:rPr lang="en-US" sz="1800" i="0" kern="1200" dirty="0">
                          <a:solidFill>
                            <a:schemeClr val="dk1"/>
                          </a:solidFill>
                          <a:effectLst/>
                          <a:latin typeface="+mn-lt"/>
                          <a:ea typeface="+mn-ea"/>
                          <a:cs typeface="+mn-cs"/>
                        </a:rPr>
                        <a:t>-20°C 124L </a:t>
                      </a:r>
                      <a:r>
                        <a:rPr lang="en-US" sz="1800" i="0" kern="1200" dirty="0" err="1">
                          <a:solidFill>
                            <a:schemeClr val="dk1"/>
                          </a:solidFill>
                          <a:effectLst/>
                          <a:latin typeface="+mn-lt"/>
                          <a:ea typeface="+mn-ea"/>
                          <a:cs typeface="+mn-cs"/>
                        </a:rPr>
                        <a:t>Labcold</a:t>
                      </a:r>
                      <a:r>
                        <a:rPr lang="en-US" sz="1800" i="0" kern="1200" dirty="0">
                          <a:solidFill>
                            <a:schemeClr val="dk1"/>
                          </a:solidFill>
                          <a:effectLst/>
                          <a:latin typeface="+mn-lt"/>
                          <a:ea typeface="+mn-ea"/>
                          <a:cs typeface="+mn-cs"/>
                        </a:rPr>
                        <a:t> freezer </a:t>
                      </a:r>
                      <a:endParaRPr lang="en-GB" dirty="0"/>
                    </a:p>
                  </a:txBody>
                  <a:tcPr/>
                </a:tc>
                <a:tc>
                  <a:txBody>
                    <a:bodyPr/>
                    <a:lstStyle/>
                    <a:p>
                      <a:r>
                        <a:rPr lang="en-GB" sz="1800" i="0" kern="1200" dirty="0">
                          <a:solidFill>
                            <a:schemeClr val="dk1"/>
                          </a:solidFill>
                          <a:effectLst/>
                          <a:latin typeface="+mn-lt"/>
                          <a:ea typeface="+mn-ea"/>
                          <a:cs typeface="+mn-cs"/>
                        </a:rPr>
                        <a:t>0.8kWh</a:t>
                      </a:r>
                      <a:endParaRPr lang="en-GB" dirty="0"/>
                    </a:p>
                  </a:txBody>
                  <a:tcPr/>
                </a:tc>
                <a:extLst>
                  <a:ext uri="{0D108BD9-81ED-4DB2-BD59-A6C34878D82A}">
                    <a16:rowId xmlns:a16="http://schemas.microsoft.com/office/drawing/2014/main" val="2244598409"/>
                  </a:ext>
                </a:extLst>
              </a:tr>
              <a:tr h="370840">
                <a:tc>
                  <a:txBody>
                    <a:bodyPr/>
                    <a:lstStyle/>
                    <a:p>
                      <a:r>
                        <a:rPr lang="en-US" sz="1800" i="0" kern="1200" dirty="0">
                          <a:solidFill>
                            <a:schemeClr val="dk1"/>
                          </a:solidFill>
                          <a:effectLst/>
                          <a:latin typeface="+mn-lt"/>
                          <a:ea typeface="+mn-ea"/>
                          <a:cs typeface="+mn-cs"/>
                        </a:rPr>
                        <a:t>-20°C 406L </a:t>
                      </a:r>
                      <a:r>
                        <a:rPr lang="en-US" sz="1800" i="0" kern="1200" dirty="0" err="1">
                          <a:solidFill>
                            <a:schemeClr val="dk1"/>
                          </a:solidFill>
                          <a:effectLst/>
                          <a:latin typeface="+mn-lt"/>
                          <a:ea typeface="+mn-ea"/>
                          <a:cs typeface="+mn-cs"/>
                        </a:rPr>
                        <a:t>Labcold</a:t>
                      </a:r>
                      <a:r>
                        <a:rPr lang="en-US" sz="1800" i="0" kern="1200" dirty="0">
                          <a:solidFill>
                            <a:schemeClr val="dk1"/>
                          </a:solidFill>
                          <a:effectLst/>
                          <a:latin typeface="+mn-lt"/>
                          <a:ea typeface="+mn-ea"/>
                          <a:cs typeface="+mn-cs"/>
                        </a:rPr>
                        <a:t> freezer </a:t>
                      </a:r>
                      <a:endParaRPr lang="en-GB" dirty="0"/>
                    </a:p>
                  </a:txBody>
                  <a:tcPr/>
                </a:tc>
                <a:tc>
                  <a:txBody>
                    <a:bodyPr/>
                    <a:lstStyle/>
                    <a:p>
                      <a:r>
                        <a:rPr lang="en-GB" sz="1800" i="0" kern="1200" dirty="0">
                          <a:solidFill>
                            <a:schemeClr val="dk1"/>
                          </a:solidFill>
                          <a:effectLst/>
                          <a:latin typeface="+mn-lt"/>
                          <a:ea typeface="+mn-ea"/>
                          <a:cs typeface="+mn-cs"/>
                        </a:rPr>
                        <a:t>3.16kWh</a:t>
                      </a:r>
                      <a:endParaRPr lang="en-GB" dirty="0"/>
                    </a:p>
                  </a:txBody>
                  <a:tcPr/>
                </a:tc>
                <a:extLst>
                  <a:ext uri="{0D108BD9-81ED-4DB2-BD59-A6C34878D82A}">
                    <a16:rowId xmlns:a16="http://schemas.microsoft.com/office/drawing/2014/main" val="3618954043"/>
                  </a:ext>
                </a:extLst>
              </a:tr>
            </a:tbl>
          </a:graphicData>
        </a:graphic>
      </p:graphicFrame>
      <p:pic>
        <p:nvPicPr>
          <p:cNvPr id="4" name="Picture 3">
            <a:extLst>
              <a:ext uri="{FF2B5EF4-FFF2-40B4-BE49-F238E27FC236}">
                <a16:creationId xmlns:a16="http://schemas.microsoft.com/office/drawing/2014/main" id="{2E225290-4DB7-3819-C090-9C55CFE61A1A}"/>
              </a:ext>
            </a:extLst>
          </p:cNvPr>
          <p:cNvPicPr>
            <a:picLocks noChangeAspect="1"/>
          </p:cNvPicPr>
          <p:nvPr/>
        </p:nvPicPr>
        <p:blipFill>
          <a:blip r:embed="rId3"/>
          <a:stretch>
            <a:fillRect/>
          </a:stretch>
        </p:blipFill>
        <p:spPr>
          <a:xfrm>
            <a:off x="1935667" y="1785919"/>
            <a:ext cx="2211248" cy="2701981"/>
          </a:xfrm>
          <a:prstGeom prst="rect">
            <a:avLst/>
          </a:prstGeom>
        </p:spPr>
      </p:pic>
      <p:pic>
        <p:nvPicPr>
          <p:cNvPr id="5" name="Picture 4">
            <a:extLst>
              <a:ext uri="{FF2B5EF4-FFF2-40B4-BE49-F238E27FC236}">
                <a16:creationId xmlns:a16="http://schemas.microsoft.com/office/drawing/2014/main" id="{08DF8FAA-9D1C-3503-42C4-69AC81852DB4}"/>
              </a:ext>
            </a:extLst>
          </p:cNvPr>
          <p:cNvPicPr>
            <a:picLocks noChangeAspect="1"/>
          </p:cNvPicPr>
          <p:nvPr/>
        </p:nvPicPr>
        <p:blipFill>
          <a:blip r:embed="rId4"/>
          <a:stretch>
            <a:fillRect/>
          </a:stretch>
        </p:blipFill>
        <p:spPr>
          <a:xfrm>
            <a:off x="10211160" y="1759554"/>
            <a:ext cx="1765165" cy="2787351"/>
          </a:xfrm>
          <a:prstGeom prst="rect">
            <a:avLst/>
          </a:prstGeom>
        </p:spPr>
      </p:pic>
      <p:pic>
        <p:nvPicPr>
          <p:cNvPr id="8" name="Picture 7">
            <a:extLst>
              <a:ext uri="{FF2B5EF4-FFF2-40B4-BE49-F238E27FC236}">
                <a16:creationId xmlns:a16="http://schemas.microsoft.com/office/drawing/2014/main" id="{FD8844F8-967C-EEE1-6327-864C7B6313AB}"/>
              </a:ext>
            </a:extLst>
          </p:cNvPr>
          <p:cNvPicPr>
            <a:picLocks noChangeAspect="1"/>
          </p:cNvPicPr>
          <p:nvPr/>
        </p:nvPicPr>
        <p:blipFill>
          <a:blip r:embed="rId5"/>
          <a:stretch>
            <a:fillRect/>
          </a:stretch>
        </p:blipFill>
        <p:spPr>
          <a:xfrm>
            <a:off x="504095" y="1670850"/>
            <a:ext cx="1281003" cy="2908925"/>
          </a:xfrm>
          <a:prstGeom prst="rect">
            <a:avLst/>
          </a:prstGeom>
        </p:spPr>
      </p:pic>
      <p:pic>
        <p:nvPicPr>
          <p:cNvPr id="9" name="Picture 8">
            <a:extLst>
              <a:ext uri="{FF2B5EF4-FFF2-40B4-BE49-F238E27FC236}">
                <a16:creationId xmlns:a16="http://schemas.microsoft.com/office/drawing/2014/main" id="{6536C767-5DF9-2E44-EF0D-2AA5B2593DA5}"/>
              </a:ext>
            </a:extLst>
          </p:cNvPr>
          <p:cNvPicPr>
            <a:picLocks noChangeAspect="1"/>
          </p:cNvPicPr>
          <p:nvPr/>
        </p:nvPicPr>
        <p:blipFill>
          <a:blip r:embed="rId6"/>
          <a:stretch>
            <a:fillRect/>
          </a:stretch>
        </p:blipFill>
        <p:spPr>
          <a:xfrm>
            <a:off x="6469388" y="1657451"/>
            <a:ext cx="1693333" cy="2904787"/>
          </a:xfrm>
          <a:prstGeom prst="rect">
            <a:avLst/>
          </a:prstGeom>
        </p:spPr>
      </p:pic>
      <p:sp>
        <p:nvSpPr>
          <p:cNvPr id="12" name="Title 1">
            <a:extLst>
              <a:ext uri="{FF2B5EF4-FFF2-40B4-BE49-F238E27FC236}">
                <a16:creationId xmlns:a16="http://schemas.microsoft.com/office/drawing/2014/main" id="{784F6CB0-7C03-508C-3087-2BD00C08C416}"/>
              </a:ext>
            </a:extLst>
          </p:cNvPr>
          <p:cNvSpPr txBox="1">
            <a:spLocks/>
          </p:cNvSpPr>
          <p:nvPr/>
        </p:nvSpPr>
        <p:spPr>
          <a:xfrm>
            <a:off x="6321068" y="1089563"/>
            <a:ext cx="2211248" cy="58935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ULT set at -80°C</a:t>
            </a:r>
          </a:p>
        </p:txBody>
      </p:sp>
      <p:sp>
        <p:nvSpPr>
          <p:cNvPr id="14" name="Title 1">
            <a:extLst>
              <a:ext uri="{FF2B5EF4-FFF2-40B4-BE49-F238E27FC236}">
                <a16:creationId xmlns:a16="http://schemas.microsoft.com/office/drawing/2014/main" id="{12BE9576-46C3-6A3F-2969-CA5C07654052}"/>
              </a:ext>
            </a:extLst>
          </p:cNvPr>
          <p:cNvSpPr txBox="1">
            <a:spLocks/>
          </p:cNvSpPr>
          <p:nvPr/>
        </p:nvSpPr>
        <p:spPr>
          <a:xfrm>
            <a:off x="254249" y="1097270"/>
            <a:ext cx="1746126" cy="58935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Upright freezer set at -20°C</a:t>
            </a:r>
          </a:p>
        </p:txBody>
      </p:sp>
      <p:sp>
        <p:nvSpPr>
          <p:cNvPr id="15" name="Title 1">
            <a:extLst>
              <a:ext uri="{FF2B5EF4-FFF2-40B4-BE49-F238E27FC236}">
                <a16:creationId xmlns:a16="http://schemas.microsoft.com/office/drawing/2014/main" id="{8C440E30-7853-0527-1BED-76DAAB71C517}"/>
              </a:ext>
            </a:extLst>
          </p:cNvPr>
          <p:cNvSpPr txBox="1">
            <a:spLocks/>
          </p:cNvSpPr>
          <p:nvPr/>
        </p:nvSpPr>
        <p:spPr>
          <a:xfrm>
            <a:off x="9988118" y="1269535"/>
            <a:ext cx="2211248" cy="58935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Fume cupboard</a:t>
            </a:r>
          </a:p>
        </p:txBody>
      </p:sp>
      <p:sp>
        <p:nvSpPr>
          <p:cNvPr id="16" name="Title 1">
            <a:extLst>
              <a:ext uri="{FF2B5EF4-FFF2-40B4-BE49-F238E27FC236}">
                <a16:creationId xmlns:a16="http://schemas.microsoft.com/office/drawing/2014/main" id="{962DF199-BFE4-6780-3D23-44686D86D7D9}"/>
              </a:ext>
            </a:extLst>
          </p:cNvPr>
          <p:cNvSpPr txBox="1">
            <a:spLocks/>
          </p:cNvSpPr>
          <p:nvPr/>
        </p:nvSpPr>
        <p:spPr>
          <a:xfrm>
            <a:off x="1947207" y="1116489"/>
            <a:ext cx="2211248" cy="58935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Cell culture hood</a:t>
            </a:r>
          </a:p>
          <a:p>
            <a:pPr algn="ctr"/>
            <a:r>
              <a:rPr lang="en-GB" sz="1800" b="1" dirty="0">
                <a:solidFill>
                  <a:srgbClr val="00472D"/>
                </a:solidFill>
                <a:latin typeface="+mn-lt"/>
              </a:rPr>
              <a:t>Biosafety cabinet</a:t>
            </a:r>
          </a:p>
        </p:txBody>
      </p:sp>
      <p:sp>
        <p:nvSpPr>
          <p:cNvPr id="24" name="Arrow: Right 23">
            <a:extLst>
              <a:ext uri="{FF2B5EF4-FFF2-40B4-BE49-F238E27FC236}">
                <a16:creationId xmlns:a16="http://schemas.microsoft.com/office/drawing/2014/main" id="{D12899A8-E40E-9FDE-92E2-74A382168495}"/>
              </a:ext>
            </a:extLst>
          </p:cNvPr>
          <p:cNvSpPr/>
          <p:nvPr/>
        </p:nvSpPr>
        <p:spPr>
          <a:xfrm>
            <a:off x="259709" y="4352893"/>
            <a:ext cx="11708964" cy="1093794"/>
          </a:xfrm>
          <a:prstGeom prst="rightArrow">
            <a:avLst/>
          </a:prstGeom>
          <a:solidFill>
            <a:srgbClr val="00472D"/>
          </a:solidFill>
          <a:ln>
            <a:noFill/>
          </a:ln>
        </p:spPr>
        <p:txBody>
          <a:bodyPr>
            <a:noAutofit/>
          </a:bodyPr>
          <a:lstStyle/>
          <a:p>
            <a:pPr algn="ctr">
              <a:lnSpc>
                <a:spcPct val="90000"/>
              </a:lnSpc>
              <a:spcBef>
                <a:spcPct val="0"/>
              </a:spcBef>
            </a:pPr>
            <a:r>
              <a:rPr lang="en-GB" sz="1600" b="1" dirty="0">
                <a:solidFill>
                  <a:schemeClr val="bg1"/>
                </a:solidFill>
                <a:ea typeface="+mj-ea"/>
                <a:cs typeface="+mj-cs"/>
              </a:rPr>
              <a:t>Increasing Energy Use </a:t>
            </a:r>
          </a:p>
          <a:p>
            <a:pPr algn="ctr">
              <a:lnSpc>
                <a:spcPct val="90000"/>
              </a:lnSpc>
              <a:spcBef>
                <a:spcPct val="0"/>
              </a:spcBef>
            </a:pPr>
            <a:r>
              <a:rPr lang="en-GB" sz="1600" b="1" dirty="0">
                <a:solidFill>
                  <a:schemeClr val="bg1"/>
                </a:solidFill>
                <a:ea typeface="+mj-ea"/>
                <a:cs typeface="+mj-cs"/>
              </a:rPr>
              <a:t>Equivalent  average UK 4 bed house </a:t>
            </a:r>
            <a:r>
              <a:rPr lang="en-GB" sz="1600" b="1" u="sng" dirty="0">
                <a:solidFill>
                  <a:schemeClr val="bg1"/>
                </a:solidFill>
                <a:ea typeface="+mj-ea"/>
                <a:cs typeface="+mj-cs"/>
              </a:rPr>
              <a:t>electricity</a:t>
            </a:r>
            <a:r>
              <a:rPr lang="en-GB" sz="1600" b="1" dirty="0">
                <a:solidFill>
                  <a:schemeClr val="bg1"/>
                </a:solidFill>
                <a:ea typeface="+mj-ea"/>
                <a:cs typeface="+mj-cs"/>
              </a:rPr>
              <a:t> consumption (11.2 kWh/day)</a:t>
            </a:r>
          </a:p>
        </p:txBody>
      </p:sp>
      <p:sp>
        <p:nvSpPr>
          <p:cNvPr id="25" name="Title 1">
            <a:extLst>
              <a:ext uri="{FF2B5EF4-FFF2-40B4-BE49-F238E27FC236}">
                <a16:creationId xmlns:a16="http://schemas.microsoft.com/office/drawing/2014/main" id="{B815C278-F46C-C186-858B-416FDD5E54E8}"/>
              </a:ext>
            </a:extLst>
          </p:cNvPr>
          <p:cNvSpPr txBox="1">
            <a:spLocks/>
          </p:cNvSpPr>
          <p:nvPr/>
        </p:nvSpPr>
        <p:spPr>
          <a:xfrm>
            <a:off x="1735515" y="5319975"/>
            <a:ext cx="2547465" cy="32278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0.2-1.7 homes –</a:t>
            </a:r>
          </a:p>
          <a:p>
            <a:pPr algn="ctr"/>
            <a:r>
              <a:rPr lang="en-GB" sz="1800" b="1" dirty="0">
                <a:solidFill>
                  <a:srgbClr val="00472D"/>
                </a:solidFill>
                <a:latin typeface="+mn-lt"/>
              </a:rPr>
              <a:t>Average 0.9 UK Homes </a:t>
            </a:r>
          </a:p>
        </p:txBody>
      </p:sp>
      <p:sp>
        <p:nvSpPr>
          <p:cNvPr id="26" name="Title 1">
            <a:extLst>
              <a:ext uri="{FF2B5EF4-FFF2-40B4-BE49-F238E27FC236}">
                <a16:creationId xmlns:a16="http://schemas.microsoft.com/office/drawing/2014/main" id="{6D57C141-7F26-7920-15F0-7F9A6E861BDC}"/>
              </a:ext>
            </a:extLst>
          </p:cNvPr>
          <p:cNvSpPr txBox="1">
            <a:spLocks/>
          </p:cNvSpPr>
          <p:nvPr/>
        </p:nvSpPr>
        <p:spPr>
          <a:xfrm>
            <a:off x="6368212" y="5327900"/>
            <a:ext cx="1693333" cy="32278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1 .2 UK Homes</a:t>
            </a:r>
          </a:p>
        </p:txBody>
      </p:sp>
      <p:sp>
        <p:nvSpPr>
          <p:cNvPr id="27" name="Title 1">
            <a:extLst>
              <a:ext uri="{FF2B5EF4-FFF2-40B4-BE49-F238E27FC236}">
                <a16:creationId xmlns:a16="http://schemas.microsoft.com/office/drawing/2014/main" id="{3F196BE5-733D-61A8-C8AD-41F84CFB7415}"/>
              </a:ext>
            </a:extLst>
          </p:cNvPr>
          <p:cNvSpPr txBox="1">
            <a:spLocks/>
          </p:cNvSpPr>
          <p:nvPr/>
        </p:nvSpPr>
        <p:spPr>
          <a:xfrm>
            <a:off x="10288116" y="5327900"/>
            <a:ext cx="1611253" cy="32278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2.5 UK Homes</a:t>
            </a:r>
          </a:p>
        </p:txBody>
      </p:sp>
      <p:sp>
        <p:nvSpPr>
          <p:cNvPr id="20" name="Title 1">
            <a:extLst>
              <a:ext uri="{FF2B5EF4-FFF2-40B4-BE49-F238E27FC236}">
                <a16:creationId xmlns:a16="http://schemas.microsoft.com/office/drawing/2014/main" id="{6FC28C7E-C9EC-7730-7CD7-BB593F5D3569}"/>
              </a:ext>
            </a:extLst>
          </p:cNvPr>
          <p:cNvSpPr txBox="1">
            <a:spLocks/>
          </p:cNvSpPr>
          <p:nvPr/>
        </p:nvSpPr>
        <p:spPr>
          <a:xfrm>
            <a:off x="145675" y="5287430"/>
            <a:ext cx="1693333" cy="34789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0.3 UK Homes </a:t>
            </a:r>
          </a:p>
        </p:txBody>
      </p:sp>
      <p:pic>
        <p:nvPicPr>
          <p:cNvPr id="34" name="Picture 33">
            <a:extLst>
              <a:ext uri="{FF2B5EF4-FFF2-40B4-BE49-F238E27FC236}">
                <a16:creationId xmlns:a16="http://schemas.microsoft.com/office/drawing/2014/main" id="{754B357A-53D5-4BDB-A35F-B9B1D9EDFC35}"/>
              </a:ext>
            </a:extLst>
          </p:cNvPr>
          <p:cNvPicPr>
            <a:picLocks noChangeAspect="1"/>
          </p:cNvPicPr>
          <p:nvPr/>
        </p:nvPicPr>
        <p:blipFill>
          <a:blip r:embed="rId6"/>
          <a:stretch>
            <a:fillRect/>
          </a:stretch>
        </p:blipFill>
        <p:spPr>
          <a:xfrm>
            <a:off x="4449510" y="1642118"/>
            <a:ext cx="1693333" cy="2904787"/>
          </a:xfrm>
          <a:prstGeom prst="rect">
            <a:avLst/>
          </a:prstGeom>
        </p:spPr>
      </p:pic>
      <p:sp>
        <p:nvSpPr>
          <p:cNvPr id="36" name="Title 1">
            <a:extLst>
              <a:ext uri="{FF2B5EF4-FFF2-40B4-BE49-F238E27FC236}">
                <a16:creationId xmlns:a16="http://schemas.microsoft.com/office/drawing/2014/main" id="{B089561C-A9A9-450F-81A8-B3FEA934E6A5}"/>
              </a:ext>
            </a:extLst>
          </p:cNvPr>
          <p:cNvSpPr txBox="1">
            <a:spLocks/>
          </p:cNvSpPr>
          <p:nvPr/>
        </p:nvSpPr>
        <p:spPr>
          <a:xfrm>
            <a:off x="4190552" y="1090641"/>
            <a:ext cx="2211248" cy="58935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ULT set at -70°C</a:t>
            </a:r>
          </a:p>
        </p:txBody>
      </p:sp>
      <p:sp>
        <p:nvSpPr>
          <p:cNvPr id="18" name="Rectangle 17">
            <a:extLst>
              <a:ext uri="{FF2B5EF4-FFF2-40B4-BE49-F238E27FC236}">
                <a16:creationId xmlns:a16="http://schemas.microsoft.com/office/drawing/2014/main" id="{15A245D8-C809-4415-B7DE-0BC483D1B8D5}"/>
              </a:ext>
            </a:extLst>
          </p:cNvPr>
          <p:cNvSpPr/>
          <p:nvPr/>
        </p:nvSpPr>
        <p:spPr>
          <a:xfrm>
            <a:off x="5152153" y="2340808"/>
            <a:ext cx="658792" cy="25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-70C</a:t>
            </a:r>
          </a:p>
        </p:txBody>
      </p:sp>
      <p:sp>
        <p:nvSpPr>
          <p:cNvPr id="38" name="Title 1">
            <a:extLst>
              <a:ext uri="{FF2B5EF4-FFF2-40B4-BE49-F238E27FC236}">
                <a16:creationId xmlns:a16="http://schemas.microsoft.com/office/drawing/2014/main" id="{B1E4DA03-3973-4205-B1C2-B41AB5F6174C}"/>
              </a:ext>
            </a:extLst>
          </p:cNvPr>
          <p:cNvSpPr txBox="1">
            <a:spLocks/>
          </p:cNvSpPr>
          <p:nvPr/>
        </p:nvSpPr>
        <p:spPr>
          <a:xfrm>
            <a:off x="4511641" y="5319975"/>
            <a:ext cx="1693333" cy="32278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472D"/>
                </a:solidFill>
                <a:latin typeface="+mn-lt"/>
              </a:rPr>
              <a:t>0.9 UK Homes</a:t>
            </a:r>
          </a:p>
        </p:txBody>
      </p:sp>
      <p:sp>
        <p:nvSpPr>
          <p:cNvPr id="19" name="TextBox 18">
            <a:extLst>
              <a:ext uri="{FF2B5EF4-FFF2-40B4-BE49-F238E27FC236}">
                <a16:creationId xmlns:a16="http://schemas.microsoft.com/office/drawing/2014/main" id="{060AE4DD-8C4D-4E29-9D36-DAAD84EBF36E}"/>
              </a:ext>
            </a:extLst>
          </p:cNvPr>
          <p:cNvSpPr txBox="1"/>
          <p:nvPr/>
        </p:nvSpPr>
        <p:spPr>
          <a:xfrm>
            <a:off x="2007005" y="1891585"/>
            <a:ext cx="2115729" cy="369332"/>
          </a:xfrm>
          <a:prstGeom prst="rect">
            <a:avLst/>
          </a:prstGeom>
          <a:noFill/>
        </p:spPr>
        <p:txBody>
          <a:bodyPr wrap="square" rtlCol="0">
            <a:spAutoFit/>
          </a:bodyPr>
          <a:lstStyle/>
          <a:p>
            <a:endParaRPr lang="en-GB" dirty="0"/>
          </a:p>
        </p:txBody>
      </p:sp>
      <p:sp>
        <p:nvSpPr>
          <p:cNvPr id="30" name="Rectangle 29">
            <a:extLst>
              <a:ext uri="{FF2B5EF4-FFF2-40B4-BE49-F238E27FC236}">
                <a16:creationId xmlns:a16="http://schemas.microsoft.com/office/drawing/2014/main" id="{B87E47DE-10E9-40F5-8451-F5DC296BBC6C}"/>
              </a:ext>
            </a:extLst>
          </p:cNvPr>
          <p:cNvSpPr/>
          <p:nvPr/>
        </p:nvSpPr>
        <p:spPr>
          <a:xfrm>
            <a:off x="7183833" y="2340808"/>
            <a:ext cx="658792" cy="25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-80C</a:t>
            </a:r>
          </a:p>
        </p:txBody>
      </p:sp>
      <p:sp>
        <p:nvSpPr>
          <p:cNvPr id="7" name="Speech Bubble: Rectangle with Corners Rounded 6">
            <a:extLst>
              <a:ext uri="{FF2B5EF4-FFF2-40B4-BE49-F238E27FC236}">
                <a16:creationId xmlns:a16="http://schemas.microsoft.com/office/drawing/2014/main" id="{F2AF722D-836B-4827-A8DC-8B3D97F3AD82}"/>
              </a:ext>
            </a:extLst>
          </p:cNvPr>
          <p:cNvSpPr/>
          <p:nvPr/>
        </p:nvSpPr>
        <p:spPr>
          <a:xfrm>
            <a:off x="8227197" y="1313043"/>
            <a:ext cx="1855140" cy="1633083"/>
          </a:xfrm>
          <a:prstGeom prst="wedgeRoundRectCallout">
            <a:avLst>
              <a:gd name="adj1" fmla="val -65611"/>
              <a:gd name="adj2" fmla="val 23740"/>
              <a:gd name="adj3" fmla="val 16667"/>
            </a:avLst>
          </a:prstGeom>
          <a:solidFill>
            <a:srgbClr val="E5E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tx1">
                    <a:lumMod val="50000"/>
                    <a:lumOff val="50000"/>
                  </a:schemeClr>
                </a:solidFill>
              </a:rPr>
              <a:t>Maintain </a:t>
            </a:r>
          </a:p>
          <a:p>
            <a:pPr marL="171450" indent="-171450">
              <a:buFont typeface="Arial" panose="020B0604020202020204" pitchFamily="34" charset="0"/>
              <a:buChar char="•"/>
            </a:pPr>
            <a:r>
              <a:rPr lang="en-GB" sz="1100" dirty="0">
                <a:solidFill>
                  <a:schemeClr val="tx1">
                    <a:lumMod val="50000"/>
                    <a:lumOff val="50000"/>
                  </a:schemeClr>
                </a:solidFill>
              </a:rPr>
              <a:t>Declutter + consolidate</a:t>
            </a:r>
          </a:p>
          <a:p>
            <a:pPr marL="171450" indent="-171450">
              <a:buFont typeface="Arial" panose="020B0604020202020204" pitchFamily="34" charset="0"/>
              <a:buChar char="•"/>
            </a:pPr>
            <a:r>
              <a:rPr lang="en-GB" sz="1100" dirty="0">
                <a:solidFill>
                  <a:schemeClr val="tx1">
                    <a:lumMod val="50000"/>
                    <a:lumOff val="50000"/>
                  </a:schemeClr>
                </a:solidFill>
              </a:rPr>
              <a:t>Rack to minimise retrieval times</a:t>
            </a:r>
          </a:p>
          <a:p>
            <a:pPr marL="171450" indent="-171450">
              <a:buFont typeface="Arial" panose="020B0604020202020204" pitchFamily="34" charset="0"/>
              <a:buChar char="•"/>
            </a:pPr>
            <a:r>
              <a:rPr lang="en-GB" sz="1100" dirty="0">
                <a:solidFill>
                  <a:schemeClr val="tx1">
                    <a:lumMod val="50000"/>
                    <a:lumOff val="50000"/>
                  </a:schemeClr>
                </a:solidFill>
              </a:rPr>
              <a:t>Use empty boxes to avoid frost</a:t>
            </a:r>
          </a:p>
          <a:p>
            <a:pPr marL="171450" indent="-171450">
              <a:buFont typeface="Arial" panose="020B0604020202020204" pitchFamily="34" charset="0"/>
              <a:buChar char="•"/>
            </a:pPr>
            <a:r>
              <a:rPr lang="en-GB" sz="1100" dirty="0">
                <a:solidFill>
                  <a:schemeClr val="tx1">
                    <a:lumMod val="50000"/>
                    <a:lumOff val="50000"/>
                  </a:schemeClr>
                </a:solidFill>
              </a:rPr>
              <a:t>Store at correct T </a:t>
            </a:r>
          </a:p>
          <a:p>
            <a:pPr marL="171450" indent="-171450">
              <a:buFont typeface="Arial" panose="020B0604020202020204" pitchFamily="34" charset="0"/>
              <a:buChar char="•"/>
            </a:pPr>
            <a:r>
              <a:rPr lang="en-GB" sz="1100" dirty="0">
                <a:solidFill>
                  <a:schemeClr val="tx1">
                    <a:lumMod val="50000"/>
                    <a:lumOff val="50000"/>
                  </a:schemeClr>
                </a:solidFill>
              </a:rPr>
              <a:t>Use smaller tubes to minimise space use</a:t>
            </a:r>
          </a:p>
        </p:txBody>
      </p:sp>
      <p:sp>
        <p:nvSpPr>
          <p:cNvPr id="37" name="Speech Bubble: Rectangle with Corners Rounded 36">
            <a:extLst>
              <a:ext uri="{FF2B5EF4-FFF2-40B4-BE49-F238E27FC236}">
                <a16:creationId xmlns:a16="http://schemas.microsoft.com/office/drawing/2014/main" id="{7A668AA8-39EA-461D-A6AF-99C8D4B28F03}"/>
              </a:ext>
            </a:extLst>
          </p:cNvPr>
          <p:cNvSpPr/>
          <p:nvPr/>
        </p:nvSpPr>
        <p:spPr>
          <a:xfrm>
            <a:off x="8352071" y="3453110"/>
            <a:ext cx="1932366" cy="783791"/>
          </a:xfrm>
          <a:prstGeom prst="wedgeRoundRectCallout">
            <a:avLst>
              <a:gd name="adj1" fmla="val 66491"/>
              <a:gd name="adj2" fmla="val 39331"/>
              <a:gd name="adj3" fmla="val 16667"/>
            </a:avLst>
          </a:prstGeom>
          <a:solidFill>
            <a:srgbClr val="E5E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50000"/>
                    <a:lumOff val="50000"/>
                  </a:schemeClr>
                </a:solidFill>
              </a:rPr>
              <a:t>Declutter</a:t>
            </a:r>
          </a:p>
          <a:p>
            <a:pPr algn="ctr"/>
            <a:r>
              <a:rPr lang="en-GB" sz="1100" dirty="0">
                <a:solidFill>
                  <a:schemeClr val="tx1">
                    <a:lumMod val="50000"/>
                    <a:lumOff val="50000"/>
                  </a:schemeClr>
                </a:solidFill>
              </a:rPr>
              <a:t>Shut the sash (can cut by 50%)</a:t>
            </a:r>
          </a:p>
        </p:txBody>
      </p:sp>
      <p:sp>
        <p:nvSpPr>
          <p:cNvPr id="39" name="Speech Bubble: Rectangle with Corners Rounded 38">
            <a:extLst>
              <a:ext uri="{FF2B5EF4-FFF2-40B4-BE49-F238E27FC236}">
                <a16:creationId xmlns:a16="http://schemas.microsoft.com/office/drawing/2014/main" id="{54504AF6-E1F2-4A8E-B588-0BA8D6E2F2D8}"/>
              </a:ext>
            </a:extLst>
          </p:cNvPr>
          <p:cNvSpPr/>
          <p:nvPr/>
        </p:nvSpPr>
        <p:spPr>
          <a:xfrm>
            <a:off x="2048673" y="1874569"/>
            <a:ext cx="2032392" cy="624910"/>
          </a:xfrm>
          <a:prstGeom prst="wedgeRoundRectCallout">
            <a:avLst>
              <a:gd name="adj1" fmla="val -8628"/>
              <a:gd name="adj2" fmla="val 72000"/>
              <a:gd name="adj3" fmla="val 16667"/>
            </a:avLst>
          </a:prstGeom>
          <a:solidFill>
            <a:srgbClr val="E5E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50000"/>
                    <a:lumOff val="50000"/>
                  </a:schemeClr>
                </a:solidFill>
              </a:rPr>
              <a:t>Switch OFF when not in use</a:t>
            </a:r>
          </a:p>
          <a:p>
            <a:r>
              <a:rPr lang="en-GB" sz="1100" dirty="0">
                <a:solidFill>
                  <a:schemeClr val="tx1">
                    <a:lumMod val="50000"/>
                    <a:lumOff val="50000"/>
                  </a:schemeClr>
                </a:solidFill>
              </a:rPr>
              <a:t>Switch lights off</a:t>
            </a:r>
          </a:p>
          <a:p>
            <a:r>
              <a:rPr lang="en-GB" sz="1100" dirty="0">
                <a:solidFill>
                  <a:schemeClr val="tx1">
                    <a:lumMod val="50000"/>
                    <a:lumOff val="50000"/>
                  </a:schemeClr>
                </a:solidFill>
              </a:rPr>
              <a:t>Do you need UV light? 15 min suffice</a:t>
            </a:r>
          </a:p>
        </p:txBody>
      </p:sp>
      <p:sp>
        <p:nvSpPr>
          <p:cNvPr id="32" name="Rectangle 31">
            <a:extLst>
              <a:ext uri="{FF2B5EF4-FFF2-40B4-BE49-F238E27FC236}">
                <a16:creationId xmlns:a16="http://schemas.microsoft.com/office/drawing/2014/main" id="{04C8AF28-1328-48DB-8A24-E147BED9F44F}"/>
              </a:ext>
            </a:extLst>
          </p:cNvPr>
          <p:cNvSpPr/>
          <p:nvPr/>
        </p:nvSpPr>
        <p:spPr>
          <a:xfrm>
            <a:off x="92360" y="57150"/>
            <a:ext cx="12004390" cy="6712963"/>
          </a:xfrm>
          <a:prstGeom prst="rect">
            <a:avLst/>
          </a:prstGeom>
          <a:noFill/>
          <a:ln w="190500">
            <a:solidFill>
              <a:srgbClr val="76F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E0F39D3-9C27-4FFA-839E-2A59688D82C9}"/>
              </a:ext>
            </a:extLst>
          </p:cNvPr>
          <p:cNvSpPr/>
          <p:nvPr/>
        </p:nvSpPr>
        <p:spPr>
          <a:xfrm>
            <a:off x="246205" y="242976"/>
            <a:ext cx="11696699" cy="6372048"/>
          </a:xfrm>
          <a:prstGeom prst="rect">
            <a:avLst/>
          </a:prstGeom>
          <a:noFill/>
          <a:ln w="190500">
            <a:solidFill>
              <a:srgbClr val="76F0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97F9040-F53F-1EBD-AE41-EA0FA9B99A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06468" y="5730764"/>
            <a:ext cx="1811633" cy="995046"/>
          </a:xfrm>
          <a:prstGeom prst="rect">
            <a:avLst/>
          </a:prstGeom>
        </p:spPr>
      </p:pic>
      <p:pic>
        <p:nvPicPr>
          <p:cNvPr id="29" name="Picture 28">
            <a:extLst>
              <a:ext uri="{FF2B5EF4-FFF2-40B4-BE49-F238E27FC236}">
                <a16:creationId xmlns:a16="http://schemas.microsoft.com/office/drawing/2014/main" id="{60C18EF4-A42F-6E68-1B06-83CCA96D451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489531" y="5722839"/>
            <a:ext cx="603726" cy="995046"/>
          </a:xfrm>
          <a:prstGeom prst="rect">
            <a:avLst/>
          </a:prstGeom>
        </p:spPr>
      </p:pic>
      <p:pic>
        <p:nvPicPr>
          <p:cNvPr id="31" name="Picture 30">
            <a:extLst>
              <a:ext uri="{FF2B5EF4-FFF2-40B4-BE49-F238E27FC236}">
                <a16:creationId xmlns:a16="http://schemas.microsoft.com/office/drawing/2014/main" id="{0A7A8584-ECF7-1AD5-8433-20D06B9B5124}"/>
              </a:ext>
            </a:extLst>
          </p:cNvPr>
          <p:cNvPicPr>
            <a:picLocks noChangeAspect="1"/>
          </p:cNvPicPr>
          <p:nvPr/>
        </p:nvPicPr>
        <p:blipFill>
          <a:blip r:embed="rId9"/>
          <a:stretch>
            <a:fillRect/>
          </a:stretch>
        </p:blipFill>
        <p:spPr>
          <a:xfrm>
            <a:off x="6622119" y="5730764"/>
            <a:ext cx="1204643" cy="995046"/>
          </a:xfrm>
          <a:prstGeom prst="rect">
            <a:avLst/>
          </a:prstGeom>
        </p:spPr>
      </p:pic>
      <p:pic>
        <p:nvPicPr>
          <p:cNvPr id="33" name="Picture 32">
            <a:extLst>
              <a:ext uri="{FF2B5EF4-FFF2-40B4-BE49-F238E27FC236}">
                <a16:creationId xmlns:a16="http://schemas.microsoft.com/office/drawing/2014/main" id="{7D6251B6-CBA9-0425-2402-07DBE9ECDB8D}"/>
              </a:ext>
            </a:extLst>
          </p:cNvPr>
          <p:cNvPicPr>
            <a:picLocks noChangeAspect="1"/>
          </p:cNvPicPr>
          <p:nvPr/>
        </p:nvPicPr>
        <p:blipFill>
          <a:blip r:embed="rId10"/>
          <a:stretch>
            <a:fillRect/>
          </a:stretch>
        </p:blipFill>
        <p:spPr>
          <a:xfrm>
            <a:off x="596312" y="6429819"/>
            <a:ext cx="604800" cy="268074"/>
          </a:xfrm>
          <a:prstGeom prst="rect">
            <a:avLst/>
          </a:prstGeom>
        </p:spPr>
      </p:pic>
      <p:pic>
        <p:nvPicPr>
          <p:cNvPr id="42" name="Picture 41">
            <a:extLst>
              <a:ext uri="{FF2B5EF4-FFF2-40B4-BE49-F238E27FC236}">
                <a16:creationId xmlns:a16="http://schemas.microsoft.com/office/drawing/2014/main" id="{3ED3879A-BDC3-4773-9DF1-68274A26677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52153" y="5702847"/>
            <a:ext cx="603726" cy="995046"/>
          </a:xfrm>
          <a:prstGeom prst="rect">
            <a:avLst/>
          </a:prstGeom>
        </p:spPr>
      </p:pic>
      <p:sp>
        <p:nvSpPr>
          <p:cNvPr id="40" name="Title 1">
            <a:extLst>
              <a:ext uri="{FF2B5EF4-FFF2-40B4-BE49-F238E27FC236}">
                <a16:creationId xmlns:a16="http://schemas.microsoft.com/office/drawing/2014/main" id="{0C4ECC57-DA90-48E8-B9E8-A73EDA6F1E2A}"/>
              </a:ext>
            </a:extLst>
          </p:cNvPr>
          <p:cNvSpPr txBox="1">
            <a:spLocks/>
          </p:cNvSpPr>
          <p:nvPr/>
        </p:nvSpPr>
        <p:spPr>
          <a:xfrm>
            <a:off x="351974" y="304557"/>
            <a:ext cx="11547395" cy="737937"/>
          </a:xfrm>
          <a:prstGeom prst="rect">
            <a:avLst/>
          </a:prstGeom>
          <a:solidFill>
            <a:srgbClr val="00472D"/>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chemeClr val="bg1"/>
                </a:solidFill>
                <a:latin typeface="+mn-lt"/>
              </a:rPr>
              <a:t>How many homes in  our labs?</a:t>
            </a:r>
          </a:p>
        </p:txBody>
      </p:sp>
    </p:spTree>
    <p:extLst>
      <p:ext uri="{BB962C8B-B14F-4D97-AF65-F5344CB8AC3E}">
        <p14:creationId xmlns:p14="http://schemas.microsoft.com/office/powerpoint/2010/main" val="29483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123"/>
          <a:stretch/>
        </p:blipFill>
        <p:spPr>
          <a:xfrm>
            <a:off x="6397611" y="1538023"/>
            <a:ext cx="5214194" cy="4195704"/>
          </a:xfrm>
          <a:prstGeom prst="rect">
            <a:avLst/>
          </a:prstGeom>
        </p:spPr>
      </p:pic>
      <p:sp>
        <p:nvSpPr>
          <p:cNvPr id="2" name="Title 1"/>
          <p:cNvSpPr>
            <a:spLocks noGrp="1"/>
          </p:cNvSpPr>
          <p:nvPr>
            <p:ph type="title"/>
          </p:nvPr>
        </p:nvSpPr>
        <p:spPr/>
        <p:txBody>
          <a:bodyPr/>
          <a:lstStyle/>
          <a:p>
            <a:r>
              <a:rPr lang="en-GB" dirty="0"/>
              <a:t>Cold storage</a:t>
            </a:r>
          </a:p>
        </p:txBody>
      </p:sp>
      <p:sp>
        <p:nvSpPr>
          <p:cNvPr id="3" name="Content Placeholder 2"/>
          <p:cNvSpPr>
            <a:spLocks noGrp="1"/>
          </p:cNvSpPr>
          <p:nvPr>
            <p:ph idx="1"/>
          </p:nvPr>
        </p:nvSpPr>
        <p:spPr>
          <a:xfrm>
            <a:off x="695400" y="1409916"/>
            <a:ext cx="6552728" cy="3672408"/>
          </a:xfrm>
        </p:spPr>
        <p:txBody>
          <a:bodyPr>
            <a:normAutofit fontScale="77500" lnSpcReduction="20000"/>
          </a:bodyPr>
          <a:lstStyle/>
          <a:p>
            <a:r>
              <a:rPr lang="en-GB" dirty="0"/>
              <a:t>Ensure your freezers are defrosted and filters+ seals cleaned.</a:t>
            </a:r>
          </a:p>
          <a:p>
            <a:r>
              <a:rPr lang="en-GB" dirty="0"/>
              <a:t>Ensure samples are labelled consistently in your lab and managed regularly (clear up once a year).</a:t>
            </a:r>
          </a:p>
          <a:p>
            <a:r>
              <a:rPr lang="en-GB" dirty="0"/>
              <a:t>Use appropriate boxes and racking: Keep an up-to-date inventory/map (incl. expiry dates)</a:t>
            </a:r>
          </a:p>
          <a:p>
            <a:r>
              <a:rPr lang="en-GB" dirty="0"/>
              <a:t>Do not leave the door open longer than necessary </a:t>
            </a:r>
            <a:r>
              <a:rPr lang="en-GB" dirty="0">
                <a:sym typeface="Wingdings" panose="05000000000000000000" pitchFamily="2" charset="2"/>
              </a:rPr>
              <a:t> T rises very quickly - can damage sample and uses more energy.</a:t>
            </a:r>
            <a:endParaRPr lang="en-GB" dirty="0"/>
          </a:p>
          <a:p>
            <a:r>
              <a:rPr lang="en-GB" dirty="0"/>
              <a:t>What temperature is your freezer running at?</a:t>
            </a:r>
          </a:p>
          <a:p>
            <a:r>
              <a:rPr lang="en-GB" dirty="0"/>
              <a:t>Check you are storing samples and chemicals at correct temperatures. </a:t>
            </a:r>
          </a:p>
        </p:txBody>
      </p:sp>
      <p:sp>
        <p:nvSpPr>
          <p:cNvPr id="5" name="TextBox 4"/>
          <p:cNvSpPr txBox="1"/>
          <p:nvPr/>
        </p:nvSpPr>
        <p:spPr>
          <a:xfrm>
            <a:off x="391876" y="5202955"/>
            <a:ext cx="11551028" cy="1631216"/>
          </a:xfrm>
          <a:prstGeom prst="rect">
            <a:avLst/>
          </a:prstGeom>
          <a:noFill/>
        </p:spPr>
        <p:txBody>
          <a:bodyPr wrap="square" rtlCol="0">
            <a:spAutoFit/>
          </a:bodyPr>
          <a:lstStyle>
            <a:defPPr>
              <a:defRPr lang="en-US"/>
            </a:defPPr>
            <a:lvl1pPr>
              <a:defRPr sz="2800" i="1"/>
            </a:lvl1pPr>
          </a:lstStyle>
          <a:p>
            <a:r>
              <a:rPr lang="en-GB" sz="2000" dirty="0">
                <a:solidFill>
                  <a:srgbClr val="0070C0"/>
                </a:solidFill>
              </a:rPr>
              <a:t>An ULT freezer set at -80°C uses as much energy as an average UK household, but increasing the temperature by 10°C can reduce energy consumption by 30%.</a:t>
            </a:r>
          </a:p>
          <a:p>
            <a:r>
              <a:rPr lang="en-GB" sz="2000" dirty="0">
                <a:solidFill>
                  <a:srgbClr val="0070C0"/>
                </a:solidFill>
              </a:rPr>
              <a:t>Across the world, labs are setting their ULTs at -70 or -75°C, saving energy and extending the ULT life (ULT freezers also use a lot of E for room temperature control.</a:t>
            </a:r>
          </a:p>
          <a:p>
            <a:endParaRPr lang="en-GB" sz="2000" dirty="0">
              <a:solidFill>
                <a:srgbClr val="0070C0"/>
              </a:solidFill>
            </a:endParaRPr>
          </a:p>
        </p:txBody>
      </p:sp>
      <p:grpSp>
        <p:nvGrpSpPr>
          <p:cNvPr id="6" name="Group 5">
            <a:extLst>
              <a:ext uri="{FF2B5EF4-FFF2-40B4-BE49-F238E27FC236}">
                <a16:creationId xmlns:a16="http://schemas.microsoft.com/office/drawing/2014/main" id="{CA52AEAE-16D7-4A7B-9FA1-E039DAB616FE}"/>
              </a:ext>
            </a:extLst>
          </p:cNvPr>
          <p:cNvGrpSpPr/>
          <p:nvPr/>
        </p:nvGrpSpPr>
        <p:grpSpPr>
          <a:xfrm>
            <a:off x="6088844" y="712289"/>
            <a:ext cx="4335771" cy="1376160"/>
            <a:chOff x="4613598" y="478472"/>
            <a:chExt cx="4000724" cy="1084990"/>
          </a:xfrm>
          <a:solidFill>
            <a:srgbClr val="54D4FF"/>
          </a:solidFill>
        </p:grpSpPr>
        <p:sp>
          <p:nvSpPr>
            <p:cNvPr id="7" name="TextBox 6">
              <a:extLst>
                <a:ext uri="{FF2B5EF4-FFF2-40B4-BE49-F238E27FC236}">
                  <a16:creationId xmlns:a16="http://schemas.microsoft.com/office/drawing/2014/main" id="{10DE2216-4442-4378-8C39-6996322095AD}"/>
                </a:ext>
              </a:extLst>
            </p:cNvPr>
            <p:cNvSpPr txBox="1"/>
            <p:nvPr/>
          </p:nvSpPr>
          <p:spPr>
            <a:xfrm rot="225961">
              <a:off x="5488937" y="1102415"/>
              <a:ext cx="2592848"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SUSTAINABLE</a:t>
              </a:r>
            </a:p>
          </p:txBody>
        </p:sp>
        <p:sp>
          <p:nvSpPr>
            <p:cNvPr id="9" name="TextBox 8">
              <a:extLst>
                <a:ext uri="{FF2B5EF4-FFF2-40B4-BE49-F238E27FC236}">
                  <a16:creationId xmlns:a16="http://schemas.microsoft.com/office/drawing/2014/main" id="{FCB2D998-DF3F-42AD-A20C-2AE50CB8FD01}"/>
                </a:ext>
              </a:extLst>
            </p:cNvPr>
            <p:cNvSpPr txBox="1"/>
            <p:nvPr/>
          </p:nvSpPr>
          <p:spPr>
            <a:xfrm rot="21353646">
              <a:off x="4613598" y="478472"/>
              <a:ext cx="4000724"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MAKING SCIENCE</a:t>
              </a:r>
            </a:p>
          </p:txBody>
        </p:sp>
      </p:grpSp>
      <p:sp>
        <p:nvSpPr>
          <p:cNvPr id="10" name="Rectangle 9">
            <a:extLst>
              <a:ext uri="{FF2B5EF4-FFF2-40B4-BE49-F238E27FC236}">
                <a16:creationId xmlns:a16="http://schemas.microsoft.com/office/drawing/2014/main" id="{A0FFC8F6-AB76-4E9A-A3DA-9DE4BF1E3BAC}"/>
              </a:ext>
            </a:extLst>
          </p:cNvPr>
          <p:cNvSpPr/>
          <p:nvPr/>
        </p:nvSpPr>
        <p:spPr>
          <a:xfrm>
            <a:off x="92360" y="57150"/>
            <a:ext cx="12004390" cy="6712963"/>
          </a:xfrm>
          <a:prstGeom prst="rect">
            <a:avLst/>
          </a:prstGeom>
          <a:noFill/>
          <a:ln w="190500">
            <a:solidFill>
              <a:srgbClr val="76F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2D68FD9-CF71-4C70-9B56-D3D5933E4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650" y="369753"/>
            <a:ext cx="1779913" cy="1779913"/>
          </a:xfrm>
          <a:prstGeom prst="rect">
            <a:avLst/>
          </a:prstGeom>
        </p:spPr>
      </p:pic>
      <p:sp>
        <p:nvSpPr>
          <p:cNvPr id="12" name="Rectangle 11">
            <a:extLst>
              <a:ext uri="{FF2B5EF4-FFF2-40B4-BE49-F238E27FC236}">
                <a16:creationId xmlns:a16="http://schemas.microsoft.com/office/drawing/2014/main" id="{92F81726-2B98-4AB4-83B5-14646B0811B1}"/>
              </a:ext>
            </a:extLst>
          </p:cNvPr>
          <p:cNvSpPr/>
          <p:nvPr/>
        </p:nvSpPr>
        <p:spPr>
          <a:xfrm>
            <a:off x="246205" y="242976"/>
            <a:ext cx="11696699" cy="6372048"/>
          </a:xfrm>
          <a:prstGeom prst="rect">
            <a:avLst/>
          </a:prstGeom>
          <a:noFill/>
          <a:ln w="190500">
            <a:solidFill>
              <a:srgbClr val="76F0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782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F008"/>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EC87B26-9AD6-4456-A156-1FD453A8D345}"/>
              </a:ext>
            </a:extLst>
          </p:cNvPr>
          <p:cNvGrpSpPr/>
          <p:nvPr/>
        </p:nvGrpSpPr>
        <p:grpSpPr>
          <a:xfrm>
            <a:off x="967629" y="146824"/>
            <a:ext cx="4335771" cy="1771579"/>
            <a:chOff x="810911" y="236358"/>
            <a:chExt cx="4000724" cy="1396746"/>
          </a:xfrm>
          <a:solidFill>
            <a:srgbClr val="54D4FF"/>
          </a:solidFill>
        </p:grpSpPr>
        <p:sp>
          <p:nvSpPr>
            <p:cNvPr id="33" name="TextBox 32">
              <a:extLst>
                <a:ext uri="{FF2B5EF4-FFF2-40B4-BE49-F238E27FC236}">
                  <a16:creationId xmlns:a16="http://schemas.microsoft.com/office/drawing/2014/main" id="{8E71376A-E15A-4867-98F2-0598EDFC5A93}"/>
                </a:ext>
              </a:extLst>
            </p:cNvPr>
            <p:cNvSpPr txBox="1"/>
            <p:nvPr/>
          </p:nvSpPr>
          <p:spPr>
            <a:xfrm rot="225961">
              <a:off x="1840430" y="1172057"/>
              <a:ext cx="2592848"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SUSTAINABLE</a:t>
              </a:r>
            </a:p>
          </p:txBody>
        </p:sp>
        <p:sp>
          <p:nvSpPr>
            <p:cNvPr id="31" name="TextBox 30">
              <a:extLst>
                <a:ext uri="{FF2B5EF4-FFF2-40B4-BE49-F238E27FC236}">
                  <a16:creationId xmlns:a16="http://schemas.microsoft.com/office/drawing/2014/main" id="{6B17E6E0-1C95-4920-8E16-0CBCE263A378}"/>
                </a:ext>
              </a:extLst>
            </p:cNvPr>
            <p:cNvSpPr txBox="1"/>
            <p:nvPr/>
          </p:nvSpPr>
          <p:spPr>
            <a:xfrm>
              <a:off x="1327882" y="236358"/>
              <a:ext cx="2428324"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LEAF  AND 6R:</a:t>
              </a:r>
            </a:p>
          </p:txBody>
        </p:sp>
        <p:sp>
          <p:nvSpPr>
            <p:cNvPr id="32" name="TextBox 31">
              <a:extLst>
                <a:ext uri="{FF2B5EF4-FFF2-40B4-BE49-F238E27FC236}">
                  <a16:creationId xmlns:a16="http://schemas.microsoft.com/office/drawing/2014/main" id="{2F0F7039-3A0B-48CE-898F-F7A01C62A8C6}"/>
                </a:ext>
              </a:extLst>
            </p:cNvPr>
            <p:cNvSpPr txBox="1"/>
            <p:nvPr/>
          </p:nvSpPr>
          <p:spPr>
            <a:xfrm rot="21353646">
              <a:off x="810911" y="683031"/>
              <a:ext cx="4000724"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MAKING SCIENCE</a:t>
              </a:r>
            </a:p>
          </p:txBody>
        </p:sp>
      </p:grpSp>
      <p:grpSp>
        <p:nvGrpSpPr>
          <p:cNvPr id="3" name="Group 2">
            <a:extLst>
              <a:ext uri="{FF2B5EF4-FFF2-40B4-BE49-F238E27FC236}">
                <a16:creationId xmlns:a16="http://schemas.microsoft.com/office/drawing/2014/main" id="{683F5097-4E2C-865E-F208-271A57C5860A}"/>
              </a:ext>
            </a:extLst>
          </p:cNvPr>
          <p:cNvGrpSpPr/>
          <p:nvPr/>
        </p:nvGrpSpPr>
        <p:grpSpPr>
          <a:xfrm>
            <a:off x="216243" y="2310434"/>
            <a:ext cx="5701427" cy="2584182"/>
            <a:chOff x="253888" y="2109653"/>
            <a:chExt cx="5701427" cy="2584182"/>
          </a:xfrm>
        </p:grpSpPr>
        <p:sp>
          <p:nvSpPr>
            <p:cNvPr id="5" name="TextBox 4">
              <a:extLst>
                <a:ext uri="{FF2B5EF4-FFF2-40B4-BE49-F238E27FC236}">
                  <a16:creationId xmlns:a16="http://schemas.microsoft.com/office/drawing/2014/main" id="{DAC1D5F0-C79A-B4E4-1BAE-F76713037B97}"/>
                </a:ext>
              </a:extLst>
            </p:cNvPr>
            <p:cNvSpPr txBox="1"/>
            <p:nvPr/>
          </p:nvSpPr>
          <p:spPr>
            <a:xfrm>
              <a:off x="253888" y="2109653"/>
              <a:ext cx="5688000" cy="461665"/>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MY CHALLENGE TO YOU</a:t>
              </a:r>
            </a:p>
          </p:txBody>
        </p:sp>
        <p:sp>
          <p:nvSpPr>
            <p:cNvPr id="9" name="TextBox 8">
              <a:extLst>
                <a:ext uri="{FF2B5EF4-FFF2-40B4-BE49-F238E27FC236}">
                  <a16:creationId xmlns:a16="http://schemas.microsoft.com/office/drawing/2014/main" id="{958EAD5B-4566-201B-6C3E-3F15F023D190}"/>
                </a:ext>
              </a:extLst>
            </p:cNvPr>
            <p:cNvSpPr txBox="1"/>
            <p:nvPr/>
          </p:nvSpPr>
          <p:spPr>
            <a:xfrm>
              <a:off x="253888" y="4386058"/>
              <a:ext cx="5688000" cy="307777"/>
            </a:xfrm>
            <a:prstGeom prst="rect">
              <a:avLst/>
            </a:prstGeom>
            <a:solidFill>
              <a:srgbClr val="00482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Consumables available to take or share can be found at </a:t>
              </a:r>
              <a:r>
                <a:rPr kumimoji="0" lang="en-GB" sz="1400" b="0" i="0" u="sng" strike="noStrike" kern="1200" cap="none" spc="0" normalizeH="0" baseline="0" noProof="0" dirty="0">
                  <a:ln>
                    <a:noFill/>
                  </a:ln>
                  <a:solidFill>
                    <a:srgbClr val="00B0F0"/>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tiny.cc/</a:t>
              </a:r>
              <a:r>
                <a:rPr kumimoji="0" lang="en-GB" sz="1400" b="0" i="0" u="sng" strike="noStrike" kern="1200" cap="none" spc="0" normalizeH="0" baseline="0" noProof="0" dirty="0" err="1">
                  <a:ln>
                    <a:noFill/>
                  </a:ln>
                  <a:solidFill>
                    <a:srgbClr val="00B0F0"/>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chemshare</a:t>
              </a:r>
              <a:r>
                <a:rPr kumimoji="0" lang="en-GB" sz="1400" b="0" i="0" u="sng"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grpSp>
          <p:nvGrpSpPr>
            <p:cNvPr id="14" name="Group 13">
              <a:extLst>
                <a:ext uri="{FF2B5EF4-FFF2-40B4-BE49-F238E27FC236}">
                  <a16:creationId xmlns:a16="http://schemas.microsoft.com/office/drawing/2014/main" id="{5DE73D41-50B9-33F0-853D-DAE0B17DFB97}"/>
                </a:ext>
              </a:extLst>
            </p:cNvPr>
            <p:cNvGrpSpPr/>
            <p:nvPr/>
          </p:nvGrpSpPr>
          <p:grpSpPr>
            <a:xfrm>
              <a:off x="267315" y="2711729"/>
              <a:ext cx="5688000" cy="1526601"/>
              <a:chOff x="472026" y="2651818"/>
              <a:chExt cx="5704562" cy="1526601"/>
            </a:xfrm>
          </p:grpSpPr>
          <p:sp>
            <p:nvSpPr>
              <p:cNvPr id="18" name="Rectangle 17">
                <a:extLst>
                  <a:ext uri="{FF2B5EF4-FFF2-40B4-BE49-F238E27FC236}">
                    <a16:creationId xmlns:a16="http://schemas.microsoft.com/office/drawing/2014/main" id="{2D162EF8-FCD0-701F-B14A-9035B7C17170}"/>
                  </a:ext>
                </a:extLst>
              </p:cNvPr>
              <p:cNvSpPr/>
              <p:nvPr/>
            </p:nvSpPr>
            <p:spPr>
              <a:xfrm>
                <a:off x="472026" y="2651818"/>
                <a:ext cx="5704562" cy="152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4EEE0B-59FE-02D3-86F8-2B0150732C14}"/>
                  </a:ext>
                </a:extLst>
              </p:cNvPr>
              <p:cNvSpPr txBox="1"/>
              <p:nvPr/>
            </p:nvSpPr>
            <p:spPr>
              <a:xfrm>
                <a:off x="1203485" y="2676454"/>
                <a:ext cx="4892515"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The Freezer Challenge is a global challenge in which thousands of scientists around the world compete and learn how to be more energy efficient with their lab’s cold storage, improve sample accessibility and save costs for their institutions. Sign up at </a:t>
                </a:r>
                <a:r>
                  <a:rPr kumimoji="0" lang="en-GB" sz="15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hlinkClick r:id="rId4"/>
                  </a:rPr>
                  <a:t>https://www.mygreenlab.org/freezer-challenge.html</a:t>
                </a:r>
                <a:r>
                  <a:rPr kumimoji="0" lang="en-GB" sz="15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a:t>
                </a:r>
              </a:p>
            </p:txBody>
          </p:sp>
          <p:pic>
            <p:nvPicPr>
              <p:cNvPr id="27" name="Picture 26">
                <a:extLst>
                  <a:ext uri="{FF2B5EF4-FFF2-40B4-BE49-F238E27FC236}">
                    <a16:creationId xmlns:a16="http://schemas.microsoft.com/office/drawing/2014/main" id="{CCDF22D6-2F76-9051-088E-9B352B5DC69F}"/>
                  </a:ext>
                </a:extLst>
              </p:cNvPr>
              <p:cNvPicPr>
                <a:picLocks noChangeAspect="1"/>
              </p:cNvPicPr>
              <p:nvPr/>
            </p:nvPicPr>
            <p:blipFill rotWithShape="1">
              <a:blip r:embed="rId5">
                <a:extLst>
                  <a:ext uri="{28A0092B-C50C-407E-A947-70E740481C1C}">
                    <a14:useLocalDpi xmlns:a14="http://schemas.microsoft.com/office/drawing/2010/main" val="0"/>
                  </a:ext>
                </a:extLst>
              </a:blip>
              <a:srcRect l="150" r="150"/>
              <a:stretch/>
            </p:blipFill>
            <p:spPr>
              <a:xfrm>
                <a:off x="577739" y="3055118"/>
                <a:ext cx="683327" cy="720000"/>
              </a:xfrm>
              <a:prstGeom prst="rect">
                <a:avLst/>
              </a:prstGeom>
            </p:spPr>
          </p:pic>
        </p:grpSp>
      </p:grpSp>
      <p:sp>
        <p:nvSpPr>
          <p:cNvPr id="29" name="TextBox 28">
            <a:extLst>
              <a:ext uri="{FF2B5EF4-FFF2-40B4-BE49-F238E27FC236}">
                <a16:creationId xmlns:a16="http://schemas.microsoft.com/office/drawing/2014/main" id="{5C659BC6-A9D1-1F4D-5C55-7ABAABEA1082}"/>
              </a:ext>
            </a:extLst>
          </p:cNvPr>
          <p:cNvSpPr txBox="1"/>
          <p:nvPr/>
        </p:nvSpPr>
        <p:spPr>
          <a:xfrm>
            <a:off x="6163505" y="1205429"/>
            <a:ext cx="5688000" cy="448067"/>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DID YOU KNOW?</a:t>
            </a:r>
          </a:p>
        </p:txBody>
      </p:sp>
      <p:grpSp>
        <p:nvGrpSpPr>
          <p:cNvPr id="35" name="Group 34">
            <a:extLst>
              <a:ext uri="{FF2B5EF4-FFF2-40B4-BE49-F238E27FC236}">
                <a16:creationId xmlns:a16="http://schemas.microsoft.com/office/drawing/2014/main" id="{83E5CD02-DA03-F3DC-0781-70EFA7027695}"/>
              </a:ext>
            </a:extLst>
          </p:cNvPr>
          <p:cNvGrpSpPr/>
          <p:nvPr/>
        </p:nvGrpSpPr>
        <p:grpSpPr>
          <a:xfrm>
            <a:off x="6176932" y="1803814"/>
            <a:ext cx="5688000" cy="1481636"/>
            <a:chOff x="472026" y="2651818"/>
            <a:chExt cx="5704562" cy="1526601"/>
          </a:xfrm>
        </p:grpSpPr>
        <p:sp>
          <p:nvSpPr>
            <p:cNvPr id="50" name="Rectangle 49">
              <a:extLst>
                <a:ext uri="{FF2B5EF4-FFF2-40B4-BE49-F238E27FC236}">
                  <a16:creationId xmlns:a16="http://schemas.microsoft.com/office/drawing/2014/main" id="{1DC49D27-7F28-4490-8ECA-8D6A59EB136F}"/>
                </a:ext>
              </a:extLst>
            </p:cNvPr>
            <p:cNvSpPr/>
            <p:nvPr/>
          </p:nvSpPr>
          <p:spPr>
            <a:xfrm>
              <a:off x="472026" y="2651818"/>
              <a:ext cx="5704562" cy="152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32EF761-8D8F-4B5B-275D-C8859CA5C7AE}"/>
                </a:ext>
              </a:extLst>
            </p:cNvPr>
            <p:cNvSpPr txBox="1"/>
            <p:nvPr/>
          </p:nvSpPr>
          <p:spPr>
            <a:xfrm>
              <a:off x="1203485" y="2791871"/>
              <a:ext cx="4892515" cy="1284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ULT freezers used to be set at -65°C or - 70°C. In the 1980s, producers started to advertise lower temperature freezers. Despite the increased energy cost, no evidence was provided that lower temperatures improved sample stability or recovery </a:t>
              </a:r>
              <a:r>
                <a:rPr kumimoji="0" lang="en-GB" sz="15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(1)</a:t>
              </a: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 </a:t>
              </a:r>
            </a:p>
          </p:txBody>
        </p:sp>
        <p:pic>
          <p:nvPicPr>
            <p:cNvPr id="52" name="Picture 51">
              <a:extLst>
                <a:ext uri="{FF2B5EF4-FFF2-40B4-BE49-F238E27FC236}">
                  <a16:creationId xmlns:a16="http://schemas.microsoft.com/office/drawing/2014/main" id="{CE47945C-13D7-FC65-AD5C-B24952F836B7}"/>
                </a:ext>
              </a:extLst>
            </p:cNvPr>
            <p:cNvPicPr>
              <a:picLocks noChangeAspect="1"/>
            </p:cNvPicPr>
            <p:nvPr/>
          </p:nvPicPr>
          <p:blipFill rotWithShape="1">
            <a:blip r:embed="rId6">
              <a:extLst>
                <a:ext uri="{28A0092B-C50C-407E-A947-70E740481C1C}">
                  <a14:useLocalDpi xmlns:a14="http://schemas.microsoft.com/office/drawing/2010/main" val="0"/>
                </a:ext>
              </a:extLst>
            </a:blip>
            <a:srcRect l="3082" r="3082"/>
            <a:stretch/>
          </p:blipFill>
          <p:spPr>
            <a:xfrm>
              <a:off x="577739" y="3055119"/>
              <a:ext cx="683327" cy="720000"/>
            </a:xfrm>
            <a:prstGeom prst="rect">
              <a:avLst/>
            </a:prstGeom>
          </p:spPr>
        </p:pic>
      </p:grpSp>
      <p:grpSp>
        <p:nvGrpSpPr>
          <p:cNvPr id="66" name="Group 65">
            <a:extLst>
              <a:ext uri="{FF2B5EF4-FFF2-40B4-BE49-F238E27FC236}">
                <a16:creationId xmlns:a16="http://schemas.microsoft.com/office/drawing/2014/main" id="{29335903-50EE-6080-0620-F7A55455D4C5}"/>
              </a:ext>
            </a:extLst>
          </p:cNvPr>
          <p:cNvGrpSpPr/>
          <p:nvPr/>
        </p:nvGrpSpPr>
        <p:grpSpPr>
          <a:xfrm>
            <a:off x="6176932" y="3435768"/>
            <a:ext cx="5688000" cy="1604316"/>
            <a:chOff x="6176932" y="2752604"/>
            <a:chExt cx="5688000" cy="1604316"/>
          </a:xfrm>
        </p:grpSpPr>
        <p:sp>
          <p:nvSpPr>
            <p:cNvPr id="55" name="Rectangle 54">
              <a:extLst>
                <a:ext uri="{FF2B5EF4-FFF2-40B4-BE49-F238E27FC236}">
                  <a16:creationId xmlns:a16="http://schemas.microsoft.com/office/drawing/2014/main" id="{FE67C527-884C-A1E2-7439-FBC45B628F09}"/>
                </a:ext>
              </a:extLst>
            </p:cNvPr>
            <p:cNvSpPr/>
            <p:nvPr/>
          </p:nvSpPr>
          <p:spPr>
            <a:xfrm>
              <a:off x="6176932" y="2752604"/>
              <a:ext cx="5688000" cy="1604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A7C3BB00-D503-AB50-2823-DD8D71F5F83D}"/>
                </a:ext>
              </a:extLst>
            </p:cNvPr>
            <p:cNvSpPr txBox="1"/>
            <p:nvPr/>
          </p:nvSpPr>
          <p:spPr>
            <a:xfrm>
              <a:off x="6925417" y="2798519"/>
              <a:ext cx="4912696" cy="147732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500" b="0" i="0" u="none" strike="noStrike" cap="none" spc="0" normalizeH="0" baseline="0">
                  <a:ln>
                    <a:noFill/>
                  </a:ln>
                  <a:solidFill>
                    <a:srgbClr val="00482D"/>
                  </a:solidFill>
                  <a:effectLst/>
                  <a:uLnTx/>
                  <a:uFillTx/>
                  <a:latin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An ULT freezer set at -80°C uses as much energy as an average UK household, but increasing the temperature by 10°C can reduce energy consumption by 30% </a:t>
              </a:r>
              <a:r>
                <a:rPr kumimoji="0" lang="en-GB" sz="1500" b="0" i="0" u="none" strike="noStrike" kern="1200" cap="none" spc="0" normalizeH="0" baseline="0" noProof="0" dirty="0">
                  <a:ln>
                    <a:noFill/>
                  </a:ln>
                  <a:solidFill>
                    <a:srgbClr val="159AF4"/>
                  </a:solidFill>
                  <a:effectLst/>
                  <a:uLnTx/>
                  <a:uFillTx/>
                  <a:latin typeface="Calibri" panose="020F0502020204030204" pitchFamily="34" charset="0"/>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Across the world, labs are setting their ULTs at -70 or -75°C, saving energy and extending the ULT life </a:t>
              </a:r>
              <a:r>
                <a:rPr kumimoji="0" lang="en-GB" sz="1500" b="0" i="0" u="none" strike="noStrike" kern="1200" cap="none" spc="0" normalizeH="0" baseline="0" noProof="0" dirty="0">
                  <a:ln>
                    <a:noFill/>
                  </a:ln>
                  <a:solidFill>
                    <a:srgbClr val="159AF4"/>
                  </a:solidFill>
                  <a:effectLst/>
                  <a:uLnTx/>
                  <a:uFillTx/>
                  <a:latin typeface="Calibri" panose="020F0502020204030204" pitchFamily="34" charset="0"/>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ULT freezers also use a lot of E for room temperature control.</a:t>
              </a:r>
            </a:p>
          </p:txBody>
        </p:sp>
        <p:pic>
          <p:nvPicPr>
            <p:cNvPr id="57" name="Picture 56">
              <a:extLst>
                <a:ext uri="{FF2B5EF4-FFF2-40B4-BE49-F238E27FC236}">
                  <a16:creationId xmlns:a16="http://schemas.microsoft.com/office/drawing/2014/main" id="{78607434-FEA6-CB8B-106C-EBAF266AC9F8}"/>
                </a:ext>
              </a:extLst>
            </p:cNvPr>
            <p:cNvPicPr>
              <a:picLocks noChangeAspect="1"/>
            </p:cNvPicPr>
            <p:nvPr/>
          </p:nvPicPr>
          <p:blipFill rotWithShape="1">
            <a:blip r:embed="rId6">
              <a:extLst>
                <a:ext uri="{28A0092B-C50C-407E-A947-70E740481C1C}">
                  <a14:useLocalDpi xmlns:a14="http://schemas.microsoft.com/office/drawing/2010/main" val="0"/>
                </a:ext>
              </a:extLst>
            </a:blip>
            <a:srcRect l="3082" r="3082"/>
            <a:stretch/>
          </p:blipFill>
          <p:spPr>
            <a:xfrm>
              <a:off x="6282338" y="2941604"/>
              <a:ext cx="681343" cy="720000"/>
            </a:xfrm>
            <a:prstGeom prst="rect">
              <a:avLst/>
            </a:prstGeom>
          </p:spPr>
        </p:pic>
      </p:grpSp>
      <p:sp>
        <p:nvSpPr>
          <p:cNvPr id="61" name="TextBox 60">
            <a:extLst>
              <a:ext uri="{FF2B5EF4-FFF2-40B4-BE49-F238E27FC236}">
                <a16:creationId xmlns:a16="http://schemas.microsoft.com/office/drawing/2014/main" id="{17D8B544-08B6-4E28-BC1C-A0431AF8CD48}"/>
              </a:ext>
            </a:extLst>
          </p:cNvPr>
          <p:cNvSpPr txBox="1"/>
          <p:nvPr/>
        </p:nvSpPr>
        <p:spPr>
          <a:xfrm>
            <a:off x="6106241" y="5161737"/>
            <a:ext cx="5688000" cy="461665"/>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GET INVOLVED!</a:t>
            </a:r>
          </a:p>
        </p:txBody>
      </p:sp>
      <p:grpSp>
        <p:nvGrpSpPr>
          <p:cNvPr id="62" name="Group 61">
            <a:extLst>
              <a:ext uri="{FF2B5EF4-FFF2-40B4-BE49-F238E27FC236}">
                <a16:creationId xmlns:a16="http://schemas.microsoft.com/office/drawing/2014/main" id="{C9EC67F9-0836-46E2-0902-A8469CF150F2}"/>
              </a:ext>
            </a:extLst>
          </p:cNvPr>
          <p:cNvGrpSpPr/>
          <p:nvPr/>
        </p:nvGrpSpPr>
        <p:grpSpPr>
          <a:xfrm>
            <a:off x="6163505" y="5627738"/>
            <a:ext cx="5688000" cy="1159671"/>
            <a:chOff x="472026" y="2651818"/>
            <a:chExt cx="5704562" cy="1483200"/>
          </a:xfrm>
        </p:grpSpPr>
        <p:sp>
          <p:nvSpPr>
            <p:cNvPr id="63" name="Rectangle 62">
              <a:extLst>
                <a:ext uri="{FF2B5EF4-FFF2-40B4-BE49-F238E27FC236}">
                  <a16:creationId xmlns:a16="http://schemas.microsoft.com/office/drawing/2014/main" id="{C2F6D292-92D2-4E1B-EDA2-455E3A49E32A}"/>
                </a:ext>
              </a:extLst>
            </p:cNvPr>
            <p:cNvSpPr/>
            <p:nvPr/>
          </p:nvSpPr>
          <p:spPr>
            <a:xfrm>
              <a:off x="472026" y="2651818"/>
              <a:ext cx="5704562" cy="148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0148C47-A618-3D15-8C78-665B46B24BF3}"/>
                </a:ext>
              </a:extLst>
            </p:cNvPr>
            <p:cNvSpPr txBox="1"/>
            <p:nvPr/>
          </p:nvSpPr>
          <p:spPr>
            <a:xfrm>
              <a:off x="525887" y="2743909"/>
              <a:ext cx="5570114" cy="12990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We are conducting our own studies through final year project students on sample viability in ULT freezers set at - 70°C. Please contact May Tassabehji </a:t>
              </a: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hlinkClick r:id="rId7"/>
                </a:rPr>
                <a:t>m.tassabehji@manchester.ac.uk </a:t>
              </a:r>
              <a:r>
                <a:rPr kumimoji="0" lang="en-GB" sz="15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if you would like your samples to be part of her study.</a:t>
              </a:r>
            </a:p>
          </p:txBody>
        </p:sp>
      </p:grpSp>
      <p:sp>
        <p:nvSpPr>
          <p:cNvPr id="34" name="TextBox 33">
            <a:extLst>
              <a:ext uri="{FF2B5EF4-FFF2-40B4-BE49-F238E27FC236}">
                <a16:creationId xmlns:a16="http://schemas.microsoft.com/office/drawing/2014/main" id="{9AD124E8-493A-4A4C-8CC6-DB13EA586BED}"/>
              </a:ext>
            </a:extLst>
          </p:cNvPr>
          <p:cNvSpPr txBox="1"/>
          <p:nvPr/>
        </p:nvSpPr>
        <p:spPr>
          <a:xfrm>
            <a:off x="6762599" y="124434"/>
            <a:ext cx="4516665" cy="83099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00"/>
                </a:solidFill>
                <a:effectLst/>
                <a:uLnTx/>
                <a:uFillTx/>
                <a:latin typeface="Calibri" panose="020F0502020204030204"/>
                <a:ea typeface="+mn-ea"/>
                <a:cs typeface="+mn-cs"/>
              </a:rPr>
              <a:t>ULT</a:t>
            </a:r>
          </a:p>
        </p:txBody>
      </p:sp>
      <p:pic>
        <p:nvPicPr>
          <p:cNvPr id="40" name="Picture 39">
            <a:extLst>
              <a:ext uri="{FF2B5EF4-FFF2-40B4-BE49-F238E27FC236}">
                <a16:creationId xmlns:a16="http://schemas.microsoft.com/office/drawing/2014/main" id="{BBE4FFBF-F2A9-4BD8-B3F3-179807A4A3C6}"/>
              </a:ext>
            </a:extLst>
          </p:cNvPr>
          <p:cNvPicPr>
            <a:picLocks noChangeAspect="1"/>
          </p:cNvPicPr>
          <p:nvPr/>
        </p:nvPicPr>
        <p:blipFill>
          <a:blip r:embed="rId8"/>
          <a:stretch>
            <a:fillRect/>
          </a:stretch>
        </p:blipFill>
        <p:spPr>
          <a:xfrm>
            <a:off x="1740014" y="5171645"/>
            <a:ext cx="1524615" cy="1464433"/>
          </a:xfrm>
          <a:prstGeom prst="rect">
            <a:avLst/>
          </a:prstGeom>
        </p:spPr>
      </p:pic>
      <p:pic>
        <p:nvPicPr>
          <p:cNvPr id="41" name="Graphic 40" descr="Line arrow: Clockwise curve with solid fill">
            <a:extLst>
              <a:ext uri="{FF2B5EF4-FFF2-40B4-BE49-F238E27FC236}">
                <a16:creationId xmlns:a16="http://schemas.microsoft.com/office/drawing/2014/main" id="{2652D71B-BC99-4499-85FB-92F9DA9A05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4790327" flipV="1">
            <a:off x="4548762" y="5241922"/>
            <a:ext cx="563427" cy="563427"/>
          </a:xfrm>
          <a:prstGeom prst="rect">
            <a:avLst/>
          </a:prstGeom>
        </p:spPr>
      </p:pic>
      <p:sp>
        <p:nvSpPr>
          <p:cNvPr id="44" name="TextBox 43">
            <a:extLst>
              <a:ext uri="{FF2B5EF4-FFF2-40B4-BE49-F238E27FC236}">
                <a16:creationId xmlns:a16="http://schemas.microsoft.com/office/drawing/2014/main" id="{FA07019E-2AB1-4384-8CD2-D4B79E9557A6}"/>
              </a:ext>
            </a:extLst>
          </p:cNvPr>
          <p:cNvSpPr txBox="1"/>
          <p:nvPr/>
        </p:nvSpPr>
        <p:spPr>
          <a:xfrm>
            <a:off x="4442987" y="5659751"/>
            <a:ext cx="17153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82D"/>
                </a:solidFill>
                <a:effectLst/>
                <a:uLnTx/>
                <a:uFillTx/>
                <a:latin typeface="Calibri" panose="020F0502020204030204"/>
                <a:ea typeface="+mn-ea"/>
                <a:cs typeface="+mn-cs"/>
              </a:rPr>
              <a:t>Scan to become a LEAF champion</a:t>
            </a:r>
          </a:p>
        </p:txBody>
      </p:sp>
      <p:grpSp>
        <p:nvGrpSpPr>
          <p:cNvPr id="46" name="Group 45">
            <a:extLst>
              <a:ext uri="{FF2B5EF4-FFF2-40B4-BE49-F238E27FC236}">
                <a16:creationId xmlns:a16="http://schemas.microsoft.com/office/drawing/2014/main" id="{22A6BC7C-1537-4883-B442-1B82C0163534}"/>
              </a:ext>
            </a:extLst>
          </p:cNvPr>
          <p:cNvGrpSpPr/>
          <p:nvPr/>
        </p:nvGrpSpPr>
        <p:grpSpPr>
          <a:xfrm>
            <a:off x="40285" y="5062024"/>
            <a:ext cx="1674863" cy="1715381"/>
            <a:chOff x="68618" y="-3181"/>
            <a:chExt cx="1674863" cy="1715381"/>
          </a:xfrm>
        </p:grpSpPr>
        <p:pic>
          <p:nvPicPr>
            <p:cNvPr id="47" name="Picture 46" descr="Arrow&#10;&#10;Description automatically generated">
              <a:extLst>
                <a:ext uri="{FF2B5EF4-FFF2-40B4-BE49-F238E27FC236}">
                  <a16:creationId xmlns:a16="http://schemas.microsoft.com/office/drawing/2014/main" id="{2C4ACEB8-6AE8-49D7-A23A-48ECE0EA26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33" y="30569"/>
              <a:ext cx="1671948" cy="1671948"/>
            </a:xfrm>
            <a:prstGeom prst="rect">
              <a:avLst/>
            </a:prstGeom>
          </p:spPr>
        </p:pic>
        <p:sp>
          <p:nvSpPr>
            <p:cNvPr id="48" name="Oval 47">
              <a:extLst>
                <a:ext uri="{FF2B5EF4-FFF2-40B4-BE49-F238E27FC236}">
                  <a16:creationId xmlns:a16="http://schemas.microsoft.com/office/drawing/2014/main" id="{E9EACBDE-6167-4B4A-9333-88DFD1E864CA}"/>
                </a:ext>
              </a:extLst>
            </p:cNvPr>
            <p:cNvSpPr/>
            <p:nvPr/>
          </p:nvSpPr>
          <p:spPr>
            <a:xfrm>
              <a:off x="68618" y="-3181"/>
              <a:ext cx="1671948" cy="1715381"/>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9" name="Picture 48" descr="Qr code&#10;&#10;Description automatically generated">
            <a:extLst>
              <a:ext uri="{FF2B5EF4-FFF2-40B4-BE49-F238E27FC236}">
                <a16:creationId xmlns:a16="http://schemas.microsoft.com/office/drawing/2014/main" id="{C7D9CC10-E487-4FDF-A7DA-98C8403EA34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2739" y="5471340"/>
            <a:ext cx="1173407" cy="1173407"/>
          </a:xfrm>
          <a:prstGeom prst="rect">
            <a:avLst/>
          </a:prstGeom>
        </p:spPr>
      </p:pic>
      <p:sp>
        <p:nvSpPr>
          <p:cNvPr id="53" name="TextBox 52">
            <a:extLst>
              <a:ext uri="{FF2B5EF4-FFF2-40B4-BE49-F238E27FC236}">
                <a16:creationId xmlns:a16="http://schemas.microsoft.com/office/drawing/2014/main" id="{254B0F27-245C-4E7B-9BF5-46EBA3F973C0}"/>
              </a:ext>
            </a:extLst>
          </p:cNvPr>
          <p:cNvSpPr txBox="1"/>
          <p:nvPr/>
        </p:nvSpPr>
        <p:spPr>
          <a:xfrm>
            <a:off x="5712239" y="807145"/>
            <a:ext cx="10241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82D"/>
                </a:solidFill>
                <a:effectLst/>
                <a:uLnTx/>
                <a:uFillTx/>
                <a:latin typeface="Calibri" panose="020F0502020204030204"/>
                <a:ea typeface="+mn-ea"/>
                <a:cs typeface="+mn-cs"/>
              </a:rPr>
              <a:t>Equipment</a:t>
            </a:r>
          </a:p>
        </p:txBody>
      </p:sp>
      <p:pic>
        <p:nvPicPr>
          <p:cNvPr id="54" name="Picture 53">
            <a:extLst>
              <a:ext uri="{FF2B5EF4-FFF2-40B4-BE49-F238E27FC236}">
                <a16:creationId xmlns:a16="http://schemas.microsoft.com/office/drawing/2014/main" id="{E4C358A4-FC76-408A-99C6-E9E88AC63D3A}"/>
              </a:ext>
            </a:extLst>
          </p:cNvPr>
          <p:cNvPicPr>
            <a:picLocks noChangeAspect="1"/>
          </p:cNvPicPr>
          <p:nvPr/>
        </p:nvPicPr>
        <p:blipFill rotWithShape="1">
          <a:blip r:embed="rId13"/>
          <a:srcRect l="34276" t="60553" r="59549"/>
          <a:stretch/>
        </p:blipFill>
        <p:spPr>
          <a:xfrm>
            <a:off x="5876881" y="134628"/>
            <a:ext cx="680658" cy="750970"/>
          </a:xfrm>
          <a:prstGeom prst="rect">
            <a:avLst/>
          </a:prstGeom>
        </p:spPr>
      </p:pic>
    </p:spTree>
    <p:extLst>
      <p:ext uri="{BB962C8B-B14F-4D97-AF65-F5344CB8AC3E}">
        <p14:creationId xmlns:p14="http://schemas.microsoft.com/office/powerpoint/2010/main" val="30297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F00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3B16A0-D011-82B7-3E09-027F8521746B}"/>
              </a:ext>
            </a:extLst>
          </p:cNvPr>
          <p:cNvGrpSpPr/>
          <p:nvPr/>
        </p:nvGrpSpPr>
        <p:grpSpPr>
          <a:xfrm>
            <a:off x="1732017" y="416500"/>
            <a:ext cx="4335771" cy="1771579"/>
            <a:chOff x="810911" y="236358"/>
            <a:chExt cx="4000724" cy="1396746"/>
          </a:xfrm>
          <a:solidFill>
            <a:srgbClr val="54D4FF"/>
          </a:solidFill>
        </p:grpSpPr>
        <p:sp>
          <p:nvSpPr>
            <p:cNvPr id="5" name="TextBox 4">
              <a:extLst>
                <a:ext uri="{FF2B5EF4-FFF2-40B4-BE49-F238E27FC236}">
                  <a16:creationId xmlns:a16="http://schemas.microsoft.com/office/drawing/2014/main" id="{DB0EE47E-193C-A968-F7BE-1514533EE8CF}"/>
                </a:ext>
              </a:extLst>
            </p:cNvPr>
            <p:cNvSpPr txBox="1"/>
            <p:nvPr/>
          </p:nvSpPr>
          <p:spPr>
            <a:xfrm rot="225961">
              <a:off x="1840430" y="1172057"/>
              <a:ext cx="2592848"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SUSTAINABLE</a:t>
              </a:r>
            </a:p>
          </p:txBody>
        </p:sp>
        <p:sp>
          <p:nvSpPr>
            <p:cNvPr id="6" name="TextBox 5">
              <a:extLst>
                <a:ext uri="{FF2B5EF4-FFF2-40B4-BE49-F238E27FC236}">
                  <a16:creationId xmlns:a16="http://schemas.microsoft.com/office/drawing/2014/main" id="{E5465658-AA3B-D271-78B9-EC3997241F41}"/>
                </a:ext>
              </a:extLst>
            </p:cNvPr>
            <p:cNvSpPr txBox="1"/>
            <p:nvPr/>
          </p:nvSpPr>
          <p:spPr>
            <a:xfrm>
              <a:off x="1327882" y="236358"/>
              <a:ext cx="2428324"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LEAF  AND 6R:</a:t>
              </a:r>
            </a:p>
          </p:txBody>
        </p:sp>
        <p:sp>
          <p:nvSpPr>
            <p:cNvPr id="7" name="TextBox 6">
              <a:extLst>
                <a:ext uri="{FF2B5EF4-FFF2-40B4-BE49-F238E27FC236}">
                  <a16:creationId xmlns:a16="http://schemas.microsoft.com/office/drawing/2014/main" id="{E9DB3063-6A4A-CC10-A599-5111F36764B8}"/>
                </a:ext>
              </a:extLst>
            </p:cNvPr>
            <p:cNvSpPr txBox="1"/>
            <p:nvPr/>
          </p:nvSpPr>
          <p:spPr>
            <a:xfrm rot="21353646">
              <a:off x="810911" y="683031"/>
              <a:ext cx="4000724" cy="46104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MAKING SCIENCE</a:t>
              </a:r>
            </a:p>
          </p:txBody>
        </p:sp>
      </p:grpSp>
      <p:sp>
        <p:nvSpPr>
          <p:cNvPr id="21" name="TextBox 20">
            <a:extLst>
              <a:ext uri="{FF2B5EF4-FFF2-40B4-BE49-F238E27FC236}">
                <a16:creationId xmlns:a16="http://schemas.microsoft.com/office/drawing/2014/main" id="{2FB8F7D6-16A9-2224-33DC-C5218DF691D0}"/>
              </a:ext>
            </a:extLst>
          </p:cNvPr>
          <p:cNvSpPr txBox="1"/>
          <p:nvPr/>
        </p:nvSpPr>
        <p:spPr>
          <a:xfrm>
            <a:off x="6130772" y="1586417"/>
            <a:ext cx="5688000" cy="461665"/>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GOOD PRACTICE</a:t>
            </a:r>
          </a:p>
        </p:txBody>
      </p:sp>
      <p:sp>
        <p:nvSpPr>
          <p:cNvPr id="32" name="TextBox 31">
            <a:extLst>
              <a:ext uri="{FF2B5EF4-FFF2-40B4-BE49-F238E27FC236}">
                <a16:creationId xmlns:a16="http://schemas.microsoft.com/office/drawing/2014/main" id="{1B790E5C-8CD2-478B-8844-348AFAD40284}"/>
              </a:ext>
            </a:extLst>
          </p:cNvPr>
          <p:cNvSpPr txBox="1"/>
          <p:nvPr/>
        </p:nvSpPr>
        <p:spPr>
          <a:xfrm>
            <a:off x="7544875" y="171020"/>
            <a:ext cx="4516665" cy="830997"/>
          </a:xfrm>
          <a:prstGeom prst="rect">
            <a:avLst/>
          </a:prstGeom>
          <a:solidFill>
            <a:srgbClr val="00482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00"/>
                </a:solidFill>
                <a:effectLst/>
                <a:uLnTx/>
                <a:uFillTx/>
                <a:latin typeface="Calibri" panose="020F0502020204030204"/>
                <a:ea typeface="+mn-ea"/>
                <a:cs typeface="+mn-cs"/>
              </a:rPr>
              <a:t>ULT</a:t>
            </a:r>
          </a:p>
        </p:txBody>
      </p:sp>
      <p:grpSp>
        <p:nvGrpSpPr>
          <p:cNvPr id="45" name="Group 44">
            <a:extLst>
              <a:ext uri="{FF2B5EF4-FFF2-40B4-BE49-F238E27FC236}">
                <a16:creationId xmlns:a16="http://schemas.microsoft.com/office/drawing/2014/main" id="{814C96ED-6C33-415E-97FE-1AADCCF6041D}"/>
              </a:ext>
            </a:extLst>
          </p:cNvPr>
          <p:cNvGrpSpPr/>
          <p:nvPr/>
        </p:nvGrpSpPr>
        <p:grpSpPr>
          <a:xfrm>
            <a:off x="91071" y="145037"/>
            <a:ext cx="2084048" cy="2137528"/>
            <a:chOff x="68618" y="-3181"/>
            <a:chExt cx="1674863" cy="1715381"/>
          </a:xfrm>
        </p:grpSpPr>
        <p:pic>
          <p:nvPicPr>
            <p:cNvPr id="46" name="Picture 45" descr="Arrow&#10;&#10;Description automatically generated">
              <a:extLst>
                <a:ext uri="{FF2B5EF4-FFF2-40B4-BE49-F238E27FC236}">
                  <a16:creationId xmlns:a16="http://schemas.microsoft.com/office/drawing/2014/main" id="{453B04F6-34A5-4AEB-ABDB-85A1C8585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3" y="30569"/>
              <a:ext cx="1671948" cy="1671948"/>
            </a:xfrm>
            <a:prstGeom prst="rect">
              <a:avLst/>
            </a:prstGeom>
          </p:spPr>
        </p:pic>
        <p:sp>
          <p:nvSpPr>
            <p:cNvPr id="47" name="Oval 46">
              <a:extLst>
                <a:ext uri="{FF2B5EF4-FFF2-40B4-BE49-F238E27FC236}">
                  <a16:creationId xmlns:a16="http://schemas.microsoft.com/office/drawing/2014/main" id="{E8CBA663-3B82-455E-AD96-94B31E2E2300}"/>
                </a:ext>
              </a:extLst>
            </p:cNvPr>
            <p:cNvSpPr/>
            <p:nvPr/>
          </p:nvSpPr>
          <p:spPr>
            <a:xfrm>
              <a:off x="68618" y="-3181"/>
              <a:ext cx="1671948" cy="1715381"/>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D3A96F1F-E334-4EE1-BD6B-231878D3B1B1}"/>
              </a:ext>
            </a:extLst>
          </p:cNvPr>
          <p:cNvGrpSpPr/>
          <p:nvPr/>
        </p:nvGrpSpPr>
        <p:grpSpPr>
          <a:xfrm>
            <a:off x="117986" y="3380393"/>
            <a:ext cx="5896235" cy="1715381"/>
            <a:chOff x="60948" y="2693136"/>
            <a:chExt cx="5896235" cy="1715381"/>
          </a:xfrm>
        </p:grpSpPr>
        <p:grpSp>
          <p:nvGrpSpPr>
            <p:cNvPr id="29" name="Group 28">
              <a:extLst>
                <a:ext uri="{FF2B5EF4-FFF2-40B4-BE49-F238E27FC236}">
                  <a16:creationId xmlns:a16="http://schemas.microsoft.com/office/drawing/2014/main" id="{27CB0D5D-8017-4980-9051-743DBFEBF75A}"/>
                </a:ext>
              </a:extLst>
            </p:cNvPr>
            <p:cNvGrpSpPr/>
            <p:nvPr/>
          </p:nvGrpSpPr>
          <p:grpSpPr>
            <a:xfrm>
              <a:off x="60948" y="2693136"/>
              <a:ext cx="5896235" cy="1715381"/>
              <a:chOff x="6273184" y="3344449"/>
              <a:chExt cx="5896235" cy="1715381"/>
            </a:xfrm>
          </p:grpSpPr>
          <p:sp>
            <p:nvSpPr>
              <p:cNvPr id="23" name="Rectangle 22">
                <a:extLst>
                  <a:ext uri="{FF2B5EF4-FFF2-40B4-BE49-F238E27FC236}">
                    <a16:creationId xmlns:a16="http://schemas.microsoft.com/office/drawing/2014/main" id="{C54D30B5-46F2-D295-9BA2-0CE366563554}"/>
                  </a:ext>
                </a:extLst>
              </p:cNvPr>
              <p:cNvSpPr/>
              <p:nvPr/>
            </p:nvSpPr>
            <p:spPr>
              <a:xfrm>
                <a:off x="6273184" y="3344449"/>
                <a:ext cx="5688000" cy="1715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0549CCA-F66E-1F19-4E4C-C5FFEF6402EA}"/>
                  </a:ext>
                </a:extLst>
              </p:cNvPr>
              <p:cNvSpPr txBox="1"/>
              <p:nvPr/>
            </p:nvSpPr>
            <p:spPr>
              <a:xfrm>
                <a:off x="6273184" y="3344449"/>
                <a:ext cx="58962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AA84F"/>
                    </a:solidFill>
                    <a:effectLst/>
                    <a:uLnTx/>
                    <a:uFillTx/>
                    <a:latin typeface="Calibri" panose="020F0502020204030204" pitchFamily="34" charset="0"/>
                    <a:ea typeface="+mn-ea"/>
                    <a:cs typeface="+mn-cs"/>
                  </a:rPr>
                  <a:t>Consider raising temperature in a lab meeting after reviewing evidence</a:t>
                </a:r>
              </a:p>
            </p:txBody>
          </p:sp>
        </p:grpSp>
        <p:sp>
          <p:nvSpPr>
            <p:cNvPr id="2" name="Rectangle 1">
              <a:extLst>
                <a:ext uri="{FF2B5EF4-FFF2-40B4-BE49-F238E27FC236}">
                  <a16:creationId xmlns:a16="http://schemas.microsoft.com/office/drawing/2014/main" id="{EA68CCF4-FE3F-4B89-BC84-35D13647E7DE}"/>
                </a:ext>
              </a:extLst>
            </p:cNvPr>
            <p:cNvSpPr/>
            <p:nvPr/>
          </p:nvSpPr>
          <p:spPr>
            <a:xfrm>
              <a:off x="60948" y="3443600"/>
              <a:ext cx="5603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Contact May Tassabehji </a:t>
              </a:r>
              <a:r>
                <a:rPr kumimoji="0" lang="en-GB" sz="18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hlinkClick r:id="rId4"/>
                </a:rPr>
                <a:t>m.tassabehji@manchester.ac.uk </a:t>
              </a:r>
              <a:r>
                <a:rPr kumimoji="0" lang="en-GB" sz="1800" b="0" i="0" u="none" strike="noStrike" kern="1200" cap="none" spc="0" normalizeH="0" baseline="0" noProof="0" dirty="0">
                  <a:ln>
                    <a:noFill/>
                  </a:ln>
                  <a:solidFill>
                    <a:srgbClr val="00482D"/>
                  </a:solidFill>
                  <a:effectLst/>
                  <a:uLnTx/>
                  <a:uFillTx/>
                  <a:latin typeface="Calibri" panose="020F0502020204030204" pitchFamily="34" charset="0"/>
                  <a:ea typeface="+mn-ea"/>
                  <a:cs typeface="+mn-cs"/>
                </a:rPr>
                <a:t>to discuss if your samples could be part of her study.</a:t>
              </a:r>
            </a:p>
          </p:txBody>
        </p:sp>
      </p:grpSp>
      <p:grpSp>
        <p:nvGrpSpPr>
          <p:cNvPr id="20" name="Group 19">
            <a:extLst>
              <a:ext uri="{FF2B5EF4-FFF2-40B4-BE49-F238E27FC236}">
                <a16:creationId xmlns:a16="http://schemas.microsoft.com/office/drawing/2014/main" id="{B25F8B73-C49F-4A96-B30A-F6CA9017C2C5}"/>
              </a:ext>
            </a:extLst>
          </p:cNvPr>
          <p:cNvGrpSpPr/>
          <p:nvPr/>
        </p:nvGrpSpPr>
        <p:grpSpPr>
          <a:xfrm>
            <a:off x="5780686" y="2201974"/>
            <a:ext cx="6259298" cy="3143667"/>
            <a:chOff x="5827569" y="2706473"/>
            <a:chExt cx="6259298" cy="3143667"/>
          </a:xfrm>
        </p:grpSpPr>
        <p:grpSp>
          <p:nvGrpSpPr>
            <p:cNvPr id="43" name="Group 42">
              <a:extLst>
                <a:ext uri="{FF2B5EF4-FFF2-40B4-BE49-F238E27FC236}">
                  <a16:creationId xmlns:a16="http://schemas.microsoft.com/office/drawing/2014/main" id="{9213C5E6-F504-47A9-BC47-DEF7B0EAB26F}"/>
                </a:ext>
              </a:extLst>
            </p:cNvPr>
            <p:cNvGrpSpPr/>
            <p:nvPr/>
          </p:nvGrpSpPr>
          <p:grpSpPr>
            <a:xfrm>
              <a:off x="6190632" y="2706473"/>
              <a:ext cx="5896235" cy="2859944"/>
              <a:chOff x="6273184" y="3344449"/>
              <a:chExt cx="5896235" cy="1993371"/>
            </a:xfrm>
          </p:grpSpPr>
          <p:sp>
            <p:nvSpPr>
              <p:cNvPr id="44" name="Rectangle 43">
                <a:extLst>
                  <a:ext uri="{FF2B5EF4-FFF2-40B4-BE49-F238E27FC236}">
                    <a16:creationId xmlns:a16="http://schemas.microsoft.com/office/drawing/2014/main" id="{1425E5AD-1279-4EE8-AEA7-1427E34DD422}"/>
                  </a:ext>
                </a:extLst>
              </p:cNvPr>
              <p:cNvSpPr/>
              <p:nvPr/>
            </p:nvSpPr>
            <p:spPr>
              <a:xfrm>
                <a:off x="6273184" y="3344449"/>
                <a:ext cx="5688000" cy="199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33B8BA4-F8D3-42D3-B4A2-DE7FFF77BC0F}"/>
                  </a:ext>
                </a:extLst>
              </p:cNvPr>
              <p:cNvSpPr txBox="1"/>
              <p:nvPr/>
            </p:nvSpPr>
            <p:spPr>
              <a:xfrm>
                <a:off x="6273184" y="3344449"/>
                <a:ext cx="5896235" cy="278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AA84F"/>
                    </a:solidFill>
                    <a:effectLst/>
                    <a:uLnTx/>
                    <a:uFillTx/>
                    <a:latin typeface="Calibri" panose="020F0502020204030204" pitchFamily="34" charset="0"/>
                    <a:ea typeface="+mn-ea"/>
                    <a:cs typeface="+mn-cs"/>
                  </a:rPr>
                  <a:t>M</a:t>
                </a:r>
                <a:r>
                  <a:rPr kumimoji="0" lang="en-GB" sz="2000" b="1" i="0" u="none" strike="noStrike" kern="1200" cap="none" spc="0" normalizeH="0" baseline="0" noProof="0" dirty="0" err="1">
                    <a:ln>
                      <a:noFill/>
                    </a:ln>
                    <a:solidFill>
                      <a:srgbClr val="6AA84F"/>
                    </a:solidFill>
                    <a:effectLst/>
                    <a:uLnTx/>
                    <a:uFillTx/>
                    <a:latin typeface="Calibri" panose="020F0502020204030204" pitchFamily="34" charset="0"/>
                    <a:ea typeface="+mn-ea"/>
                    <a:cs typeface="+mn-cs"/>
                  </a:rPr>
                  <a:t>inimise</a:t>
                </a:r>
                <a:r>
                  <a:rPr kumimoji="0" lang="en-GB" sz="2000" b="1" i="0" u="none" strike="noStrike" kern="1200" cap="none" spc="0" normalizeH="0" baseline="0" noProof="0" dirty="0">
                    <a:ln>
                      <a:noFill/>
                    </a:ln>
                    <a:solidFill>
                      <a:srgbClr val="6AA84F"/>
                    </a:solidFill>
                    <a:effectLst/>
                    <a:uLnTx/>
                    <a:uFillTx/>
                    <a:latin typeface="Calibri" panose="020F0502020204030204" pitchFamily="34" charset="0"/>
                    <a:ea typeface="+mn-ea"/>
                    <a:cs typeface="+mn-cs"/>
                  </a:rPr>
                  <a:t> volume of material stored in the ULT freezer</a:t>
                </a:r>
              </a:p>
            </p:txBody>
          </p:sp>
        </p:grpSp>
        <p:sp>
          <p:nvSpPr>
            <p:cNvPr id="52" name="Rectangle 51">
              <a:extLst>
                <a:ext uri="{FF2B5EF4-FFF2-40B4-BE49-F238E27FC236}">
                  <a16:creationId xmlns:a16="http://schemas.microsoft.com/office/drawing/2014/main" id="{7CFA421D-7089-4EF8-89B5-0A762C317A16}"/>
                </a:ext>
              </a:extLst>
            </p:cNvPr>
            <p:cNvSpPr/>
            <p:nvPr/>
          </p:nvSpPr>
          <p:spPr>
            <a:xfrm>
              <a:off x="5827569" y="3159748"/>
              <a:ext cx="5688000" cy="64633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Clear out: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Get rid of samples which are no longer needed and avoid further purchases!</a:t>
              </a:r>
            </a:p>
          </p:txBody>
        </p:sp>
        <p:sp>
          <p:nvSpPr>
            <p:cNvPr id="53" name="Rectangle 52">
              <a:extLst>
                <a:ext uri="{FF2B5EF4-FFF2-40B4-BE49-F238E27FC236}">
                  <a16:creationId xmlns:a16="http://schemas.microsoft.com/office/drawing/2014/main" id="{A6FD38BA-5E55-4F58-AEEA-BF9AB26F6653}"/>
                </a:ext>
              </a:extLst>
            </p:cNvPr>
            <p:cNvSpPr/>
            <p:nvPr/>
          </p:nvSpPr>
          <p:spPr>
            <a:xfrm>
              <a:off x="5827569" y="3818815"/>
              <a:ext cx="5688000"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Organise: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Use appropriate boxes and racking: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Keep an up-to-date inventory/map</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Label all freezer contents clearly</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Your name, materials, expiry date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labels that will last!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Consider using smaller tubes </a:t>
              </a:r>
              <a:r>
                <a:rPr lang="en-GB" dirty="0">
                  <a:solidFill>
                    <a:prstClr val="black"/>
                  </a:solidFill>
                  <a:latin typeface="Calibri" panose="020F0502020204030204"/>
                </a:rPr>
                <a:t>to reduce storage space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EE5509CC-69EC-431E-A903-DCD39CAD5B37}"/>
              </a:ext>
            </a:extLst>
          </p:cNvPr>
          <p:cNvGrpSpPr/>
          <p:nvPr/>
        </p:nvGrpSpPr>
        <p:grpSpPr>
          <a:xfrm>
            <a:off x="117986" y="5239101"/>
            <a:ext cx="11700786" cy="1312238"/>
            <a:chOff x="1949940" y="4530402"/>
            <a:chExt cx="9938125" cy="902254"/>
          </a:xfrm>
        </p:grpSpPr>
        <p:sp>
          <p:nvSpPr>
            <p:cNvPr id="56" name="Rectangle 55">
              <a:extLst>
                <a:ext uri="{FF2B5EF4-FFF2-40B4-BE49-F238E27FC236}">
                  <a16:creationId xmlns:a16="http://schemas.microsoft.com/office/drawing/2014/main" id="{9926E3F3-9DD5-4E5D-B0F7-AEED6F00647B}"/>
                </a:ext>
              </a:extLst>
            </p:cNvPr>
            <p:cNvSpPr/>
            <p:nvPr/>
          </p:nvSpPr>
          <p:spPr>
            <a:xfrm>
              <a:off x="1955115" y="4530402"/>
              <a:ext cx="9932950" cy="902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9BA86F6C-B1DF-42BF-9E84-5D6BFF21BE84}"/>
                </a:ext>
              </a:extLst>
            </p:cNvPr>
            <p:cNvSpPr txBox="1"/>
            <p:nvPr/>
          </p:nvSpPr>
          <p:spPr>
            <a:xfrm>
              <a:off x="1949940" y="4535025"/>
              <a:ext cx="5896234" cy="278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AA84F"/>
                  </a:solidFill>
                  <a:effectLst/>
                  <a:uLnTx/>
                  <a:uFillTx/>
                  <a:latin typeface="Calibri" panose="020F0502020204030204" pitchFamily="34" charset="0"/>
                  <a:ea typeface="+mn-ea"/>
                  <a:cs typeface="+mn-cs"/>
                </a:rPr>
                <a:t>Maintenance:</a:t>
              </a:r>
            </a:p>
          </p:txBody>
        </p:sp>
      </p:grpSp>
      <p:sp>
        <p:nvSpPr>
          <p:cNvPr id="54" name="Content Placeholder 2">
            <a:extLst>
              <a:ext uri="{FF2B5EF4-FFF2-40B4-BE49-F238E27FC236}">
                <a16:creationId xmlns:a16="http://schemas.microsoft.com/office/drawing/2014/main" id="{0C79506C-31A9-448B-B811-965EC04DD332}"/>
              </a:ext>
            </a:extLst>
          </p:cNvPr>
          <p:cNvSpPr>
            <a:spLocks noGrp="1"/>
          </p:cNvSpPr>
          <p:nvPr>
            <p:ph idx="1"/>
          </p:nvPr>
        </p:nvSpPr>
        <p:spPr>
          <a:xfrm>
            <a:off x="123235" y="5615432"/>
            <a:ext cx="12175512" cy="719171"/>
          </a:xfrm>
        </p:spPr>
        <p:txBody>
          <a:bodyPr wrap="square">
            <a:spAutoFit/>
          </a:bodyPr>
          <a:lstStyle/>
          <a:p>
            <a:pPr marL="0" indent="0">
              <a:buNone/>
            </a:pPr>
            <a:r>
              <a:rPr lang="en-GB" sz="1800" b="1" dirty="0"/>
              <a:t>Defrost: </a:t>
            </a:r>
            <a:r>
              <a:rPr lang="en-GB" sz="1800" dirty="0"/>
              <a:t>Ice build-up poses a risk to samples by stopping the door from closing properly, and increasing energy demand</a:t>
            </a:r>
          </a:p>
          <a:p>
            <a:pPr marL="0" indent="0">
              <a:buNone/>
            </a:pPr>
            <a:r>
              <a:rPr lang="en-GB" sz="1800" b="1" dirty="0"/>
              <a:t>Clean up: </a:t>
            </a:r>
            <a:r>
              <a:rPr lang="en-GB" sz="1800" dirty="0"/>
              <a:t>Defrost and clean filters and seals to limit E loss, avoid issues and prolong life </a:t>
            </a:r>
          </a:p>
        </p:txBody>
      </p:sp>
      <p:sp>
        <p:nvSpPr>
          <p:cNvPr id="58" name="TextBox 57">
            <a:extLst>
              <a:ext uri="{FF2B5EF4-FFF2-40B4-BE49-F238E27FC236}">
                <a16:creationId xmlns:a16="http://schemas.microsoft.com/office/drawing/2014/main" id="{ECD4E245-DE5D-465B-855C-B32B268271C8}"/>
              </a:ext>
            </a:extLst>
          </p:cNvPr>
          <p:cNvSpPr txBox="1"/>
          <p:nvPr/>
        </p:nvSpPr>
        <p:spPr>
          <a:xfrm>
            <a:off x="117986" y="2805827"/>
            <a:ext cx="5688000" cy="461665"/>
          </a:xfrm>
          <a:prstGeom prst="rect">
            <a:avLst/>
          </a:prstGeom>
          <a:solidFill>
            <a:srgbClr val="00482D"/>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GOOD PRACTICE</a:t>
            </a:r>
          </a:p>
        </p:txBody>
      </p:sp>
      <p:sp>
        <p:nvSpPr>
          <p:cNvPr id="60" name="TextBox 59">
            <a:extLst>
              <a:ext uri="{FF2B5EF4-FFF2-40B4-BE49-F238E27FC236}">
                <a16:creationId xmlns:a16="http://schemas.microsoft.com/office/drawing/2014/main" id="{69CC0B52-C9A9-409F-9675-26CB9CD86347}"/>
              </a:ext>
            </a:extLst>
          </p:cNvPr>
          <p:cNvSpPr txBox="1"/>
          <p:nvPr/>
        </p:nvSpPr>
        <p:spPr>
          <a:xfrm>
            <a:off x="6385687" y="913680"/>
            <a:ext cx="10241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82D"/>
                </a:solidFill>
                <a:effectLst/>
                <a:uLnTx/>
                <a:uFillTx/>
                <a:latin typeface="Calibri" panose="020F0502020204030204"/>
                <a:ea typeface="+mn-ea"/>
                <a:cs typeface="+mn-cs"/>
              </a:rPr>
              <a:t>Equipment</a:t>
            </a:r>
          </a:p>
        </p:txBody>
      </p:sp>
      <p:pic>
        <p:nvPicPr>
          <p:cNvPr id="61" name="Picture 60">
            <a:extLst>
              <a:ext uri="{FF2B5EF4-FFF2-40B4-BE49-F238E27FC236}">
                <a16:creationId xmlns:a16="http://schemas.microsoft.com/office/drawing/2014/main" id="{F378E652-56C6-4FEE-878E-6FF0017CBA61}"/>
              </a:ext>
            </a:extLst>
          </p:cNvPr>
          <p:cNvPicPr>
            <a:picLocks noChangeAspect="1"/>
          </p:cNvPicPr>
          <p:nvPr/>
        </p:nvPicPr>
        <p:blipFill rotWithShape="1">
          <a:blip r:embed="rId5"/>
          <a:srcRect l="34276" t="60553" r="59549"/>
          <a:stretch/>
        </p:blipFill>
        <p:spPr>
          <a:xfrm>
            <a:off x="6550329" y="241163"/>
            <a:ext cx="680658" cy="750970"/>
          </a:xfrm>
          <a:prstGeom prst="rect">
            <a:avLst/>
          </a:prstGeom>
        </p:spPr>
      </p:pic>
    </p:spTree>
    <p:extLst>
      <p:ext uri="{BB962C8B-B14F-4D97-AF65-F5344CB8AC3E}">
        <p14:creationId xmlns:p14="http://schemas.microsoft.com/office/powerpoint/2010/main" val="26176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6AD51EB-971C-4722-9A98-42EB5ABCA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4FE4E-ED68-A2A6-1E94-7A07648743B2}"/>
              </a:ext>
            </a:extLst>
          </p:cNvPr>
          <p:cNvSpPr>
            <a:spLocks noGrp="1"/>
          </p:cNvSpPr>
          <p:nvPr>
            <p:ph type="title"/>
          </p:nvPr>
        </p:nvSpPr>
        <p:spPr>
          <a:xfrm>
            <a:off x="1221476" y="685800"/>
            <a:ext cx="3909020" cy="1911742"/>
          </a:xfrm>
        </p:spPr>
        <p:txBody>
          <a:bodyPr vert="horz" lIns="91440" tIns="45720" rIns="91440" bIns="45720" rtlCol="0" anchor="b">
            <a:normAutofit/>
          </a:bodyPr>
          <a:lstStyle/>
          <a:p>
            <a:r>
              <a:rPr lang="en-US"/>
              <a:t>Energy consumption</a:t>
            </a:r>
          </a:p>
        </p:txBody>
      </p:sp>
      <p:sp>
        <p:nvSpPr>
          <p:cNvPr id="5" name="TextBox 4">
            <a:extLst>
              <a:ext uri="{FF2B5EF4-FFF2-40B4-BE49-F238E27FC236}">
                <a16:creationId xmlns:a16="http://schemas.microsoft.com/office/drawing/2014/main" id="{1BEADC13-FDEE-C57B-E0AA-D529EB5B5E56}"/>
              </a:ext>
            </a:extLst>
          </p:cNvPr>
          <p:cNvSpPr txBox="1"/>
          <p:nvPr/>
        </p:nvSpPr>
        <p:spPr>
          <a:xfrm>
            <a:off x="1221477" y="2961280"/>
            <a:ext cx="3909020" cy="3215682"/>
          </a:xfrm>
          <a:prstGeom prst="rect">
            <a:avLst/>
          </a:prstGeom>
        </p:spPr>
        <p:txBody>
          <a:bodyPr vert="horz" lIns="91440" tIns="45720" rIns="91440" bIns="45720" rtlCol="0">
            <a:normAutofit fontScale="92500" lnSpcReduction="10000"/>
          </a:bodyPr>
          <a:lstStyle/>
          <a:p>
            <a:pPr indent="-228600">
              <a:lnSpc>
                <a:spcPct val="110000"/>
              </a:lnSpc>
              <a:spcAft>
                <a:spcPts val="600"/>
              </a:spcAft>
            </a:pPr>
            <a:r>
              <a:rPr lang="en-US" dirty="0"/>
              <a:t>Operating a ULT freezer at -70 consumes </a:t>
            </a:r>
            <a:r>
              <a:rPr lang="en-US" b="1" dirty="0"/>
              <a:t>28% less energy </a:t>
            </a:r>
            <a:r>
              <a:rPr lang="en-US" dirty="0"/>
              <a:t>than those run at -80.</a:t>
            </a:r>
          </a:p>
          <a:p>
            <a:pPr indent="-228600">
              <a:lnSpc>
                <a:spcPct val="110000"/>
              </a:lnSpc>
              <a:spcAft>
                <a:spcPts val="600"/>
              </a:spcAft>
            </a:pPr>
            <a:r>
              <a:rPr lang="en-US" dirty="0"/>
              <a:t>At colder temperatures, freezer compressor efficiency is reduced exponentially so operating freezers at suitable warmer temperatures (like at 70) could </a:t>
            </a:r>
            <a:r>
              <a:rPr lang="en-US" b="1" dirty="0"/>
              <a:t>increase operational lifespan </a:t>
            </a:r>
            <a:r>
              <a:rPr lang="en-US" dirty="0"/>
              <a:t>whilst reducing costs and heat output. </a:t>
            </a:r>
          </a:p>
        </p:txBody>
      </p:sp>
      <p:pic>
        <p:nvPicPr>
          <p:cNvPr id="4" name="Content Placeholder 3">
            <a:extLst>
              <a:ext uri="{FF2B5EF4-FFF2-40B4-BE49-F238E27FC236}">
                <a16:creationId xmlns:a16="http://schemas.microsoft.com/office/drawing/2014/main" id="{8C6DBC0D-58A5-9877-8861-A0927A14FC0D}"/>
              </a:ext>
            </a:extLst>
          </p:cNvPr>
          <p:cNvPicPr>
            <a:picLocks noGrp="1" noChangeAspect="1"/>
          </p:cNvPicPr>
          <p:nvPr>
            <p:ph idx="1"/>
          </p:nvPr>
        </p:nvPicPr>
        <p:blipFill>
          <a:blip r:embed="rId3"/>
          <a:stretch>
            <a:fillRect/>
          </a:stretch>
        </p:blipFill>
        <p:spPr>
          <a:xfrm rot="21600000">
            <a:off x="5524729" y="1230809"/>
            <a:ext cx="5981472" cy="4396381"/>
          </a:xfrm>
          <a:prstGeom prst="rect">
            <a:avLst/>
          </a:prstGeom>
        </p:spPr>
      </p:pic>
      <p:grpSp>
        <p:nvGrpSpPr>
          <p:cNvPr id="46" name="Group 45">
            <a:extLst>
              <a:ext uri="{FF2B5EF4-FFF2-40B4-BE49-F238E27FC236}">
                <a16:creationId xmlns:a16="http://schemas.microsoft.com/office/drawing/2014/main" id="{A067C78B-85E8-4F6D-8955-09EB55C84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7" name="Group 46">
              <a:extLst>
                <a:ext uri="{FF2B5EF4-FFF2-40B4-BE49-F238E27FC236}">
                  <a16:creationId xmlns:a16="http://schemas.microsoft.com/office/drawing/2014/main" id="{8BB1DE1F-BC13-4674-9A74-6777A4E762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9" name="Straight Connector 48">
                <a:extLst>
                  <a:ext uri="{FF2B5EF4-FFF2-40B4-BE49-F238E27FC236}">
                    <a16:creationId xmlns:a16="http://schemas.microsoft.com/office/drawing/2014/main" id="{917D1C5A-B237-41CC-AA7E-C10F94DB03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0D033FD-B77C-4E68-803F-CCEAABD96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7FA2F8D1-81EE-405E-8A4A-04A30DCE4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4A273B6-B836-93A9-B3F1-34C375D9CF9C}"/>
              </a:ext>
            </a:extLst>
          </p:cNvPr>
          <p:cNvSpPr txBox="1"/>
          <p:nvPr/>
        </p:nvSpPr>
        <p:spPr>
          <a:xfrm>
            <a:off x="5505794" y="5780930"/>
            <a:ext cx="6096000" cy="461665"/>
          </a:xfrm>
          <a:prstGeom prst="rect">
            <a:avLst/>
          </a:prstGeom>
          <a:noFill/>
        </p:spPr>
        <p:txBody>
          <a:bodyPr wrap="square">
            <a:spAutoFit/>
          </a:bodyPr>
          <a:lstStyle/>
          <a:p>
            <a:pPr algn="ctr"/>
            <a:r>
              <a:rPr lang="en-GB" sz="1200" dirty="0"/>
              <a:t>Farley et al. (2015) An investigation of ULT freezer energy and temperature dynamics. </a:t>
            </a:r>
          </a:p>
        </p:txBody>
      </p:sp>
    </p:spTree>
    <p:extLst>
      <p:ext uri="{BB962C8B-B14F-4D97-AF65-F5344CB8AC3E}">
        <p14:creationId xmlns:p14="http://schemas.microsoft.com/office/powerpoint/2010/main" val="5383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DA8F16D-E6ED-436E-BA0C-5711B96A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C8F6F-5B41-0FD8-05A8-469247F7C219}"/>
              </a:ext>
            </a:extLst>
          </p:cNvPr>
          <p:cNvSpPr>
            <a:spLocks noGrp="1"/>
          </p:cNvSpPr>
          <p:nvPr>
            <p:ph type="title"/>
          </p:nvPr>
        </p:nvSpPr>
        <p:spPr>
          <a:xfrm>
            <a:off x="6621486" y="594360"/>
            <a:ext cx="4569755" cy="1911741"/>
          </a:xfrm>
        </p:spPr>
        <p:txBody>
          <a:bodyPr>
            <a:normAutofit/>
          </a:bodyPr>
          <a:lstStyle/>
          <a:p>
            <a:pPr algn="r">
              <a:lnSpc>
                <a:spcPct val="110000"/>
              </a:lnSpc>
            </a:pPr>
            <a:r>
              <a:rPr lang="en-GB" sz="2800" dirty="0"/>
              <a:t>How much does the temperature increase when the door is open?</a:t>
            </a:r>
          </a:p>
        </p:txBody>
      </p:sp>
      <p:pic>
        <p:nvPicPr>
          <p:cNvPr id="8" name="Picture 7">
            <a:extLst>
              <a:ext uri="{FF2B5EF4-FFF2-40B4-BE49-F238E27FC236}">
                <a16:creationId xmlns:a16="http://schemas.microsoft.com/office/drawing/2014/main" id="{D719A7DA-2D0F-35F3-BBE1-95BBF9F66E10}"/>
              </a:ext>
            </a:extLst>
          </p:cNvPr>
          <p:cNvPicPr>
            <a:picLocks noChangeAspect="1"/>
          </p:cNvPicPr>
          <p:nvPr/>
        </p:nvPicPr>
        <p:blipFill>
          <a:blip r:embed="rId3"/>
          <a:stretch>
            <a:fillRect/>
          </a:stretch>
        </p:blipFill>
        <p:spPr>
          <a:xfrm>
            <a:off x="661112" y="1008720"/>
            <a:ext cx="6146743" cy="4840559"/>
          </a:xfrm>
          <a:prstGeom prst="rect">
            <a:avLst/>
          </a:prstGeom>
        </p:spPr>
      </p:pic>
      <p:sp>
        <p:nvSpPr>
          <p:cNvPr id="10" name="Content Placeholder 9">
            <a:extLst>
              <a:ext uri="{FF2B5EF4-FFF2-40B4-BE49-F238E27FC236}">
                <a16:creationId xmlns:a16="http://schemas.microsoft.com/office/drawing/2014/main" id="{0A4B824A-6273-399E-18B5-880D17E7A04F}"/>
              </a:ext>
            </a:extLst>
          </p:cNvPr>
          <p:cNvSpPr>
            <a:spLocks noGrp="1"/>
          </p:cNvSpPr>
          <p:nvPr>
            <p:ph idx="1"/>
          </p:nvPr>
        </p:nvSpPr>
        <p:spPr>
          <a:xfrm>
            <a:off x="7113074" y="2674892"/>
            <a:ext cx="4725446" cy="4082329"/>
          </a:xfrm>
        </p:spPr>
        <p:txBody>
          <a:bodyPr>
            <a:normAutofit fontScale="40000" lnSpcReduction="20000"/>
          </a:bodyPr>
          <a:lstStyle/>
          <a:p>
            <a:r>
              <a:rPr lang="en-GB" sz="4300" dirty="0"/>
              <a:t>The longer the door is open, the more significant the temperature change that samples are exposed too, particularly if unprotected by boxes/racking.</a:t>
            </a:r>
          </a:p>
          <a:p>
            <a:r>
              <a:rPr lang="en-GB" sz="4300" dirty="0"/>
              <a:t>Colder operating temperatures lead to greater temperature variation when freezer doors are open. For example, -80 showed increases in temperature as high as 5-8 degrees.</a:t>
            </a:r>
          </a:p>
          <a:p>
            <a:r>
              <a:rPr lang="en-GB" sz="4300" dirty="0"/>
              <a:t>Top-shelves experience greater temperature variation </a:t>
            </a:r>
          </a:p>
          <a:p>
            <a:endParaRPr lang="en-GB" dirty="0"/>
          </a:p>
        </p:txBody>
      </p:sp>
      <p:grpSp>
        <p:nvGrpSpPr>
          <p:cNvPr id="17" name="Group 16">
            <a:extLst>
              <a:ext uri="{FF2B5EF4-FFF2-40B4-BE49-F238E27FC236}">
                <a16:creationId xmlns:a16="http://schemas.microsoft.com/office/drawing/2014/main" id="{07F03D5C-2778-4AA3-9CAE-034E41B354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B7ECCA3A-0659-4EC0-BA3F-B5CA3EEC60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5A40E924-2CF2-41A8-BBDA-C62AAA752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1D3586-77A4-487A-BEAB-4835C8F1A0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4C75FCAB-6D89-4593-BECF-F52AB70DA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FA79028B-0F11-93CD-F398-F3E0EA7F3B2D}"/>
              </a:ext>
            </a:extLst>
          </p:cNvPr>
          <p:cNvSpPr txBox="1"/>
          <p:nvPr/>
        </p:nvSpPr>
        <p:spPr>
          <a:xfrm>
            <a:off x="711855" y="5960884"/>
            <a:ext cx="6096000" cy="461665"/>
          </a:xfrm>
          <a:prstGeom prst="rect">
            <a:avLst/>
          </a:prstGeom>
          <a:noFill/>
        </p:spPr>
        <p:txBody>
          <a:bodyPr wrap="square">
            <a:spAutoFit/>
          </a:bodyPr>
          <a:lstStyle/>
          <a:p>
            <a:pPr algn="ctr"/>
            <a:r>
              <a:rPr lang="en-GB" sz="1200" dirty="0"/>
              <a:t>Farley et al. (2015) An investigation of ULT freezer energy and temperature dynamics. </a:t>
            </a:r>
          </a:p>
        </p:txBody>
      </p:sp>
    </p:spTree>
    <p:extLst>
      <p:ext uri="{BB962C8B-B14F-4D97-AF65-F5344CB8AC3E}">
        <p14:creationId xmlns:p14="http://schemas.microsoft.com/office/powerpoint/2010/main" val="88979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40D1A-8F0E-54EB-81DA-92A52B7E0500}"/>
              </a:ext>
            </a:extLst>
          </p:cNvPr>
          <p:cNvSpPr>
            <a:spLocks noGrp="1"/>
          </p:cNvSpPr>
          <p:nvPr>
            <p:ph type="title"/>
          </p:nvPr>
        </p:nvSpPr>
        <p:spPr>
          <a:xfrm>
            <a:off x="6473627" y="685799"/>
            <a:ext cx="5032572" cy="1911743"/>
          </a:xfrm>
        </p:spPr>
        <p:txBody>
          <a:bodyPr>
            <a:normAutofit/>
          </a:bodyPr>
          <a:lstStyle/>
          <a:p>
            <a:pPr>
              <a:lnSpc>
                <a:spcPct val="110000"/>
              </a:lnSpc>
            </a:pPr>
            <a:r>
              <a:rPr lang="en-GB" sz="3700" dirty="0"/>
              <a:t>How quickly does the temperature rise if the power is cut?</a:t>
            </a:r>
            <a:endParaRPr lang="en-GB" sz="3700"/>
          </a:p>
        </p:txBody>
      </p:sp>
      <p:sp>
        <p:nvSpPr>
          <p:cNvPr id="34" name="Rectangle 33">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63BF69C-7EE2-1AC1-0093-D092A2FE9B3B}"/>
              </a:ext>
            </a:extLst>
          </p:cNvPr>
          <p:cNvPicPr>
            <a:picLocks noChangeAspect="1"/>
          </p:cNvPicPr>
          <p:nvPr/>
        </p:nvPicPr>
        <p:blipFill>
          <a:blip r:embed="rId3"/>
          <a:stretch>
            <a:fillRect/>
          </a:stretch>
        </p:blipFill>
        <p:spPr>
          <a:xfrm rot="21420419">
            <a:off x="954769" y="1132188"/>
            <a:ext cx="4560814" cy="3865290"/>
          </a:xfrm>
          <a:prstGeom prst="rect">
            <a:avLst/>
          </a:prstGeom>
        </p:spPr>
      </p:pic>
      <p:sp>
        <p:nvSpPr>
          <p:cNvPr id="10" name="Content Placeholder 9">
            <a:extLst>
              <a:ext uri="{FF2B5EF4-FFF2-40B4-BE49-F238E27FC236}">
                <a16:creationId xmlns:a16="http://schemas.microsoft.com/office/drawing/2014/main" id="{5789FC55-BD09-C615-F311-941CD854AAD3}"/>
              </a:ext>
            </a:extLst>
          </p:cNvPr>
          <p:cNvSpPr>
            <a:spLocks noGrp="1"/>
          </p:cNvSpPr>
          <p:nvPr>
            <p:ph idx="1"/>
          </p:nvPr>
        </p:nvSpPr>
        <p:spPr>
          <a:xfrm>
            <a:off x="6276372" y="2721957"/>
            <a:ext cx="5346706" cy="3574658"/>
          </a:xfrm>
        </p:spPr>
        <p:txBody>
          <a:bodyPr>
            <a:normAutofit fontScale="92500" lnSpcReduction="10000"/>
          </a:bodyPr>
          <a:lstStyle/>
          <a:p>
            <a:pPr>
              <a:lnSpc>
                <a:spcPct val="110000"/>
              </a:lnSpc>
            </a:pPr>
            <a:r>
              <a:rPr lang="en-GB" dirty="0"/>
              <a:t>Colder freezers take longer to warm up but not by much.</a:t>
            </a:r>
          </a:p>
          <a:p>
            <a:pPr>
              <a:lnSpc>
                <a:spcPct val="110000"/>
              </a:lnSpc>
            </a:pPr>
            <a:r>
              <a:rPr lang="en-GB" dirty="0"/>
              <a:t>Took -70 and -80 around 3-5 hours to warm to 50.</a:t>
            </a:r>
          </a:p>
          <a:p>
            <a:pPr>
              <a:lnSpc>
                <a:spcPct val="110000"/>
              </a:lnSpc>
            </a:pPr>
            <a:r>
              <a:rPr lang="en-GB" dirty="0"/>
              <a:t>Took -70 41 hours to reach 0 and -80 44 hours.</a:t>
            </a:r>
          </a:p>
          <a:p>
            <a:pPr>
              <a:lnSpc>
                <a:spcPct val="110000"/>
              </a:lnSpc>
            </a:pPr>
            <a:r>
              <a:rPr lang="en-GB" b="1" dirty="0"/>
              <a:t>Racking can significantly improve temperature stability </a:t>
            </a:r>
            <a:r>
              <a:rPr lang="en-GB" dirty="0"/>
              <a:t>in the event of a power cut. Can provide an approximate </a:t>
            </a:r>
            <a:r>
              <a:rPr lang="en-GB" b="1" dirty="0"/>
              <a:t>1-4 extra hours of reaction time. </a:t>
            </a:r>
          </a:p>
          <a:p>
            <a:pPr>
              <a:lnSpc>
                <a:spcPct val="110000"/>
              </a:lnSpc>
            </a:pPr>
            <a:r>
              <a:rPr lang="en-GB" dirty="0"/>
              <a:t>If warm up time in the event of a power failure is a concern, </a:t>
            </a:r>
            <a:r>
              <a:rPr lang="en-GB" b="1" dirty="0"/>
              <a:t>racking, alarm systems and response methods should be assessed </a:t>
            </a:r>
            <a:r>
              <a:rPr lang="en-GB" dirty="0"/>
              <a:t>as opposed to relying on colder storage temperatures.</a:t>
            </a:r>
          </a:p>
        </p:txBody>
      </p:sp>
      <p:grpSp>
        <p:nvGrpSpPr>
          <p:cNvPr id="38" name="Group 37">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9" name="Group 38">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1" name="Straight Connector 40">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A56F08C-E370-0E1D-F97C-4F17A239A204}"/>
              </a:ext>
            </a:extLst>
          </p:cNvPr>
          <p:cNvSpPr txBox="1"/>
          <p:nvPr/>
        </p:nvSpPr>
        <p:spPr>
          <a:xfrm>
            <a:off x="353477" y="6398571"/>
            <a:ext cx="6096000" cy="461665"/>
          </a:xfrm>
          <a:prstGeom prst="rect">
            <a:avLst/>
          </a:prstGeom>
          <a:noFill/>
        </p:spPr>
        <p:txBody>
          <a:bodyPr wrap="square">
            <a:spAutoFit/>
          </a:bodyPr>
          <a:lstStyle/>
          <a:p>
            <a:pPr algn="ctr"/>
            <a:r>
              <a:rPr lang="en-GB" sz="1200" dirty="0"/>
              <a:t>Farley et al. (2015) An investigation of ULT freezer energy and temperature dynamics. </a:t>
            </a:r>
          </a:p>
        </p:txBody>
      </p:sp>
    </p:spTree>
    <p:extLst>
      <p:ext uri="{BB962C8B-B14F-4D97-AF65-F5344CB8AC3E}">
        <p14:creationId xmlns:p14="http://schemas.microsoft.com/office/powerpoint/2010/main" val="401085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9D3AA-D84E-403A-DBDB-38508B284384}"/>
              </a:ext>
            </a:extLst>
          </p:cNvPr>
          <p:cNvPicPr>
            <a:picLocks noChangeAspect="1"/>
          </p:cNvPicPr>
          <p:nvPr/>
        </p:nvPicPr>
        <p:blipFill rotWithShape="1">
          <a:blip r:embed="rId2"/>
          <a:srcRect t="5571" b="57522"/>
          <a:stretch/>
        </p:blipFill>
        <p:spPr>
          <a:xfrm>
            <a:off x="0" y="0"/>
            <a:ext cx="12192000" cy="2419172"/>
          </a:xfrm>
          <a:prstGeom prst="rect">
            <a:avLst/>
          </a:prstGeom>
        </p:spPr>
      </p:pic>
      <p:sp>
        <p:nvSpPr>
          <p:cNvPr id="2" name="Title 1">
            <a:extLst>
              <a:ext uri="{FF2B5EF4-FFF2-40B4-BE49-F238E27FC236}">
                <a16:creationId xmlns:a16="http://schemas.microsoft.com/office/drawing/2014/main" id="{07A835B3-DE5A-0EC1-2211-8CF52C9387D9}"/>
              </a:ext>
            </a:extLst>
          </p:cNvPr>
          <p:cNvSpPr>
            <a:spLocks noGrp="1"/>
          </p:cNvSpPr>
          <p:nvPr>
            <p:ph type="title"/>
          </p:nvPr>
        </p:nvSpPr>
        <p:spPr/>
        <p:txBody>
          <a:bodyPr/>
          <a:lstStyle/>
          <a:p>
            <a:r>
              <a:rPr lang="en-GB" dirty="0"/>
              <a:t>Is it safe for samples?</a:t>
            </a:r>
          </a:p>
        </p:txBody>
      </p:sp>
      <p:sp>
        <p:nvSpPr>
          <p:cNvPr id="3" name="Content Placeholder 2">
            <a:extLst>
              <a:ext uri="{FF2B5EF4-FFF2-40B4-BE49-F238E27FC236}">
                <a16:creationId xmlns:a16="http://schemas.microsoft.com/office/drawing/2014/main" id="{B9134E62-5E7E-E0D9-252D-18651FFA8230}"/>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In the majority of cases, the answer is </a:t>
            </a:r>
            <a:r>
              <a:rPr lang="en-GB" sz="2000" b="1" dirty="0"/>
              <a:t>YES</a:t>
            </a:r>
            <a:r>
              <a:rPr lang="en-GB" dirty="0"/>
              <a:t>!</a:t>
            </a:r>
          </a:p>
          <a:p>
            <a:pPr marL="0" indent="0">
              <a:buNone/>
            </a:pPr>
            <a:r>
              <a:rPr lang="en-GB" dirty="0"/>
              <a:t>AstraZeneca, Genentech, the CDC, Imperial College London and Marie Curie in Paris are just a few of hundreds of places where at least some, if not all, ULT freezers are now set to -70. The </a:t>
            </a:r>
            <a:r>
              <a:rPr lang="en-GB" dirty="0">
                <a:hlinkClick r:id="rId3"/>
              </a:rPr>
              <a:t>Salford Biorepository facility </a:t>
            </a:r>
            <a:r>
              <a:rPr lang="en-GB" dirty="0"/>
              <a:t>working with MHRA and HTA standards switched their 12 ULTs to -75C more than 10 years ago. </a:t>
            </a:r>
          </a:p>
          <a:p>
            <a:pPr marL="0" indent="0">
              <a:buNone/>
            </a:pPr>
            <a:r>
              <a:rPr lang="en-GB" dirty="0"/>
              <a:t>Unless you have specific evidence that your samples need to be stored at -80, you should be storing them at -70 (fifteen years ago all ultra-low freezers were set to -65C or -70C)</a:t>
            </a:r>
          </a:p>
          <a:p>
            <a:pPr marL="0" indent="0" algn="ctr">
              <a:buNone/>
            </a:pPr>
            <a:r>
              <a:rPr lang="en-GB" sz="1200" dirty="0"/>
              <a:t>You can find a list of samples successfully stored at -70 at the link below;</a:t>
            </a:r>
          </a:p>
          <a:p>
            <a:pPr marL="0" indent="0" algn="ctr">
              <a:buNone/>
            </a:pPr>
            <a:r>
              <a:rPr lang="en-GB" sz="1200" dirty="0">
                <a:hlinkClick r:id="rId4"/>
              </a:rPr>
              <a:t>https://docs.google.com/spreadsheets/d/13UvBeoXAhwSHshSYoUDHwcxWiW7qYLnUb-eLwxJbCYs/edit#gid=0</a:t>
            </a:r>
            <a:endParaRPr lang="en-GB" sz="1200" dirty="0"/>
          </a:p>
          <a:p>
            <a:pPr marL="0" indent="0" algn="ctr">
              <a:buNone/>
            </a:pPr>
            <a:r>
              <a:rPr lang="en-GB" sz="1200" dirty="0"/>
              <a:t>You can also find publications providing evidence for the safe storage of a range of samples here;</a:t>
            </a:r>
          </a:p>
          <a:p>
            <a:pPr marL="0" indent="0" algn="ctr">
              <a:buNone/>
            </a:pPr>
            <a:r>
              <a:rPr lang="en-GB" sz="1200" dirty="0">
                <a:hlinkClick r:id="rId5"/>
              </a:rPr>
              <a:t>https://www.mygreenlab.org/-70-is-the-new--80.html</a:t>
            </a:r>
            <a:endParaRPr lang="en-GB" sz="1200" dirty="0"/>
          </a:p>
          <a:p>
            <a:pPr marL="0" indent="0">
              <a:buNone/>
            </a:pPr>
            <a:endParaRPr lang="en-GB" dirty="0"/>
          </a:p>
        </p:txBody>
      </p:sp>
    </p:spTree>
    <p:extLst>
      <p:ext uri="{BB962C8B-B14F-4D97-AF65-F5344CB8AC3E}">
        <p14:creationId xmlns:p14="http://schemas.microsoft.com/office/powerpoint/2010/main" val="59135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F153-046F-5D18-2A7B-58FF79E4A632}"/>
              </a:ext>
            </a:extLst>
          </p:cNvPr>
          <p:cNvSpPr>
            <a:spLocks noGrp="1"/>
          </p:cNvSpPr>
          <p:nvPr>
            <p:ph type="title"/>
          </p:nvPr>
        </p:nvSpPr>
        <p:spPr/>
        <p:txBody>
          <a:bodyPr/>
          <a:lstStyle/>
          <a:p>
            <a:r>
              <a:rPr lang="en-GB" dirty="0"/>
              <a:t>Overall benefits</a:t>
            </a:r>
          </a:p>
        </p:txBody>
      </p:sp>
      <p:sp>
        <p:nvSpPr>
          <p:cNvPr id="3" name="Content Placeholder 2">
            <a:extLst>
              <a:ext uri="{FF2B5EF4-FFF2-40B4-BE49-F238E27FC236}">
                <a16:creationId xmlns:a16="http://schemas.microsoft.com/office/drawing/2014/main" id="{7A929862-9D10-3D1F-82ED-2F0E4E54174A}"/>
              </a:ext>
            </a:extLst>
          </p:cNvPr>
          <p:cNvSpPr>
            <a:spLocks noGrp="1"/>
          </p:cNvSpPr>
          <p:nvPr>
            <p:ph idx="1"/>
          </p:nvPr>
        </p:nvSpPr>
        <p:spPr/>
        <p:txBody>
          <a:bodyPr>
            <a:normAutofit/>
          </a:bodyPr>
          <a:lstStyle/>
          <a:p>
            <a:pPr marL="0" indent="0">
              <a:buNone/>
            </a:pPr>
            <a:r>
              <a:rPr lang="en-GB" sz="2000" dirty="0"/>
              <a:t>Way to make your ULT more sustainable (reduced greenhouse gasses)</a:t>
            </a:r>
          </a:p>
          <a:p>
            <a:pPr marL="0" indent="0">
              <a:buNone/>
            </a:pPr>
            <a:r>
              <a:rPr lang="en-GB" sz="2000" dirty="0"/>
              <a:t> </a:t>
            </a:r>
          </a:p>
          <a:p>
            <a:pPr marL="0" indent="0">
              <a:buNone/>
            </a:pPr>
            <a:r>
              <a:rPr lang="en-GB" sz="2000" dirty="0"/>
              <a:t>A freezer running at higher temperatures doesn’t have to work as hard and thus lasts longer and is less likely to break down!</a:t>
            </a:r>
          </a:p>
          <a:p>
            <a:pPr marL="0" indent="0">
              <a:buNone/>
            </a:pPr>
            <a:endParaRPr lang="en-GB" sz="2000" dirty="0"/>
          </a:p>
          <a:p>
            <a:pPr marL="0" indent="0">
              <a:buNone/>
            </a:pPr>
            <a:r>
              <a:rPr lang="en-GB" sz="2000" dirty="0">
                <a:effectLst/>
                <a:ea typeface="Calibri" panose="020F0502020204030204" pitchFamily="34" charset="0"/>
                <a:cs typeface="Times New Roman" panose="02020603050405020304" pitchFamily="18" charset="0"/>
              </a:rPr>
              <a:t>Less heat generated in the laboratories/corridors where freezers are stored meaning temperature of lab is more stable or one can reduce the energy spent on air conditioning in freezer farms. </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8252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4A77-4211-AE5C-C57A-D5AB8748BCDC}"/>
              </a:ext>
            </a:extLst>
          </p:cNvPr>
          <p:cNvSpPr>
            <a:spLocks noGrp="1"/>
          </p:cNvSpPr>
          <p:nvPr>
            <p:ph type="title"/>
          </p:nvPr>
        </p:nvSpPr>
        <p:spPr>
          <a:xfrm>
            <a:off x="1228725" y="208915"/>
            <a:ext cx="9493249" cy="1577975"/>
          </a:xfrm>
        </p:spPr>
        <p:txBody>
          <a:bodyPr/>
          <a:lstStyle/>
          <a:p>
            <a:r>
              <a:rPr lang="en-GB" dirty="0"/>
              <a:t>Freezer tips…it’s not all about chilling up</a:t>
            </a:r>
          </a:p>
        </p:txBody>
      </p:sp>
      <p:graphicFrame>
        <p:nvGraphicFramePr>
          <p:cNvPr id="5" name="Content Placeholder 2">
            <a:extLst>
              <a:ext uri="{FF2B5EF4-FFF2-40B4-BE49-F238E27FC236}">
                <a16:creationId xmlns:a16="http://schemas.microsoft.com/office/drawing/2014/main" id="{C5C3544A-D7E4-ECD6-9F51-0B7B59753ECF}"/>
              </a:ext>
            </a:extLst>
          </p:cNvPr>
          <p:cNvGraphicFramePr>
            <a:graphicFrameLocks noGrp="1"/>
          </p:cNvGraphicFramePr>
          <p:nvPr>
            <p:ph idx="1"/>
            <p:extLst>
              <p:ext uri="{D42A27DB-BD31-4B8C-83A1-F6EECF244321}">
                <p14:modId xmlns:p14="http://schemas.microsoft.com/office/powerpoint/2010/main" val="2750152547"/>
              </p:ext>
            </p:extLst>
          </p:nvPr>
        </p:nvGraphicFramePr>
        <p:xfrm>
          <a:off x="538480" y="1895475"/>
          <a:ext cx="11115040" cy="4658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14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2198-5386-F3B3-9D48-DE5A42A37018}"/>
              </a:ext>
            </a:extLst>
          </p:cNvPr>
          <p:cNvSpPr>
            <a:spLocks noGrp="1"/>
          </p:cNvSpPr>
          <p:nvPr>
            <p:ph type="title"/>
          </p:nvPr>
        </p:nvSpPr>
        <p:spPr/>
        <p:txBody>
          <a:bodyPr/>
          <a:lstStyle/>
          <a:p>
            <a:r>
              <a:rPr lang="en-GB" dirty="0"/>
              <a:t>How to clean freezer filter </a:t>
            </a:r>
          </a:p>
        </p:txBody>
      </p:sp>
      <p:sp>
        <p:nvSpPr>
          <p:cNvPr id="3" name="Content Placeholder 2">
            <a:extLst>
              <a:ext uri="{FF2B5EF4-FFF2-40B4-BE49-F238E27FC236}">
                <a16:creationId xmlns:a16="http://schemas.microsoft.com/office/drawing/2014/main" id="{771C0DD2-9321-8E68-8911-16CD16E9FF5F}"/>
              </a:ext>
            </a:extLst>
          </p:cNvPr>
          <p:cNvSpPr>
            <a:spLocks noGrp="1"/>
          </p:cNvSpPr>
          <p:nvPr>
            <p:ph idx="1"/>
          </p:nvPr>
        </p:nvSpPr>
        <p:spPr/>
        <p:txBody>
          <a:bodyPr/>
          <a:lstStyle/>
          <a:p>
            <a:pPr marL="0" indent="0">
              <a:buNone/>
            </a:pPr>
            <a:r>
              <a:rPr lang="en-GB" dirty="0"/>
              <a:t>Can be done using a vacuum (available to collect from Steve Fawkes office behind reception) or simply remove and rinse with water (choosing direction carefully so lint is pushed off filter). It’s ok to place wet filter back on the freezer. To clean coils, gently vacuum or brush in the direction of the lines n the coil. </a:t>
            </a:r>
          </a:p>
          <a:p>
            <a:pPr marL="0" indent="0">
              <a:buNone/>
            </a:pPr>
            <a:r>
              <a:rPr lang="en-GB" dirty="0"/>
              <a:t>Then grates that cover the filter on most freezers will just lift off or can be unscrewed. </a:t>
            </a:r>
          </a:p>
          <a:p>
            <a:pPr marL="0" indent="0">
              <a:buNone/>
            </a:pPr>
            <a:r>
              <a:rPr lang="en-GB" dirty="0"/>
              <a:t>Keep an eye on dust and definitely clean filters every 3 months minimum</a:t>
            </a:r>
          </a:p>
          <a:p>
            <a:pPr marL="0" indent="0">
              <a:buNone/>
            </a:pPr>
            <a:r>
              <a:rPr lang="en-GB" dirty="0"/>
              <a:t>See the video below for guidance;</a:t>
            </a:r>
          </a:p>
          <a:p>
            <a:r>
              <a:rPr lang="en-GB" dirty="0"/>
              <a:t>https://www.youtube.com/watch?v=G2tE5ZlOUpQ</a:t>
            </a:r>
          </a:p>
        </p:txBody>
      </p:sp>
    </p:spTree>
    <p:extLst>
      <p:ext uri="{BB962C8B-B14F-4D97-AF65-F5344CB8AC3E}">
        <p14:creationId xmlns:p14="http://schemas.microsoft.com/office/powerpoint/2010/main" val="176598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50D3-577C-E6E8-5FDB-EDA418768BC5}"/>
              </a:ext>
            </a:extLst>
          </p:cNvPr>
          <p:cNvSpPr>
            <a:spLocks noGrp="1"/>
          </p:cNvSpPr>
          <p:nvPr>
            <p:ph type="title"/>
          </p:nvPr>
        </p:nvSpPr>
        <p:spPr/>
        <p:txBody>
          <a:bodyPr/>
          <a:lstStyle/>
          <a:p>
            <a:r>
              <a:rPr lang="en-GB" dirty="0"/>
              <a:t>Places to go for more information</a:t>
            </a:r>
          </a:p>
        </p:txBody>
      </p:sp>
      <p:sp>
        <p:nvSpPr>
          <p:cNvPr id="7" name="Content Placeholder 6">
            <a:extLst>
              <a:ext uri="{FF2B5EF4-FFF2-40B4-BE49-F238E27FC236}">
                <a16:creationId xmlns:a16="http://schemas.microsoft.com/office/drawing/2014/main" id="{03B0719B-5A5B-84DD-926B-2D3196457A93}"/>
              </a:ext>
            </a:extLst>
          </p:cNvPr>
          <p:cNvSpPr>
            <a:spLocks noGrp="1"/>
          </p:cNvSpPr>
          <p:nvPr>
            <p:ph idx="1"/>
          </p:nvPr>
        </p:nvSpPr>
        <p:spPr/>
        <p:txBody>
          <a:bodyPr>
            <a:normAutofit lnSpcReduction="10000"/>
          </a:bodyPr>
          <a:lstStyle/>
          <a:p>
            <a:r>
              <a:rPr lang="en-GB" dirty="0"/>
              <a:t>Farley et al. (2015) An investigation of ULT freezer energy and temperature dynamics. </a:t>
            </a:r>
            <a:r>
              <a:rPr lang="en-GB" b="0" i="0" dirty="0">
                <a:solidFill>
                  <a:srgbClr val="000000"/>
                </a:solidFill>
                <a:effectLst/>
                <a:latin typeface="WordVisi_MSFontService"/>
              </a:rPr>
              <a:t>University of Edinburgh (a project started by Martin Farley originally), in collaboration with VWR and Eppendorf.</a:t>
            </a:r>
          </a:p>
          <a:p>
            <a:r>
              <a:rPr lang="en-GB" dirty="0">
                <a:solidFill>
                  <a:srgbClr val="000000"/>
                </a:solidFill>
                <a:latin typeface="WordVisi_MSFontService"/>
                <a:hlinkClick r:id="rId2"/>
              </a:rPr>
              <a:t>https://www.freezerchallenge.org/uploads/2/1/9/4/21945752/minus-70-is-the-new-minus-80_3.pdf</a:t>
            </a:r>
            <a:r>
              <a:rPr lang="en-GB" dirty="0">
                <a:solidFill>
                  <a:srgbClr val="000000"/>
                </a:solidFill>
                <a:latin typeface="WordVisi_MSFontService"/>
              </a:rPr>
              <a:t> </a:t>
            </a:r>
            <a:endParaRPr lang="en-GB" b="0" i="0" dirty="0">
              <a:solidFill>
                <a:srgbClr val="000000"/>
              </a:solidFill>
              <a:effectLst/>
              <a:latin typeface="WordVisi_MSFontService"/>
            </a:endParaRPr>
          </a:p>
          <a:p>
            <a:r>
              <a:rPr lang="en-GB" dirty="0">
                <a:hlinkClick r:id="rId3"/>
              </a:rPr>
              <a:t>https://www.nature.com/articles/d42473-018-00223-9</a:t>
            </a:r>
            <a:endParaRPr lang="en-GB" dirty="0"/>
          </a:p>
          <a:p>
            <a:r>
              <a:rPr lang="en-GB" dirty="0"/>
              <a:t>google doc from Institutions who have moved to -70C for a while and detailing the samples they have chilled up. </a:t>
            </a:r>
            <a:r>
              <a:rPr lang="en-GB" u="sng">
                <a:hlinkClick r:id="rId4"/>
              </a:rPr>
              <a:t>https://docs.google.com/spreadsheets/d/13UvBeoXAhwSHshSYoUDHwcxWiW7qYLnUb-eLwxJbCYs/edit#gid=0</a:t>
            </a:r>
            <a:endParaRPr lang="en-GB"/>
          </a:p>
          <a:p>
            <a:r>
              <a:rPr lang="en-GB"/>
              <a:t>LEAF </a:t>
            </a:r>
            <a:r>
              <a:rPr lang="en-GB" dirty="0"/>
              <a:t>champions can also access our Teams site where we curate evidence from literature as they emerge in our dedicated ULT folder, along with guidance for efficient usage.</a:t>
            </a:r>
          </a:p>
        </p:txBody>
      </p:sp>
    </p:spTree>
    <p:extLst>
      <p:ext uri="{BB962C8B-B14F-4D97-AF65-F5344CB8AC3E}">
        <p14:creationId xmlns:p14="http://schemas.microsoft.com/office/powerpoint/2010/main" val="3510242092"/>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2517</Words>
  <Application>Microsoft Office PowerPoint</Application>
  <PresentationFormat>Widescreen</PresentationFormat>
  <Paragraphs>180</Paragraphs>
  <Slides>14</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Consolas</vt:lpstr>
      <vt:lpstr>Franklin Gothic Heavy</vt:lpstr>
      <vt:lpstr>WordVisi_MSFontService</vt:lpstr>
      <vt:lpstr>StreetscapeVTI</vt:lpstr>
      <vt:lpstr>1_Office Theme</vt:lpstr>
      <vt:lpstr>ULT Freezers  Why -70°C isn’t as scary as it seems…</vt:lpstr>
      <vt:lpstr>Energy consumption</vt:lpstr>
      <vt:lpstr>How much does the temperature increase when the door is open?</vt:lpstr>
      <vt:lpstr>How quickly does the temperature rise if the power is cut?</vt:lpstr>
      <vt:lpstr>Is it safe for samples?</vt:lpstr>
      <vt:lpstr>Overall benefits</vt:lpstr>
      <vt:lpstr>Freezer tips…it’s not all about chilling up</vt:lpstr>
      <vt:lpstr>How to clean freezer filter </vt:lpstr>
      <vt:lpstr>Places to go for more information</vt:lpstr>
      <vt:lpstr>LEAF green tip slides</vt:lpstr>
      <vt:lpstr>PowerPoint Presentation</vt:lpstr>
      <vt:lpstr>Cold storage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 Freezers  Why -70°C isn’t as scary as it seems…</dc:title>
  <dc:creator>Maggy Fostier</dc:creator>
  <cp:lastModifiedBy>Maggy Fostier</cp:lastModifiedBy>
  <cp:revision>2</cp:revision>
  <dcterms:created xsi:type="dcterms:W3CDTF">2024-06-14T12:38:17Z</dcterms:created>
  <dcterms:modified xsi:type="dcterms:W3CDTF">2024-06-14T12:44:15Z</dcterms:modified>
</cp:coreProperties>
</file>