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2" autoAdjust="0"/>
    <p:restoredTop sz="94660"/>
  </p:normalViewPr>
  <p:slideViewPr>
    <p:cSldViewPr snapToGrid="0">
      <p:cViewPr varScale="1">
        <p:scale>
          <a:sx n="74" d="100"/>
          <a:sy n="74" d="100"/>
        </p:scale>
        <p:origin x="2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F23853-C414-4C4E-B024-2C270C2A547A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CC216-EF80-4D0B-AACC-46C2D788D1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5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E92B2-6228-4C0B-A8A6-7F70BC07B9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853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2A717-A47C-4043-9CAF-47A2F7F96A6B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E70-45A0-4F4B-A115-C58FA212D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48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2A717-A47C-4043-9CAF-47A2F7F96A6B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E70-45A0-4F4B-A115-C58FA212D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23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2A717-A47C-4043-9CAF-47A2F7F96A6B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E70-45A0-4F4B-A115-C58FA212D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2A717-A47C-4043-9CAF-47A2F7F96A6B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E70-45A0-4F4B-A115-C58FA212D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452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2A717-A47C-4043-9CAF-47A2F7F96A6B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E70-45A0-4F4B-A115-C58FA212D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0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2A717-A47C-4043-9CAF-47A2F7F96A6B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E70-45A0-4F4B-A115-C58FA212D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757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2A717-A47C-4043-9CAF-47A2F7F96A6B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E70-45A0-4F4B-A115-C58FA212D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00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2A717-A47C-4043-9CAF-47A2F7F96A6B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E70-45A0-4F4B-A115-C58FA212D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53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2A717-A47C-4043-9CAF-47A2F7F96A6B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E70-45A0-4F4B-A115-C58FA212D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831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2A717-A47C-4043-9CAF-47A2F7F96A6B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E70-45A0-4F4B-A115-C58FA212D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371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2A717-A47C-4043-9CAF-47A2F7F96A6B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7E70-45A0-4F4B-A115-C58FA212D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23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2A717-A47C-4043-9CAF-47A2F7F96A6B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87E70-45A0-4F4B-A115-C58FA212D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52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ossiag@manchester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soss.hub@manchester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54277" y="1287824"/>
            <a:ext cx="2479972" cy="791328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G7 Student Service, Support &amp; Development Manager</a:t>
            </a:r>
          </a:p>
          <a:p>
            <a:pPr algn="ctr"/>
            <a:r>
              <a:rPr lang="en-GB" sz="1200" dirty="0"/>
              <a:t>Sofia Micklewright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54277" y="2329368"/>
            <a:ext cx="2479972" cy="840801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G6 Student Support &amp; Development Officer</a:t>
            </a:r>
          </a:p>
          <a:p>
            <a:pPr algn="ctr"/>
            <a:r>
              <a:rPr lang="en-GB" sz="1200" dirty="0"/>
              <a:t>(Information Advice and Guidance)</a:t>
            </a:r>
          </a:p>
          <a:p>
            <a:pPr algn="ctr"/>
            <a:r>
              <a:rPr lang="en-GB" sz="1200" dirty="0"/>
              <a:t>Suzi Edwards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54277" y="312989"/>
            <a:ext cx="2479972" cy="754061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G8 Head of Teaching, Learning &amp; Student Experience</a:t>
            </a:r>
          </a:p>
          <a:p>
            <a:pPr algn="ctr"/>
            <a:r>
              <a:rPr lang="en-GB" sz="1200" dirty="0"/>
              <a:t>Paul Rowbotham</a:t>
            </a:r>
          </a:p>
        </p:txBody>
      </p:sp>
      <p:sp>
        <p:nvSpPr>
          <p:cNvPr id="22" name="Rounded Rectangle 6">
            <a:extLst>
              <a:ext uri="{FF2B5EF4-FFF2-40B4-BE49-F238E27FC236}">
                <a16:creationId xmlns:a16="http://schemas.microsoft.com/office/drawing/2014/main" id="{96738885-E0A6-4C33-9C05-07C7190FC13C}"/>
              </a:ext>
            </a:extLst>
          </p:cNvPr>
          <p:cNvSpPr/>
          <p:nvPr/>
        </p:nvSpPr>
        <p:spPr>
          <a:xfrm>
            <a:off x="754277" y="3420385"/>
            <a:ext cx="2479972" cy="659318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G5 TLSE Coordinator </a:t>
            </a:r>
          </a:p>
          <a:p>
            <a:pPr algn="ctr"/>
            <a:r>
              <a:rPr lang="en-GB" sz="1200" dirty="0"/>
              <a:t>(Information, Advice and Guidance)</a:t>
            </a:r>
          </a:p>
          <a:p>
            <a:pPr algn="ctr"/>
            <a:r>
              <a:rPr lang="en-GB" sz="1200" dirty="0"/>
              <a:t>Ewa Edwards</a:t>
            </a:r>
          </a:p>
        </p:txBody>
      </p:sp>
      <p:sp>
        <p:nvSpPr>
          <p:cNvPr id="24" name="Rounded Rectangle 6">
            <a:extLst>
              <a:ext uri="{FF2B5EF4-FFF2-40B4-BE49-F238E27FC236}">
                <a16:creationId xmlns:a16="http://schemas.microsoft.com/office/drawing/2014/main" id="{2AB6267C-51EE-46CF-980F-6070BBAA9A88}"/>
              </a:ext>
            </a:extLst>
          </p:cNvPr>
          <p:cNvSpPr/>
          <p:nvPr/>
        </p:nvSpPr>
        <p:spPr>
          <a:xfrm>
            <a:off x="2358221" y="5056821"/>
            <a:ext cx="2479970" cy="755815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G3 TLSE Assistant (IAG and SSW)</a:t>
            </a:r>
          </a:p>
          <a:p>
            <a:pPr algn="ctr"/>
            <a:endParaRPr lang="en-GB" sz="1200" dirty="0"/>
          </a:p>
          <a:p>
            <a:pPr algn="ctr"/>
            <a:r>
              <a:rPr lang="en-GB" sz="1200" dirty="0"/>
              <a:t>Matthew Mullen, Charlotte Stibbs</a:t>
            </a:r>
          </a:p>
          <a:p>
            <a:pPr algn="ctr"/>
            <a:r>
              <a:rPr lang="en-GB" sz="1200" dirty="0"/>
              <a:t>Elliot Henderson, Matthew Seddon</a:t>
            </a:r>
          </a:p>
        </p:txBody>
      </p:sp>
      <p:sp>
        <p:nvSpPr>
          <p:cNvPr id="25" name="Rounded Rectangle 6">
            <a:extLst>
              <a:ext uri="{FF2B5EF4-FFF2-40B4-BE49-F238E27FC236}">
                <a16:creationId xmlns:a16="http://schemas.microsoft.com/office/drawing/2014/main" id="{6F467E92-ADE7-4552-861D-AB528303FB35}"/>
              </a:ext>
            </a:extLst>
          </p:cNvPr>
          <p:cNvSpPr/>
          <p:nvPr/>
        </p:nvSpPr>
        <p:spPr>
          <a:xfrm>
            <a:off x="754279" y="4178192"/>
            <a:ext cx="2479971" cy="765655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G4 TLSE Administrator</a:t>
            </a:r>
          </a:p>
          <a:p>
            <a:pPr algn="ctr"/>
            <a:r>
              <a:rPr lang="en-GB" sz="1200" dirty="0"/>
              <a:t>(Information, Advice and Guidance)</a:t>
            </a:r>
          </a:p>
          <a:p>
            <a:pPr algn="ctr">
              <a:defRPr/>
            </a:pPr>
            <a:r>
              <a:rPr lang="en-GB" sz="1200" dirty="0">
                <a:solidFill>
                  <a:schemeClr val="bg1"/>
                </a:solidFill>
                <a:cs typeface="Arial" panose="020B0604020202020204" pitchFamily="34" charset="0"/>
              </a:rPr>
              <a:t>Zoe Day</a:t>
            </a:r>
          </a:p>
          <a:p>
            <a:pPr algn="ctr">
              <a:defRPr/>
            </a:pPr>
            <a:r>
              <a:rPr lang="en-GB" sz="1200" dirty="0">
                <a:solidFill>
                  <a:schemeClr val="bg1"/>
                </a:solidFill>
                <a:cs typeface="Arial" panose="020B0604020202020204" pitchFamily="34" charset="0"/>
              </a:rPr>
              <a:t>Ellicia Schacht</a:t>
            </a:r>
          </a:p>
        </p:txBody>
      </p:sp>
      <p:sp>
        <p:nvSpPr>
          <p:cNvPr id="16" name="Rounded Rectangle 6">
            <a:extLst>
              <a:ext uri="{FF2B5EF4-FFF2-40B4-BE49-F238E27FC236}">
                <a16:creationId xmlns:a16="http://schemas.microsoft.com/office/drawing/2014/main" id="{47657D5B-A169-4CF9-B438-EBAEC0B484E3}"/>
              </a:ext>
            </a:extLst>
          </p:cNvPr>
          <p:cNvSpPr/>
          <p:nvPr/>
        </p:nvSpPr>
        <p:spPr>
          <a:xfrm>
            <a:off x="742203" y="5913367"/>
            <a:ext cx="2479970" cy="787074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G2 Graduate Intern (Information, Advice and Guidance)</a:t>
            </a:r>
          </a:p>
          <a:p>
            <a:pPr algn="ctr"/>
            <a:r>
              <a:rPr lang="en-GB" sz="1200" dirty="0"/>
              <a:t>Oliver </a:t>
            </a:r>
            <a:r>
              <a:rPr lang="en-GB" sz="1200" dirty="0" err="1"/>
              <a:t>Keaney</a:t>
            </a:r>
            <a:endParaRPr lang="en-GB" sz="1200" dirty="0"/>
          </a:p>
          <a:p>
            <a:pPr algn="ctr"/>
            <a:r>
              <a:rPr lang="en-GB" sz="1200" dirty="0"/>
              <a:t>Chloe Slater</a:t>
            </a:r>
          </a:p>
        </p:txBody>
      </p:sp>
      <p:sp>
        <p:nvSpPr>
          <p:cNvPr id="11" name="Rounded Rectangle 14">
            <a:extLst>
              <a:ext uri="{FF2B5EF4-FFF2-40B4-BE49-F238E27FC236}">
                <a16:creationId xmlns:a16="http://schemas.microsoft.com/office/drawing/2014/main" id="{10063651-83EC-42DF-8F4D-718192B68D35}"/>
              </a:ext>
            </a:extLst>
          </p:cNvPr>
          <p:cNvSpPr/>
          <p:nvPr/>
        </p:nvSpPr>
        <p:spPr>
          <a:xfrm>
            <a:off x="3486798" y="120447"/>
            <a:ext cx="8612777" cy="102671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>
                <a:solidFill>
                  <a:schemeClr val="tx1"/>
                </a:solidFill>
              </a:rPr>
              <a:t>Student Information, Advice, Guidance &amp; Development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0D7E225-F13B-4E5C-9B0A-CA946722FF70}"/>
              </a:ext>
            </a:extLst>
          </p:cNvPr>
          <p:cNvCxnSpPr/>
          <p:nvPr/>
        </p:nvCxnSpPr>
        <p:spPr>
          <a:xfrm>
            <a:off x="1982188" y="1067050"/>
            <a:ext cx="0" cy="220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0252C60-986A-4078-9316-6B3951F3B036}"/>
              </a:ext>
            </a:extLst>
          </p:cNvPr>
          <p:cNvCxnSpPr/>
          <p:nvPr/>
        </p:nvCxnSpPr>
        <p:spPr>
          <a:xfrm>
            <a:off x="1994264" y="2079152"/>
            <a:ext cx="0" cy="220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C361174-47F0-4249-8A7B-8C114F624486}"/>
              </a:ext>
            </a:extLst>
          </p:cNvPr>
          <p:cNvCxnSpPr/>
          <p:nvPr/>
        </p:nvCxnSpPr>
        <p:spPr>
          <a:xfrm>
            <a:off x="1994264" y="3170169"/>
            <a:ext cx="0" cy="220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CBC2A8B-DB8A-49E7-901A-EEEFE929315A}"/>
              </a:ext>
            </a:extLst>
          </p:cNvPr>
          <p:cNvCxnSpPr/>
          <p:nvPr/>
        </p:nvCxnSpPr>
        <p:spPr>
          <a:xfrm>
            <a:off x="1994264" y="4079703"/>
            <a:ext cx="0" cy="220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DA1A02A-5DF9-4178-9565-C40ACC1E9CBB}"/>
              </a:ext>
            </a:extLst>
          </p:cNvPr>
          <p:cNvCxnSpPr>
            <a:cxnSpLocks/>
          </p:cNvCxnSpPr>
          <p:nvPr/>
        </p:nvCxnSpPr>
        <p:spPr>
          <a:xfrm>
            <a:off x="3598206" y="4638437"/>
            <a:ext cx="0" cy="4801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5A12390-33B5-4328-9BCD-8123AB80A344}"/>
              </a:ext>
            </a:extLst>
          </p:cNvPr>
          <p:cNvCxnSpPr>
            <a:cxnSpLocks/>
            <a:endCxn id="25" idx="3"/>
          </p:cNvCxnSpPr>
          <p:nvPr/>
        </p:nvCxnSpPr>
        <p:spPr>
          <a:xfrm flipH="1" flipV="1">
            <a:off x="3234250" y="4561020"/>
            <a:ext cx="363956" cy="774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A98264F-BB93-4F4A-B1DF-D0271D2BA354}"/>
              </a:ext>
            </a:extLst>
          </p:cNvPr>
          <p:cNvCxnSpPr>
            <a:stCxn id="25" idx="2"/>
            <a:endCxn id="16" idx="0"/>
          </p:cNvCxnSpPr>
          <p:nvPr/>
        </p:nvCxnSpPr>
        <p:spPr>
          <a:xfrm flipH="1">
            <a:off x="1982188" y="4943847"/>
            <a:ext cx="12077" cy="9695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Table 33">
            <a:extLst>
              <a:ext uri="{FF2B5EF4-FFF2-40B4-BE49-F238E27FC236}">
                <a16:creationId xmlns:a16="http://schemas.microsoft.com/office/drawing/2014/main" id="{755BEA43-9C0E-4316-BA19-4DCC697109D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599122" y="924251"/>
          <a:ext cx="5009404" cy="1371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009404">
                  <a:extLst>
                    <a:ext uri="{9D8B030D-6E8A-4147-A177-3AD203B41FA5}">
                      <a16:colId xmlns:a16="http://schemas.microsoft.com/office/drawing/2014/main" val="3047163899"/>
                    </a:ext>
                  </a:extLst>
                </a:gridCol>
              </a:tblGrid>
              <a:tr h="251835">
                <a:tc>
                  <a:txBody>
                    <a:bodyPr/>
                    <a:lstStyle/>
                    <a:p>
                      <a:r>
                        <a:rPr lang="en-GB" sz="1600" dirty="0"/>
                        <a:t>Providing</a:t>
                      </a:r>
                      <a:r>
                        <a:rPr lang="en-GB" sz="1600" baseline="0" dirty="0"/>
                        <a:t> Information, Advice and Guidance on:-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405022"/>
                  </a:ext>
                </a:extLst>
              </a:tr>
              <a:tr h="194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Advice: Change of programme/mode of assessment</a:t>
                      </a:r>
                      <a:endParaRPr lang="en-GB" sz="11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053274"/>
                  </a:ext>
                </a:extLst>
              </a:tr>
              <a:tr h="194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Advice and Guidance: Appeals and Complaints (non academic)</a:t>
                      </a:r>
                      <a:endParaRPr lang="en-GB" sz="11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616056"/>
                  </a:ext>
                </a:extLst>
              </a:tr>
              <a:tr h="194600">
                <a:tc>
                  <a:txBody>
                    <a:bodyPr/>
                    <a:lstStyle/>
                    <a:p>
                      <a:r>
                        <a:rPr lang="en-GB" sz="1100" dirty="0"/>
                        <a:t>Advice: Interruptions / withdrawals / change of  programme </a:t>
                      </a:r>
                      <a:endParaRPr lang="en-GB" sz="11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102999"/>
                  </a:ext>
                </a:extLst>
              </a:tr>
              <a:tr h="207460">
                <a:tc>
                  <a:txBody>
                    <a:bodyPr/>
                    <a:lstStyle/>
                    <a:p>
                      <a:r>
                        <a:rPr lang="en-GB" sz="1100" dirty="0"/>
                        <a:t>General enquiries </a:t>
                      </a:r>
                      <a:endParaRPr lang="en-GB" sz="11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25515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3A0C25F-2EA0-B0A5-BDBD-CBB688785CFA}"/>
              </a:ext>
            </a:extLst>
          </p:cNvPr>
          <p:cNvSpPr txBox="1"/>
          <p:nvPr/>
        </p:nvSpPr>
        <p:spPr>
          <a:xfrm>
            <a:off x="3486798" y="6258984"/>
            <a:ext cx="9475024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600" b="1" dirty="0">
                <a:ea typeface="+mn-lt"/>
                <a:cs typeface="+mn-lt"/>
              </a:rPr>
              <a:t> Email: </a:t>
            </a:r>
            <a:r>
              <a:rPr lang="en-GB" sz="1600" dirty="0">
                <a:ea typeface="+mn-lt"/>
                <a:cs typeface="+mn-lt"/>
                <a:hlinkClick r:id="rId3"/>
              </a:rPr>
              <a:t>soss.iag@manchester.ac.uk</a:t>
            </a:r>
            <a:r>
              <a:rPr lang="en-GB" sz="1600" dirty="0">
                <a:ea typeface="+mn-lt"/>
                <a:cs typeface="+mn-lt"/>
              </a:rPr>
              <a:t> (Staff enquiries)  </a:t>
            </a:r>
            <a:r>
              <a:rPr lang="en-GB" sz="1600" dirty="0">
                <a:ea typeface="+mn-lt"/>
                <a:cs typeface="+mn-lt"/>
                <a:hlinkClick r:id="rId4"/>
              </a:rPr>
              <a:t>soss.hub@manchester.ac.uk</a:t>
            </a:r>
            <a:r>
              <a:rPr lang="en-GB" sz="1600" dirty="0">
                <a:ea typeface="+mn-lt"/>
                <a:cs typeface="+mn-lt"/>
              </a:rPr>
              <a:t> (Student enquiries)</a:t>
            </a:r>
            <a:endParaRPr lang="en-US" sz="1600" dirty="0">
              <a:cs typeface="Calibri"/>
            </a:endParaRPr>
          </a:p>
        </p:txBody>
      </p:sp>
      <p:graphicFrame>
        <p:nvGraphicFramePr>
          <p:cNvPr id="23" name="Table 33">
            <a:extLst>
              <a:ext uri="{FF2B5EF4-FFF2-40B4-BE49-F238E27FC236}">
                <a16:creationId xmlns:a16="http://schemas.microsoft.com/office/drawing/2014/main" id="{755BEA43-9C0E-4316-BA19-4DCC697109D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599122" y="2311824"/>
          <a:ext cx="5009404" cy="3947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009404">
                  <a:extLst>
                    <a:ext uri="{9D8B030D-6E8A-4147-A177-3AD203B41FA5}">
                      <a16:colId xmlns:a16="http://schemas.microsoft.com/office/drawing/2014/main" val="3047163899"/>
                    </a:ext>
                  </a:extLst>
                </a:gridCol>
              </a:tblGrid>
              <a:tr h="291733">
                <a:tc>
                  <a:txBody>
                    <a:bodyPr/>
                    <a:lstStyle/>
                    <a:p>
                      <a:r>
                        <a:rPr lang="en-GB" sz="1600" dirty="0"/>
                        <a:t>Areas of activity</a:t>
                      </a:r>
                      <a:r>
                        <a:rPr lang="en-GB" sz="1600" baseline="0" dirty="0"/>
                        <a:t> managed by IAG:-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405022"/>
                  </a:ext>
                </a:extLst>
              </a:tr>
              <a:tr h="248035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</a:rPr>
                        <a:t>Employability</a:t>
                      </a:r>
                      <a:endParaRPr lang="en-GB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053274"/>
                  </a:ext>
                </a:extLst>
              </a:tr>
              <a:tr h="248035">
                <a:tc>
                  <a:txBody>
                    <a:bodyPr/>
                    <a:lstStyle/>
                    <a:p>
                      <a:r>
                        <a:rPr lang="en-GB" sz="1100" dirty="0"/>
                        <a:t>Communications</a:t>
                      </a:r>
                      <a:r>
                        <a:rPr lang="en-GB" sz="1100" baseline="0" dirty="0"/>
                        <a:t> including Emails &amp; </a:t>
                      </a:r>
                      <a:r>
                        <a:rPr lang="en-GB" sz="1100" dirty="0"/>
                        <a:t>social media</a:t>
                      </a:r>
                      <a:endParaRPr lang="en-GB" sz="11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616056"/>
                  </a:ext>
                </a:extLst>
              </a:tr>
              <a:tr h="248035">
                <a:tc>
                  <a:txBody>
                    <a:bodyPr/>
                    <a:lstStyle/>
                    <a:p>
                      <a:r>
                        <a:rPr lang="en-GB" sz="1100"/>
                        <a:t>Student Engagement: student voice; reps; PASS; peer support, societies</a:t>
                      </a:r>
                      <a:endParaRPr lang="en-GB" sz="11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102999"/>
                  </a:ext>
                </a:extLst>
              </a:tr>
              <a:tr h="37129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100" b="0" u="none" strike="noStrike" noProof="0"/>
                        <a:t>Identify &amp; deliver activities relating to student development, particularly for students/groups where progression or attainment gaps exist.</a:t>
                      </a:r>
                      <a:endParaRPr lang="en-GB" sz="1100" b="0" i="0" u="none" strike="noStrike" noProof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255151"/>
                  </a:ext>
                </a:extLst>
              </a:tr>
              <a:tr h="248035">
                <a:tc>
                  <a:txBody>
                    <a:bodyPr/>
                    <a:lstStyle/>
                    <a:p>
                      <a:r>
                        <a:rPr lang="en-GB" sz="1100"/>
                        <a:t>Welcome and graduation</a:t>
                      </a:r>
                      <a:endParaRPr lang="en-GB" sz="11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866152"/>
                  </a:ext>
                </a:extLst>
              </a:tr>
              <a:tr h="2480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Creating Informal transcripts, sponsorship letters; transcripts for external bodies </a:t>
                      </a:r>
                      <a:endParaRPr lang="en-GB" sz="11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972741"/>
                  </a:ext>
                </a:extLst>
              </a:tr>
              <a:tr h="248035">
                <a:tc>
                  <a:txBody>
                    <a:bodyPr/>
                    <a:lstStyle/>
                    <a:p>
                      <a:r>
                        <a:rPr lang="en-GB" sz="1100" dirty="0"/>
                        <a:t>Academic Advising </a:t>
                      </a:r>
                      <a:endParaRPr lang="en-GB" sz="11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536098"/>
                  </a:ext>
                </a:extLst>
              </a:tr>
              <a:tr h="248035">
                <a:tc>
                  <a:txBody>
                    <a:bodyPr/>
                    <a:lstStyle/>
                    <a:p>
                      <a:r>
                        <a:rPr lang="en-GB" sz="1100" dirty="0"/>
                        <a:t>Skills development </a:t>
                      </a:r>
                      <a:endParaRPr lang="en-GB" sz="11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910384"/>
                  </a:ext>
                </a:extLst>
              </a:tr>
              <a:tr h="371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none" strike="noStrike" noProof="0" dirty="0">
                          <a:solidFill>
                            <a:schemeClr val="dk1"/>
                          </a:solidFill>
                        </a:rPr>
                        <a:t>Maintaining Blackboard spaces – community spaces. </a:t>
                      </a:r>
                      <a:endParaRPr lang="en-GB" sz="1100" b="0" i="0" u="none" strike="noStrike" noProof="0" dirty="0">
                        <a:latin typeface="+mn-lt"/>
                      </a:endParaRPr>
                    </a:p>
                    <a:p>
                      <a:endParaRPr lang="en-GB" sz="11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40717"/>
                  </a:ext>
                </a:extLst>
              </a:tr>
              <a:tr h="2480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Completion of</a:t>
                      </a:r>
                      <a:r>
                        <a:rPr lang="en-GB" sz="1100" baseline="0" dirty="0"/>
                        <a:t> the </a:t>
                      </a:r>
                      <a:r>
                        <a:rPr lang="en-GB" sz="1100" dirty="0"/>
                        <a:t>Tier Census checks </a:t>
                      </a:r>
                      <a:endParaRPr lang="en-GB" sz="11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3459"/>
                  </a:ext>
                </a:extLst>
              </a:tr>
              <a:tr h="371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Unit surveys/NSS/PTES – promotion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</a:rPr>
                        <a:t>,</a:t>
                      </a:r>
                      <a:r>
                        <a:rPr lang="en-GB" sz="1100" b="1" baseline="0" dirty="0">
                          <a:solidFill>
                            <a:schemeClr val="accent2"/>
                          </a:solidFill>
                        </a:rPr>
                        <a:t> </a:t>
                      </a:r>
                      <a:r>
                        <a:rPr lang="en-GB" sz="1100" dirty="0"/>
                        <a:t>build</a:t>
                      </a:r>
                      <a:r>
                        <a:rPr lang="en-GB" sz="1100" b="1" dirty="0">
                          <a:solidFill>
                            <a:schemeClr val="accent6"/>
                          </a:solidFill>
                        </a:rPr>
                        <a:t>,</a:t>
                      </a:r>
                      <a:r>
                        <a:rPr lang="en-GB" sz="11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GB" sz="1100" dirty="0"/>
                        <a:t>data circulation (e.g. reports)</a:t>
                      </a:r>
                      <a:endParaRPr lang="en-GB" sz="1100" dirty="0">
                        <a:latin typeface="+mn-lt"/>
                      </a:endParaRPr>
                    </a:p>
                    <a:p>
                      <a:endParaRPr lang="en-GB" sz="11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803678"/>
                  </a:ext>
                </a:extLst>
              </a:tr>
              <a:tr h="2254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</a:rPr>
                        <a:t>Student hubs</a:t>
                      </a:r>
                      <a:r>
                        <a:rPr lang="en-GB" sz="1100" kern="1200" baseline="0" dirty="0">
                          <a:solidFill>
                            <a:schemeClr val="dk1"/>
                          </a:solidFill>
                        </a:rPr>
                        <a:t> which will deal with all enquiries</a:t>
                      </a:r>
                      <a:endParaRPr lang="en-GB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752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703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D03FBAF43D3243821C8B014A56C88E" ma:contentTypeVersion="13" ma:contentTypeDescription="Create a new document." ma:contentTypeScope="" ma:versionID="d776f2b91b201d8c5c787f4b597a6fe9">
  <xsd:schema xmlns:xsd="http://www.w3.org/2001/XMLSchema" xmlns:xs="http://www.w3.org/2001/XMLSchema" xmlns:p="http://schemas.microsoft.com/office/2006/metadata/properties" xmlns:ns3="585615ac-d35c-474e-9469-5b5b1fc23335" xmlns:ns4="3ecc3de6-2511-4caa-9557-44e29cf96564" targetNamespace="http://schemas.microsoft.com/office/2006/metadata/properties" ma:root="true" ma:fieldsID="a6ff5ec556ceb9377de9829e4f86a364" ns3:_="" ns4:_="">
    <xsd:import namespace="585615ac-d35c-474e-9469-5b5b1fc23335"/>
    <xsd:import namespace="3ecc3de6-2511-4caa-9557-44e29cf9656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5615ac-d35c-474e-9469-5b5b1fc233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cc3de6-2511-4caa-9557-44e29cf96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A9A426A-878F-4B1A-86B9-C97FEAEC65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5615ac-d35c-474e-9469-5b5b1fc23335"/>
    <ds:schemaRef ds:uri="3ecc3de6-2511-4caa-9557-44e29cf965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957770-7385-4454-BF06-8E70172BBA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47A8F1-A2FD-4963-A109-2942C4316ABC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585615ac-d35c-474e-9469-5b5b1fc23335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3ecc3de6-2511-4caa-9557-44e29cf9656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Office PowerPoint</Application>
  <PresentationFormat>Widescreen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Wilson</dc:creator>
  <cp:lastModifiedBy>Alison Wilson</cp:lastModifiedBy>
  <cp:revision>1</cp:revision>
  <dcterms:created xsi:type="dcterms:W3CDTF">2023-08-29T11:33:25Z</dcterms:created>
  <dcterms:modified xsi:type="dcterms:W3CDTF">2023-08-29T11:34:24Z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0x01010027D03FBAF43D3243821C8B014A56C88E</vt:lpwstr>
  </property>
</Properties>
</file>