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  <p:sldMasterId id="2147483677" r:id="rId6"/>
    <p:sldMasterId id="2147483697" r:id="rId7"/>
    <p:sldMasterId id="2147483700" r:id="rId8"/>
    <p:sldMasterId id="2147483705" r:id="rId9"/>
  </p:sldMasterIdLst>
  <p:notesMasterIdLst>
    <p:notesMasterId r:id="rId36"/>
  </p:notesMasterIdLst>
  <p:sldIdLst>
    <p:sldId id="1679" r:id="rId10"/>
    <p:sldId id="1609" r:id="rId11"/>
    <p:sldId id="1780" r:id="rId12"/>
    <p:sldId id="1776" r:id="rId13"/>
    <p:sldId id="1764" r:id="rId14"/>
    <p:sldId id="715" r:id="rId15"/>
    <p:sldId id="1672" r:id="rId16"/>
    <p:sldId id="1673" r:id="rId17"/>
    <p:sldId id="1671" r:id="rId18"/>
    <p:sldId id="1777" r:id="rId19"/>
    <p:sldId id="1781" r:id="rId20"/>
    <p:sldId id="1773" r:id="rId21"/>
    <p:sldId id="1774" r:id="rId22"/>
    <p:sldId id="1775" r:id="rId23"/>
    <p:sldId id="1782" r:id="rId24"/>
    <p:sldId id="1771" r:id="rId25"/>
    <p:sldId id="1772" r:id="rId26"/>
    <p:sldId id="1765" r:id="rId27"/>
    <p:sldId id="1766" r:id="rId28"/>
    <p:sldId id="1779" r:id="rId29"/>
    <p:sldId id="1778" r:id="rId30"/>
    <p:sldId id="1767" r:id="rId31"/>
    <p:sldId id="1770" r:id="rId32"/>
    <p:sldId id="1783" r:id="rId33"/>
    <p:sldId id="1611" r:id="rId34"/>
    <p:sldId id="159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291853-9F94-7763-7CBE-12EF230382A5}" v="3" dt="2025-05-08T12:40:39.552"/>
    <p1510:client id="{F8C72A61-77D8-43DB-9394-F50DD1EFD67F}" v="4" dt="2025-05-07T13:07:53.431"/>
    <p1510:client id="{FB24D79E-7DE4-486D-96AE-2949C7FA692F}" v="82" dt="2025-05-08T12:54:03.5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ryn Rodway" userId="eb1f5484-34a6-49e8-b07b-27ddd2a27ec9" providerId="ADAL" clId="{FB24D79E-7DE4-486D-96AE-2949C7FA692F}"/>
    <pc:docChg chg="undo custSel modSld">
      <pc:chgData name="Cathryn Rodway" userId="eb1f5484-34a6-49e8-b07b-27ddd2a27ec9" providerId="ADAL" clId="{FB24D79E-7DE4-486D-96AE-2949C7FA692F}" dt="2025-05-08T12:55:14.986" v="93" actId="14100"/>
      <pc:docMkLst>
        <pc:docMk/>
      </pc:docMkLst>
      <pc:sldChg chg="modSp mod">
        <pc:chgData name="Cathryn Rodway" userId="eb1f5484-34a6-49e8-b07b-27ddd2a27ec9" providerId="ADAL" clId="{FB24D79E-7DE4-486D-96AE-2949C7FA692F}" dt="2025-05-08T12:37:53.949" v="11" actId="208"/>
        <pc:sldMkLst>
          <pc:docMk/>
          <pc:sldMk cId="0" sldId="715"/>
        </pc:sldMkLst>
        <pc:picChg chg="mod">
          <ac:chgData name="Cathryn Rodway" userId="eb1f5484-34a6-49e8-b07b-27ddd2a27ec9" providerId="ADAL" clId="{FB24D79E-7DE4-486D-96AE-2949C7FA692F}" dt="2025-05-08T12:37:53.949" v="11" actId="208"/>
          <ac:picMkLst>
            <pc:docMk/>
            <pc:sldMk cId="0" sldId="715"/>
            <ac:picMk id="3" creationId="{458D5CD4-64C0-428C-18DC-9767DE530605}"/>
          </ac:picMkLst>
        </pc:picChg>
        <pc:picChg chg="mod">
          <ac:chgData name="Cathryn Rodway" userId="eb1f5484-34a6-49e8-b07b-27ddd2a27ec9" providerId="ADAL" clId="{FB24D79E-7DE4-486D-96AE-2949C7FA692F}" dt="2025-05-08T12:37:50.480" v="10" actId="208"/>
          <ac:picMkLst>
            <pc:docMk/>
            <pc:sldMk cId="0" sldId="715"/>
            <ac:picMk id="4" creationId="{98E27413-8247-C34A-8B7E-40392F096950}"/>
          </ac:picMkLst>
        </pc:picChg>
        <pc:picChg chg="mod">
          <ac:chgData name="Cathryn Rodway" userId="eb1f5484-34a6-49e8-b07b-27ddd2a27ec9" providerId="ADAL" clId="{FB24D79E-7DE4-486D-96AE-2949C7FA692F}" dt="2025-05-08T12:37:47.449" v="9" actId="208"/>
          <ac:picMkLst>
            <pc:docMk/>
            <pc:sldMk cId="0" sldId="715"/>
            <ac:picMk id="6" creationId="{63157D66-E90C-F542-B5F5-46867FA0D3BF}"/>
          </ac:picMkLst>
        </pc:picChg>
        <pc:picChg chg="mod">
          <ac:chgData name="Cathryn Rodway" userId="eb1f5484-34a6-49e8-b07b-27ddd2a27ec9" providerId="ADAL" clId="{FB24D79E-7DE4-486D-96AE-2949C7FA692F}" dt="2025-05-08T12:37:43.958" v="8" actId="208"/>
          <ac:picMkLst>
            <pc:docMk/>
            <pc:sldMk cId="0" sldId="715"/>
            <ac:picMk id="93188" creationId="{34FC7050-6736-C69A-C05E-462E6CFBA2F1}"/>
          </ac:picMkLst>
        </pc:picChg>
      </pc:sldChg>
      <pc:sldChg chg="modSp mod">
        <pc:chgData name="Cathryn Rodway" userId="eb1f5484-34a6-49e8-b07b-27ddd2a27ec9" providerId="ADAL" clId="{FB24D79E-7DE4-486D-96AE-2949C7FA692F}" dt="2025-05-08T12:55:14.986" v="93" actId="14100"/>
        <pc:sldMkLst>
          <pc:docMk/>
          <pc:sldMk cId="3536980764" sldId="1611"/>
        </pc:sldMkLst>
        <pc:spChg chg="mod">
          <ac:chgData name="Cathryn Rodway" userId="eb1f5484-34a6-49e8-b07b-27ddd2a27ec9" providerId="ADAL" clId="{FB24D79E-7DE4-486D-96AE-2949C7FA692F}" dt="2025-05-08T12:55:14.986" v="93" actId="14100"/>
          <ac:spMkLst>
            <pc:docMk/>
            <pc:sldMk cId="3536980764" sldId="1611"/>
            <ac:spMk id="218115" creationId="{00000000-0000-0000-0000-000000000000}"/>
          </ac:spMkLst>
        </pc:spChg>
      </pc:sldChg>
      <pc:sldChg chg="modSp mod">
        <pc:chgData name="Cathryn Rodway" userId="eb1f5484-34a6-49e8-b07b-27ddd2a27ec9" providerId="ADAL" clId="{FB24D79E-7DE4-486D-96AE-2949C7FA692F}" dt="2025-05-08T12:46:15.389" v="59" actId="1076"/>
        <pc:sldMkLst>
          <pc:docMk/>
          <pc:sldMk cId="0" sldId="1671"/>
        </pc:sldMkLst>
        <pc:spChg chg="mod">
          <ac:chgData name="Cathryn Rodway" userId="eb1f5484-34a6-49e8-b07b-27ddd2a27ec9" providerId="ADAL" clId="{FB24D79E-7DE4-486D-96AE-2949C7FA692F}" dt="2025-05-08T12:45:15.697" v="48" actId="255"/>
          <ac:spMkLst>
            <pc:docMk/>
            <pc:sldMk cId="0" sldId="1671"/>
            <ac:spMk id="6" creationId="{0FF4FD03-5248-F5C3-133C-550B697D3208}"/>
          </ac:spMkLst>
        </pc:spChg>
        <pc:spChg chg="mod">
          <ac:chgData name="Cathryn Rodway" userId="eb1f5484-34a6-49e8-b07b-27ddd2a27ec9" providerId="ADAL" clId="{FB24D79E-7DE4-486D-96AE-2949C7FA692F}" dt="2025-05-08T12:46:04.030" v="57" actId="1076"/>
          <ac:spMkLst>
            <pc:docMk/>
            <pc:sldMk cId="0" sldId="1671"/>
            <ac:spMk id="11" creationId="{41568CD3-A204-4DEC-664E-66DBDC562FCA}"/>
          </ac:spMkLst>
        </pc:spChg>
        <pc:spChg chg="mod">
          <ac:chgData name="Cathryn Rodway" userId="eb1f5484-34a6-49e8-b07b-27ddd2a27ec9" providerId="ADAL" clId="{FB24D79E-7DE4-486D-96AE-2949C7FA692F}" dt="2025-05-08T12:45:55.649" v="56" actId="1076"/>
          <ac:spMkLst>
            <pc:docMk/>
            <pc:sldMk cId="0" sldId="1671"/>
            <ac:spMk id="12" creationId="{889410F3-7C48-7DDA-7BF5-1DF619120010}"/>
          </ac:spMkLst>
        </pc:spChg>
        <pc:spChg chg="mod">
          <ac:chgData name="Cathryn Rodway" userId="eb1f5484-34a6-49e8-b07b-27ddd2a27ec9" providerId="ADAL" clId="{FB24D79E-7DE4-486D-96AE-2949C7FA692F}" dt="2025-05-08T12:46:15.389" v="59" actId="1076"/>
          <ac:spMkLst>
            <pc:docMk/>
            <pc:sldMk cId="0" sldId="1671"/>
            <ac:spMk id="13" creationId="{A9106CB9-530D-98C6-1424-9A967D462F05}"/>
          </ac:spMkLst>
        </pc:spChg>
        <pc:picChg chg="mod">
          <ac:chgData name="Cathryn Rodway" userId="eb1f5484-34a6-49e8-b07b-27ddd2a27ec9" providerId="ADAL" clId="{FB24D79E-7DE4-486D-96AE-2949C7FA692F}" dt="2025-05-08T12:45:44.540" v="55" actId="1076"/>
          <ac:picMkLst>
            <pc:docMk/>
            <pc:sldMk cId="0" sldId="1671"/>
            <ac:picMk id="102409" creationId="{3B885A41-5F46-6774-603D-C56D33527500}"/>
          </ac:picMkLst>
        </pc:picChg>
        <pc:picChg chg="mod">
          <ac:chgData name="Cathryn Rodway" userId="eb1f5484-34a6-49e8-b07b-27ddd2a27ec9" providerId="ADAL" clId="{FB24D79E-7DE4-486D-96AE-2949C7FA692F}" dt="2025-05-08T12:46:09.559" v="58" actId="1076"/>
          <ac:picMkLst>
            <pc:docMk/>
            <pc:sldMk cId="0" sldId="1671"/>
            <ac:picMk id="102410" creationId="{13AF444C-C172-0CAF-2202-8D6869FBA9BF}"/>
          </ac:picMkLst>
        </pc:picChg>
      </pc:sldChg>
      <pc:sldChg chg="modSp mod">
        <pc:chgData name="Cathryn Rodway" userId="eb1f5484-34a6-49e8-b07b-27ddd2a27ec9" providerId="ADAL" clId="{FB24D79E-7DE4-486D-96AE-2949C7FA692F}" dt="2025-05-08T12:43:59.489" v="41" actId="1076"/>
        <pc:sldMkLst>
          <pc:docMk/>
          <pc:sldMk cId="0" sldId="1672"/>
        </pc:sldMkLst>
        <pc:spChg chg="mod">
          <ac:chgData name="Cathryn Rodway" userId="eb1f5484-34a6-49e8-b07b-27ddd2a27ec9" providerId="ADAL" clId="{FB24D79E-7DE4-486D-96AE-2949C7FA692F}" dt="2025-05-08T12:42:47.989" v="24" actId="255"/>
          <ac:spMkLst>
            <pc:docMk/>
            <pc:sldMk cId="0" sldId="1672"/>
            <ac:spMk id="7" creationId="{2C185B0A-172A-8689-B15F-E17D7E6D693A}"/>
          </ac:spMkLst>
        </pc:spChg>
        <pc:picChg chg="mod">
          <ac:chgData name="Cathryn Rodway" userId="eb1f5484-34a6-49e8-b07b-27ddd2a27ec9" providerId="ADAL" clId="{FB24D79E-7DE4-486D-96AE-2949C7FA692F}" dt="2025-05-08T12:43:18.440" v="29" actId="14100"/>
          <ac:picMkLst>
            <pc:docMk/>
            <pc:sldMk cId="0" sldId="1672"/>
            <ac:picMk id="98308" creationId="{4B9060AE-D040-B3F7-A64E-D892A6E76968}"/>
          </ac:picMkLst>
        </pc:picChg>
        <pc:picChg chg="mod">
          <ac:chgData name="Cathryn Rodway" userId="eb1f5484-34a6-49e8-b07b-27ddd2a27ec9" providerId="ADAL" clId="{FB24D79E-7DE4-486D-96AE-2949C7FA692F}" dt="2025-05-08T12:43:59.489" v="41" actId="1076"/>
          <ac:picMkLst>
            <pc:docMk/>
            <pc:sldMk cId="0" sldId="1672"/>
            <ac:picMk id="98309" creationId="{FA713A3D-F4C8-1F23-D762-AB0A7FEC8975}"/>
          </ac:picMkLst>
        </pc:picChg>
        <pc:picChg chg="mod">
          <ac:chgData name="Cathryn Rodway" userId="eb1f5484-34a6-49e8-b07b-27ddd2a27ec9" providerId="ADAL" clId="{FB24D79E-7DE4-486D-96AE-2949C7FA692F}" dt="2025-05-08T12:43:34.719" v="36" actId="1076"/>
          <ac:picMkLst>
            <pc:docMk/>
            <pc:sldMk cId="0" sldId="1672"/>
            <ac:picMk id="98310" creationId="{C606C987-956E-7B68-A3D3-741350E7054B}"/>
          </ac:picMkLst>
        </pc:picChg>
      </pc:sldChg>
      <pc:sldChg chg="modSp mod">
        <pc:chgData name="Cathryn Rodway" userId="eb1f5484-34a6-49e8-b07b-27ddd2a27ec9" providerId="ADAL" clId="{FB24D79E-7DE4-486D-96AE-2949C7FA692F}" dt="2025-05-08T12:44:30.315" v="47" actId="20577"/>
        <pc:sldMkLst>
          <pc:docMk/>
          <pc:sldMk cId="0" sldId="1673"/>
        </pc:sldMkLst>
        <pc:spChg chg="mod">
          <ac:chgData name="Cathryn Rodway" userId="eb1f5484-34a6-49e8-b07b-27ddd2a27ec9" providerId="ADAL" clId="{FB24D79E-7DE4-486D-96AE-2949C7FA692F}" dt="2025-05-08T12:44:30.315" v="47" actId="20577"/>
          <ac:spMkLst>
            <pc:docMk/>
            <pc:sldMk cId="0" sldId="1673"/>
            <ac:spMk id="7" creationId="{57B6194B-39C1-2BF7-3A7A-BF327520FC27}"/>
          </ac:spMkLst>
        </pc:spChg>
      </pc:sldChg>
      <pc:sldChg chg="modSp mod">
        <pc:chgData name="Cathryn Rodway" userId="eb1f5484-34a6-49e8-b07b-27ddd2a27ec9" providerId="ADAL" clId="{FB24D79E-7DE4-486D-96AE-2949C7FA692F}" dt="2025-05-08T12:36:44.998" v="7" actId="208"/>
        <pc:sldMkLst>
          <pc:docMk/>
          <pc:sldMk cId="3285271162" sldId="1764"/>
        </pc:sldMkLst>
        <pc:spChg chg="mod">
          <ac:chgData name="Cathryn Rodway" userId="eb1f5484-34a6-49e8-b07b-27ddd2a27ec9" providerId="ADAL" clId="{FB24D79E-7DE4-486D-96AE-2949C7FA692F}" dt="2025-05-08T12:36:34.387" v="5" actId="14100"/>
          <ac:spMkLst>
            <pc:docMk/>
            <pc:sldMk cId="3285271162" sldId="1764"/>
            <ac:spMk id="6" creationId="{42525333-6EA1-8545-DD74-68A857223A7B}"/>
          </ac:spMkLst>
        </pc:spChg>
        <pc:picChg chg="mod">
          <ac:chgData name="Cathryn Rodway" userId="eb1f5484-34a6-49e8-b07b-27ddd2a27ec9" providerId="ADAL" clId="{FB24D79E-7DE4-486D-96AE-2949C7FA692F}" dt="2025-05-08T12:36:41.102" v="6" actId="208"/>
          <ac:picMkLst>
            <pc:docMk/>
            <pc:sldMk cId="3285271162" sldId="1764"/>
            <ac:picMk id="4" creationId="{7B622EFA-6CD0-564C-C633-72F2C5519649}"/>
          </ac:picMkLst>
        </pc:picChg>
        <pc:picChg chg="mod">
          <ac:chgData name="Cathryn Rodway" userId="eb1f5484-34a6-49e8-b07b-27ddd2a27ec9" providerId="ADAL" clId="{FB24D79E-7DE4-486D-96AE-2949C7FA692F}" dt="2025-05-08T12:36:44.998" v="7" actId="208"/>
          <ac:picMkLst>
            <pc:docMk/>
            <pc:sldMk cId="3285271162" sldId="1764"/>
            <ac:picMk id="1026" creationId="{7097E4F9-83B9-AD7D-AFEF-A3AB854720EB}"/>
          </ac:picMkLst>
        </pc:picChg>
      </pc:sldChg>
      <pc:sldChg chg="modSp mod">
        <pc:chgData name="Cathryn Rodway" userId="eb1f5484-34a6-49e8-b07b-27ddd2a27ec9" providerId="ADAL" clId="{FB24D79E-7DE4-486D-96AE-2949C7FA692F}" dt="2025-05-08T12:51:51.380" v="80" actId="1076"/>
        <pc:sldMkLst>
          <pc:docMk/>
          <pc:sldMk cId="2314100209" sldId="1765"/>
        </pc:sldMkLst>
        <pc:picChg chg="mod">
          <ac:chgData name="Cathryn Rodway" userId="eb1f5484-34a6-49e8-b07b-27ddd2a27ec9" providerId="ADAL" clId="{FB24D79E-7DE4-486D-96AE-2949C7FA692F}" dt="2025-05-08T12:51:51.380" v="80" actId="1076"/>
          <ac:picMkLst>
            <pc:docMk/>
            <pc:sldMk cId="2314100209" sldId="1765"/>
            <ac:picMk id="6" creationId="{54BA000F-4EC8-223B-D2F7-3D520DD1AB0D}"/>
          </ac:picMkLst>
        </pc:picChg>
      </pc:sldChg>
      <pc:sldChg chg="modSp mod">
        <pc:chgData name="Cathryn Rodway" userId="eb1f5484-34a6-49e8-b07b-27ddd2a27ec9" providerId="ADAL" clId="{FB24D79E-7DE4-486D-96AE-2949C7FA692F}" dt="2025-05-08T12:53:34.950" v="86" actId="1076"/>
        <pc:sldMkLst>
          <pc:docMk/>
          <pc:sldMk cId="1059831037" sldId="1766"/>
        </pc:sldMkLst>
        <pc:spChg chg="mod">
          <ac:chgData name="Cathryn Rodway" userId="eb1f5484-34a6-49e8-b07b-27ddd2a27ec9" providerId="ADAL" clId="{FB24D79E-7DE4-486D-96AE-2949C7FA692F}" dt="2025-05-08T12:53:26.890" v="85" actId="14100"/>
          <ac:spMkLst>
            <pc:docMk/>
            <pc:sldMk cId="1059831037" sldId="1766"/>
            <ac:spMk id="7" creationId="{A18BB3BE-958D-A557-7A04-202B97B1B4B5}"/>
          </ac:spMkLst>
        </pc:spChg>
        <pc:picChg chg="mod">
          <ac:chgData name="Cathryn Rodway" userId="eb1f5484-34a6-49e8-b07b-27ddd2a27ec9" providerId="ADAL" clId="{FB24D79E-7DE4-486D-96AE-2949C7FA692F}" dt="2025-05-08T12:53:15.926" v="82" actId="208"/>
          <ac:picMkLst>
            <pc:docMk/>
            <pc:sldMk cId="1059831037" sldId="1766"/>
            <ac:picMk id="3" creationId="{FDF704BA-AF6C-D3DA-5A55-F4A19CD53D1A}"/>
          </ac:picMkLst>
        </pc:picChg>
        <pc:picChg chg="mod">
          <ac:chgData name="Cathryn Rodway" userId="eb1f5484-34a6-49e8-b07b-27ddd2a27ec9" providerId="ADAL" clId="{FB24D79E-7DE4-486D-96AE-2949C7FA692F}" dt="2025-05-08T12:53:13.351" v="81" actId="208"/>
          <ac:picMkLst>
            <pc:docMk/>
            <pc:sldMk cId="1059831037" sldId="1766"/>
            <ac:picMk id="4" creationId="{80F5A223-17F9-D7D2-AACE-A023463EDD6B}"/>
          </ac:picMkLst>
        </pc:picChg>
        <pc:picChg chg="mod">
          <ac:chgData name="Cathryn Rodway" userId="eb1f5484-34a6-49e8-b07b-27ddd2a27ec9" providerId="ADAL" clId="{FB24D79E-7DE4-486D-96AE-2949C7FA692F}" dt="2025-05-08T12:53:34.950" v="86" actId="1076"/>
          <ac:picMkLst>
            <pc:docMk/>
            <pc:sldMk cId="1059831037" sldId="1766"/>
            <ac:picMk id="6" creationId="{A24F15C8-F3C1-AB32-A63E-9D418D4A7440}"/>
          </ac:picMkLst>
        </pc:picChg>
        <pc:picChg chg="mod">
          <ac:chgData name="Cathryn Rodway" userId="eb1f5484-34a6-49e8-b07b-27ddd2a27ec9" providerId="ADAL" clId="{FB24D79E-7DE4-486D-96AE-2949C7FA692F}" dt="2025-05-08T12:53:21.638" v="84" actId="208"/>
          <ac:picMkLst>
            <pc:docMk/>
            <pc:sldMk cId="1059831037" sldId="1766"/>
            <ac:picMk id="8" creationId="{E3139C4C-DB7B-15EB-AEFB-48FFA9BF764B}"/>
          </ac:picMkLst>
        </pc:picChg>
      </pc:sldChg>
      <pc:sldChg chg="modSp mod">
        <pc:chgData name="Cathryn Rodway" userId="eb1f5484-34a6-49e8-b07b-27ddd2a27ec9" providerId="ADAL" clId="{FB24D79E-7DE4-486D-96AE-2949C7FA692F}" dt="2025-05-08T12:54:48.098" v="91" actId="208"/>
        <pc:sldMkLst>
          <pc:docMk/>
          <pc:sldMk cId="1128918791" sldId="1770"/>
        </pc:sldMkLst>
        <pc:picChg chg="mod">
          <ac:chgData name="Cathryn Rodway" userId="eb1f5484-34a6-49e8-b07b-27ddd2a27ec9" providerId="ADAL" clId="{FB24D79E-7DE4-486D-96AE-2949C7FA692F}" dt="2025-05-08T12:54:42.462" v="89" actId="208"/>
          <ac:picMkLst>
            <pc:docMk/>
            <pc:sldMk cId="1128918791" sldId="1770"/>
            <ac:picMk id="4" creationId="{25F1073A-F3D1-6405-7CCD-70AE092E24AC}"/>
          </ac:picMkLst>
        </pc:picChg>
        <pc:picChg chg="mod">
          <ac:chgData name="Cathryn Rodway" userId="eb1f5484-34a6-49e8-b07b-27ddd2a27ec9" providerId="ADAL" clId="{FB24D79E-7DE4-486D-96AE-2949C7FA692F}" dt="2025-05-08T12:54:48.098" v="91" actId="208"/>
          <ac:picMkLst>
            <pc:docMk/>
            <pc:sldMk cId="1128918791" sldId="1770"/>
            <ac:picMk id="5" creationId="{0B96CAA7-0AD5-0BD5-565C-D6C2807961A3}"/>
          </ac:picMkLst>
        </pc:picChg>
        <pc:picChg chg="mod">
          <ac:chgData name="Cathryn Rodway" userId="eb1f5484-34a6-49e8-b07b-27ddd2a27ec9" providerId="ADAL" clId="{FB24D79E-7DE4-486D-96AE-2949C7FA692F}" dt="2025-05-08T12:54:45.653" v="90" actId="208"/>
          <ac:picMkLst>
            <pc:docMk/>
            <pc:sldMk cId="1128918791" sldId="1770"/>
            <ac:picMk id="6" creationId="{60031D55-0F19-C137-E0EE-85BC2567EB64}"/>
          </ac:picMkLst>
        </pc:picChg>
      </pc:sldChg>
      <pc:sldChg chg="modSp mod">
        <pc:chgData name="Cathryn Rodway" userId="eb1f5484-34a6-49e8-b07b-27ddd2a27ec9" providerId="ADAL" clId="{FB24D79E-7DE4-486D-96AE-2949C7FA692F}" dt="2025-05-08T12:51:30.545" v="79" actId="208"/>
        <pc:sldMkLst>
          <pc:docMk/>
          <pc:sldMk cId="3447606525" sldId="1771"/>
        </pc:sldMkLst>
        <pc:spChg chg="mod">
          <ac:chgData name="Cathryn Rodway" userId="eb1f5484-34a6-49e8-b07b-27ddd2a27ec9" providerId="ADAL" clId="{FB24D79E-7DE4-486D-96AE-2949C7FA692F}" dt="2025-05-08T12:50:52.154" v="75" actId="14100"/>
          <ac:spMkLst>
            <pc:docMk/>
            <pc:sldMk cId="3447606525" sldId="1771"/>
            <ac:spMk id="5" creationId="{FCCBE621-D69B-FAE9-C3AC-679A7A51EC6D}"/>
          </ac:spMkLst>
        </pc:spChg>
        <pc:picChg chg="mod">
          <ac:chgData name="Cathryn Rodway" userId="eb1f5484-34a6-49e8-b07b-27ddd2a27ec9" providerId="ADAL" clId="{FB24D79E-7DE4-486D-96AE-2949C7FA692F}" dt="2025-05-08T12:51:30.545" v="79" actId="208"/>
          <ac:picMkLst>
            <pc:docMk/>
            <pc:sldMk cId="3447606525" sldId="1771"/>
            <ac:picMk id="6" creationId="{3CEDEECB-8791-60A7-21A2-3FCD9BEF102F}"/>
          </ac:picMkLst>
        </pc:picChg>
      </pc:sldChg>
      <pc:sldChg chg="modSp mod">
        <pc:chgData name="Cathryn Rodway" userId="eb1f5484-34a6-49e8-b07b-27ddd2a27ec9" providerId="ADAL" clId="{FB24D79E-7DE4-486D-96AE-2949C7FA692F}" dt="2025-05-08T12:51:26.073" v="78" actId="208"/>
        <pc:sldMkLst>
          <pc:docMk/>
          <pc:sldMk cId="1565016339" sldId="1772"/>
        </pc:sldMkLst>
        <pc:spChg chg="mod">
          <ac:chgData name="Cathryn Rodway" userId="eb1f5484-34a6-49e8-b07b-27ddd2a27ec9" providerId="ADAL" clId="{FB24D79E-7DE4-486D-96AE-2949C7FA692F}" dt="2025-05-08T12:51:13.632" v="76" actId="14100"/>
          <ac:spMkLst>
            <pc:docMk/>
            <pc:sldMk cId="1565016339" sldId="1772"/>
            <ac:spMk id="4" creationId="{AE5E3D97-F1AB-FBB1-ED88-578669FE9B6A}"/>
          </ac:spMkLst>
        </pc:spChg>
        <pc:picChg chg="mod">
          <ac:chgData name="Cathryn Rodway" userId="eb1f5484-34a6-49e8-b07b-27ddd2a27ec9" providerId="ADAL" clId="{FB24D79E-7DE4-486D-96AE-2949C7FA692F}" dt="2025-05-08T12:51:18.241" v="77" actId="208"/>
          <ac:picMkLst>
            <pc:docMk/>
            <pc:sldMk cId="1565016339" sldId="1772"/>
            <ac:picMk id="5" creationId="{1C4F4551-AF34-2239-90C0-4C7A0E6FF34E}"/>
          </ac:picMkLst>
        </pc:picChg>
        <pc:picChg chg="mod">
          <ac:chgData name="Cathryn Rodway" userId="eb1f5484-34a6-49e8-b07b-27ddd2a27ec9" providerId="ADAL" clId="{FB24D79E-7DE4-486D-96AE-2949C7FA692F}" dt="2025-05-08T12:51:26.073" v="78" actId="208"/>
          <ac:picMkLst>
            <pc:docMk/>
            <pc:sldMk cId="1565016339" sldId="1772"/>
            <ac:picMk id="7" creationId="{E1CCD8EE-D48E-0864-B907-1F59E646FA45}"/>
          </ac:picMkLst>
        </pc:picChg>
      </pc:sldChg>
      <pc:sldChg chg="modSp mod">
        <pc:chgData name="Cathryn Rodway" userId="eb1f5484-34a6-49e8-b07b-27ddd2a27ec9" providerId="ADAL" clId="{FB24D79E-7DE4-486D-96AE-2949C7FA692F}" dt="2025-05-08T12:47:43.731" v="66" actId="1076"/>
        <pc:sldMkLst>
          <pc:docMk/>
          <pc:sldMk cId="2158457626" sldId="1773"/>
        </pc:sldMkLst>
        <pc:picChg chg="mod">
          <ac:chgData name="Cathryn Rodway" userId="eb1f5484-34a6-49e8-b07b-27ddd2a27ec9" providerId="ADAL" clId="{FB24D79E-7DE4-486D-96AE-2949C7FA692F}" dt="2025-05-08T12:47:43.731" v="66" actId="1076"/>
          <ac:picMkLst>
            <pc:docMk/>
            <pc:sldMk cId="2158457626" sldId="1773"/>
            <ac:picMk id="3" creationId="{BE0DECC5-DC7E-F753-7E8E-49B10A532A8E}"/>
          </ac:picMkLst>
        </pc:picChg>
        <pc:picChg chg="mod">
          <ac:chgData name="Cathryn Rodway" userId="eb1f5484-34a6-49e8-b07b-27ddd2a27ec9" providerId="ADAL" clId="{FB24D79E-7DE4-486D-96AE-2949C7FA692F}" dt="2025-05-08T12:47:32.300" v="63" actId="208"/>
          <ac:picMkLst>
            <pc:docMk/>
            <pc:sldMk cId="2158457626" sldId="1773"/>
            <ac:picMk id="4" creationId="{A6D7B720-06F3-CCF6-07B8-8CADB09B217A}"/>
          </ac:picMkLst>
        </pc:picChg>
        <pc:picChg chg="mod">
          <ac:chgData name="Cathryn Rodway" userId="eb1f5484-34a6-49e8-b07b-27ddd2a27ec9" providerId="ADAL" clId="{FB24D79E-7DE4-486D-96AE-2949C7FA692F}" dt="2025-05-08T12:47:36.374" v="64" actId="208"/>
          <ac:picMkLst>
            <pc:docMk/>
            <pc:sldMk cId="2158457626" sldId="1773"/>
            <ac:picMk id="4098" creationId="{69809905-BA4F-7CAB-0DA3-87BCFD74BE6E}"/>
          </ac:picMkLst>
        </pc:picChg>
      </pc:sldChg>
      <pc:sldChg chg="modSp mod">
        <pc:chgData name="Cathryn Rodway" userId="eb1f5484-34a6-49e8-b07b-27ddd2a27ec9" providerId="ADAL" clId="{FB24D79E-7DE4-486D-96AE-2949C7FA692F}" dt="2025-05-08T12:49:15.631" v="70" actId="1076"/>
        <pc:sldMkLst>
          <pc:docMk/>
          <pc:sldMk cId="3107673555" sldId="1774"/>
        </pc:sldMkLst>
        <pc:spChg chg="mod">
          <ac:chgData name="Cathryn Rodway" userId="eb1f5484-34a6-49e8-b07b-27ddd2a27ec9" providerId="ADAL" clId="{FB24D79E-7DE4-486D-96AE-2949C7FA692F}" dt="2025-05-08T12:49:15.631" v="70" actId="1076"/>
          <ac:spMkLst>
            <pc:docMk/>
            <pc:sldMk cId="3107673555" sldId="1774"/>
            <ac:spMk id="7" creationId="{B14A8D02-0201-0172-4154-7766DEE070F7}"/>
          </ac:spMkLst>
        </pc:spChg>
        <pc:picChg chg="mod">
          <ac:chgData name="Cathryn Rodway" userId="eb1f5484-34a6-49e8-b07b-27ddd2a27ec9" providerId="ADAL" clId="{FB24D79E-7DE4-486D-96AE-2949C7FA692F}" dt="2025-05-08T12:48:31.856" v="67" actId="208"/>
          <ac:picMkLst>
            <pc:docMk/>
            <pc:sldMk cId="3107673555" sldId="1774"/>
            <ac:picMk id="3" creationId="{BCF3BBDA-8B7A-8B67-538D-F98AE5390F84}"/>
          </ac:picMkLst>
        </pc:picChg>
        <pc:picChg chg="mod">
          <ac:chgData name="Cathryn Rodway" userId="eb1f5484-34a6-49e8-b07b-27ddd2a27ec9" providerId="ADAL" clId="{FB24D79E-7DE4-486D-96AE-2949C7FA692F}" dt="2025-05-08T12:48:35.518" v="68" actId="208"/>
          <ac:picMkLst>
            <pc:docMk/>
            <pc:sldMk cId="3107673555" sldId="1774"/>
            <ac:picMk id="5124" creationId="{EEC9C4A7-95D3-5753-72F6-0C0E694548A5}"/>
          </ac:picMkLst>
        </pc:picChg>
      </pc:sldChg>
      <pc:sldChg chg="modSp mod">
        <pc:chgData name="Cathryn Rodway" userId="eb1f5484-34a6-49e8-b07b-27ddd2a27ec9" providerId="ADAL" clId="{FB24D79E-7DE4-486D-96AE-2949C7FA692F}" dt="2025-05-08T12:49:36.052" v="73" actId="208"/>
        <pc:sldMkLst>
          <pc:docMk/>
          <pc:sldMk cId="1737077724" sldId="1775"/>
        </pc:sldMkLst>
        <pc:picChg chg="mod">
          <ac:chgData name="Cathryn Rodway" userId="eb1f5484-34a6-49e8-b07b-27ddd2a27ec9" providerId="ADAL" clId="{FB24D79E-7DE4-486D-96AE-2949C7FA692F}" dt="2025-05-08T12:49:29.645" v="71" actId="208"/>
          <ac:picMkLst>
            <pc:docMk/>
            <pc:sldMk cId="1737077724" sldId="1775"/>
            <ac:picMk id="5" creationId="{16A33903-5CEE-17FE-BA70-4D801CAE1EA6}"/>
          </ac:picMkLst>
        </pc:picChg>
        <pc:picChg chg="mod">
          <ac:chgData name="Cathryn Rodway" userId="eb1f5484-34a6-49e8-b07b-27ddd2a27ec9" providerId="ADAL" clId="{FB24D79E-7DE4-486D-96AE-2949C7FA692F}" dt="2025-05-08T12:49:36.052" v="73" actId="208"/>
          <ac:picMkLst>
            <pc:docMk/>
            <pc:sldMk cId="1737077724" sldId="1775"/>
            <ac:picMk id="7" creationId="{63A81763-7DEE-0341-6A8E-E78FC7402183}"/>
          </ac:picMkLst>
        </pc:picChg>
        <pc:picChg chg="mod">
          <ac:chgData name="Cathryn Rodway" userId="eb1f5484-34a6-49e8-b07b-27ddd2a27ec9" providerId="ADAL" clId="{FB24D79E-7DE4-486D-96AE-2949C7FA692F}" dt="2025-05-08T12:49:33.072" v="72" actId="208"/>
          <ac:picMkLst>
            <pc:docMk/>
            <pc:sldMk cId="1737077724" sldId="1775"/>
            <ac:picMk id="11266" creationId="{F7EB9AFD-7B33-D596-B7B8-400A0387BED2}"/>
          </ac:picMkLst>
        </pc:picChg>
      </pc:sldChg>
      <pc:sldChg chg="modSp mod">
        <pc:chgData name="Cathryn Rodway" userId="eb1f5484-34a6-49e8-b07b-27ddd2a27ec9" providerId="ADAL" clId="{FB24D79E-7DE4-486D-96AE-2949C7FA692F}" dt="2025-05-08T12:35:24.140" v="4" actId="2711"/>
        <pc:sldMkLst>
          <pc:docMk/>
          <pc:sldMk cId="3382746080" sldId="1776"/>
        </pc:sldMkLst>
        <pc:spChg chg="mod">
          <ac:chgData name="Cathryn Rodway" userId="eb1f5484-34a6-49e8-b07b-27ddd2a27ec9" providerId="ADAL" clId="{FB24D79E-7DE4-486D-96AE-2949C7FA692F}" dt="2025-05-08T12:35:24.140" v="4" actId="2711"/>
          <ac:spMkLst>
            <pc:docMk/>
            <pc:sldMk cId="3382746080" sldId="1776"/>
            <ac:spMk id="5" creationId="{FC4CF689-AD7C-4951-C041-F05B15997B57}"/>
          </ac:spMkLst>
        </pc:spChg>
        <pc:spChg chg="mod">
          <ac:chgData name="Cathryn Rodway" userId="eb1f5484-34a6-49e8-b07b-27ddd2a27ec9" providerId="ADAL" clId="{FB24D79E-7DE4-486D-96AE-2949C7FA692F}" dt="2025-05-08T12:31:54.418" v="1" actId="20577"/>
          <ac:spMkLst>
            <pc:docMk/>
            <pc:sldMk cId="3382746080" sldId="1776"/>
            <ac:spMk id="9" creationId="{A2E365DB-3A45-8E00-DA21-66B6A82F1D40}"/>
          </ac:spMkLst>
        </pc:spChg>
        <pc:picChg chg="mod">
          <ac:chgData name="Cathryn Rodway" userId="eb1f5484-34a6-49e8-b07b-27ddd2a27ec9" providerId="ADAL" clId="{FB24D79E-7DE4-486D-96AE-2949C7FA692F}" dt="2025-05-08T12:32:05.668" v="2" actId="208"/>
          <ac:picMkLst>
            <pc:docMk/>
            <pc:sldMk cId="3382746080" sldId="1776"/>
            <ac:picMk id="4" creationId="{7DEA9690-F45D-E51D-F377-B989995C16F2}"/>
          </ac:picMkLst>
        </pc:picChg>
        <pc:picChg chg="mod">
          <ac:chgData name="Cathryn Rodway" userId="eb1f5484-34a6-49e8-b07b-27ddd2a27ec9" providerId="ADAL" clId="{FB24D79E-7DE4-486D-96AE-2949C7FA692F}" dt="2025-05-08T12:32:12.943" v="3" actId="208"/>
          <ac:picMkLst>
            <pc:docMk/>
            <pc:sldMk cId="3382746080" sldId="1776"/>
            <ac:picMk id="12296" creationId="{94F3B967-C82C-7026-E5C1-E3B57CBF0549}"/>
          </ac:picMkLst>
        </pc:picChg>
      </pc:sldChg>
      <pc:sldChg chg="modSp mod">
        <pc:chgData name="Cathryn Rodway" userId="eb1f5484-34a6-49e8-b07b-27ddd2a27ec9" providerId="ADAL" clId="{FB24D79E-7DE4-486D-96AE-2949C7FA692F}" dt="2025-05-08T12:47:20.709" v="62" actId="1076"/>
        <pc:sldMkLst>
          <pc:docMk/>
          <pc:sldMk cId="604946033" sldId="1777"/>
        </pc:sldMkLst>
        <pc:spChg chg="mod">
          <ac:chgData name="Cathryn Rodway" userId="eb1f5484-34a6-49e8-b07b-27ddd2a27ec9" providerId="ADAL" clId="{FB24D79E-7DE4-486D-96AE-2949C7FA692F}" dt="2025-05-08T12:47:20.709" v="62" actId="1076"/>
          <ac:spMkLst>
            <pc:docMk/>
            <pc:sldMk cId="604946033" sldId="1777"/>
            <ac:spMk id="7" creationId="{9856107E-6916-F3B0-BE80-645B25E0E2A2}"/>
          </ac:spMkLst>
        </pc:spChg>
        <pc:picChg chg="mod">
          <ac:chgData name="Cathryn Rodway" userId="eb1f5484-34a6-49e8-b07b-27ddd2a27ec9" providerId="ADAL" clId="{FB24D79E-7DE4-486D-96AE-2949C7FA692F}" dt="2025-05-08T12:46:28.218" v="60" actId="208"/>
          <ac:picMkLst>
            <pc:docMk/>
            <pc:sldMk cId="604946033" sldId="1777"/>
            <ac:picMk id="6" creationId="{35452859-BA36-0E9F-6F99-B6CABB603F57}"/>
          </ac:picMkLst>
        </pc:picChg>
        <pc:picChg chg="mod">
          <ac:chgData name="Cathryn Rodway" userId="eb1f5484-34a6-49e8-b07b-27ddd2a27ec9" providerId="ADAL" clId="{FB24D79E-7DE4-486D-96AE-2949C7FA692F}" dt="2025-05-08T12:46:31.784" v="61" actId="208"/>
          <ac:picMkLst>
            <pc:docMk/>
            <pc:sldMk cId="604946033" sldId="1777"/>
            <ac:picMk id="13314" creationId="{F883F749-3650-BB42-375D-9695B3F0D607}"/>
          </ac:picMkLst>
        </pc:picChg>
      </pc:sldChg>
      <pc:sldChg chg="modSp mod">
        <pc:chgData name="Cathryn Rodway" userId="eb1f5484-34a6-49e8-b07b-27ddd2a27ec9" providerId="ADAL" clId="{FB24D79E-7DE4-486D-96AE-2949C7FA692F}" dt="2025-05-08T12:54:22.697" v="88" actId="208"/>
        <pc:sldMkLst>
          <pc:docMk/>
          <pc:sldMk cId="492425493" sldId="1779"/>
        </pc:sldMkLst>
        <pc:picChg chg="mod">
          <ac:chgData name="Cathryn Rodway" userId="eb1f5484-34a6-49e8-b07b-27ddd2a27ec9" providerId="ADAL" clId="{FB24D79E-7DE4-486D-96AE-2949C7FA692F}" dt="2025-05-08T12:54:22.697" v="88" actId="208"/>
          <ac:picMkLst>
            <pc:docMk/>
            <pc:sldMk cId="492425493" sldId="1779"/>
            <ac:picMk id="6" creationId="{A23D899B-1557-7AE2-D249-9433B206AF94}"/>
          </ac:picMkLst>
        </pc:picChg>
      </pc:sldChg>
    </pc:docChg>
  </pc:docChgLst>
  <pc:docChgLst>
    <pc:chgData name="Pauline Rivart" userId="S::pauline.rivart@manchester.ac.uk::eef34e55-eb34-41af-acdb-674cc775ac50" providerId="AD" clId="Web-{20291853-9F94-7763-7CBE-12EF230382A5}"/>
    <pc:docChg chg="modSld">
      <pc:chgData name="Pauline Rivart" userId="S::pauline.rivart@manchester.ac.uk::eef34e55-eb34-41af-acdb-674cc775ac50" providerId="AD" clId="Web-{20291853-9F94-7763-7CBE-12EF230382A5}" dt="2025-05-08T12:40:39.536" v="2" actId="1076"/>
      <pc:docMkLst>
        <pc:docMk/>
      </pc:docMkLst>
      <pc:sldChg chg="delSp modSp">
        <pc:chgData name="Pauline Rivart" userId="S::pauline.rivart@manchester.ac.uk::eef34e55-eb34-41af-acdb-674cc775ac50" providerId="AD" clId="Web-{20291853-9F94-7763-7CBE-12EF230382A5}" dt="2025-05-08T12:40:39.536" v="2" actId="1076"/>
        <pc:sldMkLst>
          <pc:docMk/>
          <pc:sldMk cId="2701301719" sldId="1597"/>
        </pc:sldMkLst>
        <pc:spChg chg="del">
          <ac:chgData name="Pauline Rivart" userId="S::pauline.rivart@manchester.ac.uk::eef34e55-eb34-41af-acdb-674cc775ac50" providerId="AD" clId="Web-{20291853-9F94-7763-7CBE-12EF230382A5}" dt="2025-05-08T12:40:32.879" v="0"/>
          <ac:spMkLst>
            <pc:docMk/>
            <pc:sldMk cId="2701301719" sldId="1597"/>
            <ac:spMk id="3" creationId="{6F4BD85F-38D8-9B7F-2973-C9C4021A1108}"/>
          </ac:spMkLst>
        </pc:spChg>
        <pc:grpChg chg="mod">
          <ac:chgData name="Pauline Rivart" userId="S::pauline.rivart@manchester.ac.uk::eef34e55-eb34-41af-acdb-674cc775ac50" providerId="AD" clId="Web-{20291853-9F94-7763-7CBE-12EF230382A5}" dt="2025-05-08T12:40:39.536" v="2" actId="1076"/>
          <ac:grpSpMkLst>
            <pc:docMk/>
            <pc:sldMk cId="2701301719" sldId="1597"/>
            <ac:grpSpMk id="2" creationId="{CE44E040-7B7A-97C6-9230-5738DAF8F45C}"/>
          </ac:grpSpMkLst>
        </pc:gr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ig%208%20patient%20rate%20per%20MH%20contact%20figure%202012-2022%20UPDATED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62688027152801"/>
          <c:y val="0.12325713240673007"/>
          <c:w val="0.82657925620476014"/>
          <c:h val="0.63682638380882717"/>
        </c:manualLayout>
      </c:layout>
      <c:lineChart>
        <c:grouping val="standar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Overall</c:v>
                </c:pt>
              </c:strCache>
            </c:strRef>
          </c:tx>
          <c:marker>
            <c:symbol val="none"/>
          </c:marker>
          <c:dPt>
            <c:idx val="6"/>
            <c:bubble3D val="0"/>
            <c:spPr>
              <a:ln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97A2-42A8-A5B5-36ED836B7CD5}"/>
              </c:ext>
            </c:extLst>
          </c:dPt>
          <c:cat>
            <c:numRef>
              <c:f>Sheet1!$A$11:$A$17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Sheet1!$B$11:$B$17</c:f>
              <c:numCache>
                <c:formatCode>0.0</c:formatCode>
                <c:ptCount val="7"/>
                <c:pt idx="0">
                  <c:v>51.665084988140748</c:v>
                </c:pt>
                <c:pt idx="1">
                  <c:v>49.399463193810988</c:v>
                </c:pt>
                <c:pt idx="2">
                  <c:v>52.942182273011795</c:v>
                </c:pt>
                <c:pt idx="3">
                  <c:v>47.524212926427502</c:v>
                </c:pt>
                <c:pt idx="4">
                  <c:v>46.348595297389316</c:v>
                </c:pt>
                <c:pt idx="5">
                  <c:v>42.216345408602606</c:v>
                </c:pt>
                <c:pt idx="6">
                  <c:v>38.242700774357573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A2-42A8-A5B5-36ED836B7C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5993743"/>
        <c:axId val="1"/>
      </c:lineChart>
      <c:catAx>
        <c:axId val="108599374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2000" b="0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756328740378899"/>
              <c:y val="0.9016022514833780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2000" b="0" dirty="0"/>
                  <a:t>Rate per 100,000 MH service users</a:t>
                </a:r>
              </a:p>
            </c:rich>
          </c:tx>
          <c:layout>
            <c:manualLayout>
              <c:xMode val="edge"/>
              <c:yMode val="edge"/>
              <c:x val="1.2126805074568843E-2"/>
              <c:y val="6.0956067625782331E-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5400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85993743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Admission due to self-harm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admissions!$A$2:$A$14</c:f>
              <c:strCache>
                <c:ptCount val="13"/>
                <c:pt idx="0">
                  <c:v>2011/12</c:v>
                </c:pt>
                <c:pt idx="1">
                  <c:v>2012/13</c:v>
                </c:pt>
                <c:pt idx="2">
                  <c:v>2013/14</c:v>
                </c:pt>
                <c:pt idx="3">
                  <c:v>2014/15</c:v>
                </c:pt>
                <c:pt idx="4">
                  <c:v>2015/16</c:v>
                </c:pt>
                <c:pt idx="5">
                  <c:v>2016/17</c:v>
                </c:pt>
                <c:pt idx="6">
                  <c:v>2017/18</c:v>
                </c:pt>
                <c:pt idx="7">
                  <c:v>2018/19</c:v>
                </c:pt>
                <c:pt idx="8">
                  <c:v>2019/20</c:v>
                </c:pt>
                <c:pt idx="9">
                  <c:v>2020/21</c:v>
                </c:pt>
                <c:pt idx="10">
                  <c:v>2021/22</c:v>
                </c:pt>
                <c:pt idx="11">
                  <c:v>2022/23</c:v>
                </c:pt>
                <c:pt idx="12">
                  <c:v>2023/24</c:v>
                </c:pt>
              </c:strCache>
            </c:strRef>
          </c:cat>
          <c:val>
            <c:numRef>
              <c:f>admissions!$B$2:$B$14</c:f>
              <c:numCache>
                <c:formatCode>General</c:formatCode>
                <c:ptCount val="13"/>
                <c:pt idx="0">
                  <c:v>111716</c:v>
                </c:pt>
                <c:pt idx="1">
                  <c:v>107451</c:v>
                </c:pt>
                <c:pt idx="2">
                  <c:v>117115</c:v>
                </c:pt>
                <c:pt idx="3">
                  <c:v>110618</c:v>
                </c:pt>
                <c:pt idx="4">
                  <c:v>113253</c:v>
                </c:pt>
                <c:pt idx="5">
                  <c:v>107291</c:v>
                </c:pt>
                <c:pt idx="6">
                  <c:v>107945</c:v>
                </c:pt>
                <c:pt idx="7">
                  <c:v>114091</c:v>
                </c:pt>
                <c:pt idx="8">
                  <c:v>112299</c:v>
                </c:pt>
                <c:pt idx="9">
                  <c:v>105728</c:v>
                </c:pt>
                <c:pt idx="10">
                  <c:v>97097</c:v>
                </c:pt>
                <c:pt idx="11">
                  <c:v>76277</c:v>
                </c:pt>
                <c:pt idx="12">
                  <c:v>71480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57-43AE-BE52-BB624ABB3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6517456"/>
        <c:axId val="1146517816"/>
      </c:barChart>
      <c:catAx>
        <c:axId val="11465174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6517816"/>
        <c:crosses val="autoZero"/>
        <c:auto val="1"/>
        <c:lblAlgn val="ctr"/>
        <c:lblOffset val="100"/>
        <c:noMultiLvlLbl val="0"/>
      </c:catAx>
      <c:valAx>
        <c:axId val="1146517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Number of Admissions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6517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987BC-731A-45A3-A45B-F4FA5BC3D47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3C6F9-3495-428F-B3B3-EDBC97FF4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976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3C6F9-3495-428F-B3B3-EDBC97FF441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59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3C6F9-3495-428F-B3B3-EDBC97FF441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755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3C6F9-3495-428F-B3B3-EDBC97FF441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042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9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2865E3-A974-482C-B9EC-FB4C70CC3627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07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3C6F9-3495-428F-B3B3-EDBC97FF441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22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>
            <a:extLst>
              <a:ext uri="{FF2B5EF4-FFF2-40B4-BE49-F238E27FC236}">
                <a16:creationId xmlns:a16="http://schemas.microsoft.com/office/drawing/2014/main" id="{4FCFDD17-FDC2-359F-6228-EC09349DAD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>
            <a:extLst>
              <a:ext uri="{FF2B5EF4-FFF2-40B4-BE49-F238E27FC236}">
                <a16:creationId xmlns:a16="http://schemas.microsoft.com/office/drawing/2014/main" id="{31A2D33C-E365-C21A-4656-7819610F4A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0ED88-64B1-30B6-84B5-D86E8ACA9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BD474-ACE7-4B4B-9764-A887A3C12A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>
            <a:extLst>
              <a:ext uri="{FF2B5EF4-FFF2-40B4-BE49-F238E27FC236}">
                <a16:creationId xmlns:a16="http://schemas.microsoft.com/office/drawing/2014/main" id="{2D480DFC-9294-8C7B-F363-73680FE25F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>
            <a:extLst>
              <a:ext uri="{FF2B5EF4-FFF2-40B4-BE49-F238E27FC236}">
                <a16:creationId xmlns:a16="http://schemas.microsoft.com/office/drawing/2014/main" id="{652EFA8E-F023-9FC2-8A28-62C7E32D4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673DC-A56E-C8AC-144B-ECB73E88D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0F76DA-5446-4985-9A2F-F069F3D31F6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6DBC6BF8-3FA3-4496-BBC2-D42EE7FFCE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9A5179FC-0428-5DD1-283C-C272527F69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7C1EC-F217-76CC-C2D7-CC9659A488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4846E-0451-4717-BDF1-B773D8DF87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3C6F9-3495-428F-B3B3-EDBC97FF441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529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3C6F9-3495-428F-B3B3-EDBC97FF441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450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3C6F9-3495-428F-B3B3-EDBC97FF441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705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3C6F9-3495-428F-B3B3-EDBC97FF441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40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0568D-B1CE-AD38-0164-0E2F257AB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84F9E2-27A7-57D4-4E63-85C8AFAEF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0A93-26D7-159D-FF77-7F4A66DE1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92F08-87C8-10A1-5403-E8758FC9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694DC-D6C2-CF75-A872-6D519D1D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62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F2B27-AB57-B5E1-A7DB-8C76CC39C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1FE7B4-D1D8-F79F-5901-1A5A4B59A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68701-5A05-0E3D-4031-6F05E44C3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A6ADC-8BB4-105F-E17C-E848C5CC5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BEF84-E633-CBAF-A34D-BCB040FC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499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F2E785-C113-66DE-32B2-3F2E4CC656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CFA02F-2AC5-8479-317A-D5B796BDC3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996485-1985-9C06-526B-EC32964BD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F5EAF-A7C2-FDCA-EB95-3B39A40D7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EE26D-424C-F60E-0D50-F804435F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622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B7D5DD-7D73-BD97-6907-44A5A7B10E4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DD33771D-90E7-E0F0-4D3B-6AA200F806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26F9333C-7902-144C-C384-3F1659883D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915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1551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710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844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EA52AEE-7D77-5706-986C-620EC30C19E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86995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4" name="Picture 1" descr="TAB_allwhite.eps">
            <a:extLst>
              <a:ext uri="{FF2B5EF4-FFF2-40B4-BE49-F238E27FC236}">
                <a16:creationId xmlns:a16="http://schemas.microsoft.com/office/drawing/2014/main" id="{8CCF30B5-5035-08B1-6D32-641C7C9506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ED7B045-93FF-898E-22BF-4AF8775DE9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71291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37D2CD6-25BD-AF3A-5D45-0D40B90B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545A5-4CD8-40D7-BD25-B1D577BE4A22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7AC0870-46F3-3BDA-6AC4-6C91C029B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576FC7E-66B1-5580-6EB5-163185D7D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F7621-886A-4CA1-951B-CD581F60F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934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A300F-36EB-9533-4EDD-3BD1143E1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94314-349A-49CD-AB6F-34E0674AE66F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145D5-0E8C-3C79-180B-C73A098B6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9D4EC-3C3B-DF5E-4E72-FAAA3574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DBC80-DD55-407E-9B1E-3ED81CDDE8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067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E503503-7620-BCA2-FA29-99D9BABF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4F10D-C9BA-4E63-B2F6-A6319A8CD454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A2E0C1-1CD1-2EE6-0DF8-D847943E3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D735CD6-B4F0-87F9-A91B-5DEC4027C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976A8-AA00-400B-B3CD-8FCAB75A47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087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FC832-DD82-2478-648A-90B61F47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792B-DAD8-4D05-9760-4D25A60D632A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8C158-6D7D-F91C-0585-AE1012477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97-7B42-13E2-D65E-F2558ABCF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0B3B3-1DD2-44B2-8D1F-AC8CDED295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14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AAF5-BD0D-4325-90BA-A559F5706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C16C4-DD1B-6E6A-5578-3FF7EFADA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AE163-8853-7BEA-8D9B-9BA50B2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B896C-58EA-2297-1214-A57B87E90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E03CE-46A4-0CC2-F11D-4C40C63D0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1357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2A79C-6714-48A5-76E5-921B8168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1B3BE-B706-49DA-8A68-12B3DB93C8F3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2BEE6-856C-5E68-408B-441CCFF79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0D93D-CFD4-123C-E4FB-186B0C208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C8BCA-4DE1-4B8F-ACB1-A6CD95AA34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478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8308D1C-A345-A130-67FC-6602B478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4EEF6-ADF8-4FB2-A33C-3D4A83AC51FE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84E5A18-CE7E-6499-FA82-7FFC3024B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4F4CCF-186F-0E32-2AC4-4B031618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6FAE0-CB27-4F0D-B075-7BA9D6BFD0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976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8B248-188A-2DA3-2A94-5A7B715AE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26FE7-C295-4DE5-92BD-F1ACF737B840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E7926E1-C9DB-E917-4891-4AD8A9FC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8A6D38A-9492-4267-AF41-B13EB769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49318-0AC8-4FD0-AB59-D3C91139CE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126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826B699-CCD8-FBEE-16DA-651E0CC6B9C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4" name="Picture 1" descr="TAB_allwhite.eps">
            <a:extLst>
              <a:ext uri="{FF2B5EF4-FFF2-40B4-BE49-F238E27FC236}">
                <a16:creationId xmlns:a16="http://schemas.microsoft.com/office/drawing/2014/main" id="{3331CF13-DCC6-5E27-CF86-E4AEDE8BD3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8054672-6E14-AA01-14CF-43669DFDF0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4F978110-8116-02FF-7FF9-D7871DD8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231EE-7C26-4E79-8771-1F0A5C5DD12D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E9474F6-1C13-1403-562A-52ECC286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463462A-6200-32CB-7582-B50C98590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984F-6D14-4D9E-B58A-22B5CC79D0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0995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EA9A3B0-DC9E-2789-3AF4-D98699486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506F5-C2CA-4C6F-BFDE-B3E7239E2FC6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AA0739-D4D6-D6B7-BB73-DE663C244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64EF40-B1B7-557D-F4AB-9E858CA7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0FDB7-C28C-41C5-8AA2-4BA3F2C672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9840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53FF645-B90A-E16D-C574-DCBC807C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AE88-F7CD-4B88-B1B7-374DD408D2DA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DEBC7A7-B6F9-D084-E650-6A34F0F5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CC74E8A-7788-8DBE-CC0C-8009335CC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58771-B637-4224-9FB2-E573DCE1A2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1063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E1F563-3842-2906-41FF-F4440458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EB6AD-8579-431A-B9B8-3DE7595CE7D6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02A5BE-9369-D477-2B62-4F7454CFF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6D758F9-BE95-EE9E-D689-4C5C2778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F15CC-F6A1-4EF0-89C9-6EAB7F5664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143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12C705D-6336-0A09-CBCD-10A935696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4DBE6-78D9-437F-AC6F-946E3F8B3EF3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4F0019B-A5E1-E581-5EE8-38F52D735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28B4E1-A774-522F-880F-7058F37E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1EB10-11D0-4CA8-B4E5-394AD942A6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854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6610C-A56E-EBF7-742A-960C958FD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73DCF-9536-4641-A478-B302FB9AA75C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1F065-39DF-9907-CBA3-78D4B18D7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3C477-B0C3-E643-792B-869228B2C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DA7A3-5CEA-41FF-8E7D-46AB7C99F4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017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1291C-4C77-36FF-82C3-C822EF560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F32F6-9D4C-4261-8210-4E60F8C1B165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59996-EF0B-0887-9CDB-7B2863727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ECEE7-D854-A1B5-1D66-F7DA232F4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DDB1F-361F-4F7B-9026-EFDD578ABC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968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BF08B-105C-702D-D9EB-363ED2ED8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EB4E1-996E-30BD-EF58-CB337A193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2ACC1-AEE7-4E58-BE5A-4BDA3EE52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8EA1B-49A0-BE6E-6444-EDD53CC5F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1ED07-A78D-E2EB-ED6E-296F4ACDB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8887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84A1F83-5B55-96B8-5060-8A8773B09BA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6" name="Picture 1" descr="TAB_allwhite.eps">
            <a:extLst>
              <a:ext uri="{FF2B5EF4-FFF2-40B4-BE49-F238E27FC236}">
                <a16:creationId xmlns:a16="http://schemas.microsoft.com/office/drawing/2014/main" id="{84F1E822-C0AA-38B8-AE14-003B74F250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4B7DD07-AA5B-AD97-392A-1C973396AC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6F061E90-9D9C-5E11-E304-1B8544FA5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965F9-E36B-47BE-825F-22BE739B5B8D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B72D2211-F9B8-0546-5940-439600645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6CEDB7AF-BDB2-4B7F-760C-6F28D697E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5ECF4-E0B2-4F11-B411-D8A568572A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988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5D7C118-8525-D5C5-D420-CC485CD70F0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GB"/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87D01AA5-9345-A849-326C-F8A569672F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60C36D74-36D0-60D0-365D-85C5EFD5EC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0FA29F7E-17CF-A152-2B80-198565B30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24B39-9CF2-4AB0-B2EB-11889918B6F3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EF59FAF8-716C-7D9F-157F-180CBF957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A7A819DE-AC48-472F-AD5F-738CB3D00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58E7D-4701-45BD-A25E-7804E22763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0291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D9BB6A-56FE-EE37-9E24-8B1B2C5F42F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471108DF-3186-C159-C200-1DB880E27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62F17CFC-5825-A2AA-6AAE-3E44D89E34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6840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2E571A-D549-8A6B-2C5F-7A7E75790F5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A6D6373B-E28B-E2F9-DE7E-D1A1170C22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F58FEF86-807F-464A-CED7-AEB1B5FC5A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C304A880-3C7F-3792-D3A3-0CF38CF4361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3963"/>
            <a:ext cx="7199313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9940352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EA2872-8168-FDF0-7348-514A67A5D77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F48DFBFA-FC2B-BBF1-B882-84844283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F58F2C3-8C7D-8CA9-3F05-ACA0F2A52B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0753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4D4344A1-35D8-827B-9607-F0D3F3224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</a:blip>
          <a:srcRect l="15988" t="7838" r="-12" b="22852"/>
          <a:stretch/>
        </p:blipFill>
        <p:spPr>
          <a:xfrm>
            <a:off x="0" y="0"/>
            <a:ext cx="12192000" cy="693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E8CD327-1069-AD0B-5276-99A3846327C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4" name="Picture 1" descr="TAB_allwhite.eps">
            <a:extLst>
              <a:ext uri="{FF2B5EF4-FFF2-40B4-BE49-F238E27FC236}">
                <a16:creationId xmlns:a16="http://schemas.microsoft.com/office/drawing/2014/main" id="{670F49D5-A5F0-C2F1-A557-D36076744B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CCF4416A-83D7-653E-859E-9FED2C3B0D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839F7F07-4ACB-3E09-A1A1-48C617A696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4F374-ADFF-4744-9AA1-83C4EF836C5A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A61FBD3-B307-A60C-E8E2-02852D5CD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C7D621D-8B4C-2B85-CCA3-572070976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29CC2-8880-4B04-A3AA-A1A177723D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7590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214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947671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7810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47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6370F-0010-FBBB-817A-4A68A5CEA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3BC0B-5B29-75E8-2A18-6A6900207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C8DE66-7FFB-7A02-8D72-4CA4BBFA2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F8A2-14C2-A2B1-63AC-E59A6192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ED0E89-4CCD-91D7-AB6C-1717DE380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92C97-434A-68CC-BB40-2BBB17463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471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ECC742-0B51-47B3-BCF8-AC729F7C6200}" type="datetimeFigureOut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08/05/2025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796AF-E594-4100-BA6D-70F4CD9ED163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590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9917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181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10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18976-9261-2C12-4D07-DA5F96863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67C04-7075-17E0-A45B-2619B539B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DFF2A-D2C4-3DCE-D7BB-398D63142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AEA9A6-E30F-2570-0B37-F75AB0A38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956279-EFB8-D4A7-FABC-7408750A7C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C3C5DA-81FD-8072-4126-6D8140A29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DBB7F3-8558-95F5-125E-9472680FD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7EE6D6-4804-B579-A8D5-9F423ADED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01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A7006-0E53-D0CE-D693-0A936877D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C8F0C2-2AF3-032B-0419-2D69E1EF1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3CB4F8-97BD-A38C-5AD2-776B3625B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D8644-169A-8340-72C6-2E0C5CD54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656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3FA246-A99A-4E6B-EC81-7F40D20FE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073FAB-F34E-1461-B21C-B2C689B1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8560C-D6F6-48BD-C862-DF163F08D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593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C20C6-F8D8-B312-0B2B-20778D3B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2AE4D-BCEF-08ED-E750-EFA22867C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779E97-CD29-7407-29EA-65F9CE139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013EBB-B249-B68D-EFC8-A0C62821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5D997-1942-7FDA-A484-1D52A933E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53DED-B609-C8E7-9F1B-9962774E7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04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5E974-75AB-2C9A-1A9D-3BC9177EC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5F3DDF-CF91-814B-CB3C-468471746B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F91885-ACE2-27DE-215C-B3E45BA8A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7DD1D5-B61D-8EAB-CFBE-B004F1E67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4910A-60FE-F98A-4F82-5268D4D46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CDB669-49C0-E98C-F5C0-E35EEDF5D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83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.emf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FDC3FE-42F0-7896-7ED1-934F13A5A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EFDB4E-B31D-0AB6-CC53-10FC44159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510B5-52E2-1754-D54D-1FFCEF3839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11E441-FEE5-4396-B5B0-359F0A2A301F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DB5F6-00CB-EC28-741E-9688B1F29E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D2689-C5B2-7E33-1916-A1E3C52E4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FFF1FB-96D1-4C06-8C5B-885DC6E87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844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29A7A1F-BC80-B5E3-04C5-4762089A297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8195" name="Picture 1" descr="TAB_allwhite.eps">
            <a:extLst>
              <a:ext uri="{FF2B5EF4-FFF2-40B4-BE49-F238E27FC236}">
                <a16:creationId xmlns:a16="http://schemas.microsoft.com/office/drawing/2014/main" id="{D5CCB500-80FC-DE39-0E2F-0A2E56739B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FA34C58-3775-69A8-A53C-A8781B60AF3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04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Placeholder 1">
            <a:extLst>
              <a:ext uri="{FF2B5EF4-FFF2-40B4-BE49-F238E27FC236}">
                <a16:creationId xmlns:a16="http://schemas.microsoft.com/office/drawing/2014/main" id="{5A222CF4-65D0-F65A-059B-007C74574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1507" name="Text Placeholder 2">
            <a:extLst>
              <a:ext uri="{FF2B5EF4-FFF2-40B4-BE49-F238E27FC236}">
                <a16:creationId xmlns:a16="http://schemas.microsoft.com/office/drawing/2014/main" id="{73C2721B-3508-2888-270E-99722033F5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21BDF-47BD-B607-54B6-4716525B6A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E4F4DC-9AF6-42F0-AFFB-4702570C5B03}" type="datetimeFigureOut">
              <a:rPr lang="en-GB"/>
              <a:pPr>
                <a:defRPr/>
              </a:pPr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11207-7FA9-ACEA-319F-BFBC0A2CF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A8EDE-8C0B-5360-60EC-05A25A621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742BBE-C8E9-46B7-8123-1843DB5133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013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9C31930-B57D-2C44-0142-679959EBD39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22531" name="Picture 1" descr="TAB_allwhite.eps">
            <a:extLst>
              <a:ext uri="{FF2B5EF4-FFF2-40B4-BE49-F238E27FC236}">
                <a16:creationId xmlns:a16="http://schemas.microsoft.com/office/drawing/2014/main" id="{C291A59B-203A-EDCC-02BE-64266C4856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46A636-2274-5462-6197-75440D0D9E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2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23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34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5" Type="http://schemas.openxmlformats.org/officeDocument/2006/relationships/hyperlink" Target="https://bmjpublichealth.bmj.com/content/3/1/e001433" TargetMode="Externa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6.png"/><Relationship Id="rId4" Type="http://schemas.openxmlformats.org/officeDocument/2006/relationships/hyperlink" Target="https://www.cambridge.org/core/journals/psychological-medicine/article/variation-in-the-clinical-management-of-selfharm-by-arealevel-socioeconomic-deprivation-findings-from-the-multicenter-study-of-selfharm-in-england/F7AFC1E0C392520BD2796A9DD2C9CBE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bmjopen.bmj.com/content/14/10/e085672" TargetMode="Externa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entalhealth.bmj.com/content/27/1/e30122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5.png"/><Relationship Id="rId4" Type="http://schemas.openxmlformats.org/officeDocument/2006/relationships/hyperlink" Target="https://www.thelancet.com/commissions/self-har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5.png"/><Relationship Id="rId5" Type="http://schemas.openxmlformats.org/officeDocument/2006/relationships/image" Target="../media/image36.png"/><Relationship Id="rId4" Type="http://schemas.openxmlformats.org/officeDocument/2006/relationships/hyperlink" Target="https://www.thelancet.com/commissions/self-har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5" Type="http://schemas.openxmlformats.org/officeDocument/2006/relationships/hyperlink" Target="https://www.thelancet.com/journals/lanpsy/article/PIIS2215-0366(16)00063-8/fulltext" TargetMode="Externa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lancet.com/journals/lanpsy/article/PIIS2215-0366(24)00442-5/fulltext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pn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6.jpeg"/><Relationship Id="rId4" Type="http://schemas.openxmlformats.org/officeDocument/2006/relationships/hyperlink" Target="https://www.cambridge.org/core/journals/the-british-journal-of-psychiatry/article/selfharm-in-women-in-midlife-rates-precipitating-problems-and-outcomes-following-hospital-presentations-in-the-multicentre-study-of-selfharm-in-england/D75F0892CEEAF8E82A0E2C675724DD4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.org/core/journals/the-british-journal-of-psychiatry/article/selfharm-in-children-and-young-people-who-die-by-suicide-ukwide-consecutive-case-series/D2297B63270C22A255B7180831854118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hyperlink" Target="https://www.thelancet.com/journals/lanpsy/article/PIIS2215-0366(24)00143-3/fulltext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www.thelancet.com/journals/lanpsy/article/PIIS2215-0366(24)00143-3/fulltext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www.thelancet.com/journals/lanpsy/article/PIIS2215-0366(24)00143-3/fulltext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DA119-C4FB-B402-EBD0-3C5543626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purple background with circles&#10;&#10;AI-generated content may be incorrect.">
            <a:extLst>
              <a:ext uri="{FF2B5EF4-FFF2-40B4-BE49-F238E27FC236}">
                <a16:creationId xmlns:a16="http://schemas.microsoft.com/office/drawing/2014/main" id="{32194095-7D5E-5D45-D3B5-537A527BB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" t="42766" r="-365" b="17708"/>
          <a:stretch/>
        </p:blipFill>
        <p:spPr>
          <a:xfrm>
            <a:off x="-44769" y="0"/>
            <a:ext cx="12281538" cy="6858000"/>
          </a:xfrm>
          <a:prstGeom prst="rect">
            <a:avLst/>
          </a:prstGeom>
        </p:spPr>
      </p:pic>
      <p:pic>
        <p:nvPicPr>
          <p:cNvPr id="5" name="Picture 1" descr="TAB_allwhite.eps">
            <a:extLst>
              <a:ext uri="{FF2B5EF4-FFF2-40B4-BE49-F238E27FC236}">
                <a16:creationId xmlns:a16="http://schemas.microsoft.com/office/drawing/2014/main" id="{B2396539-C123-8E4D-A562-C94AB9147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DB810FB2-B59C-BEAC-DE92-463A8EE228A6}"/>
              </a:ext>
            </a:extLst>
          </p:cNvPr>
          <p:cNvSpPr txBox="1">
            <a:spLocks/>
          </p:cNvSpPr>
          <p:nvPr/>
        </p:nvSpPr>
        <p:spPr>
          <a:xfrm>
            <a:off x="354302" y="1847336"/>
            <a:ext cx="8903998" cy="14773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Recent research findings from the Centre for Mental Health and Safety</a:t>
            </a:r>
            <a:endParaRPr kumimoji="0" lang="en-GB" alt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7B0E7E53-DDE9-1804-53DF-FF723646B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145704-3B1F-7458-71B5-F39411732444}"/>
              </a:ext>
            </a:extLst>
          </p:cNvPr>
          <p:cNvSpPr txBox="1"/>
          <p:nvPr/>
        </p:nvSpPr>
        <p:spPr>
          <a:xfrm>
            <a:off x="354302" y="4521945"/>
            <a:ext cx="6179904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>
                <a:solidFill>
                  <a:schemeClr val="bg1"/>
                </a:solidFill>
                <a:ea typeface="Open Sans"/>
                <a:cs typeface="Open Sans"/>
              </a:rPr>
              <a:t>Professor Nav Kapur</a:t>
            </a:r>
          </a:p>
        </p:txBody>
      </p:sp>
    </p:spTree>
    <p:extLst>
      <p:ext uri="{BB962C8B-B14F-4D97-AF65-F5344CB8AC3E}">
        <p14:creationId xmlns:p14="http://schemas.microsoft.com/office/powerpoint/2010/main" val="4110197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F6ED4-34CD-E210-B142-9CE305982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4299"/>
          </a:xfrm>
        </p:spPr>
        <p:txBody>
          <a:bodyPr/>
          <a:lstStyle/>
          <a:p>
            <a:r>
              <a:rPr lang="en-GB"/>
              <a:t>Antecedents of suicide in veterans </a:t>
            </a:r>
            <a:br>
              <a:rPr lang="en-GB"/>
            </a:br>
            <a:r>
              <a:rPr lang="en-GB"/>
              <a:t>of the UK Armed Forces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52859-BA36-0E9F-6F99-B6CABB603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684" y="1487757"/>
            <a:ext cx="4699590" cy="392944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56107E-6916-F3B0-BE80-645B25E0E2A2}"/>
              </a:ext>
            </a:extLst>
          </p:cNvPr>
          <p:cNvSpPr txBox="1"/>
          <p:nvPr/>
        </p:nvSpPr>
        <p:spPr>
          <a:xfrm>
            <a:off x="6354728" y="1495394"/>
            <a:ext cx="52453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Uncommon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Trauma relating to deployment on combat operations (7%)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Difficulty adjusting to civilian life (6%)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Common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Conventional risk factors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Contact with support services especially primary care (90%)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But minority (5%) receiving psychological treatment</a:t>
            </a:r>
          </a:p>
        </p:txBody>
      </p:sp>
      <p:pic>
        <p:nvPicPr>
          <p:cNvPr id="13314" name="Picture 2" descr="Profile photo of Jodie Westhead">
            <a:extLst>
              <a:ext uri="{FF2B5EF4-FFF2-40B4-BE49-F238E27FC236}">
                <a16:creationId xmlns:a16="http://schemas.microsoft.com/office/drawing/2014/main" id="{F883F749-3650-BB42-375D-9695B3F0D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8" y="5092362"/>
            <a:ext cx="1080000" cy="1080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2A6ADDE7-7647-FCE2-3847-7200003846B8}"/>
              </a:ext>
            </a:extLst>
          </p:cNvPr>
          <p:cNvSpPr txBox="1"/>
          <p:nvPr/>
        </p:nvSpPr>
        <p:spPr>
          <a:xfrm>
            <a:off x="0" y="643080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</a:rPr>
              <a:t>Westhead J, Ibrahim S, Bojanić L, Turnbull P, Appleby L, Bacon A, Dale H, Harrison K, Kapur N, Rodway C. </a:t>
            </a:r>
            <a:r>
              <a:rPr lang="en-GB" sz="1000" dirty="0">
                <a:solidFill>
                  <a:prstClr val="black"/>
                </a:solidFill>
                <a:hlinkClick r:id="rId5"/>
              </a:rPr>
              <a:t>Observational study of pre-service vulnerabilities, in-service exposures and post-service antecedents of suicide in veterans of the UK Armed Forces, 2007-2018</a:t>
            </a:r>
            <a:r>
              <a:rPr lang="en-GB" sz="1000" dirty="0">
                <a:solidFill>
                  <a:prstClr val="black"/>
                </a:solidFill>
              </a:rPr>
              <a:t>. </a:t>
            </a:r>
            <a:r>
              <a:rPr lang="en-GB" sz="1000" i="1" dirty="0">
                <a:solidFill>
                  <a:prstClr val="black"/>
                </a:solidFill>
              </a:rPr>
              <a:t>BMJ Public Health </a:t>
            </a:r>
            <a:r>
              <a:rPr lang="en-GB" sz="1000" dirty="0">
                <a:solidFill>
                  <a:prstClr val="black"/>
                </a:solidFill>
              </a:rPr>
              <a:t>2025, </a:t>
            </a:r>
            <a:r>
              <a:rPr lang="en-GB" sz="1000" b="0" i="0" dirty="0">
                <a:solidFill>
                  <a:srgbClr val="333333"/>
                </a:solidFill>
                <a:effectLst/>
                <a:latin typeface="InterFace"/>
              </a:rPr>
              <a:t>;3:e001433. doi:</a:t>
            </a:r>
            <a:r>
              <a:rPr lang="en-GB" sz="1000" b="0" dirty="0">
                <a:solidFill>
                  <a:srgbClr val="333333"/>
                </a:solidFill>
                <a:effectLst/>
                <a:latin typeface="InterFace"/>
              </a:rPr>
              <a:t>10.1136/bmjph-2024-001433</a:t>
            </a:r>
            <a:endParaRPr lang="en-GB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946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7B40F-B3B2-4E7B-F7D6-214F1D985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F06DB2-4208-38E9-D369-24933417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5BC4D-2202-E884-D9CD-08F086B5B12E}"/>
              </a:ext>
            </a:extLst>
          </p:cNvPr>
          <p:cNvSpPr txBox="1"/>
          <p:nvPr/>
        </p:nvSpPr>
        <p:spPr>
          <a:xfrm>
            <a:off x="3136640" y="1997839"/>
            <a:ext cx="59187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care</a:t>
            </a:r>
            <a:b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Policy and implementation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49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D991B-F700-8F7B-E5EE-F536B8DB3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460"/>
            <a:ext cx="12192000" cy="952491"/>
          </a:xfrm>
        </p:spPr>
        <p:txBody>
          <a:bodyPr/>
          <a:lstStyle/>
          <a:p>
            <a:r>
              <a:rPr lang="en-GB"/>
              <a:t>Clinical management of self-harm </a:t>
            </a:r>
            <a:br>
              <a:rPr lang="en-GB"/>
            </a:br>
            <a:r>
              <a:rPr lang="en-GB"/>
              <a:t>by level of deprivation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D7B720-06F3-CCF6-07B8-8CADB09B2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71" y="1267786"/>
            <a:ext cx="3549571" cy="493576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69809905-BA4F-7CAB-0DA3-87BCFD74B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76" y="5237175"/>
            <a:ext cx="1080000" cy="1080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94B422D9-3AB3-2B53-FD7B-8CC95DFF5D92}"/>
              </a:ext>
            </a:extLst>
          </p:cNvPr>
          <p:cNvSpPr txBox="1"/>
          <p:nvPr/>
        </p:nvSpPr>
        <p:spPr>
          <a:xfrm>
            <a:off x="0" y="643080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dirty="0" err="1">
                <a:solidFill>
                  <a:srgbClr val="181817"/>
                </a:solidFill>
                <a:effectLst/>
              </a:rPr>
              <a:t>Geulayov</a:t>
            </a:r>
            <a:r>
              <a:rPr lang="en-GB" sz="1000" b="0" i="0" dirty="0">
                <a:solidFill>
                  <a:srgbClr val="181817"/>
                </a:solidFill>
                <a:effectLst/>
              </a:rPr>
              <a:t> G, Casey D, Bale L, Brand F, Clements C, Kapur N, Ness J, Waters K, White S, Hawton K (2024). </a:t>
            </a:r>
            <a:r>
              <a:rPr lang="en-GB" sz="1000" b="0" i="0" dirty="0">
                <a:solidFill>
                  <a:srgbClr val="181817"/>
                </a:solidFill>
                <a:effectLst/>
                <a:hlinkClick r:id="rId4"/>
              </a:rPr>
              <a:t>Variation in the clinical management of self-harm by area-level socio-economic deprivation: findings from the </a:t>
            </a:r>
            <a:r>
              <a:rPr lang="en-GB" sz="1000" b="0" i="0" dirty="0" err="1">
                <a:solidFill>
                  <a:srgbClr val="181817"/>
                </a:solidFill>
                <a:effectLst/>
                <a:hlinkClick r:id="rId4"/>
              </a:rPr>
              <a:t>multicenter</a:t>
            </a:r>
            <a:r>
              <a:rPr lang="en-GB" sz="1000" b="0" i="0" dirty="0">
                <a:solidFill>
                  <a:srgbClr val="181817"/>
                </a:solidFill>
                <a:effectLst/>
                <a:hlinkClick r:id="rId4"/>
              </a:rPr>
              <a:t> study of self-harm in England</a:t>
            </a:r>
            <a:r>
              <a:rPr lang="en-GB" sz="1000" b="0" i="0" dirty="0">
                <a:solidFill>
                  <a:srgbClr val="181817"/>
                </a:solidFill>
                <a:effectLst/>
              </a:rPr>
              <a:t>. </a:t>
            </a:r>
            <a:r>
              <a:rPr lang="en-GB" sz="1000" b="0" i="1" dirty="0">
                <a:solidFill>
                  <a:srgbClr val="181817"/>
                </a:solidFill>
                <a:effectLst/>
              </a:rPr>
              <a:t>Psychological Medicine</a:t>
            </a:r>
            <a:r>
              <a:rPr lang="en-GB" sz="1000" b="0" i="0" dirty="0">
                <a:solidFill>
                  <a:srgbClr val="181817"/>
                </a:solidFill>
                <a:effectLst/>
              </a:rPr>
              <a:t>, </a:t>
            </a:r>
            <a:r>
              <a:rPr lang="en-GB" sz="1000" b="0" i="1" dirty="0">
                <a:solidFill>
                  <a:srgbClr val="181817"/>
                </a:solidFill>
                <a:effectLst/>
              </a:rPr>
              <a:t>54</a:t>
            </a:r>
            <a:r>
              <a:rPr lang="en-GB" sz="1000" b="0" i="0" dirty="0">
                <a:solidFill>
                  <a:srgbClr val="181817"/>
                </a:solidFill>
                <a:effectLst/>
              </a:rPr>
              <a:t>(5), 1004–1015. doi:10.1017/S0033291723002799</a:t>
            </a:r>
            <a:endParaRPr lang="en-GB" sz="10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0DECC5-DC7E-F753-7E8E-49B10A532A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39" t="51717" b="24448"/>
          <a:stretch/>
        </p:blipFill>
        <p:spPr>
          <a:xfrm>
            <a:off x="3527225" y="2012746"/>
            <a:ext cx="8591296" cy="28325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8457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47870-BE01-06F1-0E1D-B9A119C34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Care gaps following self-harm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F3BBDA-8B7A-8B67-538D-F98AE5390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710" y="1631869"/>
            <a:ext cx="4801006" cy="394749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Picture 3" descr="A diagram of social or vcse services&#10;&#10;Description automatically generated">
            <a:extLst>
              <a:ext uri="{FF2B5EF4-FFF2-40B4-BE49-F238E27FC236}">
                <a16:creationId xmlns:a16="http://schemas.microsoft.com/office/drawing/2014/main" id="{FD4FB4A4-97D1-E6F0-A421-C5BE28CF87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86" y="1229395"/>
            <a:ext cx="4343399" cy="3495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20A17B-75E5-8E14-68F1-182DCC23F0DB}"/>
              </a:ext>
            </a:extLst>
          </p:cNvPr>
          <p:cNvSpPr txBox="1"/>
          <p:nvPr/>
        </p:nvSpPr>
        <p:spPr>
          <a:xfrm>
            <a:off x="6398348" y="4988439"/>
            <a:ext cx="521262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30%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care gap for mental health needs </a:t>
            </a:r>
            <a:b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50% </a:t>
            </a:r>
            <a:r>
              <a:rPr lang="en-GB" sz="2400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care gap for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social care needs</a:t>
            </a:r>
          </a:p>
        </p:txBody>
      </p:sp>
      <p:pic>
        <p:nvPicPr>
          <p:cNvPr id="5124" name="Picture 4" descr="Sarah Steeg – The Conversation">
            <a:extLst>
              <a:ext uri="{FF2B5EF4-FFF2-40B4-BE49-F238E27FC236}">
                <a16:creationId xmlns:a16="http://schemas.microsoft.com/office/drawing/2014/main" id="{EEC9C4A7-95D3-5753-72F6-0C0E6945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38" y="4985657"/>
            <a:ext cx="1080000" cy="1080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B14A8D02-0201-0172-4154-7766DEE070F7}"/>
              </a:ext>
            </a:extLst>
          </p:cNvPr>
          <p:cNvSpPr txBox="1"/>
          <p:nvPr/>
        </p:nvSpPr>
        <p:spPr>
          <a:xfrm>
            <a:off x="0" y="6457890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None/>
            </a:pPr>
            <a:r>
              <a:rPr lang="en-GB" sz="1000" b="0" i="0" dirty="0">
                <a:solidFill>
                  <a:srgbClr val="333333"/>
                </a:solidFill>
                <a:effectLst/>
                <a:latin typeface="interfaceregular"/>
              </a:rPr>
              <a:t>Steeg S, Bickley H, Clements C</a:t>
            </a:r>
            <a:r>
              <a:rPr lang="en-GB" sz="1000" b="0" i="1" dirty="0">
                <a:solidFill>
                  <a:srgbClr val="333333"/>
                </a:solidFill>
                <a:effectLst/>
                <a:latin typeface="interfaceregular"/>
              </a:rPr>
              <a:t>, </a:t>
            </a:r>
            <a:r>
              <a:rPr lang="en-GB" sz="1000" b="0" dirty="0">
                <a:solidFill>
                  <a:srgbClr val="333333"/>
                </a:solidFill>
                <a:effectLst/>
                <a:latin typeface="interfaceregular"/>
              </a:rPr>
              <a:t>Quinlivan LM, Barlow S, Monaghan E, Naylor F, Smith J, Mughal F, Robinson C, Gnani S Kapur N. </a:t>
            </a:r>
            <a:r>
              <a:rPr lang="en-GB" sz="1000" b="0" i="0" dirty="0">
                <a:solidFill>
                  <a:srgbClr val="333333"/>
                </a:solidFill>
                <a:effectLst/>
                <a:latin typeface="interfaceregular"/>
                <a:hlinkClick r:id="rId6"/>
              </a:rPr>
              <a:t>Care gaps among people presenting to the hospital following self-harm: observational study of three emergency departments in England</a:t>
            </a:r>
            <a:r>
              <a:rPr lang="en-GB" sz="1000" b="0" i="0" dirty="0">
                <a:solidFill>
                  <a:srgbClr val="333333"/>
                </a:solidFill>
                <a:effectLst/>
                <a:latin typeface="interfaceregular"/>
              </a:rPr>
              <a:t>. </a:t>
            </a:r>
            <a:r>
              <a:rPr lang="en-GB" sz="1000" b="0" i="1" dirty="0">
                <a:solidFill>
                  <a:srgbClr val="333333"/>
                </a:solidFill>
                <a:effectLst/>
                <a:latin typeface="interfaceregular"/>
              </a:rPr>
              <a:t>BMJ Open </a:t>
            </a:r>
            <a:r>
              <a:rPr lang="en-GB" sz="1000" b="0" i="0" dirty="0">
                <a:solidFill>
                  <a:srgbClr val="333333"/>
                </a:solidFill>
                <a:effectLst/>
                <a:latin typeface="interfaceregular"/>
              </a:rPr>
              <a:t>2024;</a:t>
            </a:r>
            <a:r>
              <a:rPr lang="en-GB" sz="1000" dirty="0">
                <a:solidFill>
                  <a:srgbClr val="333333"/>
                </a:solidFill>
                <a:latin typeface="interfaceregular"/>
              </a:rPr>
              <a:t>14:</a:t>
            </a:r>
            <a:r>
              <a:rPr lang="en-GB" sz="1000" b="0" i="0" dirty="0">
                <a:solidFill>
                  <a:srgbClr val="333333"/>
                </a:solidFill>
                <a:effectLst/>
                <a:latin typeface="interfaceregular"/>
              </a:rPr>
              <a:t>e085672. </a:t>
            </a:r>
            <a:r>
              <a:rPr lang="en-GB" sz="1000" b="0" i="0" dirty="0" err="1">
                <a:solidFill>
                  <a:srgbClr val="333333"/>
                </a:solidFill>
                <a:effectLst/>
                <a:latin typeface="interfaceregular"/>
              </a:rPr>
              <a:t>doi</a:t>
            </a:r>
            <a:r>
              <a:rPr lang="en-GB" sz="1000" b="0" i="0" dirty="0">
                <a:solidFill>
                  <a:srgbClr val="333333"/>
                </a:solidFill>
                <a:effectLst/>
                <a:latin typeface="interfaceregular"/>
              </a:rPr>
              <a:t>: 10.1136/bmjopen-2024-085672</a:t>
            </a:r>
          </a:p>
        </p:txBody>
      </p:sp>
    </p:spTree>
    <p:extLst>
      <p:ext uri="{BB962C8B-B14F-4D97-AF65-F5344CB8AC3E}">
        <p14:creationId xmlns:p14="http://schemas.microsoft.com/office/powerpoint/2010/main" val="3107673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92B1E-CCF0-C12D-1849-A20130AB2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004"/>
            <a:ext cx="12192000" cy="1081768"/>
          </a:xfrm>
        </p:spPr>
        <p:txBody>
          <a:bodyPr/>
          <a:lstStyle/>
          <a:p>
            <a:r>
              <a:rPr lang="en-GB" sz="2800"/>
              <a:t>Cost-effectiveness of psychological and psychosocial </a:t>
            </a:r>
            <a:br>
              <a:rPr lang="en-GB" sz="2800"/>
            </a:br>
            <a:r>
              <a:rPr lang="en-GB" sz="2800"/>
              <a:t>interventions for people who have self-harmed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9C97CE82-E8C8-AB2A-CC2B-F3E08EF857E9}"/>
              </a:ext>
            </a:extLst>
          </p:cNvPr>
          <p:cNvSpPr txBox="1"/>
          <p:nvPr/>
        </p:nvSpPr>
        <p:spPr>
          <a:xfrm>
            <a:off x="0" y="643080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err="1">
                <a:solidFill>
                  <a:prstClr val="black"/>
                </a:solidFill>
              </a:rPr>
              <a:t>Mavranezouli</a:t>
            </a:r>
            <a:r>
              <a:rPr lang="en-GB" sz="1000" dirty="0">
                <a:solidFill>
                  <a:prstClr val="black"/>
                </a:solidFill>
              </a:rPr>
              <a:t> I, </a:t>
            </a:r>
            <a:r>
              <a:rPr lang="en-GB" sz="1000" dirty="0" err="1">
                <a:solidFill>
                  <a:prstClr val="black"/>
                </a:solidFill>
              </a:rPr>
              <a:t>Pelone</a:t>
            </a:r>
            <a:r>
              <a:rPr lang="en-GB" sz="1000" dirty="0">
                <a:solidFill>
                  <a:prstClr val="black"/>
                </a:solidFill>
              </a:rPr>
              <a:t> F, Connolly R, Mughal F, Witt KG, Hawton K, Lascelles K, Wildgoose A, Childs A, Pilling S, Kapur N. </a:t>
            </a:r>
            <a:r>
              <a:rPr lang="en-GB" sz="1000" dirty="0">
                <a:solidFill>
                  <a:prstClr val="black"/>
                </a:solidFill>
                <a:hlinkClick r:id="rId3"/>
              </a:rPr>
              <a:t>Cost-effectiveness of psychological and psychosocial interventions for adults, children and young people who have self-harmed</a:t>
            </a:r>
            <a:r>
              <a:rPr lang="en-GB" sz="1000" dirty="0">
                <a:solidFill>
                  <a:prstClr val="black"/>
                </a:solidFill>
              </a:rPr>
              <a:t>. </a:t>
            </a:r>
            <a:r>
              <a:rPr lang="en-GB" sz="1000" i="1" dirty="0">
                <a:solidFill>
                  <a:prstClr val="black"/>
                </a:solidFill>
              </a:rPr>
              <a:t>BMJ Mental Health </a:t>
            </a:r>
            <a:r>
              <a:rPr lang="en-GB" sz="1000" dirty="0">
                <a:solidFill>
                  <a:prstClr val="black"/>
                </a:solidFill>
              </a:rPr>
              <a:t>2024;27:e301220. doi:</a:t>
            </a:r>
            <a:r>
              <a:rPr lang="en-GB" sz="1000" dirty="0"/>
              <a:t>10.1136/bmjment-2024- 301220</a:t>
            </a:r>
            <a:endParaRPr lang="en-GB" sz="1000" dirty="0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A33903-5CEE-17FE-BA70-4D801CAE1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279" y="1666141"/>
            <a:ext cx="5191042" cy="375380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266" name="Picture 2" descr="Ifigeneia Mavranezouli - UCL | LinkedIn">
            <a:extLst>
              <a:ext uri="{FF2B5EF4-FFF2-40B4-BE49-F238E27FC236}">
                <a16:creationId xmlns:a16="http://schemas.microsoft.com/office/drawing/2014/main" id="{F7EB9AFD-7B33-D596-B7B8-400A0387B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54" y="5027313"/>
            <a:ext cx="1080000" cy="1080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A81763-7DEE-0341-6A8E-E78FC74021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6681" y="2065378"/>
            <a:ext cx="5799257" cy="326576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37077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85619-A9C1-DD0C-0CBE-135A6C7E6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819115-2E4D-11CB-E75B-FC5A29891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73F389-56FA-C657-D9DF-0B9FF6E05E54}"/>
              </a:ext>
            </a:extLst>
          </p:cNvPr>
          <p:cNvSpPr txBox="1"/>
          <p:nvPr/>
        </p:nvSpPr>
        <p:spPr>
          <a:xfrm>
            <a:off x="3136640" y="1997839"/>
            <a:ext cx="59187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care</a:t>
            </a:r>
            <a:b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Policy and implementation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295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F6595-E87A-5DD2-549B-F52F3B1AF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Lancet commission on self-harm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A0A6F9-0FC6-46BA-5947-86D44F3ED6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26"/>
          <a:stretch/>
        </p:blipFill>
        <p:spPr>
          <a:xfrm>
            <a:off x="3137647" y="723890"/>
            <a:ext cx="6831106" cy="6134110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4E961AF3-EF0B-9E2E-9E4F-B77BF6475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770188"/>
            <a:ext cx="1685925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FCCBE621-D69B-FAE9-C3AC-679A7A51E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3962400"/>
            <a:ext cx="2302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https://www.thelancet.com/commissions/self-harm</a:t>
            </a:r>
            <a:endParaRPr kumimoji="0" lang="en-GB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EDEECB-8791-60A7-21A2-3FCD9BEF1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4532" y="4877267"/>
            <a:ext cx="1215054" cy="173579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47606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64446-64CC-6AAF-8BDC-1802CD713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388D4-AEAF-2A3E-9480-14B20F461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Lancet commission on self-harm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E5D9736F-8465-CFC3-A5AA-666BC2F88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770188"/>
            <a:ext cx="1685925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AE5E3D97-F1AB-FBB1-ED88-578669FE9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3962400"/>
            <a:ext cx="2302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https://www.thelancet.com/commissions/self-harm</a:t>
            </a:r>
            <a:endParaRPr kumimoji="0" lang="en-GB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C4F4551-AF34-2239-90C0-4C7A0E6FF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143" y="1283809"/>
            <a:ext cx="7660595" cy="53331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CCD8EE-D48E-0864-B907-1F59E646FA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532" y="4877267"/>
            <a:ext cx="1215054" cy="173579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65016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4D469-3F95-4663-2CD7-F071E4F92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Quality improvement for suicide prevention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CDE1DF-CC78-0079-3CEA-8125934915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6" b="1"/>
          <a:stretch/>
        </p:blipFill>
        <p:spPr>
          <a:xfrm>
            <a:off x="786493" y="1883228"/>
            <a:ext cx="4765221" cy="37932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BA000F-4EC8-223B-D2F7-3D520DD1A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136" y="2093075"/>
            <a:ext cx="5219474" cy="3373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0135109C-92F1-6BC9-CE05-C9056BBDE440}"/>
              </a:ext>
            </a:extLst>
          </p:cNvPr>
          <p:cNvSpPr txBox="1"/>
          <p:nvPr/>
        </p:nvSpPr>
        <p:spPr>
          <a:xfrm>
            <a:off x="1" y="6298143"/>
            <a:ext cx="58347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 D, Bickley H, Roscoe A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Windfuhr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K, Rahman S, Shaw K, Appleby L, Kapur N.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Implementation of mental health service recommendations in England and Wales and suicide rates, 1997-2006: a cross-sectional and before-and-after observational study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Lancet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2012, 379(9820), doi:10.1016/S0140-6736(11)61712-1 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F26258BA-4955-EC39-B81E-F8B7C6B4654E}"/>
              </a:ext>
            </a:extLst>
          </p:cNvPr>
          <p:cNvSpPr txBox="1"/>
          <p:nvPr/>
        </p:nvSpPr>
        <p:spPr>
          <a:xfrm>
            <a:off x="6357258" y="6304002"/>
            <a:ext cx="58347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Kapur N, Ibrahim S, While D, Baird A, Rodway C, Hunt IM,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Windfuhr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K, Moreton A, Shaw J, Appleby L.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Mental health service changes, organisational factors and patient suicide in England in 1997-2012: a before-and-after study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Lancet Psychiatry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2016, 3(6), doi:10.1016/S2215(16)00063-8</a:t>
            </a:r>
          </a:p>
        </p:txBody>
      </p:sp>
    </p:spTree>
    <p:extLst>
      <p:ext uri="{BB962C8B-B14F-4D97-AF65-F5344CB8AC3E}">
        <p14:creationId xmlns:p14="http://schemas.microsoft.com/office/powerpoint/2010/main" val="2314100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84406-EA73-4BFF-CC63-A7C2558E4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004"/>
            <a:ext cx="12192000" cy="685800"/>
          </a:xfrm>
        </p:spPr>
        <p:txBody>
          <a:bodyPr/>
          <a:lstStyle/>
          <a:p>
            <a:r>
              <a:rPr lang="en-GB"/>
              <a:t>Quality improvement for suicide prevention</a:t>
            </a:r>
            <a:br>
              <a:rPr lang="en-GB"/>
            </a:br>
            <a:r>
              <a:rPr lang="en-GB"/>
              <a:t>and self-harm intervention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5A223-17F9-D7D2-AACE-A023463EDD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069"/>
          <a:stretch/>
        </p:blipFill>
        <p:spPr>
          <a:xfrm>
            <a:off x="395241" y="2035975"/>
            <a:ext cx="5548360" cy="308833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A18BB3BE-958D-A557-7A04-202B97B1B4B5}"/>
              </a:ext>
            </a:extLst>
          </p:cNvPr>
          <p:cNvSpPr txBox="1"/>
          <p:nvPr/>
        </p:nvSpPr>
        <p:spPr>
          <a:xfrm>
            <a:off x="0" y="6457890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Kapur N, Tham S, Turnbull P, Richards N, Rodway C, Clements C, Ibrahim S, Webb R.T, Ayers T, Cannon E, Appleby L, Quinlivan L.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Quality improvement for suicide prevention and self-harm intervention: addressing the implementation gap and saving lives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Lancet Psychiatry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2025, 12(4), doi:10.1016/S2215-0366(24)00442-5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F704BA-AF6C-D3DA-5A55-F4A19CD53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385" y="1263316"/>
            <a:ext cx="2280082" cy="335820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9C4C-DB7B-15EB-AEFB-48FFA9BF7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5313" y="1263316"/>
            <a:ext cx="2383058" cy="334477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4F15C8-F3C1-AB32-A63E-9D418D4A7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2222" y="3026208"/>
            <a:ext cx="2384811" cy="335820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5983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3136640" y="1997839"/>
            <a:ext cx="59187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care</a:t>
            </a:r>
            <a:b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600" b="1" dirty="0">
                <a:solidFill>
                  <a:srgbClr val="002060"/>
                </a:solidFill>
                <a:latin typeface="Calibri" panose="020F0502020204030204"/>
              </a:rPr>
              <a:t>Policy and implementation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087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5152A-3C80-1E08-171C-1F5376528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3D899B-1557-7AE2-D249-9433B206A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76" y="1196849"/>
            <a:ext cx="9588313" cy="5480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EA3931-5F2D-9FA8-FCCE-56CD67329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Suicide rate in England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3130CB6-B568-BE36-6EDE-94783DF51C4B}"/>
              </a:ext>
            </a:extLst>
          </p:cNvPr>
          <p:cNvCxnSpPr>
            <a:cxnSpLocks/>
          </p:cNvCxnSpPr>
          <p:nvPr/>
        </p:nvCxnSpPr>
        <p:spPr>
          <a:xfrm>
            <a:off x="8932689" y="2997414"/>
            <a:ext cx="0" cy="3113314"/>
          </a:xfrm>
          <a:prstGeom prst="line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425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EA30-96BE-9FE7-18CF-0A3C0C721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suicide rate in England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736BB1F-C2A5-4459-6F47-C02341174473}"/>
              </a:ext>
            </a:extLst>
          </p:cNvPr>
          <p:cNvGraphicFramePr>
            <a:graphicFrameLocks/>
          </p:cNvGraphicFramePr>
          <p:nvPr/>
        </p:nvGraphicFramePr>
        <p:xfrm>
          <a:off x="1084728" y="1237129"/>
          <a:ext cx="9179859" cy="5439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D02564-504E-C21E-3596-B20F37B1D704}"/>
              </a:ext>
            </a:extLst>
          </p:cNvPr>
          <p:cNvCxnSpPr>
            <a:cxnSpLocks/>
          </p:cNvCxnSpPr>
          <p:nvPr/>
        </p:nvCxnSpPr>
        <p:spPr>
          <a:xfrm>
            <a:off x="5203371" y="1948544"/>
            <a:ext cx="0" cy="3113314"/>
          </a:xfrm>
          <a:prstGeom prst="line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854B00D-A166-803C-2AAF-5A726FD40207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ENGLAND SUICIDE (2012-2022)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National Confidential Inquiry into Suicide and Safety in Mental Health. All rights reserved.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to be reproduced in whole or part without the permission of the copyright holder.</a:t>
            </a:r>
          </a:p>
        </p:txBody>
      </p:sp>
    </p:spTree>
    <p:extLst>
      <p:ext uri="{BB962C8B-B14F-4D97-AF65-F5344CB8AC3E}">
        <p14:creationId xmlns:p14="http://schemas.microsoft.com/office/powerpoint/2010/main" val="4251913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0E91F-E7F5-8D39-832F-875D399BE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Self-harm admissions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76EE205-D95A-B259-35ED-6C2CBB2F30D5}"/>
              </a:ext>
            </a:extLst>
          </p:cNvPr>
          <p:cNvGraphicFramePr>
            <a:graphicFrameLocks/>
          </p:cNvGraphicFramePr>
          <p:nvPr/>
        </p:nvGraphicFramePr>
        <p:xfrm>
          <a:off x="1324848" y="1776130"/>
          <a:ext cx="8997738" cy="4142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9D247A6-EC2E-7AB5-44E9-3B8BBBC3D4E1}"/>
              </a:ext>
            </a:extLst>
          </p:cNvPr>
          <p:cNvSpPr txBox="1"/>
          <p:nvPr/>
        </p:nvSpPr>
        <p:spPr>
          <a:xfrm>
            <a:off x="1008994" y="6001798"/>
            <a:ext cx="1000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 on Figure 1: Known issue with underestimates of self-harm in clinical coding. Data from the most recent year is provisional.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4283E5-CF61-EEF8-7C62-1234A1A24860}"/>
              </a:ext>
            </a:extLst>
          </p:cNvPr>
          <p:cNvSpPr txBox="1"/>
          <p:nvPr/>
        </p:nvSpPr>
        <p:spPr>
          <a:xfrm>
            <a:off x="632592" y="1323364"/>
            <a:ext cx="1038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 1. National HES data for total admitted cases coded as self-harm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BBB4A5-C69B-E0CC-9640-7FFB45A6578E}"/>
              </a:ext>
            </a:extLst>
          </p:cNvPr>
          <p:cNvCxnSpPr>
            <a:cxnSpLocks/>
          </p:cNvCxnSpPr>
          <p:nvPr/>
        </p:nvCxnSpPr>
        <p:spPr>
          <a:xfrm>
            <a:off x="6656251" y="2080624"/>
            <a:ext cx="0" cy="3113314"/>
          </a:xfrm>
          <a:prstGeom prst="line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911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7F378-0F99-3BE1-CEED-9B13AE8A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Key activity from QI programmes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F1073A-F3D1-6405-7CCD-70AE092E2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70" y="1311199"/>
            <a:ext cx="3772426" cy="5277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031D55-0F19-C137-E0EE-85BC2567E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602" y="1311199"/>
            <a:ext cx="3724795" cy="5277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96CAA7-0AD5-0BD5-565C-D6C2807961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603" y="1311198"/>
            <a:ext cx="3798122" cy="5277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28918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F0828-9618-07E1-9623-6B7EBE488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DA359B-26B0-9D5D-3242-E8D5FF619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CAC100-FB72-762A-A5F7-BE1BEC166118}"/>
              </a:ext>
            </a:extLst>
          </p:cNvPr>
          <p:cNvSpPr txBox="1"/>
          <p:nvPr/>
        </p:nvSpPr>
        <p:spPr>
          <a:xfrm>
            <a:off x="3136640" y="1997839"/>
            <a:ext cx="59187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care</a:t>
            </a:r>
            <a:b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Policy and implementation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66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179745"/>
            <a:ext cx="12192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Summary</a:t>
            </a:r>
            <a:endParaRPr kumimoji="0" lang="en-GB" altLang="en-US" sz="3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18115" name="Rectangle 6"/>
          <p:cNvSpPr>
            <a:spLocks noChangeArrowheads="1"/>
          </p:cNvSpPr>
          <p:nvPr/>
        </p:nvSpPr>
        <p:spPr bwMode="auto">
          <a:xfrm>
            <a:off x="590550" y="1446027"/>
            <a:ext cx="11010900" cy="4677187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91440" tIns="45720" rIns="91440" bIns="45720" anchor="t"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800" dirty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omen in midlife, young people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with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and people with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eating disorders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are all vulnerable to suicide but prevention should </a:t>
            </a:r>
            <a:r>
              <a:rPr kumimoji="0" lang="en-GB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 tailored</a:t>
            </a:r>
          </a:p>
          <a:p>
            <a:pPr fontAlgn="base">
              <a:spcBef>
                <a:spcPct val="20000"/>
              </a:spcBef>
              <a:spcAft>
                <a:spcPts val="800"/>
              </a:spcAft>
              <a:buFontTx/>
              <a:buChar char="•"/>
              <a:defRPr/>
            </a:pPr>
            <a:r>
              <a:rPr lang="en-GB" altLang="en-US" sz="2800" b="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In veterans who die by suicide, i</a:t>
            </a:r>
            <a:r>
              <a:rPr lang="en-GB" altLang="en-US" sz="280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n-service trauma </a:t>
            </a:r>
            <a:r>
              <a:rPr lang="en-GB" altLang="en-US" sz="2800" b="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and</a:t>
            </a:r>
            <a:r>
              <a:rPr lang="en-GB" altLang="en-US" sz="280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 post-service adjustment </a:t>
            </a:r>
            <a:r>
              <a:rPr lang="en-GB" altLang="en-US" sz="2800" b="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problems uncommon </a:t>
            </a:r>
            <a:r>
              <a:rPr lang="en-GB" altLang="en-US" sz="280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Conventional risk factors </a:t>
            </a:r>
            <a:r>
              <a:rPr lang="en-GB" altLang="en-US" sz="2800" b="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common.</a:t>
            </a:r>
            <a:r>
              <a:rPr lang="en-GB" altLang="en-US" sz="280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  </a:t>
            </a:r>
            <a:r>
              <a:rPr lang="en-GB" altLang="en-US" sz="2800" b="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Few receive </a:t>
            </a:r>
            <a:r>
              <a:rPr lang="en-GB" altLang="en-US" sz="2800" dirty="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psychological treatment.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Inequalities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play out in service provision and </a:t>
            </a:r>
            <a:r>
              <a:rPr kumimoji="0" lang="en-GB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there are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care gaps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(e.g. social care).  Some interventions are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money-saving.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Implementation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is key and can effect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outcomes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but also galvanises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activity. 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We need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widespread engagement</a:t>
            </a:r>
            <a:endParaRPr kumimoji="0" lang="en-GB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980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E86CC-98C5-B63B-DB46-F75BE1166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Title 406">
            <a:extLst>
              <a:ext uri="{FF2B5EF4-FFF2-40B4-BE49-F238E27FC236}">
                <a16:creationId xmlns:a16="http://schemas.microsoft.com/office/drawing/2014/main" id="{C4EC7F2F-8431-AED9-11FB-1B7330C68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0" y="147305"/>
            <a:ext cx="12192000" cy="717888"/>
          </a:xfrm>
        </p:spPr>
        <p:txBody>
          <a:bodyPr/>
          <a:lstStyle/>
          <a:p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Centre for Mental Health and Safety</a:t>
            </a:r>
            <a:endParaRPr lang="en-GB" sz="3200"/>
          </a:p>
        </p:txBody>
      </p:sp>
      <p:sp>
        <p:nvSpPr>
          <p:cNvPr id="468" name="Rectangle 467">
            <a:extLst>
              <a:ext uri="{FF2B5EF4-FFF2-40B4-BE49-F238E27FC236}">
                <a16:creationId xmlns:a16="http://schemas.microsoft.com/office/drawing/2014/main" id="{19249D6C-7BBD-D9A7-81C7-E15E27B3BFE3}"/>
              </a:ext>
            </a:extLst>
          </p:cNvPr>
          <p:cNvSpPr/>
          <p:nvPr/>
        </p:nvSpPr>
        <p:spPr>
          <a:xfrm>
            <a:off x="0" y="5804943"/>
            <a:ext cx="12191190" cy="1080000"/>
          </a:xfrm>
          <a:prstGeom prst="rect">
            <a:avLst/>
          </a:prstGeom>
          <a:solidFill>
            <a:srgbClr val="2F52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57">
            <a:extLst>
              <a:ext uri="{FF2B5EF4-FFF2-40B4-BE49-F238E27FC236}">
                <a16:creationId xmlns:a16="http://schemas.microsoft.com/office/drawing/2014/main" id="{A00EE836-CD0C-8061-F160-142A20482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89"/>
          <a:stretch>
            <a:fillRect/>
          </a:stretch>
        </p:blipFill>
        <p:spPr bwMode="auto">
          <a:xfrm>
            <a:off x="0" y="1079500"/>
            <a:ext cx="1219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E44E040-7B7A-97C6-9230-5738DAF8F45C}"/>
              </a:ext>
            </a:extLst>
          </p:cNvPr>
          <p:cNvGrpSpPr/>
          <p:nvPr/>
        </p:nvGrpSpPr>
        <p:grpSpPr>
          <a:xfrm>
            <a:off x="-424916" y="3640754"/>
            <a:ext cx="4098796" cy="2080389"/>
            <a:chOff x="5468055" y="3227591"/>
            <a:chExt cx="1705889" cy="852817"/>
          </a:xfrm>
        </p:grpSpPr>
        <p:sp>
          <p:nvSpPr>
            <p:cNvPr id="4" name="Straight Connector 3">
              <a:extLst>
                <a:ext uri="{FF2B5EF4-FFF2-40B4-BE49-F238E27FC236}">
                  <a16:creationId xmlns:a16="http://schemas.microsoft.com/office/drawing/2014/main" id="{134BFB86-7CFA-6B41-566C-642C39545CF9}"/>
                </a:ext>
              </a:extLst>
            </p:cNvPr>
            <p:cNvSpPr/>
            <p:nvPr/>
          </p:nvSpPr>
          <p:spPr>
            <a:xfrm>
              <a:off x="5468055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596475D-643A-E624-D35F-BBC39C595396}"/>
                </a:ext>
              </a:extLst>
            </p:cNvPr>
            <p:cNvSpPr/>
            <p:nvPr/>
          </p:nvSpPr>
          <p:spPr>
            <a:xfrm>
              <a:off x="5468055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B9A3AB8A-8674-C837-3211-C8EB500A405F}"/>
                </a:ext>
              </a:extLst>
            </p:cNvPr>
            <p:cNvSpPr/>
            <p:nvPr/>
          </p:nvSpPr>
          <p:spPr>
            <a:xfrm>
              <a:off x="5894549" y="3227591"/>
              <a:ext cx="426408" cy="426408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Straight Connector 6">
              <a:extLst>
                <a:ext uri="{FF2B5EF4-FFF2-40B4-BE49-F238E27FC236}">
                  <a16:creationId xmlns:a16="http://schemas.microsoft.com/office/drawing/2014/main" id="{27DB2D63-2742-434A-E600-20FBB1AB5F04}"/>
                </a:ext>
              </a:extLst>
            </p:cNvPr>
            <p:cNvSpPr/>
            <p:nvPr/>
          </p:nvSpPr>
          <p:spPr>
            <a:xfrm>
              <a:off x="5894549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3DB7938-0FC0-CF93-1AF1-901A8727DD60}"/>
                </a:ext>
              </a:extLst>
            </p:cNvPr>
            <p:cNvSpPr/>
            <p:nvPr/>
          </p:nvSpPr>
          <p:spPr>
            <a:xfrm>
              <a:off x="5894549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 descr="A picture containing person, person, suit&#10;&#10;Description automatically generated">
              <a:extLst>
                <a:ext uri="{FF2B5EF4-FFF2-40B4-BE49-F238E27FC236}">
                  <a16:creationId xmlns:a16="http://schemas.microsoft.com/office/drawing/2014/main" id="{0FCC9689-ECE2-70FF-8579-1C1A61289D1C}"/>
                </a:ext>
              </a:extLst>
            </p:cNvPr>
            <p:cNvSpPr/>
            <p:nvPr/>
          </p:nvSpPr>
          <p:spPr>
            <a:xfrm>
              <a:off x="6321042" y="3227591"/>
              <a:ext cx="426408" cy="426408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Straight Connector 9">
              <a:extLst>
                <a:ext uri="{FF2B5EF4-FFF2-40B4-BE49-F238E27FC236}">
                  <a16:creationId xmlns:a16="http://schemas.microsoft.com/office/drawing/2014/main" id="{3C5B37B5-7564-8602-771F-3D71E776D090}"/>
                </a:ext>
              </a:extLst>
            </p:cNvPr>
            <p:cNvSpPr/>
            <p:nvPr/>
          </p:nvSpPr>
          <p:spPr>
            <a:xfrm>
              <a:off x="6321042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A4E0DD7-BA12-8863-918A-83824DC92F9E}"/>
                </a:ext>
              </a:extLst>
            </p:cNvPr>
            <p:cNvSpPr/>
            <p:nvPr/>
          </p:nvSpPr>
          <p:spPr>
            <a:xfrm>
              <a:off x="6321042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E59D70A-1123-0C5C-194F-D250AD525384}"/>
                </a:ext>
              </a:extLst>
            </p:cNvPr>
            <p:cNvSpPr/>
            <p:nvPr/>
          </p:nvSpPr>
          <p:spPr>
            <a:xfrm>
              <a:off x="6747536" y="3227591"/>
              <a:ext cx="426408" cy="426408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Straight Connector 12">
              <a:extLst>
                <a:ext uri="{FF2B5EF4-FFF2-40B4-BE49-F238E27FC236}">
                  <a16:creationId xmlns:a16="http://schemas.microsoft.com/office/drawing/2014/main" id="{CF1B355F-DD2B-B73A-B437-1F0778F0712D}"/>
                </a:ext>
              </a:extLst>
            </p:cNvPr>
            <p:cNvSpPr/>
            <p:nvPr/>
          </p:nvSpPr>
          <p:spPr>
            <a:xfrm>
              <a:off x="6747536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8C777E8-D8B6-23F9-AD40-40A68AAC9F90}"/>
                </a:ext>
              </a:extLst>
            </p:cNvPr>
            <p:cNvSpPr/>
            <p:nvPr/>
          </p:nvSpPr>
          <p:spPr>
            <a:xfrm>
              <a:off x="6747536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0" name="Picture 29" descr="A group of people standing in a hallway&#10;&#10;Description automatically generated">
            <a:extLst>
              <a:ext uri="{FF2B5EF4-FFF2-40B4-BE49-F238E27FC236}">
                <a16:creationId xmlns:a16="http://schemas.microsoft.com/office/drawing/2014/main" id="{C8E553F9-11F8-2BD2-5330-0A667A1149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t="29152" r="24310" b="48034"/>
          <a:stretch/>
        </p:blipFill>
        <p:spPr>
          <a:xfrm>
            <a:off x="4509971" y="3498674"/>
            <a:ext cx="3028453" cy="1217403"/>
          </a:xfrm>
          <a:prstGeom prst="rect">
            <a:avLst/>
          </a:prstGeom>
        </p:spPr>
      </p:pic>
      <p:pic>
        <p:nvPicPr>
          <p:cNvPr id="448" name="Picture 44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727CB66-E2C7-FBB7-A433-5AE8974114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9" t="19201" r="8431" b="45482"/>
          <a:stretch/>
        </p:blipFill>
        <p:spPr>
          <a:xfrm>
            <a:off x="7813041" y="3470553"/>
            <a:ext cx="4103905" cy="1217403"/>
          </a:xfrm>
          <a:prstGeom prst="rect">
            <a:avLst/>
          </a:prstGeom>
        </p:spPr>
      </p:pic>
      <p:sp>
        <p:nvSpPr>
          <p:cNvPr id="449" name="TextBox 448">
            <a:extLst>
              <a:ext uri="{FF2B5EF4-FFF2-40B4-BE49-F238E27FC236}">
                <a16:creationId xmlns:a16="http://schemas.microsoft.com/office/drawing/2014/main" id="{B19DF4FD-E769-E3DA-4CA6-9E461DB43981}"/>
              </a:ext>
            </a:extLst>
          </p:cNvPr>
          <p:cNvSpPr txBox="1"/>
          <p:nvPr/>
        </p:nvSpPr>
        <p:spPr>
          <a:xfrm>
            <a:off x="5252044" y="6160277"/>
            <a:ext cx="1686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itterChirp"/>
                <a:ea typeface="+mn-ea"/>
                <a:cs typeface="+mn-cs"/>
              </a:rPr>
              <a:t>@mashproject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F37D9FAE-EF61-EB1E-F03C-FDE29AEC2333}"/>
              </a:ext>
            </a:extLst>
          </p:cNvPr>
          <p:cNvSpPr txBox="1"/>
          <p:nvPr/>
        </p:nvSpPr>
        <p:spPr>
          <a:xfrm>
            <a:off x="9337040" y="6241557"/>
            <a:ext cx="6116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itterChirp"/>
                <a:ea typeface="+mn-ea"/>
                <a:cs typeface="+mn-cs"/>
              </a:rPr>
              <a:t>@PSTRC_GM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B9F3A1D7-3F65-5B66-58FB-2EE5F0A1484D}"/>
              </a:ext>
            </a:extLst>
          </p:cNvPr>
          <p:cNvSpPr txBox="1"/>
          <p:nvPr/>
        </p:nvSpPr>
        <p:spPr>
          <a:xfrm>
            <a:off x="501752" y="6160277"/>
            <a:ext cx="7833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itterChirp"/>
                <a:ea typeface="ＭＳ Ｐゴシック" panose="020B0600070205080204" pitchFamily="34" charset="-128"/>
                <a:cs typeface="Calibri" panose="020F0502020204030204" pitchFamily="34" charset="0"/>
              </a:rPr>
              <a:t>@NCISH_UK</a:t>
            </a:r>
          </a:p>
        </p:txBody>
      </p:sp>
      <p:pic>
        <p:nvPicPr>
          <p:cNvPr id="454" name="Picture 5">
            <a:extLst>
              <a:ext uri="{FF2B5EF4-FFF2-40B4-BE49-F238E27FC236}">
                <a16:creationId xmlns:a16="http://schemas.microsoft.com/office/drawing/2014/main" id="{621D8E9C-5304-8F37-7DE9-8A05EADF82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332" y="4982807"/>
            <a:ext cx="1682548" cy="57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5" name="Picture 6">
            <a:extLst>
              <a:ext uri="{FF2B5EF4-FFF2-40B4-BE49-F238E27FC236}">
                <a16:creationId xmlns:a16="http://schemas.microsoft.com/office/drawing/2014/main" id="{91776A9F-23FB-B322-1FDF-70B711E7FC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9" b="19114"/>
          <a:stretch/>
        </p:blipFill>
        <p:spPr bwMode="auto">
          <a:xfrm>
            <a:off x="5013602" y="4740413"/>
            <a:ext cx="2163020" cy="1040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6" name="Picture 6" descr="National Institute for Health and Care Research logo | Homepage">
            <a:extLst>
              <a:ext uri="{FF2B5EF4-FFF2-40B4-BE49-F238E27FC236}">
                <a16:creationId xmlns:a16="http://schemas.microsoft.com/office/drawing/2014/main" id="{C1503FAC-9AD0-AF3A-38C5-E01CF0C3F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252" y="5129436"/>
            <a:ext cx="3095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30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ECDE9-3493-AB58-C4AB-C4C4C29D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7FAA99-3E3D-389B-1232-925C2066D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D44E52-1CE2-5A5C-0984-C15DBF3E2A00}"/>
              </a:ext>
            </a:extLst>
          </p:cNvPr>
          <p:cNvSpPr txBox="1"/>
          <p:nvPr/>
        </p:nvSpPr>
        <p:spPr>
          <a:xfrm>
            <a:off x="3136640" y="1997839"/>
            <a:ext cx="59187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Vulnerable groups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care</a:t>
            </a:r>
            <a:b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Policy and implementation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911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A42D-0678-FF6B-D9B8-DBCBAD2ED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Self-harm in women in midlife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EA9690-F45D-E51D-F377-B989995C1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83" y="1529781"/>
            <a:ext cx="5645890" cy="40389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FC4CF689-AD7C-4951-C041-F05B15997B57}"/>
              </a:ext>
            </a:extLst>
          </p:cNvPr>
          <p:cNvSpPr txBox="1"/>
          <p:nvPr/>
        </p:nvSpPr>
        <p:spPr>
          <a:xfrm>
            <a:off x="0" y="643080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</a:rPr>
              <a:t>Clements C, Bickley H, Hawton K, </a:t>
            </a:r>
            <a:r>
              <a:rPr lang="en-GB" sz="1000" dirty="0" err="1">
                <a:solidFill>
                  <a:prstClr val="black"/>
                </a:solidFill>
              </a:rPr>
              <a:t>Geulayov</a:t>
            </a:r>
            <a:r>
              <a:rPr lang="en-GB" sz="1000" dirty="0">
                <a:solidFill>
                  <a:prstClr val="black"/>
                </a:solidFill>
              </a:rPr>
              <a:t>, G, Waters K, Ness J, Kelly S, Townsend E, Appleby L, Kapur V. </a:t>
            </a:r>
            <a:r>
              <a:rPr lang="en-GB" sz="1000" dirty="0">
                <a:solidFill>
                  <a:prstClr val="black"/>
                </a:solidFill>
                <a:hlinkClick r:id="rId4"/>
              </a:rPr>
              <a:t>Self-harm in women in midlife: rates, precipitating problems and outcomes following hospital presentations in the multicentre study of self-harm in England</a:t>
            </a:r>
            <a:r>
              <a:rPr lang="en-GB" sz="1000" dirty="0">
                <a:solidFill>
                  <a:prstClr val="black"/>
                </a:solidFill>
              </a:rPr>
              <a:t>. </a:t>
            </a:r>
            <a:r>
              <a:rPr lang="en-GB" sz="1000" i="1" dirty="0" err="1">
                <a:solidFill>
                  <a:prstClr val="black"/>
                </a:solidFill>
              </a:rPr>
              <a:t>BJPsych</a:t>
            </a:r>
            <a:r>
              <a:rPr lang="en-GB" sz="1000" i="1" dirty="0">
                <a:solidFill>
                  <a:prstClr val="black"/>
                </a:solidFill>
              </a:rPr>
              <a:t> </a:t>
            </a:r>
            <a:r>
              <a:rPr lang="en-GB" sz="1000" dirty="0">
                <a:solidFill>
                  <a:prstClr val="black"/>
                </a:solidFill>
              </a:rPr>
              <a:t>2025, </a:t>
            </a:r>
            <a:r>
              <a:rPr lang="it-IT" sz="1000" b="0" i="0" dirty="0">
                <a:solidFill>
                  <a:srgbClr val="181817"/>
                </a:solidFill>
                <a:effectLst/>
              </a:rPr>
              <a:t>1–7. doi:10.1192/bjp.2024.215</a:t>
            </a:r>
            <a:endParaRPr lang="en-GB" sz="1000" dirty="0">
              <a:solidFill>
                <a:prstClr val="black"/>
              </a:solidFill>
            </a:endParaRPr>
          </a:p>
        </p:txBody>
      </p:sp>
      <p:pic>
        <p:nvPicPr>
          <p:cNvPr id="12296" name="Picture 8" descr="Caroline Clements - Research Explorer ...">
            <a:extLst>
              <a:ext uri="{FF2B5EF4-FFF2-40B4-BE49-F238E27FC236}">
                <a16:creationId xmlns:a16="http://schemas.microsoft.com/office/drawing/2014/main" id="{94F3B967-C82C-7026-E5C1-E3B57CBF0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20" y="4961544"/>
            <a:ext cx="942975" cy="121443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E365DB-3A45-8E00-DA21-66B6A82F1D40}"/>
              </a:ext>
            </a:extLst>
          </p:cNvPr>
          <p:cNvSpPr txBox="1"/>
          <p:nvPr/>
        </p:nvSpPr>
        <p:spPr>
          <a:xfrm>
            <a:off x="6684336" y="2356128"/>
            <a:ext cx="5170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Midlife women reported more problems with finances, alcohol, and physical and mental health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Suicide rate highest in older (55-59) midlife women</a:t>
            </a:r>
          </a:p>
        </p:txBody>
      </p:sp>
    </p:spTree>
    <p:extLst>
      <p:ext uri="{BB962C8B-B14F-4D97-AF65-F5344CB8AC3E}">
        <p14:creationId xmlns:p14="http://schemas.microsoft.com/office/powerpoint/2010/main" val="338274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45737-C8AD-5658-BCB8-C86E95A9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>
            <a:extLst>
              <a:ext uri="{FF2B5EF4-FFF2-40B4-BE49-F238E27FC236}">
                <a16:creationId xmlns:a16="http://schemas.microsoft.com/office/drawing/2014/main" id="{83C709EE-8EAE-FE04-BF19-A04F0C194D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18455790-7DE8-3119-CC0C-6D3989504DD0}"/>
              </a:ext>
            </a:extLst>
          </p:cNvPr>
          <p:cNvSpPr txBox="1">
            <a:spLocks/>
          </p:cNvSpPr>
          <p:nvPr/>
        </p:nvSpPr>
        <p:spPr>
          <a:xfrm>
            <a:off x="2120333" y="180975"/>
            <a:ext cx="7646534" cy="97948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457200" marR="0" lvl="1" indent="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Self-harm in children and young people </a:t>
            </a:r>
          </a:p>
          <a:p>
            <a:pPr marL="457200" marR="0" lvl="1" indent="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who died by suicide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622EFA-6CD0-564C-C633-72F2C5519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33" y="1461518"/>
            <a:ext cx="5380867" cy="405342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A448C675-A0F8-F4D9-6B62-748A650E3085}"/>
              </a:ext>
            </a:extLst>
          </p:cNvPr>
          <p:cNvSpPr txBox="1"/>
          <p:nvPr/>
        </p:nvSpPr>
        <p:spPr>
          <a:xfrm>
            <a:off x="0" y="6449168"/>
            <a:ext cx="12192000" cy="408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Aggarwal S, Tham S, Ibrahim S, Turnbull P, Webb R.T., Appleby L, Kapur N, Rodway C.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Self-harm in children and young people who die by suicide: UK-wide consecutive case series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n-GB" sz="1000" b="0" i="1" dirty="0">
                <a:solidFill>
                  <a:srgbClr val="181817"/>
                </a:solidFill>
                <a:effectLst/>
              </a:rPr>
              <a:t>The British Journal of Psychiatry </a:t>
            </a:r>
            <a:r>
              <a:rPr lang="en-GB" sz="1000" b="0" dirty="0">
                <a:solidFill>
                  <a:srgbClr val="181817"/>
                </a:solidFill>
                <a:effectLst/>
              </a:rPr>
              <a:t>2025</a:t>
            </a:r>
            <a:r>
              <a:rPr lang="en-GB" sz="1000" b="0" i="0" dirty="0">
                <a:solidFill>
                  <a:srgbClr val="181817"/>
                </a:solidFill>
                <a:effectLst/>
              </a:rPr>
              <a:t>, 1–8. doi:10.1192/bjp.2024.248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  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26" name="Picture 2" descr="Shilpa Aggarwal Profile | Deakin University">
            <a:extLst>
              <a:ext uri="{FF2B5EF4-FFF2-40B4-BE49-F238E27FC236}">
                <a16:creationId xmlns:a16="http://schemas.microsoft.com/office/drawing/2014/main" id="{7097E4F9-83B9-AD7D-AFEF-A3AB85472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33" y="5068114"/>
            <a:ext cx="1080000" cy="1080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525333-6EA1-8545-DD74-68A857223A7B}"/>
              </a:ext>
            </a:extLst>
          </p:cNvPr>
          <p:cNvSpPr txBox="1"/>
          <p:nvPr/>
        </p:nvSpPr>
        <p:spPr>
          <a:xfrm>
            <a:off x="6683829" y="1937656"/>
            <a:ext cx="50155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49% had history of self-harm, 26% in 3 months prior to death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Girls twice as likely to self-harm than boys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Those who self-harmed more often had a mental illness diagnosis, misused alcohol, experienced abuse, and recent life adversity</a:t>
            </a:r>
          </a:p>
        </p:txBody>
      </p:sp>
    </p:spTree>
    <p:extLst>
      <p:ext uri="{BB962C8B-B14F-4D97-AF65-F5344CB8AC3E}">
        <p14:creationId xmlns:p14="http://schemas.microsoft.com/office/powerpoint/2010/main" val="328527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>
            <a:extLst>
              <a:ext uri="{FF2B5EF4-FFF2-40B4-BE49-F238E27FC236}">
                <a16:creationId xmlns:a16="http://schemas.microsoft.com/office/drawing/2014/main" id="{60A96B1A-5841-6197-8670-4B8CA05C46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DBDA04D1-BBAF-6963-FDF3-9DD859EA3DDD}"/>
              </a:ext>
            </a:extLst>
          </p:cNvPr>
          <p:cNvSpPr txBox="1">
            <a:spLocks/>
          </p:cNvSpPr>
          <p:nvPr/>
        </p:nvSpPr>
        <p:spPr>
          <a:xfrm>
            <a:off x="0" y="180975"/>
            <a:ext cx="11663363" cy="685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457200" marR="0" lvl="1" indent="0" algn="ctr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Suicide in patients with eating disorders</a:t>
            </a:r>
            <a:endParaRPr kumimoji="0" lang="en-GB" sz="3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E27413-8247-C34A-8B7E-40392F096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37" y="5265158"/>
            <a:ext cx="1080000" cy="91809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3157D66-E90C-F542-B5F5-46867FA0D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88" y="1250109"/>
            <a:ext cx="1722869" cy="2312341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948C3FC3-BC1A-CE0F-B1DE-5A5492F71DB9}"/>
              </a:ext>
            </a:extLst>
          </p:cNvPr>
          <p:cNvSpPr txBox="1"/>
          <p:nvPr/>
        </p:nvSpPr>
        <p:spPr>
          <a:xfrm>
            <a:off x="0" y="643080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Hercus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C, Baird A, Ibrahim S, Turnbull P, Appleby L, Singh U, Kapur N. </a:t>
            </a:r>
            <a:r>
              <a:rPr lang="en-GB" sz="1000" dirty="0">
                <a:solidFill>
                  <a:prstClr val="black"/>
                </a:solidFill>
                <a:hlinkClick r:id="rId5"/>
              </a:rPr>
              <a:t>Suicide in individuals with eating disorders who had sought mental health treatment in England: a national retrospective cohort study</a:t>
            </a:r>
            <a:r>
              <a:rPr lang="en-GB" sz="1000" dirty="0">
                <a:solidFill>
                  <a:prstClr val="black"/>
                </a:solidFill>
              </a:rPr>
              <a:t>. </a:t>
            </a:r>
            <a:r>
              <a:rPr lang="en-GB" sz="1000" i="1" dirty="0">
                <a:solidFill>
                  <a:prstClr val="black"/>
                </a:solidFill>
              </a:rPr>
              <a:t>The Lancet Psychiatry </a:t>
            </a:r>
            <a:r>
              <a:rPr lang="en-GB" sz="1000" dirty="0">
                <a:solidFill>
                  <a:prstClr val="black"/>
                </a:solidFill>
              </a:rPr>
              <a:t>2024,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</a:rPr>
              <a:t>11(8), </a:t>
            </a:r>
            <a:r>
              <a:rPr lang="en-GB" sz="1000" dirty="0" err="1">
                <a:solidFill>
                  <a:prstClr val="black"/>
                </a:solidFill>
              </a:rPr>
              <a:t>doi</a:t>
            </a:r>
            <a:r>
              <a:rPr lang="en-GB" sz="1000" dirty="0">
                <a:solidFill>
                  <a:prstClr val="black"/>
                </a:solidFill>
              </a:rPr>
              <a:t>: 10.1016/S2215-0366(24)00143-3.</a:t>
            </a:r>
          </a:p>
        </p:txBody>
      </p:sp>
      <p:pic>
        <p:nvPicPr>
          <p:cNvPr id="93188" name="Picture 4">
            <a:extLst>
              <a:ext uri="{FF2B5EF4-FFF2-40B4-BE49-F238E27FC236}">
                <a16:creationId xmlns:a16="http://schemas.microsoft.com/office/drawing/2014/main" id="{34FC7050-6736-C69A-C05E-462E6CFBA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209" y="1414869"/>
            <a:ext cx="3666238" cy="4467841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8D5CD4-64C0-428C-18DC-9767DE5306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2178314"/>
            <a:ext cx="5563259" cy="311362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3">
            <a:extLst>
              <a:ext uri="{FF2B5EF4-FFF2-40B4-BE49-F238E27FC236}">
                <a16:creationId xmlns:a16="http://schemas.microsoft.com/office/drawing/2014/main" id="{783B8D42-775B-4403-A0A3-1172BDB5B13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0975"/>
            <a:ext cx="11663363" cy="685800"/>
          </a:xfrm>
        </p:spPr>
        <p:txBody>
          <a:bodyPr/>
          <a:lstStyle/>
          <a:p>
            <a:pPr marL="342900" indent="-342900" algn="ctr" defTabSz="457200" eaLnBrk="1" hangingPunct="1">
              <a:lnSpc>
                <a:spcPct val="100000"/>
              </a:lnSpc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</a:rPr>
              <a:t>Clinical characteristics</a:t>
            </a:r>
            <a:endParaRPr lang="en-GB" altLang="en-US" sz="360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185B0A-172A-8689-B15F-E17D7E6D693A}"/>
              </a:ext>
            </a:extLst>
          </p:cNvPr>
          <p:cNvSpPr txBox="1"/>
          <p:nvPr/>
        </p:nvSpPr>
        <p:spPr>
          <a:xfrm>
            <a:off x="889000" y="1507946"/>
            <a:ext cx="8720138" cy="46628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High rates of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self-harm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long-term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(81%) and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recent history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(43%))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More commonly had a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secondary diagnosis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(92%)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Only one third in receipt of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psychological treatment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(35%)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More commonly had a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history of illness over 5 years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(68%), less likely to have had first contact with services in the year prior to death (15%)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75% rated as at </a:t>
            </a:r>
            <a:r>
              <a:rPr lang="en-GB" sz="24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low risk </a:t>
            </a:r>
            <a:r>
              <a:rPr lang="en-GB" sz="2400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when last seen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98308" name="Picture 4" descr="A hand with a heart and a cross&#10;&#10;Description automatically generated">
            <a:extLst>
              <a:ext uri="{FF2B5EF4-FFF2-40B4-BE49-F238E27FC236}">
                <a16:creationId xmlns:a16="http://schemas.microsoft.com/office/drawing/2014/main" id="{4B9060AE-D040-B3F7-A64E-D892A6E76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937" y="1276310"/>
            <a:ext cx="1224000" cy="12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7" descr="A blue book with a red cross&#10;&#10;Description automatically generated">
            <a:extLst>
              <a:ext uri="{FF2B5EF4-FFF2-40B4-BE49-F238E27FC236}">
                <a16:creationId xmlns:a16="http://schemas.microsoft.com/office/drawing/2014/main" id="{FA713A3D-F4C8-1F23-D762-AB0A7FEC8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937" y="4759207"/>
            <a:ext cx="1224000" cy="112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Picture 4" descr="Interview ">
            <a:extLst>
              <a:ext uri="{FF2B5EF4-FFF2-40B4-BE49-F238E27FC236}">
                <a16:creationId xmlns:a16="http://schemas.microsoft.com/office/drawing/2014/main" id="{C606C987-956E-7B68-A3D3-741350E70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338" y="2947907"/>
            <a:ext cx="1224000" cy="12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DFD7A979-AFFA-BC52-14AD-0F7751649FBD}"/>
              </a:ext>
            </a:extLst>
          </p:cNvPr>
          <p:cNvSpPr txBox="1"/>
          <p:nvPr/>
        </p:nvSpPr>
        <p:spPr>
          <a:xfrm>
            <a:off x="0" y="643080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Hercus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C, Baird A, Ibrahim S, Turnbull P, Appleby L, Singh U, Kapur N. </a:t>
            </a:r>
            <a:r>
              <a:rPr lang="en-GB" sz="1000" dirty="0">
                <a:solidFill>
                  <a:prstClr val="black"/>
                </a:solidFill>
                <a:hlinkClick r:id="rId6"/>
              </a:rPr>
              <a:t>Suicide in individuals with eating disorders who had sought mental health treatment in England: a national retrospective cohort study</a:t>
            </a:r>
            <a:r>
              <a:rPr lang="en-GB" sz="1000" dirty="0">
                <a:solidFill>
                  <a:prstClr val="black"/>
                </a:solidFill>
              </a:rPr>
              <a:t>. </a:t>
            </a:r>
            <a:r>
              <a:rPr lang="en-GB" sz="1000" i="1" dirty="0">
                <a:solidFill>
                  <a:prstClr val="black"/>
                </a:solidFill>
              </a:rPr>
              <a:t>The Lancet Psychiatry </a:t>
            </a:r>
            <a:r>
              <a:rPr lang="en-GB" sz="1000" dirty="0">
                <a:solidFill>
                  <a:prstClr val="black"/>
                </a:solidFill>
              </a:rPr>
              <a:t>2024,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</a:rPr>
              <a:t>11(8), </a:t>
            </a:r>
            <a:r>
              <a:rPr lang="en-GB" sz="1000" dirty="0" err="1">
                <a:solidFill>
                  <a:prstClr val="black"/>
                </a:solidFill>
              </a:rPr>
              <a:t>doi</a:t>
            </a:r>
            <a:r>
              <a:rPr lang="en-GB" sz="1000" dirty="0">
                <a:solidFill>
                  <a:prstClr val="black"/>
                </a:solidFill>
              </a:rPr>
              <a:t>: 10.1016/S2215-0366(24)00143-3.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3">
            <a:extLst>
              <a:ext uri="{FF2B5EF4-FFF2-40B4-BE49-F238E27FC236}">
                <a16:creationId xmlns:a16="http://schemas.microsoft.com/office/drawing/2014/main" id="{D1C8FC33-C420-48DF-AC51-330D89A10D5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0975"/>
            <a:ext cx="11663363" cy="685800"/>
          </a:xfrm>
        </p:spPr>
        <p:txBody>
          <a:bodyPr/>
          <a:lstStyle/>
          <a:p>
            <a:pPr marL="342900" indent="-342900" algn="ctr" defTabSz="457200" eaLnBrk="1" hangingPunct="1">
              <a:lnSpc>
                <a:spcPct val="100000"/>
              </a:lnSpc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</a:rPr>
              <a:t>Adverse life events</a:t>
            </a:r>
            <a:endParaRPr lang="en-GB" altLang="en-US" sz="360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B6194B-39C1-2BF7-3A7A-BF327520FC27}"/>
              </a:ext>
            </a:extLst>
          </p:cNvPr>
          <p:cNvSpPr txBox="1"/>
          <p:nvPr/>
        </p:nvSpPr>
        <p:spPr>
          <a:xfrm>
            <a:off x="4679950" y="2271713"/>
            <a:ext cx="6218238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 history of abuse was common;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srgbClr val="002060"/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 in 3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had a history of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abusive experiences in childhood</a:t>
            </a:r>
            <a:endParaRPr lang="en-GB" sz="2400" dirty="0">
              <a:solidFill>
                <a:srgbClr val="002060"/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 in 5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had experienced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domestic/intimate partner abuse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03B945C-DA00-3038-B78C-ECD96CD4B2BD}"/>
              </a:ext>
            </a:extLst>
          </p:cNvPr>
          <p:cNvSpPr/>
          <p:nvPr/>
        </p:nvSpPr>
        <p:spPr>
          <a:xfrm>
            <a:off x="1958975" y="3778250"/>
            <a:ext cx="2159000" cy="21605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0357" name="Picture 2" descr="Purple ribbon ">
            <a:extLst>
              <a:ext uri="{FF2B5EF4-FFF2-40B4-BE49-F238E27FC236}">
                <a16:creationId xmlns:a16="http://schemas.microsoft.com/office/drawing/2014/main" id="{AA053645-B328-CCFB-6AD3-F05FC3B80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263" y="4114800"/>
            <a:ext cx="14160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0358" name="Group 10">
            <a:extLst>
              <a:ext uri="{FF2B5EF4-FFF2-40B4-BE49-F238E27FC236}">
                <a16:creationId xmlns:a16="http://schemas.microsoft.com/office/drawing/2014/main" id="{70A13D0F-87FE-6082-7DC6-6E66147AACA7}"/>
              </a:ext>
            </a:extLst>
          </p:cNvPr>
          <p:cNvGrpSpPr>
            <a:grpSpLocks/>
          </p:cNvGrpSpPr>
          <p:nvPr/>
        </p:nvGrpSpPr>
        <p:grpSpPr bwMode="auto">
          <a:xfrm>
            <a:off x="1514475" y="1824038"/>
            <a:ext cx="2159000" cy="2160587"/>
            <a:chOff x="1514264" y="1824242"/>
            <a:chExt cx="2160000" cy="2160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5DBC058-A9D2-A5A9-AACF-86918185F988}"/>
                </a:ext>
              </a:extLst>
            </p:cNvPr>
            <p:cNvSpPr/>
            <p:nvPr/>
          </p:nvSpPr>
          <p:spPr>
            <a:xfrm>
              <a:off x="1514264" y="1824242"/>
              <a:ext cx="2160000" cy="2160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0360" name="Picture 9" descr="A broken heart with black outline&#10;&#10;Description automatically generated">
              <a:extLst>
                <a:ext uri="{FF2B5EF4-FFF2-40B4-BE49-F238E27FC236}">
                  <a16:creationId xmlns:a16="http://schemas.microsoft.com/office/drawing/2014/main" id="{07FB5ED2-2B44-1E36-BF5F-DF32E2917C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6659" y="2084078"/>
              <a:ext cx="1017577" cy="1017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361" name="Picture 5" descr="A cartoon of a child with pigtails&#10;&#10;Description automatically generated">
              <a:extLst>
                <a:ext uri="{FF2B5EF4-FFF2-40B4-BE49-F238E27FC236}">
                  <a16:creationId xmlns:a16="http://schemas.microsoft.com/office/drawing/2014/main" id="{11D3ED46-B196-F94D-8E4C-8931BF5885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2789" y="2288589"/>
              <a:ext cx="1140411" cy="1140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5">
            <a:extLst>
              <a:ext uri="{FF2B5EF4-FFF2-40B4-BE49-F238E27FC236}">
                <a16:creationId xmlns:a16="http://schemas.microsoft.com/office/drawing/2014/main" id="{F10B4660-53CE-BBF9-CD06-23EA002E42A6}"/>
              </a:ext>
            </a:extLst>
          </p:cNvPr>
          <p:cNvSpPr txBox="1"/>
          <p:nvPr/>
        </p:nvSpPr>
        <p:spPr>
          <a:xfrm>
            <a:off x="0" y="643080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Hercus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C, Baird A, Ibrahim S, Turnbull P, Appleby L, Singh U, Kapur N. </a:t>
            </a:r>
            <a:r>
              <a:rPr lang="en-GB" sz="1000" dirty="0">
                <a:solidFill>
                  <a:prstClr val="black"/>
                </a:solidFill>
                <a:hlinkClick r:id="rId6"/>
              </a:rPr>
              <a:t>Suicide in individuals with eating disorders who had sought mental health treatment in England: a national retrospective cohort study</a:t>
            </a:r>
            <a:r>
              <a:rPr lang="en-GB" sz="1000" dirty="0">
                <a:solidFill>
                  <a:prstClr val="black"/>
                </a:solidFill>
              </a:rPr>
              <a:t>. </a:t>
            </a:r>
            <a:r>
              <a:rPr lang="en-GB" sz="1000" i="1" dirty="0">
                <a:solidFill>
                  <a:prstClr val="black"/>
                </a:solidFill>
              </a:rPr>
              <a:t>The Lancet Psychiatry </a:t>
            </a:r>
            <a:r>
              <a:rPr lang="en-GB" sz="1000" dirty="0">
                <a:solidFill>
                  <a:prstClr val="black"/>
                </a:solidFill>
              </a:rPr>
              <a:t>2024,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</a:rPr>
              <a:t>11(8), </a:t>
            </a:r>
            <a:r>
              <a:rPr lang="en-GB" sz="1000" dirty="0" err="1">
                <a:solidFill>
                  <a:prstClr val="black"/>
                </a:solidFill>
              </a:rPr>
              <a:t>doi</a:t>
            </a:r>
            <a:r>
              <a:rPr lang="en-GB" sz="1000" dirty="0">
                <a:solidFill>
                  <a:prstClr val="black"/>
                </a:solidFill>
              </a:rPr>
              <a:t>: 10.1016/S2215-0366(24)00143-3.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F892BD-DEFF-5246-85C9-302DCFA73EFE}"/>
              </a:ext>
            </a:extLst>
          </p:cNvPr>
          <p:cNvSpPr txBox="1"/>
          <p:nvPr/>
        </p:nvSpPr>
        <p:spPr>
          <a:xfrm>
            <a:off x="22225" y="223838"/>
            <a:ext cx="12192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Clinical messages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F4FD03-5248-F5C3-133C-550B697D3208}"/>
              </a:ext>
            </a:extLst>
          </p:cNvPr>
          <p:cNvSpPr txBox="1"/>
          <p:nvPr/>
        </p:nvSpPr>
        <p:spPr>
          <a:xfrm>
            <a:off x="2205038" y="2068513"/>
            <a:ext cx="410527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Comprehensive provision of evidence-based treatment for eating disorders (and self-harm)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568CD3-A204-4DEC-664E-66DBDC562FCA}"/>
              </a:ext>
            </a:extLst>
          </p:cNvPr>
          <p:cNvSpPr txBox="1"/>
          <p:nvPr/>
        </p:nvSpPr>
        <p:spPr>
          <a:xfrm>
            <a:off x="2203450" y="4508500"/>
            <a:ext cx="4106863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Addressing early life experiences and current adversities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9410F3-7C48-7DDA-7BF5-1DF619120010}"/>
              </a:ext>
            </a:extLst>
          </p:cNvPr>
          <p:cNvSpPr txBox="1"/>
          <p:nvPr/>
        </p:nvSpPr>
        <p:spPr>
          <a:xfrm>
            <a:off x="8012112" y="2284839"/>
            <a:ext cx="37036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Recognising limitations in clinical risk assessment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06CB9-530D-98C6-1424-9A967D462F05}"/>
              </a:ext>
            </a:extLst>
          </p:cNvPr>
          <p:cNvSpPr txBox="1"/>
          <p:nvPr/>
        </p:nvSpPr>
        <p:spPr>
          <a:xfrm>
            <a:off x="8012112" y="4323834"/>
            <a:ext cx="410527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Suicide prevention must remain a priority for eating disorder services and mental health care more widely </a:t>
            </a:r>
          </a:p>
        </p:txBody>
      </p:sp>
      <p:pic>
        <p:nvPicPr>
          <p:cNvPr id="102407" name="Picture 8" descr="A cartoon of a child with pigtails&#10;&#10;Description automatically generated">
            <a:extLst>
              <a:ext uri="{FF2B5EF4-FFF2-40B4-BE49-F238E27FC236}">
                <a16:creationId xmlns:a16="http://schemas.microsoft.com/office/drawing/2014/main" id="{31DEFDE7-0AFB-07F0-FD9A-7E8996AB9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4508500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Picture 14" descr="A clipboard with check marks and a pen&#10;&#10;Description automatically generated">
            <a:extLst>
              <a:ext uri="{FF2B5EF4-FFF2-40B4-BE49-F238E27FC236}">
                <a16:creationId xmlns:a16="http://schemas.microsoft.com/office/drawing/2014/main" id="{438FDEB8-35E7-8CB9-380F-F2051033A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88" y="2159794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9" name="Picture 1" descr="Icon&#10;&#10;Description automatically generated">
            <a:extLst>
              <a:ext uri="{FF2B5EF4-FFF2-40B4-BE49-F238E27FC236}">
                <a16:creationId xmlns:a16="http://schemas.microsoft.com/office/drawing/2014/main" id="{3B885A41-5F46-6774-603D-C56D33527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51" y="2160882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10" name="Picture 7" descr="A puzzle pieces with a black background&#10;&#10;Description automatically generated">
            <a:extLst>
              <a:ext uri="{FF2B5EF4-FFF2-40B4-BE49-F238E27FC236}">
                <a16:creationId xmlns:a16="http://schemas.microsoft.com/office/drawing/2014/main" id="{13AF444C-C172-0CAF-2202-8D6869FBA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788" y="450850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6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7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6.xml><?xml version="1.0" encoding="utf-8"?>
<a:theme xmlns:a="http://schemas.openxmlformats.org/drawingml/2006/main" name="30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75959bf9ccd06b4730a3fd5b29ac696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80132f84ae899fbd3a02b4bddd0aa532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FE6C66-A7A6-4710-8C73-0167EAC1420E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8EC7EB7-00E4-4D57-9E04-FC5BA944761B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2e0b6fce-bd22-48c9-9c2a-050ff6d964a9"/>
    <ds:schemaRef ds:uri="http://schemas.microsoft.com/office/infopath/2007/PartnerControls"/>
    <ds:schemaRef ds:uri="a8909ba7-2c5b-4737-8949-485c48a9381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0E5E9A1-C93D-4396-A7D8-D5DC8F2375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1394</Words>
  <Application>Microsoft Office PowerPoint</Application>
  <PresentationFormat>Widescreen</PresentationFormat>
  <Paragraphs>129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Aptos</vt:lpstr>
      <vt:lpstr>Aptos Display</vt:lpstr>
      <vt:lpstr>Arial</vt:lpstr>
      <vt:lpstr>Calibri</vt:lpstr>
      <vt:lpstr>Calibri Light</vt:lpstr>
      <vt:lpstr>InterFace</vt:lpstr>
      <vt:lpstr>interfaceregular</vt:lpstr>
      <vt:lpstr>Open Sans</vt:lpstr>
      <vt:lpstr>TwitterChirp</vt:lpstr>
      <vt:lpstr>Office Theme</vt:lpstr>
      <vt:lpstr>1_Theme2</vt:lpstr>
      <vt:lpstr>6_Theme2</vt:lpstr>
      <vt:lpstr>7_Theme2</vt:lpstr>
      <vt:lpstr>2_Theme2</vt:lpstr>
      <vt:lpstr>30_Theme2</vt:lpstr>
      <vt:lpstr>PowerPoint Presentation</vt:lpstr>
      <vt:lpstr>Outline </vt:lpstr>
      <vt:lpstr>Outline </vt:lpstr>
      <vt:lpstr>Self-harm in women in midlife</vt:lpstr>
      <vt:lpstr>PowerPoint Presentation</vt:lpstr>
      <vt:lpstr>PowerPoint Presentation</vt:lpstr>
      <vt:lpstr>Clinical characteristics</vt:lpstr>
      <vt:lpstr>Adverse life events</vt:lpstr>
      <vt:lpstr>PowerPoint Presentation</vt:lpstr>
      <vt:lpstr>Antecedents of suicide in veterans  of the UK Armed Forces</vt:lpstr>
      <vt:lpstr>Outline </vt:lpstr>
      <vt:lpstr>Clinical management of self-harm  by level of deprivation</vt:lpstr>
      <vt:lpstr>Care gaps following self-harm</vt:lpstr>
      <vt:lpstr>Cost-effectiveness of psychological and psychosocial  interventions for people who have self-harmed</vt:lpstr>
      <vt:lpstr>Outline </vt:lpstr>
      <vt:lpstr>Lancet commission on self-harm</vt:lpstr>
      <vt:lpstr>Lancet commission on self-harm</vt:lpstr>
      <vt:lpstr>Quality improvement for suicide prevention</vt:lpstr>
      <vt:lpstr>Quality improvement for suicide prevention and self-harm intervention</vt:lpstr>
      <vt:lpstr>Suicide rate in England</vt:lpstr>
      <vt:lpstr>Patient suicide rate in England</vt:lpstr>
      <vt:lpstr>Self-harm admissions</vt:lpstr>
      <vt:lpstr>Key activity from QI programmes</vt:lpstr>
      <vt:lpstr>Outline </vt:lpstr>
      <vt:lpstr>PowerPoint Presentation</vt:lpstr>
      <vt:lpstr>Centre for Mental Health and Safety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Navneet Kapur</dc:creator>
  <cp:lastModifiedBy>Cathryn Rodway</cp:lastModifiedBy>
  <cp:revision>16</cp:revision>
  <dcterms:created xsi:type="dcterms:W3CDTF">2025-04-25T12:34:57Z</dcterms:created>
  <dcterms:modified xsi:type="dcterms:W3CDTF">2025-05-08T12:55:21Z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