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7" d="100"/>
        <a:sy n="22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6803" y="4624668"/>
            <a:ext cx="5532398" cy="933450"/>
          </a:xfrm>
        </p:spPr>
        <p:txBody>
          <a:bodyPr>
            <a:noAutofit/>
          </a:bodyPr>
          <a:lstStyle/>
          <a:p>
            <a:pPr algn="r"/>
            <a:r>
              <a:rPr lang="en-US" dirty="0" smtClean="0"/>
              <a:t>Manchester Global Award 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846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33"/>
    </mc:Choice>
    <mc:Fallback xmlns="">
      <p:transition xmlns:p14="http://schemas.microsoft.com/office/powerpoint/2010/main" advTm="493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144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 smtClean="0"/>
              <a:t>‘There </a:t>
            </a:r>
            <a:r>
              <a:rPr lang="en-GB" sz="3600" dirty="0"/>
              <a:t>is not a finite set of skills, strategies, awareness , or knowledge that we can learn – and then ‘arrive’ as a perfectly competent intercultural communicator’ </a:t>
            </a:r>
            <a:r>
              <a:rPr lang="en-GB" sz="3600" b="1" dirty="0"/>
              <a:t>O’Sullivan 1994:</a:t>
            </a:r>
            <a:r>
              <a:rPr lang="en-GB" sz="3600" b="1" dirty="0" smtClean="0"/>
              <a:t>131</a:t>
            </a:r>
            <a:endParaRPr lang="en-US" sz="3600" dirty="0"/>
          </a:p>
        </p:txBody>
      </p:sp>
      <p:pic>
        <p:nvPicPr>
          <p:cNvPr id="4" name="BRAD0041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45495" y="5436969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836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42"/>
    </mc:Choice>
    <mc:Fallback xmlns="">
      <p:transition xmlns:p14="http://schemas.microsoft.com/office/powerpoint/2010/main" spd="slow" advTm="34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684" objId="4"/>
        <p14:stopEvt time="34033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880601"/>
            <a:ext cx="7556313" cy="4144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4000" dirty="0"/>
              <a:t>Intercultural Communication: ‘Acts of communication undertaken by individuals identified with groups exhibiting intergroup variation in shared [but individually expressed] social and cultural patterns’ </a:t>
            </a:r>
            <a:r>
              <a:rPr lang="en-GB" sz="4000" b="1" dirty="0" err="1"/>
              <a:t>Damen</a:t>
            </a:r>
            <a:r>
              <a:rPr lang="en-GB" sz="4000" b="1" dirty="0"/>
              <a:t>, 1987:23</a:t>
            </a:r>
            <a:endParaRPr lang="en-US" sz="4000" dirty="0"/>
          </a:p>
          <a:p>
            <a:endParaRPr lang="en-US" dirty="0"/>
          </a:p>
        </p:txBody>
      </p:sp>
      <p:pic>
        <p:nvPicPr>
          <p:cNvPr id="4" name="BRAD0033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47256" y="5499843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182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925"/>
    </mc:Choice>
    <mc:Fallback xmlns="">
      <p:transition xmlns:p14="http://schemas.microsoft.com/office/powerpoint/2010/main" advTm="27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825" objId="4"/>
        <p14:stopEvt time="26447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737098" cy="1116106"/>
          </a:xfrm>
        </p:spPr>
        <p:txBody>
          <a:bodyPr/>
          <a:lstStyle/>
          <a:p>
            <a:r>
              <a:rPr lang="en-GB" sz="3200" dirty="0"/>
              <a:t>My Perceptions of the World Around </a:t>
            </a:r>
            <a:r>
              <a:rPr lang="en-GB" sz="3200" dirty="0" smtClean="0"/>
              <a:t>Me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DECENTRE: A readiness to suspend one’s own values, beliefs and behaviours and not assume that they are the only possible and naturally correct ones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GB" dirty="0"/>
              <a:t>Multi-</a:t>
            </a:r>
            <a:r>
              <a:rPr lang="en-GB" dirty="0" err="1"/>
              <a:t>perspectivism</a:t>
            </a:r>
            <a:endParaRPr lang="en-US" dirty="0"/>
          </a:p>
          <a:p>
            <a:pPr lvl="0"/>
            <a:r>
              <a:rPr lang="en-GB" dirty="0"/>
              <a:t>Openness</a:t>
            </a:r>
            <a:endParaRPr lang="en-US" dirty="0"/>
          </a:p>
          <a:p>
            <a:pPr lvl="0"/>
            <a:r>
              <a:rPr lang="en-GB" dirty="0"/>
              <a:t>Non-judgemental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ttp://stexual.files.wordpress.com/2011/02/3-intercultural1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97" y="3074353"/>
            <a:ext cx="2987675" cy="3051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RAD0034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8474" y="5489411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41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51"/>
    </mc:Choice>
    <mc:Fallback xmlns="">
      <p:transition xmlns:p14="http://schemas.microsoft.com/office/powerpoint/2010/main" spd="slow" advTm="61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57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3861" objId="5"/>
        <p14:stopEvt time="59737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711952" cy="1116106"/>
          </a:xfrm>
        </p:spPr>
        <p:txBody>
          <a:bodyPr/>
          <a:lstStyle/>
          <a:p>
            <a:r>
              <a:rPr lang="en-GB" sz="3200" dirty="0"/>
              <a:t>My Perceptions of the World Around </a:t>
            </a:r>
            <a:r>
              <a:rPr lang="en-GB" sz="3200" dirty="0" smtClean="0"/>
              <a:t>Me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EXTERNALIZATION</a:t>
            </a:r>
            <a:r>
              <a:rPr lang="en-GB" dirty="0"/>
              <a:t>: An ability to step outside ones usual perceptions and a willingness and ability to consider multiple perspectives of the same thing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GB" dirty="0"/>
              <a:t>Multiple meaning attribution</a:t>
            </a:r>
            <a:endParaRPr lang="en-US" dirty="0"/>
          </a:p>
          <a:p>
            <a:pPr lvl="0"/>
            <a:r>
              <a:rPr lang="en-GB" dirty="0"/>
              <a:t>Insider knowledge</a:t>
            </a:r>
            <a:endParaRPr lang="en-US" dirty="0"/>
          </a:p>
          <a:p>
            <a:pPr lvl="0"/>
            <a:r>
              <a:rPr lang="en-GB" dirty="0"/>
              <a:t>Outsider understanding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4-02-24 at 21.58.1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760" y="3540271"/>
            <a:ext cx="4639014" cy="2585892"/>
          </a:xfrm>
          <a:prstGeom prst="rect">
            <a:avLst/>
          </a:prstGeom>
        </p:spPr>
      </p:pic>
      <p:pic>
        <p:nvPicPr>
          <p:cNvPr id="5" name="BRAD0035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6224" y="5499843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46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84"/>
    </mc:Choice>
    <mc:Fallback xmlns="">
      <p:transition xmlns:p14="http://schemas.microsoft.com/office/powerpoint/2010/main" spd="slow" advTm="85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96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4941" objId="5"/>
        <p14:stopEvt time="84703" objId="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5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79" y="4876224"/>
            <a:ext cx="7556313" cy="1564902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>
                <a:solidFill>
                  <a:schemeClr val="bg1"/>
                </a:solidFill>
              </a:rPr>
              <a:t>“Culture is communication and communication is culture”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2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4"/>
    </mc:Choice>
    <mc:Fallback xmlns="">
      <p:transition xmlns:p14="http://schemas.microsoft.com/office/powerpoint/2010/main" spd="slow" advTm="292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Communications in the World</a:t>
            </a:r>
            <a:endParaRPr lang="en-US" dirty="0"/>
          </a:p>
        </p:txBody>
      </p:sp>
      <p:pic>
        <p:nvPicPr>
          <p:cNvPr id="4" name="Picture 3" descr="Screen Shot 2014-02-24 at 22.05.49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623" y="4032663"/>
            <a:ext cx="3863973" cy="2549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PERCEPTUAL </a:t>
            </a:r>
            <a:r>
              <a:rPr lang="en-GB" dirty="0"/>
              <a:t>ACUITY: attentiveness to verbal and non-verbal behaviours, the ability to read others’ emotions, sensitivity to one’s impact on others and accuracy in communication with others.</a:t>
            </a:r>
            <a:endParaRPr lang="en-US" dirty="0"/>
          </a:p>
          <a:p>
            <a:pPr lvl="0"/>
            <a:r>
              <a:rPr lang="en-GB" dirty="0"/>
              <a:t>Non-verbal communication: kinesics, proxemics, </a:t>
            </a:r>
            <a:r>
              <a:rPr lang="en-GB" dirty="0" err="1"/>
              <a:t>oculesics</a:t>
            </a:r>
            <a:r>
              <a:rPr lang="en-GB" dirty="0"/>
              <a:t> and </a:t>
            </a:r>
            <a:r>
              <a:rPr lang="en-GB" dirty="0" err="1"/>
              <a:t>haptics</a:t>
            </a:r>
            <a:endParaRPr lang="en-US" dirty="0"/>
          </a:p>
          <a:p>
            <a:pPr lvl="0"/>
            <a:r>
              <a:rPr lang="en-GB" dirty="0"/>
              <a:t>Avoid and recognise  </a:t>
            </a:r>
            <a:r>
              <a:rPr lang="en-GB" dirty="0" smtClean="0"/>
              <a:t>                                          miscommunication </a:t>
            </a:r>
            <a:endParaRPr lang="en-US" dirty="0"/>
          </a:p>
          <a:p>
            <a:endParaRPr lang="en-US" dirty="0"/>
          </a:p>
        </p:txBody>
      </p:sp>
      <p:pic>
        <p:nvPicPr>
          <p:cNvPr id="5" name="BRAD0036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8474" y="5769363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71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86"/>
    </mc:Choice>
    <mc:Fallback xmlns="">
      <p:transition xmlns:p14="http://schemas.microsoft.com/office/powerpoint/2010/main" spd="slow" advTm="73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9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5425" objId="5"/>
        <p14:stopEvt time="72565" objId="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Hausschuhe</a:t>
            </a:r>
            <a:r>
              <a:rPr lang="en-GB" dirty="0"/>
              <a:t> </a:t>
            </a:r>
            <a:r>
              <a:rPr lang="en-GB" dirty="0" smtClean="0"/>
              <a:t>Incident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424705"/>
            <a:ext cx="3776480" cy="4144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DECENTRE  </a:t>
            </a:r>
          </a:p>
          <a:p>
            <a:r>
              <a:rPr lang="en-GB" dirty="0"/>
              <a:t>B</a:t>
            </a:r>
            <a:r>
              <a:rPr lang="en-GB" dirty="0" smtClean="0"/>
              <a:t>ecoming </a:t>
            </a:r>
            <a:r>
              <a:rPr lang="en-GB" dirty="0"/>
              <a:t>aware of what is usually unconscious and taking the other persons perspective                        </a:t>
            </a:r>
          </a:p>
          <a:p>
            <a:r>
              <a:rPr lang="en-GB" dirty="0"/>
              <a:t>N</a:t>
            </a:r>
            <a:r>
              <a:rPr lang="en-GB" dirty="0" smtClean="0"/>
              <a:t>ot </a:t>
            </a:r>
            <a:r>
              <a:rPr lang="en-GB" dirty="0"/>
              <a:t>assume that one’s values are the only possible and naturally correct </a:t>
            </a:r>
            <a:r>
              <a:rPr lang="en-GB" dirty="0" smtClean="0"/>
              <a:t>ones</a:t>
            </a:r>
          </a:p>
          <a:p>
            <a:r>
              <a:rPr lang="en-GB" dirty="0"/>
              <a:t>N</a:t>
            </a:r>
            <a:r>
              <a:rPr lang="en-GB" dirty="0" smtClean="0"/>
              <a:t>on</a:t>
            </a:r>
            <a:r>
              <a:rPr lang="en-GB" dirty="0"/>
              <a:t>-judgemental </a:t>
            </a:r>
            <a:r>
              <a:rPr lang="en-GB" dirty="0" smtClean="0"/>
              <a:t>stance</a:t>
            </a:r>
          </a:p>
          <a:p>
            <a:r>
              <a:rPr lang="en-GB" dirty="0" smtClean="0"/>
              <a:t>FLEXIBILITY</a:t>
            </a:r>
            <a:r>
              <a:rPr lang="en-GB" dirty="0"/>
              <a:t>/OPENESS  </a:t>
            </a:r>
          </a:p>
          <a:p>
            <a:r>
              <a:rPr lang="en-GB" dirty="0" smtClean="0"/>
              <a:t>MULTIPLE </a:t>
            </a:r>
            <a:r>
              <a:rPr lang="en-GB" dirty="0"/>
              <a:t>MEANING ATTRIBUTION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http://src.discounto.de/pics/Angebote/2012-01/210595/234016_Gaeste-Hausschuhe_xx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955" y="2955086"/>
            <a:ext cx="4452507" cy="36038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278307" y="1444231"/>
            <a:ext cx="377648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dirty="0" smtClean="0"/>
              <a:t>PERCEPTUAL ACUITY</a:t>
            </a:r>
          </a:p>
          <a:p>
            <a:r>
              <a:rPr lang="en-GB" dirty="0" smtClean="0"/>
              <a:t>Attentiveness to non-verbal behaviours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Notice and respond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PRE-PAIR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OBJECTIVE CULTURE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SUBJECTIVE CULTURE</a:t>
            </a:r>
          </a:p>
          <a:p>
            <a:endParaRPr lang="en-US" dirty="0"/>
          </a:p>
        </p:txBody>
      </p:sp>
      <p:pic>
        <p:nvPicPr>
          <p:cNvPr id="8" name="BRAD0037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62155" y="5562717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8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943"/>
    </mc:Choice>
    <mc:Fallback xmlns="">
      <p:transition xmlns:p14="http://schemas.microsoft.com/office/powerpoint/2010/main" spd="slow" advTm="113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074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5514" objId="8"/>
        <p14:stopEvt time="113145" objId="8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smtClean="0"/>
              <a:t>Future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3" b="1336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5" name="BRAD0039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25045" y="5562717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936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68"/>
    </mc:Choice>
    <mc:Fallback xmlns="">
      <p:transition xmlns:p14="http://schemas.microsoft.com/office/powerpoint/2010/main" spd="slow" advTm="54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66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4988" objId="5"/>
        <p14:stopEvt time="51769" objId="5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18529"/>
            <a:ext cx="7556313" cy="4144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3600" dirty="0" smtClean="0"/>
              <a:t>‘</a:t>
            </a:r>
            <a:r>
              <a:rPr lang="en-GB" sz="3600" dirty="0"/>
              <a:t>The value of international experience goes beyond purely the acquisition of language – it lies in the ability to see business and personal issues from other than your own cultural perspective’ </a:t>
            </a:r>
            <a:r>
              <a:rPr lang="en-GB" sz="3600" b="1" dirty="0"/>
              <a:t>Charles Macleod, Head of UK Resourcing for PricewaterhouseCoopers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BRAD0040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41987" y="5157092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643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853"/>
    </mc:Choice>
    <mc:Fallback xmlns="">
      <p:transition xmlns:p14="http://schemas.microsoft.com/office/powerpoint/2010/main" spd="slow" advTm="97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15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416" objId="4"/>
        <p14:stopEvt time="96148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0.7|9.5|8.7|15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7.4|12.1|2|14.3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5.2|8.3|1.2|3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1|25.6|4.8|7.6|6.4|8.8|5.6|4.3|3.6|5.1|8.4|4.7|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Advantag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237</TotalTime>
  <Words>298</Words>
  <Application>Microsoft Office PowerPoint</Application>
  <PresentationFormat>On-screen Show (4:3)</PresentationFormat>
  <Paragraphs>35</Paragraphs>
  <Slides>10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Advantage</vt:lpstr>
      <vt:lpstr>Manchester Global Award 2014</vt:lpstr>
      <vt:lpstr>PowerPoint Presentation</vt:lpstr>
      <vt:lpstr>My Perceptions of the World Around Me </vt:lpstr>
      <vt:lpstr>My Perceptions of the World Around Me </vt:lpstr>
      <vt:lpstr>PowerPoint Presentation</vt:lpstr>
      <vt:lpstr>My Communications in the World</vt:lpstr>
      <vt:lpstr>The Hausschuhe Incident </vt:lpstr>
      <vt:lpstr>The Future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Manchester Global Award 2014</dc:title>
  <dc:creator>user</dc:creator>
  <cp:lastModifiedBy>Colette Cooke</cp:lastModifiedBy>
  <cp:revision>13</cp:revision>
  <dcterms:created xsi:type="dcterms:W3CDTF">2014-02-24T21:22:30Z</dcterms:created>
  <dcterms:modified xsi:type="dcterms:W3CDTF">2015-09-25T09:07:33Z</dcterms:modified>
</cp:coreProperties>
</file>