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56"/>
    <p:restoredTop sz="94674"/>
  </p:normalViewPr>
  <p:slideViewPr>
    <p:cSldViewPr>
      <p:cViewPr varScale="1">
        <p:scale>
          <a:sx n="109" d="100"/>
          <a:sy n="109" d="100"/>
        </p:scale>
        <p:origin x="171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
        <p:nvSpPr>
          <p:cNvPr id="8" name="TextBox 7"/>
          <p:cNvSpPr txBox="1"/>
          <p:nvPr userDrawn="1"/>
        </p:nvSpPr>
        <p:spPr>
          <a:xfrm>
            <a:off x="6516481" y="389930"/>
            <a:ext cx="2232248" cy="707886"/>
          </a:xfrm>
          <a:prstGeom prst="rect">
            <a:avLst/>
          </a:prstGeom>
          <a:noFill/>
          <a:ln w="19050">
            <a:solidFill>
              <a:schemeClr val="tx1"/>
            </a:solidFill>
          </a:ln>
        </p:spPr>
        <p:txBody>
          <a:bodyPr wrap="square" rtlCol="0">
            <a:spAutoFit/>
          </a:bodyPr>
          <a:lstStyle/>
          <a:p>
            <a:r>
              <a:rPr lang="en-GB" sz="2000" dirty="0"/>
              <a:t>From</a:t>
            </a:r>
            <a:r>
              <a:rPr lang="en-GB" sz="2000" baseline="0" dirty="0"/>
              <a:t> </a:t>
            </a:r>
            <a:r>
              <a:rPr lang="en-GB" sz="2000" b="1" baseline="0" dirty="0"/>
              <a:t>Prehistory</a:t>
            </a:r>
            <a:r>
              <a:rPr lang="en-GB" sz="2000" baseline="0" dirty="0"/>
              <a:t> to </a:t>
            </a:r>
            <a:r>
              <a:rPr lang="en-GB" sz="2000" b="1" baseline="0" dirty="0"/>
              <a:t>Primary Schools</a:t>
            </a:r>
            <a:endParaRPr lang="en-GB" sz="2000" b="1"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7889" y="377036"/>
            <a:ext cx="1800200" cy="762516"/>
          </a:xfrm>
          <a:prstGeom prst="rect">
            <a:avLst/>
          </a:prstGeom>
        </p:spPr>
      </p:pic>
    </p:spTree>
    <p:extLst>
      <p:ext uri="{BB962C8B-B14F-4D97-AF65-F5344CB8AC3E}">
        <p14:creationId xmlns:p14="http://schemas.microsoft.com/office/powerpoint/2010/main" val="569216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56831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460993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199013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76026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41829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561646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76623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1096049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52287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060832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1560" y="2276872"/>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370100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Box 6"/>
          <p:cNvSpPr txBox="1"/>
          <p:nvPr userDrawn="1"/>
        </p:nvSpPr>
        <p:spPr>
          <a:xfrm>
            <a:off x="6516481" y="389930"/>
            <a:ext cx="2232248" cy="707886"/>
          </a:xfrm>
          <a:prstGeom prst="rect">
            <a:avLst/>
          </a:prstGeom>
          <a:noFill/>
          <a:ln w="19050">
            <a:solidFill>
              <a:schemeClr val="tx1"/>
            </a:solidFill>
          </a:ln>
        </p:spPr>
        <p:txBody>
          <a:bodyPr wrap="square" rtlCol="0">
            <a:spAutoFit/>
          </a:bodyPr>
          <a:lstStyle/>
          <a:p>
            <a:r>
              <a:rPr lang="en-GB" sz="2000" dirty="0"/>
              <a:t>From</a:t>
            </a:r>
            <a:r>
              <a:rPr lang="en-GB" sz="2000" baseline="0" dirty="0"/>
              <a:t> </a:t>
            </a:r>
            <a:r>
              <a:rPr lang="en-GB" sz="2000" b="1" baseline="0" dirty="0"/>
              <a:t>Prehistory</a:t>
            </a:r>
            <a:r>
              <a:rPr lang="en-GB" sz="2000" baseline="0" dirty="0"/>
              <a:t> to </a:t>
            </a:r>
            <a:r>
              <a:rPr lang="en-GB" sz="2000" b="1" baseline="0" dirty="0"/>
              <a:t>Primary Schools</a:t>
            </a:r>
            <a:endParaRPr lang="en-GB" sz="2000" b="1"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7889" y="377036"/>
            <a:ext cx="1800200" cy="762516"/>
          </a:xfrm>
          <a:prstGeom prst="rect">
            <a:avLst/>
          </a:prstGeom>
        </p:spPr>
      </p:pic>
      <p:sp>
        <p:nvSpPr>
          <p:cNvPr id="10" name="Rectangle 9"/>
          <p:cNvSpPr/>
          <p:nvPr userDrawn="1"/>
        </p:nvSpPr>
        <p:spPr>
          <a:xfrm>
            <a:off x="4570704" y="6117012"/>
            <a:ext cx="1323509"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5894214" y="6117012"/>
            <a:ext cx="1319780" cy="288032"/>
          </a:xfrm>
          <a:prstGeom prst="rect">
            <a:avLst/>
          </a:prstGeom>
          <a:gradFill>
            <a:gsLst>
              <a:gs pos="0">
                <a:srgbClr val="FFF200">
                  <a:alpha val="32000"/>
                </a:srgbClr>
              </a:gs>
              <a:gs pos="93744">
                <a:srgbClr val="FF3200">
                  <a:alpha val="61000"/>
                </a:srgbClr>
              </a:gs>
              <a:gs pos="84000">
                <a:srgbClr val="FF7A00">
                  <a:alpha val="72000"/>
                </a:srgbClr>
              </a:gs>
              <a:gs pos="100000">
                <a:srgbClr val="FF0300"/>
              </a:gs>
              <a:gs pos="100000">
                <a:srgbClr val="4D0808"/>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7213993" y="6117012"/>
            <a:ext cx="1174432"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a:off x="683567" y="6117012"/>
            <a:ext cx="3887136"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userDrawn="1"/>
        </p:nvSpPr>
        <p:spPr>
          <a:xfrm>
            <a:off x="321837" y="6405044"/>
            <a:ext cx="936104" cy="338554"/>
          </a:xfrm>
          <a:prstGeom prst="rect">
            <a:avLst/>
          </a:prstGeom>
          <a:noFill/>
        </p:spPr>
        <p:txBody>
          <a:bodyPr wrap="square" rtlCol="0">
            <a:spAutoFit/>
          </a:bodyPr>
          <a:lstStyle/>
          <a:p>
            <a:r>
              <a:rPr lang="en-GB" sz="1600" dirty="0"/>
              <a:t>9600 BC</a:t>
            </a:r>
          </a:p>
        </p:txBody>
      </p:sp>
      <p:sp>
        <p:nvSpPr>
          <p:cNvPr id="20" name="TextBox 19"/>
          <p:cNvSpPr txBox="1"/>
          <p:nvPr userDrawn="1"/>
        </p:nvSpPr>
        <p:spPr>
          <a:xfrm>
            <a:off x="4102652" y="6405044"/>
            <a:ext cx="936104" cy="338554"/>
          </a:xfrm>
          <a:prstGeom prst="rect">
            <a:avLst/>
          </a:prstGeom>
          <a:noFill/>
        </p:spPr>
        <p:txBody>
          <a:bodyPr wrap="square" rtlCol="0">
            <a:spAutoFit/>
          </a:bodyPr>
          <a:lstStyle/>
          <a:p>
            <a:r>
              <a:rPr lang="en-GB" sz="1600" dirty="0"/>
              <a:t>4000 BC</a:t>
            </a:r>
          </a:p>
        </p:txBody>
      </p:sp>
      <p:sp>
        <p:nvSpPr>
          <p:cNvPr id="21" name="TextBox 20"/>
          <p:cNvSpPr txBox="1"/>
          <p:nvPr userDrawn="1"/>
        </p:nvSpPr>
        <p:spPr>
          <a:xfrm>
            <a:off x="5426162" y="6405044"/>
            <a:ext cx="936104" cy="338554"/>
          </a:xfrm>
          <a:prstGeom prst="rect">
            <a:avLst/>
          </a:prstGeom>
          <a:noFill/>
        </p:spPr>
        <p:txBody>
          <a:bodyPr wrap="square" rtlCol="0">
            <a:spAutoFit/>
          </a:bodyPr>
          <a:lstStyle/>
          <a:p>
            <a:r>
              <a:rPr lang="en-GB" sz="1600" dirty="0"/>
              <a:t>2400 BC</a:t>
            </a:r>
          </a:p>
        </p:txBody>
      </p:sp>
      <p:sp>
        <p:nvSpPr>
          <p:cNvPr id="22" name="TextBox 21"/>
          <p:cNvSpPr txBox="1"/>
          <p:nvPr userDrawn="1"/>
        </p:nvSpPr>
        <p:spPr>
          <a:xfrm>
            <a:off x="6745941" y="6405044"/>
            <a:ext cx="936104" cy="338554"/>
          </a:xfrm>
          <a:prstGeom prst="rect">
            <a:avLst/>
          </a:prstGeom>
          <a:noFill/>
        </p:spPr>
        <p:txBody>
          <a:bodyPr wrap="square" rtlCol="0">
            <a:spAutoFit/>
          </a:bodyPr>
          <a:lstStyle/>
          <a:p>
            <a:pPr algn="ctr"/>
            <a:r>
              <a:rPr lang="en-GB" sz="1600" dirty="0"/>
              <a:t>800 BC</a:t>
            </a:r>
          </a:p>
        </p:txBody>
      </p:sp>
      <p:sp>
        <p:nvSpPr>
          <p:cNvPr id="23" name="TextBox 22"/>
          <p:cNvSpPr txBox="1"/>
          <p:nvPr userDrawn="1"/>
        </p:nvSpPr>
        <p:spPr>
          <a:xfrm>
            <a:off x="7920373" y="6405044"/>
            <a:ext cx="936104" cy="338554"/>
          </a:xfrm>
          <a:prstGeom prst="rect">
            <a:avLst/>
          </a:prstGeom>
          <a:noFill/>
        </p:spPr>
        <p:txBody>
          <a:bodyPr wrap="square" rtlCol="0">
            <a:spAutoFit/>
          </a:bodyPr>
          <a:lstStyle/>
          <a:p>
            <a:pPr algn="ctr"/>
            <a:r>
              <a:rPr lang="en-GB" sz="1600" dirty="0"/>
              <a:t>43 AD</a:t>
            </a:r>
          </a:p>
        </p:txBody>
      </p:sp>
      <p:sp>
        <p:nvSpPr>
          <p:cNvPr id="25" name="TextBox 24"/>
          <p:cNvSpPr txBox="1"/>
          <p:nvPr userDrawn="1"/>
        </p:nvSpPr>
        <p:spPr>
          <a:xfrm>
            <a:off x="2069073" y="6103349"/>
            <a:ext cx="1116124" cy="338554"/>
          </a:xfrm>
          <a:prstGeom prst="rect">
            <a:avLst/>
          </a:prstGeom>
          <a:noFill/>
        </p:spPr>
        <p:txBody>
          <a:bodyPr wrap="square" rtlCol="0">
            <a:spAutoFit/>
          </a:bodyPr>
          <a:lstStyle/>
          <a:p>
            <a:pPr algn="ctr"/>
            <a:r>
              <a:rPr lang="en-GB" sz="1600" dirty="0"/>
              <a:t>Mesolithic</a:t>
            </a:r>
          </a:p>
        </p:txBody>
      </p:sp>
      <p:sp>
        <p:nvSpPr>
          <p:cNvPr id="26" name="TextBox 25"/>
          <p:cNvSpPr txBox="1"/>
          <p:nvPr userDrawn="1"/>
        </p:nvSpPr>
        <p:spPr>
          <a:xfrm>
            <a:off x="4674396" y="6103349"/>
            <a:ext cx="1116124" cy="338554"/>
          </a:xfrm>
          <a:prstGeom prst="rect">
            <a:avLst/>
          </a:prstGeom>
          <a:noFill/>
        </p:spPr>
        <p:txBody>
          <a:bodyPr wrap="square" rtlCol="0">
            <a:spAutoFit/>
          </a:bodyPr>
          <a:lstStyle/>
          <a:p>
            <a:pPr algn="ctr"/>
            <a:r>
              <a:rPr lang="en-GB" sz="1600" dirty="0"/>
              <a:t>Neolithic</a:t>
            </a:r>
          </a:p>
        </p:txBody>
      </p:sp>
      <p:sp>
        <p:nvSpPr>
          <p:cNvPr id="27" name="TextBox 26"/>
          <p:cNvSpPr txBox="1"/>
          <p:nvPr userDrawn="1"/>
        </p:nvSpPr>
        <p:spPr>
          <a:xfrm>
            <a:off x="5945128" y="6091751"/>
            <a:ext cx="1217952" cy="338554"/>
          </a:xfrm>
          <a:prstGeom prst="rect">
            <a:avLst/>
          </a:prstGeom>
          <a:noFill/>
        </p:spPr>
        <p:txBody>
          <a:bodyPr wrap="square" rtlCol="0">
            <a:spAutoFit/>
          </a:bodyPr>
          <a:lstStyle/>
          <a:p>
            <a:pPr algn="ctr"/>
            <a:r>
              <a:rPr lang="en-GB" sz="1600" b="1" dirty="0"/>
              <a:t>Bronze Age</a:t>
            </a:r>
          </a:p>
        </p:txBody>
      </p:sp>
      <p:sp>
        <p:nvSpPr>
          <p:cNvPr id="28" name="TextBox 27"/>
          <p:cNvSpPr txBox="1"/>
          <p:nvPr userDrawn="1"/>
        </p:nvSpPr>
        <p:spPr>
          <a:xfrm>
            <a:off x="7243147" y="6091751"/>
            <a:ext cx="1116124" cy="338554"/>
          </a:xfrm>
          <a:prstGeom prst="rect">
            <a:avLst/>
          </a:prstGeom>
          <a:noFill/>
        </p:spPr>
        <p:txBody>
          <a:bodyPr wrap="square" rtlCol="0">
            <a:spAutoFit/>
          </a:bodyPr>
          <a:lstStyle/>
          <a:p>
            <a:pPr algn="ctr"/>
            <a:r>
              <a:rPr lang="en-GB" sz="1600" dirty="0"/>
              <a:t>Iron Age</a:t>
            </a:r>
          </a:p>
        </p:txBody>
      </p:sp>
      <p:sp>
        <p:nvSpPr>
          <p:cNvPr id="4" name="TextBox 3"/>
          <p:cNvSpPr txBox="1"/>
          <p:nvPr userDrawn="1"/>
        </p:nvSpPr>
        <p:spPr>
          <a:xfrm>
            <a:off x="2699792" y="692696"/>
            <a:ext cx="3317993" cy="646331"/>
          </a:xfrm>
          <a:prstGeom prst="rect">
            <a:avLst/>
          </a:prstGeom>
          <a:noFill/>
        </p:spPr>
        <p:txBody>
          <a:bodyPr wrap="square" rtlCol="0">
            <a:spAutoFit/>
          </a:bodyPr>
          <a:lstStyle/>
          <a:p>
            <a:pPr algn="ctr"/>
            <a:r>
              <a:rPr lang="en-GB" sz="3600" b="1" dirty="0"/>
              <a:t>The Bronze</a:t>
            </a:r>
            <a:r>
              <a:rPr lang="en-GB" sz="3600" b="1" baseline="0" dirty="0"/>
              <a:t> Age</a:t>
            </a:r>
            <a:endParaRPr lang="en-GB" sz="3600" b="1" dirty="0"/>
          </a:p>
        </p:txBody>
      </p:sp>
    </p:spTree>
    <p:extLst>
      <p:ext uri="{BB962C8B-B14F-4D97-AF65-F5344CB8AC3E}">
        <p14:creationId xmlns:p14="http://schemas.microsoft.com/office/powerpoint/2010/main" val="3444716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mustfarm.com/bronze-age-settlement/discoveries/"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youtube.com/watch?v=ABsERO0LXn8"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sketchfab.com/3d-models/decklers-cliff-bronze-age-field-system-2f46ab9281cd44f6933b5ada248111e1" TargetMode="External"/><Relationship Id="rId13" Type="http://schemas.openxmlformats.org/officeDocument/2006/relationships/hyperlink" Target="https://sketchfab.com/search?q=must+farm&amp;sort_by=-pertinence&amp;type=models" TargetMode="External"/><Relationship Id="rId3" Type="http://schemas.openxmlformats.org/officeDocument/2006/relationships/hyperlink" Target="https://sketchfab.com/3d-models/ar3551-ax004b-mid-bronze-age-palstave-axe-5f1cb9fe64d84762a67a7bfb7fdccc94" TargetMode="External"/><Relationship Id="rId7" Type="http://schemas.openxmlformats.org/officeDocument/2006/relationships/hyperlink" Target="https://sketchfab.com/3d-models/crug-y-biswal-round-barrow-carmarthenshire-3de2891f4e0d469b92e51890846e5295" TargetMode="External"/><Relationship Id="rId12" Type="http://schemas.openxmlformats.org/officeDocument/2006/relationships/hyperlink" Target="http://www.mustfarm.com/bronze-age-settlement/discoveries/" TargetMode="External"/><Relationship Id="rId2" Type="http://schemas.openxmlformats.org/officeDocument/2006/relationships/hyperlink" Target="https://sketchfab.com/3d-models/bronze-age-spearhead-78b66cc559554c5e9a76e5836fbdd583" TargetMode="External"/><Relationship Id="rId1" Type="http://schemas.openxmlformats.org/officeDocument/2006/relationships/slideLayout" Target="../slideLayouts/slideLayout2.xml"/><Relationship Id="rId6" Type="http://schemas.openxmlformats.org/officeDocument/2006/relationships/hyperlink" Target="https://sketchfab.com/3d-models/netheravon-collared-urn-early-bronze-age-e86eb1f30d1a412aae6b5e7e11663e53" TargetMode="External"/><Relationship Id="rId11" Type="http://schemas.openxmlformats.org/officeDocument/2006/relationships/hyperlink" Target="http://www.mustfarm.com/bronze-age-settlement/about/" TargetMode="External"/><Relationship Id="rId5" Type="http://schemas.openxmlformats.org/officeDocument/2006/relationships/hyperlink" Target="https://sketchfab.com/3d-models/bronze-age-beaker-vessel-tillyochie-scotland-2808fc67bd1d427c993d9b62f52232e3" TargetMode="External"/><Relationship Id="rId15" Type="http://schemas.openxmlformats.org/officeDocument/2006/relationships/hyperlink" Target="https://historicengland.org.uk/listing/the-list/list-entry/1011206" TargetMode="External"/><Relationship Id="rId10" Type="http://schemas.openxmlformats.org/officeDocument/2006/relationships/hyperlink" Target="https://www.youtube.com/watch?v=ABsERO0LXn8" TargetMode="External"/><Relationship Id="rId4" Type="http://schemas.openxmlformats.org/officeDocument/2006/relationships/hyperlink" Target="https://sketchfab.com/3d-models/bronze-age-sword-7bc67cbdcc194a568302d3637d745063" TargetMode="External"/><Relationship Id="rId9" Type="http://schemas.openxmlformats.org/officeDocument/2006/relationships/hyperlink" Target="https://www.youtube.com/watch?v=bELgM8aSqLc" TargetMode="External"/><Relationship Id="rId14" Type="http://schemas.openxmlformats.org/officeDocument/2006/relationships/hyperlink" Target="https://www.facebook.com/MustFarmArchaeolog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sketchfab.com/3d-models/decklers-cliff-bronze-age-field-system-2f46ab9281cd44f6933b5ada248111e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ketchfab.com/3d-models/bronze-age-spearhead-78b66cc559554c5e9a76e5836fbdd583" TargetMode="External"/><Relationship Id="rId2" Type="http://schemas.openxmlformats.org/officeDocument/2006/relationships/hyperlink" Target="http://www.mustfarm.com/bronze-age-settlement/discoveries/" TargetMode="Externa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hyperlink" Target="https://sketchfab.com/3d-models/bronze-age-sword-7bc67cbdcc194a568302d3637d745063" TargetMode="External"/><Relationship Id="rId4" Type="http://schemas.openxmlformats.org/officeDocument/2006/relationships/hyperlink" Target="https://sketchfab.com/3d-models/ar3551-ax004b-mid-bronze-age-palstave-axe-5f1cb9fe64d84762a67a7bfb7fdccc9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a:spLocks noGrp="1"/>
          </p:cNvSpPr>
          <p:nvPr>
            <p:ph type="subTitle" idx="1"/>
          </p:nvPr>
        </p:nvSpPr>
        <p:spPr>
          <a:xfrm>
            <a:off x="899592" y="2348880"/>
            <a:ext cx="5976664" cy="3168352"/>
          </a:xfrm>
        </p:spPr>
        <p:txBody>
          <a:bodyPr>
            <a:normAutofit fontScale="92500" lnSpcReduction="10000"/>
          </a:bodyPr>
          <a:lstStyle/>
          <a:p>
            <a:pPr marL="457200" indent="-457200" algn="l">
              <a:buFont typeface="Arial" panose="020B0604020202020204" pitchFamily="34" charset="0"/>
              <a:buChar char="•"/>
            </a:pPr>
            <a:r>
              <a:rPr lang="en-GB" sz="2800" dirty="0">
                <a:solidFill>
                  <a:schemeClr val="tx1"/>
                </a:solidFill>
              </a:rPr>
              <a:t>The Bronze Age began in 2400 BC (about 4400 years ago), after the end of the Neolithic</a:t>
            </a:r>
          </a:p>
          <a:p>
            <a:pPr marL="457200" indent="-457200" algn="l">
              <a:buFont typeface="Arial" panose="020B0604020202020204" pitchFamily="34" charset="0"/>
              <a:buChar char="•"/>
            </a:pPr>
            <a:r>
              <a:rPr lang="en-GB" sz="2800" dirty="0">
                <a:solidFill>
                  <a:schemeClr val="tx1"/>
                </a:solidFill>
              </a:rPr>
              <a:t>The Bronze Age ended in 800 BC (about 2800 years ago), at the start of the Iron Age</a:t>
            </a:r>
          </a:p>
          <a:p>
            <a:pPr marL="457200" indent="-457200" algn="l">
              <a:buFont typeface="Arial" panose="020B0604020202020204" pitchFamily="34" charset="0"/>
              <a:buChar char="•"/>
            </a:pPr>
            <a:r>
              <a:rPr lang="en-GB" sz="2800" dirty="0">
                <a:solidFill>
                  <a:schemeClr val="tx1"/>
                </a:solidFill>
              </a:rPr>
              <a:t>The Bronze Age lasted for about 1600 years</a:t>
            </a:r>
          </a:p>
        </p:txBody>
      </p:sp>
      <p:sp>
        <p:nvSpPr>
          <p:cNvPr id="7" name="Subtitle 2"/>
          <p:cNvSpPr txBox="1">
            <a:spLocks/>
          </p:cNvSpPr>
          <p:nvPr/>
        </p:nvSpPr>
        <p:spPr>
          <a:xfrm>
            <a:off x="899592" y="16288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u="sng" dirty="0">
                <a:solidFill>
                  <a:schemeClr val="tx1"/>
                </a:solidFill>
              </a:rPr>
              <a:t>When was it?</a:t>
            </a:r>
          </a:p>
        </p:txBody>
      </p:sp>
      <p:cxnSp>
        <p:nvCxnSpPr>
          <p:cNvPr id="8" name="Straight Arrow Connector 7"/>
          <p:cNvCxnSpPr/>
          <p:nvPr/>
        </p:nvCxnSpPr>
        <p:spPr>
          <a:xfrm>
            <a:off x="6012160" y="5085184"/>
            <a:ext cx="576064" cy="93610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847801" y="4316903"/>
            <a:ext cx="2150072" cy="1200329"/>
          </a:xfrm>
          <a:prstGeom prst="rect">
            <a:avLst/>
          </a:prstGeom>
          <a:noFill/>
        </p:spPr>
        <p:txBody>
          <a:bodyPr wrap="square" rtlCol="0">
            <a:spAutoFit/>
          </a:bodyPr>
          <a:lstStyle/>
          <a:p>
            <a:pPr algn="ctr"/>
            <a:r>
              <a:rPr lang="en-GB" dirty="0" smtClean="0">
                <a:solidFill>
                  <a:schemeClr val="bg1"/>
                </a:solidFill>
              </a:rPr>
              <a:t>How do we know how old things are? Watch the ‘How old are things’ video!</a:t>
            </a:r>
            <a:endParaRPr lang="en-GB" dirty="0">
              <a:solidFill>
                <a:schemeClr val="bg1"/>
              </a:solidFill>
            </a:endParaRPr>
          </a:p>
        </p:txBody>
      </p:sp>
    </p:spTree>
    <p:extLst>
      <p:ext uri="{BB962C8B-B14F-4D97-AF65-F5344CB8AC3E}">
        <p14:creationId xmlns:p14="http://schemas.microsoft.com/office/powerpoint/2010/main" val="2006772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052736"/>
            <a:ext cx="8229600" cy="720080"/>
          </a:xfrm>
        </p:spPr>
        <p:txBody>
          <a:bodyPr>
            <a:normAutofit/>
          </a:bodyPr>
          <a:lstStyle/>
          <a:p>
            <a:pPr algn="l"/>
            <a:r>
              <a:rPr lang="en-GB" sz="3200" u="sng" dirty="0"/>
              <a:t>Bronze Age technology</a:t>
            </a:r>
          </a:p>
        </p:txBody>
      </p:sp>
      <p:sp>
        <p:nvSpPr>
          <p:cNvPr id="3" name="Content Placeholder 2"/>
          <p:cNvSpPr>
            <a:spLocks noGrp="1"/>
          </p:cNvSpPr>
          <p:nvPr>
            <p:ph idx="1"/>
          </p:nvPr>
        </p:nvSpPr>
        <p:spPr>
          <a:xfrm>
            <a:off x="395536" y="1586409"/>
            <a:ext cx="6103304" cy="4320480"/>
          </a:xfrm>
        </p:spPr>
        <p:txBody>
          <a:bodyPr>
            <a:noAutofit/>
          </a:bodyPr>
          <a:lstStyle/>
          <a:p>
            <a:r>
              <a:rPr lang="en-GB" sz="2000" dirty="0"/>
              <a:t>Although people in the Bronze Age started using metal, they continued making tools from flint, and making pottery. People started making a new type of arrowhead, called a ‘barbed and tanged’ </a:t>
            </a:r>
            <a:r>
              <a:rPr lang="en-GB" sz="2000" dirty="0" smtClean="0"/>
              <a:t>arrowhead (look at your 3D printed barbed and tanged arrowhead), </a:t>
            </a:r>
            <a:r>
              <a:rPr lang="en-GB" sz="2000" dirty="0"/>
              <a:t>and new pots, including ‘beakers’ and ‘collared urns’.</a:t>
            </a:r>
          </a:p>
          <a:p>
            <a:r>
              <a:rPr lang="en-GB" sz="2000" u="sng" dirty="0"/>
              <a:t>Activity: </a:t>
            </a:r>
            <a:r>
              <a:rPr lang="en-GB" sz="2000" dirty="0"/>
              <a:t>Decorate your own beakers!</a:t>
            </a:r>
          </a:p>
          <a:p>
            <a:r>
              <a:rPr lang="en-GB" sz="2000" dirty="0"/>
              <a:t>People used plants to make lots of things! Flexible willow was used to make </a:t>
            </a:r>
            <a:r>
              <a:rPr lang="en-GB" sz="2000" dirty="0" err="1"/>
              <a:t>fishtraps</a:t>
            </a:r>
            <a:r>
              <a:rPr lang="en-GB" sz="2000" dirty="0"/>
              <a:t> and fences, wood and bark were used to make plates and platters, and plant fibres were used to make string and fabric!</a:t>
            </a:r>
          </a:p>
          <a:p>
            <a:r>
              <a:rPr lang="en-GB" sz="2000" u="sng" dirty="0"/>
              <a:t>Activity: </a:t>
            </a:r>
            <a:r>
              <a:rPr lang="en-GB" sz="2000" dirty="0"/>
              <a:t>Make your own plant cordage (string)!</a:t>
            </a:r>
          </a:p>
          <a:p>
            <a:endParaRPr lang="en-GB" sz="2000" dirty="0"/>
          </a:p>
        </p:txBody>
      </p:sp>
      <p:pic>
        <p:nvPicPr>
          <p:cNvPr id="1026" name="Picture 2" descr="G:\Documents\Work PC\Research\Prehistory to primary Schools\Artefact Cards\Photos\IMG_387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625" t="21198" r="26938" b="25802"/>
          <a:stretch/>
        </p:blipFill>
        <p:spPr bwMode="auto">
          <a:xfrm>
            <a:off x="6498840" y="1188442"/>
            <a:ext cx="2376264" cy="176760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498840" y="4808258"/>
            <a:ext cx="2376264" cy="1200329"/>
          </a:xfrm>
          <a:prstGeom prst="rect">
            <a:avLst/>
          </a:prstGeom>
          <a:noFill/>
          <a:ln cmpd="dbl">
            <a:solidFill>
              <a:schemeClr val="tx1"/>
            </a:solidFill>
          </a:ln>
        </p:spPr>
        <p:txBody>
          <a:bodyPr wrap="square" rtlCol="0">
            <a:spAutoFit/>
          </a:bodyPr>
          <a:lstStyle/>
          <a:p>
            <a:pPr algn="ctr"/>
            <a:r>
              <a:rPr lang="en-GB" dirty="0"/>
              <a:t>Look at some amazing examples of Bronze age plant textiles from Must Farm </a:t>
            </a:r>
            <a:r>
              <a:rPr lang="en-GB" dirty="0">
                <a:hlinkClick r:id="rId3"/>
              </a:rPr>
              <a:t>here</a:t>
            </a:r>
            <a:endParaRPr lang="en-GB" dirty="0"/>
          </a:p>
        </p:txBody>
      </p:sp>
      <p:sp>
        <p:nvSpPr>
          <p:cNvPr id="9" name="Rounded Rectangle 8"/>
          <p:cNvSpPr/>
          <p:nvPr/>
        </p:nvSpPr>
        <p:spPr>
          <a:xfrm>
            <a:off x="6322776" y="3090065"/>
            <a:ext cx="272839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6458880" y="3162073"/>
            <a:ext cx="2592288" cy="1477328"/>
          </a:xfrm>
          <a:prstGeom prst="rect">
            <a:avLst/>
          </a:prstGeom>
          <a:noFill/>
        </p:spPr>
        <p:txBody>
          <a:bodyPr wrap="square" rtlCol="0">
            <a:spAutoFit/>
          </a:bodyPr>
          <a:lstStyle/>
          <a:p>
            <a:pPr algn="ctr"/>
            <a:r>
              <a:rPr lang="en-GB" dirty="0">
                <a:solidFill>
                  <a:schemeClr val="bg1"/>
                </a:solidFill>
              </a:rPr>
              <a:t>How do we </a:t>
            </a:r>
            <a:r>
              <a:rPr lang="en-GB" dirty="0" smtClean="0">
                <a:solidFill>
                  <a:schemeClr val="bg1"/>
                </a:solidFill>
              </a:rPr>
              <a:t>know about prehistoric stone tools and pottery? Watch the ‘stone tool’  and  ‘pottery’ videos!</a:t>
            </a:r>
            <a:endParaRPr lang="en-GB" dirty="0">
              <a:solidFill>
                <a:schemeClr val="bg1"/>
              </a:solidFill>
            </a:endParaRPr>
          </a:p>
        </p:txBody>
      </p:sp>
      <p:cxnSp>
        <p:nvCxnSpPr>
          <p:cNvPr id="11" name="Straight Arrow Connector 10"/>
          <p:cNvCxnSpPr/>
          <p:nvPr/>
        </p:nvCxnSpPr>
        <p:spPr>
          <a:xfrm flipV="1">
            <a:off x="5364088" y="2484712"/>
            <a:ext cx="2088232" cy="570513"/>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094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67544" y="2204864"/>
            <a:ext cx="8229600" cy="3672408"/>
          </a:xfrm>
        </p:spPr>
        <p:txBody>
          <a:bodyPr>
            <a:normAutofit fontScale="85000" lnSpcReduction="20000"/>
          </a:bodyPr>
          <a:lstStyle/>
          <a:p>
            <a:r>
              <a:rPr lang="en-GB" dirty="0"/>
              <a:t>How do you think the treatment of the dead in the Bronze Age was linked to people’s ideas of family and ancestors?</a:t>
            </a:r>
          </a:p>
          <a:p>
            <a:r>
              <a:rPr lang="en-GB" dirty="0"/>
              <a:t>Bronze Age people made round barrows (burial mounds) to bury some of their dead. How do you think these were made into important places in the landscape?</a:t>
            </a:r>
          </a:p>
          <a:p>
            <a:r>
              <a:rPr lang="en-GB" dirty="0"/>
              <a:t>Wetter weather made lowland areas more difficult to live in as marshes and bogs swallowed up fields. How do you think Bronze Age people tried to stop this?</a:t>
            </a:r>
          </a:p>
          <a:p>
            <a:endParaRPr lang="en-GB" dirty="0"/>
          </a:p>
        </p:txBody>
      </p:sp>
    </p:spTree>
    <p:extLst>
      <p:ext uri="{BB962C8B-B14F-4D97-AF65-F5344CB8AC3E}">
        <p14:creationId xmlns:p14="http://schemas.microsoft.com/office/powerpoint/2010/main" val="1315819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268760"/>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67544" y="1988840"/>
            <a:ext cx="5400600" cy="3672408"/>
          </a:xfrm>
        </p:spPr>
        <p:txBody>
          <a:bodyPr>
            <a:noAutofit/>
          </a:bodyPr>
          <a:lstStyle/>
          <a:p>
            <a:r>
              <a:rPr lang="en-GB" sz="1900" dirty="0"/>
              <a:t>In the Early Bronze Age, people were buried in round burial mounds called ‘round barrows’.  Multiple people would be buried in a barrow, and over time, barrows were built together in groups. </a:t>
            </a:r>
          </a:p>
          <a:p>
            <a:r>
              <a:rPr lang="en-GB" sz="1900" dirty="0"/>
              <a:t>The people buried in barrows were probably all related, and the barrows were built together to show that. Looking at a group of barrows in the Bronze Age would be like looking at your family tree. </a:t>
            </a:r>
          </a:p>
          <a:p>
            <a:r>
              <a:rPr lang="en-GB" sz="1900" dirty="0"/>
              <a:t>In the Middle Bronze Age, people were mainly cremated. These cremations would be buried together, and sometimes placed around earlier barrows, making a connection to ancestors.</a:t>
            </a:r>
          </a:p>
        </p:txBody>
      </p:sp>
      <p:sp>
        <p:nvSpPr>
          <p:cNvPr id="5" name="TextBox 4"/>
          <p:cNvSpPr txBox="1"/>
          <p:nvPr/>
        </p:nvSpPr>
        <p:spPr>
          <a:xfrm>
            <a:off x="6084168" y="5589240"/>
            <a:ext cx="2592288" cy="369332"/>
          </a:xfrm>
          <a:prstGeom prst="rect">
            <a:avLst/>
          </a:prstGeom>
          <a:noFill/>
          <a:ln cmpd="dbl">
            <a:solidFill>
              <a:schemeClr val="tx1"/>
            </a:solidFill>
          </a:ln>
        </p:spPr>
        <p:txBody>
          <a:bodyPr wrap="square" rtlCol="0">
            <a:spAutoFit/>
          </a:bodyPr>
          <a:lstStyle/>
          <a:p>
            <a:pPr algn="ctr"/>
            <a:r>
              <a:rPr lang="en-GB" dirty="0"/>
              <a:t>Look at 3D models</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19" r="7694" b="38566"/>
          <a:stretch/>
        </p:blipFill>
        <p:spPr bwMode="auto">
          <a:xfrm>
            <a:off x="6021790" y="3573016"/>
            <a:ext cx="2846947" cy="1659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5C5EC7AD-A5FF-E843-A1CA-55F0DFE5C5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0" t="64700" r="40945" b="8065"/>
          <a:stretch/>
        </p:blipFill>
        <p:spPr>
          <a:xfrm>
            <a:off x="5868144" y="1325982"/>
            <a:ext cx="3110299" cy="2068593"/>
          </a:xfrm>
          <a:prstGeom prst="rect">
            <a:avLst/>
          </a:prstGeom>
        </p:spPr>
      </p:pic>
    </p:spTree>
    <p:extLst>
      <p:ext uri="{BB962C8B-B14F-4D97-AF65-F5344CB8AC3E}">
        <p14:creationId xmlns:p14="http://schemas.microsoft.com/office/powerpoint/2010/main" val="2612087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54" y="1295797"/>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53254" y="1916832"/>
            <a:ext cx="5842771" cy="3672408"/>
          </a:xfrm>
        </p:spPr>
        <p:txBody>
          <a:bodyPr>
            <a:noAutofit/>
          </a:bodyPr>
          <a:lstStyle/>
          <a:p>
            <a:r>
              <a:rPr lang="en-GB" sz="2000" dirty="0"/>
              <a:t>Round barrows were regularly built on hilltops and ridgelines, so you could see them silhouetted against the sky for miles around. This would mean that Bronze Age people might be thinking about their ancestors quite a lot!</a:t>
            </a:r>
          </a:p>
          <a:p>
            <a:r>
              <a:rPr lang="en-GB" sz="2000" dirty="0"/>
              <a:t>In the Later Bronze Age, people started depositing metal objects like swords and spear heads in watery places. Sometimes, objects like swords were bent or broken, as if to ‘kill’ or sacrifice the object as an offering.  This may have been Bronze Age people trying to appeal to gods or deities, to try and stop the wetter weather and the loss of their farmlands to growing bogs and marshes.</a:t>
            </a:r>
          </a:p>
          <a:p>
            <a:endParaRPr lang="en-GB" sz="2000" dirty="0"/>
          </a:p>
        </p:txBody>
      </p:sp>
      <p:sp>
        <p:nvSpPr>
          <p:cNvPr id="5" name="TextBox 4"/>
          <p:cNvSpPr txBox="1"/>
          <p:nvPr/>
        </p:nvSpPr>
        <p:spPr>
          <a:xfrm>
            <a:off x="6372200" y="3717032"/>
            <a:ext cx="2376264" cy="2031325"/>
          </a:xfrm>
          <a:prstGeom prst="rect">
            <a:avLst/>
          </a:prstGeom>
          <a:noFill/>
          <a:ln cmpd="dbl">
            <a:solidFill>
              <a:schemeClr val="tx1"/>
            </a:solidFill>
          </a:ln>
        </p:spPr>
        <p:txBody>
          <a:bodyPr wrap="square" rtlCol="0">
            <a:spAutoFit/>
          </a:bodyPr>
          <a:lstStyle/>
          <a:p>
            <a:pPr algn="ctr"/>
            <a:r>
              <a:rPr lang="en-GB" dirty="0"/>
              <a:t>Look at </a:t>
            </a:r>
            <a:r>
              <a:rPr lang="en-GB" dirty="0">
                <a:hlinkClick r:id="rId2"/>
              </a:rPr>
              <a:t>this</a:t>
            </a:r>
            <a:r>
              <a:rPr lang="en-GB" dirty="0"/>
              <a:t> virtual reconstruction of timber trackway at the site of Flag Fen. People used this to deposit metal objects into watery places  </a:t>
            </a:r>
          </a:p>
        </p:txBody>
      </p:sp>
      <p:pic>
        <p:nvPicPr>
          <p:cNvPr id="8" name="Picture 7">
            <a:extLst>
              <a:ext uri="{FF2B5EF4-FFF2-40B4-BE49-F238E27FC236}">
                <a16:creationId xmlns:a16="http://schemas.microsoft.com/office/drawing/2014/main" id="{4EE1EE8F-50A7-B040-A78B-3D0FEF22D3CA}"/>
              </a:ext>
            </a:extLst>
          </p:cNvPr>
          <p:cNvPicPr>
            <a:picLocks noChangeAspect="1"/>
          </p:cNvPicPr>
          <p:nvPr/>
        </p:nvPicPr>
        <p:blipFill rotWithShape="1">
          <a:blip r:embed="rId3">
            <a:extLst>
              <a:ext uri="{28A0092B-C50C-407E-A947-70E740481C1C}">
                <a14:useLocalDpi xmlns:a14="http://schemas.microsoft.com/office/drawing/2010/main" val="0"/>
              </a:ext>
            </a:extLst>
          </a:blip>
          <a:srcRect l="64576" t="38450" r="3144" b="46850"/>
          <a:stretch/>
        </p:blipFill>
        <p:spPr>
          <a:xfrm>
            <a:off x="6341466" y="1772816"/>
            <a:ext cx="2592288" cy="1705613"/>
          </a:xfrm>
          <a:prstGeom prst="rect">
            <a:avLst/>
          </a:prstGeom>
        </p:spPr>
      </p:pic>
    </p:spTree>
    <p:extLst>
      <p:ext uri="{BB962C8B-B14F-4D97-AF65-F5344CB8AC3E}">
        <p14:creationId xmlns:p14="http://schemas.microsoft.com/office/powerpoint/2010/main" val="3810778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24744"/>
            <a:ext cx="8229600" cy="720080"/>
          </a:xfrm>
        </p:spPr>
        <p:txBody>
          <a:bodyPr>
            <a:normAutofit/>
          </a:bodyPr>
          <a:lstStyle/>
          <a:p>
            <a:pPr algn="l"/>
            <a:r>
              <a:rPr lang="en-GB" sz="3200" u="sng" dirty="0"/>
              <a:t>Digital Resources</a:t>
            </a:r>
          </a:p>
        </p:txBody>
      </p:sp>
      <p:sp>
        <p:nvSpPr>
          <p:cNvPr id="3" name="Content Placeholder 2"/>
          <p:cNvSpPr>
            <a:spLocks noGrp="1"/>
          </p:cNvSpPr>
          <p:nvPr>
            <p:ph idx="1"/>
          </p:nvPr>
        </p:nvSpPr>
        <p:spPr>
          <a:xfrm>
            <a:off x="467544" y="1772816"/>
            <a:ext cx="8229600" cy="3672408"/>
          </a:xfrm>
        </p:spPr>
        <p:txBody>
          <a:bodyPr>
            <a:noAutofit/>
          </a:bodyPr>
          <a:lstStyle/>
          <a:p>
            <a:pPr marL="0" indent="0">
              <a:buNone/>
            </a:pPr>
            <a:r>
              <a:rPr lang="en-GB" sz="1000" u="sng" dirty="0"/>
              <a:t>3D Scans and models</a:t>
            </a:r>
          </a:p>
          <a:p>
            <a:pPr marL="0" indent="0">
              <a:buNone/>
            </a:pPr>
            <a:r>
              <a:rPr lang="en-GB" sz="1000" dirty="0"/>
              <a:t>Bronze Spear: </a:t>
            </a:r>
            <a:r>
              <a:rPr lang="en-GB" sz="1000" dirty="0">
                <a:hlinkClick r:id="rId2"/>
              </a:rPr>
              <a:t>https://sketchfab.com/3d-models/bronze-age-spearhead-78b66cc559554c5e9a76e5836fbdd583</a:t>
            </a:r>
            <a:endParaRPr lang="en-GB" sz="1000" dirty="0"/>
          </a:p>
          <a:p>
            <a:pPr marL="0" indent="0">
              <a:buNone/>
            </a:pPr>
            <a:r>
              <a:rPr lang="en-GB" sz="1000" dirty="0"/>
              <a:t>Axe: </a:t>
            </a:r>
            <a:r>
              <a:rPr lang="en-GB" sz="1000" dirty="0">
                <a:hlinkClick r:id="rId3"/>
              </a:rPr>
              <a:t>https://sketchfab.com/3d-models/ar3551-ax004b-mid-bronze-age-palstave-axe-5f1cb9fe64d84762a67a7bfb7fdccc94</a:t>
            </a:r>
            <a:endParaRPr lang="en-GB" sz="1000" dirty="0"/>
          </a:p>
          <a:p>
            <a:pPr marL="0" indent="0">
              <a:buNone/>
            </a:pPr>
            <a:r>
              <a:rPr lang="en-GB" sz="1000" dirty="0"/>
              <a:t>Sword: </a:t>
            </a:r>
            <a:r>
              <a:rPr lang="en-GB" sz="1000" dirty="0">
                <a:hlinkClick r:id="rId4"/>
              </a:rPr>
              <a:t>https://sketchfab.com/3d-models/bronze-age-sword-7bc67cbdcc194a568302d3637d745063</a:t>
            </a:r>
            <a:endParaRPr lang="en-GB" sz="1000" dirty="0"/>
          </a:p>
          <a:p>
            <a:pPr marL="0" indent="0">
              <a:buNone/>
            </a:pPr>
            <a:r>
              <a:rPr lang="en-GB" sz="1000" dirty="0"/>
              <a:t>Beaker: </a:t>
            </a:r>
            <a:r>
              <a:rPr lang="en-GB" sz="1000" dirty="0">
                <a:hlinkClick r:id="rId5"/>
              </a:rPr>
              <a:t>https://sketchfab.com/3d-models/bronze-age-beaker-vessel-tillyochie-scotland-2808fc67bd1d427c993d9b62f52232e3</a:t>
            </a:r>
            <a:endParaRPr lang="en-GB" sz="1000" dirty="0"/>
          </a:p>
          <a:p>
            <a:pPr marL="0" indent="0">
              <a:buNone/>
            </a:pPr>
            <a:r>
              <a:rPr lang="en-GB" sz="1000" dirty="0"/>
              <a:t>Collared urn: </a:t>
            </a:r>
            <a:r>
              <a:rPr lang="en-GB" sz="1000" dirty="0">
                <a:hlinkClick r:id="rId6"/>
              </a:rPr>
              <a:t>https://sketchfab.com/3d-models/netheravon-collared-urn-early-bronze-age-e86eb1f30d1a412aae6b5e7e11663e53</a:t>
            </a:r>
            <a:endParaRPr lang="en-GB" sz="1000" dirty="0"/>
          </a:p>
          <a:p>
            <a:pPr marL="0" indent="0">
              <a:buNone/>
            </a:pPr>
            <a:r>
              <a:rPr lang="en-GB" sz="1000" dirty="0"/>
              <a:t>Round barrow: </a:t>
            </a:r>
            <a:r>
              <a:rPr lang="en-GB" sz="1000" dirty="0">
                <a:hlinkClick r:id="rId7"/>
              </a:rPr>
              <a:t>https://sketchfab.com/3d-models/crug-y-biswal-round-barrow-carmarthenshire-3de2891f4e0d469b92e51890846e5295</a:t>
            </a:r>
            <a:endParaRPr lang="en-GB" sz="1000" dirty="0"/>
          </a:p>
          <a:p>
            <a:pPr marL="0" indent="0">
              <a:buNone/>
            </a:pPr>
            <a:r>
              <a:rPr lang="en-GB" sz="1000" dirty="0"/>
              <a:t>Field system: </a:t>
            </a:r>
            <a:r>
              <a:rPr lang="en-GB" sz="1000" dirty="0">
                <a:hlinkClick r:id="rId8"/>
              </a:rPr>
              <a:t>https://sketchfab.com/3d-models/decklers-cliff-bronze-age-field-system-2f46ab9281cd44f6933b5ada248111e1</a:t>
            </a:r>
            <a:endParaRPr lang="en-GB" sz="1000" dirty="0"/>
          </a:p>
          <a:p>
            <a:pPr marL="0" indent="0">
              <a:buNone/>
            </a:pPr>
            <a:endParaRPr lang="en-GB" sz="1000" dirty="0"/>
          </a:p>
          <a:p>
            <a:pPr marL="0" indent="0">
              <a:buNone/>
            </a:pPr>
            <a:r>
              <a:rPr lang="en-GB" sz="1000" u="sng" dirty="0"/>
              <a:t>Videos</a:t>
            </a:r>
          </a:p>
          <a:p>
            <a:pPr marL="0" indent="0">
              <a:buNone/>
            </a:pPr>
            <a:r>
              <a:rPr lang="en-GB" sz="1000" dirty="0"/>
              <a:t>Make your own Pinch Pot Video-use this with the ‘decorate your beaker’ activity, if you want to make a beaker : </a:t>
            </a:r>
            <a:r>
              <a:rPr lang="en-GB" sz="1000" dirty="0">
                <a:hlinkClick r:id="rId9"/>
              </a:rPr>
              <a:t>https://www.youtube.com/watch?v=bELgM8aSqLc</a:t>
            </a:r>
            <a:endParaRPr lang="en-GB" sz="1000" dirty="0"/>
          </a:p>
          <a:p>
            <a:pPr marL="0" indent="0">
              <a:buNone/>
            </a:pPr>
            <a:r>
              <a:rPr lang="en-GB" sz="1000" dirty="0"/>
              <a:t>Virtual reconstruction of a Bronze Age timber trackway at Flag Fen, Cambridgeshire: </a:t>
            </a:r>
            <a:r>
              <a:rPr lang="en-GB" sz="1000" dirty="0">
                <a:hlinkClick r:id="rId10"/>
              </a:rPr>
              <a:t>https://www.youtube.com/watch?v=ABsERO0LXn8</a:t>
            </a:r>
            <a:endParaRPr lang="en-GB" sz="1000" dirty="0"/>
          </a:p>
          <a:p>
            <a:pPr marL="0" indent="0">
              <a:buNone/>
            </a:pPr>
            <a:endParaRPr lang="en-GB" sz="1000" dirty="0"/>
          </a:p>
          <a:p>
            <a:pPr marL="0" indent="0">
              <a:buNone/>
            </a:pPr>
            <a:r>
              <a:rPr lang="en-GB" sz="1000" u="sng" dirty="0"/>
              <a:t>Further Reading and Site Visits</a:t>
            </a:r>
          </a:p>
          <a:p>
            <a:pPr marL="0" indent="0">
              <a:buNone/>
            </a:pPr>
            <a:r>
              <a:rPr lang="en-GB" sz="1000" dirty="0"/>
              <a:t>Must Farm-an incredible Late Bronze Age site in Cambridgeshire: </a:t>
            </a:r>
          </a:p>
          <a:p>
            <a:pPr marL="0" indent="0">
              <a:buNone/>
            </a:pPr>
            <a:r>
              <a:rPr lang="en-GB" sz="1000" dirty="0"/>
              <a:t>Read about the amazing excavations at Must Farm: </a:t>
            </a:r>
            <a:r>
              <a:rPr lang="en-GB" sz="1000" dirty="0">
                <a:hlinkClick r:id="rId11"/>
              </a:rPr>
              <a:t>http://www.mustfarm.com/bronze-age-settlement/about/</a:t>
            </a:r>
            <a:r>
              <a:rPr lang="en-GB" sz="1000" dirty="0"/>
              <a:t> </a:t>
            </a:r>
          </a:p>
          <a:p>
            <a:pPr marL="0" indent="0">
              <a:buNone/>
            </a:pPr>
            <a:r>
              <a:rPr lang="en-GB" sz="1000" dirty="0"/>
              <a:t>Artefact Gallery: </a:t>
            </a:r>
            <a:r>
              <a:rPr lang="en-GB" sz="1000" dirty="0">
                <a:hlinkClick r:id="rId12"/>
              </a:rPr>
              <a:t>http://www.mustfarm.com/bronze-age-settlement/discoveries/</a:t>
            </a:r>
            <a:endParaRPr lang="en-GB" sz="1000" dirty="0"/>
          </a:p>
          <a:p>
            <a:pPr marL="0" indent="0">
              <a:buNone/>
            </a:pPr>
            <a:r>
              <a:rPr lang="en-GB" sz="1000" dirty="0"/>
              <a:t>3d scans of artefacts and timbers from Must Farm: </a:t>
            </a:r>
            <a:r>
              <a:rPr lang="en-GB" sz="1000" dirty="0">
                <a:hlinkClick r:id="rId13"/>
              </a:rPr>
              <a:t>https://sketchfab.com/search?q=must+farm&amp;sort_by=-pertinence&amp;type=models</a:t>
            </a:r>
            <a:endParaRPr lang="en-GB" sz="1000" dirty="0"/>
          </a:p>
          <a:p>
            <a:pPr marL="0" indent="0">
              <a:buNone/>
            </a:pPr>
            <a:r>
              <a:rPr lang="en-GB" sz="1000" dirty="0"/>
              <a:t>Must Farm Facebook page: </a:t>
            </a:r>
            <a:r>
              <a:rPr lang="en-GB" sz="1000" dirty="0">
                <a:hlinkClick r:id="rId14"/>
              </a:rPr>
              <a:t>https://www.facebook.com/MustFarmArchaeology/</a:t>
            </a:r>
            <a:r>
              <a:rPr lang="en-GB" sz="1000" dirty="0"/>
              <a:t>  (in particular, look at their great pictures from the excavation and the videos about artefacts!) </a:t>
            </a:r>
          </a:p>
          <a:p>
            <a:endParaRPr lang="en-GB" sz="1000" dirty="0"/>
          </a:p>
          <a:p>
            <a:pPr marL="0" indent="0">
              <a:buNone/>
            </a:pPr>
            <a:r>
              <a:rPr lang="en-GB" sz="1000" dirty="0"/>
              <a:t>Field trip to Mam Tor in the peak district-read more about the site here: </a:t>
            </a:r>
            <a:r>
              <a:rPr lang="en-GB" sz="1000" dirty="0">
                <a:hlinkClick r:id="rId15"/>
              </a:rPr>
              <a:t>https://historicengland.org.uk/listing/the-list/list-entry/1011206</a:t>
            </a:r>
            <a:endParaRPr lang="en-GB" sz="1000" dirty="0"/>
          </a:p>
          <a:p>
            <a:pPr marL="0" indent="0">
              <a:buNone/>
            </a:pPr>
            <a:endParaRPr lang="en-GB" sz="1000" dirty="0"/>
          </a:p>
        </p:txBody>
      </p:sp>
    </p:spTree>
    <p:extLst>
      <p:ext uri="{BB962C8B-B14F-4D97-AF65-F5344CB8AC3E}">
        <p14:creationId xmlns:p14="http://schemas.microsoft.com/office/powerpoint/2010/main" val="3223711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467544" y="2204864"/>
            <a:ext cx="8229600" cy="3672408"/>
          </a:xfrm>
        </p:spPr>
        <p:txBody>
          <a:bodyPr>
            <a:normAutofit/>
          </a:bodyPr>
          <a:lstStyle/>
          <a:p>
            <a:r>
              <a:rPr lang="en-GB" dirty="0"/>
              <a:t>Farming became more and more important in the Bronze Age. How do you think this affected the landscape in Britain?</a:t>
            </a:r>
          </a:p>
          <a:p>
            <a:r>
              <a:rPr lang="en-GB" dirty="0"/>
              <a:t>In the Middle Bronze Age the weather became warmer, but in the Later Bronze Age it turned colder and wetter again. How do you think this affected where Bronze Age people lived?</a:t>
            </a:r>
          </a:p>
          <a:p>
            <a:endParaRPr lang="en-GB" dirty="0"/>
          </a:p>
        </p:txBody>
      </p:sp>
    </p:spTree>
    <p:extLst>
      <p:ext uri="{BB962C8B-B14F-4D97-AF65-F5344CB8AC3E}">
        <p14:creationId xmlns:p14="http://schemas.microsoft.com/office/powerpoint/2010/main" val="4096922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96752"/>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395536" y="1916832"/>
            <a:ext cx="5222988" cy="3996444"/>
          </a:xfrm>
        </p:spPr>
        <p:txBody>
          <a:bodyPr>
            <a:noAutofit/>
          </a:bodyPr>
          <a:lstStyle/>
          <a:p>
            <a:r>
              <a:rPr lang="en-GB" sz="2400" dirty="0"/>
              <a:t>In the Bronze Age, Britain would have been a patchwork of fields and forests. However, in the Middle Bronze Age, people started making larger systems of fields divided by hedges and ditches. </a:t>
            </a:r>
          </a:p>
          <a:p>
            <a:r>
              <a:rPr lang="en-GB" sz="2400" dirty="0"/>
              <a:t>Field systems would have been built around farmsteads. These farmsteads were made of a small group of ‘roundhouses’,  round post-built structures where people lived.</a:t>
            </a:r>
          </a:p>
          <a:p>
            <a:endParaRPr lang="en-GB" sz="2400" dirty="0"/>
          </a:p>
        </p:txBody>
      </p:sp>
      <p:sp>
        <p:nvSpPr>
          <p:cNvPr id="4" name="TextBox 3"/>
          <p:cNvSpPr txBox="1"/>
          <p:nvPr/>
        </p:nvSpPr>
        <p:spPr>
          <a:xfrm>
            <a:off x="6026710" y="3912989"/>
            <a:ext cx="2592288" cy="1200329"/>
          </a:xfrm>
          <a:prstGeom prst="rect">
            <a:avLst/>
          </a:prstGeom>
          <a:noFill/>
          <a:ln cmpd="dbl">
            <a:solidFill>
              <a:schemeClr val="tx1"/>
            </a:solidFill>
          </a:ln>
        </p:spPr>
        <p:txBody>
          <a:bodyPr wrap="square" rtlCol="0">
            <a:spAutoFit/>
          </a:bodyPr>
          <a:lstStyle/>
          <a:p>
            <a:pPr algn="ctr"/>
            <a:r>
              <a:rPr lang="en-GB" dirty="0"/>
              <a:t>Look at this 3D model of a network of ditches making a Bronze Age field system </a:t>
            </a:r>
            <a:r>
              <a:rPr lang="en-GB" dirty="0">
                <a:hlinkClick r:id="rId2"/>
              </a:rPr>
              <a:t>here</a:t>
            </a:r>
            <a:r>
              <a:rPr lang="en-GB" dirty="0"/>
              <a:t>.</a:t>
            </a:r>
          </a:p>
        </p:txBody>
      </p:sp>
      <p:pic>
        <p:nvPicPr>
          <p:cNvPr id="6" name="Picture 5">
            <a:extLst>
              <a:ext uri="{FF2B5EF4-FFF2-40B4-BE49-F238E27FC236}">
                <a16:creationId xmlns:a16="http://schemas.microsoft.com/office/drawing/2014/main" id="{69639378-5F12-7849-8623-A000FF1BD2D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7562" t="3521" r="3918" b="67978"/>
          <a:stretch/>
        </p:blipFill>
        <p:spPr>
          <a:xfrm>
            <a:off x="5636939" y="1400734"/>
            <a:ext cx="3507061" cy="2435574"/>
          </a:xfrm>
          <a:prstGeom prst="rect">
            <a:avLst/>
          </a:prstGeom>
        </p:spPr>
      </p:pic>
      <p:sp>
        <p:nvSpPr>
          <p:cNvPr id="7" name="Rounded Rectangle 6"/>
          <p:cNvSpPr/>
          <p:nvPr/>
        </p:nvSpPr>
        <p:spPr>
          <a:xfrm>
            <a:off x="5704718" y="5189999"/>
            <a:ext cx="3236273" cy="821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5704719" y="5277686"/>
            <a:ext cx="3237895" cy="646331"/>
          </a:xfrm>
          <a:prstGeom prst="rect">
            <a:avLst/>
          </a:prstGeom>
          <a:noFill/>
        </p:spPr>
        <p:txBody>
          <a:bodyPr wrap="square" rtlCol="0">
            <a:spAutoFit/>
          </a:bodyPr>
          <a:lstStyle/>
          <a:p>
            <a:pPr algn="ctr"/>
            <a:r>
              <a:rPr lang="en-GB" dirty="0">
                <a:solidFill>
                  <a:schemeClr val="bg1"/>
                </a:solidFill>
              </a:rPr>
              <a:t>How do </a:t>
            </a:r>
            <a:r>
              <a:rPr lang="en-GB" dirty="0" smtClean="0">
                <a:solidFill>
                  <a:schemeClr val="bg1"/>
                </a:solidFill>
              </a:rPr>
              <a:t>find sites? Watch the ‘field archaeology’ video!</a:t>
            </a:r>
            <a:endParaRPr lang="en-GB" dirty="0">
              <a:solidFill>
                <a:schemeClr val="bg1"/>
              </a:solidFill>
            </a:endParaRPr>
          </a:p>
        </p:txBody>
      </p:sp>
    </p:spTree>
    <p:extLst>
      <p:ext uri="{BB962C8B-B14F-4D97-AF65-F5344CB8AC3E}">
        <p14:creationId xmlns:p14="http://schemas.microsoft.com/office/powerpoint/2010/main" val="3216597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467544" y="1916832"/>
            <a:ext cx="4968552" cy="4104456"/>
          </a:xfrm>
        </p:spPr>
        <p:txBody>
          <a:bodyPr>
            <a:normAutofit fontScale="92500" lnSpcReduction="10000"/>
          </a:bodyPr>
          <a:lstStyle/>
          <a:p>
            <a:r>
              <a:rPr lang="en-GB" sz="2400" dirty="0"/>
              <a:t>As the weather improved, people started to spread out into places that they could not really live before, such as low lying areas in the south east of Britain, and to higher parts, like Dartmoor and the Pennines. </a:t>
            </a:r>
          </a:p>
          <a:p>
            <a:r>
              <a:rPr lang="en-GB" sz="2400" dirty="0"/>
              <a:t>But then when the weather became worse, people had to leave some of these places because they could not grow crops or keep animals anymore. This meant people were concentrated into certain areas of Britain again.</a:t>
            </a:r>
          </a:p>
        </p:txBody>
      </p:sp>
      <p:pic>
        <p:nvPicPr>
          <p:cNvPr id="5" name="Picture 4">
            <a:extLst>
              <a:ext uri="{FF2B5EF4-FFF2-40B4-BE49-F238E27FC236}">
                <a16:creationId xmlns:a16="http://schemas.microsoft.com/office/drawing/2014/main" id="{19504D5C-F2AE-0C44-BB48-2DB0512CAF8A}"/>
              </a:ext>
            </a:extLst>
          </p:cNvPr>
          <p:cNvPicPr>
            <a:picLocks noChangeAspect="1"/>
          </p:cNvPicPr>
          <p:nvPr/>
        </p:nvPicPr>
        <p:blipFill rotWithShape="1">
          <a:blip r:embed="rId2">
            <a:extLst>
              <a:ext uri="{28A0092B-C50C-407E-A947-70E740481C1C}">
                <a14:useLocalDpi xmlns:a14="http://schemas.microsoft.com/office/drawing/2010/main" val="0"/>
              </a:ext>
            </a:extLst>
          </a:blip>
          <a:srcRect l="33376" t="70600" r="36295" b="7151"/>
          <a:stretch/>
        </p:blipFill>
        <p:spPr>
          <a:xfrm>
            <a:off x="6146216" y="1226897"/>
            <a:ext cx="2158673" cy="2288105"/>
          </a:xfrm>
          <a:prstGeom prst="rect">
            <a:avLst/>
          </a:prstGeom>
        </p:spPr>
      </p:pic>
      <p:pic>
        <p:nvPicPr>
          <p:cNvPr id="7" name="Picture 6">
            <a:extLst>
              <a:ext uri="{FF2B5EF4-FFF2-40B4-BE49-F238E27FC236}">
                <a16:creationId xmlns:a16="http://schemas.microsoft.com/office/drawing/2014/main" id="{B71DB5B9-BF33-114E-9323-3AC9F7018C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747" t="2751" r="51510" b="77300"/>
          <a:stretch/>
        </p:blipFill>
        <p:spPr>
          <a:xfrm>
            <a:off x="6018008" y="3695758"/>
            <a:ext cx="2415088" cy="1835467"/>
          </a:xfrm>
          <a:prstGeom prst="rect">
            <a:avLst/>
          </a:prstGeom>
        </p:spPr>
      </p:pic>
    </p:spTree>
    <p:extLst>
      <p:ext uri="{BB962C8B-B14F-4D97-AF65-F5344CB8AC3E}">
        <p14:creationId xmlns:p14="http://schemas.microsoft.com/office/powerpoint/2010/main" val="1172433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467544" y="2204864"/>
            <a:ext cx="8229600" cy="3672408"/>
          </a:xfrm>
        </p:spPr>
        <p:txBody>
          <a:bodyPr>
            <a:normAutofit fontScale="92500"/>
          </a:bodyPr>
          <a:lstStyle/>
          <a:p>
            <a:r>
              <a:rPr lang="en-GB" dirty="0"/>
              <a:t>How do you think the increased focus on farming in the Bronze Age affected people’s lives?</a:t>
            </a:r>
          </a:p>
          <a:p>
            <a:r>
              <a:rPr lang="en-GB" dirty="0"/>
              <a:t>In the Later Bronze Age, the weather became colder and wetter, making parts of Britain less suitable to live in. How do you think this would have affected peoples’ relationships with each other?</a:t>
            </a:r>
          </a:p>
        </p:txBody>
      </p:sp>
    </p:spTree>
    <p:extLst>
      <p:ext uri="{BB962C8B-B14F-4D97-AF65-F5344CB8AC3E}">
        <p14:creationId xmlns:p14="http://schemas.microsoft.com/office/powerpoint/2010/main" val="2289016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580113" y="1563973"/>
            <a:ext cx="3430724" cy="10729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23528" y="1196752"/>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323528" y="1916832"/>
            <a:ext cx="5256584" cy="3744416"/>
          </a:xfrm>
        </p:spPr>
        <p:txBody>
          <a:bodyPr>
            <a:noAutofit/>
          </a:bodyPr>
          <a:lstStyle/>
          <a:p>
            <a:r>
              <a:rPr lang="en-GB" sz="2200" dirty="0"/>
              <a:t>Bronze Age farmers kept cows, sheep and pigs, but also started growing more crops, and even used horses to plough their fields.</a:t>
            </a:r>
          </a:p>
          <a:p>
            <a:r>
              <a:rPr lang="en-GB" sz="2200" dirty="0"/>
              <a:t>The increased focus on farming, especially crops, led to larger field systems and more permanent farmsteads. Some people would still have moved around with their animals, but others would need to stay on the farmsteads to look after the crops.</a:t>
            </a:r>
          </a:p>
        </p:txBody>
      </p:sp>
      <p:pic>
        <p:nvPicPr>
          <p:cNvPr id="5" name="Picture 4">
            <a:extLst>
              <a:ext uri="{FF2B5EF4-FFF2-40B4-BE49-F238E27FC236}">
                <a16:creationId xmlns:a16="http://schemas.microsoft.com/office/drawing/2014/main" id="{83D2DAB1-14BD-6E45-8029-D6430618C23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32" t="27951" r="55947" b="17450"/>
          <a:stretch/>
        </p:blipFill>
        <p:spPr>
          <a:xfrm>
            <a:off x="6372200" y="2996952"/>
            <a:ext cx="1600793" cy="2972902"/>
          </a:xfrm>
          <a:prstGeom prst="rect">
            <a:avLst/>
          </a:prstGeom>
        </p:spPr>
      </p:pic>
      <p:sp>
        <p:nvSpPr>
          <p:cNvPr id="6" name="TextBox 5"/>
          <p:cNvSpPr txBox="1"/>
          <p:nvPr/>
        </p:nvSpPr>
        <p:spPr>
          <a:xfrm>
            <a:off x="5580112" y="1563973"/>
            <a:ext cx="3430725" cy="923330"/>
          </a:xfrm>
          <a:prstGeom prst="rect">
            <a:avLst/>
          </a:prstGeom>
          <a:noFill/>
        </p:spPr>
        <p:txBody>
          <a:bodyPr wrap="square" rtlCol="0">
            <a:spAutoFit/>
          </a:bodyPr>
          <a:lstStyle/>
          <a:p>
            <a:pPr algn="ctr"/>
            <a:r>
              <a:rPr lang="en-GB" dirty="0">
                <a:solidFill>
                  <a:schemeClr val="bg1"/>
                </a:solidFill>
              </a:rPr>
              <a:t>How do we </a:t>
            </a:r>
            <a:r>
              <a:rPr lang="en-GB" dirty="0" smtClean="0">
                <a:solidFill>
                  <a:schemeClr val="bg1"/>
                </a:solidFill>
              </a:rPr>
              <a:t>know what animals were alive in the Bronze Age? Watch the ‘</a:t>
            </a:r>
            <a:r>
              <a:rPr lang="en-GB" dirty="0" err="1" smtClean="0">
                <a:solidFill>
                  <a:schemeClr val="bg1"/>
                </a:solidFill>
              </a:rPr>
              <a:t>Zooarchaeology</a:t>
            </a:r>
            <a:r>
              <a:rPr lang="en-GB" dirty="0" smtClean="0">
                <a:solidFill>
                  <a:schemeClr val="bg1"/>
                </a:solidFill>
              </a:rPr>
              <a:t>’ video!</a:t>
            </a:r>
            <a:endParaRPr lang="en-GB" dirty="0">
              <a:solidFill>
                <a:schemeClr val="bg1"/>
              </a:solidFill>
            </a:endParaRPr>
          </a:p>
        </p:txBody>
      </p:sp>
    </p:spTree>
    <p:extLst>
      <p:ext uri="{BB962C8B-B14F-4D97-AF65-F5344CB8AC3E}">
        <p14:creationId xmlns:p14="http://schemas.microsoft.com/office/powerpoint/2010/main" val="4262421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539552" y="1916832"/>
            <a:ext cx="5240721" cy="3672408"/>
          </a:xfrm>
        </p:spPr>
        <p:txBody>
          <a:bodyPr>
            <a:noAutofit/>
          </a:bodyPr>
          <a:lstStyle/>
          <a:p>
            <a:r>
              <a:rPr lang="en-GB" sz="2400" dirty="0"/>
              <a:t>Colder and wetter weather in the Later Bronze Age meant people abandoned some areas of Britain. This meant people were squeezed into other areas, which might have led to competition and conflict. </a:t>
            </a:r>
          </a:p>
          <a:p>
            <a:r>
              <a:rPr lang="en-GB" sz="2400" dirty="0"/>
              <a:t>Later Bronze Age settlements  became more defensive, using ditches, palisade fences and hill tops. These might have been used to keep neighbouring groups out! </a:t>
            </a:r>
          </a:p>
        </p:txBody>
      </p:sp>
      <p:sp>
        <p:nvSpPr>
          <p:cNvPr id="6" name="TextBox 5"/>
          <p:cNvSpPr txBox="1"/>
          <p:nvPr/>
        </p:nvSpPr>
        <p:spPr>
          <a:xfrm>
            <a:off x="6178103" y="4797152"/>
            <a:ext cx="2592288" cy="923330"/>
          </a:xfrm>
          <a:prstGeom prst="rect">
            <a:avLst/>
          </a:prstGeom>
          <a:noFill/>
          <a:ln cmpd="dbl">
            <a:solidFill>
              <a:schemeClr val="tx1"/>
            </a:solidFill>
          </a:ln>
        </p:spPr>
        <p:txBody>
          <a:bodyPr wrap="square" rtlCol="0">
            <a:spAutoFit/>
          </a:bodyPr>
          <a:lstStyle/>
          <a:p>
            <a:pPr algn="ctr"/>
            <a:r>
              <a:rPr lang="en-GB" dirty="0"/>
              <a:t>Have a field trip to a Bronze Age hilltop enclosure on Mam Tor!</a:t>
            </a:r>
          </a:p>
        </p:txBody>
      </p:sp>
      <p:pic>
        <p:nvPicPr>
          <p:cNvPr id="8" name="Picture 7">
            <a:extLst>
              <a:ext uri="{FF2B5EF4-FFF2-40B4-BE49-F238E27FC236}">
                <a16:creationId xmlns:a16="http://schemas.microsoft.com/office/drawing/2014/main" id="{FA571A19-CF2C-9845-8993-C89736473BCE}"/>
              </a:ext>
            </a:extLst>
          </p:cNvPr>
          <p:cNvPicPr>
            <a:picLocks noChangeAspect="1"/>
          </p:cNvPicPr>
          <p:nvPr/>
        </p:nvPicPr>
        <p:blipFill rotWithShape="1">
          <a:blip r:embed="rId2">
            <a:extLst>
              <a:ext uri="{28A0092B-C50C-407E-A947-70E740481C1C}">
                <a14:useLocalDpi xmlns:a14="http://schemas.microsoft.com/office/drawing/2010/main" val="0"/>
              </a:ext>
            </a:extLst>
          </a:blip>
          <a:srcRect l="62721" b="72575"/>
          <a:stretch/>
        </p:blipFill>
        <p:spPr>
          <a:xfrm>
            <a:off x="5840279" y="1484784"/>
            <a:ext cx="2928873" cy="3023749"/>
          </a:xfrm>
          <a:prstGeom prst="rect">
            <a:avLst/>
          </a:prstGeom>
        </p:spPr>
      </p:pic>
    </p:spTree>
    <p:extLst>
      <p:ext uri="{BB962C8B-B14F-4D97-AF65-F5344CB8AC3E}">
        <p14:creationId xmlns:p14="http://schemas.microsoft.com/office/powerpoint/2010/main" val="4077436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Bronze Age technology</a:t>
            </a:r>
          </a:p>
        </p:txBody>
      </p:sp>
      <p:sp>
        <p:nvSpPr>
          <p:cNvPr id="3" name="Content Placeholder 2"/>
          <p:cNvSpPr>
            <a:spLocks noGrp="1"/>
          </p:cNvSpPr>
          <p:nvPr>
            <p:ph idx="1"/>
          </p:nvPr>
        </p:nvSpPr>
        <p:spPr>
          <a:xfrm>
            <a:off x="467544" y="2204864"/>
            <a:ext cx="8229600" cy="3672408"/>
          </a:xfrm>
        </p:spPr>
        <p:txBody>
          <a:bodyPr>
            <a:normAutofit fontScale="92500" lnSpcReduction="20000"/>
          </a:bodyPr>
          <a:lstStyle/>
          <a:p>
            <a:r>
              <a:rPr lang="en-GB" dirty="0"/>
              <a:t>The Bronze Age is really exciting, because people started using a brand new type of material. What was it, and why do you think it would have been important?</a:t>
            </a:r>
          </a:p>
          <a:p>
            <a:r>
              <a:rPr lang="en-GB" dirty="0"/>
              <a:t>With the arrival of new materials, do you think flint and pottery were still used like people in the Neolithic used them?</a:t>
            </a:r>
          </a:p>
          <a:p>
            <a:r>
              <a:rPr lang="en-GB" dirty="0"/>
              <a:t>What do you think Bronze Age people were using plants to make?</a:t>
            </a:r>
          </a:p>
          <a:p>
            <a:endParaRPr lang="en-GB" dirty="0"/>
          </a:p>
          <a:p>
            <a:endParaRPr lang="en-GB" dirty="0"/>
          </a:p>
        </p:txBody>
      </p:sp>
    </p:spTree>
    <p:extLst>
      <p:ext uri="{BB962C8B-B14F-4D97-AF65-F5344CB8AC3E}">
        <p14:creationId xmlns:p14="http://schemas.microsoft.com/office/powerpoint/2010/main" val="3235235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29600" cy="720080"/>
          </a:xfrm>
        </p:spPr>
        <p:txBody>
          <a:bodyPr>
            <a:normAutofit/>
          </a:bodyPr>
          <a:lstStyle/>
          <a:p>
            <a:pPr algn="l"/>
            <a:r>
              <a:rPr lang="en-GB" sz="3200" u="sng" dirty="0"/>
              <a:t>Bronze Age technology</a:t>
            </a:r>
          </a:p>
        </p:txBody>
      </p:sp>
      <p:sp>
        <p:nvSpPr>
          <p:cNvPr id="3" name="Content Placeholder 2"/>
          <p:cNvSpPr>
            <a:spLocks noGrp="1"/>
          </p:cNvSpPr>
          <p:nvPr>
            <p:ph idx="1"/>
          </p:nvPr>
        </p:nvSpPr>
        <p:spPr>
          <a:xfrm>
            <a:off x="467544" y="1918573"/>
            <a:ext cx="5256584" cy="4174723"/>
          </a:xfrm>
        </p:spPr>
        <p:txBody>
          <a:bodyPr>
            <a:normAutofit/>
          </a:bodyPr>
          <a:lstStyle/>
          <a:p>
            <a:r>
              <a:rPr lang="en-GB" sz="2300" dirty="0"/>
              <a:t>The Bronze Age was the first time people in Britain started using metal! Copper was first, followed shortly afterwards by bronze (which is a mixture of copper and tin) and gold. </a:t>
            </a:r>
          </a:p>
          <a:p>
            <a:r>
              <a:rPr lang="en-GB" sz="2300" dirty="0"/>
              <a:t>In the Early Bronze Age, objects made from these metals were probably being used as symbols of power rather than practical tools. Carrying a gold button, bronze axe or copper dagger would show how important you were!</a:t>
            </a:r>
          </a:p>
          <a:p>
            <a:endParaRPr lang="en-GB" sz="2300" dirty="0"/>
          </a:p>
        </p:txBody>
      </p:sp>
      <p:sp>
        <p:nvSpPr>
          <p:cNvPr id="7" name="TextBox 6"/>
          <p:cNvSpPr txBox="1"/>
          <p:nvPr/>
        </p:nvSpPr>
        <p:spPr>
          <a:xfrm>
            <a:off x="5833114" y="3717032"/>
            <a:ext cx="2977203" cy="923330"/>
          </a:xfrm>
          <a:prstGeom prst="rect">
            <a:avLst/>
          </a:prstGeom>
          <a:noFill/>
          <a:ln cmpd="dbl">
            <a:solidFill>
              <a:schemeClr val="tx1"/>
            </a:solidFill>
          </a:ln>
        </p:spPr>
        <p:txBody>
          <a:bodyPr wrap="square" rtlCol="0">
            <a:spAutoFit/>
          </a:bodyPr>
          <a:lstStyle/>
          <a:p>
            <a:pPr algn="ctr"/>
            <a:r>
              <a:rPr lang="en-GB" dirty="0"/>
              <a:t>Look at some amazing examples of Bronze age metal objects from Must Farm </a:t>
            </a:r>
            <a:r>
              <a:rPr lang="en-GB" dirty="0">
                <a:hlinkClick r:id="rId2"/>
              </a:rPr>
              <a:t>here</a:t>
            </a:r>
            <a:endParaRPr lang="en-GB" dirty="0"/>
          </a:p>
        </p:txBody>
      </p:sp>
      <p:sp>
        <p:nvSpPr>
          <p:cNvPr id="6" name="TextBox 5"/>
          <p:cNvSpPr txBox="1"/>
          <p:nvPr/>
        </p:nvSpPr>
        <p:spPr>
          <a:xfrm>
            <a:off x="5833113" y="4941168"/>
            <a:ext cx="2977203" cy="923330"/>
          </a:xfrm>
          <a:prstGeom prst="rect">
            <a:avLst/>
          </a:prstGeom>
          <a:noFill/>
          <a:ln cmpd="dbl">
            <a:solidFill>
              <a:schemeClr val="tx1"/>
            </a:solidFill>
          </a:ln>
        </p:spPr>
        <p:txBody>
          <a:bodyPr wrap="square" rtlCol="0">
            <a:spAutoFit/>
          </a:bodyPr>
          <a:lstStyle/>
          <a:p>
            <a:pPr algn="ctr"/>
            <a:r>
              <a:rPr lang="en-GB" dirty="0"/>
              <a:t>Look at 3D models of Bronze axes, swords and spearheads </a:t>
            </a:r>
            <a:r>
              <a:rPr lang="en-GB" dirty="0">
                <a:hlinkClick r:id="rId3"/>
              </a:rPr>
              <a:t>here</a:t>
            </a:r>
            <a:r>
              <a:rPr lang="en-GB" dirty="0"/>
              <a:t>, </a:t>
            </a:r>
            <a:r>
              <a:rPr lang="en-GB" dirty="0">
                <a:hlinkClick r:id="rId4"/>
              </a:rPr>
              <a:t>here</a:t>
            </a:r>
            <a:r>
              <a:rPr lang="en-GB" dirty="0"/>
              <a:t> and </a:t>
            </a:r>
            <a:r>
              <a:rPr lang="en-GB" dirty="0">
                <a:hlinkClick r:id="rId5"/>
              </a:rPr>
              <a:t>here</a:t>
            </a:r>
            <a:r>
              <a:rPr lang="en-GB" dirty="0"/>
              <a:t>!</a:t>
            </a:r>
          </a:p>
        </p:txBody>
      </p:sp>
      <p:pic>
        <p:nvPicPr>
          <p:cNvPr id="1026" name="Picture 2" descr="\\nask.man.ac.uk\home$\Desktop\DSC_089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195" t="18001" r="18833" b="19441"/>
          <a:stretch/>
        </p:blipFill>
        <p:spPr bwMode="auto">
          <a:xfrm>
            <a:off x="5737539" y="1585334"/>
            <a:ext cx="3168352" cy="1721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7487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682</TotalTime>
  <Words>1429</Words>
  <Application>Microsoft Office PowerPoint</Application>
  <PresentationFormat>On-screen Show (4:3)</PresentationFormat>
  <Paragraphs>78</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PowerPoint Presentation</vt:lpstr>
      <vt:lpstr>Where people lived</vt:lpstr>
      <vt:lpstr>Where people lived</vt:lpstr>
      <vt:lpstr>Where people lived</vt:lpstr>
      <vt:lpstr>How people lived</vt:lpstr>
      <vt:lpstr>How people lived</vt:lpstr>
      <vt:lpstr>How people lived</vt:lpstr>
      <vt:lpstr>Bronze Age technology</vt:lpstr>
      <vt:lpstr>Bronze Age technology</vt:lpstr>
      <vt:lpstr>Bronze Age technology</vt:lpstr>
      <vt:lpstr>What did they believe?</vt:lpstr>
      <vt:lpstr>What did they believe?</vt:lpstr>
      <vt:lpstr>What did they believe?</vt:lpstr>
      <vt:lpstr>Digital Resources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Overton</dc:creator>
  <cp:lastModifiedBy>Nicholas Overton</cp:lastModifiedBy>
  <cp:revision>29</cp:revision>
  <dcterms:created xsi:type="dcterms:W3CDTF">2019-04-26T08:58:01Z</dcterms:created>
  <dcterms:modified xsi:type="dcterms:W3CDTF">2022-04-07T14:59:15Z</dcterms:modified>
</cp:coreProperties>
</file>