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256" r:id="rId2"/>
    <p:sldId id="449" r:id="rId3"/>
    <p:sldId id="261" r:id="rId4"/>
    <p:sldId id="259" r:id="rId5"/>
    <p:sldId id="269" r:id="rId6"/>
    <p:sldId id="460" r:id="rId7"/>
    <p:sldId id="295" r:id="rId8"/>
    <p:sldId id="315" r:id="rId9"/>
    <p:sldId id="458" r:id="rId10"/>
    <p:sldId id="316" r:id="rId11"/>
    <p:sldId id="312" r:id="rId12"/>
    <p:sldId id="263" r:id="rId13"/>
    <p:sldId id="453" r:id="rId14"/>
    <p:sldId id="459" r:id="rId15"/>
    <p:sldId id="304" r:id="rId16"/>
    <p:sldId id="307" r:id="rId17"/>
    <p:sldId id="306" r:id="rId18"/>
    <p:sldId id="313" r:id="rId19"/>
    <p:sldId id="264" r:id="rId20"/>
    <p:sldId id="314" r:id="rId21"/>
    <p:sldId id="266" r:id="rId22"/>
    <p:sldId id="457" r:id="rId23"/>
    <p:sldId id="455" r:id="rId24"/>
    <p:sldId id="456" r:id="rId25"/>
    <p:sldId id="309" r:id="rId26"/>
    <p:sldId id="298" r:id="rId27"/>
    <p:sldId id="454" r:id="rId28"/>
    <p:sldId id="452" r:id="rId29"/>
    <p:sldId id="450" r:id="rId30"/>
    <p:sldId id="451" r:id="rId31"/>
    <p:sldId id="271" r:id="rId32"/>
    <p:sldId id="297" r:id="rId33"/>
  </p:sldIdLst>
  <p:sldSz cx="9144000" cy="6858000" type="screen4x3"/>
  <p:notesSz cx="67818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4C39AD-AA4A-4355-915D-FC2287F99F05}" v="3231" dt="2018-08-15T15:58:01.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83978" autoAdjust="0"/>
  </p:normalViewPr>
  <p:slideViewPr>
    <p:cSldViewPr>
      <p:cViewPr varScale="1">
        <p:scale>
          <a:sx n="117" d="100"/>
          <a:sy n="117" d="100"/>
        </p:scale>
        <p:origin x="-14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38780" cy="496331"/>
          </a:xfrm>
          <a:prstGeom prst="rect">
            <a:avLst/>
          </a:prstGeom>
        </p:spPr>
        <p:txBody>
          <a:bodyPr vert="horz" lIns="90678" tIns="45339" rIns="90678" bIns="45339" rtlCol="0"/>
          <a:lstStyle>
            <a:lvl1pPr algn="l">
              <a:defRPr sz="1200"/>
            </a:lvl1pPr>
          </a:lstStyle>
          <a:p>
            <a:endParaRPr lang="en-GB" dirty="0"/>
          </a:p>
        </p:txBody>
      </p:sp>
      <p:sp>
        <p:nvSpPr>
          <p:cNvPr id="3" name="Date Placeholder 2"/>
          <p:cNvSpPr>
            <a:spLocks noGrp="1"/>
          </p:cNvSpPr>
          <p:nvPr>
            <p:ph type="dt" sz="quarter" idx="1"/>
          </p:nvPr>
        </p:nvSpPr>
        <p:spPr>
          <a:xfrm>
            <a:off x="3841452" y="3"/>
            <a:ext cx="2938780" cy="496331"/>
          </a:xfrm>
          <a:prstGeom prst="rect">
            <a:avLst/>
          </a:prstGeom>
        </p:spPr>
        <p:txBody>
          <a:bodyPr vert="horz" lIns="90678" tIns="45339" rIns="90678" bIns="45339" rtlCol="0"/>
          <a:lstStyle>
            <a:lvl1pPr algn="r">
              <a:defRPr sz="1200"/>
            </a:lvl1pPr>
          </a:lstStyle>
          <a:p>
            <a:fld id="{FEB4C33E-79B5-4FC4-8A9C-DB74124D1D41}" type="datetimeFigureOut">
              <a:rPr lang="en-GB" smtClean="0"/>
              <a:pPr/>
              <a:t>18/09/2019</a:t>
            </a:fld>
            <a:endParaRPr lang="en-GB" dirty="0"/>
          </a:p>
        </p:txBody>
      </p:sp>
      <p:sp>
        <p:nvSpPr>
          <p:cNvPr id="4" name="Footer Placeholder 3"/>
          <p:cNvSpPr>
            <a:spLocks noGrp="1"/>
          </p:cNvSpPr>
          <p:nvPr>
            <p:ph type="ftr" sz="quarter" idx="2"/>
          </p:nvPr>
        </p:nvSpPr>
        <p:spPr>
          <a:xfrm>
            <a:off x="1" y="9428586"/>
            <a:ext cx="2938780" cy="496331"/>
          </a:xfrm>
          <a:prstGeom prst="rect">
            <a:avLst/>
          </a:prstGeom>
        </p:spPr>
        <p:txBody>
          <a:bodyPr vert="horz" lIns="90678" tIns="45339" rIns="90678" bIns="4533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1452" y="9428586"/>
            <a:ext cx="2938780" cy="496331"/>
          </a:xfrm>
          <a:prstGeom prst="rect">
            <a:avLst/>
          </a:prstGeom>
        </p:spPr>
        <p:txBody>
          <a:bodyPr vert="horz" lIns="90678" tIns="45339" rIns="90678" bIns="45339" rtlCol="0" anchor="b"/>
          <a:lstStyle>
            <a:lvl1pPr algn="r">
              <a:defRPr sz="1200"/>
            </a:lvl1pPr>
          </a:lstStyle>
          <a:p>
            <a:fld id="{4FCA5FB9-1CC8-44DE-B47D-FF870028F51B}" type="slidenum">
              <a:rPr lang="en-GB" smtClean="0"/>
              <a:pPr/>
              <a:t>‹#›</a:t>
            </a:fld>
            <a:endParaRPr lang="en-GB" dirty="0"/>
          </a:p>
        </p:txBody>
      </p:sp>
    </p:spTree>
    <p:extLst>
      <p:ext uri="{BB962C8B-B14F-4D97-AF65-F5344CB8AC3E}">
        <p14:creationId xmlns:p14="http://schemas.microsoft.com/office/powerpoint/2010/main" val="1487815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38780" cy="496331"/>
          </a:xfrm>
          <a:prstGeom prst="rect">
            <a:avLst/>
          </a:prstGeom>
        </p:spPr>
        <p:txBody>
          <a:bodyPr vert="horz" wrap="square" lIns="90678" tIns="45339" rIns="90678" bIns="45339" numCol="1" anchor="t" anchorCtr="0" compatLnSpc="1">
            <a:prstTxWarp prst="textNoShape">
              <a:avLst/>
            </a:prstTxWarp>
          </a:bodyPr>
          <a:lstStyle>
            <a:lvl1pPr>
              <a:defRPr sz="1200">
                <a:latin typeface="Calibri" charset="0"/>
              </a:defRPr>
            </a:lvl1pPr>
          </a:lstStyle>
          <a:p>
            <a:endParaRPr lang="en-GB" dirty="0"/>
          </a:p>
        </p:txBody>
      </p:sp>
      <p:sp>
        <p:nvSpPr>
          <p:cNvPr id="3" name="Date Placeholder 2"/>
          <p:cNvSpPr>
            <a:spLocks noGrp="1"/>
          </p:cNvSpPr>
          <p:nvPr>
            <p:ph type="dt" idx="1"/>
          </p:nvPr>
        </p:nvSpPr>
        <p:spPr>
          <a:xfrm>
            <a:off x="3841452" y="3"/>
            <a:ext cx="2938780" cy="496331"/>
          </a:xfrm>
          <a:prstGeom prst="rect">
            <a:avLst/>
          </a:prstGeom>
        </p:spPr>
        <p:txBody>
          <a:bodyPr vert="horz" wrap="square" lIns="90678" tIns="45339" rIns="90678" bIns="45339" numCol="1" anchor="t" anchorCtr="0" compatLnSpc="1">
            <a:prstTxWarp prst="textNoShape">
              <a:avLst/>
            </a:prstTxWarp>
          </a:bodyPr>
          <a:lstStyle>
            <a:lvl1pPr algn="r">
              <a:defRPr sz="1200">
                <a:latin typeface="Calibri" charset="0"/>
              </a:defRPr>
            </a:lvl1pPr>
          </a:lstStyle>
          <a:p>
            <a:fld id="{996EC061-8C0D-4C0A-814F-DD02918CC9C0}" type="datetime1">
              <a:rPr lang="en-GB"/>
              <a:pPr/>
              <a:t>18/09/2019</a:t>
            </a:fld>
            <a:endParaRPr lang="en-GB" dirty="0"/>
          </a:p>
        </p:txBody>
      </p:sp>
      <p:sp>
        <p:nvSpPr>
          <p:cNvPr id="4" name="Slide Image Placeholder 3"/>
          <p:cNvSpPr>
            <a:spLocks noGrp="1" noRot="1" noChangeAspect="1"/>
          </p:cNvSpPr>
          <p:nvPr>
            <p:ph type="sldImg" idx="2"/>
          </p:nvPr>
        </p:nvSpPr>
        <p:spPr>
          <a:xfrm>
            <a:off x="911225" y="742950"/>
            <a:ext cx="4960938" cy="3722688"/>
          </a:xfrm>
          <a:prstGeom prst="rect">
            <a:avLst/>
          </a:prstGeom>
          <a:noFill/>
          <a:ln w="12700">
            <a:solidFill>
              <a:prstClr val="black"/>
            </a:solidFill>
          </a:ln>
        </p:spPr>
        <p:txBody>
          <a:bodyPr vert="horz" wrap="square" lIns="90678" tIns="45339" rIns="90678" bIns="45339" numCol="1" anchor="ctr" anchorCtr="0" compatLnSpc="1">
            <a:prstTxWarp prst="textNoShape">
              <a:avLst/>
            </a:prstTxWarp>
          </a:bodyPr>
          <a:lstStyle/>
          <a:p>
            <a:pPr lvl="0"/>
            <a:endParaRPr lang="en-GB" dirty="0"/>
          </a:p>
        </p:txBody>
      </p:sp>
      <p:sp>
        <p:nvSpPr>
          <p:cNvPr id="5" name="Notes Placeholder 4"/>
          <p:cNvSpPr>
            <a:spLocks noGrp="1"/>
          </p:cNvSpPr>
          <p:nvPr>
            <p:ph type="body" sz="quarter" idx="3"/>
          </p:nvPr>
        </p:nvSpPr>
        <p:spPr>
          <a:xfrm>
            <a:off x="678181" y="4715154"/>
            <a:ext cx="5425440" cy="4466986"/>
          </a:xfrm>
          <a:prstGeom prst="rect">
            <a:avLst/>
          </a:prstGeom>
        </p:spPr>
        <p:txBody>
          <a:bodyPr vert="horz" wrap="square" lIns="90678" tIns="45339" rIns="90678" bIns="45339"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6"/>
            <a:ext cx="2938780" cy="496331"/>
          </a:xfrm>
          <a:prstGeom prst="rect">
            <a:avLst/>
          </a:prstGeom>
        </p:spPr>
        <p:txBody>
          <a:bodyPr vert="horz" wrap="square" lIns="90678" tIns="45339" rIns="90678" bIns="45339" numCol="1" anchor="b" anchorCtr="0" compatLnSpc="1">
            <a:prstTxWarp prst="textNoShape">
              <a:avLst/>
            </a:prstTxWarp>
          </a:bodyPr>
          <a:lstStyle>
            <a:lvl1pPr>
              <a:defRPr sz="1200">
                <a:latin typeface="Calibri" charset="0"/>
              </a:defRPr>
            </a:lvl1pPr>
          </a:lstStyle>
          <a:p>
            <a:endParaRPr lang="en-GB" dirty="0"/>
          </a:p>
        </p:txBody>
      </p:sp>
      <p:sp>
        <p:nvSpPr>
          <p:cNvPr id="7" name="Slide Number Placeholder 6"/>
          <p:cNvSpPr>
            <a:spLocks noGrp="1"/>
          </p:cNvSpPr>
          <p:nvPr>
            <p:ph type="sldNum" sz="quarter" idx="5"/>
          </p:nvPr>
        </p:nvSpPr>
        <p:spPr>
          <a:xfrm>
            <a:off x="3841452" y="9428586"/>
            <a:ext cx="2938780" cy="496331"/>
          </a:xfrm>
          <a:prstGeom prst="rect">
            <a:avLst/>
          </a:prstGeom>
        </p:spPr>
        <p:txBody>
          <a:bodyPr vert="horz" wrap="square" lIns="90678" tIns="45339" rIns="90678" bIns="45339" numCol="1" anchor="b" anchorCtr="0" compatLnSpc="1">
            <a:prstTxWarp prst="textNoShape">
              <a:avLst/>
            </a:prstTxWarp>
          </a:bodyPr>
          <a:lstStyle>
            <a:lvl1pPr algn="r">
              <a:defRPr sz="1200">
                <a:latin typeface="Calibri" charset="0"/>
              </a:defRPr>
            </a:lvl1pPr>
          </a:lstStyle>
          <a:p>
            <a:fld id="{EC50A282-1FF0-4956-B481-2146E91A8E0F}" type="slidenum">
              <a:rPr lang="en-GB"/>
              <a:pPr/>
              <a:t>‹#›</a:t>
            </a:fld>
            <a:endParaRPr lang="en-GB" dirty="0"/>
          </a:p>
        </p:txBody>
      </p:sp>
    </p:spTree>
    <p:extLst>
      <p:ext uri="{BB962C8B-B14F-4D97-AF65-F5344CB8AC3E}">
        <p14:creationId xmlns:p14="http://schemas.microsoft.com/office/powerpoint/2010/main" val="27423046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utlook.manchester.ac.uk/owa/redir.aspx?C=VdcD0SNObJdBmDi481gCn7wyv9W4Mkjr_jorPmp1YPPX5fkIAOLTCA..&amp;URL=http://www.alc.manchester.ac.uk/graduateschoo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1</a:t>
            </a:fld>
            <a:endParaRPr lang="en-GB" dirty="0"/>
          </a:p>
        </p:txBody>
      </p:sp>
    </p:spTree>
    <p:extLst>
      <p:ext uri="{BB962C8B-B14F-4D97-AF65-F5344CB8AC3E}">
        <p14:creationId xmlns:p14="http://schemas.microsoft.com/office/powerpoint/2010/main" val="175405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21</a:t>
            </a:fld>
            <a:endParaRPr lang="en-GB" dirty="0"/>
          </a:p>
        </p:txBody>
      </p:sp>
    </p:spTree>
    <p:extLst>
      <p:ext uri="{BB962C8B-B14F-4D97-AF65-F5344CB8AC3E}">
        <p14:creationId xmlns:p14="http://schemas.microsoft.com/office/powerpoint/2010/main" val="260969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22</a:t>
            </a:fld>
            <a:endParaRPr lang="en-GB" dirty="0"/>
          </a:p>
        </p:txBody>
      </p:sp>
    </p:spTree>
    <p:extLst>
      <p:ext uri="{BB962C8B-B14F-4D97-AF65-F5344CB8AC3E}">
        <p14:creationId xmlns:p14="http://schemas.microsoft.com/office/powerpoint/2010/main" val="260969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We’re a team of five. You can contact us on the address above, I’ll give that again at the end, or come by and see us in A15 between 10-4. No appointments necessary. </a:t>
            </a: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21FDCC01-495D-4503-84B8-809CB5FDC58B}" type="slidenum">
              <a:rPr lang="en-GB" altLang="en-US"/>
              <a:pPr>
                <a:spcBef>
                  <a:spcPct val="0"/>
                </a:spcBef>
              </a:pPr>
              <a:t>23</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24</a:t>
            </a:fld>
            <a:endParaRPr lang="en-GB" dirty="0"/>
          </a:p>
        </p:txBody>
      </p:sp>
    </p:spTree>
    <p:extLst>
      <p:ext uri="{BB962C8B-B14F-4D97-AF65-F5344CB8AC3E}">
        <p14:creationId xmlns:p14="http://schemas.microsoft.com/office/powerpoint/2010/main" val="2609694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31</a:t>
            </a:fld>
            <a:endParaRPr lang="en-GB" dirty="0"/>
          </a:p>
        </p:txBody>
      </p:sp>
    </p:spTree>
    <p:extLst>
      <p:ext uri="{BB962C8B-B14F-4D97-AF65-F5344CB8AC3E}">
        <p14:creationId xmlns:p14="http://schemas.microsoft.com/office/powerpoint/2010/main" val="332153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3</a:t>
            </a:fld>
            <a:endParaRPr lang="en-GB" dirty="0"/>
          </a:p>
        </p:txBody>
      </p:sp>
    </p:spTree>
    <p:extLst>
      <p:ext uri="{BB962C8B-B14F-4D97-AF65-F5344CB8AC3E}">
        <p14:creationId xmlns:p14="http://schemas.microsoft.com/office/powerpoint/2010/main" val="32262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4</a:t>
            </a:fld>
            <a:endParaRPr lang="en-GB" dirty="0"/>
          </a:p>
        </p:txBody>
      </p:sp>
    </p:spTree>
    <p:extLst>
      <p:ext uri="{BB962C8B-B14F-4D97-AF65-F5344CB8AC3E}">
        <p14:creationId xmlns:p14="http://schemas.microsoft.com/office/powerpoint/2010/main" val="944451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All SALC PGT students have an Academic Advisor. In most cases this will be the Programme Director, who act as a primary point of contact and support. </a:t>
            </a:r>
            <a:endParaRPr lang="en-GB" dirty="0">
              <a:effectLst/>
            </a:endParaRPr>
          </a:p>
          <a:p>
            <a:endParaRPr lang="en-GB" dirty="0"/>
          </a:p>
          <a:p>
            <a:r>
              <a:rPr lang="en-GB" dirty="0"/>
              <a:t>You should complete a </a:t>
            </a:r>
            <a:r>
              <a:rPr lang="en-GB" b="1" dirty="0"/>
              <a:t>Personalised Learning Plan</a:t>
            </a:r>
            <a:r>
              <a:rPr lang="en-GB" dirty="0"/>
              <a:t>, in conjunction with your adviser, over the course of the academic year. The PLP is designed to enhance self-awareness of student strengths and weaknesses, of the possibilities for learning as a postgraduate student, and of directions for development. It is designed to create a record of the individual learning experiences and achievements, your reflections, and plans for future development. </a:t>
            </a:r>
          </a:p>
          <a:p>
            <a:endParaRPr lang="en-GB" dirty="0">
              <a:effectLst/>
            </a:endParaRPr>
          </a:p>
          <a:p>
            <a:r>
              <a:rPr lang="en-GB" b="1" dirty="0"/>
              <a:t>The Postgraduate Skills and Experience Review Questionnaire (SEQ</a:t>
            </a:r>
            <a:r>
              <a:rPr lang="en-GB" dirty="0"/>
              <a:t>) guides completion of the Personalised Learning Plan (PLP) documents. The SEQ is designed to complement academic and subject level activity in the regular programme. It connects to PGT Skills Training (SALC60000 Research Skills for Graduate Education) and offers signposts to training and resources for a wide range of academic and other relevant skills.</a:t>
            </a:r>
          </a:p>
          <a:p>
            <a:endParaRPr lang="en-GB" dirty="0">
              <a:effectLst/>
            </a:endParaRPr>
          </a:p>
          <a:p>
            <a:r>
              <a:rPr lang="en-GB" dirty="0"/>
              <a:t>I was not familiar with the</a:t>
            </a:r>
            <a:r>
              <a:rPr lang="en-GB" baseline="0" dirty="0"/>
              <a:t> PLP before becoming</a:t>
            </a:r>
            <a:r>
              <a:rPr lang="en-GB" dirty="0"/>
              <a:t> Director, and I</a:t>
            </a:r>
            <a:r>
              <a:rPr lang="en-GB" baseline="0" dirty="0"/>
              <a:t> must admit I was sceptical about it at first</a:t>
            </a:r>
            <a:r>
              <a:rPr lang="en-GB" dirty="0"/>
              <a:t>. I’m now convinced, however, that this is a valuable tool which can be a</a:t>
            </a:r>
            <a:r>
              <a:rPr lang="en-GB" baseline="0" dirty="0"/>
              <a:t> real </a:t>
            </a:r>
            <a:r>
              <a:rPr lang="en-GB" dirty="0"/>
              <a:t>help to PGT students. You can find out more specifics in the School PGT Handbook, which can be accessed along with a wide variety of services and contacts from the Graduate School website: </a:t>
            </a:r>
            <a:r>
              <a:rPr lang="en-GB" dirty="0">
                <a:hlinkClick r:id="rId3"/>
              </a:rPr>
              <a:t>http://www.alc.manchester.ac.uk/graduateschool/</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5</a:t>
            </a:fld>
            <a:endParaRPr lang="en-GB" dirty="0"/>
          </a:p>
        </p:txBody>
      </p:sp>
    </p:spTree>
    <p:extLst>
      <p:ext uri="{BB962C8B-B14F-4D97-AF65-F5344CB8AC3E}">
        <p14:creationId xmlns:p14="http://schemas.microsoft.com/office/powerpoint/2010/main" val="266403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6</a:t>
            </a:fld>
            <a:endParaRPr lang="en-GB" dirty="0"/>
          </a:p>
        </p:txBody>
      </p:sp>
    </p:spTree>
    <p:extLst>
      <p:ext uri="{BB962C8B-B14F-4D97-AF65-F5344CB8AC3E}">
        <p14:creationId xmlns:p14="http://schemas.microsoft.com/office/powerpoint/2010/main" val="54132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10</a:t>
            </a:fld>
            <a:endParaRPr lang="en-GB" dirty="0"/>
          </a:p>
        </p:txBody>
      </p:sp>
    </p:spTree>
    <p:extLst>
      <p:ext uri="{BB962C8B-B14F-4D97-AF65-F5344CB8AC3E}">
        <p14:creationId xmlns:p14="http://schemas.microsoft.com/office/powerpoint/2010/main" val="54132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11</a:t>
            </a:fld>
            <a:endParaRPr lang="en-GB" dirty="0"/>
          </a:p>
        </p:txBody>
      </p:sp>
    </p:spTree>
    <p:extLst>
      <p:ext uri="{BB962C8B-B14F-4D97-AF65-F5344CB8AC3E}">
        <p14:creationId xmlns:p14="http://schemas.microsoft.com/office/powerpoint/2010/main" val="23246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12</a:t>
            </a:fld>
            <a:endParaRPr lang="en-GB" dirty="0"/>
          </a:p>
        </p:txBody>
      </p:sp>
    </p:spTree>
    <p:extLst>
      <p:ext uri="{BB962C8B-B14F-4D97-AF65-F5344CB8AC3E}">
        <p14:creationId xmlns:p14="http://schemas.microsoft.com/office/powerpoint/2010/main" val="7073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20</a:t>
            </a:fld>
            <a:endParaRPr lang="en-GB" dirty="0"/>
          </a:p>
        </p:txBody>
      </p:sp>
    </p:spTree>
    <p:extLst>
      <p:ext uri="{BB962C8B-B14F-4D97-AF65-F5344CB8AC3E}">
        <p14:creationId xmlns:p14="http://schemas.microsoft.com/office/powerpoint/2010/main" val="61856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D90A2-E6E8-4516-811D-CD49579CD64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9363920-5B9D-4A20-8A8E-2D6FAFF6A7D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B0F4173-ABD8-465D-8EC4-100DFEBB53F1}"/>
              </a:ext>
            </a:extLst>
          </p:cNvPr>
          <p:cNvSpPr>
            <a:spLocks noGrp="1"/>
          </p:cNvSpPr>
          <p:nvPr>
            <p:ph type="dt" sz="half" idx="10"/>
          </p:nvPr>
        </p:nvSpPr>
        <p:spPr/>
        <p:txBody>
          <a:bodyPr/>
          <a:lstStyle/>
          <a:p>
            <a:fld id="{1C219007-5608-44C9-9CE6-BBF47565F2E4}" type="datetime1">
              <a:rPr lang="en-GB" smtClean="0"/>
              <a:pPr/>
              <a:t>18/09/2019</a:t>
            </a:fld>
            <a:endParaRPr lang="en-GB" dirty="0"/>
          </a:p>
        </p:txBody>
      </p:sp>
      <p:sp>
        <p:nvSpPr>
          <p:cNvPr id="5" name="Footer Placeholder 4">
            <a:extLst>
              <a:ext uri="{FF2B5EF4-FFF2-40B4-BE49-F238E27FC236}">
                <a16:creationId xmlns:a16="http://schemas.microsoft.com/office/drawing/2014/main" xmlns="" id="{13603E0A-1541-4121-AED0-0107F75256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4845AF23-8850-4222-833A-AB0F090C45D1}"/>
              </a:ext>
            </a:extLst>
          </p:cNvPr>
          <p:cNvSpPr>
            <a:spLocks noGrp="1"/>
          </p:cNvSpPr>
          <p:nvPr>
            <p:ph type="sldNum" sz="quarter" idx="12"/>
          </p:nvPr>
        </p:nvSpPr>
        <p:spPr/>
        <p:txBody>
          <a:bodyPr/>
          <a:lstStyle/>
          <a:p>
            <a:fld id="{E5691FBF-B6A0-4BCF-9E8D-C2D73777C927}" type="slidenum">
              <a:rPr lang="en-GB" smtClean="0"/>
              <a:pPr/>
              <a:t>‹#›</a:t>
            </a:fld>
            <a:endParaRPr lang="en-GB" dirty="0"/>
          </a:p>
        </p:txBody>
      </p:sp>
    </p:spTree>
    <p:extLst>
      <p:ext uri="{BB962C8B-B14F-4D97-AF65-F5344CB8AC3E}">
        <p14:creationId xmlns:p14="http://schemas.microsoft.com/office/powerpoint/2010/main" val="338859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8F000-317B-4ED0-88B3-8BEAD58657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A3BF096-9DF0-47D5-8CD2-CA890858CD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9AE44C8-31BE-490E-A806-CAAA8B59768E}"/>
              </a:ext>
            </a:extLst>
          </p:cNvPr>
          <p:cNvSpPr>
            <a:spLocks noGrp="1"/>
          </p:cNvSpPr>
          <p:nvPr>
            <p:ph type="dt" sz="half" idx="10"/>
          </p:nvPr>
        </p:nvSpPr>
        <p:spPr/>
        <p:txBody>
          <a:bodyPr/>
          <a:lstStyle/>
          <a:p>
            <a:fld id="{FDB293AC-73CE-4A49-8595-0AAB30716649}" type="datetime1">
              <a:rPr lang="en-GB" smtClean="0"/>
              <a:pPr/>
              <a:t>18/09/2019</a:t>
            </a:fld>
            <a:endParaRPr lang="en-GB" dirty="0"/>
          </a:p>
        </p:txBody>
      </p:sp>
      <p:sp>
        <p:nvSpPr>
          <p:cNvPr id="5" name="Footer Placeholder 4">
            <a:extLst>
              <a:ext uri="{FF2B5EF4-FFF2-40B4-BE49-F238E27FC236}">
                <a16:creationId xmlns:a16="http://schemas.microsoft.com/office/drawing/2014/main" xmlns="" id="{B57B4D02-509C-4BE8-B191-791048EBC6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E672F839-6ADE-4D29-8687-C1AE2770B17A}"/>
              </a:ext>
            </a:extLst>
          </p:cNvPr>
          <p:cNvSpPr>
            <a:spLocks noGrp="1"/>
          </p:cNvSpPr>
          <p:nvPr>
            <p:ph type="sldNum" sz="quarter" idx="12"/>
          </p:nvPr>
        </p:nvSpPr>
        <p:spPr/>
        <p:txBody>
          <a:bodyPr/>
          <a:lstStyle/>
          <a:p>
            <a:fld id="{86C54315-03C9-4F61-A9C2-18FDB613C520}" type="slidenum">
              <a:rPr lang="en-GB" smtClean="0"/>
              <a:pPr/>
              <a:t>‹#›</a:t>
            </a:fld>
            <a:endParaRPr lang="en-GB" dirty="0"/>
          </a:p>
        </p:txBody>
      </p:sp>
    </p:spTree>
    <p:extLst>
      <p:ext uri="{BB962C8B-B14F-4D97-AF65-F5344CB8AC3E}">
        <p14:creationId xmlns:p14="http://schemas.microsoft.com/office/powerpoint/2010/main" val="25681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90AF20-7EA8-4A57-9C8B-EC44ADA0C6A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65C5826-9C2D-45F6-B17E-5A1F7CDB7709}"/>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37968B8-C8A5-4C2D-AFDE-BDC51FFA9387}"/>
              </a:ext>
            </a:extLst>
          </p:cNvPr>
          <p:cNvSpPr>
            <a:spLocks noGrp="1"/>
          </p:cNvSpPr>
          <p:nvPr>
            <p:ph type="dt" sz="half" idx="10"/>
          </p:nvPr>
        </p:nvSpPr>
        <p:spPr/>
        <p:txBody>
          <a:bodyPr/>
          <a:lstStyle/>
          <a:p>
            <a:fld id="{6633D07D-2917-4F11-A34A-F2AA4D087F6D}" type="datetime1">
              <a:rPr lang="en-GB" smtClean="0"/>
              <a:pPr/>
              <a:t>18/09/2019</a:t>
            </a:fld>
            <a:endParaRPr lang="en-GB" dirty="0"/>
          </a:p>
        </p:txBody>
      </p:sp>
      <p:sp>
        <p:nvSpPr>
          <p:cNvPr id="5" name="Footer Placeholder 4">
            <a:extLst>
              <a:ext uri="{FF2B5EF4-FFF2-40B4-BE49-F238E27FC236}">
                <a16:creationId xmlns:a16="http://schemas.microsoft.com/office/drawing/2014/main" xmlns="" id="{F4569C71-C4EE-4037-8DD2-37E4E74FC9F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4BFDE30A-9D1E-4E98-96DF-E19A76ACF850}"/>
              </a:ext>
            </a:extLst>
          </p:cNvPr>
          <p:cNvSpPr>
            <a:spLocks noGrp="1"/>
          </p:cNvSpPr>
          <p:nvPr>
            <p:ph type="sldNum" sz="quarter" idx="12"/>
          </p:nvPr>
        </p:nvSpPr>
        <p:spPr/>
        <p:txBody>
          <a:bodyPr/>
          <a:lstStyle/>
          <a:p>
            <a:fld id="{68DB2BF4-431F-44F2-A36E-A00DF9E23039}" type="slidenum">
              <a:rPr lang="en-GB" smtClean="0"/>
              <a:pPr/>
              <a:t>‹#›</a:t>
            </a:fld>
            <a:endParaRPr lang="en-GB" dirty="0"/>
          </a:p>
        </p:txBody>
      </p:sp>
    </p:spTree>
    <p:extLst>
      <p:ext uri="{BB962C8B-B14F-4D97-AF65-F5344CB8AC3E}">
        <p14:creationId xmlns:p14="http://schemas.microsoft.com/office/powerpoint/2010/main" val="206508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DB293-F20C-45B9-9646-C4F032BA1C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38BB6C3-4BC1-47FC-98F0-B4457E5AAB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4364E5E-C7EE-4475-A782-92EF74E63033}"/>
              </a:ext>
            </a:extLst>
          </p:cNvPr>
          <p:cNvSpPr>
            <a:spLocks noGrp="1"/>
          </p:cNvSpPr>
          <p:nvPr>
            <p:ph type="dt" sz="half" idx="10"/>
          </p:nvPr>
        </p:nvSpPr>
        <p:spPr/>
        <p:txBody>
          <a:bodyPr/>
          <a:lstStyle/>
          <a:p>
            <a:fld id="{96875CB2-C3C4-4E3D-B7FC-D3D3F36D1734}" type="datetime1">
              <a:rPr lang="en-GB" smtClean="0"/>
              <a:pPr/>
              <a:t>18/09/2019</a:t>
            </a:fld>
            <a:endParaRPr lang="en-GB" dirty="0"/>
          </a:p>
        </p:txBody>
      </p:sp>
      <p:sp>
        <p:nvSpPr>
          <p:cNvPr id="5" name="Footer Placeholder 4">
            <a:extLst>
              <a:ext uri="{FF2B5EF4-FFF2-40B4-BE49-F238E27FC236}">
                <a16:creationId xmlns:a16="http://schemas.microsoft.com/office/drawing/2014/main" xmlns="" id="{8263B780-18BA-4640-A5EA-D734D60B99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62CD5284-CFB6-4BBD-AD49-9C8F6BF0959E}"/>
              </a:ext>
            </a:extLst>
          </p:cNvPr>
          <p:cNvSpPr>
            <a:spLocks noGrp="1"/>
          </p:cNvSpPr>
          <p:nvPr>
            <p:ph type="sldNum" sz="quarter" idx="12"/>
          </p:nvPr>
        </p:nvSpPr>
        <p:spPr/>
        <p:txBody>
          <a:bodyPr/>
          <a:lstStyle/>
          <a:p>
            <a:fld id="{B17FD152-0C23-48B9-B399-2204299AFE52}" type="slidenum">
              <a:rPr lang="en-GB" smtClean="0"/>
              <a:pPr/>
              <a:t>‹#›</a:t>
            </a:fld>
            <a:endParaRPr lang="en-GB" dirty="0"/>
          </a:p>
        </p:txBody>
      </p:sp>
    </p:spTree>
    <p:extLst>
      <p:ext uri="{BB962C8B-B14F-4D97-AF65-F5344CB8AC3E}">
        <p14:creationId xmlns:p14="http://schemas.microsoft.com/office/powerpoint/2010/main" val="106550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BED15A-D412-4540-8E1B-C1DC417985E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A2B8A63-26DF-469E-AA48-A684F407BD5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69450C-CCF0-4368-A65D-D35EFD56B43A}"/>
              </a:ext>
            </a:extLst>
          </p:cNvPr>
          <p:cNvSpPr>
            <a:spLocks noGrp="1"/>
          </p:cNvSpPr>
          <p:nvPr>
            <p:ph type="dt" sz="half" idx="10"/>
          </p:nvPr>
        </p:nvSpPr>
        <p:spPr/>
        <p:txBody>
          <a:bodyPr/>
          <a:lstStyle/>
          <a:p>
            <a:fld id="{B814C3CA-0FC0-4FB3-A9DA-80A9F1D402DF}" type="datetime1">
              <a:rPr lang="en-GB" smtClean="0"/>
              <a:pPr/>
              <a:t>18/09/2019</a:t>
            </a:fld>
            <a:endParaRPr lang="en-GB" dirty="0"/>
          </a:p>
        </p:txBody>
      </p:sp>
      <p:sp>
        <p:nvSpPr>
          <p:cNvPr id="5" name="Footer Placeholder 4">
            <a:extLst>
              <a:ext uri="{FF2B5EF4-FFF2-40B4-BE49-F238E27FC236}">
                <a16:creationId xmlns:a16="http://schemas.microsoft.com/office/drawing/2014/main" xmlns="" id="{C3616DC0-A113-49E7-8F3A-6E881A28C02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405EB0D4-AE04-4E2E-9459-D8A6AE73BA6B}"/>
              </a:ext>
            </a:extLst>
          </p:cNvPr>
          <p:cNvSpPr>
            <a:spLocks noGrp="1"/>
          </p:cNvSpPr>
          <p:nvPr>
            <p:ph type="sldNum" sz="quarter" idx="12"/>
          </p:nvPr>
        </p:nvSpPr>
        <p:spPr/>
        <p:txBody>
          <a:bodyPr/>
          <a:lstStyle/>
          <a:p>
            <a:fld id="{AF1B6325-BF74-4A3F-AE0E-5831B4117AA8}" type="slidenum">
              <a:rPr lang="en-GB" smtClean="0"/>
              <a:pPr/>
              <a:t>‹#›</a:t>
            </a:fld>
            <a:endParaRPr lang="en-GB" dirty="0"/>
          </a:p>
        </p:txBody>
      </p:sp>
    </p:spTree>
    <p:extLst>
      <p:ext uri="{BB962C8B-B14F-4D97-AF65-F5344CB8AC3E}">
        <p14:creationId xmlns:p14="http://schemas.microsoft.com/office/powerpoint/2010/main" val="281295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88AAD-9C8A-4B0F-A28F-F906D1E54E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186371B-B1A6-4161-B3B1-0F4C4F8EBD5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02A910E-5299-4C52-8A38-5543CA4A49B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9D848AA-B774-4984-871A-EEB754FBE07C}"/>
              </a:ext>
            </a:extLst>
          </p:cNvPr>
          <p:cNvSpPr>
            <a:spLocks noGrp="1"/>
          </p:cNvSpPr>
          <p:nvPr>
            <p:ph type="dt" sz="half" idx="10"/>
          </p:nvPr>
        </p:nvSpPr>
        <p:spPr/>
        <p:txBody>
          <a:bodyPr/>
          <a:lstStyle/>
          <a:p>
            <a:fld id="{DA756861-5646-4B81-AA6D-1B37A07CDA7C}" type="datetime1">
              <a:rPr lang="en-GB" smtClean="0"/>
              <a:pPr/>
              <a:t>18/09/2019</a:t>
            </a:fld>
            <a:endParaRPr lang="en-GB" dirty="0"/>
          </a:p>
        </p:txBody>
      </p:sp>
      <p:sp>
        <p:nvSpPr>
          <p:cNvPr id="6" name="Footer Placeholder 5">
            <a:extLst>
              <a:ext uri="{FF2B5EF4-FFF2-40B4-BE49-F238E27FC236}">
                <a16:creationId xmlns:a16="http://schemas.microsoft.com/office/drawing/2014/main" xmlns="" id="{0576C1A0-DA37-472D-8538-89C73DECEB7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1EB902F3-E1FA-4D61-A31C-C347D23A8706}"/>
              </a:ext>
            </a:extLst>
          </p:cNvPr>
          <p:cNvSpPr>
            <a:spLocks noGrp="1"/>
          </p:cNvSpPr>
          <p:nvPr>
            <p:ph type="sldNum" sz="quarter" idx="12"/>
          </p:nvPr>
        </p:nvSpPr>
        <p:spPr/>
        <p:txBody>
          <a:bodyPr/>
          <a:lstStyle/>
          <a:p>
            <a:fld id="{3522745C-9118-469E-B4F1-8B1D092983E6}" type="slidenum">
              <a:rPr lang="en-GB" smtClean="0"/>
              <a:pPr/>
              <a:t>‹#›</a:t>
            </a:fld>
            <a:endParaRPr lang="en-GB" dirty="0"/>
          </a:p>
        </p:txBody>
      </p:sp>
    </p:spTree>
    <p:extLst>
      <p:ext uri="{BB962C8B-B14F-4D97-AF65-F5344CB8AC3E}">
        <p14:creationId xmlns:p14="http://schemas.microsoft.com/office/powerpoint/2010/main" val="82043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2CC32-554E-4D77-941A-EFB3D759A2C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6B23753-8306-438B-81D3-9BBB98E1098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EDBA2E12-2614-4CF8-8A09-EDBDDEED8DA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82D6AFD-CAFD-4866-9BAC-C10E57C1C47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4F658265-A7FA-4837-82F3-F75C9827423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08D2BF6-AB1E-43A3-BA13-9A85A90CE741}"/>
              </a:ext>
            </a:extLst>
          </p:cNvPr>
          <p:cNvSpPr>
            <a:spLocks noGrp="1"/>
          </p:cNvSpPr>
          <p:nvPr>
            <p:ph type="dt" sz="half" idx="10"/>
          </p:nvPr>
        </p:nvSpPr>
        <p:spPr/>
        <p:txBody>
          <a:bodyPr/>
          <a:lstStyle/>
          <a:p>
            <a:fld id="{151032E2-99AD-4C51-96F5-E442BDB78BAE}" type="datetime1">
              <a:rPr lang="en-GB" smtClean="0"/>
              <a:pPr/>
              <a:t>18/09/2019</a:t>
            </a:fld>
            <a:endParaRPr lang="en-GB" dirty="0"/>
          </a:p>
        </p:txBody>
      </p:sp>
      <p:sp>
        <p:nvSpPr>
          <p:cNvPr id="8" name="Footer Placeholder 7">
            <a:extLst>
              <a:ext uri="{FF2B5EF4-FFF2-40B4-BE49-F238E27FC236}">
                <a16:creationId xmlns:a16="http://schemas.microsoft.com/office/drawing/2014/main" xmlns="" id="{FABA5318-F00F-4346-84D5-0B7F20E19FF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2791FE24-A6DA-4F00-BD0D-1A55C320843A}"/>
              </a:ext>
            </a:extLst>
          </p:cNvPr>
          <p:cNvSpPr>
            <a:spLocks noGrp="1"/>
          </p:cNvSpPr>
          <p:nvPr>
            <p:ph type="sldNum" sz="quarter" idx="12"/>
          </p:nvPr>
        </p:nvSpPr>
        <p:spPr/>
        <p:txBody>
          <a:bodyPr/>
          <a:lstStyle/>
          <a:p>
            <a:fld id="{72160115-1054-4901-9796-3EAF3659533B}" type="slidenum">
              <a:rPr lang="en-GB" smtClean="0"/>
              <a:pPr/>
              <a:t>‹#›</a:t>
            </a:fld>
            <a:endParaRPr lang="en-GB" dirty="0"/>
          </a:p>
        </p:txBody>
      </p:sp>
    </p:spTree>
    <p:extLst>
      <p:ext uri="{BB962C8B-B14F-4D97-AF65-F5344CB8AC3E}">
        <p14:creationId xmlns:p14="http://schemas.microsoft.com/office/powerpoint/2010/main" val="152612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CC8800-7715-437F-97E5-4C978B36D9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1DE9E3F-48C8-4C25-BBAE-FB69CECA99FD}"/>
              </a:ext>
            </a:extLst>
          </p:cNvPr>
          <p:cNvSpPr>
            <a:spLocks noGrp="1"/>
          </p:cNvSpPr>
          <p:nvPr>
            <p:ph type="dt" sz="half" idx="10"/>
          </p:nvPr>
        </p:nvSpPr>
        <p:spPr/>
        <p:txBody>
          <a:bodyPr/>
          <a:lstStyle/>
          <a:p>
            <a:fld id="{EBB73655-8292-4139-A2CF-66A4F957EE56}" type="datetime1">
              <a:rPr lang="en-GB" smtClean="0"/>
              <a:pPr/>
              <a:t>18/09/2019</a:t>
            </a:fld>
            <a:endParaRPr lang="en-GB" dirty="0"/>
          </a:p>
        </p:txBody>
      </p:sp>
      <p:sp>
        <p:nvSpPr>
          <p:cNvPr id="4" name="Footer Placeholder 3">
            <a:extLst>
              <a:ext uri="{FF2B5EF4-FFF2-40B4-BE49-F238E27FC236}">
                <a16:creationId xmlns:a16="http://schemas.microsoft.com/office/drawing/2014/main" xmlns="" id="{BDCA04B4-3640-45BF-85D0-595C369F3E1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4A9FE427-0EEF-47A5-BC35-56CC49345F4A}"/>
              </a:ext>
            </a:extLst>
          </p:cNvPr>
          <p:cNvSpPr>
            <a:spLocks noGrp="1"/>
          </p:cNvSpPr>
          <p:nvPr>
            <p:ph type="sldNum" sz="quarter" idx="12"/>
          </p:nvPr>
        </p:nvSpPr>
        <p:spPr/>
        <p:txBody>
          <a:bodyPr/>
          <a:lstStyle/>
          <a:p>
            <a:fld id="{985ACA6A-239E-4FD0-BCE9-D7AF5E4AD993}" type="slidenum">
              <a:rPr lang="en-GB" smtClean="0"/>
              <a:pPr/>
              <a:t>‹#›</a:t>
            </a:fld>
            <a:endParaRPr lang="en-GB" dirty="0"/>
          </a:p>
        </p:txBody>
      </p:sp>
    </p:spTree>
    <p:extLst>
      <p:ext uri="{BB962C8B-B14F-4D97-AF65-F5344CB8AC3E}">
        <p14:creationId xmlns:p14="http://schemas.microsoft.com/office/powerpoint/2010/main" val="89260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36E711-D7B0-4662-A6C7-76D664329D9D}"/>
              </a:ext>
            </a:extLst>
          </p:cNvPr>
          <p:cNvSpPr>
            <a:spLocks noGrp="1"/>
          </p:cNvSpPr>
          <p:nvPr>
            <p:ph type="dt" sz="half" idx="10"/>
          </p:nvPr>
        </p:nvSpPr>
        <p:spPr/>
        <p:txBody>
          <a:bodyPr/>
          <a:lstStyle/>
          <a:p>
            <a:fld id="{B765E6FB-8DD0-4FB7-B4F6-E7492BD0DAC6}" type="datetime1">
              <a:rPr lang="en-GB" smtClean="0"/>
              <a:pPr/>
              <a:t>18/09/2019</a:t>
            </a:fld>
            <a:endParaRPr lang="en-GB" dirty="0"/>
          </a:p>
        </p:txBody>
      </p:sp>
      <p:sp>
        <p:nvSpPr>
          <p:cNvPr id="3" name="Footer Placeholder 2">
            <a:extLst>
              <a:ext uri="{FF2B5EF4-FFF2-40B4-BE49-F238E27FC236}">
                <a16:creationId xmlns:a16="http://schemas.microsoft.com/office/drawing/2014/main" xmlns="" id="{9A325D27-A9B1-43A6-9867-2167FC4CE01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5CBF635A-32CA-4CBE-951D-15A229B19E13}"/>
              </a:ext>
            </a:extLst>
          </p:cNvPr>
          <p:cNvSpPr>
            <a:spLocks noGrp="1"/>
          </p:cNvSpPr>
          <p:nvPr>
            <p:ph type="sldNum" sz="quarter" idx="12"/>
          </p:nvPr>
        </p:nvSpPr>
        <p:spPr/>
        <p:txBody>
          <a:bodyPr/>
          <a:lstStyle/>
          <a:p>
            <a:fld id="{E47B654B-1CB6-40F4-83FA-27822E2A5096}" type="slidenum">
              <a:rPr lang="en-GB" smtClean="0"/>
              <a:pPr/>
              <a:t>‹#›</a:t>
            </a:fld>
            <a:endParaRPr lang="en-GB" dirty="0"/>
          </a:p>
        </p:txBody>
      </p:sp>
    </p:spTree>
    <p:extLst>
      <p:ext uri="{BB962C8B-B14F-4D97-AF65-F5344CB8AC3E}">
        <p14:creationId xmlns:p14="http://schemas.microsoft.com/office/powerpoint/2010/main" val="162920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E1D85-3229-4C7B-8382-126C8BDF288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FD83F63-7744-4474-B96A-F887ADD180C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AB36C38-C4D7-46EA-9F31-CDDF488A961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4ADBBDD-7821-4915-9B31-295B18437C4C}"/>
              </a:ext>
            </a:extLst>
          </p:cNvPr>
          <p:cNvSpPr>
            <a:spLocks noGrp="1"/>
          </p:cNvSpPr>
          <p:nvPr>
            <p:ph type="dt" sz="half" idx="10"/>
          </p:nvPr>
        </p:nvSpPr>
        <p:spPr/>
        <p:txBody>
          <a:bodyPr/>
          <a:lstStyle/>
          <a:p>
            <a:fld id="{835FF83D-33EA-4B65-AC22-16A6460D1CCD}" type="datetime1">
              <a:rPr lang="en-GB" smtClean="0"/>
              <a:pPr/>
              <a:t>18/09/2019</a:t>
            </a:fld>
            <a:endParaRPr lang="en-GB" dirty="0"/>
          </a:p>
        </p:txBody>
      </p:sp>
      <p:sp>
        <p:nvSpPr>
          <p:cNvPr id="6" name="Footer Placeholder 5">
            <a:extLst>
              <a:ext uri="{FF2B5EF4-FFF2-40B4-BE49-F238E27FC236}">
                <a16:creationId xmlns:a16="http://schemas.microsoft.com/office/drawing/2014/main" xmlns="" id="{090F8A09-D5C3-4644-9176-7C1FE4F9B09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FCDB5293-C01F-41A8-88C9-FF89AB443EC2}"/>
              </a:ext>
            </a:extLst>
          </p:cNvPr>
          <p:cNvSpPr>
            <a:spLocks noGrp="1"/>
          </p:cNvSpPr>
          <p:nvPr>
            <p:ph type="sldNum" sz="quarter" idx="12"/>
          </p:nvPr>
        </p:nvSpPr>
        <p:spPr/>
        <p:txBody>
          <a:bodyPr/>
          <a:lstStyle/>
          <a:p>
            <a:fld id="{AE4B2942-AD92-4237-8531-3BCACFB3E54D}" type="slidenum">
              <a:rPr lang="en-GB" smtClean="0"/>
              <a:pPr/>
              <a:t>‹#›</a:t>
            </a:fld>
            <a:endParaRPr lang="en-GB" dirty="0"/>
          </a:p>
        </p:txBody>
      </p:sp>
    </p:spTree>
    <p:extLst>
      <p:ext uri="{BB962C8B-B14F-4D97-AF65-F5344CB8AC3E}">
        <p14:creationId xmlns:p14="http://schemas.microsoft.com/office/powerpoint/2010/main" val="384890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7AB13-9BD6-460F-A2A7-2EDEA907DE3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E6EEF785-75C1-47F8-9A06-9443255BDBB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xmlns="" id="{2F91F008-31F0-40E7-BE6A-7BA4839A34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28D50B5F-9877-494C-9CF8-27DBC2F580E0}"/>
              </a:ext>
            </a:extLst>
          </p:cNvPr>
          <p:cNvSpPr>
            <a:spLocks noGrp="1"/>
          </p:cNvSpPr>
          <p:nvPr>
            <p:ph type="dt" sz="half" idx="10"/>
          </p:nvPr>
        </p:nvSpPr>
        <p:spPr/>
        <p:txBody>
          <a:bodyPr/>
          <a:lstStyle/>
          <a:p>
            <a:fld id="{B81ED442-6D70-4E7F-9E52-31E6B937EF4C}" type="datetime1">
              <a:rPr lang="en-GB" smtClean="0"/>
              <a:pPr/>
              <a:t>18/09/2019</a:t>
            </a:fld>
            <a:endParaRPr lang="en-GB" dirty="0"/>
          </a:p>
        </p:txBody>
      </p:sp>
      <p:sp>
        <p:nvSpPr>
          <p:cNvPr id="6" name="Footer Placeholder 5">
            <a:extLst>
              <a:ext uri="{FF2B5EF4-FFF2-40B4-BE49-F238E27FC236}">
                <a16:creationId xmlns:a16="http://schemas.microsoft.com/office/drawing/2014/main" xmlns="" id="{5697A427-6BAA-4CF2-9542-327C0A3E1BB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0C0306B7-A425-4E3F-BAC2-9787AABB3EC3}"/>
              </a:ext>
            </a:extLst>
          </p:cNvPr>
          <p:cNvSpPr>
            <a:spLocks noGrp="1"/>
          </p:cNvSpPr>
          <p:nvPr>
            <p:ph type="sldNum" sz="quarter" idx="12"/>
          </p:nvPr>
        </p:nvSpPr>
        <p:spPr/>
        <p:txBody>
          <a:bodyPr/>
          <a:lstStyle/>
          <a:p>
            <a:fld id="{F6D47B78-1791-4B5F-AE28-5E0889A36A78}" type="slidenum">
              <a:rPr lang="en-GB" smtClean="0"/>
              <a:pPr/>
              <a:t>‹#›</a:t>
            </a:fld>
            <a:endParaRPr lang="en-GB" dirty="0"/>
          </a:p>
        </p:txBody>
      </p:sp>
    </p:spTree>
    <p:extLst>
      <p:ext uri="{BB962C8B-B14F-4D97-AF65-F5344CB8AC3E}">
        <p14:creationId xmlns:p14="http://schemas.microsoft.com/office/powerpoint/2010/main" val="158960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4DFDA75-0477-4111-9F62-C03F608782B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FA92059-5745-4674-B415-D8306562ACA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C2B81BD-1F1B-4E9E-B46B-DDCB413117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21A5B3-B824-4D4B-AF21-1D4F3FDD4A49}" type="datetime1">
              <a:rPr lang="en-GB" smtClean="0"/>
              <a:pPr/>
              <a:t>18/09/2019</a:t>
            </a:fld>
            <a:endParaRPr lang="en-GB" dirty="0"/>
          </a:p>
        </p:txBody>
      </p:sp>
      <p:sp>
        <p:nvSpPr>
          <p:cNvPr id="5" name="Footer Placeholder 4">
            <a:extLst>
              <a:ext uri="{FF2B5EF4-FFF2-40B4-BE49-F238E27FC236}">
                <a16:creationId xmlns:a16="http://schemas.microsoft.com/office/drawing/2014/main" xmlns="" id="{0C9AB42C-0585-4CCC-8306-DF0CF57832C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F8D2DC8F-7BA2-4C21-BB8A-68D8F56578B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270017-77F1-4419-944F-004747D7B6E1}" type="slidenum">
              <a:rPr lang="en-GB" smtClean="0"/>
              <a:pPr/>
              <a:t>‹#›</a:t>
            </a:fld>
            <a:endParaRPr lang="en-GB" dirty="0"/>
          </a:p>
        </p:txBody>
      </p:sp>
    </p:spTree>
    <p:extLst>
      <p:ext uri="{BB962C8B-B14F-4D97-AF65-F5344CB8AC3E}">
        <p14:creationId xmlns:p14="http://schemas.microsoft.com/office/powerpoint/2010/main" val="523269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alc-studentsupport@manchester.ac.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D.H.Firth@manchester.ac.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hyperlink" Target="mailto:D.H.Firth@manchester.ac.u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14">
            <a:extLst>
              <a:ext uri="{FF2B5EF4-FFF2-40B4-BE49-F238E27FC236}">
                <a16:creationId xmlns:a16="http://schemas.microsoft.com/office/drawing/2014/main" xmlns="" id="{6FC11E2E-9797-4FEA-90FD-894E32A20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448626"/>
            <a:ext cx="5053837"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341" name="Freeform 33">
            <a:extLst>
              <a:ext uri="{FF2B5EF4-FFF2-40B4-BE49-F238E27FC236}">
                <a16:creationId xmlns:a16="http://schemas.microsoft.com/office/drawing/2014/main" xmlns="" id="{F8828EFD-56F8-4B00-9A0D-B623CC074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576572" y="3608996"/>
            <a:ext cx="3392097"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338" name="Title 1"/>
          <p:cNvSpPr>
            <a:spLocks noGrp="1"/>
          </p:cNvSpPr>
          <p:nvPr>
            <p:ph type="ctrTitle"/>
          </p:nvPr>
        </p:nvSpPr>
        <p:spPr>
          <a:xfrm>
            <a:off x="1113399" y="2960713"/>
            <a:ext cx="7173416" cy="2002059"/>
          </a:xfrm>
        </p:spPr>
        <p:txBody>
          <a:bodyPr>
            <a:normAutofit/>
          </a:bodyPr>
          <a:lstStyle/>
          <a:p>
            <a:r>
              <a:rPr lang="en-GB" sz="6000" b="1" dirty="0"/>
              <a:t>Getting the most</a:t>
            </a:r>
            <a:br>
              <a:rPr lang="en-GB" sz="6000" b="1" dirty="0"/>
            </a:br>
            <a:r>
              <a:rPr lang="en-GB" sz="6000" b="1" dirty="0"/>
              <a:t>out of your Master’s</a:t>
            </a:r>
          </a:p>
        </p:txBody>
      </p:sp>
      <p:sp>
        <p:nvSpPr>
          <p:cNvPr id="3" name="Subtitle 2"/>
          <p:cNvSpPr>
            <a:spLocks noGrp="1"/>
          </p:cNvSpPr>
          <p:nvPr>
            <p:ph type="subTitle" idx="1"/>
          </p:nvPr>
        </p:nvSpPr>
        <p:spPr>
          <a:xfrm>
            <a:off x="213834" y="5611054"/>
            <a:ext cx="4963538" cy="1246945"/>
          </a:xfrm>
        </p:spPr>
        <p:txBody>
          <a:bodyPr>
            <a:normAutofit/>
          </a:bodyPr>
          <a:lstStyle/>
          <a:p>
            <a:pPr algn="l"/>
            <a:r>
              <a:rPr lang="en-GB" b="1" dirty="0">
                <a:solidFill>
                  <a:srgbClr val="002060"/>
                </a:solidFill>
              </a:rPr>
              <a:t>Dr Chris Godden</a:t>
            </a:r>
          </a:p>
          <a:p>
            <a:pPr algn="l"/>
            <a:r>
              <a:rPr lang="en-GB" b="1" dirty="0">
                <a:solidFill>
                  <a:srgbClr val="002060"/>
                </a:solidFill>
              </a:rPr>
              <a:t>Director of Teaching, Learning and Students</a:t>
            </a:r>
          </a:p>
          <a:p>
            <a:pPr algn="l"/>
            <a:r>
              <a:rPr lang="en-GB" b="1" dirty="0">
                <a:solidFill>
                  <a:srgbClr val="002060"/>
                </a:solidFill>
              </a:rPr>
              <a:t>School of Arts, Languages &amp; Cultures</a:t>
            </a:r>
          </a:p>
          <a:p>
            <a:pPr algn="l"/>
            <a:endParaRPr lang="en-GB" sz="1400" dirty="0"/>
          </a:p>
        </p:txBody>
      </p:sp>
      <p:sp>
        <p:nvSpPr>
          <p:cNvPr id="14342" name="Freeform 24">
            <a:extLst>
              <a:ext uri="{FF2B5EF4-FFF2-40B4-BE49-F238E27FC236}">
                <a16:creationId xmlns:a16="http://schemas.microsoft.com/office/drawing/2014/main" xmlns="" id="{3D4697C8-4A0D-4493-B526-7CC15E0EE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440463"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TAB_col_white_background.eps">
            <a:extLst>
              <a:ext uri="{FF2B5EF4-FFF2-40B4-BE49-F238E27FC236}">
                <a16:creationId xmlns:a16="http://schemas.microsoft.com/office/drawing/2014/main" xmlns="" id="{156D2702-28CE-41BC-BAFC-B2F8064F69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0107" y="542622"/>
            <a:ext cx="3921665" cy="16591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Freeform 15">
            <a:extLst>
              <a:ext uri="{FF2B5EF4-FFF2-40B4-BE49-F238E27FC236}">
                <a16:creationId xmlns:a16="http://schemas.microsoft.com/office/drawing/2014/main" xmlns="" id="{A085B63A-2D2F-4B09-9BFB-E2080686C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00107" y="5448626"/>
            <a:ext cx="4443893"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xmlns="" id="{59807B8B-3524-4A94-9CB1-058BB991368A}"/>
              </a:ext>
            </a:extLst>
          </p:cNvPr>
          <p:cNvPicPr>
            <a:picLocks noChangeAspect="1"/>
          </p:cNvPicPr>
          <p:nvPr/>
        </p:nvPicPr>
        <p:blipFill>
          <a:blip r:embed="rId4"/>
          <a:stretch>
            <a:fillRect/>
          </a:stretch>
        </p:blipFill>
        <p:spPr>
          <a:xfrm>
            <a:off x="5486730" y="5585631"/>
            <a:ext cx="3134793" cy="11353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70">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5"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66"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3050314" y="728459"/>
            <a:ext cx="5962968" cy="5400600"/>
          </a:xfrm>
        </p:spPr>
        <p:txBody>
          <a:bodyPr>
            <a:normAutofit/>
          </a:bodyPr>
          <a:lstStyle/>
          <a:p>
            <a:pPr marL="0" indent="0" algn="ctr">
              <a:buNone/>
            </a:pPr>
            <a:endParaRPr lang="en-GB" sz="3600" dirty="0"/>
          </a:p>
          <a:p>
            <a:pPr marL="0" indent="0" algn="ctr">
              <a:buNone/>
            </a:pPr>
            <a:r>
              <a:rPr lang="en-GB" sz="4000" dirty="0"/>
              <a:t>The Intellectual Leap</a:t>
            </a:r>
          </a:p>
          <a:p>
            <a:pPr marL="0" indent="0" algn="ctr">
              <a:buNone/>
            </a:pPr>
            <a:endParaRPr lang="en-GB" sz="4000" dirty="0"/>
          </a:p>
          <a:p>
            <a:pPr marL="0" indent="0" algn="ctr">
              <a:buNone/>
            </a:pPr>
            <a:r>
              <a:rPr lang="en-GB" sz="4000" dirty="0"/>
              <a:t>The Practical Leap</a:t>
            </a:r>
            <a:r>
              <a:rPr lang="en-GB" sz="4000" b="1" dirty="0"/>
              <a:t> </a:t>
            </a:r>
          </a:p>
          <a:p>
            <a:pPr marL="0" indent="0" algn="ctr">
              <a:buNone/>
            </a:pPr>
            <a:endParaRPr lang="en-GB" sz="4000" b="1" dirty="0"/>
          </a:p>
          <a:p>
            <a:pPr marL="0" indent="0" algn="ctr">
              <a:buNone/>
            </a:pPr>
            <a:r>
              <a:rPr lang="en-GB" sz="4000" dirty="0"/>
              <a:t>The Personal Leap</a:t>
            </a:r>
          </a:p>
          <a:p>
            <a:pPr marL="0" indent="0">
              <a:buNone/>
            </a:pPr>
            <a:endParaRPr lang="en-GB" sz="1800" dirty="0"/>
          </a:p>
        </p:txBody>
      </p:sp>
    </p:spTree>
    <p:extLst>
      <p:ext uri="{BB962C8B-B14F-4D97-AF65-F5344CB8AC3E}">
        <p14:creationId xmlns:p14="http://schemas.microsoft.com/office/powerpoint/2010/main" val="3843080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70">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9"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06" name="Title 1"/>
          <p:cNvSpPr>
            <a:spLocks noGrp="1"/>
          </p:cNvSpPr>
          <p:nvPr>
            <p:ph type="title"/>
          </p:nvPr>
        </p:nvSpPr>
        <p:spPr>
          <a:xfrm>
            <a:off x="3288029" y="365125"/>
            <a:ext cx="5373370" cy="1325563"/>
          </a:xfrm>
        </p:spPr>
        <p:txBody>
          <a:bodyPr>
            <a:normAutofit/>
          </a:bodyPr>
          <a:lstStyle/>
          <a:p>
            <a:r>
              <a:rPr lang="en-GB" b="1" dirty="0"/>
              <a:t>The Intellectual Leap</a:t>
            </a:r>
          </a:p>
        </p:txBody>
      </p:sp>
      <p:sp>
        <p:nvSpPr>
          <p:cNvPr id="5" name="Rectangle 4">
            <a:extLst>
              <a:ext uri="{FF2B5EF4-FFF2-40B4-BE49-F238E27FC236}">
                <a16:creationId xmlns:a16="http://schemas.microsoft.com/office/drawing/2014/main" xmlns="" id="{3253578E-5456-4AD3-8C2B-C2DA56BC0561}"/>
              </a:ext>
            </a:extLst>
          </p:cNvPr>
          <p:cNvSpPr/>
          <p:nvPr/>
        </p:nvSpPr>
        <p:spPr>
          <a:xfrm>
            <a:off x="3286886" y="1690688"/>
            <a:ext cx="5373370" cy="2806922"/>
          </a:xfrm>
          <a:prstGeom prst="rect">
            <a:avLst/>
          </a:prstGeom>
        </p:spPr>
        <p:txBody>
          <a:bodyPr wrap="square">
            <a:spAutoFit/>
          </a:bodyPr>
          <a:lstStyle/>
          <a:p>
            <a:pPr algn="just">
              <a:lnSpc>
                <a:spcPct val="90000"/>
              </a:lnSpc>
              <a:buFont typeface="Arial" charset="0"/>
              <a:buNone/>
            </a:pPr>
            <a:r>
              <a:rPr lang="en-GB" sz="2800" b="1" u="sng" dirty="0">
                <a:solidFill>
                  <a:srgbClr val="FF0000"/>
                </a:solidFill>
              </a:rPr>
              <a:t>The intellectual leap</a:t>
            </a:r>
            <a:r>
              <a:rPr lang="en-GB" sz="2800" b="1" dirty="0"/>
              <a:t> </a:t>
            </a:r>
            <a:r>
              <a:rPr lang="en-GB" sz="2800" dirty="0"/>
              <a:t>involves exploring horizons, seeing the big picture of your discipline and beyond, pushing boundaries, developing your own ideas and confidently employing the ideas of others.</a:t>
            </a:r>
          </a:p>
        </p:txBody>
      </p:sp>
    </p:spTree>
    <p:extLst>
      <p:ext uri="{BB962C8B-B14F-4D97-AF65-F5344CB8AC3E}">
        <p14:creationId xmlns:p14="http://schemas.microsoft.com/office/powerpoint/2010/main" val="42326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70">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9"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06" name="Title 1"/>
          <p:cNvSpPr>
            <a:spLocks noGrp="1"/>
          </p:cNvSpPr>
          <p:nvPr>
            <p:ph type="title"/>
          </p:nvPr>
        </p:nvSpPr>
        <p:spPr>
          <a:xfrm>
            <a:off x="3288029" y="365125"/>
            <a:ext cx="5373370" cy="1325563"/>
          </a:xfrm>
        </p:spPr>
        <p:txBody>
          <a:bodyPr>
            <a:normAutofit/>
          </a:bodyPr>
          <a:lstStyle/>
          <a:p>
            <a:r>
              <a:rPr lang="en-GB" b="1" dirty="0"/>
              <a:t>The Intellectual Leap</a:t>
            </a:r>
          </a:p>
        </p:txBody>
      </p:sp>
      <p:sp>
        <p:nvSpPr>
          <p:cNvPr id="3" name="Content Placeholder 2"/>
          <p:cNvSpPr>
            <a:spLocks noGrp="1"/>
          </p:cNvSpPr>
          <p:nvPr>
            <p:ph idx="1"/>
          </p:nvPr>
        </p:nvSpPr>
        <p:spPr>
          <a:xfrm>
            <a:off x="3347864" y="1628800"/>
            <a:ext cx="5370763" cy="4874441"/>
          </a:xfrm>
        </p:spPr>
        <p:txBody>
          <a:bodyPr>
            <a:normAutofit lnSpcReduction="10000"/>
          </a:bodyPr>
          <a:lstStyle/>
          <a:p>
            <a:pPr algn="just">
              <a:buNone/>
            </a:pPr>
            <a:r>
              <a:rPr lang="en-GB" sz="2400" dirty="0"/>
              <a:t>What are the big epistemological issues in your discipline?</a:t>
            </a:r>
          </a:p>
          <a:p>
            <a:pPr algn="just">
              <a:buFont typeface="Arial" charset="0"/>
              <a:buNone/>
            </a:pPr>
            <a:r>
              <a:rPr lang="en-GB" sz="2400" dirty="0"/>
              <a:t>What are the ‘horizons’ of your discipline?</a:t>
            </a:r>
          </a:p>
          <a:p>
            <a:pPr algn="just">
              <a:buFont typeface="Arial" charset="0"/>
              <a:buNone/>
            </a:pPr>
            <a:r>
              <a:rPr lang="en-GB" sz="2400" dirty="0"/>
              <a:t>What have been the main methodological innovations recently? How have they challenged and changed the practice of your discipline? With whom are they associated?</a:t>
            </a:r>
          </a:p>
          <a:p>
            <a:pPr>
              <a:buFont typeface="Arial" charset="0"/>
              <a:buNone/>
            </a:pPr>
            <a:endParaRPr lang="en-GB" sz="2400" dirty="0"/>
          </a:p>
          <a:p>
            <a:pPr>
              <a:buNone/>
            </a:pPr>
            <a:r>
              <a:rPr lang="en-GB" sz="2400" dirty="0"/>
              <a:t>Resources: journals, </a:t>
            </a:r>
            <a:r>
              <a:rPr lang="en-GB" sz="2400" dirty="0" smtClean="0"/>
              <a:t>CIDRAL, departmental research </a:t>
            </a:r>
            <a:r>
              <a:rPr lang="en-GB" sz="2400" dirty="0"/>
              <a:t>s</a:t>
            </a:r>
            <a:r>
              <a:rPr lang="en-GB" sz="2400" dirty="0" smtClean="0"/>
              <a:t>eminars</a:t>
            </a:r>
            <a:r>
              <a:rPr lang="en-GB" sz="2400" dirty="0"/>
              <a:t>, </a:t>
            </a:r>
            <a:r>
              <a:rPr lang="en-GB" sz="2400" dirty="0" err="1" smtClean="0"/>
              <a:t>artsmethods@manchester</a:t>
            </a:r>
            <a:r>
              <a:rPr lang="en-GB" sz="2400" dirty="0" smtClean="0"/>
              <a:t>, SALC </a:t>
            </a:r>
            <a:r>
              <a:rPr lang="en-GB" sz="2400" dirty="0"/>
              <a:t>PGT Skills </a:t>
            </a:r>
            <a:r>
              <a:rPr lang="en-GB" sz="2400" dirty="0" smtClean="0"/>
              <a:t>Training</a:t>
            </a:r>
            <a:r>
              <a:rPr lang="en-GB" sz="2400" dirty="0"/>
              <a:t>.</a:t>
            </a:r>
            <a:endParaRPr lang="en-GB" sz="1900" dirty="0"/>
          </a:p>
          <a:p>
            <a:pPr>
              <a:buNone/>
            </a:pPr>
            <a:endParaRPr lang="en-GB" sz="1700" dirty="0"/>
          </a:p>
          <a:p>
            <a:pPr>
              <a:buFont typeface="Arial" charset="0"/>
              <a:buNone/>
            </a:pPr>
            <a:endParaRPr lang="en-GB" sz="1700" dirty="0"/>
          </a:p>
          <a:p>
            <a:pPr>
              <a:buFont typeface="Arial" charset="0"/>
              <a:buNone/>
            </a:pPr>
            <a:endParaRPr lang="en-GB"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2760"/>
          </a:xfrm>
        </p:spPr>
        <p:txBody>
          <a:bodyPr>
            <a:noAutofit/>
          </a:bodyPr>
          <a:lstStyle/>
          <a:p>
            <a:pPr algn="ctr"/>
            <a:r>
              <a:rPr lang="en-GB" sz="2400" b="1" dirty="0"/>
              <a:t>Centre for Inter-Disciplinary Research in Arts and Languages (CIDRAL)</a:t>
            </a:r>
            <a:r>
              <a:rPr lang="en-US" sz="2400" b="1" dirty="0" smtClean="0"/>
              <a:t/>
            </a:r>
            <a:br>
              <a:rPr lang="en-US" sz="2400" b="1" dirty="0" smtClean="0"/>
            </a:br>
            <a:r>
              <a:rPr lang="en-US" sz="2400" b="1" dirty="0" smtClean="0"/>
              <a:t>Themes 2019/20</a:t>
            </a:r>
            <a:endParaRPr lang="en-US" sz="2400" b="1" dirty="0"/>
          </a:p>
        </p:txBody>
      </p:sp>
      <p:sp>
        <p:nvSpPr>
          <p:cNvPr id="3" name="Content Placeholder 2"/>
          <p:cNvSpPr>
            <a:spLocks noGrp="1"/>
          </p:cNvSpPr>
          <p:nvPr>
            <p:ph idx="1"/>
          </p:nvPr>
        </p:nvSpPr>
        <p:spPr>
          <a:xfrm>
            <a:off x="457200" y="1072760"/>
            <a:ext cx="8229600" cy="5053403"/>
          </a:xfrm>
        </p:spPr>
        <p:txBody>
          <a:bodyPr>
            <a:normAutofit/>
          </a:bodyPr>
          <a:lstStyle/>
          <a:p>
            <a:r>
              <a:rPr lang="en-US" sz="1800" dirty="0" smtClean="0"/>
              <a:t>Work/Leisure/Culture</a:t>
            </a:r>
          </a:p>
          <a:p>
            <a:r>
              <a:rPr lang="en-US" sz="1800" dirty="0" smtClean="0"/>
              <a:t>Public Intellectuals, Popularity and Populism</a:t>
            </a:r>
            <a:endParaRPr lang="en-US" sz="1800" dirty="0"/>
          </a:p>
        </p:txBody>
      </p:sp>
      <p:pic>
        <p:nvPicPr>
          <p:cNvPr id="4" name="Picture 3" descr="81xMmD4JilL._AC_UY436_QL65_ML2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964" y="1914507"/>
            <a:ext cx="1727836" cy="2453864"/>
          </a:xfrm>
          <a:prstGeom prst="rect">
            <a:avLst/>
          </a:prstGeom>
        </p:spPr>
      </p:pic>
      <p:pic>
        <p:nvPicPr>
          <p:cNvPr id="5" name="Picture 4" descr="41rp+sHDrEL._SX332_BO1,204,203,20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27911"/>
            <a:ext cx="1589841" cy="2375241"/>
          </a:xfrm>
          <a:prstGeom prst="rect">
            <a:avLst/>
          </a:prstGeom>
        </p:spPr>
      </p:pic>
      <p:pic>
        <p:nvPicPr>
          <p:cNvPr id="6" name="Picture 5" descr="51ih71aph8L._AC_UY436_QL65_ML2_.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0125" y="4303152"/>
            <a:ext cx="1628839" cy="2448874"/>
          </a:xfrm>
          <a:prstGeom prst="rect">
            <a:avLst/>
          </a:prstGeom>
        </p:spPr>
      </p:pic>
      <p:pic>
        <p:nvPicPr>
          <p:cNvPr id="7" name="Picture 6" descr="71PWQNKQxuL._AC_UY436_QL65_ML2_.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8546" y="4303152"/>
            <a:ext cx="1661579" cy="2390919"/>
          </a:xfrm>
          <a:prstGeom prst="rect">
            <a:avLst/>
          </a:prstGeom>
        </p:spPr>
      </p:pic>
      <p:pic>
        <p:nvPicPr>
          <p:cNvPr id="8" name="Picture 7" descr="mini_magick20190122-22589-145unb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7893" y="1927911"/>
            <a:ext cx="1510653" cy="2375241"/>
          </a:xfrm>
          <a:prstGeom prst="rect">
            <a:avLst/>
          </a:prstGeom>
        </p:spPr>
      </p:pic>
      <p:pic>
        <p:nvPicPr>
          <p:cNvPr id="9" name="Picture 8" descr="91NYPrdns8L._AC_UY436_QL65_ML2_.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893" y="4440991"/>
            <a:ext cx="1510653" cy="2311035"/>
          </a:xfrm>
          <a:prstGeom prst="rect">
            <a:avLst/>
          </a:prstGeom>
        </p:spPr>
      </p:pic>
      <p:pic>
        <p:nvPicPr>
          <p:cNvPr id="10" name="Picture 9" descr="41kVD1RGnCL._AC_UY436_QL65_ML2_.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0125" y="1927911"/>
            <a:ext cx="1628839" cy="2440460"/>
          </a:xfrm>
          <a:prstGeom prst="rect">
            <a:avLst/>
          </a:prstGeom>
        </p:spPr>
      </p:pic>
      <p:pic>
        <p:nvPicPr>
          <p:cNvPr id="11" name="Picture 10" descr="91Qirh2EtBL._AC_UY436_QL65_ML2_.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68546" y="1927911"/>
            <a:ext cx="1661579" cy="2375241"/>
          </a:xfrm>
          <a:prstGeom prst="rect">
            <a:avLst/>
          </a:prstGeom>
        </p:spPr>
      </p:pic>
    </p:spTree>
    <p:extLst>
      <p:ext uri="{BB962C8B-B14F-4D97-AF65-F5344CB8AC3E}">
        <p14:creationId xmlns:p14="http://schemas.microsoft.com/office/powerpoint/2010/main" val="12157658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Departmental Research Seminars</a:t>
            </a:r>
            <a:endParaRPr lang="en-GB" b="1" dirty="0"/>
          </a:p>
        </p:txBody>
      </p:sp>
      <p:sp>
        <p:nvSpPr>
          <p:cNvPr id="4" name="Slide Number Placeholder 3"/>
          <p:cNvSpPr>
            <a:spLocks noGrp="1"/>
          </p:cNvSpPr>
          <p:nvPr>
            <p:ph type="sldNum" sz="quarter" idx="12"/>
          </p:nvPr>
        </p:nvSpPr>
        <p:spPr/>
        <p:txBody>
          <a:bodyPr/>
          <a:lstStyle/>
          <a:p>
            <a:fld id="{B17FD152-0C23-48B9-B399-2204299AFE52}" type="slidenum">
              <a:rPr lang="en-GB" smtClean="0"/>
              <a:pPr/>
              <a:t>14</a:t>
            </a:fld>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50692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220889"/>
            <a:ext cx="3096344" cy="183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270430"/>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1BF85-FF25-48E1-9545-C48633D6401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D95066A1-2329-40B7-8B42-990179A4B65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xmlns="" id="{9763C70B-BDC0-48CF-9D18-74A7A12D3E1F}"/>
              </a:ext>
            </a:extLst>
          </p:cNvPr>
          <p:cNvPicPr>
            <a:picLocks noChangeAspect="1"/>
          </p:cNvPicPr>
          <p:nvPr/>
        </p:nvPicPr>
        <p:blipFill>
          <a:blip r:embed="rId2"/>
          <a:stretch>
            <a:fillRect/>
          </a:stretch>
        </p:blipFill>
        <p:spPr>
          <a:xfrm>
            <a:off x="142875" y="519112"/>
            <a:ext cx="8858250" cy="5819775"/>
          </a:xfrm>
          <a:prstGeom prst="rect">
            <a:avLst/>
          </a:prstGeom>
        </p:spPr>
      </p:pic>
      <p:pic>
        <p:nvPicPr>
          <p:cNvPr id="6" name="Picture 5">
            <a:extLst>
              <a:ext uri="{FF2B5EF4-FFF2-40B4-BE49-F238E27FC236}">
                <a16:creationId xmlns:a16="http://schemas.microsoft.com/office/drawing/2014/main" xmlns="" id="{2EAB69DD-0F61-4923-A902-C64C664D889E}"/>
              </a:ext>
            </a:extLst>
          </p:cNvPr>
          <p:cNvPicPr>
            <a:picLocks noChangeAspect="1"/>
          </p:cNvPicPr>
          <p:nvPr/>
        </p:nvPicPr>
        <p:blipFill>
          <a:blip r:embed="rId3"/>
          <a:stretch>
            <a:fillRect/>
          </a:stretch>
        </p:blipFill>
        <p:spPr>
          <a:xfrm>
            <a:off x="2245029" y="485650"/>
            <a:ext cx="4212921" cy="542257"/>
          </a:xfrm>
          <a:prstGeom prst="rect">
            <a:avLst/>
          </a:prstGeom>
        </p:spPr>
      </p:pic>
    </p:spTree>
    <p:extLst>
      <p:ext uri="{BB962C8B-B14F-4D97-AF65-F5344CB8AC3E}">
        <p14:creationId xmlns:p14="http://schemas.microsoft.com/office/powerpoint/2010/main" val="255420538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F548E-09C7-40F5-9EFD-D71C81F4F412}"/>
              </a:ext>
            </a:extLst>
          </p:cNvPr>
          <p:cNvSpPr>
            <a:spLocks noGrp="1"/>
          </p:cNvSpPr>
          <p:nvPr>
            <p:ph type="title"/>
          </p:nvPr>
        </p:nvSpPr>
        <p:spPr/>
        <p:txBody>
          <a:bodyPr/>
          <a:lstStyle/>
          <a:p>
            <a:pPr algn="ctr"/>
            <a:r>
              <a:rPr lang="en-GB" b="1" dirty="0" err="1">
                <a:solidFill>
                  <a:srgbClr val="7030A0"/>
                </a:solidFill>
              </a:rPr>
              <a:t>artsmethods@manchester</a:t>
            </a:r>
            <a:endParaRPr lang="en-GB" b="1" dirty="0">
              <a:solidFill>
                <a:srgbClr val="7030A0"/>
              </a:solidFill>
            </a:endParaRPr>
          </a:p>
        </p:txBody>
      </p:sp>
      <p:sp>
        <p:nvSpPr>
          <p:cNvPr id="3" name="Content Placeholder 2">
            <a:extLst>
              <a:ext uri="{FF2B5EF4-FFF2-40B4-BE49-F238E27FC236}">
                <a16:creationId xmlns:a16="http://schemas.microsoft.com/office/drawing/2014/main" xmlns="" id="{B00E0BC2-9FAC-4602-A808-322E70D2B29A}"/>
              </a:ext>
            </a:extLst>
          </p:cNvPr>
          <p:cNvSpPr>
            <a:spLocks noGrp="1"/>
          </p:cNvSpPr>
          <p:nvPr>
            <p:ph idx="1"/>
          </p:nvPr>
        </p:nvSpPr>
        <p:spPr>
          <a:xfrm>
            <a:off x="611560" y="1484784"/>
            <a:ext cx="7886700" cy="4351338"/>
          </a:xfrm>
        </p:spPr>
        <p:txBody>
          <a:bodyPr>
            <a:normAutofit lnSpcReduction="10000"/>
          </a:bodyPr>
          <a:lstStyle/>
          <a:p>
            <a:pPr marL="0" indent="0" algn="just">
              <a:buNone/>
            </a:pPr>
            <a:r>
              <a:rPr lang="en-GB" b="1" dirty="0" err="1"/>
              <a:t>artsmethods@manchester</a:t>
            </a:r>
            <a:r>
              <a:rPr lang="en-GB" dirty="0"/>
              <a:t> is a programme of talks, workshops and events in the Faculty of Humanities which explore approaches to arts research methods and their dissemination. </a:t>
            </a:r>
          </a:p>
          <a:p>
            <a:pPr marL="0" indent="0" algn="just">
              <a:buNone/>
            </a:pPr>
            <a:endParaRPr lang="en-GB" dirty="0"/>
          </a:p>
          <a:p>
            <a:pPr marL="0" indent="0" algn="just">
              <a:buNone/>
            </a:pPr>
            <a:r>
              <a:rPr lang="en-GB" dirty="0"/>
              <a:t>Its aim is to:</a:t>
            </a:r>
          </a:p>
          <a:p>
            <a:pPr marL="0" indent="0" algn="just">
              <a:buNone/>
            </a:pPr>
            <a:endParaRPr lang="en-GB" dirty="0"/>
          </a:p>
          <a:p>
            <a:pPr algn="just">
              <a:buFontTx/>
              <a:buChar char="-"/>
            </a:pPr>
            <a:r>
              <a:rPr lang="en-GB" dirty="0"/>
              <a:t>Promote and facilitate methodological excellence and expertise</a:t>
            </a:r>
          </a:p>
          <a:p>
            <a:pPr marL="0" indent="0" algn="just">
              <a:buNone/>
            </a:pPr>
            <a:endParaRPr lang="en-GB" dirty="0"/>
          </a:p>
          <a:p>
            <a:pPr algn="just">
              <a:buFontTx/>
              <a:buChar char="-"/>
            </a:pPr>
            <a:r>
              <a:rPr lang="en-GB" dirty="0"/>
              <a:t>Encourage dialogue, innovation and interdisciplinarity</a:t>
            </a:r>
          </a:p>
          <a:p>
            <a:pPr marL="0" indent="0" algn="just">
              <a:buNone/>
            </a:pPr>
            <a:endParaRPr lang="en-GB" dirty="0"/>
          </a:p>
          <a:p>
            <a:pPr algn="just">
              <a:buFontTx/>
              <a:buChar char="-"/>
            </a:pPr>
            <a:r>
              <a:rPr lang="en-GB" dirty="0"/>
              <a:t>Work in collaboration with cultural partners from the University and across the North West to enhance the impact of arts and humanities research</a:t>
            </a:r>
          </a:p>
          <a:p>
            <a:pPr>
              <a:buFontTx/>
              <a:buChar char="-"/>
            </a:pPr>
            <a:endParaRPr lang="en-GB" dirty="0"/>
          </a:p>
        </p:txBody>
      </p:sp>
    </p:spTree>
    <p:extLst>
      <p:ext uri="{BB962C8B-B14F-4D97-AF65-F5344CB8AC3E}">
        <p14:creationId xmlns:p14="http://schemas.microsoft.com/office/powerpoint/2010/main" val="50149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9ED4EF-DF31-4ACC-8B89-31AB726687BE}"/>
              </a:ext>
            </a:extLst>
          </p:cNvPr>
          <p:cNvSpPr>
            <a:spLocks noGrp="1"/>
          </p:cNvSpPr>
          <p:nvPr>
            <p:ph type="title"/>
          </p:nvPr>
        </p:nvSpPr>
        <p:spPr/>
        <p:txBody>
          <a:bodyPr/>
          <a:lstStyle/>
          <a:p>
            <a:r>
              <a:rPr lang="en-GB" dirty="0" smtClean="0"/>
              <a:t> </a:t>
            </a:r>
            <a:endParaRPr lang="en-GB" dirty="0"/>
          </a:p>
        </p:txBody>
      </p:sp>
      <p:sp>
        <p:nvSpPr>
          <p:cNvPr id="3" name="Content Placeholder 2">
            <a:extLst>
              <a:ext uri="{FF2B5EF4-FFF2-40B4-BE49-F238E27FC236}">
                <a16:creationId xmlns:a16="http://schemas.microsoft.com/office/drawing/2014/main" xmlns="" id="{A5727A60-6735-4B31-A785-4EBD383096A8}"/>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xmlns="" id="{00014DD0-511B-461F-A781-225AAC6B1A67}"/>
              </a:ext>
            </a:extLst>
          </p:cNvPr>
          <p:cNvSpPr>
            <a:spLocks noGrp="1"/>
          </p:cNvSpPr>
          <p:nvPr>
            <p:ph type="sldNum" sz="quarter" idx="12"/>
          </p:nvPr>
        </p:nvSpPr>
        <p:spPr/>
        <p:txBody>
          <a:bodyPr/>
          <a:lstStyle/>
          <a:p>
            <a:fld id="{B17FD152-0C23-48B9-B399-2204299AFE52}" type="slidenum">
              <a:rPr lang="en-GB" smtClean="0"/>
              <a:pPr/>
              <a:t>17</a:t>
            </a:fld>
            <a:endParaRPr lang="en-GB" dirty="0"/>
          </a:p>
        </p:txBody>
      </p:sp>
      <p:pic>
        <p:nvPicPr>
          <p:cNvPr id="5" name="Picture 4">
            <a:extLst>
              <a:ext uri="{FF2B5EF4-FFF2-40B4-BE49-F238E27FC236}">
                <a16:creationId xmlns:a16="http://schemas.microsoft.com/office/drawing/2014/main" xmlns="" id="{17C2347C-9ABC-4F0E-8744-21A715575300}"/>
              </a:ext>
            </a:extLst>
          </p:cNvPr>
          <p:cNvPicPr>
            <a:picLocks noChangeAspect="1"/>
          </p:cNvPicPr>
          <p:nvPr/>
        </p:nvPicPr>
        <p:blipFill>
          <a:blip r:embed="rId2"/>
          <a:stretch>
            <a:fillRect/>
          </a:stretch>
        </p:blipFill>
        <p:spPr>
          <a:xfrm>
            <a:off x="322962" y="136524"/>
            <a:ext cx="8498076" cy="6584952"/>
          </a:xfrm>
          <a:prstGeom prst="rect">
            <a:avLst/>
          </a:prstGeom>
        </p:spPr>
      </p:pic>
      <p:pic>
        <p:nvPicPr>
          <p:cNvPr id="1026" name="Picture 2">
            <a:extLst>
              <a:ext uri="{FF2B5EF4-FFF2-40B4-BE49-F238E27FC236}">
                <a16:creationId xmlns:a16="http://schemas.microsoft.com/office/drawing/2014/main" xmlns="" id="{AF876064-BFD0-42FC-87BD-AA5B5F4DE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83" y="1646237"/>
            <a:ext cx="2477133" cy="1399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066D6A1D-FA4B-4373-9495-15921968D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86" y="3211649"/>
            <a:ext cx="2477133" cy="1399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256E0DB5-4B38-478D-9DA9-6DE81E9B56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186" y="4775643"/>
            <a:ext cx="2477133" cy="1371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2D68F837-063C-462D-856F-FC2B2F2C4C12}"/>
              </a:ext>
            </a:extLst>
          </p:cNvPr>
          <p:cNvPicPr>
            <a:picLocks noChangeAspect="1"/>
          </p:cNvPicPr>
          <p:nvPr/>
        </p:nvPicPr>
        <p:blipFill>
          <a:blip r:embed="rId6"/>
          <a:stretch>
            <a:fillRect/>
          </a:stretch>
        </p:blipFill>
        <p:spPr>
          <a:xfrm>
            <a:off x="5940152" y="206226"/>
            <a:ext cx="2880886" cy="370807"/>
          </a:xfrm>
          <a:prstGeom prst="rect">
            <a:avLst/>
          </a:prstGeom>
        </p:spPr>
      </p:pic>
    </p:spTree>
    <p:extLst>
      <p:ext uri="{BB962C8B-B14F-4D97-AF65-F5344CB8AC3E}">
        <p14:creationId xmlns:p14="http://schemas.microsoft.com/office/powerpoint/2010/main" val="67109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0">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3"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30" name="Title 1"/>
          <p:cNvSpPr>
            <a:spLocks noGrp="1"/>
          </p:cNvSpPr>
          <p:nvPr>
            <p:ph type="title"/>
          </p:nvPr>
        </p:nvSpPr>
        <p:spPr>
          <a:xfrm>
            <a:off x="3288029" y="365125"/>
            <a:ext cx="5373370" cy="1325563"/>
          </a:xfrm>
        </p:spPr>
        <p:txBody>
          <a:bodyPr>
            <a:normAutofit/>
          </a:bodyPr>
          <a:lstStyle/>
          <a:p>
            <a:r>
              <a:rPr lang="en-GB" b="1" dirty="0"/>
              <a:t>The Practical Leap</a:t>
            </a:r>
          </a:p>
        </p:txBody>
      </p:sp>
      <p:sp>
        <p:nvSpPr>
          <p:cNvPr id="5" name="Rectangle 4">
            <a:extLst>
              <a:ext uri="{FF2B5EF4-FFF2-40B4-BE49-F238E27FC236}">
                <a16:creationId xmlns:a16="http://schemas.microsoft.com/office/drawing/2014/main" xmlns="" id="{54C8BBF2-4451-4544-A4E8-28296B642528}"/>
              </a:ext>
            </a:extLst>
          </p:cNvPr>
          <p:cNvSpPr/>
          <p:nvPr/>
        </p:nvSpPr>
        <p:spPr>
          <a:xfrm>
            <a:off x="3288029" y="1916832"/>
            <a:ext cx="5373369" cy="2031325"/>
          </a:xfrm>
          <a:prstGeom prst="rect">
            <a:avLst/>
          </a:prstGeom>
        </p:spPr>
        <p:txBody>
          <a:bodyPr wrap="square">
            <a:spAutoFit/>
          </a:bodyPr>
          <a:lstStyle/>
          <a:p>
            <a:pPr algn="just">
              <a:lnSpc>
                <a:spcPct val="90000"/>
              </a:lnSpc>
              <a:buFont typeface="Arial" charset="0"/>
              <a:buNone/>
            </a:pPr>
            <a:r>
              <a:rPr lang="en-GB" sz="2800" b="1" u="sng" dirty="0">
                <a:solidFill>
                  <a:srgbClr val="FF0000"/>
                </a:solidFill>
              </a:rPr>
              <a:t>The practical leap</a:t>
            </a:r>
            <a:r>
              <a:rPr lang="en-GB" sz="2800" b="1" dirty="0">
                <a:effectLst>
                  <a:outerShdw blurRad="38100" dist="38100" dir="2700000" algn="tl">
                    <a:srgbClr val="000000">
                      <a:alpha val="43137"/>
                    </a:srgbClr>
                  </a:outerShdw>
                </a:effectLst>
              </a:rPr>
              <a:t> </a:t>
            </a:r>
            <a:r>
              <a:rPr lang="en-GB" sz="2800" dirty="0"/>
              <a:t>involves handling different types of sources and methodologies, getting to grips with an MA-level research project, quality of writing, IT skills.</a:t>
            </a:r>
          </a:p>
        </p:txBody>
      </p:sp>
    </p:spTree>
    <p:extLst>
      <p:ext uri="{BB962C8B-B14F-4D97-AF65-F5344CB8AC3E}">
        <p14:creationId xmlns:p14="http://schemas.microsoft.com/office/powerpoint/2010/main" val="98539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0">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3"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30" name="Title 1"/>
          <p:cNvSpPr>
            <a:spLocks noGrp="1"/>
          </p:cNvSpPr>
          <p:nvPr>
            <p:ph type="title"/>
          </p:nvPr>
        </p:nvSpPr>
        <p:spPr>
          <a:xfrm>
            <a:off x="3288029" y="365125"/>
            <a:ext cx="5373370" cy="1325563"/>
          </a:xfrm>
        </p:spPr>
        <p:txBody>
          <a:bodyPr>
            <a:normAutofit/>
          </a:bodyPr>
          <a:lstStyle/>
          <a:p>
            <a:r>
              <a:rPr lang="en-GB" b="1" dirty="0"/>
              <a:t>The Practical Leap</a:t>
            </a:r>
          </a:p>
        </p:txBody>
      </p:sp>
      <p:sp>
        <p:nvSpPr>
          <p:cNvPr id="3" name="Content Placeholder 2"/>
          <p:cNvSpPr>
            <a:spLocks noGrp="1"/>
          </p:cNvSpPr>
          <p:nvPr>
            <p:ph idx="1"/>
          </p:nvPr>
        </p:nvSpPr>
        <p:spPr>
          <a:xfrm>
            <a:off x="3290636" y="1690688"/>
            <a:ext cx="5370763" cy="4802187"/>
          </a:xfrm>
        </p:spPr>
        <p:txBody>
          <a:bodyPr>
            <a:normAutofit fontScale="92500" lnSpcReduction="10000"/>
          </a:bodyPr>
          <a:lstStyle/>
          <a:p>
            <a:pPr algn="just"/>
            <a:r>
              <a:rPr lang="en-GB" sz="2400" dirty="0"/>
              <a:t>Using electronic resources, databases, search </a:t>
            </a:r>
            <a:r>
              <a:rPr lang="en-GB" sz="2400" dirty="0" smtClean="0"/>
              <a:t>engines</a:t>
            </a:r>
          </a:p>
          <a:p>
            <a:pPr marL="0" indent="0" algn="just">
              <a:buNone/>
            </a:pPr>
            <a:endParaRPr lang="en-GB" sz="2400" dirty="0"/>
          </a:p>
          <a:p>
            <a:pPr algn="just"/>
            <a:r>
              <a:rPr lang="en-GB" sz="2400" dirty="0"/>
              <a:t>Finding your subject’s key publishers and </a:t>
            </a:r>
            <a:r>
              <a:rPr lang="en-GB" sz="2400" dirty="0" smtClean="0"/>
              <a:t>journals</a:t>
            </a:r>
          </a:p>
          <a:p>
            <a:pPr marL="0" indent="0" algn="just">
              <a:buNone/>
            </a:pPr>
            <a:endParaRPr lang="en-GB" sz="2400" dirty="0"/>
          </a:p>
          <a:p>
            <a:pPr algn="just"/>
            <a:r>
              <a:rPr lang="en-GB" sz="2400" dirty="0"/>
              <a:t>Working with primary sources more intensely (e.g. the library’s Special Collections at </a:t>
            </a:r>
            <a:r>
              <a:rPr lang="en-GB" sz="2400" dirty="0" err="1"/>
              <a:t>Deansgate</a:t>
            </a:r>
            <a:r>
              <a:rPr lang="en-GB" sz="2400" dirty="0" smtClean="0"/>
              <a:t>)</a:t>
            </a:r>
          </a:p>
          <a:p>
            <a:pPr marL="0" indent="0" algn="just">
              <a:buNone/>
            </a:pPr>
            <a:endParaRPr lang="en-GB" sz="2400" dirty="0"/>
          </a:p>
          <a:p>
            <a:pPr algn="just"/>
            <a:r>
              <a:rPr lang="en-GB" sz="2400" dirty="0"/>
              <a:t>Building research </a:t>
            </a:r>
            <a:r>
              <a:rPr lang="en-GB" sz="2400" dirty="0" smtClean="0"/>
              <a:t>networks</a:t>
            </a:r>
          </a:p>
          <a:p>
            <a:pPr marL="0" indent="0" algn="just">
              <a:buNone/>
            </a:pPr>
            <a:endParaRPr lang="en-GB" sz="2400" dirty="0"/>
          </a:p>
          <a:p>
            <a:pPr algn="just"/>
            <a:r>
              <a:rPr lang="en-GB" sz="2400" dirty="0" smtClean="0"/>
              <a:t>Planning </a:t>
            </a:r>
            <a:r>
              <a:rPr lang="en-GB" sz="2400" dirty="0"/>
              <a:t>and executing an innovative research project</a:t>
            </a:r>
          </a:p>
          <a:p>
            <a:pPr>
              <a:buFont typeface="Arial" charset="0"/>
              <a:buNone/>
            </a:pPr>
            <a:endParaRPr lang="en-GB" sz="17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E9FA3-DF74-4B9C-A553-FC0D1BC754CA}"/>
              </a:ext>
            </a:extLst>
          </p:cNvPr>
          <p:cNvSpPr>
            <a:spLocks noGrp="1"/>
          </p:cNvSpPr>
          <p:nvPr>
            <p:ph type="title"/>
          </p:nvPr>
        </p:nvSpPr>
        <p:spPr/>
        <p:txBody>
          <a:bodyPr/>
          <a:lstStyle/>
          <a:p>
            <a:endParaRPr lang="en-GB"/>
          </a:p>
        </p:txBody>
      </p:sp>
      <p:pic>
        <p:nvPicPr>
          <p:cNvPr id="4" name="Picture 3" descr="A view of a house&#10;&#10;Description generated with very high confidence">
            <a:extLst>
              <a:ext uri="{FF2B5EF4-FFF2-40B4-BE49-F238E27FC236}">
                <a16:creationId xmlns:a16="http://schemas.microsoft.com/office/drawing/2014/main" xmlns="" id="{314407D3-7590-435F-85BE-A25740061AEE}"/>
              </a:ext>
            </a:extLst>
          </p:cNvPr>
          <p:cNvPicPr>
            <a:picLocks noChangeAspect="1"/>
          </p:cNvPicPr>
          <p:nvPr/>
        </p:nvPicPr>
        <p:blipFill>
          <a:blip r:embed="rId2"/>
          <a:stretch>
            <a:fillRect/>
          </a:stretch>
        </p:blipFill>
        <p:spPr>
          <a:xfrm>
            <a:off x="3719094" y="1132223"/>
            <a:ext cx="4659305" cy="2776945"/>
          </a:xfrm>
          <a:prstGeom prst="rect">
            <a:avLst/>
          </a:prstGeom>
        </p:spPr>
      </p:pic>
      <p:pic>
        <p:nvPicPr>
          <p:cNvPr id="6" name="Picture 2" descr="Image result for university of manchester">
            <a:extLst>
              <a:ext uri="{FF2B5EF4-FFF2-40B4-BE49-F238E27FC236}">
                <a16:creationId xmlns:a16="http://schemas.microsoft.com/office/drawing/2014/main" xmlns="" id="{9E5BF027-991C-4B9B-A451-22DD29C9E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433206"/>
            <a:ext cx="2953494" cy="3475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F8CE6EE2-1BD2-477D-AC66-6A9CEE0230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592" b="15509"/>
          <a:stretch/>
        </p:blipFill>
        <p:spPr>
          <a:xfrm>
            <a:off x="899592" y="4041747"/>
            <a:ext cx="7128792" cy="2636548"/>
          </a:xfrm>
          <a:prstGeom prst="rect">
            <a:avLst/>
          </a:prstGeom>
        </p:spPr>
      </p:pic>
      <p:pic>
        <p:nvPicPr>
          <p:cNvPr id="11" name="Picture 2" descr="TAB_col_white_background.eps">
            <a:extLst>
              <a:ext uri="{FF2B5EF4-FFF2-40B4-BE49-F238E27FC236}">
                <a16:creationId xmlns:a16="http://schemas.microsoft.com/office/drawing/2014/main" xmlns="" id="{41058299-EBC2-4EE6-B26A-1F5C8BE1EFE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99465" y="179705"/>
            <a:ext cx="1906131" cy="81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66AAC6D6-8BCE-475A-ACF4-309A2B797733}"/>
              </a:ext>
            </a:extLst>
          </p:cNvPr>
          <p:cNvPicPr>
            <a:picLocks noChangeAspect="1"/>
          </p:cNvPicPr>
          <p:nvPr/>
        </p:nvPicPr>
        <p:blipFill>
          <a:blip r:embed="rId6"/>
          <a:stretch>
            <a:fillRect/>
          </a:stretch>
        </p:blipFill>
        <p:spPr>
          <a:xfrm>
            <a:off x="5884476" y="218057"/>
            <a:ext cx="2143908" cy="776483"/>
          </a:xfrm>
          <a:prstGeom prst="rect">
            <a:avLst/>
          </a:prstGeom>
        </p:spPr>
      </p:pic>
    </p:spTree>
    <p:extLst>
      <p:ext uri="{BB962C8B-B14F-4D97-AF65-F5344CB8AC3E}">
        <p14:creationId xmlns:p14="http://schemas.microsoft.com/office/powerpoint/2010/main" val="15585891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1">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2"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578" name="Title 1"/>
          <p:cNvSpPr>
            <a:spLocks noGrp="1"/>
          </p:cNvSpPr>
          <p:nvPr>
            <p:ph type="title"/>
          </p:nvPr>
        </p:nvSpPr>
        <p:spPr>
          <a:xfrm>
            <a:off x="3288029" y="365125"/>
            <a:ext cx="5373370" cy="1325563"/>
          </a:xfrm>
        </p:spPr>
        <p:txBody>
          <a:bodyPr>
            <a:normAutofit/>
          </a:bodyPr>
          <a:lstStyle/>
          <a:p>
            <a:r>
              <a:rPr lang="en-GB" b="1" dirty="0"/>
              <a:t>The Personal Leap</a:t>
            </a:r>
          </a:p>
        </p:txBody>
      </p:sp>
      <p:sp>
        <p:nvSpPr>
          <p:cNvPr id="3" name="Rectangle 2">
            <a:extLst>
              <a:ext uri="{FF2B5EF4-FFF2-40B4-BE49-F238E27FC236}">
                <a16:creationId xmlns:a16="http://schemas.microsoft.com/office/drawing/2014/main" xmlns="" id="{22133757-3A0D-4ABE-A367-6824A950659D}"/>
              </a:ext>
            </a:extLst>
          </p:cNvPr>
          <p:cNvSpPr/>
          <p:nvPr/>
        </p:nvSpPr>
        <p:spPr>
          <a:xfrm>
            <a:off x="3563887" y="2038805"/>
            <a:ext cx="4860023" cy="2419124"/>
          </a:xfrm>
          <a:prstGeom prst="rect">
            <a:avLst/>
          </a:prstGeom>
        </p:spPr>
        <p:txBody>
          <a:bodyPr wrap="square">
            <a:spAutoFit/>
          </a:bodyPr>
          <a:lstStyle/>
          <a:p>
            <a:pPr algn="just">
              <a:lnSpc>
                <a:spcPct val="90000"/>
              </a:lnSpc>
              <a:buFont typeface="Arial" charset="0"/>
              <a:buNone/>
            </a:pPr>
            <a:r>
              <a:rPr lang="en-GB" sz="2800" b="1" u="sng" dirty="0">
                <a:solidFill>
                  <a:srgbClr val="FF0000"/>
                </a:solidFill>
              </a:rPr>
              <a:t>The personal leap</a:t>
            </a:r>
            <a:r>
              <a:rPr lang="en-GB" sz="2800" b="1" dirty="0"/>
              <a:t> </a:t>
            </a:r>
            <a:r>
              <a:rPr lang="en-GB" sz="2800" dirty="0"/>
              <a:t>involves developing your interpersonal and transferable skills, managing your time, solving your own problems, career development.</a:t>
            </a:r>
          </a:p>
        </p:txBody>
      </p:sp>
    </p:spTree>
    <p:extLst>
      <p:ext uri="{BB962C8B-B14F-4D97-AF65-F5344CB8AC3E}">
        <p14:creationId xmlns:p14="http://schemas.microsoft.com/office/powerpoint/2010/main" val="286546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1">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2"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578" name="Title 1"/>
          <p:cNvSpPr>
            <a:spLocks noGrp="1"/>
          </p:cNvSpPr>
          <p:nvPr>
            <p:ph type="title"/>
          </p:nvPr>
        </p:nvSpPr>
        <p:spPr>
          <a:xfrm>
            <a:off x="3288029" y="365125"/>
            <a:ext cx="5373370" cy="1325563"/>
          </a:xfrm>
        </p:spPr>
        <p:txBody>
          <a:bodyPr>
            <a:normAutofit/>
          </a:bodyPr>
          <a:lstStyle/>
          <a:p>
            <a:r>
              <a:rPr lang="en-GB" b="1" dirty="0"/>
              <a:t>The Personal Leap</a:t>
            </a:r>
          </a:p>
        </p:txBody>
      </p:sp>
      <p:sp>
        <p:nvSpPr>
          <p:cNvPr id="24579" name="Content Placeholder 2"/>
          <p:cNvSpPr>
            <a:spLocks noGrp="1"/>
          </p:cNvSpPr>
          <p:nvPr>
            <p:ph idx="1"/>
          </p:nvPr>
        </p:nvSpPr>
        <p:spPr>
          <a:xfrm>
            <a:off x="3290636" y="1351578"/>
            <a:ext cx="5370763" cy="5506422"/>
          </a:xfrm>
        </p:spPr>
        <p:txBody>
          <a:bodyPr>
            <a:noAutofit/>
          </a:bodyPr>
          <a:lstStyle/>
          <a:p>
            <a:pPr algn="just"/>
            <a:r>
              <a:rPr lang="en-GB" sz="2400" dirty="0"/>
              <a:t>What are you going to get out of the Master’s </a:t>
            </a:r>
            <a:r>
              <a:rPr lang="en-GB" sz="2400" i="1" dirty="0"/>
              <a:t>in addition</a:t>
            </a:r>
            <a:r>
              <a:rPr lang="en-GB" sz="2400" dirty="0"/>
              <a:t> to the qualification? What other skills are you going to develop? What skills do you need to achieve your ambitions? </a:t>
            </a:r>
          </a:p>
          <a:p>
            <a:pPr marL="0" indent="0" algn="just">
              <a:buNone/>
            </a:pPr>
            <a:endParaRPr lang="en-GB" sz="2400" dirty="0"/>
          </a:p>
          <a:p>
            <a:pPr algn="just"/>
            <a:r>
              <a:rPr lang="en-GB" sz="2400" dirty="0"/>
              <a:t>Where do you think you’re most likely to encounter difficulties during your Master’s? (Remember difficulties might come from outside the classroom…)</a:t>
            </a:r>
          </a:p>
          <a:p>
            <a:pPr marL="0" indent="0" algn="just">
              <a:buNone/>
            </a:pPr>
            <a:endParaRPr lang="en-GB"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arn(inVertic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barn(inVertical)">
                                      <p:cBhvr>
                                        <p:cTn id="1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1">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2"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578" name="Title 1"/>
          <p:cNvSpPr>
            <a:spLocks noGrp="1"/>
          </p:cNvSpPr>
          <p:nvPr>
            <p:ph type="title"/>
          </p:nvPr>
        </p:nvSpPr>
        <p:spPr>
          <a:xfrm>
            <a:off x="3288029" y="365125"/>
            <a:ext cx="5373370" cy="1325563"/>
          </a:xfrm>
        </p:spPr>
        <p:txBody>
          <a:bodyPr>
            <a:normAutofit/>
          </a:bodyPr>
          <a:lstStyle/>
          <a:p>
            <a:r>
              <a:rPr lang="en-GB" b="1" dirty="0"/>
              <a:t>The Personal Leap</a:t>
            </a:r>
          </a:p>
        </p:txBody>
      </p:sp>
      <p:sp>
        <p:nvSpPr>
          <p:cNvPr id="24579" name="Content Placeholder 2"/>
          <p:cNvSpPr>
            <a:spLocks noGrp="1"/>
          </p:cNvSpPr>
          <p:nvPr>
            <p:ph idx="1"/>
          </p:nvPr>
        </p:nvSpPr>
        <p:spPr>
          <a:xfrm>
            <a:off x="3290636" y="1351578"/>
            <a:ext cx="5370763" cy="5506422"/>
          </a:xfrm>
        </p:spPr>
        <p:txBody>
          <a:bodyPr>
            <a:noAutofit/>
          </a:bodyPr>
          <a:lstStyle/>
          <a:p>
            <a:pPr algn="just"/>
            <a:r>
              <a:rPr lang="en-GB" sz="2400" dirty="0"/>
              <a:t>What are you going to get out of the Master’s </a:t>
            </a:r>
            <a:r>
              <a:rPr lang="en-GB" sz="2400" i="1" dirty="0"/>
              <a:t>in addition</a:t>
            </a:r>
            <a:r>
              <a:rPr lang="en-GB" sz="2400" dirty="0"/>
              <a:t> to the qualification? What other skills are you going to develop? What skills do you need to achieve your ambitions? </a:t>
            </a:r>
          </a:p>
          <a:p>
            <a:pPr marL="0" indent="0" algn="just">
              <a:buNone/>
            </a:pPr>
            <a:endParaRPr lang="en-GB" sz="2400" dirty="0"/>
          </a:p>
          <a:p>
            <a:pPr algn="just"/>
            <a:r>
              <a:rPr lang="en-GB" sz="2400" dirty="0"/>
              <a:t>Where do you think you’re most likely to encounter difficulties during your Master’s? </a:t>
            </a:r>
            <a:r>
              <a:rPr lang="en-GB" sz="2400" dirty="0">
                <a:solidFill>
                  <a:srgbClr val="FF0000"/>
                </a:solidFill>
              </a:rPr>
              <a:t>(Remember difficulties might come from outside the classroom…)</a:t>
            </a:r>
          </a:p>
          <a:p>
            <a:pPr marL="0" indent="0" algn="just">
              <a:buNone/>
            </a:pPr>
            <a:endParaRPr lang="en-GB" sz="2400" dirty="0"/>
          </a:p>
        </p:txBody>
      </p:sp>
    </p:spTree>
    <p:extLst>
      <p:ext uri="{BB962C8B-B14F-4D97-AF65-F5344CB8AC3E}">
        <p14:creationId xmlns:p14="http://schemas.microsoft.com/office/powerpoint/2010/main" val="195384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179388" y="976313"/>
            <a:ext cx="8856662" cy="5149850"/>
          </a:xfrm>
        </p:spPr>
        <p:txBody>
          <a:bodyPr/>
          <a:lstStyle/>
          <a:p>
            <a:pPr marL="0" indent="0" algn="ctr">
              <a:buNone/>
            </a:pPr>
            <a:r>
              <a:rPr lang="en-GB" altLang="en-US" sz="2800" dirty="0" smtClean="0">
                <a:solidFill>
                  <a:srgbClr val="7030A0"/>
                </a:solidFill>
              </a:rPr>
              <a:t/>
            </a:r>
            <a:br>
              <a:rPr lang="en-GB" altLang="en-US" sz="2800" dirty="0" smtClean="0">
                <a:solidFill>
                  <a:srgbClr val="7030A0"/>
                </a:solidFill>
              </a:rPr>
            </a:br>
            <a:r>
              <a:rPr lang="en-GB" altLang="en-US" sz="2800" dirty="0" smtClean="0">
                <a:solidFill>
                  <a:srgbClr val="7030A0"/>
                </a:solidFill>
              </a:rPr>
              <a:t/>
            </a:r>
            <a:br>
              <a:rPr lang="en-GB" altLang="en-US" sz="2800" dirty="0" smtClean="0">
                <a:solidFill>
                  <a:srgbClr val="7030A0"/>
                </a:solidFill>
              </a:rPr>
            </a:br>
            <a:r>
              <a:rPr lang="en-GB" altLang="en-US" sz="3600" b="1" dirty="0" smtClean="0">
                <a:solidFill>
                  <a:srgbClr val="7030A0"/>
                </a:solidFill>
              </a:rPr>
              <a:t>Student Support &amp; Guidance Office (SSGO</a:t>
            </a:r>
            <a:r>
              <a:rPr lang="en-GB" altLang="en-US" sz="2400" b="1" dirty="0" smtClean="0">
                <a:solidFill>
                  <a:srgbClr val="7030A0"/>
                </a:solidFill>
              </a:rPr>
              <a:t>) </a:t>
            </a:r>
          </a:p>
          <a:p>
            <a:pPr marL="0" indent="0" algn="ctr">
              <a:buNone/>
            </a:pPr>
            <a:endParaRPr lang="en-GB" altLang="en-US" sz="1400" dirty="0" smtClean="0">
              <a:solidFill>
                <a:srgbClr val="7030A0"/>
              </a:solidFill>
            </a:endParaRPr>
          </a:p>
          <a:p>
            <a:pPr marL="0" indent="0" algn="ctr">
              <a:buFont typeface="Arial" charset="0"/>
              <a:buNone/>
            </a:pPr>
            <a:r>
              <a:rPr lang="en-GB" altLang="en-US" sz="2800" dirty="0" smtClean="0">
                <a:solidFill>
                  <a:srgbClr val="7030A0"/>
                </a:solidFill>
                <a:hlinkClick r:id="rId3"/>
              </a:rPr>
              <a:t>salc-studentsupport@manchester.ac.uk</a:t>
            </a:r>
            <a:r>
              <a:rPr lang="en-GB" altLang="en-US" sz="2800" dirty="0" smtClean="0">
                <a:solidFill>
                  <a:srgbClr val="7030A0"/>
                </a:solidFill>
              </a:rPr>
              <a:t> </a:t>
            </a:r>
          </a:p>
          <a:p>
            <a:pPr marL="0" indent="0" algn="ctr">
              <a:buFont typeface="Arial" charset="0"/>
              <a:buNone/>
            </a:pPr>
            <a:r>
              <a:rPr lang="en-GB" altLang="en-US" sz="2400" b="1" dirty="0" smtClean="0">
                <a:solidFill>
                  <a:srgbClr val="7030A0"/>
                </a:solidFill>
              </a:rPr>
              <a:t>Room A15, Ground Floor, Samuel Alexander Building </a:t>
            </a:r>
            <a:endParaRPr lang="en-GB" altLang="en-US" sz="1800" dirty="0" smtClean="0">
              <a:solidFill>
                <a:srgbClr val="7030A0"/>
              </a:solidFill>
            </a:endParaRPr>
          </a:p>
          <a:p>
            <a:pPr marL="0" indent="0" algn="ctr">
              <a:buFont typeface="Arial" charset="0"/>
              <a:buNone/>
            </a:pPr>
            <a:r>
              <a:rPr lang="en-GB" altLang="en-US" sz="2400" b="1" dirty="0" smtClean="0">
                <a:solidFill>
                  <a:srgbClr val="7030A0"/>
                </a:solidFill>
              </a:rPr>
              <a:t>10am-4pm, Monday to Friday</a:t>
            </a:r>
            <a:r>
              <a:rPr lang="en-GB" altLang="en-US" sz="2400" dirty="0" smtClean="0"/>
              <a:t/>
            </a:r>
            <a:br>
              <a:rPr lang="en-GB" altLang="en-US" sz="2400" dirty="0" smtClean="0"/>
            </a:br>
            <a:endParaRPr lang="en-GB" altLang="en-US" sz="2400" dirty="0" smtClean="0">
              <a:solidFill>
                <a:srgbClr val="7030A0"/>
              </a:solidFill>
            </a:endParaRPr>
          </a:p>
        </p:txBody>
      </p:sp>
      <p:pic>
        <p:nvPicPr>
          <p:cNvPr id="61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88913"/>
            <a:ext cx="165735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01549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1">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2"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578" name="Title 1"/>
          <p:cNvSpPr>
            <a:spLocks noGrp="1"/>
          </p:cNvSpPr>
          <p:nvPr>
            <p:ph type="title"/>
          </p:nvPr>
        </p:nvSpPr>
        <p:spPr>
          <a:xfrm>
            <a:off x="3288029" y="365125"/>
            <a:ext cx="5373370" cy="1325563"/>
          </a:xfrm>
        </p:spPr>
        <p:txBody>
          <a:bodyPr>
            <a:normAutofit/>
          </a:bodyPr>
          <a:lstStyle/>
          <a:p>
            <a:r>
              <a:rPr lang="en-GB" b="1" dirty="0"/>
              <a:t>The Personal Leap</a:t>
            </a:r>
          </a:p>
        </p:txBody>
      </p:sp>
      <p:sp>
        <p:nvSpPr>
          <p:cNvPr id="24579" name="Content Placeholder 2"/>
          <p:cNvSpPr>
            <a:spLocks noGrp="1"/>
          </p:cNvSpPr>
          <p:nvPr>
            <p:ph idx="1"/>
          </p:nvPr>
        </p:nvSpPr>
        <p:spPr>
          <a:xfrm>
            <a:off x="3290636" y="1351578"/>
            <a:ext cx="5370763" cy="5506422"/>
          </a:xfrm>
        </p:spPr>
        <p:txBody>
          <a:bodyPr>
            <a:noAutofit/>
          </a:bodyPr>
          <a:lstStyle/>
          <a:p>
            <a:pPr algn="just"/>
            <a:r>
              <a:rPr lang="en-GB" sz="2400" dirty="0"/>
              <a:t>What are you going to get out of the Master’s </a:t>
            </a:r>
            <a:r>
              <a:rPr lang="en-GB" sz="2400" i="1" dirty="0"/>
              <a:t>in addition</a:t>
            </a:r>
            <a:r>
              <a:rPr lang="en-GB" sz="2400" dirty="0"/>
              <a:t> to the qualification? What other skills are you going to develop? What skills do you need to achieve your ambitions? </a:t>
            </a:r>
          </a:p>
          <a:p>
            <a:pPr marL="0" indent="0" algn="just">
              <a:buNone/>
            </a:pPr>
            <a:endParaRPr lang="en-GB" sz="2400" dirty="0"/>
          </a:p>
          <a:p>
            <a:pPr algn="just"/>
            <a:r>
              <a:rPr lang="en-GB" sz="2400" dirty="0"/>
              <a:t>Where do you think you’re most likely to encounter difficulties during your Master’s? (Remember difficulties might come from outside the classroom…)</a:t>
            </a:r>
          </a:p>
          <a:p>
            <a:pPr marL="0" indent="0" algn="just">
              <a:buNone/>
            </a:pPr>
            <a:endParaRPr lang="en-GB" sz="2400" dirty="0"/>
          </a:p>
          <a:p>
            <a:pPr algn="just"/>
            <a:r>
              <a:rPr lang="en-GB" sz="2400" dirty="0"/>
              <a:t>How will you make the most of your abilities and opportunities during your time at the University of Manchester?</a:t>
            </a:r>
          </a:p>
        </p:txBody>
      </p:sp>
    </p:spTree>
    <p:extLst>
      <p:ext uri="{BB962C8B-B14F-4D97-AF65-F5344CB8AC3E}">
        <p14:creationId xmlns:p14="http://schemas.microsoft.com/office/powerpoint/2010/main" val="3392487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txEl>
                                              <p:pRg st="4" end="4"/>
                                            </p:txEl>
                                          </p:spTgt>
                                        </p:tgtEl>
                                        <p:attrNameLst>
                                          <p:attrName>style.visibility</p:attrName>
                                        </p:attrNameLst>
                                      </p:cBhvr>
                                      <p:to>
                                        <p:strVal val="visible"/>
                                      </p:to>
                                    </p:set>
                                    <p:animEffect transition="in" filter="barn(inVertical)">
                                      <p:cBhvr>
                                        <p:cTn id="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850F15-C2DE-43AA-8354-646B4B2F1A5B}"/>
              </a:ext>
            </a:extLst>
          </p:cNvPr>
          <p:cNvSpPr>
            <a:spLocks noGrp="1"/>
          </p:cNvSpPr>
          <p:nvPr>
            <p:ph type="title"/>
          </p:nvPr>
        </p:nvSpPr>
        <p:spPr>
          <a:xfrm>
            <a:off x="0" y="365126"/>
            <a:ext cx="9144000" cy="1325563"/>
          </a:xfrm>
        </p:spPr>
        <p:txBody>
          <a:bodyPr/>
          <a:lstStyle/>
          <a:p>
            <a:pPr algn="ctr"/>
            <a:r>
              <a:rPr lang="en-GB" b="1" dirty="0"/>
              <a:t>SALC PGT Skills </a:t>
            </a:r>
            <a:r>
              <a:rPr lang="en-GB" b="1" dirty="0" smtClean="0"/>
              <a:t>Training Programme</a:t>
            </a:r>
            <a:endParaRPr lang="en-GB" b="1" dirty="0"/>
          </a:p>
        </p:txBody>
      </p:sp>
      <p:sp>
        <p:nvSpPr>
          <p:cNvPr id="3" name="Content Placeholder 2">
            <a:extLst>
              <a:ext uri="{FF2B5EF4-FFF2-40B4-BE49-F238E27FC236}">
                <a16:creationId xmlns:a16="http://schemas.microsoft.com/office/drawing/2014/main" xmlns="" id="{FDC5948A-CC1C-4B12-A12B-BD5265C45A58}"/>
              </a:ext>
            </a:extLst>
          </p:cNvPr>
          <p:cNvSpPr>
            <a:spLocks noGrp="1"/>
          </p:cNvSpPr>
          <p:nvPr>
            <p:ph idx="1"/>
          </p:nvPr>
        </p:nvSpPr>
        <p:spPr/>
        <p:txBody>
          <a:bodyPr>
            <a:normAutofit lnSpcReduction="10000"/>
          </a:bodyPr>
          <a:lstStyle/>
          <a:p>
            <a:pPr marL="0" indent="0" algn="ctr">
              <a:buNone/>
            </a:pPr>
            <a:r>
              <a:rPr lang="en-GB" sz="3200" b="1" dirty="0"/>
              <a:t>Dr David Firth</a:t>
            </a:r>
          </a:p>
          <a:p>
            <a:pPr marL="0" indent="0" algn="ctr">
              <a:buNone/>
            </a:pPr>
            <a:r>
              <a:rPr lang="en-GB" sz="3200" dirty="0"/>
              <a:t>PGT Skills Training Coordinator </a:t>
            </a:r>
            <a:br>
              <a:rPr lang="en-GB" sz="3200" dirty="0"/>
            </a:br>
            <a:r>
              <a:rPr lang="en-GB" sz="3200" dirty="0" smtClean="0">
                <a:hlinkClick r:id="rId2"/>
              </a:rPr>
              <a:t>D.H.Firth@manchester.ac.uk</a:t>
            </a:r>
            <a:endParaRPr lang="en-GB" sz="3200" dirty="0" smtClean="0"/>
          </a:p>
          <a:p>
            <a:pPr marL="0" indent="0" algn="ctr">
              <a:buNone/>
            </a:pPr>
            <a:endParaRPr lang="en-GB" sz="3200" dirty="0"/>
          </a:p>
          <a:p>
            <a:pPr marL="0" indent="0" algn="just">
              <a:buNone/>
            </a:pPr>
            <a:r>
              <a:rPr lang="en-GB" sz="2400" dirty="0" smtClean="0"/>
              <a:t>SALC’s PGT Skills Training Programme offers a series of events and workshops throughout the academic year to help with your professional and research development. </a:t>
            </a:r>
            <a:endParaRPr lang="en-GB" sz="2400" dirty="0"/>
          </a:p>
          <a:p>
            <a:pPr marL="0" indent="0" algn="just">
              <a:buNone/>
            </a:pPr>
            <a:endParaRPr lang="en-GB" sz="2400" dirty="0" smtClean="0"/>
          </a:p>
          <a:p>
            <a:pPr marL="0" indent="0" algn="just">
              <a:buNone/>
            </a:pPr>
            <a:r>
              <a:rPr lang="en-GB" sz="2400" dirty="0" smtClean="0"/>
              <a:t>The workshops are non-compulsory and non-assessed. They are intended to complement the training events organised by your individual MA disciplines. </a:t>
            </a:r>
            <a:endParaRPr lang="en-GB" sz="2400" dirty="0"/>
          </a:p>
        </p:txBody>
      </p:sp>
    </p:spTree>
    <p:extLst>
      <p:ext uri="{BB962C8B-B14F-4D97-AF65-F5344CB8AC3E}">
        <p14:creationId xmlns:p14="http://schemas.microsoft.com/office/powerpoint/2010/main" val="339825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GB" b="1" dirty="0"/>
              <a:t>SALC PGT Skills Training</a:t>
            </a:r>
          </a:p>
        </p:txBody>
      </p:sp>
      <p:sp>
        <p:nvSpPr>
          <p:cNvPr id="3" name="Content Placeholder 2"/>
          <p:cNvSpPr>
            <a:spLocks noGrp="1"/>
          </p:cNvSpPr>
          <p:nvPr>
            <p:ph idx="1"/>
          </p:nvPr>
        </p:nvSpPr>
        <p:spPr>
          <a:xfrm>
            <a:off x="628650" y="1700808"/>
            <a:ext cx="7886700" cy="5157192"/>
          </a:xfrm>
        </p:spPr>
        <p:txBody>
          <a:bodyPr>
            <a:normAutofit fontScale="92500" lnSpcReduction="20000"/>
          </a:bodyPr>
          <a:lstStyle/>
          <a:p>
            <a:pPr marL="0" indent="0" algn="ctr">
              <a:lnSpc>
                <a:spcPct val="120000"/>
              </a:lnSpc>
              <a:buNone/>
            </a:pPr>
            <a:r>
              <a:rPr lang="en-GB" sz="2400" dirty="0" smtClean="0"/>
              <a:t>Workshops are organised under three streams:</a:t>
            </a:r>
          </a:p>
          <a:p>
            <a:pPr marL="0" indent="0" algn="ctr">
              <a:lnSpc>
                <a:spcPct val="120000"/>
              </a:lnSpc>
              <a:buNone/>
            </a:pPr>
            <a:endParaRPr lang="en-GB" sz="2400" dirty="0"/>
          </a:p>
          <a:p>
            <a:pPr marL="0" indent="0" algn="ctr">
              <a:lnSpc>
                <a:spcPct val="120000"/>
              </a:lnSpc>
              <a:buNone/>
            </a:pPr>
            <a:r>
              <a:rPr lang="en-GB" sz="3200" b="1" dirty="0" smtClean="0">
                <a:solidFill>
                  <a:srgbClr val="0070C0"/>
                </a:solidFill>
              </a:rPr>
              <a:t>Academic Writing</a:t>
            </a:r>
          </a:p>
          <a:p>
            <a:pPr marL="0" indent="0" algn="ctr">
              <a:lnSpc>
                <a:spcPct val="120000"/>
              </a:lnSpc>
              <a:buNone/>
            </a:pPr>
            <a:endParaRPr lang="en-GB" sz="3200" b="1" dirty="0" smtClean="0">
              <a:solidFill>
                <a:srgbClr val="0070C0"/>
              </a:solidFill>
            </a:endParaRPr>
          </a:p>
          <a:p>
            <a:pPr marL="0" indent="0" algn="ctr">
              <a:lnSpc>
                <a:spcPct val="120000"/>
              </a:lnSpc>
              <a:buNone/>
            </a:pPr>
            <a:r>
              <a:rPr lang="en-GB" sz="3200" b="1" dirty="0" smtClean="0">
                <a:solidFill>
                  <a:srgbClr val="0070C0"/>
                </a:solidFill>
              </a:rPr>
              <a:t>Using Theory</a:t>
            </a:r>
          </a:p>
          <a:p>
            <a:pPr marL="0" indent="0" algn="ctr">
              <a:lnSpc>
                <a:spcPct val="120000"/>
              </a:lnSpc>
              <a:buNone/>
            </a:pPr>
            <a:endParaRPr lang="en-GB" sz="3200" b="1" dirty="0" smtClean="0">
              <a:solidFill>
                <a:srgbClr val="0070C0"/>
              </a:solidFill>
            </a:endParaRPr>
          </a:p>
          <a:p>
            <a:pPr marL="0" indent="0" algn="ctr">
              <a:lnSpc>
                <a:spcPct val="120000"/>
              </a:lnSpc>
              <a:buNone/>
            </a:pPr>
            <a:r>
              <a:rPr lang="en-GB" sz="3200" b="1" dirty="0" smtClean="0">
                <a:solidFill>
                  <a:srgbClr val="0070C0"/>
                </a:solidFill>
              </a:rPr>
              <a:t>Study Support</a:t>
            </a:r>
            <a:r>
              <a:rPr lang="en-GB" sz="4500" dirty="0"/>
              <a:t/>
            </a:r>
            <a:br>
              <a:rPr lang="en-GB" sz="4500" dirty="0"/>
            </a:br>
            <a:r>
              <a:rPr lang="en-GB" dirty="0"/>
              <a:t>						</a:t>
            </a:r>
            <a:endParaRPr lang="en-GB" dirty="0" smtClean="0"/>
          </a:p>
          <a:p>
            <a:pPr marL="0" indent="0" algn="ctr">
              <a:lnSpc>
                <a:spcPct val="120000"/>
              </a:lnSpc>
              <a:buNone/>
            </a:pP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198807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GB" b="1" dirty="0"/>
              <a:t>SALC PGT Skills Training</a:t>
            </a:r>
          </a:p>
        </p:txBody>
      </p:sp>
      <p:sp>
        <p:nvSpPr>
          <p:cNvPr id="3" name="Content Placeholder 2"/>
          <p:cNvSpPr>
            <a:spLocks noGrp="1"/>
          </p:cNvSpPr>
          <p:nvPr>
            <p:ph idx="1"/>
          </p:nvPr>
        </p:nvSpPr>
        <p:spPr>
          <a:xfrm>
            <a:off x="628650" y="1700808"/>
            <a:ext cx="7886700" cy="5157192"/>
          </a:xfrm>
        </p:spPr>
        <p:txBody>
          <a:bodyPr>
            <a:normAutofit fontScale="92500" lnSpcReduction="20000"/>
          </a:bodyPr>
          <a:lstStyle/>
          <a:p>
            <a:pPr marL="0" indent="0" algn="ctr">
              <a:lnSpc>
                <a:spcPct val="120000"/>
              </a:lnSpc>
              <a:buNone/>
            </a:pPr>
            <a:r>
              <a:rPr lang="en-GB" sz="2400" dirty="0" smtClean="0"/>
              <a:t>Workshops are organised under three streams:</a:t>
            </a:r>
          </a:p>
          <a:p>
            <a:pPr marL="0" indent="0" algn="ctr">
              <a:lnSpc>
                <a:spcPct val="120000"/>
              </a:lnSpc>
              <a:buNone/>
            </a:pPr>
            <a:endParaRPr lang="en-GB" sz="2400" dirty="0"/>
          </a:p>
          <a:p>
            <a:pPr marL="0" indent="0" algn="ctr">
              <a:lnSpc>
                <a:spcPct val="120000"/>
              </a:lnSpc>
              <a:buNone/>
            </a:pPr>
            <a:r>
              <a:rPr lang="en-GB" sz="3200" b="1" dirty="0" smtClean="0">
                <a:solidFill>
                  <a:srgbClr val="0070C0"/>
                </a:solidFill>
              </a:rPr>
              <a:t>Academic Writing</a:t>
            </a:r>
          </a:p>
          <a:p>
            <a:pPr marL="0" indent="0" algn="ctr">
              <a:lnSpc>
                <a:spcPct val="120000"/>
              </a:lnSpc>
              <a:buNone/>
            </a:pPr>
            <a:endParaRPr lang="en-GB" sz="3200" b="1" dirty="0" smtClean="0">
              <a:solidFill>
                <a:srgbClr val="0070C0"/>
              </a:solidFill>
            </a:endParaRPr>
          </a:p>
          <a:p>
            <a:pPr marL="0" indent="0" algn="ctr">
              <a:lnSpc>
                <a:spcPct val="120000"/>
              </a:lnSpc>
              <a:buNone/>
            </a:pPr>
            <a:r>
              <a:rPr lang="en-GB" sz="3200" b="1" dirty="0" smtClean="0">
                <a:solidFill>
                  <a:srgbClr val="FF0000"/>
                </a:solidFill>
              </a:rPr>
              <a:t>Using Theory</a:t>
            </a:r>
          </a:p>
          <a:p>
            <a:pPr marL="0" indent="0" algn="ctr">
              <a:lnSpc>
                <a:spcPct val="120000"/>
              </a:lnSpc>
              <a:buNone/>
            </a:pPr>
            <a:endParaRPr lang="en-GB" sz="3200" b="1" dirty="0" smtClean="0">
              <a:solidFill>
                <a:srgbClr val="0070C0"/>
              </a:solidFill>
            </a:endParaRPr>
          </a:p>
          <a:p>
            <a:pPr marL="0" indent="0" algn="ctr">
              <a:lnSpc>
                <a:spcPct val="120000"/>
              </a:lnSpc>
              <a:buNone/>
            </a:pPr>
            <a:r>
              <a:rPr lang="en-GB" sz="3200" b="1" dirty="0" smtClean="0">
                <a:solidFill>
                  <a:srgbClr val="0070C0"/>
                </a:solidFill>
              </a:rPr>
              <a:t>Study Support</a:t>
            </a:r>
            <a:r>
              <a:rPr lang="en-GB" sz="4500" dirty="0"/>
              <a:t/>
            </a:r>
            <a:br>
              <a:rPr lang="en-GB" sz="4500" dirty="0"/>
            </a:br>
            <a:r>
              <a:rPr lang="en-GB" dirty="0"/>
              <a:t>						</a:t>
            </a:r>
            <a:endParaRPr lang="en-GB" dirty="0" smtClean="0"/>
          </a:p>
          <a:p>
            <a:pPr marL="0" indent="0" algn="ctr">
              <a:lnSpc>
                <a:spcPct val="120000"/>
              </a:lnSpc>
              <a:buNone/>
            </a:pP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86041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GB" b="1" dirty="0"/>
              <a:t>SALC PGT Skills Training</a:t>
            </a:r>
          </a:p>
        </p:txBody>
      </p:sp>
      <p:sp>
        <p:nvSpPr>
          <p:cNvPr id="3" name="Content Placeholder 2"/>
          <p:cNvSpPr>
            <a:spLocks noGrp="1"/>
          </p:cNvSpPr>
          <p:nvPr>
            <p:ph idx="1"/>
          </p:nvPr>
        </p:nvSpPr>
        <p:spPr>
          <a:xfrm>
            <a:off x="611560" y="1484784"/>
            <a:ext cx="7886700" cy="5157192"/>
          </a:xfrm>
        </p:spPr>
        <p:txBody>
          <a:bodyPr>
            <a:normAutofit fontScale="92500" lnSpcReduction="10000"/>
          </a:bodyPr>
          <a:lstStyle/>
          <a:p>
            <a:pPr marL="0" indent="0" algn="ctr">
              <a:lnSpc>
                <a:spcPct val="120000"/>
              </a:lnSpc>
              <a:buNone/>
            </a:pPr>
            <a:r>
              <a:rPr lang="en-GB" sz="2000" b="1" dirty="0" smtClean="0">
                <a:solidFill>
                  <a:srgbClr val="FF0000"/>
                </a:solidFill>
              </a:rPr>
              <a:t>Using Theory</a:t>
            </a:r>
          </a:p>
          <a:p>
            <a:pPr marL="0" indent="0" algn="ctr">
              <a:lnSpc>
                <a:spcPct val="120000"/>
              </a:lnSpc>
              <a:buNone/>
            </a:pPr>
            <a:r>
              <a:rPr lang="en-GB" sz="2000" b="1" dirty="0" smtClean="0"/>
              <a:t>(sessions currently planned for semester 1)</a:t>
            </a:r>
          </a:p>
          <a:p>
            <a:pPr marL="0" indent="0" algn="ctr">
              <a:lnSpc>
                <a:spcPct val="120000"/>
              </a:lnSpc>
              <a:buNone/>
            </a:pPr>
            <a:endParaRPr lang="en-GB" sz="2000" b="1" dirty="0"/>
          </a:p>
          <a:p>
            <a:pPr marL="0" indent="0" algn="ctr">
              <a:lnSpc>
                <a:spcPct val="120000"/>
              </a:lnSpc>
              <a:buNone/>
            </a:pPr>
            <a:r>
              <a:rPr lang="en-GB" sz="2000" dirty="0" smtClean="0"/>
              <a:t>Introduction to Gender Theory: Thinking Beyond the Binary</a:t>
            </a:r>
          </a:p>
          <a:p>
            <a:pPr marL="0" indent="0" algn="ctr">
              <a:lnSpc>
                <a:spcPct val="120000"/>
              </a:lnSpc>
              <a:buNone/>
            </a:pPr>
            <a:endParaRPr lang="en-GB" sz="2000" dirty="0" smtClean="0"/>
          </a:p>
          <a:p>
            <a:pPr marL="0" indent="0" algn="ctr">
              <a:lnSpc>
                <a:spcPct val="120000"/>
              </a:lnSpc>
              <a:buNone/>
            </a:pPr>
            <a:r>
              <a:rPr lang="en-GB" sz="2000" dirty="0" smtClean="0"/>
              <a:t>Introduction to Memory Studies Theory: Public History and Heritage</a:t>
            </a:r>
          </a:p>
          <a:p>
            <a:pPr marL="0" indent="0" algn="ctr">
              <a:lnSpc>
                <a:spcPct val="120000"/>
              </a:lnSpc>
              <a:buNone/>
            </a:pPr>
            <a:endParaRPr lang="en-GB" sz="2000" dirty="0" smtClean="0"/>
          </a:p>
          <a:p>
            <a:pPr marL="0" indent="0" algn="ctr">
              <a:lnSpc>
                <a:spcPct val="120000"/>
              </a:lnSpc>
              <a:buNone/>
            </a:pPr>
            <a:r>
              <a:rPr lang="en-GB" sz="2000" dirty="0" smtClean="0"/>
              <a:t>Introduction to Postcolonial Theory</a:t>
            </a:r>
          </a:p>
          <a:p>
            <a:pPr marL="0" indent="0" algn="ctr">
              <a:lnSpc>
                <a:spcPct val="120000"/>
              </a:lnSpc>
              <a:buNone/>
            </a:pPr>
            <a:endParaRPr lang="en-GB" sz="2000" dirty="0" smtClean="0"/>
          </a:p>
          <a:p>
            <a:pPr marL="0" indent="0" algn="ctr">
              <a:lnSpc>
                <a:spcPct val="120000"/>
              </a:lnSpc>
              <a:buNone/>
            </a:pPr>
            <a:r>
              <a:rPr lang="en-GB" sz="2000" dirty="0" smtClean="0"/>
              <a:t>Who’s Afraid of Jacques Derrida</a:t>
            </a:r>
          </a:p>
          <a:p>
            <a:pPr marL="0" indent="0" algn="ctr">
              <a:lnSpc>
                <a:spcPct val="120000"/>
              </a:lnSpc>
              <a:buNone/>
            </a:pPr>
            <a:endParaRPr lang="en-GB" sz="2000" dirty="0" smtClean="0"/>
          </a:p>
          <a:p>
            <a:pPr marL="0" indent="0" algn="ctr">
              <a:lnSpc>
                <a:spcPct val="120000"/>
              </a:lnSpc>
              <a:buNone/>
            </a:pPr>
            <a:r>
              <a:rPr lang="en-GB" sz="2000" dirty="0" smtClean="0"/>
              <a:t>Introduction to Marxism</a:t>
            </a:r>
          </a:p>
          <a:p>
            <a:pPr marL="0" indent="0" algn="r">
              <a:lnSpc>
                <a:spcPct val="120000"/>
              </a:lnSpc>
              <a:buNone/>
            </a:pPr>
            <a:endParaRPr lang="en-GB" sz="1800" dirty="0" smtClean="0"/>
          </a:p>
        </p:txBody>
      </p:sp>
    </p:spTree>
    <p:extLst>
      <p:ext uri="{BB962C8B-B14F-4D97-AF65-F5344CB8AC3E}">
        <p14:creationId xmlns:p14="http://schemas.microsoft.com/office/powerpoint/2010/main" val="10139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850F15-C2DE-43AA-8354-646B4B2F1A5B}"/>
              </a:ext>
            </a:extLst>
          </p:cNvPr>
          <p:cNvSpPr>
            <a:spLocks noGrp="1"/>
          </p:cNvSpPr>
          <p:nvPr>
            <p:ph type="title"/>
          </p:nvPr>
        </p:nvSpPr>
        <p:spPr>
          <a:xfrm>
            <a:off x="0" y="365126"/>
            <a:ext cx="9144000" cy="1325563"/>
          </a:xfrm>
        </p:spPr>
        <p:txBody>
          <a:bodyPr/>
          <a:lstStyle/>
          <a:p>
            <a:pPr algn="ctr"/>
            <a:r>
              <a:rPr lang="en-GB" b="1" dirty="0"/>
              <a:t>SALC PGT Skills </a:t>
            </a:r>
            <a:r>
              <a:rPr lang="en-GB" b="1" dirty="0" smtClean="0"/>
              <a:t>Training Programme</a:t>
            </a:r>
            <a:endParaRPr lang="en-GB" b="1" dirty="0"/>
          </a:p>
        </p:txBody>
      </p:sp>
      <p:sp>
        <p:nvSpPr>
          <p:cNvPr id="3" name="Content Placeholder 2">
            <a:extLst>
              <a:ext uri="{FF2B5EF4-FFF2-40B4-BE49-F238E27FC236}">
                <a16:creationId xmlns:a16="http://schemas.microsoft.com/office/drawing/2014/main" xmlns="" id="{FDC5948A-CC1C-4B12-A12B-BD5265C45A58}"/>
              </a:ext>
            </a:extLst>
          </p:cNvPr>
          <p:cNvSpPr>
            <a:spLocks noGrp="1"/>
          </p:cNvSpPr>
          <p:nvPr>
            <p:ph idx="1"/>
          </p:nvPr>
        </p:nvSpPr>
        <p:spPr/>
        <p:txBody>
          <a:bodyPr>
            <a:normAutofit lnSpcReduction="10000"/>
          </a:bodyPr>
          <a:lstStyle/>
          <a:p>
            <a:pPr marL="0" indent="0" algn="just">
              <a:buNone/>
            </a:pPr>
            <a:r>
              <a:rPr lang="en-GB" sz="2400" dirty="0" smtClean="0"/>
              <a:t>The Programme also offers events in conjunction with: </a:t>
            </a:r>
          </a:p>
          <a:p>
            <a:pPr marL="0" indent="0" algn="just">
              <a:buNone/>
            </a:pPr>
            <a:endParaRPr lang="en-GB" sz="2400" dirty="0"/>
          </a:p>
          <a:p>
            <a:pPr algn="just">
              <a:buFontTx/>
              <a:buChar char="-"/>
            </a:pPr>
            <a:r>
              <a:rPr lang="en-GB" sz="2400" dirty="0" smtClean="0"/>
              <a:t>Institute for Cultural Practices</a:t>
            </a:r>
          </a:p>
          <a:p>
            <a:pPr algn="just">
              <a:buFontTx/>
              <a:buChar char="-"/>
            </a:pPr>
            <a:r>
              <a:rPr lang="en-GB" sz="2400" dirty="0" smtClean="0"/>
              <a:t>Global Development Unit</a:t>
            </a:r>
          </a:p>
          <a:p>
            <a:pPr algn="just">
              <a:buFontTx/>
              <a:buChar char="-"/>
            </a:pPr>
            <a:r>
              <a:rPr lang="en-GB" sz="2400" dirty="0" smtClean="0"/>
              <a:t>University Library’s Teaching/Learning Team</a:t>
            </a:r>
          </a:p>
          <a:p>
            <a:pPr algn="just">
              <a:buFontTx/>
              <a:buChar char="-"/>
            </a:pPr>
            <a:r>
              <a:rPr lang="en-GB" sz="2400" dirty="0" smtClean="0"/>
              <a:t>Alumni Association</a:t>
            </a:r>
          </a:p>
          <a:p>
            <a:pPr algn="just">
              <a:buFontTx/>
              <a:buChar char="-"/>
            </a:pPr>
            <a:r>
              <a:rPr lang="en-GB" sz="2400" dirty="0"/>
              <a:t>Careers Service</a:t>
            </a:r>
          </a:p>
          <a:p>
            <a:pPr algn="just">
              <a:buFontTx/>
              <a:buChar char="-"/>
            </a:pPr>
            <a:r>
              <a:rPr lang="en-GB" sz="2400" dirty="0" err="1" smtClean="0"/>
              <a:t>ArtsMethods</a:t>
            </a:r>
            <a:r>
              <a:rPr lang="en-GB" sz="2400" dirty="0" smtClean="0"/>
              <a:t> programme</a:t>
            </a:r>
          </a:p>
          <a:p>
            <a:pPr algn="just">
              <a:buFontTx/>
              <a:buChar char="-"/>
            </a:pPr>
            <a:endParaRPr lang="en-GB" sz="2400" dirty="0"/>
          </a:p>
          <a:p>
            <a:pPr marL="0" indent="0" algn="just">
              <a:buNone/>
            </a:pPr>
            <a:r>
              <a:rPr lang="en-GB" sz="2400" dirty="0" smtClean="0"/>
              <a:t>There will also be a series of PhD-related sessions later this semester for anyone interested in further research. </a:t>
            </a:r>
            <a:endParaRPr lang="en-GB" sz="2400" dirty="0"/>
          </a:p>
        </p:txBody>
      </p:sp>
    </p:spTree>
    <p:extLst>
      <p:ext uri="{BB962C8B-B14F-4D97-AF65-F5344CB8AC3E}">
        <p14:creationId xmlns:p14="http://schemas.microsoft.com/office/powerpoint/2010/main" val="167557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70">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5"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66"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62" name="Title 1"/>
          <p:cNvSpPr>
            <a:spLocks noGrp="1"/>
          </p:cNvSpPr>
          <p:nvPr>
            <p:ph type="title"/>
          </p:nvPr>
        </p:nvSpPr>
        <p:spPr>
          <a:xfrm>
            <a:off x="3288029" y="365125"/>
            <a:ext cx="5373370" cy="1325563"/>
          </a:xfrm>
        </p:spPr>
        <p:txBody>
          <a:bodyPr>
            <a:normAutofit/>
          </a:bodyPr>
          <a:lstStyle/>
          <a:p>
            <a:r>
              <a:rPr lang="en-GB" b="1" dirty="0"/>
              <a:t>Plan of today’s session:</a:t>
            </a:r>
          </a:p>
        </p:txBody>
      </p:sp>
      <p:pic>
        <p:nvPicPr>
          <p:cNvPr id="4" name="Picture 2"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088" y="1690688"/>
            <a:ext cx="2569467" cy="1087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274608" y="1678450"/>
            <a:ext cx="5370763" cy="4154361"/>
          </a:xfrm>
        </p:spPr>
        <p:txBody>
          <a:bodyPr>
            <a:normAutofit fontScale="92500" lnSpcReduction="20000"/>
          </a:bodyPr>
          <a:lstStyle/>
          <a:p>
            <a:pPr marL="0" indent="0">
              <a:buNone/>
            </a:pPr>
            <a:endParaRPr lang="en-GB" sz="3600" dirty="0"/>
          </a:p>
          <a:p>
            <a:pPr>
              <a:buFontTx/>
              <a:buChar char="-"/>
            </a:pPr>
            <a:r>
              <a:rPr lang="en-GB" sz="3600" dirty="0"/>
              <a:t>Thinking about the ‘Bigger Picture’</a:t>
            </a:r>
          </a:p>
          <a:p>
            <a:pPr marL="0" indent="0">
              <a:buNone/>
            </a:pPr>
            <a:endParaRPr lang="en-GB" sz="3600" dirty="0"/>
          </a:p>
          <a:p>
            <a:pPr>
              <a:buFontTx/>
              <a:buChar char="-"/>
            </a:pPr>
            <a:r>
              <a:rPr lang="en-GB" sz="3600" dirty="0"/>
              <a:t>The Intellectual Leap</a:t>
            </a:r>
          </a:p>
          <a:p>
            <a:pPr marL="0" indent="0">
              <a:buNone/>
            </a:pPr>
            <a:endParaRPr lang="en-GB" sz="3600" dirty="0"/>
          </a:p>
          <a:p>
            <a:pPr>
              <a:buFontTx/>
              <a:buChar char="-"/>
            </a:pPr>
            <a:r>
              <a:rPr lang="en-GB" sz="3600" dirty="0"/>
              <a:t>The Practical Leap</a:t>
            </a:r>
            <a:r>
              <a:rPr lang="en-GB" sz="3600" b="1" dirty="0"/>
              <a:t> </a:t>
            </a:r>
          </a:p>
          <a:p>
            <a:pPr marL="0" indent="0">
              <a:buNone/>
            </a:pPr>
            <a:endParaRPr lang="en-GB" sz="3600" b="1" dirty="0"/>
          </a:p>
          <a:p>
            <a:pPr marL="0" indent="0">
              <a:buNone/>
            </a:pPr>
            <a:r>
              <a:rPr lang="en-GB" sz="3600" dirty="0"/>
              <a:t>- The Personal Leap</a:t>
            </a:r>
          </a:p>
          <a:p>
            <a:pPr marL="0" indent="0">
              <a:buNone/>
            </a:pPr>
            <a:endParaRPr lang="en-GB" sz="1800" dirty="0"/>
          </a:p>
        </p:txBody>
      </p:sp>
      <p:pic>
        <p:nvPicPr>
          <p:cNvPr id="8" name="Picture 7">
            <a:extLst>
              <a:ext uri="{FF2B5EF4-FFF2-40B4-BE49-F238E27FC236}">
                <a16:creationId xmlns:a16="http://schemas.microsoft.com/office/drawing/2014/main" xmlns="" id="{1479D9FA-558F-4B84-B23C-D456852D3C6F}"/>
              </a:ext>
            </a:extLst>
          </p:cNvPr>
          <p:cNvPicPr>
            <a:picLocks noChangeAspect="1"/>
          </p:cNvPicPr>
          <p:nvPr/>
        </p:nvPicPr>
        <p:blipFill>
          <a:blip r:embed="rId4"/>
          <a:stretch>
            <a:fillRect/>
          </a:stretch>
        </p:blipFill>
        <p:spPr>
          <a:xfrm>
            <a:off x="359088" y="2993149"/>
            <a:ext cx="2569466" cy="8678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850F15-C2DE-43AA-8354-646B4B2F1A5B}"/>
              </a:ext>
            </a:extLst>
          </p:cNvPr>
          <p:cNvSpPr>
            <a:spLocks noGrp="1"/>
          </p:cNvSpPr>
          <p:nvPr>
            <p:ph type="title"/>
          </p:nvPr>
        </p:nvSpPr>
        <p:spPr>
          <a:xfrm>
            <a:off x="0" y="365126"/>
            <a:ext cx="9144000" cy="1325563"/>
          </a:xfrm>
        </p:spPr>
        <p:txBody>
          <a:bodyPr/>
          <a:lstStyle/>
          <a:p>
            <a:pPr algn="ctr"/>
            <a:r>
              <a:rPr lang="en-GB" b="1" dirty="0"/>
              <a:t>SALC PGT Skills </a:t>
            </a:r>
            <a:r>
              <a:rPr lang="en-GB" b="1" dirty="0" smtClean="0"/>
              <a:t>Training Programme</a:t>
            </a:r>
            <a:endParaRPr lang="en-GB" b="1" dirty="0"/>
          </a:p>
        </p:txBody>
      </p:sp>
      <p:sp>
        <p:nvSpPr>
          <p:cNvPr id="3" name="Content Placeholder 2">
            <a:extLst>
              <a:ext uri="{FF2B5EF4-FFF2-40B4-BE49-F238E27FC236}">
                <a16:creationId xmlns:a16="http://schemas.microsoft.com/office/drawing/2014/main" xmlns="" id="{FDC5948A-CC1C-4B12-A12B-BD5265C45A58}"/>
              </a:ext>
            </a:extLst>
          </p:cNvPr>
          <p:cNvSpPr>
            <a:spLocks noGrp="1"/>
          </p:cNvSpPr>
          <p:nvPr>
            <p:ph idx="1"/>
          </p:nvPr>
        </p:nvSpPr>
        <p:spPr/>
        <p:txBody>
          <a:bodyPr>
            <a:normAutofit/>
          </a:bodyPr>
          <a:lstStyle/>
          <a:p>
            <a:pPr marL="0" indent="0" algn="ctr">
              <a:buNone/>
            </a:pPr>
            <a:r>
              <a:rPr lang="en-GB" sz="3200" dirty="0"/>
              <a:t>Dr David Firth</a:t>
            </a:r>
          </a:p>
          <a:p>
            <a:pPr marL="0" indent="0" algn="ctr">
              <a:buNone/>
            </a:pPr>
            <a:r>
              <a:rPr lang="en-GB" sz="3200" dirty="0"/>
              <a:t>PGT Skills Training Coordinator </a:t>
            </a:r>
            <a:br>
              <a:rPr lang="en-GB" sz="3200" dirty="0"/>
            </a:br>
            <a:r>
              <a:rPr lang="en-GB" sz="3200" dirty="0" smtClean="0">
                <a:hlinkClick r:id="rId2"/>
              </a:rPr>
              <a:t>D.H.Firth@manchester.ac.uk</a:t>
            </a:r>
            <a:endParaRPr lang="en-GB" sz="3200" dirty="0" smtClean="0"/>
          </a:p>
          <a:p>
            <a:pPr marL="0" indent="0" algn="ctr">
              <a:buNone/>
            </a:pPr>
            <a:endParaRPr lang="en-GB" sz="3200" dirty="0" smtClean="0"/>
          </a:p>
          <a:p>
            <a:pPr marL="0" indent="0" algn="ctr">
              <a:buNone/>
            </a:pPr>
            <a:r>
              <a:rPr lang="en-GB" sz="3200" dirty="0" smtClean="0"/>
              <a:t>The complete list of skills training sessions </a:t>
            </a:r>
          </a:p>
          <a:p>
            <a:pPr marL="0" indent="0" algn="ctr">
              <a:buNone/>
            </a:pPr>
            <a:r>
              <a:rPr lang="en-GB" sz="3200" dirty="0" smtClean="0"/>
              <a:t>will be distributed in week 1</a:t>
            </a:r>
            <a:endParaRPr lang="en-GB" sz="3200" dirty="0"/>
          </a:p>
        </p:txBody>
      </p:sp>
    </p:spTree>
    <p:extLst>
      <p:ext uri="{BB962C8B-B14F-4D97-AF65-F5344CB8AC3E}">
        <p14:creationId xmlns:p14="http://schemas.microsoft.com/office/powerpoint/2010/main" val="221910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611560" y="692696"/>
            <a:ext cx="8532440" cy="135416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11" name="Content Placeholder 7"/>
          <p:cNvSpPr txBox="1">
            <a:spLocks/>
          </p:cNvSpPr>
          <p:nvPr/>
        </p:nvSpPr>
        <p:spPr>
          <a:xfrm>
            <a:off x="242156" y="1436305"/>
            <a:ext cx="8659688" cy="4752528"/>
          </a:xfrm>
          <a:prstGeom prst="rect">
            <a:avLst/>
          </a:prstGeom>
        </p:spPr>
        <p:txBody>
          <a:bodyPr vert="horz" lIns="91440" tIns="45720" rIns="91440" bIns="45720" rtlCol="0">
            <a:normAutofit fontScale="85000" lnSpcReduction="10000"/>
          </a:bodyPr>
          <a:lstStyle/>
          <a:p>
            <a:pPr lvl="0" algn="just">
              <a:spcBef>
                <a:spcPct val="20000"/>
              </a:spcBef>
              <a:defRPr/>
            </a:pPr>
            <a:r>
              <a:rPr lang="en-GB" sz="2800" dirty="0"/>
              <a:t>Attend training to develop your skills and methods</a:t>
            </a:r>
          </a:p>
          <a:p>
            <a:pPr marL="0" marR="0" lvl="0" indent="0" algn="just" defTabSz="914400" rtl="0" eaLnBrk="1" fontAlgn="auto" latinLnBrk="0" hangingPunct="1">
              <a:lnSpc>
                <a:spcPct val="100000"/>
              </a:lnSpc>
              <a:spcBef>
                <a:spcPct val="20000"/>
              </a:spcBef>
              <a:spcAft>
                <a:spcPts val="0"/>
              </a:spcAft>
              <a:buClrTx/>
              <a:buSzTx/>
              <a:tabLst/>
              <a:defRPr/>
            </a:pPr>
            <a:endParaRPr lang="en-US" sz="2800" dirty="0"/>
          </a:p>
          <a:p>
            <a:pPr marL="0" marR="0" lvl="0" indent="0" algn="just" defTabSz="914400" rtl="0" eaLnBrk="1" fontAlgn="auto" latinLnBrk="0" hangingPunct="1">
              <a:lnSpc>
                <a:spcPct val="100000"/>
              </a:lnSpc>
              <a:spcBef>
                <a:spcPct val="20000"/>
              </a:spcBef>
              <a:spcAft>
                <a:spcPts val="0"/>
              </a:spcAft>
              <a:buClrTx/>
              <a:buSzTx/>
              <a:tabLst/>
              <a:defRPr/>
            </a:pPr>
            <a:r>
              <a:rPr kumimoji="0" lang="en-US" sz="2800" i="0" u="none" strike="noStrike" kern="1200" cap="none" spc="0" normalizeH="0" baseline="0" noProof="0" dirty="0" smtClean="0">
                <a:ln>
                  <a:noFill/>
                </a:ln>
                <a:effectLst/>
                <a:uLnTx/>
                <a:uFillTx/>
              </a:rPr>
              <a:t>Start </a:t>
            </a:r>
            <a:r>
              <a:rPr kumimoji="0" lang="en-US" sz="2800" i="0" u="none" strike="noStrike" kern="1200" cap="none" spc="0" normalizeH="0" baseline="0" noProof="0" dirty="0">
                <a:ln>
                  <a:noFill/>
                </a:ln>
                <a:effectLst/>
                <a:uLnTx/>
                <a:uFillTx/>
              </a:rPr>
              <a:t>or participate in reading </a:t>
            </a:r>
            <a:r>
              <a:rPr lang="en-US" sz="2800" dirty="0"/>
              <a:t>/</a:t>
            </a:r>
            <a:r>
              <a:rPr kumimoji="0" lang="en-US" sz="2800" i="0" u="none" strike="noStrike" kern="1200" cap="none" spc="0" normalizeH="0" baseline="0" noProof="0" dirty="0">
                <a:ln>
                  <a:noFill/>
                </a:ln>
                <a:effectLst/>
                <a:uLnTx/>
                <a:uFillTx/>
              </a:rPr>
              <a:t> study groups </a:t>
            </a:r>
          </a:p>
          <a:p>
            <a:pPr marL="0" marR="0" lvl="0" indent="0" algn="just" defTabSz="914400" rtl="0" eaLnBrk="1" fontAlgn="auto" latinLnBrk="0" hangingPunct="1">
              <a:lnSpc>
                <a:spcPct val="100000"/>
              </a:lnSpc>
              <a:spcBef>
                <a:spcPct val="20000"/>
              </a:spcBef>
              <a:spcAft>
                <a:spcPts val="0"/>
              </a:spcAft>
              <a:buClrTx/>
              <a:buSzTx/>
              <a:tabLst/>
              <a:defRPr/>
            </a:pPr>
            <a:r>
              <a:rPr kumimoji="0" lang="en-US" sz="2800" i="0" u="none" strike="noStrike" kern="1200" cap="none" spc="0" normalizeH="0" baseline="0" noProof="0" dirty="0">
                <a:ln>
                  <a:noFill/>
                </a:ln>
                <a:effectLst/>
                <a:uLnTx/>
                <a:uFillTx/>
              </a:rPr>
              <a:t>(Grad School space is available for this)</a:t>
            </a:r>
          </a:p>
          <a:p>
            <a:pPr marL="0" marR="0" lvl="0" indent="0" algn="just" defTabSz="914400" rtl="0" eaLnBrk="1" fontAlgn="auto" latinLnBrk="0" hangingPunct="1">
              <a:lnSpc>
                <a:spcPct val="100000"/>
              </a:lnSpc>
              <a:spcBef>
                <a:spcPct val="20000"/>
              </a:spcBef>
              <a:spcAft>
                <a:spcPts val="0"/>
              </a:spcAft>
              <a:buClrTx/>
              <a:buSzTx/>
              <a:tabLst/>
              <a:defRPr/>
            </a:pPr>
            <a:endParaRPr kumimoji="0" lang="en-US" sz="2800" i="0" u="none" strike="noStrike" kern="1200" cap="none" spc="0" normalizeH="0" baseline="0" noProof="0" dirty="0">
              <a:ln>
                <a:noFill/>
              </a:ln>
              <a:effectLst/>
              <a:uLnTx/>
              <a:uFillTx/>
            </a:endParaRPr>
          </a:p>
          <a:p>
            <a:pPr lvl="0" algn="just" fontAlgn="auto">
              <a:spcBef>
                <a:spcPct val="20000"/>
              </a:spcBef>
              <a:spcAft>
                <a:spcPts val="0"/>
              </a:spcAft>
              <a:defRPr/>
            </a:pPr>
            <a:r>
              <a:rPr kumimoji="0" lang="en-US" sz="2800" i="0" u="none" strike="noStrike" kern="1200" cap="none" spc="0" normalizeH="0" baseline="0" noProof="0" dirty="0">
                <a:ln>
                  <a:noFill/>
                </a:ln>
                <a:effectLst/>
                <a:uLnTx/>
                <a:uFillTx/>
              </a:rPr>
              <a:t>Network with our large and diverse body of </a:t>
            </a:r>
            <a:r>
              <a:rPr kumimoji="0" lang="en-US" sz="2800" i="0" u="none" strike="noStrike" kern="1200" cap="none" spc="0" normalizeH="0" baseline="0" noProof="0" dirty="0" smtClean="0">
                <a:ln>
                  <a:noFill/>
                </a:ln>
                <a:effectLst/>
                <a:uLnTx/>
                <a:uFillTx/>
              </a:rPr>
              <a:t>post-graduate </a:t>
            </a:r>
            <a:r>
              <a:rPr kumimoji="0" lang="en-US" sz="2800" i="0" u="none" strike="noStrike" kern="1200" cap="none" spc="0" normalizeH="0" baseline="0" noProof="0" dirty="0">
                <a:ln>
                  <a:noFill/>
                </a:ln>
                <a:effectLst/>
                <a:uLnTx/>
                <a:uFillTx/>
              </a:rPr>
              <a:t>students</a:t>
            </a:r>
          </a:p>
          <a:p>
            <a:pPr lvl="0" algn="just" fontAlgn="auto">
              <a:spcBef>
                <a:spcPct val="20000"/>
              </a:spcBef>
              <a:spcAft>
                <a:spcPts val="0"/>
              </a:spcAft>
              <a:defRPr/>
            </a:pPr>
            <a:endParaRPr kumimoji="0" lang="en-US" sz="2800" i="0" u="none" strike="noStrike" kern="1200" cap="none" spc="0" normalizeH="0" baseline="0" noProof="0" dirty="0">
              <a:ln>
                <a:noFill/>
              </a:ln>
              <a:effectLst/>
              <a:uLnTx/>
              <a:uFillTx/>
            </a:endParaRPr>
          </a:p>
          <a:p>
            <a:pPr algn="just">
              <a:spcBef>
                <a:spcPct val="20000"/>
              </a:spcBef>
              <a:defRPr/>
            </a:pPr>
            <a:r>
              <a:rPr lang="en-US" sz="2800" dirty="0"/>
              <a:t>Attend as many seminars, research events, and public lectures as possible</a:t>
            </a:r>
          </a:p>
          <a:p>
            <a:pPr algn="just">
              <a:spcBef>
                <a:spcPct val="20000"/>
              </a:spcBef>
              <a:buFont typeface="Arial" pitchFamily="34" charset="0"/>
              <a:buChar char="•"/>
              <a:defRPr/>
            </a:pPr>
            <a:endParaRPr lang="en-GB" sz="2800" dirty="0"/>
          </a:p>
          <a:p>
            <a:pPr algn="just">
              <a:spcBef>
                <a:spcPct val="20000"/>
              </a:spcBef>
              <a:defRPr/>
            </a:pPr>
            <a:r>
              <a:rPr lang="en-GB" sz="2800" b="1" dirty="0">
                <a:solidFill>
                  <a:srgbClr val="FF0000"/>
                </a:solidFill>
              </a:rPr>
              <a:t>Always remember that you are not alone – you are an integral member of our School community</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itle 1"/>
          <p:cNvSpPr>
            <a:spLocks noGrp="1"/>
          </p:cNvSpPr>
          <p:nvPr>
            <p:ph type="title"/>
          </p:nvPr>
        </p:nvSpPr>
        <p:spPr>
          <a:xfrm>
            <a:off x="628650" y="260648"/>
            <a:ext cx="7886700" cy="1325563"/>
          </a:xfrm>
        </p:spPr>
        <p:txBody>
          <a:bodyPr/>
          <a:lstStyle/>
          <a:p>
            <a:r>
              <a:rPr lang="en-GB" b="1" dirty="0"/>
              <a:t>           </a:t>
            </a:r>
            <a:r>
              <a:rPr lang="en-GB" sz="3200" b="1" dirty="0">
                <a:solidFill>
                  <a:srgbClr val="7030A0"/>
                </a:solidFill>
                <a:effectLst>
                  <a:outerShdw blurRad="38100" dist="38100" dir="2700000" algn="tl">
                    <a:srgbClr val="000000">
                      <a:alpha val="43137"/>
                    </a:srgbClr>
                  </a:outerShdw>
                </a:effectLst>
              </a:rPr>
              <a:t>So how do I </a:t>
            </a:r>
            <a:r>
              <a:rPr lang="en-GB" sz="3200" b="1" dirty="0" smtClean="0">
                <a:solidFill>
                  <a:srgbClr val="7030A0"/>
                </a:solidFill>
                <a:effectLst>
                  <a:outerShdw blurRad="38100" dist="38100" dir="2700000" algn="tl">
                    <a:srgbClr val="000000">
                      <a:alpha val="43137"/>
                    </a:srgbClr>
                  </a:outerShdw>
                </a:effectLst>
              </a:rPr>
              <a:t>move to the next level?</a:t>
            </a:r>
            <a:endParaRPr lang="en-GB" sz="32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0749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8958" y="263053"/>
            <a:ext cx="3664843" cy="1325563"/>
          </a:xfrm>
        </p:spPr>
        <p:txBody>
          <a:bodyPr>
            <a:normAutofit/>
          </a:bodyPr>
          <a:lstStyle/>
          <a:p>
            <a:pPr algn="ctr"/>
            <a:r>
              <a:rPr lang="en-GB" sz="5400" b="1" dirty="0">
                <a:effectLst>
                  <a:outerShdw blurRad="38100" dist="38100" dir="2700000" algn="tl">
                    <a:srgbClr val="000000">
                      <a:alpha val="43137"/>
                    </a:srgbClr>
                  </a:outerShdw>
                </a:effectLst>
              </a:rPr>
              <a:t>Finally…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268760"/>
            <a:ext cx="4104456" cy="2160240"/>
          </a:xfrm>
        </p:spPr>
      </p:pic>
      <p:pic>
        <p:nvPicPr>
          <p:cNvPr id="1026" name="Picture 2" descr="Image result for good luck">
            <a:extLst>
              <a:ext uri="{FF2B5EF4-FFF2-40B4-BE49-F238E27FC236}">
                <a16:creationId xmlns:a16="http://schemas.microsoft.com/office/drawing/2014/main" xmlns="" id="{5FBC8A35-1FDA-4F11-9FDE-B31614741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4" y="420747"/>
            <a:ext cx="3664843" cy="24417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ood luck">
            <a:extLst>
              <a:ext uri="{FF2B5EF4-FFF2-40B4-BE49-F238E27FC236}">
                <a16:creationId xmlns:a16="http://schemas.microsoft.com/office/drawing/2014/main" xmlns="" id="{E5F06D09-F4B6-47A7-8219-052083C1A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5021" y="2850875"/>
            <a:ext cx="3106908" cy="3624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ood luck">
            <a:extLst>
              <a:ext uri="{FF2B5EF4-FFF2-40B4-BE49-F238E27FC236}">
                <a16:creationId xmlns:a16="http://schemas.microsoft.com/office/drawing/2014/main" xmlns="" id="{4BBD7E21-4CFA-47EA-97DD-30B8F1BFE2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8596" y="3429000"/>
            <a:ext cx="3524564"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3185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wheel(1)">
                                      <p:cBhvr>
                                        <p:cTn id="10" dur="2000"/>
                                        <p:tgtEl>
                                          <p:spTgt spid="1030"/>
                                        </p:tgtEl>
                                      </p:cBhvr>
                                    </p:animEffect>
                                  </p:childTnLst>
                                </p:cTn>
                              </p:par>
                              <p:par>
                                <p:cTn id="11" presetID="21" presetClass="entr" presetSubtype="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heel(1)">
                                      <p:cBhvr>
                                        <p:cTn id="13" dur="2000"/>
                                        <p:tgtEl>
                                          <p:spTgt spid="1028"/>
                                        </p:tgtEl>
                                      </p:cBhvr>
                                    </p:animEffect>
                                  </p:childTnLst>
                                </p:cTn>
                              </p:par>
                              <p:par>
                                <p:cTn id="14" presetID="21" presetClass="entr" presetSubtype="1"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heel(1)">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70">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7"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38"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34" name="Title 1"/>
          <p:cNvSpPr>
            <a:spLocks noGrp="1"/>
          </p:cNvSpPr>
          <p:nvPr>
            <p:ph type="title"/>
          </p:nvPr>
        </p:nvSpPr>
        <p:spPr>
          <a:xfrm>
            <a:off x="1547664" y="5845"/>
            <a:ext cx="6531150" cy="1325563"/>
          </a:xfrm>
        </p:spPr>
        <p:txBody>
          <a:bodyPr>
            <a:normAutofit/>
          </a:bodyPr>
          <a:lstStyle/>
          <a:p>
            <a:r>
              <a:rPr lang="en-GB" sz="800" b="1" i="1" dirty="0"/>
              <a:t/>
            </a:r>
            <a:br>
              <a:rPr lang="en-GB" sz="800" b="1" i="1" dirty="0"/>
            </a:br>
            <a:r>
              <a:rPr lang="en-GB" b="1" i="1" dirty="0"/>
              <a:t>    </a:t>
            </a:r>
            <a:r>
              <a:rPr lang="en-GB" b="1" i="1" dirty="0">
                <a:solidFill>
                  <a:srgbClr val="FF0000"/>
                </a:solidFill>
              </a:rPr>
              <a:t>Thinking about the ‘bigger picture</a:t>
            </a:r>
            <a:r>
              <a:rPr lang="en-GB" b="1" dirty="0">
                <a:solidFill>
                  <a:srgbClr val="FF0000"/>
                </a:solidFill>
              </a:rPr>
              <a:t>’</a:t>
            </a:r>
          </a:p>
        </p:txBody>
      </p:sp>
      <p:sp>
        <p:nvSpPr>
          <p:cNvPr id="3" name="Content Placeholder 2"/>
          <p:cNvSpPr>
            <a:spLocks noGrp="1"/>
          </p:cNvSpPr>
          <p:nvPr>
            <p:ph idx="1"/>
          </p:nvPr>
        </p:nvSpPr>
        <p:spPr>
          <a:xfrm>
            <a:off x="3419872" y="1196752"/>
            <a:ext cx="5508099" cy="5193935"/>
          </a:xfrm>
        </p:spPr>
        <p:style>
          <a:lnRef idx="0">
            <a:schemeClr val="dk1"/>
          </a:lnRef>
          <a:fillRef idx="3">
            <a:schemeClr val="dk1"/>
          </a:fillRef>
          <a:effectRef idx="3">
            <a:schemeClr val="dk1"/>
          </a:effectRef>
          <a:fontRef idx="minor">
            <a:schemeClr val="lt1"/>
          </a:fontRef>
        </p:style>
        <p:txBody>
          <a:bodyPr>
            <a:normAutofit/>
          </a:bodyPr>
          <a:lstStyle/>
          <a:p>
            <a:pPr>
              <a:spcAft>
                <a:spcPts val="600"/>
              </a:spcAft>
            </a:pPr>
            <a:endParaRPr lang="en-GB" sz="1200" dirty="0">
              <a:ea typeface="ＭＳ Ｐゴシック" charset="-128"/>
            </a:endParaRPr>
          </a:p>
          <a:p>
            <a:pPr algn="just">
              <a:spcAft>
                <a:spcPts val="600"/>
              </a:spcAft>
            </a:pPr>
            <a:r>
              <a:rPr lang="en-GB" sz="2000" dirty="0">
                <a:ea typeface="ＭＳ Ｐゴシック" charset="-128"/>
              </a:rPr>
              <a:t>Why are you doing an MA? Why this MA? Why at the University of Manchester? </a:t>
            </a:r>
          </a:p>
          <a:p>
            <a:pPr algn="just">
              <a:spcAft>
                <a:spcPts val="600"/>
              </a:spcAft>
            </a:pPr>
            <a:r>
              <a:rPr lang="en-GB" sz="2000" dirty="0">
                <a:ea typeface="ＭＳ Ｐゴシック" charset="-128"/>
              </a:rPr>
              <a:t>Are there any other ambitions you hope to achieve during the next year (or two for part-time students)? </a:t>
            </a:r>
          </a:p>
          <a:p>
            <a:pPr algn="just">
              <a:spcAft>
                <a:spcPts val="600"/>
              </a:spcAft>
            </a:pPr>
            <a:r>
              <a:rPr lang="en-GB" sz="2000" dirty="0" smtClean="0">
                <a:ea typeface="ＭＳ Ｐゴシック" charset="-128"/>
              </a:rPr>
              <a:t>Do </a:t>
            </a:r>
            <a:r>
              <a:rPr lang="en-GB" sz="2000" dirty="0">
                <a:ea typeface="ＭＳ Ｐゴシック" charset="-128"/>
              </a:rPr>
              <a:t>you know what job you might like to do when you finish your MA? What career path you might follow? </a:t>
            </a:r>
          </a:p>
          <a:p>
            <a:pPr algn="just">
              <a:spcAft>
                <a:spcPts val="600"/>
              </a:spcAft>
            </a:pPr>
            <a:r>
              <a:rPr lang="en-GB" sz="2000" dirty="0">
                <a:ea typeface="ＭＳ Ｐゴシック" charset="-128"/>
              </a:rPr>
              <a:t>Would you like to study for a PhD? Do you intend to apply for funding? Who might supervise you? </a:t>
            </a:r>
          </a:p>
          <a:p>
            <a:pPr algn="just">
              <a:spcAft>
                <a:spcPts val="600"/>
              </a:spcAft>
            </a:pPr>
            <a:r>
              <a:rPr lang="en-GB" sz="2000" dirty="0">
                <a:solidFill>
                  <a:srgbClr val="FFFF00"/>
                </a:solidFill>
                <a:ea typeface="ＭＳ Ｐゴシック" charset="-128"/>
              </a:rPr>
              <a:t>What do you want to be able to say about yourself, your abilities and your future at the end of the MA?</a:t>
            </a:r>
          </a:p>
          <a:p>
            <a:pPr>
              <a:buFont typeface="Arial" charset="0"/>
              <a:buNone/>
            </a:pPr>
            <a:endParaRPr lang="en-GB" sz="1200" dirty="0">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C77A8C7-C009-4C5B-8A57-E7DEE3F7E583}"/>
              </a:ext>
            </a:extLst>
          </p:cNvPr>
          <p:cNvSpPr>
            <a:spLocks noGrp="1"/>
          </p:cNvSpPr>
          <p:nvPr>
            <p:ph idx="1"/>
          </p:nvPr>
        </p:nvSpPr>
        <p:spPr>
          <a:xfrm>
            <a:off x="584101" y="846059"/>
            <a:ext cx="7975798" cy="5616624"/>
          </a:xfrm>
        </p:spPr>
        <p:txBody>
          <a:bodyPr anchor="ctr">
            <a:noAutofit/>
          </a:bodyPr>
          <a:lstStyle/>
          <a:p>
            <a:pPr marL="0" lvl="0" indent="0" algn="ctr">
              <a:buNone/>
            </a:pPr>
            <a:r>
              <a:rPr lang="en-GB" sz="2400" dirty="0"/>
              <a:t>What you get out of your MA will depend on…</a:t>
            </a:r>
          </a:p>
          <a:p>
            <a:pPr marL="0" lvl="0" indent="0" algn="ctr">
              <a:buNone/>
            </a:pPr>
            <a:r>
              <a:rPr lang="en-GB" sz="2400" dirty="0"/>
              <a:t>…your own ambitions, experience and skills</a:t>
            </a:r>
          </a:p>
          <a:p>
            <a:pPr marL="0" lvl="0" indent="0" algn="ctr">
              <a:buNone/>
            </a:pPr>
            <a:endParaRPr lang="en-US" sz="2400" dirty="0"/>
          </a:p>
          <a:p>
            <a:pPr marL="0" lvl="0" indent="0" algn="just">
              <a:buNone/>
            </a:pPr>
            <a:endParaRPr lang="en-US" sz="2400" dirty="0"/>
          </a:p>
        </p:txBody>
      </p:sp>
      <p:pic>
        <p:nvPicPr>
          <p:cNvPr id="5" name="Picture 4">
            <a:extLst>
              <a:ext uri="{FF2B5EF4-FFF2-40B4-BE49-F238E27FC236}">
                <a16:creationId xmlns:a16="http://schemas.microsoft.com/office/drawing/2014/main" xmlns="" id="{7A44890B-1F7E-4718-A4CB-EADD6527261A}"/>
              </a:ext>
            </a:extLst>
          </p:cNvPr>
          <p:cNvPicPr>
            <a:picLocks noChangeAspect="1"/>
          </p:cNvPicPr>
          <p:nvPr/>
        </p:nvPicPr>
        <p:blipFill>
          <a:blip r:embed="rId3"/>
          <a:stretch>
            <a:fillRect/>
          </a:stretch>
        </p:blipFill>
        <p:spPr>
          <a:xfrm>
            <a:off x="1578018" y="398900"/>
            <a:ext cx="3201143" cy="928576"/>
          </a:xfrm>
          <a:prstGeom prst="rect">
            <a:avLst/>
          </a:prstGeom>
        </p:spPr>
      </p:pic>
      <p:pic>
        <p:nvPicPr>
          <p:cNvPr id="6" name="Picture 5">
            <a:extLst>
              <a:ext uri="{FF2B5EF4-FFF2-40B4-BE49-F238E27FC236}">
                <a16:creationId xmlns:a16="http://schemas.microsoft.com/office/drawing/2014/main" xmlns="" id="{306CC16F-456B-44F4-AC8B-361FF1E390C7}"/>
              </a:ext>
            </a:extLst>
          </p:cNvPr>
          <p:cNvPicPr>
            <a:picLocks noChangeAspect="1"/>
          </p:cNvPicPr>
          <p:nvPr/>
        </p:nvPicPr>
        <p:blipFill>
          <a:blip r:embed="rId4"/>
          <a:stretch>
            <a:fillRect/>
          </a:stretch>
        </p:blipFill>
        <p:spPr>
          <a:xfrm>
            <a:off x="1719263" y="1621272"/>
            <a:ext cx="3435834" cy="651469"/>
          </a:xfrm>
          <a:prstGeom prst="rect">
            <a:avLst/>
          </a:prstGeom>
        </p:spPr>
      </p:pic>
      <p:pic>
        <p:nvPicPr>
          <p:cNvPr id="2054" name="Picture 6" descr="Image result for skills">
            <a:extLst>
              <a:ext uri="{FF2B5EF4-FFF2-40B4-BE49-F238E27FC236}">
                <a16:creationId xmlns:a16="http://schemas.microsoft.com/office/drawing/2014/main" xmlns="" id="{6FE432B1-5649-4F8B-9417-90B09DFDC2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5097" y="42010"/>
            <a:ext cx="3178590" cy="2383943"/>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xmlns="" id="{FAB24597-8B73-49E3-A4E0-38451C8EF4C3}"/>
              </a:ext>
            </a:extLst>
          </p:cNvPr>
          <p:cNvSpPr txBox="1">
            <a:spLocks/>
          </p:cNvSpPr>
          <p:nvPr/>
        </p:nvSpPr>
        <p:spPr>
          <a:xfrm>
            <a:off x="628650" y="1567368"/>
            <a:ext cx="7886700" cy="26114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endParaRPr lang="en-GB" dirty="0"/>
          </a:p>
        </p:txBody>
      </p:sp>
      <p:pic>
        <p:nvPicPr>
          <p:cNvPr id="7" name="Picture 6">
            <a:extLst>
              <a:ext uri="{FF2B5EF4-FFF2-40B4-BE49-F238E27FC236}">
                <a16:creationId xmlns:a16="http://schemas.microsoft.com/office/drawing/2014/main" xmlns="" id="{C72F3897-1995-4BE6-A2DF-A60E41E766E8}"/>
              </a:ext>
            </a:extLst>
          </p:cNvPr>
          <p:cNvPicPr>
            <a:picLocks noChangeAspect="1"/>
          </p:cNvPicPr>
          <p:nvPr/>
        </p:nvPicPr>
        <p:blipFill>
          <a:blip r:embed="rId6"/>
          <a:stretch>
            <a:fillRect/>
          </a:stretch>
        </p:blipFill>
        <p:spPr>
          <a:xfrm>
            <a:off x="940428" y="3774979"/>
            <a:ext cx="7263143" cy="3091338"/>
          </a:xfrm>
          <a:prstGeom prst="rect">
            <a:avLst/>
          </a:prstGeom>
        </p:spPr>
      </p:pic>
    </p:spTree>
    <p:extLst>
      <p:ext uri="{BB962C8B-B14F-4D97-AF65-F5344CB8AC3E}">
        <p14:creationId xmlns:p14="http://schemas.microsoft.com/office/powerpoint/2010/main" val="3716590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barn(inVertical)">
                                      <p:cBhvr>
                                        <p:cTn id="18" dur="500"/>
                                        <p:tgtEl>
                                          <p:spTgt spid="20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70">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5"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66"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3050314" y="728459"/>
            <a:ext cx="5962968" cy="5400600"/>
          </a:xfrm>
        </p:spPr>
        <p:txBody>
          <a:bodyPr>
            <a:normAutofit/>
          </a:bodyPr>
          <a:lstStyle/>
          <a:p>
            <a:pPr marL="0" indent="0" algn="ctr">
              <a:buNone/>
            </a:pPr>
            <a:endParaRPr lang="en-GB" sz="3600" dirty="0"/>
          </a:p>
          <a:p>
            <a:pPr marL="0" indent="0" algn="ctr">
              <a:buNone/>
            </a:pPr>
            <a:r>
              <a:rPr lang="en-GB" sz="4000" dirty="0"/>
              <a:t>The Intellectual Leap</a:t>
            </a:r>
          </a:p>
          <a:p>
            <a:pPr marL="0" indent="0" algn="ctr">
              <a:buNone/>
            </a:pPr>
            <a:endParaRPr lang="en-GB" sz="4000" dirty="0"/>
          </a:p>
          <a:p>
            <a:pPr marL="0" indent="0" algn="ctr">
              <a:buNone/>
            </a:pPr>
            <a:r>
              <a:rPr lang="en-GB" sz="4000" dirty="0"/>
              <a:t>The Practical Leap</a:t>
            </a:r>
            <a:r>
              <a:rPr lang="en-GB" sz="4000" b="1" dirty="0"/>
              <a:t> </a:t>
            </a:r>
          </a:p>
          <a:p>
            <a:pPr marL="0" indent="0" algn="ctr">
              <a:buNone/>
            </a:pPr>
            <a:endParaRPr lang="en-GB" sz="4000" b="1" dirty="0"/>
          </a:p>
          <a:p>
            <a:pPr marL="0" indent="0" algn="ctr">
              <a:buNone/>
            </a:pPr>
            <a:r>
              <a:rPr lang="en-GB" sz="4000" dirty="0"/>
              <a:t>The Personal Leap</a:t>
            </a:r>
          </a:p>
          <a:p>
            <a:pPr marL="0" indent="0">
              <a:buNone/>
            </a:pPr>
            <a:endParaRPr lang="en-GB" sz="1800" dirty="0"/>
          </a:p>
        </p:txBody>
      </p:sp>
      <p:pic>
        <p:nvPicPr>
          <p:cNvPr id="2050" name="Picture 2" descr="Image result for lea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087" y="4797152"/>
            <a:ext cx="4226992"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139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B99176BB-BAD8-4F1C-8A60-8074D2A4C5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33"/>
          <a:stretch/>
        </p:blipFill>
        <p:spPr bwMode="auto">
          <a:xfrm>
            <a:off x="20" y="10"/>
            <a:ext cx="9143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xmlns="" id="{38FCF20F-1CFF-4C21-8047-6DFAD3F88E19}"/>
              </a:ext>
            </a:extLst>
          </p:cNvPr>
          <p:cNvSpPr>
            <a:spLocks noGrp="1"/>
          </p:cNvSpPr>
          <p:nvPr>
            <p:ph type="title"/>
          </p:nvPr>
        </p:nvSpPr>
        <p:spPr>
          <a:xfrm>
            <a:off x="367903" y="4896326"/>
            <a:ext cx="8408194" cy="744836"/>
          </a:xfrm>
        </p:spPr>
        <p:txBody>
          <a:bodyPr vert="horz" lIns="91440" tIns="45720" rIns="91440" bIns="45720" rtlCol="0" anchor="ctr">
            <a:normAutofit/>
          </a:bodyPr>
          <a:lstStyle/>
          <a:p>
            <a:pPr>
              <a:lnSpc>
                <a:spcPct val="90000"/>
              </a:lnSpc>
            </a:pPr>
            <a:r>
              <a:rPr lang="en-US" sz="4400" b="1" dirty="0">
                <a:solidFill>
                  <a:srgbClr val="FF0000"/>
                </a:solidFill>
                <a:effectLst>
                  <a:outerShdw blurRad="38100" dist="38100" dir="2700000" algn="tl">
                    <a:srgbClr val="000000">
                      <a:alpha val="43137"/>
                    </a:srgbClr>
                  </a:outerShdw>
                </a:effectLst>
                <a:ea typeface="+mj-ea"/>
              </a:rPr>
              <a:t>The Grad School</a:t>
            </a:r>
          </a:p>
        </p:txBody>
      </p:sp>
      <p:sp>
        <p:nvSpPr>
          <p:cNvPr id="4" name="Slide Number Placeholder 3">
            <a:extLst>
              <a:ext uri="{FF2B5EF4-FFF2-40B4-BE49-F238E27FC236}">
                <a16:creationId xmlns:a16="http://schemas.microsoft.com/office/drawing/2014/main" xmlns="" id="{A4AE52D2-9589-4DE7-B109-AF1554E1883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B17FD152-0C23-48B9-B399-2204299AFE52}" type="slidenum">
              <a:rPr lang="en-US">
                <a:solidFill>
                  <a:srgbClr val="FFFFFF"/>
                </a:solidFill>
                <a:latin typeface="+mn-lt"/>
                <a:ea typeface="+mn-ea"/>
              </a:rPr>
              <a:pPr defTabSz="457200">
                <a:spcAft>
                  <a:spcPts val="600"/>
                </a:spcAft>
              </a:pPr>
              <a:t>7</a:t>
            </a:fld>
            <a:endParaRPr lang="en-US">
              <a:solidFill>
                <a:srgbClr val="FFFFFF"/>
              </a:solidFill>
              <a:latin typeface="+mn-lt"/>
              <a:ea typeface="+mn-ea"/>
            </a:endParaRPr>
          </a:p>
        </p:txBody>
      </p:sp>
      <p:pic>
        <p:nvPicPr>
          <p:cNvPr id="6" name="Picture 5">
            <a:extLst>
              <a:ext uri="{FF2B5EF4-FFF2-40B4-BE49-F238E27FC236}">
                <a16:creationId xmlns:a16="http://schemas.microsoft.com/office/drawing/2014/main" xmlns="" id="{CAFF98E5-8104-4313-A35B-1C15383D7007}"/>
              </a:ext>
            </a:extLst>
          </p:cNvPr>
          <p:cNvPicPr>
            <a:picLocks noChangeAspect="1"/>
          </p:cNvPicPr>
          <p:nvPr/>
        </p:nvPicPr>
        <p:blipFill>
          <a:blip r:embed="rId3"/>
          <a:stretch>
            <a:fillRect/>
          </a:stretch>
        </p:blipFill>
        <p:spPr>
          <a:xfrm>
            <a:off x="20" y="5797150"/>
            <a:ext cx="9143980" cy="428625"/>
          </a:xfrm>
          <a:prstGeom prst="rect">
            <a:avLst/>
          </a:prstGeom>
        </p:spPr>
      </p:pic>
    </p:spTree>
    <p:extLst>
      <p:ext uri="{BB962C8B-B14F-4D97-AF65-F5344CB8AC3E}">
        <p14:creationId xmlns:p14="http://schemas.microsoft.com/office/powerpoint/2010/main" val="19547526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158260-90C4-4662-A1B5-0365D9DFF6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6FE1A3AA-2C9C-4BCE-80AD-5FF7D16FEDA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xmlns="" id="{6FED82C6-094D-430E-8EBA-6B1157D9AAFB}"/>
              </a:ext>
            </a:extLst>
          </p:cNvPr>
          <p:cNvPicPr>
            <a:picLocks noChangeAspect="1"/>
          </p:cNvPicPr>
          <p:nvPr/>
        </p:nvPicPr>
        <p:blipFill>
          <a:blip r:embed="rId2"/>
          <a:stretch>
            <a:fillRect/>
          </a:stretch>
        </p:blipFill>
        <p:spPr>
          <a:xfrm>
            <a:off x="76762" y="170691"/>
            <a:ext cx="8990476" cy="5657143"/>
          </a:xfrm>
          <a:prstGeom prst="rect">
            <a:avLst/>
          </a:prstGeom>
        </p:spPr>
      </p:pic>
      <p:pic>
        <p:nvPicPr>
          <p:cNvPr id="6" name="Picture 5">
            <a:extLst>
              <a:ext uri="{FF2B5EF4-FFF2-40B4-BE49-F238E27FC236}">
                <a16:creationId xmlns:a16="http://schemas.microsoft.com/office/drawing/2014/main" xmlns="" id="{ACE6F5F8-A8EF-42D3-A33B-5745BA8A87D7}"/>
              </a:ext>
            </a:extLst>
          </p:cNvPr>
          <p:cNvPicPr>
            <a:picLocks noChangeAspect="1"/>
          </p:cNvPicPr>
          <p:nvPr/>
        </p:nvPicPr>
        <p:blipFill>
          <a:blip r:embed="rId3"/>
          <a:stretch>
            <a:fillRect/>
          </a:stretch>
        </p:blipFill>
        <p:spPr>
          <a:xfrm>
            <a:off x="2524585" y="3429000"/>
            <a:ext cx="6553200" cy="2752725"/>
          </a:xfrm>
          <a:prstGeom prst="rect">
            <a:avLst/>
          </a:prstGeom>
        </p:spPr>
      </p:pic>
    </p:spTree>
    <p:extLst>
      <p:ext uri="{BB962C8B-B14F-4D97-AF65-F5344CB8AC3E}">
        <p14:creationId xmlns:p14="http://schemas.microsoft.com/office/powerpoint/2010/main" val="30716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7223978"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11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752</TotalTime>
  <Words>1209</Words>
  <Application>Microsoft Office PowerPoint</Application>
  <PresentationFormat>On-screen Show (4:3)</PresentationFormat>
  <Paragraphs>185</Paragraphs>
  <Slides>32</Slides>
  <Notes>14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Getting the most out of your Master’s</vt:lpstr>
      <vt:lpstr>PowerPoint Presentation</vt:lpstr>
      <vt:lpstr>Plan of today’s session:</vt:lpstr>
      <vt:lpstr>     Thinking about the ‘bigger picture’</vt:lpstr>
      <vt:lpstr>PowerPoint Presentation</vt:lpstr>
      <vt:lpstr>PowerPoint Presentation</vt:lpstr>
      <vt:lpstr>The Grad School</vt:lpstr>
      <vt:lpstr>PowerPoint Presentation</vt:lpstr>
      <vt:lpstr>PowerPoint Presentation</vt:lpstr>
      <vt:lpstr>PowerPoint Presentation</vt:lpstr>
      <vt:lpstr>The Intellectual Leap</vt:lpstr>
      <vt:lpstr>The Intellectual Leap</vt:lpstr>
      <vt:lpstr>Centre for Inter-Disciplinary Research in Arts and Languages (CIDRAL) Themes 2019/20</vt:lpstr>
      <vt:lpstr>Departmental Research Seminars</vt:lpstr>
      <vt:lpstr>PowerPoint Presentation</vt:lpstr>
      <vt:lpstr>artsmethods@manchester</vt:lpstr>
      <vt:lpstr> </vt:lpstr>
      <vt:lpstr>The Practical Leap</vt:lpstr>
      <vt:lpstr>The Practical Leap</vt:lpstr>
      <vt:lpstr>The Personal Leap</vt:lpstr>
      <vt:lpstr>The Personal Leap</vt:lpstr>
      <vt:lpstr>The Personal Leap</vt:lpstr>
      <vt:lpstr>PowerPoint Presentation</vt:lpstr>
      <vt:lpstr>The Personal Leap</vt:lpstr>
      <vt:lpstr>SALC PGT Skills Training Programme</vt:lpstr>
      <vt:lpstr>SALC PGT Skills Training</vt:lpstr>
      <vt:lpstr>SALC PGT Skills Training</vt:lpstr>
      <vt:lpstr>SALC PGT Skills Training</vt:lpstr>
      <vt:lpstr>SALC PGT Skills Training Programme</vt:lpstr>
      <vt:lpstr>SALC PGT Skills Training Programme</vt:lpstr>
      <vt:lpstr>           So how do I move to the next level?</vt:lpstr>
      <vt:lpstr>Finally…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the Most from Your MA</dc:title>
  <dc:creator>matt j</dc:creator>
  <cp:lastModifiedBy>Christopher Godden</cp:lastModifiedBy>
  <cp:revision>56</cp:revision>
  <cp:lastPrinted>2018-09-19T10:22:21Z</cp:lastPrinted>
  <dcterms:created xsi:type="dcterms:W3CDTF">2018-08-15T11:10:57Z</dcterms:created>
  <dcterms:modified xsi:type="dcterms:W3CDTF">2019-09-18T15:19:22Z</dcterms:modified>
</cp:coreProperties>
</file>