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4"/>
  </p:handoutMasterIdLst>
  <p:sldIdLst>
    <p:sldId id="256" r:id="rId2"/>
    <p:sldId id="275" r:id="rId3"/>
    <p:sldId id="276" r:id="rId4"/>
    <p:sldId id="257" r:id="rId5"/>
    <p:sldId id="277" r:id="rId6"/>
    <p:sldId id="258" r:id="rId7"/>
    <p:sldId id="259" r:id="rId8"/>
    <p:sldId id="261" r:id="rId9"/>
    <p:sldId id="260" r:id="rId10"/>
    <p:sldId id="262" r:id="rId11"/>
    <p:sldId id="278" r:id="rId12"/>
    <p:sldId id="279" r:id="rId13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73" autoAdjust="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4958" cy="4941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098" y="1"/>
            <a:ext cx="2944958" cy="4941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2FFB79-B32F-4BC7-B588-1621ACE00CA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486"/>
            <a:ext cx="2944958" cy="49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098" y="9378486"/>
            <a:ext cx="2944958" cy="49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71092E-EF54-434E-B617-83F4C5B4E9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259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229600" cy="6480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30624" cy="365125"/>
          </a:xfrm>
        </p:spPr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TAB_col_white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44493-5BFD-4E10-80DC-0E0FADB8131C}" type="datetimeFigureOut">
              <a:rPr lang="en-GB" smtClean="0"/>
              <a:pPr/>
              <a:t>02/12/2015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 descr="TAB_col_white_background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2272208" y="188640"/>
            <a:ext cx="6764288" cy="612000"/>
          </a:xfrm>
          <a:prstGeom prst="rect">
            <a:avLst/>
          </a:prstGeom>
          <a:gradFill>
            <a:gsLst>
              <a:gs pos="0">
                <a:srgbClr val="634977"/>
              </a:gs>
              <a:gs pos="100000">
                <a:srgbClr val="7F39C5"/>
              </a:gs>
              <a:gs pos="100000">
                <a:schemeClr val="accent4">
                  <a:shade val="94000"/>
                  <a:satMod val="135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2400" b="1" kern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FRS102</a:t>
            </a:r>
            <a:endParaRPr lang="en-GB" sz="24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Capital processes and central income recognition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Jill Roberts</a:t>
            </a:r>
          </a:p>
          <a:p>
            <a:r>
              <a:rPr lang="en-GB" dirty="0" smtClean="0"/>
              <a:t>Financial Controller</a:t>
            </a: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9792" y="836712"/>
            <a:ext cx="4139952" cy="57606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Capitalisation</a:t>
            </a:r>
            <a:endParaRPr lang="en-GB" dirty="0"/>
          </a:p>
        </p:txBody>
      </p:sp>
      <p:sp>
        <p:nvSpPr>
          <p:cNvPr id="4" name="Flowchart: Process 3"/>
          <p:cNvSpPr/>
          <p:nvPr/>
        </p:nvSpPr>
        <p:spPr>
          <a:xfrm>
            <a:off x="323528" y="1412776"/>
            <a:ext cx="1368152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Asset purchased</a:t>
            </a:r>
            <a:endParaRPr lang="en-GB" sz="1600" dirty="0"/>
          </a:p>
        </p:txBody>
      </p:sp>
      <p:sp>
        <p:nvSpPr>
          <p:cNvPr id="5" name="Flowchart: Process 4"/>
          <p:cNvSpPr/>
          <p:nvPr/>
        </p:nvSpPr>
        <p:spPr>
          <a:xfrm>
            <a:off x="2411760" y="1412776"/>
            <a:ext cx="3744416" cy="360040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Dr Asset cost (uncommissioned) £x</a:t>
            </a:r>
          </a:p>
        </p:txBody>
      </p:sp>
      <p:sp>
        <p:nvSpPr>
          <p:cNvPr id="8" name="Flowchart: Process 7"/>
          <p:cNvSpPr/>
          <p:nvPr/>
        </p:nvSpPr>
        <p:spPr>
          <a:xfrm>
            <a:off x="2411760" y="5157192"/>
            <a:ext cx="4608512" cy="79208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Create income recognition entries (R and P codes)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Dr Revenue income e.g. IE 1207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Cr Capital income e.g. IE 1206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2" name="Flowchart: Process 11"/>
          <p:cNvSpPr/>
          <p:nvPr/>
        </p:nvSpPr>
        <p:spPr>
          <a:xfrm>
            <a:off x="2411760" y="1916832"/>
            <a:ext cx="3744416" cy="792088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Create  prepayment if required: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Dr Prepayment (9367)		£x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Cr Asset cost (Uncommissioned) (£x)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6" name="Flowchart: Process 15"/>
          <p:cNvSpPr/>
          <p:nvPr/>
        </p:nvSpPr>
        <p:spPr>
          <a:xfrm>
            <a:off x="2411760" y="2852936"/>
            <a:ext cx="3744416" cy="288032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Auto reverses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17" name="Elbow Connector 16"/>
          <p:cNvCxnSpPr>
            <a:stCxn id="16" idx="3"/>
            <a:endCxn id="12" idx="3"/>
          </p:cNvCxnSpPr>
          <p:nvPr/>
        </p:nvCxnSpPr>
        <p:spPr>
          <a:xfrm flipV="1">
            <a:off x="6156176" y="2312876"/>
            <a:ext cx="12700" cy="684076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lowchart: Process 25"/>
          <p:cNvSpPr/>
          <p:nvPr/>
        </p:nvSpPr>
        <p:spPr>
          <a:xfrm>
            <a:off x="323528" y="3933056"/>
            <a:ext cx="1368152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Asset brought into use</a:t>
            </a:r>
            <a:endParaRPr lang="en-GB" sz="1600" dirty="0"/>
          </a:p>
        </p:txBody>
      </p:sp>
      <p:sp>
        <p:nvSpPr>
          <p:cNvPr id="27" name="Flowchart: Process 26"/>
          <p:cNvSpPr/>
          <p:nvPr/>
        </p:nvSpPr>
        <p:spPr>
          <a:xfrm>
            <a:off x="2411760" y="4581128"/>
            <a:ext cx="3672408" cy="432048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Update the fixed asset register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28" name="Flowchart: Process 27"/>
          <p:cNvSpPr/>
          <p:nvPr/>
        </p:nvSpPr>
        <p:spPr>
          <a:xfrm>
            <a:off x="2411760" y="6093296"/>
            <a:ext cx="3672408" cy="360040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Post depreciation monthly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88224" y="1484784"/>
            <a:ext cx="2555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Maintain list of uncommissioned assets (prepaid and under construction) to reconcile</a:t>
            </a:r>
            <a:endParaRPr lang="en-GB" sz="1600" dirty="0"/>
          </a:p>
        </p:txBody>
      </p:sp>
      <p:sp>
        <p:nvSpPr>
          <p:cNvPr id="31" name="Flowchart: Process 30"/>
          <p:cNvSpPr/>
          <p:nvPr/>
        </p:nvSpPr>
        <p:spPr>
          <a:xfrm>
            <a:off x="2411760" y="3933056"/>
            <a:ext cx="3672408" cy="576064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Dr Asset cost (uncommissioned) £x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Cr Asset cost (</a:t>
            </a:r>
            <a:r>
              <a:rPr lang="en-GB" sz="1600" dirty="0">
                <a:solidFill>
                  <a:schemeClr val="tx1"/>
                </a:solidFill>
              </a:rPr>
              <a:t>C</a:t>
            </a:r>
            <a:r>
              <a:rPr lang="en-GB" sz="1600" dirty="0" smtClean="0">
                <a:solidFill>
                  <a:schemeClr val="tx1"/>
                </a:solidFill>
              </a:rPr>
              <a:t>ommissioned) (£x)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34" name="Flowchart: Process 33"/>
          <p:cNvSpPr/>
          <p:nvPr/>
        </p:nvSpPr>
        <p:spPr>
          <a:xfrm>
            <a:off x="6444208" y="6093296"/>
            <a:ext cx="792088" cy="576064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Central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5" name="Flowchart: Process 34"/>
          <p:cNvSpPr/>
          <p:nvPr/>
        </p:nvSpPr>
        <p:spPr>
          <a:xfrm>
            <a:off x="8172400" y="6093296"/>
            <a:ext cx="792088" cy="576064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Local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6" name="Flowchart: Process 35"/>
          <p:cNvSpPr/>
          <p:nvPr/>
        </p:nvSpPr>
        <p:spPr>
          <a:xfrm>
            <a:off x="7308304" y="6093296"/>
            <a:ext cx="792088" cy="576064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tx1"/>
                </a:solidFill>
              </a:rPr>
              <a:t>O</a:t>
            </a:r>
            <a:r>
              <a:rPr lang="en-GB" sz="1400" dirty="0" smtClean="0">
                <a:solidFill>
                  <a:schemeClr val="tx1"/>
                </a:solidFill>
              </a:rPr>
              <a:t>racle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228184" y="3717032"/>
            <a:ext cx="28083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Journal </a:t>
            </a:r>
            <a:r>
              <a:rPr lang="en-GB" u="sng" dirty="0" smtClean="0"/>
              <a:t>MUST</a:t>
            </a:r>
            <a:r>
              <a:rPr lang="en-GB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Be on correct SOF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Quote order number in the line description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State commissioning date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Enabling works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968552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A DB code (Estates revenue), with an Estates approver, is set up for the enabling works and the I&amp;E code used would be 9012 (capital equipment under construction) so that the costs all go to capital equipment from the start.   </a:t>
            </a:r>
          </a:p>
          <a:p>
            <a:r>
              <a:rPr lang="en-GB" dirty="0" smtClean="0"/>
              <a:t>The equipment would then be charged to a faculty activity code and also with the I&amp;E code 9012 (capital equipment under construction) and this would have a faculty approver.  The costs would not be input to the register until the asset is commissioned.  </a:t>
            </a:r>
          </a:p>
          <a:p>
            <a:r>
              <a:rPr lang="en-GB" dirty="0" smtClean="0"/>
              <a:t>On commissioning, all of the costs on the DB code would be transferred to the faculty code using I&amp;E 9011 (capital equipment).  The costs of the equipment already on the faculty code on I&amp;E 9012 would be transferred to I&amp;E 9011.  The DB code could be closed and the asset then input to the register.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Income recognition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Income recognition for capital income takes place when the asset is </a:t>
            </a:r>
            <a:r>
              <a:rPr lang="en-GB" dirty="0" smtClean="0"/>
              <a:t>capitalised (assuming there is a PRC to build the asset)</a:t>
            </a:r>
            <a:endParaRPr lang="en-GB" dirty="0" smtClean="0"/>
          </a:p>
          <a:p>
            <a:r>
              <a:rPr lang="en-GB" dirty="0" smtClean="0"/>
              <a:t>In the month of capitalisation, in most cases for equipment the whole of any </a:t>
            </a:r>
            <a:r>
              <a:rPr lang="en-GB" dirty="0" smtClean="0"/>
              <a:t>external </a:t>
            </a:r>
            <a:r>
              <a:rPr lang="en-GB" dirty="0" smtClean="0"/>
              <a:t>income relating to the asset is recognised in that month</a:t>
            </a:r>
          </a:p>
          <a:p>
            <a:r>
              <a:rPr lang="en-GB" dirty="0" smtClean="0"/>
              <a:t>In the following months depreciation will be charged with no matched income</a:t>
            </a:r>
          </a:p>
          <a:p>
            <a:r>
              <a:rPr lang="en-GB" dirty="0" smtClean="0"/>
              <a:t>Income related to buildings will be recognised according to the contract.  Speak to the capital team for advice.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Key SORP impact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No deferred capital grants</a:t>
            </a:r>
          </a:p>
          <a:p>
            <a:pPr lvl="0"/>
            <a:r>
              <a:rPr lang="en-GB" dirty="0" smtClean="0"/>
              <a:t>Computer software to be recorded separately and as such new I&amp;E codes (9047 cost &amp; 9048 un-commissioned) have been set up</a:t>
            </a:r>
          </a:p>
          <a:p>
            <a:pPr lvl="0"/>
            <a:r>
              <a:rPr lang="en-GB" dirty="0" smtClean="0"/>
              <a:t>Heritage assets to be recorded separately and as such a new  I&amp;E code has been set up - 9046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New processes - headlines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925144"/>
          </a:xfrm>
        </p:spPr>
        <p:txBody>
          <a:bodyPr>
            <a:noAutofit/>
          </a:bodyPr>
          <a:lstStyle/>
          <a:p>
            <a:pPr lvl="0"/>
            <a:r>
              <a:rPr lang="en-GB" sz="2400" dirty="0" smtClean="0"/>
              <a:t>Capital equipment threshold increase from £25k to £50k</a:t>
            </a:r>
          </a:p>
          <a:p>
            <a:pPr lvl="0"/>
            <a:r>
              <a:rPr lang="en-GB" sz="2400" dirty="0" smtClean="0"/>
              <a:t>Introduction of new un-commissioned/under construction equipment and land &amp; buildings I&amp;E codes and their implementation</a:t>
            </a:r>
          </a:p>
          <a:p>
            <a:pPr lvl="0"/>
            <a:r>
              <a:rPr lang="en-GB" sz="2400" dirty="0" smtClean="0"/>
              <a:t>Faculties/areas responsible for understanding and maintaining control of assets under construction</a:t>
            </a:r>
          </a:p>
          <a:p>
            <a:r>
              <a:rPr lang="en-GB" sz="2400" dirty="0" smtClean="0"/>
              <a:t>Assets only added to the asset register when they are commissioned</a:t>
            </a:r>
          </a:p>
          <a:p>
            <a:r>
              <a:rPr lang="en-GB" sz="2400" dirty="0" smtClean="0"/>
              <a:t>Income recognition – </a:t>
            </a:r>
            <a:r>
              <a:rPr lang="en-GB" sz="2400" u="sng" dirty="0" smtClean="0"/>
              <a:t>ALL</a:t>
            </a:r>
            <a:r>
              <a:rPr lang="en-GB" sz="2400" dirty="0" smtClean="0"/>
              <a:t> funded equipment must be on R% or P% code</a:t>
            </a:r>
          </a:p>
          <a:p>
            <a:pPr lvl="0"/>
            <a:r>
              <a:rPr lang="en-GB" sz="2400" dirty="0" smtClean="0"/>
              <a:t>New process for equipment with enabling works</a:t>
            </a:r>
          </a:p>
          <a:p>
            <a:pPr lvl="0"/>
            <a:r>
              <a:rPr lang="en-GB" sz="2400" dirty="0" smtClean="0"/>
              <a:t>&gt;£100k physical verifications undertaken by faculties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896" y="764704"/>
            <a:ext cx="5508104" cy="85010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Overview of capital processes</a:t>
            </a:r>
            <a:endParaRPr lang="en-GB" sz="3200" dirty="0"/>
          </a:p>
        </p:txBody>
      </p:sp>
      <p:sp>
        <p:nvSpPr>
          <p:cNvPr id="4" name="Rectangle 3"/>
          <p:cNvSpPr/>
          <p:nvPr/>
        </p:nvSpPr>
        <p:spPr>
          <a:xfrm>
            <a:off x="323528" y="1127613"/>
            <a:ext cx="12961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Approval processes</a:t>
            </a:r>
            <a:endParaRPr lang="en-GB" sz="1600" dirty="0"/>
          </a:p>
        </p:txBody>
      </p:sp>
      <p:sp>
        <p:nvSpPr>
          <p:cNvPr id="5" name="Flowchart: Document 4"/>
          <p:cNvSpPr/>
          <p:nvPr/>
        </p:nvSpPr>
        <p:spPr>
          <a:xfrm>
            <a:off x="1848396" y="1124744"/>
            <a:ext cx="1224136" cy="576064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Requisition</a:t>
            </a:r>
            <a:endParaRPr lang="en-GB" sz="1600" dirty="0"/>
          </a:p>
        </p:txBody>
      </p:sp>
      <p:sp>
        <p:nvSpPr>
          <p:cNvPr id="6" name="Flowchart: Document 5"/>
          <p:cNvSpPr/>
          <p:nvPr/>
        </p:nvSpPr>
        <p:spPr>
          <a:xfrm>
            <a:off x="1835696" y="1792561"/>
            <a:ext cx="1224136" cy="576064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O</a:t>
            </a:r>
            <a:r>
              <a:rPr lang="en-GB" sz="1600" dirty="0" smtClean="0"/>
              <a:t>rder</a:t>
            </a:r>
            <a:endParaRPr lang="en-GB" sz="1600" dirty="0"/>
          </a:p>
        </p:txBody>
      </p:sp>
      <p:sp>
        <p:nvSpPr>
          <p:cNvPr id="7" name="Flowchart: Process 6"/>
          <p:cNvSpPr/>
          <p:nvPr/>
        </p:nvSpPr>
        <p:spPr>
          <a:xfrm>
            <a:off x="2699792" y="2564904"/>
            <a:ext cx="1368152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Goods received</a:t>
            </a:r>
            <a:endParaRPr lang="en-GB" sz="1600" dirty="0"/>
          </a:p>
        </p:txBody>
      </p:sp>
      <p:sp>
        <p:nvSpPr>
          <p:cNvPr id="8" name="Flowchart: Process 7"/>
          <p:cNvSpPr/>
          <p:nvPr/>
        </p:nvSpPr>
        <p:spPr>
          <a:xfrm>
            <a:off x="4932040" y="2564904"/>
            <a:ext cx="3744416" cy="504056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GRNI accrual</a:t>
            </a:r>
          </a:p>
          <a:p>
            <a:r>
              <a:rPr lang="en-GB" sz="1600" u="sng" dirty="0" smtClean="0">
                <a:solidFill>
                  <a:schemeClr val="tx1"/>
                </a:solidFill>
              </a:rPr>
              <a:t>No accrual </a:t>
            </a:r>
            <a:r>
              <a:rPr lang="en-GB" sz="1600" dirty="0" smtClean="0">
                <a:solidFill>
                  <a:schemeClr val="tx1"/>
                </a:solidFill>
              </a:rPr>
              <a:t>at month end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3" name="Flowchart: Document 12"/>
          <p:cNvSpPr/>
          <p:nvPr/>
        </p:nvSpPr>
        <p:spPr>
          <a:xfrm>
            <a:off x="2699792" y="3212976"/>
            <a:ext cx="1368152" cy="43204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Invoice</a:t>
            </a:r>
            <a:endParaRPr lang="en-GB" sz="1600" dirty="0"/>
          </a:p>
        </p:txBody>
      </p:sp>
      <p:sp>
        <p:nvSpPr>
          <p:cNvPr id="16" name="Rectangle 15"/>
          <p:cNvSpPr/>
          <p:nvPr/>
        </p:nvSpPr>
        <p:spPr>
          <a:xfrm>
            <a:off x="179512" y="1772816"/>
            <a:ext cx="432048" cy="24482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600" dirty="0" smtClean="0"/>
              <a:t>Supplier</a:t>
            </a:r>
            <a:endParaRPr lang="en-GB" sz="1600" dirty="0"/>
          </a:p>
        </p:txBody>
      </p:sp>
      <p:sp>
        <p:nvSpPr>
          <p:cNvPr id="17" name="Flowchart: Process 16"/>
          <p:cNvSpPr/>
          <p:nvPr/>
        </p:nvSpPr>
        <p:spPr>
          <a:xfrm>
            <a:off x="2699792" y="3789040"/>
            <a:ext cx="1368152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Invoice matched</a:t>
            </a:r>
            <a:endParaRPr lang="en-GB" sz="1600" dirty="0"/>
          </a:p>
        </p:txBody>
      </p:sp>
      <p:cxnSp>
        <p:nvCxnSpPr>
          <p:cNvPr id="19" name="Straight Arrow Connector 18"/>
          <p:cNvCxnSpPr>
            <a:stCxn id="4" idx="3"/>
            <a:endCxn id="5" idx="1"/>
          </p:cNvCxnSpPr>
          <p:nvPr/>
        </p:nvCxnSpPr>
        <p:spPr>
          <a:xfrm flipV="1">
            <a:off x="1619672" y="1412776"/>
            <a:ext cx="228724" cy="28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5" idx="3"/>
            <a:endCxn id="6" idx="3"/>
          </p:cNvCxnSpPr>
          <p:nvPr/>
        </p:nvCxnSpPr>
        <p:spPr>
          <a:xfrm flipH="1">
            <a:off x="3059832" y="1412776"/>
            <a:ext cx="12700" cy="667817"/>
          </a:xfrm>
          <a:prstGeom prst="bentConnector3">
            <a:avLst>
              <a:gd name="adj1" fmla="val -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275856" y="1772816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Approval</a:t>
            </a:r>
            <a:endParaRPr lang="en-GB" sz="1400" dirty="0"/>
          </a:p>
        </p:txBody>
      </p:sp>
      <p:cxnSp>
        <p:nvCxnSpPr>
          <p:cNvPr id="26" name="Straight Arrow Connector 25"/>
          <p:cNvCxnSpPr>
            <a:stCxn id="6" idx="1"/>
          </p:cNvCxnSpPr>
          <p:nvPr/>
        </p:nvCxnSpPr>
        <p:spPr>
          <a:xfrm flipH="1">
            <a:off x="611560" y="2080593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7" idx="1"/>
          </p:cNvCxnSpPr>
          <p:nvPr/>
        </p:nvCxnSpPr>
        <p:spPr>
          <a:xfrm>
            <a:off x="611560" y="2780928"/>
            <a:ext cx="2088232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7" idx="3"/>
            <a:endCxn id="8" idx="1"/>
          </p:cNvCxnSpPr>
          <p:nvPr/>
        </p:nvCxnSpPr>
        <p:spPr>
          <a:xfrm>
            <a:off x="4067944" y="281693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3" idx="1"/>
          </p:cNvCxnSpPr>
          <p:nvPr/>
        </p:nvCxnSpPr>
        <p:spPr>
          <a:xfrm>
            <a:off x="611560" y="3429000"/>
            <a:ext cx="20882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4932040" y="3933056"/>
            <a:ext cx="3816424" cy="792088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Invoice posts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Dr Asset cost (uncommissioned) £x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Cr Purchase ledger creditors       (£x)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/>
          <p:cNvCxnSpPr>
            <a:stCxn id="13" idx="2"/>
            <a:endCxn id="17" idx="0"/>
          </p:cNvCxnSpPr>
          <p:nvPr/>
        </p:nvCxnSpPr>
        <p:spPr>
          <a:xfrm>
            <a:off x="3383868" y="3616461"/>
            <a:ext cx="0" cy="1725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7" idx="3"/>
          </p:cNvCxnSpPr>
          <p:nvPr/>
        </p:nvCxnSpPr>
        <p:spPr>
          <a:xfrm>
            <a:off x="4067944" y="407707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lowchart: Process 46"/>
          <p:cNvSpPr/>
          <p:nvPr/>
        </p:nvSpPr>
        <p:spPr>
          <a:xfrm>
            <a:off x="2699792" y="4869160"/>
            <a:ext cx="1368152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Asset brought into use</a:t>
            </a:r>
            <a:endParaRPr lang="en-GB" sz="1600" dirty="0"/>
          </a:p>
        </p:txBody>
      </p:sp>
      <p:sp>
        <p:nvSpPr>
          <p:cNvPr id="48" name="Flowchart: Process 47"/>
          <p:cNvSpPr/>
          <p:nvPr/>
        </p:nvSpPr>
        <p:spPr>
          <a:xfrm>
            <a:off x="4932040" y="4869160"/>
            <a:ext cx="3816424" cy="576064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Dr Asset cost (Commissioned) £x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Cr Asset cost (Uncommissioned) (£x)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9" name="Flowchart: Process 48"/>
          <p:cNvSpPr/>
          <p:nvPr/>
        </p:nvSpPr>
        <p:spPr>
          <a:xfrm>
            <a:off x="179512" y="6165304"/>
            <a:ext cx="792088" cy="576064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Central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0" name="Flowchart: Process 49"/>
          <p:cNvSpPr/>
          <p:nvPr/>
        </p:nvSpPr>
        <p:spPr>
          <a:xfrm>
            <a:off x="1043608" y="6165304"/>
            <a:ext cx="792088" cy="576064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tx1"/>
                </a:solidFill>
              </a:rPr>
              <a:t>O</a:t>
            </a:r>
            <a:r>
              <a:rPr lang="en-GB" sz="1400" dirty="0" smtClean="0">
                <a:solidFill>
                  <a:schemeClr val="tx1"/>
                </a:solidFill>
              </a:rPr>
              <a:t>racle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1" name="Flowchart: Process 50"/>
          <p:cNvSpPr/>
          <p:nvPr/>
        </p:nvSpPr>
        <p:spPr>
          <a:xfrm>
            <a:off x="1907704" y="6165304"/>
            <a:ext cx="792088" cy="576064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Local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74"/>
          <p:cNvCxnSpPr>
            <a:stCxn id="47" idx="3"/>
            <a:endCxn id="48" idx="1"/>
          </p:cNvCxnSpPr>
          <p:nvPr/>
        </p:nvCxnSpPr>
        <p:spPr>
          <a:xfrm>
            <a:off x="4067944" y="515719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5076056" y="5445224"/>
            <a:ext cx="396044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Journal </a:t>
            </a:r>
            <a:r>
              <a:rPr lang="en-GB" u="sng" dirty="0" smtClean="0"/>
              <a:t>MUST</a:t>
            </a:r>
            <a:r>
              <a:rPr lang="en-GB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Be on correct SOF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Quote order number in the line description</a:t>
            </a:r>
          </a:p>
          <a:p>
            <a:pPr>
              <a:buFont typeface="Arial" pitchFamily="34" charset="0"/>
              <a:buChar char="•"/>
            </a:pPr>
            <a:r>
              <a:rPr lang="en-GB" sz="1600" dirty="0" smtClean="0"/>
              <a:t>State commissioning date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896" y="764704"/>
            <a:ext cx="5508104" cy="850106"/>
          </a:xfrm>
        </p:spPr>
        <p:txBody>
          <a:bodyPr>
            <a:normAutofit/>
          </a:bodyPr>
          <a:lstStyle/>
          <a:p>
            <a:r>
              <a:rPr lang="en-GB" sz="3200" dirty="0" smtClean="0"/>
              <a:t>Overview of capital processes</a:t>
            </a:r>
            <a:endParaRPr lang="en-GB" sz="3200" dirty="0"/>
          </a:p>
        </p:txBody>
      </p:sp>
      <p:sp>
        <p:nvSpPr>
          <p:cNvPr id="47" name="Flowchart: Process 46"/>
          <p:cNvSpPr/>
          <p:nvPr/>
        </p:nvSpPr>
        <p:spPr>
          <a:xfrm>
            <a:off x="611560" y="1556792"/>
            <a:ext cx="1368152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Asset brought into use</a:t>
            </a:r>
            <a:endParaRPr lang="en-GB" sz="1600" dirty="0"/>
          </a:p>
        </p:txBody>
      </p:sp>
      <p:sp>
        <p:nvSpPr>
          <p:cNvPr id="48" name="Flowchart: Process 47"/>
          <p:cNvSpPr/>
          <p:nvPr/>
        </p:nvSpPr>
        <p:spPr>
          <a:xfrm>
            <a:off x="2843808" y="1556792"/>
            <a:ext cx="3816424" cy="576064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Dr Asset cost (Commissioned) £x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Cr Asset cost (Uncommissioned) (£x)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9" name="Flowchart: Process 48"/>
          <p:cNvSpPr/>
          <p:nvPr/>
        </p:nvSpPr>
        <p:spPr>
          <a:xfrm>
            <a:off x="179512" y="6165304"/>
            <a:ext cx="792088" cy="576064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Central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0" name="Flowchart: Process 49"/>
          <p:cNvSpPr/>
          <p:nvPr/>
        </p:nvSpPr>
        <p:spPr>
          <a:xfrm>
            <a:off x="1043608" y="6165304"/>
            <a:ext cx="792088" cy="576064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tx1"/>
                </a:solidFill>
              </a:rPr>
              <a:t>O</a:t>
            </a:r>
            <a:r>
              <a:rPr lang="en-GB" sz="1400" dirty="0" smtClean="0">
                <a:solidFill>
                  <a:schemeClr val="tx1"/>
                </a:solidFill>
              </a:rPr>
              <a:t>racle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1" name="Flowchart: Process 50"/>
          <p:cNvSpPr/>
          <p:nvPr/>
        </p:nvSpPr>
        <p:spPr>
          <a:xfrm>
            <a:off x="1907704" y="6165304"/>
            <a:ext cx="792088" cy="576064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Local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75" name="Straight Arrow Connector 74"/>
          <p:cNvCxnSpPr>
            <a:stCxn id="47" idx="3"/>
            <a:endCxn id="48" idx="1"/>
          </p:cNvCxnSpPr>
          <p:nvPr/>
        </p:nvCxnSpPr>
        <p:spPr>
          <a:xfrm>
            <a:off x="1979712" y="1844824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876256" y="1556792"/>
            <a:ext cx="20162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Journal </a:t>
            </a:r>
            <a:r>
              <a:rPr lang="en-GB" u="sng" dirty="0" smtClean="0"/>
              <a:t>MUST</a:t>
            </a:r>
            <a:r>
              <a:rPr lang="en-GB" dirty="0" smtClean="0"/>
              <a:t>: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Be on correct SOF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Quote order number in the line description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State commissioning date</a:t>
            </a:r>
            <a:endParaRPr lang="en-GB" dirty="0"/>
          </a:p>
        </p:txBody>
      </p:sp>
      <p:sp>
        <p:nvSpPr>
          <p:cNvPr id="34" name="Flowchart: Process 33"/>
          <p:cNvSpPr/>
          <p:nvPr/>
        </p:nvSpPr>
        <p:spPr>
          <a:xfrm>
            <a:off x="2915816" y="3356992"/>
            <a:ext cx="3744416" cy="2376264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Income recognition journal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If SOF is 10 (HEFCE)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   Dr relevant HEFCE income code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   Cr 1026 (</a:t>
            </a:r>
            <a:r>
              <a:rPr lang="en-GB" sz="1600" dirty="0" err="1" smtClean="0">
                <a:solidFill>
                  <a:schemeClr val="tx1"/>
                </a:solidFill>
              </a:rPr>
              <a:t>Hefce</a:t>
            </a:r>
            <a:r>
              <a:rPr lang="en-GB" sz="1600" dirty="0" smtClean="0">
                <a:solidFill>
                  <a:schemeClr val="tx1"/>
                </a:solidFill>
              </a:rPr>
              <a:t> capital income)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If code is an R code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   Dr 1207 (relevant SOF)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   Cr 1206 (relevant SOF)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If P code: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   Dr 1227 (relevant SOF)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   Cr 1226 (relevant SOF)</a:t>
            </a:r>
          </a:p>
        </p:txBody>
      </p:sp>
      <p:sp>
        <p:nvSpPr>
          <p:cNvPr id="36" name="Flowchart: Process 35"/>
          <p:cNvSpPr/>
          <p:nvPr/>
        </p:nvSpPr>
        <p:spPr>
          <a:xfrm>
            <a:off x="2915816" y="2492896"/>
            <a:ext cx="3744416" cy="504056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Asset added to register and depreciation charged (month following commissioning)</a:t>
            </a:r>
          </a:p>
        </p:txBody>
      </p:sp>
      <p:cxnSp>
        <p:nvCxnSpPr>
          <p:cNvPr id="38" name="Straight Arrow Connector 37"/>
          <p:cNvCxnSpPr>
            <a:stCxn id="48" idx="2"/>
            <a:endCxn id="36" idx="0"/>
          </p:cNvCxnSpPr>
          <p:nvPr/>
        </p:nvCxnSpPr>
        <p:spPr>
          <a:xfrm>
            <a:off x="4752020" y="2132856"/>
            <a:ext cx="36004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6" idx="2"/>
            <a:endCxn id="34" idx="0"/>
          </p:cNvCxnSpPr>
          <p:nvPr/>
        </p:nvCxnSpPr>
        <p:spPr>
          <a:xfrm>
            <a:off x="4788024" y="2996952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6804248" y="4293096"/>
            <a:ext cx="23397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Data cleansing : from 1/8/2015 all new funded (or under construction) equipment assets must be on R or P codes.  Any unfunded elements must be held on other codes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339752" y="188640"/>
            <a:ext cx="6347048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Fixed Asset IE Codes</a:t>
            </a: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179512" y="1268760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Current List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5"/>
          <p:cNvSpPr txBox="1">
            <a:spLocks/>
          </p:cNvSpPr>
          <p:nvPr/>
        </p:nvSpPr>
        <p:spPr>
          <a:xfrm>
            <a:off x="4427984" y="1268760"/>
            <a:ext cx="4716016" cy="4525963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New List – from 1/4/2015</a:t>
            </a: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2060848"/>
            <a:ext cx="382905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060848"/>
            <a:ext cx="41433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TAB_col_white_backgroun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188640"/>
            <a:ext cx="4053136" cy="778098"/>
          </a:xfrm>
        </p:spPr>
        <p:txBody>
          <a:bodyPr>
            <a:normAutofit fontScale="90000"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Capital prepayments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052736"/>
            <a:ext cx="8712968" cy="5616624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en-GB" sz="5700" dirty="0"/>
              <a:t>In some cases large asset costs are prepaid</a:t>
            </a:r>
          </a:p>
          <a:p>
            <a:pPr>
              <a:lnSpc>
                <a:spcPct val="110000"/>
              </a:lnSpc>
              <a:buNone/>
            </a:pPr>
            <a:r>
              <a:rPr lang="en-GB" sz="5700" dirty="0"/>
              <a:t>Specific situations in which this can happen, as outlines by the Financial Procedures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4400" dirty="0" smtClean="0"/>
              <a:t>6.34. </a:t>
            </a:r>
            <a:r>
              <a:rPr lang="en-GB" sz="5600" u="sng" dirty="0" smtClean="0"/>
              <a:t>The University does not normally make payments in advance for goods or services. However, particular circumstances may require such payments. </a:t>
            </a:r>
          </a:p>
          <a:p>
            <a:pPr>
              <a:buNone/>
            </a:pPr>
            <a:endParaRPr lang="en-GB" sz="3800" u="sng" dirty="0"/>
          </a:p>
          <a:p>
            <a:pPr>
              <a:buNone/>
            </a:pPr>
            <a:r>
              <a:rPr lang="en-GB" sz="4900" dirty="0" smtClean="0"/>
              <a:t>Examples include:</a:t>
            </a:r>
          </a:p>
          <a:p>
            <a:pPr>
              <a:buNone/>
            </a:pPr>
            <a:r>
              <a:rPr lang="en-GB" sz="4900" dirty="0" smtClean="0"/>
              <a:t> Complex items of equipment that have to be individually made or adapted, where the supplier requires payment in advance; or</a:t>
            </a:r>
          </a:p>
          <a:p>
            <a:pPr>
              <a:buNone/>
            </a:pPr>
            <a:r>
              <a:rPr lang="en-GB" sz="4900" dirty="0" smtClean="0"/>
              <a:t> The terms and conditions imposed by a funding body require expenditure by a particular date, but delivery is not possible within that deadline.</a:t>
            </a:r>
          </a:p>
          <a:p>
            <a:pPr>
              <a:buNone/>
            </a:pPr>
            <a:endParaRPr lang="en-GB" sz="4900" dirty="0" smtClean="0"/>
          </a:p>
          <a:p>
            <a:pPr>
              <a:buNone/>
            </a:pPr>
            <a:r>
              <a:rPr lang="en-GB" sz="4900" u="sng" dirty="0" smtClean="0"/>
              <a:t>Payment in advance of delivery shall only take place if all the following conditions are met:</a:t>
            </a:r>
          </a:p>
          <a:p>
            <a:pPr>
              <a:buNone/>
            </a:pPr>
            <a:r>
              <a:rPr lang="en-GB" sz="4900" dirty="0" smtClean="0"/>
              <a:t>1. The Head of School and the Head of Faculty Finance have both approved the payment in advance; and</a:t>
            </a:r>
          </a:p>
          <a:p>
            <a:pPr>
              <a:buNone/>
            </a:pPr>
            <a:r>
              <a:rPr lang="en-GB" sz="4900" dirty="0" smtClean="0"/>
              <a:t>2. All University and EU requirements on competitive tendering have been met; and</a:t>
            </a:r>
          </a:p>
          <a:p>
            <a:pPr>
              <a:buNone/>
            </a:pPr>
            <a:r>
              <a:rPr lang="en-GB" sz="4900" dirty="0" smtClean="0"/>
              <a:t>3. A requisition and purchase order have been authorised and issued</a:t>
            </a:r>
          </a:p>
          <a:p>
            <a:pPr>
              <a:buNone/>
            </a:pPr>
            <a:endParaRPr lang="en-GB" sz="4900" dirty="0" smtClean="0"/>
          </a:p>
          <a:p>
            <a:pPr>
              <a:buNone/>
            </a:pPr>
            <a:r>
              <a:rPr lang="en-GB" sz="4900" u="sng" dirty="0" smtClean="0"/>
              <a:t>For all payments in advance of delivery exceeding £25,000 (excluding VAT), in addition to the rules above:</a:t>
            </a:r>
          </a:p>
          <a:p>
            <a:pPr>
              <a:buNone/>
            </a:pPr>
            <a:r>
              <a:rPr lang="en-GB" sz="4900" dirty="0" smtClean="0"/>
              <a:t>A suitable guarantee must be obtained, ensuring that the University will be protected if the supplier fails to deliver on the contract or goes out of business; and</a:t>
            </a:r>
          </a:p>
          <a:p>
            <a:pPr>
              <a:buNone/>
            </a:pPr>
            <a:r>
              <a:rPr lang="en-GB" sz="4900" dirty="0" smtClean="0"/>
              <a:t>The Faculty Dean and the Director of Finance (who may delegate this role to the Head of Procurement) must approve the arrangements in advance.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7784" y="764704"/>
            <a:ext cx="6059016" cy="792088"/>
          </a:xfrm>
        </p:spPr>
        <p:txBody>
          <a:bodyPr>
            <a:normAutofit/>
          </a:bodyPr>
          <a:lstStyle/>
          <a:p>
            <a:r>
              <a:rPr lang="en-GB" sz="4000" dirty="0" smtClean="0"/>
              <a:t>Oracle treatment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Business approval as normal</a:t>
            </a:r>
          </a:p>
          <a:p>
            <a:r>
              <a:rPr lang="en-GB" dirty="0" smtClean="0"/>
              <a:t>Raise  requisition, order etc.</a:t>
            </a:r>
          </a:p>
          <a:p>
            <a:r>
              <a:rPr lang="en-GB" dirty="0" smtClean="0"/>
              <a:t>Invoice received</a:t>
            </a:r>
          </a:p>
          <a:p>
            <a:r>
              <a:rPr lang="en-GB" dirty="0" smtClean="0"/>
              <a:t>Discuss with </a:t>
            </a:r>
            <a:r>
              <a:rPr lang="en-GB" dirty="0" err="1" smtClean="0"/>
              <a:t>HoSF</a:t>
            </a:r>
            <a:r>
              <a:rPr lang="en-GB" dirty="0" smtClean="0"/>
              <a:t> and seek approval, bank guarantees, </a:t>
            </a:r>
            <a:r>
              <a:rPr lang="en-GB" dirty="0" err="1" smtClean="0"/>
              <a:t>DoF</a:t>
            </a:r>
            <a:r>
              <a:rPr lang="en-GB" dirty="0" smtClean="0"/>
              <a:t> signature etc. to prepay the asset. </a:t>
            </a:r>
          </a:p>
          <a:p>
            <a:r>
              <a:rPr lang="en-GB" u="sng" dirty="0" smtClean="0"/>
              <a:t>Receipt the goods</a:t>
            </a:r>
          </a:p>
          <a:p>
            <a:r>
              <a:rPr lang="en-GB" dirty="0" err="1" smtClean="0"/>
              <a:t>HoSF</a:t>
            </a:r>
            <a:r>
              <a:rPr lang="en-GB" dirty="0" smtClean="0"/>
              <a:t> creates prepayment (auto-reversing)</a:t>
            </a:r>
          </a:p>
          <a:p>
            <a:r>
              <a:rPr lang="en-GB" dirty="0" smtClean="0"/>
              <a:t>Review each month to see if prepayment is still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3928" y="836712"/>
            <a:ext cx="5220072" cy="850106"/>
          </a:xfrm>
        </p:spPr>
        <p:txBody>
          <a:bodyPr/>
          <a:lstStyle/>
          <a:p>
            <a:r>
              <a:rPr lang="en-GB" dirty="0"/>
              <a:t>P</a:t>
            </a:r>
            <a:r>
              <a:rPr lang="en-GB" dirty="0" smtClean="0"/>
              <a:t>repayments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043608" y="1268760"/>
            <a:ext cx="12961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Approval processes</a:t>
            </a:r>
            <a:endParaRPr lang="en-GB" sz="1600" dirty="0"/>
          </a:p>
        </p:txBody>
      </p:sp>
      <p:sp>
        <p:nvSpPr>
          <p:cNvPr id="5" name="Flowchart: Document 4"/>
          <p:cNvSpPr/>
          <p:nvPr/>
        </p:nvSpPr>
        <p:spPr>
          <a:xfrm>
            <a:off x="2555776" y="1268760"/>
            <a:ext cx="1224136" cy="576064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Requisition</a:t>
            </a:r>
            <a:endParaRPr lang="en-GB" sz="1600" dirty="0"/>
          </a:p>
        </p:txBody>
      </p:sp>
      <p:sp>
        <p:nvSpPr>
          <p:cNvPr id="6" name="Flowchart: Document 5"/>
          <p:cNvSpPr/>
          <p:nvPr/>
        </p:nvSpPr>
        <p:spPr>
          <a:xfrm>
            <a:off x="2555776" y="1988840"/>
            <a:ext cx="1224136" cy="576064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O</a:t>
            </a:r>
            <a:r>
              <a:rPr lang="en-GB" sz="1600" dirty="0" smtClean="0"/>
              <a:t>rder</a:t>
            </a:r>
            <a:endParaRPr lang="en-GB" sz="1600" dirty="0"/>
          </a:p>
        </p:txBody>
      </p:sp>
      <p:sp>
        <p:nvSpPr>
          <p:cNvPr id="7" name="Flowchart: Process 6"/>
          <p:cNvSpPr/>
          <p:nvPr/>
        </p:nvSpPr>
        <p:spPr>
          <a:xfrm>
            <a:off x="2051720" y="3068960"/>
            <a:ext cx="2016224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‘‘Goods received’’ on Oracle</a:t>
            </a:r>
            <a:endParaRPr lang="en-GB" sz="1600" dirty="0"/>
          </a:p>
        </p:txBody>
      </p:sp>
      <p:sp>
        <p:nvSpPr>
          <p:cNvPr id="13" name="Flowchart: Document 12"/>
          <p:cNvSpPr/>
          <p:nvPr/>
        </p:nvSpPr>
        <p:spPr>
          <a:xfrm>
            <a:off x="2051720" y="3717032"/>
            <a:ext cx="2016224" cy="43204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Invoice</a:t>
            </a:r>
            <a:endParaRPr lang="en-GB" sz="1600" dirty="0"/>
          </a:p>
        </p:txBody>
      </p:sp>
      <p:sp>
        <p:nvSpPr>
          <p:cNvPr id="16" name="Rectangle 15"/>
          <p:cNvSpPr/>
          <p:nvPr/>
        </p:nvSpPr>
        <p:spPr>
          <a:xfrm>
            <a:off x="179512" y="1772816"/>
            <a:ext cx="432048" cy="36724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1600" dirty="0" smtClean="0"/>
              <a:t>Supplier</a:t>
            </a:r>
            <a:endParaRPr lang="en-GB" sz="1600" dirty="0"/>
          </a:p>
        </p:txBody>
      </p:sp>
      <p:sp>
        <p:nvSpPr>
          <p:cNvPr id="17" name="Flowchart: Process 16"/>
          <p:cNvSpPr/>
          <p:nvPr/>
        </p:nvSpPr>
        <p:spPr>
          <a:xfrm>
            <a:off x="2051720" y="4293096"/>
            <a:ext cx="2016224" cy="57606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Invoice matched</a:t>
            </a:r>
            <a:endParaRPr lang="en-GB" sz="1600" dirty="0"/>
          </a:p>
        </p:txBody>
      </p:sp>
      <p:cxnSp>
        <p:nvCxnSpPr>
          <p:cNvPr id="19" name="Straight Arrow Connector 18"/>
          <p:cNvCxnSpPr>
            <a:stCxn id="4" idx="3"/>
            <a:endCxn id="5" idx="1"/>
          </p:cNvCxnSpPr>
          <p:nvPr/>
        </p:nvCxnSpPr>
        <p:spPr>
          <a:xfrm>
            <a:off x="2339752" y="155679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5" idx="3"/>
            <a:endCxn id="6" idx="3"/>
          </p:cNvCxnSpPr>
          <p:nvPr/>
        </p:nvCxnSpPr>
        <p:spPr>
          <a:xfrm>
            <a:off x="3779912" y="1556792"/>
            <a:ext cx="12700" cy="720080"/>
          </a:xfrm>
          <a:prstGeom prst="bentConnector3">
            <a:avLst>
              <a:gd name="adj1" fmla="val 18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79912" y="1772816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Approval</a:t>
            </a:r>
            <a:endParaRPr lang="en-GB" sz="1400" dirty="0"/>
          </a:p>
        </p:txBody>
      </p:sp>
      <p:cxnSp>
        <p:nvCxnSpPr>
          <p:cNvPr id="26" name="Straight Arrow Connector 25"/>
          <p:cNvCxnSpPr>
            <a:stCxn id="6" idx="1"/>
          </p:cNvCxnSpPr>
          <p:nvPr/>
        </p:nvCxnSpPr>
        <p:spPr>
          <a:xfrm flipH="1">
            <a:off x="611560" y="2276872"/>
            <a:ext cx="19442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3" idx="1"/>
          </p:cNvCxnSpPr>
          <p:nvPr/>
        </p:nvCxnSpPr>
        <p:spPr>
          <a:xfrm>
            <a:off x="611560" y="3933056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Process 39"/>
          <p:cNvSpPr/>
          <p:nvPr/>
        </p:nvSpPr>
        <p:spPr>
          <a:xfrm>
            <a:off x="4932040" y="3140968"/>
            <a:ext cx="3312368" cy="792088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Invoice posts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Dr Asset cost (uncommissioned) £x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Cr Purchase ledger creditors       (£x)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42" name="Straight Arrow Connector 41"/>
          <p:cNvCxnSpPr>
            <a:stCxn id="13" idx="2"/>
            <a:endCxn id="17" idx="0"/>
          </p:cNvCxnSpPr>
          <p:nvPr/>
        </p:nvCxnSpPr>
        <p:spPr>
          <a:xfrm>
            <a:off x="3059832" y="4120517"/>
            <a:ext cx="0" cy="1725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7" idx="3"/>
            <a:endCxn id="40" idx="1"/>
          </p:cNvCxnSpPr>
          <p:nvPr/>
        </p:nvCxnSpPr>
        <p:spPr>
          <a:xfrm flipV="1">
            <a:off x="4067944" y="3537012"/>
            <a:ext cx="864096" cy="10441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Flowchart: Process 47"/>
          <p:cNvSpPr/>
          <p:nvPr/>
        </p:nvSpPr>
        <p:spPr>
          <a:xfrm>
            <a:off x="4932040" y="6021288"/>
            <a:ext cx="3816424" cy="576064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Dr Asset cost (Commissioned) £x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Cr Asset cost (</a:t>
            </a:r>
            <a:r>
              <a:rPr lang="en-GB" sz="1600" dirty="0" err="1" smtClean="0">
                <a:solidFill>
                  <a:schemeClr val="tx1"/>
                </a:solidFill>
              </a:rPr>
              <a:t>uncommissioned</a:t>
            </a:r>
            <a:r>
              <a:rPr lang="en-GB" sz="1600" dirty="0" smtClean="0">
                <a:solidFill>
                  <a:schemeClr val="tx1"/>
                </a:solidFill>
              </a:rPr>
              <a:t>) (£x)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9" name="Flowchart: Process 48"/>
          <p:cNvSpPr/>
          <p:nvPr/>
        </p:nvSpPr>
        <p:spPr>
          <a:xfrm>
            <a:off x="179512" y="6165304"/>
            <a:ext cx="792088" cy="576064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Central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0" name="Flowchart: Process 49"/>
          <p:cNvSpPr/>
          <p:nvPr/>
        </p:nvSpPr>
        <p:spPr>
          <a:xfrm>
            <a:off x="1043608" y="6165304"/>
            <a:ext cx="792088" cy="576064"/>
          </a:xfrm>
          <a:prstGeom prst="flowChartProcess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tx1"/>
                </a:solidFill>
              </a:rPr>
              <a:t>O</a:t>
            </a:r>
            <a:r>
              <a:rPr lang="en-GB" sz="1400" dirty="0" smtClean="0">
                <a:solidFill>
                  <a:schemeClr val="tx1"/>
                </a:solidFill>
              </a:rPr>
              <a:t>racle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1" name="Flowchart: Process 50"/>
          <p:cNvSpPr/>
          <p:nvPr/>
        </p:nvSpPr>
        <p:spPr>
          <a:xfrm>
            <a:off x="1907704" y="6165304"/>
            <a:ext cx="792088" cy="576064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Local process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1" name="Flowchart: Process 30"/>
          <p:cNvSpPr/>
          <p:nvPr/>
        </p:nvSpPr>
        <p:spPr>
          <a:xfrm>
            <a:off x="4788024" y="1700808"/>
            <a:ext cx="4104456" cy="432048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Authorisation for prepayment of capital equipment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4" name="Flowchart: Process 33"/>
          <p:cNvSpPr/>
          <p:nvPr/>
        </p:nvSpPr>
        <p:spPr>
          <a:xfrm>
            <a:off x="2051720" y="4941168"/>
            <a:ext cx="2016224" cy="5040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Goods received (off system notification)</a:t>
            </a:r>
            <a:endParaRPr lang="en-GB" sz="1600" dirty="0"/>
          </a:p>
        </p:txBody>
      </p:sp>
      <p:cxnSp>
        <p:nvCxnSpPr>
          <p:cNvPr id="36" name="Straight Arrow Connector 35"/>
          <p:cNvCxnSpPr>
            <a:endCxn id="34" idx="1"/>
          </p:cNvCxnSpPr>
          <p:nvPr/>
        </p:nvCxnSpPr>
        <p:spPr>
          <a:xfrm>
            <a:off x="611560" y="5157192"/>
            <a:ext cx="1440160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Flowchart: Process 37"/>
          <p:cNvSpPr/>
          <p:nvPr/>
        </p:nvSpPr>
        <p:spPr>
          <a:xfrm>
            <a:off x="1907704" y="5517232"/>
            <a:ext cx="2160240" cy="36004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/>
              <a:t>Asset brought into use</a:t>
            </a:r>
            <a:endParaRPr lang="en-GB" sz="1600" dirty="0"/>
          </a:p>
        </p:txBody>
      </p:sp>
      <p:sp>
        <p:nvSpPr>
          <p:cNvPr id="39" name="Flowchart: Process 38"/>
          <p:cNvSpPr/>
          <p:nvPr/>
        </p:nvSpPr>
        <p:spPr>
          <a:xfrm>
            <a:off x="4932040" y="4437112"/>
            <a:ext cx="3312368" cy="720080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Create  prepayment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Dr Prepayment (9367)		£x</a:t>
            </a:r>
          </a:p>
          <a:p>
            <a:r>
              <a:rPr lang="en-GB" sz="1600" dirty="0" smtClean="0">
                <a:solidFill>
                  <a:schemeClr val="tx1"/>
                </a:solidFill>
              </a:rPr>
              <a:t>Cr Asset cost (Uncommissioned) (£x)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4" name="Flowchart: Process 43"/>
          <p:cNvSpPr/>
          <p:nvPr/>
        </p:nvSpPr>
        <p:spPr>
          <a:xfrm>
            <a:off x="4932040" y="5229200"/>
            <a:ext cx="3312368" cy="288032"/>
          </a:xfrm>
          <a:prstGeom prst="flowChartProcess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dirty="0" smtClean="0">
                <a:solidFill>
                  <a:schemeClr val="tx1"/>
                </a:solidFill>
              </a:rPr>
              <a:t>Auto reverses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55" name="Elbow Connector 54"/>
          <p:cNvCxnSpPr>
            <a:stCxn id="68" idx="3"/>
            <a:endCxn id="39" idx="3"/>
          </p:cNvCxnSpPr>
          <p:nvPr/>
        </p:nvCxnSpPr>
        <p:spPr>
          <a:xfrm flipH="1" flipV="1">
            <a:off x="8244408" y="4797152"/>
            <a:ext cx="576064" cy="936104"/>
          </a:xfrm>
          <a:prstGeom prst="bentConnector3">
            <a:avLst>
              <a:gd name="adj1" fmla="val -3968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860032" y="4149080"/>
            <a:ext cx="3960440" cy="47705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GB" sz="1400" dirty="0" smtClean="0"/>
              <a:t>Repeat  monthly as required, until goods received</a:t>
            </a:r>
          </a:p>
          <a:p>
            <a:endParaRPr lang="en-GB" sz="1100" dirty="0"/>
          </a:p>
        </p:txBody>
      </p:sp>
      <p:cxnSp>
        <p:nvCxnSpPr>
          <p:cNvPr id="66" name="Straight Arrow Connector 65"/>
          <p:cNvCxnSpPr>
            <a:stCxn id="38" idx="3"/>
            <a:endCxn id="48" idx="1"/>
          </p:cNvCxnSpPr>
          <p:nvPr/>
        </p:nvCxnSpPr>
        <p:spPr>
          <a:xfrm>
            <a:off x="4067944" y="5697252"/>
            <a:ext cx="864096" cy="612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Flowchart: Process 67"/>
          <p:cNvSpPr/>
          <p:nvPr/>
        </p:nvSpPr>
        <p:spPr>
          <a:xfrm>
            <a:off x="4788024" y="5589240"/>
            <a:ext cx="4032448" cy="288032"/>
          </a:xfrm>
          <a:prstGeom prst="flowChartProces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 smtClean="0">
                <a:solidFill>
                  <a:schemeClr val="tx1"/>
                </a:solidFill>
              </a:rPr>
              <a:t>Monthly Review - stop when goods actually received</a:t>
            </a:r>
            <a:endParaRPr lang="en-GB" sz="1600" dirty="0">
              <a:solidFill>
                <a:schemeClr val="tx1"/>
              </a:solidFill>
            </a:endParaRPr>
          </a:p>
        </p:txBody>
      </p:sp>
      <p:cxnSp>
        <p:nvCxnSpPr>
          <p:cNvPr id="82" name="Straight Arrow Connector 81"/>
          <p:cNvCxnSpPr>
            <a:stCxn id="34" idx="3"/>
            <a:endCxn id="68" idx="1"/>
          </p:cNvCxnSpPr>
          <p:nvPr/>
        </p:nvCxnSpPr>
        <p:spPr>
          <a:xfrm>
            <a:off x="4067944" y="5193196"/>
            <a:ext cx="720080" cy="540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nc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1521</TotalTime>
  <Words>1024</Words>
  <Application>Microsoft Office PowerPoint</Application>
  <PresentationFormat>On-screen Show (4:3)</PresentationFormat>
  <Paragraphs>149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Finance1</vt:lpstr>
      <vt:lpstr>Capital processes and central income recognition</vt:lpstr>
      <vt:lpstr>Key SORP impact</vt:lpstr>
      <vt:lpstr>New processes - headlines</vt:lpstr>
      <vt:lpstr>Overview of capital processes</vt:lpstr>
      <vt:lpstr>Overview of capital processes</vt:lpstr>
      <vt:lpstr>PowerPoint Presentation</vt:lpstr>
      <vt:lpstr>Capital prepayments</vt:lpstr>
      <vt:lpstr>Oracle treatment</vt:lpstr>
      <vt:lpstr>Prepayments</vt:lpstr>
      <vt:lpstr>Capitalisation</vt:lpstr>
      <vt:lpstr>Enabling works</vt:lpstr>
      <vt:lpstr>Income recognition</vt:lpstr>
    </vt:vector>
  </TitlesOfParts>
  <Company>The University of Manchester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processes</dc:title>
  <dc:creator>Jill Roberts</dc:creator>
  <cp:lastModifiedBy>Jill Roberts</cp:lastModifiedBy>
  <cp:revision>131</cp:revision>
  <dcterms:created xsi:type="dcterms:W3CDTF">2015-06-03T11:13:51Z</dcterms:created>
  <dcterms:modified xsi:type="dcterms:W3CDTF">2015-12-02T12:27:47Z</dcterms:modified>
</cp:coreProperties>
</file>