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4" r:id="rId5"/>
    <p:sldId id="263" r:id="rId6"/>
    <p:sldId id="265" r:id="rId7"/>
    <p:sldId id="268" r:id="rId8"/>
    <p:sldId id="267" r:id="rId9"/>
    <p:sldId id="26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7" autoAdjust="0"/>
    <p:restoredTop sz="94713" autoAdjust="0"/>
  </p:normalViewPr>
  <p:slideViewPr>
    <p:cSldViewPr snapToGrid="0">
      <p:cViewPr varScale="1">
        <p:scale>
          <a:sx n="116" d="100"/>
          <a:sy n="116" d="100"/>
        </p:scale>
        <p:origin x="-2352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9900C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0" y="908720"/>
            <a:ext cx="9144000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1"/>
          <p:cNvSpPr txBox="1">
            <a:spLocks noChangeArrowheads="1"/>
          </p:cNvSpPr>
          <p:nvPr userDrawn="1"/>
        </p:nvSpPr>
        <p:spPr>
          <a:xfrm>
            <a:off x="0" y="692696"/>
            <a:ext cx="9144000" cy="360000"/>
          </a:xfrm>
          <a:prstGeom prst="rect">
            <a:avLst/>
          </a:prstGeom>
          <a:gradFill>
            <a:gsLst>
              <a:gs pos="0">
                <a:srgbClr val="FD7D3E"/>
              </a:gs>
              <a:gs pos="50000">
                <a:srgbClr val="FD7021"/>
              </a:gs>
              <a:gs pos="100000">
                <a:srgbClr val="FE6402"/>
              </a:gs>
            </a:gsLst>
            <a:lin ang="5400000" scaled="0"/>
          </a:gradFill>
          <a:ln w="19050"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txBody>
          <a:bodyPr lIns="129351" tIns="64676" rIns="129351" bIns="64676" anchor="ctr" anchorCtr="0"/>
          <a:lstStyle/>
          <a:p>
            <a:pPr algn="r" defTabSz="1434587" eaLnBrk="0" hangingPunct="0">
              <a:defRPr/>
            </a:pPr>
            <a:r>
              <a:rPr lang="en-GB" sz="60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	</a:t>
            </a:r>
            <a:endParaRPr lang="en-US" sz="6000" i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27" y="9529"/>
            <a:ext cx="1052941" cy="50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/>
          <a:lstStyle>
            <a:lvl1pPr>
              <a:buClr>
                <a:srgbClr val="7030A0"/>
              </a:buClr>
              <a:defRPr/>
            </a:lvl1pPr>
            <a:lvl2pPr marL="742950" indent="-285750">
              <a:buClr>
                <a:srgbClr val="FF9900"/>
              </a:buClr>
              <a:buFont typeface="Wingdings" panose="05000000000000000000" pitchFamily="2" charset="2"/>
              <a:buChar char="m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 txBox="1">
            <a:spLocks noChangeArrowheads="1"/>
          </p:cNvSpPr>
          <p:nvPr userDrawn="1"/>
        </p:nvSpPr>
        <p:spPr>
          <a:xfrm>
            <a:off x="-1" y="543818"/>
            <a:ext cx="9144001" cy="72008"/>
          </a:xfrm>
          <a:prstGeom prst="rect">
            <a:avLst/>
          </a:prstGeom>
          <a:gradFill>
            <a:gsLst>
              <a:gs pos="0">
                <a:srgbClr val="D8D8D8"/>
              </a:gs>
              <a:gs pos="50000">
                <a:srgbClr val="C8C8C8"/>
              </a:gs>
              <a:gs pos="100000">
                <a:srgbClr val="B6B6B6"/>
              </a:gs>
            </a:gsLst>
            <a:lin ang="5400000" scaled="0"/>
          </a:gradFill>
        </p:spPr>
        <p:txBody>
          <a:bodyPr lIns="129351" tIns="64676" rIns="129351" bIns="64676" anchor="ctr" anchorCtr="0"/>
          <a:lstStyle/>
          <a:p>
            <a:pPr defTabSz="1434587" eaLnBrk="0" hangingPunct="0">
              <a:lnSpc>
                <a:spcPct val="150000"/>
              </a:lnSpc>
              <a:defRPr/>
            </a:pPr>
            <a:endParaRPr lang="en-GB" sz="4400" kern="0" dirty="0" smtClean="0">
              <a:solidFill>
                <a:schemeClr val="bg2">
                  <a:lumMod val="50000"/>
                </a:schemeClr>
              </a:solidFill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9" name="Rectangle 1"/>
          <p:cNvSpPr txBox="1">
            <a:spLocks noChangeArrowheads="1"/>
          </p:cNvSpPr>
          <p:nvPr userDrawn="1"/>
        </p:nvSpPr>
        <p:spPr>
          <a:xfrm>
            <a:off x="0" y="620688"/>
            <a:ext cx="9144000" cy="643210"/>
          </a:xfrm>
          <a:prstGeom prst="rect">
            <a:avLst/>
          </a:prstGeom>
          <a:gradFill>
            <a:gsLst>
              <a:gs pos="0">
                <a:srgbClr val="FD7D3E"/>
              </a:gs>
              <a:gs pos="50000">
                <a:srgbClr val="FD7021"/>
              </a:gs>
              <a:gs pos="100000">
                <a:srgbClr val="FE6402"/>
              </a:gs>
            </a:gsLst>
            <a:lin ang="5400000" scaled="0"/>
          </a:gradFill>
          <a:ln w="19050"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txBody>
          <a:bodyPr lIns="129351" tIns="64676" rIns="129351" bIns="64676" anchor="ctr" anchorCtr="0"/>
          <a:lstStyle/>
          <a:p>
            <a:pPr algn="r" defTabSz="1434587" eaLnBrk="0" hangingPunct="0">
              <a:defRPr/>
            </a:pPr>
            <a:r>
              <a:rPr lang="en-GB" sz="60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	</a:t>
            </a:r>
            <a:endParaRPr lang="en-US" sz="6000" i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10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8609" y="7046"/>
            <a:ext cx="2412865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"/>
          <p:cNvSpPr txBox="1">
            <a:spLocks noChangeArrowheads="1"/>
          </p:cNvSpPr>
          <p:nvPr userDrawn="1"/>
        </p:nvSpPr>
        <p:spPr>
          <a:xfrm>
            <a:off x="0" y="6525344"/>
            <a:ext cx="9144000" cy="288032"/>
          </a:xfrm>
          <a:prstGeom prst="rect">
            <a:avLst/>
          </a:prstGeom>
          <a:gradFill>
            <a:gsLst>
              <a:gs pos="0">
                <a:srgbClr val="FD7D3E"/>
              </a:gs>
              <a:gs pos="50000">
                <a:srgbClr val="FD7021"/>
              </a:gs>
              <a:gs pos="100000">
                <a:srgbClr val="FE6402"/>
              </a:gs>
            </a:gsLst>
            <a:lin ang="5400000" scaled="0"/>
          </a:gradFill>
          <a:ln w="19050">
            <a:noFill/>
          </a:ln>
          <a:effectLst>
            <a:outerShdw blurRad="50800" dist="38100" dir="16200000" rotWithShape="0">
              <a:prstClr val="black">
                <a:alpha val="20000"/>
              </a:prstClr>
            </a:outerShdw>
          </a:effectLst>
        </p:spPr>
        <p:txBody>
          <a:bodyPr lIns="180000" tIns="0" rIns="180000" bIns="0" anchor="ctr" anchorCtr="0"/>
          <a:lstStyle/>
          <a:p>
            <a:pPr algn="r" defTabSz="1434587" eaLnBrk="0" hangingPunct="0">
              <a:defRPr/>
            </a:pPr>
            <a:endParaRPr lang="en-US" sz="4400" b="0" i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Medium ITC" pitchFamily="34" charset="0"/>
              <a:ea typeface="+mj-ea"/>
              <a:cs typeface="+mj-cs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778976" y="6478388"/>
            <a:ext cx="33650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www.sustainable-systems.org.uk</a:t>
            </a:r>
            <a:endParaRPr lang="en-GB" sz="16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8864" y="620688"/>
            <a:ext cx="8229600" cy="6529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Rectangle 1"/>
          <p:cNvSpPr txBox="1">
            <a:spLocks noChangeArrowheads="1"/>
          </p:cNvSpPr>
          <p:nvPr userDrawn="1"/>
        </p:nvSpPr>
        <p:spPr>
          <a:xfrm>
            <a:off x="0" y="6785992"/>
            <a:ext cx="9144001" cy="72008"/>
          </a:xfrm>
          <a:prstGeom prst="rect">
            <a:avLst/>
          </a:prstGeom>
          <a:gradFill>
            <a:gsLst>
              <a:gs pos="0">
                <a:srgbClr val="D8D8D8"/>
              </a:gs>
              <a:gs pos="50000">
                <a:srgbClr val="C8C8C8"/>
              </a:gs>
              <a:gs pos="100000">
                <a:srgbClr val="B6B6B6"/>
              </a:gs>
            </a:gsLst>
            <a:lin ang="5400000" scaled="0"/>
          </a:gradFill>
        </p:spPr>
        <p:txBody>
          <a:bodyPr lIns="129351" tIns="64676" rIns="129351" bIns="64676" anchor="ctr" anchorCtr="0"/>
          <a:lstStyle/>
          <a:p>
            <a:pPr defTabSz="1434587" eaLnBrk="0" hangingPunct="0">
              <a:lnSpc>
                <a:spcPct val="150000"/>
              </a:lnSpc>
              <a:defRPr/>
            </a:pPr>
            <a:endParaRPr lang="en-GB" sz="4400" kern="0" dirty="0" smtClean="0">
              <a:solidFill>
                <a:schemeClr val="bg2">
                  <a:lumMod val="50000"/>
                </a:schemeClr>
              </a:solidFill>
              <a:latin typeface="Calibri" pitchFamily="34" charset="0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3800" b="1" kern="1200">
          <a:solidFill>
            <a:schemeClr val="bg1"/>
          </a:solidFill>
          <a:effectLst/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9900CC"/>
        </a:buClr>
        <a:buFont typeface="Wingdings" panose="05000000000000000000" pitchFamily="2" charset="2"/>
        <a:buChar char="m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m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google.co.uk/url?sa=i&amp;rct=j&amp;q=&amp;esrc=s&amp;source=images&amp;cd=&amp;cad=rja&amp;uact=8&amp;ved=0CAcQjRxqFQoTCNf8jvKj6sgCFUM7GgodxicDQg&amp;url=https://politicalsciencereplication.wordpress.com/2014/02/25/replication-workshop-what-frustrated-students-and-why-they-still-liked-the-course/&amp;psig=AFQjCNGUHiIXHSubSIUXMg1NpSMKtDnc4A&amp;ust=1446297411464276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CAcQjRxqFQoTCN_smNSs6sgCFQo7Ggod30AODw&amp;url=http://www.mountsinai.org/patient-care/service-areas/children/areas-of-care/childrens-environmental-health-center/publications&amp;psig=AFQjCNEmj9yvXJ5U8qXEz7l1NwqThOmzTQ&amp;ust=1446299771647381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.uk/url?sa=i&amp;rct=j&amp;q=&amp;esrc=s&amp;source=images&amp;cd=&amp;cad=rja&amp;uact=8&amp;ved=0CAcQjRxqFQoTCNKO3Nyt6sgCFUJQGgodk8oKYQ&amp;url=http://www.sciencesurvivalblog.com/high-impact-journals/how-to-choose-your-key-publication_6924&amp;psig=AFQjCNEmj9yvXJ5U8qXEz7l1NwqThOmzTQ&amp;ust=144629977164738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8.jpeg"/><Relationship Id="rId4" Type="http://schemas.openxmlformats.org/officeDocument/2006/relationships/hyperlink" Target="http://www.google.co.uk/url?sa=i&amp;rct=j&amp;q=&amp;esrc=s&amp;source=images&amp;cd=&amp;cad=rja&amp;uact=8&amp;ved=0CAcQjRxqFQoTCP-n6ZOu6sgCFclZGgod4OUMHA&amp;url=http://www.autoexpress.co.uk/vans/65084/get-government-funding-your-small-business&amp;psig=AFQjCNHUiVcB3zMXVH0IJlgBaZbbzxO6zw&amp;ust=1446300152597345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.uk/url?sa=i&amp;rct=j&amp;q=&amp;esrc=s&amp;source=images&amp;cd=&amp;cad=rja&amp;uact=8&amp;ved=0CAcQjRxqFQoTCJChlb6s6sgCFcjSGgodtxkDZA&amp;url=http://estheryarrington.com/are-you-chasing-money-away/&amp;psig=AFQjCNEY2Srm0WhS5W24VUH8AfnvdoqFUA&amp;ust=144629971076041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://www.google.co.uk/url?sa=i&amp;rct=j&amp;q=&amp;esrc=s&amp;source=images&amp;cd=&amp;cad=rja&amp;uact=8&amp;ved=0CAcQjRxqFQoTCN_smNSs6sgCFQo7Ggod30AODw&amp;url=http://www.mountsinai.org/patient-care/service-areas/children/areas-of-care/childrens-environmental-health-center/publications&amp;psig=AFQjCNEmj9yvXJ5U8qXEz7l1NwqThOmzTQ&amp;ust=1446299771647381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.uk/url?sa=i&amp;rct=j&amp;q=&amp;esrc=s&amp;source=images&amp;cd=&amp;cad=rja&amp;uact=8&amp;ved=0CAcQjRxqFQoTCIvEo86v6sgCFUZWGgodKSIBuQ&amp;url=http://www.acfe.com/ethics-and-compliance.aspx&amp;psig=AFQjCNGfN0vmKADb6QSft4XL_cVScpqwlQ&amp;ust=144630056383346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1787525"/>
            <a:ext cx="8407400" cy="1971675"/>
          </a:xfrm>
        </p:spPr>
        <p:txBody>
          <a:bodyPr/>
          <a:lstStyle/>
          <a:p>
            <a:r>
              <a:rPr lang="en-GB" dirty="0"/>
              <a:t>Rethinking UK </a:t>
            </a:r>
            <a:r>
              <a:rPr lang="en-GB" dirty="0" smtClean="0"/>
              <a:t>research funding: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3600" dirty="0" smtClean="0">
                <a:solidFill>
                  <a:srgbClr val="FF0000"/>
                </a:solidFill>
              </a:rPr>
              <a:t>How does short-term research affect reproducibility</a:t>
            </a:r>
            <a:r>
              <a:rPr lang="en-GB" sz="3600" dirty="0">
                <a:solidFill>
                  <a:srgbClr val="FF0000"/>
                </a:solidFill>
              </a:rPr>
              <a:t>, </a:t>
            </a:r>
            <a:r>
              <a:rPr lang="en-GB" sz="3600" dirty="0" smtClean="0">
                <a:solidFill>
                  <a:srgbClr val="FF0000"/>
                </a:solidFill>
              </a:rPr>
              <a:t>ethics </a:t>
            </a:r>
            <a:r>
              <a:rPr lang="en-GB" sz="3600" dirty="0">
                <a:solidFill>
                  <a:srgbClr val="FF0000"/>
                </a:solidFill>
              </a:rPr>
              <a:t>and </a:t>
            </a:r>
            <a:r>
              <a:rPr lang="en-GB" sz="3600" dirty="0" smtClean="0">
                <a:solidFill>
                  <a:srgbClr val="FF0000"/>
                </a:solidFill>
              </a:rPr>
              <a:t>outcomes?</a:t>
            </a:r>
            <a:endParaRPr lang="en-GB" sz="3600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22800"/>
            <a:ext cx="6400800" cy="1752600"/>
          </a:xfrm>
        </p:spPr>
        <p:txBody>
          <a:bodyPr>
            <a:normAutofit lnSpcReduction="10000"/>
          </a:bodyPr>
          <a:lstStyle/>
          <a:p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Adisa Azapagic</a:t>
            </a:r>
          </a:p>
          <a:p>
            <a:endParaRPr lang="en-GB" sz="2200" dirty="0" smtClean="0"/>
          </a:p>
          <a:p>
            <a:r>
              <a:rPr lang="en-GB" sz="2200" dirty="0" smtClean="0"/>
              <a:t>School of Chemical Engineering </a:t>
            </a:r>
          </a:p>
          <a:p>
            <a:r>
              <a:rPr lang="en-GB" sz="2200" dirty="0" smtClean="0"/>
              <a:t>and Analytical Science</a:t>
            </a:r>
            <a:endParaRPr lang="en-GB" sz="2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am I here?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30 years of research experience</a:t>
            </a:r>
          </a:p>
          <a:p>
            <a:endParaRPr lang="en-GB" dirty="0"/>
          </a:p>
          <a:p>
            <a:r>
              <a:rPr lang="en-GB" dirty="0" smtClean="0"/>
              <a:t>Editor-in-Chief of two Elsevier journals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25 researchers in my group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77259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am I here?</a:t>
            </a:r>
          </a:p>
        </p:txBody>
      </p:sp>
      <p:pic>
        <p:nvPicPr>
          <p:cNvPr id="4" name="Picture 2" descr="C:\Users\Adisa\Pictures\AA\My group\SIS group photos best\CEAS Research Group (4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401" y="1362284"/>
            <a:ext cx="8272462" cy="502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3938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are you here?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To discuss issues in short-term research</a:t>
            </a:r>
          </a:p>
          <a:p>
            <a:pPr lvl="1"/>
            <a:r>
              <a:rPr lang="en-GB" dirty="0" smtClean="0"/>
              <a:t>Reproducibility</a:t>
            </a:r>
          </a:p>
          <a:p>
            <a:pPr lvl="1"/>
            <a:r>
              <a:rPr lang="en-GB" dirty="0" smtClean="0"/>
              <a:t>Ethics</a:t>
            </a:r>
          </a:p>
          <a:p>
            <a:pPr marL="457200" lvl="1" indent="0" algn="ctr">
              <a:buNone/>
            </a:pPr>
            <a:endParaRPr lang="en-GB" dirty="0"/>
          </a:p>
        </p:txBody>
      </p:sp>
      <p:pic>
        <p:nvPicPr>
          <p:cNvPr id="2052" name="Picture 4" descr="https://politicalsciencereplication.files.wordpress.com/2014/02/reproducibility.jpg?w=300&amp;h=25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49700" y="2208212"/>
            <a:ext cx="4867275" cy="4120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0236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652934"/>
          </a:xfrm>
        </p:spPr>
        <p:txBody>
          <a:bodyPr/>
          <a:lstStyle/>
          <a:p>
            <a:r>
              <a:rPr lang="en-GB" dirty="0"/>
              <a:t>Short-term </a:t>
            </a:r>
            <a:r>
              <a:rPr lang="en-GB" dirty="0" smtClean="0"/>
              <a:t>research: some issues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Effort to prepare proposals similar to that for long-term projects</a:t>
            </a:r>
          </a:p>
          <a:p>
            <a:r>
              <a:rPr lang="en-GB" dirty="0" smtClean="0"/>
              <a:t>Availability of good-quality researchers</a:t>
            </a:r>
          </a:p>
          <a:p>
            <a:r>
              <a:rPr lang="en-GB" dirty="0" smtClean="0"/>
              <a:t>Learning curves must be short</a:t>
            </a:r>
          </a:p>
          <a:p>
            <a:r>
              <a:rPr lang="en-GB" dirty="0" smtClean="0"/>
              <a:t>Need to publish quickly</a:t>
            </a:r>
          </a:p>
          <a:p>
            <a:r>
              <a:rPr lang="en-GB" dirty="0" smtClean="0"/>
              <a:t>Reliability and reproducibility </a:t>
            </a:r>
          </a:p>
          <a:p>
            <a:r>
              <a:rPr lang="en-GB" dirty="0" smtClean="0"/>
              <a:t>Staff turnover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55943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Reproducibility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Data</a:t>
            </a:r>
          </a:p>
          <a:p>
            <a:pPr lvl="1"/>
            <a:r>
              <a:rPr lang="en-GB" dirty="0" smtClean="0"/>
              <a:t>Gaps </a:t>
            </a:r>
          </a:p>
          <a:p>
            <a:pPr lvl="1"/>
            <a:r>
              <a:rPr lang="en-GB" dirty="0" smtClean="0"/>
              <a:t>Quality/reliability</a:t>
            </a:r>
          </a:p>
          <a:p>
            <a:pPr lvl="1"/>
            <a:r>
              <a:rPr lang="en-GB" dirty="0"/>
              <a:t>Incomplete  </a:t>
            </a:r>
            <a:r>
              <a:rPr lang="en-GB" dirty="0" smtClean="0"/>
              <a:t> </a:t>
            </a:r>
          </a:p>
          <a:p>
            <a:pPr lvl="1"/>
            <a:r>
              <a:rPr lang="en-GB" dirty="0" smtClean="0"/>
              <a:t>Erroneous</a:t>
            </a:r>
          </a:p>
          <a:p>
            <a:pPr lvl="1"/>
            <a:endParaRPr lang="en-GB" dirty="0"/>
          </a:p>
          <a:p>
            <a:r>
              <a:rPr lang="en-GB" dirty="0" smtClean="0"/>
              <a:t>Publications</a:t>
            </a:r>
          </a:p>
          <a:p>
            <a:pPr lvl="1"/>
            <a:r>
              <a:rPr lang="en-GB" dirty="0" smtClean="0"/>
              <a:t>Unclear</a:t>
            </a:r>
          </a:p>
          <a:p>
            <a:pPr lvl="1"/>
            <a:r>
              <a:rPr lang="en-GB" dirty="0" smtClean="0"/>
              <a:t>Non-transparent</a:t>
            </a:r>
          </a:p>
          <a:p>
            <a:pPr lvl="1"/>
            <a:r>
              <a:rPr lang="en-GB" dirty="0" smtClean="0"/>
              <a:t>Incomplete</a:t>
            </a:r>
          </a:p>
          <a:p>
            <a:pPr lvl="1"/>
            <a:r>
              <a:rPr lang="en-GB" dirty="0" smtClean="0"/>
              <a:t>Presentation of results</a:t>
            </a:r>
          </a:p>
          <a:p>
            <a:pPr lvl="1"/>
            <a:r>
              <a:rPr lang="en-GB" dirty="0" smtClean="0"/>
              <a:t>… </a:t>
            </a:r>
          </a:p>
          <a:p>
            <a:pPr marL="457200" lvl="1" indent="0">
              <a:buNone/>
            </a:pPr>
            <a:endParaRPr lang="en-GB" dirty="0"/>
          </a:p>
        </p:txBody>
      </p:sp>
      <p:pic>
        <p:nvPicPr>
          <p:cNvPr id="4098" name="Picture 2" descr="Image result for da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690655"/>
            <a:ext cx="2692400" cy="167212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www.mountsinai.org/static_files/MSMC/Images/Patient%20Care%20Images/Service%20Areas/Children/Childrens%20Environmental%20Health%20Center/CEHC_Publication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72100" y="4130676"/>
            <a:ext cx="2759074" cy="1403954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8047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95288"/>
            <a:ext cx="9144000" cy="652934"/>
          </a:xfrm>
        </p:spPr>
        <p:txBody>
          <a:bodyPr/>
          <a:lstStyle/>
          <a:p>
            <a:r>
              <a:rPr lang="en-GB" sz="3200" dirty="0"/>
              <a:t>What can be done to improve </a:t>
            </a:r>
            <a:r>
              <a:rPr lang="en-GB" sz="3200" dirty="0" smtClean="0"/>
              <a:t>reproducibility?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5100"/>
            <a:ext cx="8229600" cy="4709120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Data</a:t>
            </a:r>
          </a:p>
          <a:p>
            <a:pPr lvl="1"/>
            <a:r>
              <a:rPr lang="en-GB" dirty="0" smtClean="0"/>
              <a:t>Standardisation</a:t>
            </a:r>
          </a:p>
          <a:p>
            <a:pPr lvl="1"/>
            <a:r>
              <a:rPr lang="en-GB" dirty="0" smtClean="0"/>
              <a:t>Open databases</a:t>
            </a:r>
          </a:p>
          <a:p>
            <a:pPr lvl="1"/>
            <a:r>
              <a:rPr lang="en-GB" dirty="0" smtClean="0"/>
              <a:t>Quality control</a:t>
            </a:r>
          </a:p>
          <a:p>
            <a:endParaRPr lang="en-GB" dirty="0" smtClean="0"/>
          </a:p>
          <a:p>
            <a:r>
              <a:rPr lang="en-GB" dirty="0" smtClean="0"/>
              <a:t>Funding </a:t>
            </a:r>
          </a:p>
          <a:p>
            <a:pPr lvl="1"/>
            <a:r>
              <a:rPr lang="en-GB" dirty="0"/>
              <a:t>Impact driven</a:t>
            </a:r>
          </a:p>
          <a:p>
            <a:pPr lvl="1"/>
            <a:r>
              <a:rPr lang="en-GB" dirty="0" smtClean="0"/>
              <a:t>Long-term (10+ </a:t>
            </a:r>
            <a:r>
              <a:rPr lang="en-GB" dirty="0" err="1" smtClean="0"/>
              <a:t>yrs</a:t>
            </a:r>
            <a:r>
              <a:rPr lang="en-GB" dirty="0" smtClean="0"/>
              <a:t>)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 smtClean="0"/>
              <a:t>Outcomes</a:t>
            </a:r>
          </a:p>
          <a:p>
            <a:pPr lvl="1"/>
            <a:r>
              <a:rPr lang="en-GB" dirty="0"/>
              <a:t>Q</a:t>
            </a:r>
            <a:r>
              <a:rPr lang="en-GB" dirty="0" smtClean="0"/>
              <a:t>uality not quantity</a:t>
            </a:r>
            <a:endParaRPr lang="en-GB" dirty="0"/>
          </a:p>
        </p:txBody>
      </p:sp>
      <p:pic>
        <p:nvPicPr>
          <p:cNvPr id="6150" name="Picture 6" descr="http://www.sciencesurvivalblog.com/wp-content/uploads/2013/02/17427444_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0899" y="4918075"/>
            <a:ext cx="1920776" cy="15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cdn2.autoexpress.co.uk/sites/autoexpressuk/files/styles/article_main_image/public/govt-funding.jpg?itok=nyvA6muc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11900" y="3495676"/>
            <a:ext cx="1844674" cy="122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dat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6500" y="1849437"/>
            <a:ext cx="1825625" cy="1133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6071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Ethics: some pressures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1600200"/>
            <a:ext cx="8229600" cy="4709120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Chasing money</a:t>
            </a:r>
          </a:p>
          <a:p>
            <a:pPr lvl="1"/>
            <a:r>
              <a:rPr lang="en-GB" dirty="0" smtClean="0"/>
              <a:t>Need to bring funding in</a:t>
            </a:r>
          </a:p>
          <a:p>
            <a:pPr lvl="1"/>
            <a:r>
              <a:rPr lang="en-GB" dirty="0" smtClean="0"/>
              <a:t>Changing research directions</a:t>
            </a:r>
          </a:p>
          <a:p>
            <a:pPr lvl="1"/>
            <a:r>
              <a:rPr lang="en-GB" dirty="0" smtClean="0"/>
              <a:t>Lack of in-depth knowledge </a:t>
            </a:r>
          </a:p>
          <a:p>
            <a:pPr marL="457200" lvl="1" indent="0">
              <a:buNone/>
            </a:pPr>
            <a:endParaRPr lang="en-GB" dirty="0" smtClean="0"/>
          </a:p>
          <a:p>
            <a:r>
              <a:rPr lang="en-GB" dirty="0" smtClean="0"/>
              <a:t>Need to publish</a:t>
            </a:r>
          </a:p>
          <a:p>
            <a:pPr lvl="1"/>
            <a:r>
              <a:rPr lang="en-GB" dirty="0" smtClean="0"/>
              <a:t>Quantity matters</a:t>
            </a:r>
          </a:p>
          <a:p>
            <a:pPr lvl="1"/>
            <a:r>
              <a:rPr lang="en-GB" dirty="0" smtClean="0"/>
              <a:t>Poor quality</a:t>
            </a:r>
          </a:p>
          <a:p>
            <a:pPr lvl="1"/>
            <a:r>
              <a:rPr lang="en-GB" dirty="0"/>
              <a:t>Self-plagiarism </a:t>
            </a:r>
          </a:p>
          <a:p>
            <a:pPr lvl="1"/>
            <a:r>
              <a:rPr lang="en-GB" dirty="0" smtClean="0"/>
              <a:t>Reproducibility</a:t>
            </a:r>
          </a:p>
          <a:p>
            <a:pPr lvl="1"/>
            <a:endParaRPr lang="en-GB" dirty="0" smtClean="0"/>
          </a:p>
        </p:txBody>
      </p:sp>
      <p:pic>
        <p:nvPicPr>
          <p:cNvPr id="5124" name="Picture 4" descr="http://estheryarrington.com/wp-content/uploads/chasing-money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68999" y="1884362"/>
            <a:ext cx="2892425" cy="1655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mountsinai.org/static_files/MSMC/Images/Patient%20Care%20Images/Service%20Areas/Children/Childrens%20Environmental%20Health%20Center/CEHC_Publications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32500" y="4486276"/>
            <a:ext cx="2759074" cy="1403954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2354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could ethics be improved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7700"/>
            <a:ext cx="8229600" cy="4178300"/>
          </a:xfrm>
        </p:spPr>
        <p:txBody>
          <a:bodyPr/>
          <a:lstStyle/>
          <a:p>
            <a:r>
              <a:rPr lang="en-GB" dirty="0" smtClean="0"/>
              <a:t>Long-termism </a:t>
            </a:r>
          </a:p>
          <a:p>
            <a:r>
              <a:rPr lang="en-GB" dirty="0" smtClean="0"/>
              <a:t>Funding models</a:t>
            </a:r>
          </a:p>
          <a:p>
            <a:r>
              <a:rPr lang="en-GB" dirty="0"/>
              <a:t>Q</a:t>
            </a:r>
            <a:r>
              <a:rPr lang="en-GB" dirty="0" smtClean="0"/>
              <a:t>uality</a:t>
            </a:r>
          </a:p>
          <a:p>
            <a:r>
              <a:rPr lang="en-GB" dirty="0"/>
              <a:t>I</a:t>
            </a:r>
            <a:r>
              <a:rPr lang="en-GB" dirty="0" smtClean="0"/>
              <a:t>ntegrity </a:t>
            </a:r>
          </a:p>
          <a:p>
            <a:r>
              <a:rPr lang="en-GB" dirty="0" smtClean="0"/>
              <a:t>(Self) regulation (?)</a:t>
            </a:r>
            <a:endParaRPr lang="en-GB" dirty="0"/>
          </a:p>
          <a:p>
            <a:r>
              <a:rPr lang="en-GB" dirty="0" smtClean="0"/>
              <a:t>Journals  </a:t>
            </a:r>
            <a:endParaRPr lang="en-GB" dirty="0"/>
          </a:p>
        </p:txBody>
      </p:sp>
      <p:pic>
        <p:nvPicPr>
          <p:cNvPr id="7170" name="Picture 2" descr="http://www.acfe.com/uploadedImages/ACFE_Website/Content/images/topic-landing/ethics-and-complianc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0275" y="2506662"/>
            <a:ext cx="4029075" cy="223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8352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169</Words>
  <Application>Microsoft Office PowerPoint</Application>
  <PresentationFormat>On-screen Show (4:3)</PresentationFormat>
  <Paragraphs>67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Rethinking UK research funding:  How does short-term research affect reproducibility, ethics and outcomes?</vt:lpstr>
      <vt:lpstr>Why am I here?</vt:lpstr>
      <vt:lpstr>Why am I here?</vt:lpstr>
      <vt:lpstr>Why are you here?</vt:lpstr>
      <vt:lpstr>Short-term research: some issues</vt:lpstr>
      <vt:lpstr>Reproducibility</vt:lpstr>
      <vt:lpstr>What can be done to improve reproducibility?</vt:lpstr>
      <vt:lpstr>Ethics: some pressures</vt:lpstr>
      <vt:lpstr>How could ethics be improved</vt:lpstr>
    </vt:vector>
  </TitlesOfParts>
  <Company>University of Manchester [work-at-home copy]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Martyn</dc:creator>
  <cp:lastModifiedBy>Pamela Thompson</cp:lastModifiedBy>
  <cp:revision>21</cp:revision>
  <dcterms:created xsi:type="dcterms:W3CDTF">2013-10-30T11:49:22Z</dcterms:created>
  <dcterms:modified xsi:type="dcterms:W3CDTF">2015-11-02T19:03:16Z</dcterms:modified>
</cp:coreProperties>
</file>