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81" r:id="rId2"/>
    <p:sldId id="275" r:id="rId3"/>
    <p:sldId id="286" r:id="rId4"/>
    <p:sldId id="287" r:id="rId5"/>
    <p:sldId id="288" r:id="rId6"/>
    <p:sldId id="280" r:id="rId7"/>
    <p:sldId id="290" r:id="rId8"/>
    <p:sldId id="295" r:id="rId9"/>
    <p:sldId id="291" r:id="rId10"/>
    <p:sldId id="292" r:id="rId11"/>
    <p:sldId id="296" r:id="rId12"/>
    <p:sldId id="297" r:id="rId13"/>
    <p:sldId id="294" r:id="rId14"/>
    <p:sldId id="298" r:id="rId15"/>
  </p:sldIdLst>
  <p:sldSz cx="9144000" cy="6858000" type="screen4x3"/>
  <p:notesSz cx="6669088" cy="97758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556" autoAdjust="0"/>
  </p:normalViewPr>
  <p:slideViewPr>
    <p:cSldViewPr>
      <p:cViewPr varScale="1">
        <p:scale>
          <a:sx n="79" d="100"/>
          <a:sy n="79" d="100"/>
        </p:scale>
        <p:origin x="192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AB4AF3-EDE7-40A9-B2D4-4CEFD16C71CB}"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GB"/>
        </a:p>
      </dgm:t>
    </dgm:pt>
    <dgm:pt modelId="{A51F691D-1B11-406D-B71B-B8BC356F6E07}">
      <dgm:prSet phldrT="[Text]"/>
      <dgm:spPr/>
      <dgm:t>
        <a:bodyPr/>
        <a:lstStyle/>
        <a:p>
          <a:r>
            <a:rPr lang="en-GB" dirty="0" smtClean="0"/>
            <a:t>89% on-line</a:t>
          </a:r>
          <a:endParaRPr lang="en-GB" dirty="0"/>
        </a:p>
      </dgm:t>
    </dgm:pt>
    <dgm:pt modelId="{C2060B3D-C2FD-42B0-848B-6A320A68F8E1}" type="parTrans" cxnId="{211F3EFE-FD8E-4DA5-B55A-994CD37B4F12}">
      <dgm:prSet/>
      <dgm:spPr/>
      <dgm:t>
        <a:bodyPr/>
        <a:lstStyle/>
        <a:p>
          <a:endParaRPr lang="en-GB"/>
        </a:p>
      </dgm:t>
    </dgm:pt>
    <dgm:pt modelId="{236E4EF6-253B-4D58-B696-2371436626B4}" type="sibTrans" cxnId="{211F3EFE-FD8E-4DA5-B55A-994CD37B4F12}">
      <dgm:prSet/>
      <dgm:spPr/>
      <dgm:t>
        <a:bodyPr/>
        <a:lstStyle/>
        <a:p>
          <a:endParaRPr lang="en-GB"/>
        </a:p>
      </dgm:t>
    </dgm:pt>
    <dgm:pt modelId="{D347D4D5-2D55-491F-87B8-BCA612650AA0}">
      <dgm:prSet phldrT="[Text]"/>
      <dgm:spPr>
        <a:solidFill>
          <a:srgbClr val="92D050"/>
        </a:solidFill>
      </dgm:spPr>
      <dgm:t>
        <a:bodyPr/>
        <a:lstStyle/>
        <a:p>
          <a:r>
            <a:rPr lang="en-GB" dirty="0" smtClean="0"/>
            <a:t>Bookings</a:t>
          </a:r>
        </a:p>
        <a:p>
          <a:r>
            <a:rPr lang="en-GB" dirty="0" smtClean="0"/>
            <a:t>4,500 invoices</a:t>
          </a:r>
        </a:p>
        <a:p>
          <a:r>
            <a:rPr lang="en-GB" dirty="0" smtClean="0"/>
            <a:t>£1,042,000</a:t>
          </a:r>
          <a:endParaRPr lang="en-GB" dirty="0"/>
        </a:p>
      </dgm:t>
    </dgm:pt>
    <dgm:pt modelId="{27C15DEC-DA9B-4B64-A1FF-28F006694552}" type="parTrans" cxnId="{6A838229-D90A-4F70-89C9-6D3366821347}">
      <dgm:prSet/>
      <dgm:spPr/>
      <dgm:t>
        <a:bodyPr/>
        <a:lstStyle/>
        <a:p>
          <a:endParaRPr lang="en-GB"/>
        </a:p>
      </dgm:t>
    </dgm:pt>
    <dgm:pt modelId="{DB763777-6B2D-4AEF-8421-C051F710BCE3}" type="sibTrans" cxnId="{6A838229-D90A-4F70-89C9-6D3366821347}">
      <dgm:prSet/>
      <dgm:spPr/>
      <dgm:t>
        <a:bodyPr/>
        <a:lstStyle/>
        <a:p>
          <a:endParaRPr lang="en-GB"/>
        </a:p>
      </dgm:t>
    </dgm:pt>
    <dgm:pt modelId="{543DB61C-728C-485E-9D65-4ED5F56BA9FC}">
      <dgm:prSet phldrT="[Text]"/>
      <dgm:spPr/>
      <dgm:t>
        <a:bodyPr/>
        <a:lstStyle/>
        <a:p>
          <a:r>
            <a:rPr lang="en-GB" dirty="0" smtClean="0"/>
            <a:t>Travellers</a:t>
          </a:r>
        </a:p>
        <a:p>
          <a:r>
            <a:rPr lang="en-GB" dirty="0" smtClean="0"/>
            <a:t>2,400</a:t>
          </a:r>
          <a:endParaRPr lang="en-GB" dirty="0"/>
        </a:p>
      </dgm:t>
    </dgm:pt>
    <dgm:pt modelId="{3B53CFC7-DE9D-4B3B-9975-2DDAE229E508}" type="parTrans" cxnId="{390D4910-1DE2-433F-BF58-E89304FC7EF3}">
      <dgm:prSet/>
      <dgm:spPr/>
      <dgm:t>
        <a:bodyPr/>
        <a:lstStyle/>
        <a:p>
          <a:endParaRPr lang="en-GB"/>
        </a:p>
      </dgm:t>
    </dgm:pt>
    <dgm:pt modelId="{74B1609F-1C96-4551-BEF6-A63F5FE895A1}" type="sibTrans" cxnId="{390D4910-1DE2-433F-BF58-E89304FC7EF3}">
      <dgm:prSet/>
      <dgm:spPr/>
      <dgm:t>
        <a:bodyPr/>
        <a:lstStyle/>
        <a:p>
          <a:endParaRPr lang="en-GB"/>
        </a:p>
      </dgm:t>
    </dgm:pt>
    <dgm:pt modelId="{15D0EB14-7414-402E-B269-17709A258933}">
      <dgm:prSet phldrT="[Text]"/>
      <dgm:spPr/>
      <dgm:t>
        <a:bodyPr/>
        <a:lstStyle/>
        <a:p>
          <a:r>
            <a:rPr lang="en-GB" dirty="0" smtClean="0"/>
            <a:t>Bookers</a:t>
          </a:r>
        </a:p>
        <a:p>
          <a:r>
            <a:rPr lang="en-GB" dirty="0" smtClean="0"/>
            <a:t>850</a:t>
          </a:r>
          <a:endParaRPr lang="en-GB" dirty="0"/>
        </a:p>
      </dgm:t>
    </dgm:pt>
    <dgm:pt modelId="{92E948E6-7919-4CDC-9E6F-715949C4C726}" type="parTrans" cxnId="{5774C4EB-48C1-47A1-B1D4-3120569D7646}">
      <dgm:prSet/>
      <dgm:spPr/>
      <dgm:t>
        <a:bodyPr/>
        <a:lstStyle/>
        <a:p>
          <a:endParaRPr lang="en-GB"/>
        </a:p>
      </dgm:t>
    </dgm:pt>
    <dgm:pt modelId="{79757AF9-6BE8-493F-BE4E-3C6FB0BCDE8E}" type="sibTrans" cxnId="{5774C4EB-48C1-47A1-B1D4-3120569D7646}">
      <dgm:prSet/>
      <dgm:spPr/>
      <dgm:t>
        <a:bodyPr/>
        <a:lstStyle/>
        <a:p>
          <a:endParaRPr lang="en-GB"/>
        </a:p>
      </dgm:t>
    </dgm:pt>
    <dgm:pt modelId="{B11CE882-B37A-4C9B-A24A-6187762BB45E}">
      <dgm:prSet phldrT="[Text]"/>
      <dgm:spPr/>
      <dgm:t>
        <a:bodyPr/>
        <a:lstStyle/>
        <a:p>
          <a:r>
            <a:rPr lang="en-GB" dirty="0" smtClean="0"/>
            <a:t>Approvers</a:t>
          </a:r>
        </a:p>
        <a:p>
          <a:r>
            <a:rPr lang="en-GB" dirty="0" smtClean="0"/>
            <a:t>500</a:t>
          </a:r>
          <a:endParaRPr lang="en-GB" dirty="0"/>
        </a:p>
      </dgm:t>
    </dgm:pt>
    <dgm:pt modelId="{23C40F7C-9B68-46D9-921A-79BDF1C473D3}" type="parTrans" cxnId="{92F61745-6338-41DA-A481-A107567711A4}">
      <dgm:prSet/>
      <dgm:spPr/>
      <dgm:t>
        <a:bodyPr/>
        <a:lstStyle/>
        <a:p>
          <a:endParaRPr lang="en-GB"/>
        </a:p>
      </dgm:t>
    </dgm:pt>
    <dgm:pt modelId="{A9E3C353-05AF-4B0E-93B8-758CADA79365}" type="sibTrans" cxnId="{92F61745-6338-41DA-A481-A107567711A4}">
      <dgm:prSet/>
      <dgm:spPr/>
      <dgm:t>
        <a:bodyPr/>
        <a:lstStyle/>
        <a:p>
          <a:endParaRPr lang="en-GB"/>
        </a:p>
      </dgm:t>
    </dgm:pt>
    <dgm:pt modelId="{42EEEC3D-59CF-4557-90AC-1E4D560653A8}" type="pres">
      <dgm:prSet presAssocID="{96AB4AF3-EDE7-40A9-B2D4-4CEFD16C71CB}" presName="diagram" presStyleCnt="0">
        <dgm:presLayoutVars>
          <dgm:chMax val="1"/>
          <dgm:dir/>
          <dgm:animLvl val="ctr"/>
          <dgm:resizeHandles val="exact"/>
        </dgm:presLayoutVars>
      </dgm:prSet>
      <dgm:spPr/>
      <dgm:t>
        <a:bodyPr/>
        <a:lstStyle/>
        <a:p>
          <a:endParaRPr lang="en-GB"/>
        </a:p>
      </dgm:t>
    </dgm:pt>
    <dgm:pt modelId="{B879483A-2AAE-4CDC-96E4-AB31594E5137}" type="pres">
      <dgm:prSet presAssocID="{96AB4AF3-EDE7-40A9-B2D4-4CEFD16C71CB}" presName="matrix" presStyleCnt="0"/>
      <dgm:spPr/>
    </dgm:pt>
    <dgm:pt modelId="{A87BF665-DE0C-42FD-9C9A-728AC7DFD253}" type="pres">
      <dgm:prSet presAssocID="{96AB4AF3-EDE7-40A9-B2D4-4CEFD16C71CB}" presName="tile1" presStyleLbl="node1" presStyleIdx="0" presStyleCnt="4"/>
      <dgm:spPr/>
      <dgm:t>
        <a:bodyPr/>
        <a:lstStyle/>
        <a:p>
          <a:endParaRPr lang="en-GB"/>
        </a:p>
      </dgm:t>
    </dgm:pt>
    <dgm:pt modelId="{6B0EF294-866C-49BE-A875-EA85D28F35B4}" type="pres">
      <dgm:prSet presAssocID="{96AB4AF3-EDE7-40A9-B2D4-4CEFD16C71CB}" presName="tile1text" presStyleLbl="node1" presStyleIdx="0" presStyleCnt="4">
        <dgm:presLayoutVars>
          <dgm:chMax val="0"/>
          <dgm:chPref val="0"/>
          <dgm:bulletEnabled val="1"/>
        </dgm:presLayoutVars>
      </dgm:prSet>
      <dgm:spPr/>
      <dgm:t>
        <a:bodyPr/>
        <a:lstStyle/>
        <a:p>
          <a:endParaRPr lang="en-GB"/>
        </a:p>
      </dgm:t>
    </dgm:pt>
    <dgm:pt modelId="{B7381EDB-2D1C-42EB-9728-A6F6AA4D6E03}" type="pres">
      <dgm:prSet presAssocID="{96AB4AF3-EDE7-40A9-B2D4-4CEFD16C71CB}" presName="tile2" presStyleLbl="node1" presStyleIdx="1" presStyleCnt="4"/>
      <dgm:spPr/>
      <dgm:t>
        <a:bodyPr/>
        <a:lstStyle/>
        <a:p>
          <a:endParaRPr lang="en-GB"/>
        </a:p>
      </dgm:t>
    </dgm:pt>
    <dgm:pt modelId="{90FC6AE3-41D5-4796-AE11-A0C12535F4BA}" type="pres">
      <dgm:prSet presAssocID="{96AB4AF3-EDE7-40A9-B2D4-4CEFD16C71CB}" presName="tile2text" presStyleLbl="node1" presStyleIdx="1" presStyleCnt="4">
        <dgm:presLayoutVars>
          <dgm:chMax val="0"/>
          <dgm:chPref val="0"/>
          <dgm:bulletEnabled val="1"/>
        </dgm:presLayoutVars>
      </dgm:prSet>
      <dgm:spPr/>
      <dgm:t>
        <a:bodyPr/>
        <a:lstStyle/>
        <a:p>
          <a:endParaRPr lang="en-GB"/>
        </a:p>
      </dgm:t>
    </dgm:pt>
    <dgm:pt modelId="{E461468F-CCD3-4B66-B9B2-54662FE6C404}" type="pres">
      <dgm:prSet presAssocID="{96AB4AF3-EDE7-40A9-B2D4-4CEFD16C71CB}" presName="tile3" presStyleLbl="node1" presStyleIdx="2" presStyleCnt="4"/>
      <dgm:spPr/>
      <dgm:t>
        <a:bodyPr/>
        <a:lstStyle/>
        <a:p>
          <a:endParaRPr lang="en-GB"/>
        </a:p>
      </dgm:t>
    </dgm:pt>
    <dgm:pt modelId="{959B9BB4-413E-4BDE-86E8-F2463B78743D}" type="pres">
      <dgm:prSet presAssocID="{96AB4AF3-EDE7-40A9-B2D4-4CEFD16C71CB}" presName="tile3text" presStyleLbl="node1" presStyleIdx="2" presStyleCnt="4">
        <dgm:presLayoutVars>
          <dgm:chMax val="0"/>
          <dgm:chPref val="0"/>
          <dgm:bulletEnabled val="1"/>
        </dgm:presLayoutVars>
      </dgm:prSet>
      <dgm:spPr/>
      <dgm:t>
        <a:bodyPr/>
        <a:lstStyle/>
        <a:p>
          <a:endParaRPr lang="en-GB"/>
        </a:p>
      </dgm:t>
    </dgm:pt>
    <dgm:pt modelId="{FF712928-D6E9-484A-AE50-AF4C87080602}" type="pres">
      <dgm:prSet presAssocID="{96AB4AF3-EDE7-40A9-B2D4-4CEFD16C71CB}" presName="tile4" presStyleLbl="node1" presStyleIdx="3" presStyleCnt="4"/>
      <dgm:spPr/>
      <dgm:t>
        <a:bodyPr/>
        <a:lstStyle/>
        <a:p>
          <a:endParaRPr lang="en-GB"/>
        </a:p>
      </dgm:t>
    </dgm:pt>
    <dgm:pt modelId="{4204AFA0-3D14-4D39-82E5-60A262FF9829}" type="pres">
      <dgm:prSet presAssocID="{96AB4AF3-EDE7-40A9-B2D4-4CEFD16C71CB}" presName="tile4text" presStyleLbl="node1" presStyleIdx="3" presStyleCnt="4">
        <dgm:presLayoutVars>
          <dgm:chMax val="0"/>
          <dgm:chPref val="0"/>
          <dgm:bulletEnabled val="1"/>
        </dgm:presLayoutVars>
      </dgm:prSet>
      <dgm:spPr/>
      <dgm:t>
        <a:bodyPr/>
        <a:lstStyle/>
        <a:p>
          <a:endParaRPr lang="en-GB"/>
        </a:p>
      </dgm:t>
    </dgm:pt>
    <dgm:pt modelId="{8A63E962-7BF0-4389-8361-4654C1D8991D}" type="pres">
      <dgm:prSet presAssocID="{96AB4AF3-EDE7-40A9-B2D4-4CEFD16C71CB}" presName="centerTile" presStyleLbl="fgShp" presStyleIdx="0" presStyleCnt="1">
        <dgm:presLayoutVars>
          <dgm:chMax val="0"/>
          <dgm:chPref val="0"/>
        </dgm:presLayoutVars>
      </dgm:prSet>
      <dgm:spPr/>
      <dgm:t>
        <a:bodyPr/>
        <a:lstStyle/>
        <a:p>
          <a:endParaRPr lang="en-GB"/>
        </a:p>
      </dgm:t>
    </dgm:pt>
  </dgm:ptLst>
  <dgm:cxnLst>
    <dgm:cxn modelId="{EB11AD8B-2AA8-48AE-A2BA-E14EA9F74416}" type="presOf" srcId="{D347D4D5-2D55-491F-87B8-BCA612650AA0}" destId="{6B0EF294-866C-49BE-A875-EA85D28F35B4}" srcOrd="1" destOrd="0" presId="urn:microsoft.com/office/officeart/2005/8/layout/matrix1"/>
    <dgm:cxn modelId="{3293569E-9E9A-4794-B308-7CEF5B0C26E6}" type="presOf" srcId="{B11CE882-B37A-4C9B-A24A-6187762BB45E}" destId="{4204AFA0-3D14-4D39-82E5-60A262FF9829}" srcOrd="1" destOrd="0" presId="urn:microsoft.com/office/officeart/2005/8/layout/matrix1"/>
    <dgm:cxn modelId="{DA06B3BE-BA83-431E-9C3F-4D4D53903AEF}" type="presOf" srcId="{B11CE882-B37A-4C9B-A24A-6187762BB45E}" destId="{FF712928-D6E9-484A-AE50-AF4C87080602}" srcOrd="0" destOrd="0" presId="urn:microsoft.com/office/officeart/2005/8/layout/matrix1"/>
    <dgm:cxn modelId="{92F61745-6338-41DA-A481-A107567711A4}" srcId="{A51F691D-1B11-406D-B71B-B8BC356F6E07}" destId="{B11CE882-B37A-4C9B-A24A-6187762BB45E}" srcOrd="3" destOrd="0" parTransId="{23C40F7C-9B68-46D9-921A-79BDF1C473D3}" sibTransId="{A9E3C353-05AF-4B0E-93B8-758CADA79365}"/>
    <dgm:cxn modelId="{6A838229-D90A-4F70-89C9-6D3366821347}" srcId="{A51F691D-1B11-406D-B71B-B8BC356F6E07}" destId="{D347D4D5-2D55-491F-87B8-BCA612650AA0}" srcOrd="0" destOrd="0" parTransId="{27C15DEC-DA9B-4B64-A1FF-28F006694552}" sibTransId="{DB763777-6B2D-4AEF-8421-C051F710BCE3}"/>
    <dgm:cxn modelId="{88A28853-4E50-42FD-B901-926B89970D63}" type="presOf" srcId="{543DB61C-728C-485E-9D65-4ED5F56BA9FC}" destId="{B7381EDB-2D1C-42EB-9728-A6F6AA4D6E03}" srcOrd="0" destOrd="0" presId="urn:microsoft.com/office/officeart/2005/8/layout/matrix1"/>
    <dgm:cxn modelId="{EADE4F2D-460F-43A3-A14A-95CC5C829FF1}" type="presOf" srcId="{15D0EB14-7414-402E-B269-17709A258933}" destId="{959B9BB4-413E-4BDE-86E8-F2463B78743D}" srcOrd="1" destOrd="0" presId="urn:microsoft.com/office/officeart/2005/8/layout/matrix1"/>
    <dgm:cxn modelId="{390D4910-1DE2-433F-BF58-E89304FC7EF3}" srcId="{A51F691D-1B11-406D-B71B-B8BC356F6E07}" destId="{543DB61C-728C-485E-9D65-4ED5F56BA9FC}" srcOrd="1" destOrd="0" parTransId="{3B53CFC7-DE9D-4B3B-9975-2DDAE229E508}" sibTransId="{74B1609F-1C96-4551-BEF6-A63F5FE895A1}"/>
    <dgm:cxn modelId="{B2B4D755-26EC-4C7C-A0D6-841403C8552C}" type="presOf" srcId="{A51F691D-1B11-406D-B71B-B8BC356F6E07}" destId="{8A63E962-7BF0-4389-8361-4654C1D8991D}" srcOrd="0" destOrd="0" presId="urn:microsoft.com/office/officeart/2005/8/layout/matrix1"/>
    <dgm:cxn modelId="{34C1BA30-9CFA-45EC-B4A4-75ABA03813AB}" type="presOf" srcId="{96AB4AF3-EDE7-40A9-B2D4-4CEFD16C71CB}" destId="{42EEEC3D-59CF-4557-90AC-1E4D560653A8}" srcOrd="0" destOrd="0" presId="urn:microsoft.com/office/officeart/2005/8/layout/matrix1"/>
    <dgm:cxn modelId="{211F3EFE-FD8E-4DA5-B55A-994CD37B4F12}" srcId="{96AB4AF3-EDE7-40A9-B2D4-4CEFD16C71CB}" destId="{A51F691D-1B11-406D-B71B-B8BC356F6E07}" srcOrd="0" destOrd="0" parTransId="{C2060B3D-C2FD-42B0-848B-6A320A68F8E1}" sibTransId="{236E4EF6-253B-4D58-B696-2371436626B4}"/>
    <dgm:cxn modelId="{C5149210-7E1B-4ECB-ADE4-00EA0A6E773D}" type="presOf" srcId="{543DB61C-728C-485E-9D65-4ED5F56BA9FC}" destId="{90FC6AE3-41D5-4796-AE11-A0C12535F4BA}" srcOrd="1" destOrd="0" presId="urn:microsoft.com/office/officeart/2005/8/layout/matrix1"/>
    <dgm:cxn modelId="{76DA4DAF-300B-4B7A-93B2-ABA925DC50DB}" type="presOf" srcId="{15D0EB14-7414-402E-B269-17709A258933}" destId="{E461468F-CCD3-4B66-B9B2-54662FE6C404}" srcOrd="0" destOrd="0" presId="urn:microsoft.com/office/officeart/2005/8/layout/matrix1"/>
    <dgm:cxn modelId="{5774C4EB-48C1-47A1-B1D4-3120569D7646}" srcId="{A51F691D-1B11-406D-B71B-B8BC356F6E07}" destId="{15D0EB14-7414-402E-B269-17709A258933}" srcOrd="2" destOrd="0" parTransId="{92E948E6-7919-4CDC-9E6F-715949C4C726}" sibTransId="{79757AF9-6BE8-493F-BE4E-3C6FB0BCDE8E}"/>
    <dgm:cxn modelId="{10D7FB1B-A6F8-44A7-BFC0-8D5A4AA5D435}" type="presOf" srcId="{D347D4D5-2D55-491F-87B8-BCA612650AA0}" destId="{A87BF665-DE0C-42FD-9C9A-728AC7DFD253}" srcOrd="0" destOrd="0" presId="urn:microsoft.com/office/officeart/2005/8/layout/matrix1"/>
    <dgm:cxn modelId="{B53C6650-B9DC-402C-B261-8414A8E3791F}" type="presParOf" srcId="{42EEEC3D-59CF-4557-90AC-1E4D560653A8}" destId="{B879483A-2AAE-4CDC-96E4-AB31594E5137}" srcOrd="0" destOrd="0" presId="urn:microsoft.com/office/officeart/2005/8/layout/matrix1"/>
    <dgm:cxn modelId="{96500F85-B79D-4FC8-A70B-CF52D495FC58}" type="presParOf" srcId="{B879483A-2AAE-4CDC-96E4-AB31594E5137}" destId="{A87BF665-DE0C-42FD-9C9A-728AC7DFD253}" srcOrd="0" destOrd="0" presId="urn:microsoft.com/office/officeart/2005/8/layout/matrix1"/>
    <dgm:cxn modelId="{58D6749D-B7B0-4414-BDBD-3A9CDB3E4C9C}" type="presParOf" srcId="{B879483A-2AAE-4CDC-96E4-AB31594E5137}" destId="{6B0EF294-866C-49BE-A875-EA85D28F35B4}" srcOrd="1" destOrd="0" presId="urn:microsoft.com/office/officeart/2005/8/layout/matrix1"/>
    <dgm:cxn modelId="{C60E0CAA-0DD9-48C7-B412-C41486518EA0}" type="presParOf" srcId="{B879483A-2AAE-4CDC-96E4-AB31594E5137}" destId="{B7381EDB-2D1C-42EB-9728-A6F6AA4D6E03}" srcOrd="2" destOrd="0" presId="urn:microsoft.com/office/officeart/2005/8/layout/matrix1"/>
    <dgm:cxn modelId="{17BAB0A7-D6FD-4FB9-8E0A-40315FC8FD5D}" type="presParOf" srcId="{B879483A-2AAE-4CDC-96E4-AB31594E5137}" destId="{90FC6AE3-41D5-4796-AE11-A0C12535F4BA}" srcOrd="3" destOrd="0" presId="urn:microsoft.com/office/officeart/2005/8/layout/matrix1"/>
    <dgm:cxn modelId="{494245DC-AE8A-4881-B59E-C5BC62222CF0}" type="presParOf" srcId="{B879483A-2AAE-4CDC-96E4-AB31594E5137}" destId="{E461468F-CCD3-4B66-B9B2-54662FE6C404}" srcOrd="4" destOrd="0" presId="urn:microsoft.com/office/officeart/2005/8/layout/matrix1"/>
    <dgm:cxn modelId="{6F6CC53E-FF85-412F-AF80-9D53EA5BAD54}" type="presParOf" srcId="{B879483A-2AAE-4CDC-96E4-AB31594E5137}" destId="{959B9BB4-413E-4BDE-86E8-F2463B78743D}" srcOrd="5" destOrd="0" presId="urn:microsoft.com/office/officeart/2005/8/layout/matrix1"/>
    <dgm:cxn modelId="{0E34CD74-FFDD-4BE9-A0B8-2E79BFEE8C5F}" type="presParOf" srcId="{B879483A-2AAE-4CDC-96E4-AB31594E5137}" destId="{FF712928-D6E9-484A-AE50-AF4C87080602}" srcOrd="6" destOrd="0" presId="urn:microsoft.com/office/officeart/2005/8/layout/matrix1"/>
    <dgm:cxn modelId="{44EA3D6F-397A-46D1-AB7C-F7DD53A62CF1}" type="presParOf" srcId="{B879483A-2AAE-4CDC-96E4-AB31594E5137}" destId="{4204AFA0-3D14-4D39-82E5-60A262FF9829}" srcOrd="7" destOrd="0" presId="urn:microsoft.com/office/officeart/2005/8/layout/matrix1"/>
    <dgm:cxn modelId="{5018D6A2-CF16-40BE-9026-1C717503B9F8}" type="presParOf" srcId="{42EEEC3D-59CF-4557-90AC-1E4D560653A8}" destId="{8A63E962-7BF0-4389-8361-4654C1D8991D}"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7BF665-DE0C-42FD-9C9A-728AC7DFD253}">
      <dsp:nvSpPr>
        <dsp:cNvPr id="0" name=""/>
        <dsp:cNvSpPr/>
      </dsp:nvSpPr>
      <dsp:spPr>
        <a:xfrm rot="16200000">
          <a:off x="508000" y="-508000"/>
          <a:ext cx="2032000" cy="3048000"/>
        </a:xfrm>
        <a:prstGeom prst="round1Rect">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en-GB" sz="2200" kern="1200" dirty="0" smtClean="0"/>
            <a:t>Bookings</a:t>
          </a:r>
        </a:p>
        <a:p>
          <a:pPr lvl="0" algn="ctr" defTabSz="977900">
            <a:lnSpc>
              <a:spcPct val="90000"/>
            </a:lnSpc>
            <a:spcBef>
              <a:spcPct val="0"/>
            </a:spcBef>
            <a:spcAft>
              <a:spcPct val="35000"/>
            </a:spcAft>
          </a:pPr>
          <a:r>
            <a:rPr lang="en-GB" sz="2200" kern="1200" dirty="0" smtClean="0"/>
            <a:t>4,500 invoices</a:t>
          </a:r>
        </a:p>
        <a:p>
          <a:pPr lvl="0" algn="ctr" defTabSz="977900">
            <a:lnSpc>
              <a:spcPct val="90000"/>
            </a:lnSpc>
            <a:spcBef>
              <a:spcPct val="0"/>
            </a:spcBef>
            <a:spcAft>
              <a:spcPct val="35000"/>
            </a:spcAft>
          </a:pPr>
          <a:r>
            <a:rPr lang="en-GB" sz="2200" kern="1200" dirty="0" smtClean="0"/>
            <a:t>£1,042,000</a:t>
          </a:r>
          <a:endParaRPr lang="en-GB" sz="2200" kern="1200" dirty="0"/>
        </a:p>
      </dsp:txBody>
      <dsp:txXfrm rot="5400000">
        <a:off x="0" y="0"/>
        <a:ext cx="3048000" cy="1524000"/>
      </dsp:txXfrm>
    </dsp:sp>
    <dsp:sp modelId="{B7381EDB-2D1C-42EB-9728-A6F6AA4D6E03}">
      <dsp:nvSpPr>
        <dsp:cNvPr id="0" name=""/>
        <dsp:cNvSpPr/>
      </dsp:nvSpPr>
      <dsp:spPr>
        <a:xfrm>
          <a:off x="3048000" y="0"/>
          <a:ext cx="3048000" cy="2032000"/>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en-GB" sz="2200" kern="1200" dirty="0" smtClean="0"/>
            <a:t>Travellers</a:t>
          </a:r>
        </a:p>
        <a:p>
          <a:pPr lvl="0" algn="ctr" defTabSz="977900">
            <a:lnSpc>
              <a:spcPct val="90000"/>
            </a:lnSpc>
            <a:spcBef>
              <a:spcPct val="0"/>
            </a:spcBef>
            <a:spcAft>
              <a:spcPct val="35000"/>
            </a:spcAft>
          </a:pPr>
          <a:r>
            <a:rPr lang="en-GB" sz="2200" kern="1200" dirty="0" smtClean="0"/>
            <a:t>2,400</a:t>
          </a:r>
          <a:endParaRPr lang="en-GB" sz="2200" kern="1200" dirty="0"/>
        </a:p>
      </dsp:txBody>
      <dsp:txXfrm>
        <a:off x="3048000" y="0"/>
        <a:ext cx="3048000" cy="1524000"/>
      </dsp:txXfrm>
    </dsp:sp>
    <dsp:sp modelId="{E461468F-CCD3-4B66-B9B2-54662FE6C404}">
      <dsp:nvSpPr>
        <dsp:cNvPr id="0" name=""/>
        <dsp:cNvSpPr/>
      </dsp:nvSpPr>
      <dsp:spPr>
        <a:xfrm rot="10800000">
          <a:off x="0" y="2032000"/>
          <a:ext cx="3048000" cy="2032000"/>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en-GB" sz="2200" kern="1200" dirty="0" smtClean="0"/>
            <a:t>Bookers</a:t>
          </a:r>
        </a:p>
        <a:p>
          <a:pPr lvl="0" algn="ctr" defTabSz="977900">
            <a:lnSpc>
              <a:spcPct val="90000"/>
            </a:lnSpc>
            <a:spcBef>
              <a:spcPct val="0"/>
            </a:spcBef>
            <a:spcAft>
              <a:spcPct val="35000"/>
            </a:spcAft>
          </a:pPr>
          <a:r>
            <a:rPr lang="en-GB" sz="2200" kern="1200" dirty="0" smtClean="0"/>
            <a:t>850</a:t>
          </a:r>
          <a:endParaRPr lang="en-GB" sz="2200" kern="1200" dirty="0"/>
        </a:p>
      </dsp:txBody>
      <dsp:txXfrm rot="10800000">
        <a:off x="0" y="2539999"/>
        <a:ext cx="3048000" cy="1524000"/>
      </dsp:txXfrm>
    </dsp:sp>
    <dsp:sp modelId="{FF712928-D6E9-484A-AE50-AF4C87080602}">
      <dsp:nvSpPr>
        <dsp:cNvPr id="0" name=""/>
        <dsp:cNvSpPr/>
      </dsp:nvSpPr>
      <dsp:spPr>
        <a:xfrm rot="5400000">
          <a:off x="3556000" y="1523999"/>
          <a:ext cx="2032000" cy="3048000"/>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en-GB" sz="2200" kern="1200" dirty="0" smtClean="0"/>
            <a:t>Approvers</a:t>
          </a:r>
        </a:p>
        <a:p>
          <a:pPr lvl="0" algn="ctr" defTabSz="977900">
            <a:lnSpc>
              <a:spcPct val="90000"/>
            </a:lnSpc>
            <a:spcBef>
              <a:spcPct val="0"/>
            </a:spcBef>
            <a:spcAft>
              <a:spcPct val="35000"/>
            </a:spcAft>
          </a:pPr>
          <a:r>
            <a:rPr lang="en-GB" sz="2200" kern="1200" dirty="0" smtClean="0"/>
            <a:t>500</a:t>
          </a:r>
          <a:endParaRPr lang="en-GB" sz="2200" kern="1200" dirty="0"/>
        </a:p>
      </dsp:txBody>
      <dsp:txXfrm rot="-5400000">
        <a:off x="3048000" y="2539999"/>
        <a:ext cx="3048000" cy="1524000"/>
      </dsp:txXfrm>
    </dsp:sp>
    <dsp:sp modelId="{8A63E962-7BF0-4389-8361-4654C1D8991D}">
      <dsp:nvSpPr>
        <dsp:cNvPr id="0" name=""/>
        <dsp:cNvSpPr/>
      </dsp:nvSpPr>
      <dsp:spPr>
        <a:xfrm>
          <a:off x="2133600" y="1523999"/>
          <a:ext cx="1828800" cy="1016000"/>
        </a:xfrm>
        <a:prstGeom prst="roundRect">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GB" sz="2200" kern="1200" dirty="0" smtClean="0"/>
            <a:t>89% on-line</a:t>
          </a:r>
          <a:endParaRPr lang="en-GB" sz="2200" kern="1200" dirty="0"/>
        </a:p>
      </dsp:txBody>
      <dsp:txXfrm>
        <a:off x="2183197" y="1573596"/>
        <a:ext cx="1729606" cy="916806"/>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889938" cy="488791"/>
          </a:xfrm>
          <a:prstGeom prst="rect">
            <a:avLst/>
          </a:prstGeom>
        </p:spPr>
        <p:txBody>
          <a:bodyPr vert="horz" lIns="91432" tIns="45716" rIns="91432" bIns="45716" rtlCol="0"/>
          <a:lstStyle>
            <a:lvl1pPr algn="l">
              <a:defRPr sz="1200"/>
            </a:lvl1pPr>
          </a:lstStyle>
          <a:p>
            <a:endParaRPr lang="en-GB" dirty="0"/>
          </a:p>
        </p:txBody>
      </p:sp>
      <p:sp>
        <p:nvSpPr>
          <p:cNvPr id="3" name="Date Placeholder 2"/>
          <p:cNvSpPr>
            <a:spLocks noGrp="1"/>
          </p:cNvSpPr>
          <p:nvPr>
            <p:ph type="dt" sz="quarter" idx="1"/>
          </p:nvPr>
        </p:nvSpPr>
        <p:spPr>
          <a:xfrm>
            <a:off x="3777607" y="1"/>
            <a:ext cx="2889938" cy="488791"/>
          </a:xfrm>
          <a:prstGeom prst="rect">
            <a:avLst/>
          </a:prstGeom>
        </p:spPr>
        <p:txBody>
          <a:bodyPr vert="horz" lIns="91432" tIns="45716" rIns="91432" bIns="45716" rtlCol="0"/>
          <a:lstStyle>
            <a:lvl1pPr algn="r">
              <a:defRPr sz="1200"/>
            </a:lvl1pPr>
          </a:lstStyle>
          <a:p>
            <a:fld id="{8AE1D40B-1BC0-4E73-BAB5-AC6C086C5A75}" type="datetimeFigureOut">
              <a:rPr lang="en-GB" smtClean="0"/>
              <a:t>06/02/2019</a:t>
            </a:fld>
            <a:endParaRPr lang="en-GB" dirty="0"/>
          </a:p>
        </p:txBody>
      </p:sp>
      <p:sp>
        <p:nvSpPr>
          <p:cNvPr id="4" name="Footer Placeholder 3"/>
          <p:cNvSpPr>
            <a:spLocks noGrp="1"/>
          </p:cNvSpPr>
          <p:nvPr>
            <p:ph type="ftr" sz="quarter" idx="2"/>
          </p:nvPr>
        </p:nvSpPr>
        <p:spPr>
          <a:xfrm>
            <a:off x="0" y="9285337"/>
            <a:ext cx="2889938" cy="488791"/>
          </a:xfrm>
          <a:prstGeom prst="rect">
            <a:avLst/>
          </a:prstGeom>
        </p:spPr>
        <p:txBody>
          <a:bodyPr vert="horz" lIns="91432" tIns="45716" rIns="91432" bIns="45716" rtlCol="0" anchor="b"/>
          <a:lstStyle>
            <a:lvl1pPr algn="l">
              <a:defRPr sz="1200"/>
            </a:lvl1pPr>
          </a:lstStyle>
          <a:p>
            <a:endParaRPr lang="en-GB" dirty="0"/>
          </a:p>
        </p:txBody>
      </p:sp>
      <p:sp>
        <p:nvSpPr>
          <p:cNvPr id="5" name="Slide Number Placeholder 4"/>
          <p:cNvSpPr>
            <a:spLocks noGrp="1"/>
          </p:cNvSpPr>
          <p:nvPr>
            <p:ph type="sldNum" sz="quarter" idx="3"/>
          </p:nvPr>
        </p:nvSpPr>
        <p:spPr>
          <a:xfrm>
            <a:off x="3777607" y="9285337"/>
            <a:ext cx="2889938" cy="488791"/>
          </a:xfrm>
          <a:prstGeom prst="rect">
            <a:avLst/>
          </a:prstGeom>
        </p:spPr>
        <p:txBody>
          <a:bodyPr vert="horz" lIns="91432" tIns="45716" rIns="91432" bIns="45716" rtlCol="0" anchor="b"/>
          <a:lstStyle>
            <a:lvl1pPr algn="r">
              <a:defRPr sz="1200"/>
            </a:lvl1pPr>
          </a:lstStyle>
          <a:p>
            <a:fld id="{7F402CA8-3F5F-4D09-A8C3-1199CB8121AD}" type="slidenum">
              <a:rPr lang="en-GB" smtClean="0"/>
              <a:t>‹#›</a:t>
            </a:fld>
            <a:endParaRPr lang="en-GB" dirty="0"/>
          </a:p>
        </p:txBody>
      </p:sp>
    </p:spTree>
    <p:extLst>
      <p:ext uri="{BB962C8B-B14F-4D97-AF65-F5344CB8AC3E}">
        <p14:creationId xmlns:p14="http://schemas.microsoft.com/office/powerpoint/2010/main" val="40518220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889938" cy="488791"/>
          </a:xfrm>
          <a:prstGeom prst="rect">
            <a:avLst/>
          </a:prstGeom>
        </p:spPr>
        <p:txBody>
          <a:bodyPr vert="horz" lIns="91432" tIns="45716" rIns="91432" bIns="45716" rtlCol="0"/>
          <a:lstStyle>
            <a:lvl1pPr algn="l">
              <a:defRPr sz="1200"/>
            </a:lvl1pPr>
          </a:lstStyle>
          <a:p>
            <a:endParaRPr lang="en-GB" dirty="0"/>
          </a:p>
        </p:txBody>
      </p:sp>
      <p:sp>
        <p:nvSpPr>
          <p:cNvPr id="3" name="Date Placeholder 2"/>
          <p:cNvSpPr>
            <a:spLocks noGrp="1"/>
          </p:cNvSpPr>
          <p:nvPr>
            <p:ph type="dt" idx="1"/>
          </p:nvPr>
        </p:nvSpPr>
        <p:spPr>
          <a:xfrm>
            <a:off x="3777607" y="1"/>
            <a:ext cx="2889938" cy="488791"/>
          </a:xfrm>
          <a:prstGeom prst="rect">
            <a:avLst/>
          </a:prstGeom>
        </p:spPr>
        <p:txBody>
          <a:bodyPr vert="horz" lIns="91432" tIns="45716" rIns="91432" bIns="45716" rtlCol="0"/>
          <a:lstStyle>
            <a:lvl1pPr algn="r">
              <a:defRPr sz="1200"/>
            </a:lvl1pPr>
          </a:lstStyle>
          <a:p>
            <a:fld id="{2A14C207-D23A-48A0-823E-77DA22D4F539}" type="datetimeFigureOut">
              <a:rPr lang="en-GB" smtClean="0"/>
              <a:t>06/02/2019</a:t>
            </a:fld>
            <a:endParaRPr lang="en-GB" dirty="0"/>
          </a:p>
        </p:txBody>
      </p:sp>
      <p:sp>
        <p:nvSpPr>
          <p:cNvPr id="4" name="Slide Image Placeholder 3"/>
          <p:cNvSpPr>
            <a:spLocks noGrp="1" noRot="1" noChangeAspect="1"/>
          </p:cNvSpPr>
          <p:nvPr>
            <p:ph type="sldImg" idx="2"/>
          </p:nvPr>
        </p:nvSpPr>
        <p:spPr>
          <a:xfrm>
            <a:off x="892175" y="733425"/>
            <a:ext cx="4884738" cy="3665538"/>
          </a:xfrm>
          <a:prstGeom prst="rect">
            <a:avLst/>
          </a:prstGeom>
          <a:noFill/>
          <a:ln w="12700">
            <a:solidFill>
              <a:prstClr val="black"/>
            </a:solidFill>
          </a:ln>
        </p:spPr>
        <p:txBody>
          <a:bodyPr vert="horz" lIns="91432" tIns="45716" rIns="91432" bIns="45716" rtlCol="0" anchor="ctr"/>
          <a:lstStyle/>
          <a:p>
            <a:endParaRPr lang="en-GB" dirty="0"/>
          </a:p>
        </p:txBody>
      </p:sp>
      <p:sp>
        <p:nvSpPr>
          <p:cNvPr id="5" name="Notes Placeholder 4"/>
          <p:cNvSpPr>
            <a:spLocks noGrp="1"/>
          </p:cNvSpPr>
          <p:nvPr>
            <p:ph type="body" sz="quarter" idx="3"/>
          </p:nvPr>
        </p:nvSpPr>
        <p:spPr>
          <a:xfrm>
            <a:off x="666909" y="4643518"/>
            <a:ext cx="5335270" cy="4399121"/>
          </a:xfrm>
          <a:prstGeom prst="rect">
            <a:avLst/>
          </a:prstGeom>
        </p:spPr>
        <p:txBody>
          <a:bodyPr vert="horz" lIns="91432" tIns="45716" rIns="91432" bIns="4571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285337"/>
            <a:ext cx="2889938" cy="488791"/>
          </a:xfrm>
          <a:prstGeom prst="rect">
            <a:avLst/>
          </a:prstGeom>
        </p:spPr>
        <p:txBody>
          <a:bodyPr vert="horz" lIns="91432" tIns="45716" rIns="91432" bIns="45716" rtlCol="0" anchor="b"/>
          <a:lstStyle>
            <a:lvl1pPr algn="l">
              <a:defRPr sz="1200"/>
            </a:lvl1pPr>
          </a:lstStyle>
          <a:p>
            <a:endParaRPr lang="en-GB" dirty="0"/>
          </a:p>
        </p:txBody>
      </p:sp>
      <p:sp>
        <p:nvSpPr>
          <p:cNvPr id="7" name="Slide Number Placeholder 6"/>
          <p:cNvSpPr>
            <a:spLocks noGrp="1"/>
          </p:cNvSpPr>
          <p:nvPr>
            <p:ph type="sldNum" sz="quarter" idx="5"/>
          </p:nvPr>
        </p:nvSpPr>
        <p:spPr>
          <a:xfrm>
            <a:off x="3777607" y="9285337"/>
            <a:ext cx="2889938" cy="488791"/>
          </a:xfrm>
          <a:prstGeom prst="rect">
            <a:avLst/>
          </a:prstGeom>
        </p:spPr>
        <p:txBody>
          <a:bodyPr vert="horz" lIns="91432" tIns="45716" rIns="91432" bIns="45716" rtlCol="0" anchor="b"/>
          <a:lstStyle>
            <a:lvl1pPr algn="r">
              <a:defRPr sz="1200"/>
            </a:lvl1pPr>
          </a:lstStyle>
          <a:p>
            <a:fld id="{F01A8BCF-A0F8-4853-A336-A77F9A9C9F2F}" type="slidenum">
              <a:rPr lang="en-GB" smtClean="0"/>
              <a:t>‹#›</a:t>
            </a:fld>
            <a:endParaRPr lang="en-GB" dirty="0"/>
          </a:p>
        </p:txBody>
      </p:sp>
    </p:spTree>
    <p:extLst>
      <p:ext uri="{BB962C8B-B14F-4D97-AF65-F5344CB8AC3E}">
        <p14:creationId xmlns:p14="http://schemas.microsoft.com/office/powerpoint/2010/main" val="17799175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DE66375-1A37-4BFD-AB1B-E4DDC6F68ACD}" type="datetime1">
              <a:rPr lang="en-GB" smtClean="0"/>
              <a:t>06/02/2019</a:t>
            </a:fld>
            <a:endParaRPr lang="en-GB" dirty="0"/>
          </a:p>
        </p:txBody>
      </p:sp>
      <p:sp>
        <p:nvSpPr>
          <p:cNvPr id="5" name="Footer Placeholder 4"/>
          <p:cNvSpPr>
            <a:spLocks noGrp="1"/>
          </p:cNvSpPr>
          <p:nvPr>
            <p:ph type="ftr" sz="quarter" idx="11"/>
          </p:nvPr>
        </p:nvSpPr>
        <p:spPr/>
        <p:txBody>
          <a:bodyPr/>
          <a:lstStyle/>
          <a:p>
            <a:r>
              <a:rPr lang="en-GB" dirty="0" smtClean="0"/>
              <a:t>TMS- Administrators 30/01/2019</a:t>
            </a:r>
            <a:endParaRPr lang="en-GB" dirty="0"/>
          </a:p>
        </p:txBody>
      </p:sp>
      <p:sp>
        <p:nvSpPr>
          <p:cNvPr id="6" name="Slide Number Placeholder 5"/>
          <p:cNvSpPr>
            <a:spLocks noGrp="1"/>
          </p:cNvSpPr>
          <p:nvPr>
            <p:ph type="sldNum" sz="quarter" idx="12"/>
          </p:nvPr>
        </p:nvSpPr>
        <p:spPr/>
        <p:txBody>
          <a:bodyPr/>
          <a:lstStyle/>
          <a:p>
            <a:fld id="{62E2E63E-B0B1-4F8C-B4D6-1B70D155B7B3}" type="slidenum">
              <a:rPr lang="en-GB" smtClean="0"/>
              <a:t>‹#›</a:t>
            </a:fld>
            <a:endParaRPr lang="en-GB" dirty="0"/>
          </a:p>
        </p:txBody>
      </p:sp>
    </p:spTree>
    <p:extLst>
      <p:ext uri="{BB962C8B-B14F-4D97-AF65-F5344CB8AC3E}">
        <p14:creationId xmlns:p14="http://schemas.microsoft.com/office/powerpoint/2010/main" val="3459944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A1CB60F-F66A-4645-9587-9914E7E9D9EE}" type="datetime1">
              <a:rPr lang="en-GB" smtClean="0"/>
              <a:t>06/02/2019</a:t>
            </a:fld>
            <a:endParaRPr lang="en-GB" dirty="0"/>
          </a:p>
        </p:txBody>
      </p:sp>
      <p:sp>
        <p:nvSpPr>
          <p:cNvPr id="5" name="Footer Placeholder 4"/>
          <p:cNvSpPr>
            <a:spLocks noGrp="1"/>
          </p:cNvSpPr>
          <p:nvPr>
            <p:ph type="ftr" sz="quarter" idx="11"/>
          </p:nvPr>
        </p:nvSpPr>
        <p:spPr/>
        <p:txBody>
          <a:bodyPr/>
          <a:lstStyle/>
          <a:p>
            <a:r>
              <a:rPr lang="en-GB" dirty="0" smtClean="0"/>
              <a:t>TMS- Administrators 30/01/2019</a:t>
            </a:r>
            <a:endParaRPr lang="en-GB" dirty="0"/>
          </a:p>
        </p:txBody>
      </p:sp>
      <p:sp>
        <p:nvSpPr>
          <p:cNvPr id="6" name="Slide Number Placeholder 5"/>
          <p:cNvSpPr>
            <a:spLocks noGrp="1"/>
          </p:cNvSpPr>
          <p:nvPr>
            <p:ph type="sldNum" sz="quarter" idx="12"/>
          </p:nvPr>
        </p:nvSpPr>
        <p:spPr/>
        <p:txBody>
          <a:bodyPr/>
          <a:lstStyle/>
          <a:p>
            <a:fld id="{62E2E63E-B0B1-4F8C-B4D6-1B70D155B7B3}" type="slidenum">
              <a:rPr lang="en-GB" smtClean="0"/>
              <a:t>‹#›</a:t>
            </a:fld>
            <a:endParaRPr lang="en-GB" dirty="0"/>
          </a:p>
        </p:txBody>
      </p:sp>
    </p:spTree>
    <p:extLst>
      <p:ext uri="{BB962C8B-B14F-4D97-AF65-F5344CB8AC3E}">
        <p14:creationId xmlns:p14="http://schemas.microsoft.com/office/powerpoint/2010/main" val="1221345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52D3A4E-CF2B-45F1-A8FA-785B81636B36}" type="datetime1">
              <a:rPr lang="en-GB" smtClean="0"/>
              <a:t>06/02/2019</a:t>
            </a:fld>
            <a:endParaRPr lang="en-GB" dirty="0"/>
          </a:p>
        </p:txBody>
      </p:sp>
      <p:sp>
        <p:nvSpPr>
          <p:cNvPr id="5" name="Footer Placeholder 4"/>
          <p:cNvSpPr>
            <a:spLocks noGrp="1"/>
          </p:cNvSpPr>
          <p:nvPr>
            <p:ph type="ftr" sz="quarter" idx="11"/>
          </p:nvPr>
        </p:nvSpPr>
        <p:spPr/>
        <p:txBody>
          <a:bodyPr/>
          <a:lstStyle/>
          <a:p>
            <a:r>
              <a:rPr lang="en-GB" dirty="0" smtClean="0"/>
              <a:t>TMS- Administrators 30/01/2019</a:t>
            </a:r>
            <a:endParaRPr lang="en-GB" dirty="0"/>
          </a:p>
        </p:txBody>
      </p:sp>
      <p:sp>
        <p:nvSpPr>
          <p:cNvPr id="6" name="Slide Number Placeholder 5"/>
          <p:cNvSpPr>
            <a:spLocks noGrp="1"/>
          </p:cNvSpPr>
          <p:nvPr>
            <p:ph type="sldNum" sz="quarter" idx="12"/>
          </p:nvPr>
        </p:nvSpPr>
        <p:spPr/>
        <p:txBody>
          <a:bodyPr/>
          <a:lstStyle/>
          <a:p>
            <a:fld id="{62E2E63E-B0B1-4F8C-B4D6-1B70D155B7B3}" type="slidenum">
              <a:rPr lang="en-GB" smtClean="0"/>
              <a:t>‹#›</a:t>
            </a:fld>
            <a:endParaRPr lang="en-GB" dirty="0"/>
          </a:p>
        </p:txBody>
      </p:sp>
    </p:spTree>
    <p:extLst>
      <p:ext uri="{BB962C8B-B14F-4D97-AF65-F5344CB8AC3E}">
        <p14:creationId xmlns:p14="http://schemas.microsoft.com/office/powerpoint/2010/main" val="29687342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ub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59377" y="1539986"/>
            <a:ext cx="7927425" cy="538608"/>
          </a:xfrm>
          <a:prstGeom prst="rect">
            <a:avLst/>
          </a:prstGeom>
        </p:spPr>
        <p:txBody>
          <a:bodyPr/>
          <a:lstStyle>
            <a:lvl1pPr>
              <a:defRPr>
                <a:solidFill>
                  <a:srgbClr val="96C93D"/>
                </a:solidFill>
              </a:defRPr>
            </a:lvl1pPr>
          </a:lstStyle>
          <a:p>
            <a:r>
              <a:rPr lang="en-US" smtClean="0"/>
              <a:t>Click to edit Master title style</a:t>
            </a:r>
            <a:endParaRPr lang="en-US" dirty="0"/>
          </a:p>
        </p:txBody>
      </p:sp>
      <p:sp>
        <p:nvSpPr>
          <p:cNvPr id="11" name="Text Placeholder 10"/>
          <p:cNvSpPr>
            <a:spLocks noGrp="1"/>
          </p:cNvSpPr>
          <p:nvPr>
            <p:ph type="body" sz="quarter" idx="13"/>
          </p:nvPr>
        </p:nvSpPr>
        <p:spPr>
          <a:xfrm>
            <a:off x="758824" y="2021594"/>
            <a:ext cx="7927975" cy="490184"/>
          </a:xfrm>
          <a:prstGeom prst="rect">
            <a:avLst/>
          </a:prstGeom>
        </p:spPr>
        <p:txBody>
          <a:bodyPr tIns="0"/>
          <a:lstStyle>
            <a:lvl1pPr marL="0" indent="0">
              <a:buNone/>
              <a:defRPr b="0">
                <a:solidFill>
                  <a:srgbClr val="555759"/>
                </a:solidFill>
              </a:defRPr>
            </a:lvl1pPr>
          </a:lstStyle>
          <a:p>
            <a:pPr lvl="0"/>
            <a:r>
              <a:rPr lang="en-US" smtClean="0"/>
              <a:t>Click to edit Master text styles</a:t>
            </a:r>
          </a:p>
        </p:txBody>
      </p:sp>
      <p:sp>
        <p:nvSpPr>
          <p:cNvPr id="14" name="Content Placeholder 12"/>
          <p:cNvSpPr>
            <a:spLocks noGrp="1"/>
          </p:cNvSpPr>
          <p:nvPr>
            <p:ph sz="quarter" idx="15"/>
          </p:nvPr>
        </p:nvSpPr>
        <p:spPr>
          <a:xfrm>
            <a:off x="758826" y="2808289"/>
            <a:ext cx="7927975" cy="3275012"/>
          </a:xfrm>
          <a:prstGeom prst="rect">
            <a:avLst/>
          </a:prstGeom>
        </p:spPr>
        <p:txBody>
          <a:bodyPr/>
          <a:lstStyle/>
          <a:p>
            <a:pPr lvl="0"/>
            <a:r>
              <a:rPr lang="en-US" smtClean="0"/>
              <a:t>Click to edit Master text styles</a:t>
            </a:r>
          </a:p>
          <a:p>
            <a:pPr lvl="1"/>
            <a:r>
              <a:rPr lang="en-US" smtClean="0"/>
              <a:t>Second level</a:t>
            </a:r>
          </a:p>
        </p:txBody>
      </p:sp>
      <p:sp>
        <p:nvSpPr>
          <p:cNvPr id="5" name="Date Placeholder 3"/>
          <p:cNvSpPr>
            <a:spLocks noGrp="1"/>
          </p:cNvSpPr>
          <p:nvPr>
            <p:ph type="dt" sz="half" idx="16"/>
          </p:nvPr>
        </p:nvSpPr>
        <p:spPr>
          <a:xfrm>
            <a:off x="650875" y="6510338"/>
            <a:ext cx="2133600" cy="128587"/>
          </a:xfrm>
          <a:prstGeom prst="rect">
            <a:avLst/>
          </a:prstGeom>
        </p:spPr>
        <p:txBody>
          <a:bodyPr/>
          <a:lstStyle>
            <a:lvl1pPr eaLnBrk="1" fontAlgn="auto" hangingPunct="1">
              <a:spcBef>
                <a:spcPts val="0"/>
              </a:spcBef>
              <a:spcAft>
                <a:spcPts val="0"/>
              </a:spcAft>
              <a:defRPr>
                <a:latin typeface="+mn-lt"/>
                <a:cs typeface="+mn-cs"/>
              </a:defRPr>
            </a:lvl1pPr>
          </a:lstStyle>
          <a:p>
            <a:pPr defTabSz="457200">
              <a:defRPr/>
            </a:pPr>
            <a:fld id="{05EDCE7A-D4EE-4EE6-A89B-7E86CD3DC263}" type="datetime1">
              <a:rPr lang="en-GB" smtClean="0">
                <a:solidFill>
                  <a:srgbClr val="555759"/>
                </a:solidFill>
              </a:rPr>
              <a:t>06/02/2019</a:t>
            </a:fld>
            <a:endParaRPr lang="en-US" dirty="0">
              <a:solidFill>
                <a:srgbClr val="555759"/>
              </a:solidFill>
            </a:endParaRPr>
          </a:p>
        </p:txBody>
      </p:sp>
      <p:sp>
        <p:nvSpPr>
          <p:cNvPr id="6" name="Slide Number Placeholder 5"/>
          <p:cNvSpPr>
            <a:spLocks noGrp="1"/>
          </p:cNvSpPr>
          <p:nvPr>
            <p:ph type="sldNum" sz="quarter" idx="17"/>
          </p:nvPr>
        </p:nvSpPr>
        <p:spPr>
          <a:xfrm>
            <a:off x="8816975" y="6508750"/>
            <a:ext cx="222250" cy="120650"/>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defTabSz="457200" fontAlgn="base">
              <a:spcBef>
                <a:spcPct val="0"/>
              </a:spcBef>
              <a:spcAft>
                <a:spcPct val="0"/>
              </a:spcAft>
              <a:defRPr/>
            </a:pPr>
            <a:fld id="{5B1E4C88-096B-4D13-82DD-2FAB1218C61C}" type="slidenum">
              <a:rPr lang="en-US" altLang="en-US">
                <a:solidFill>
                  <a:srgbClr val="555759"/>
                </a:solidFill>
                <a:cs typeface="Arial" panose="020B0604020202020204" pitchFamily="34" charset="0"/>
              </a:rPr>
              <a:pPr defTabSz="457200" fontAlgn="base">
                <a:spcBef>
                  <a:spcPct val="0"/>
                </a:spcBef>
                <a:spcAft>
                  <a:spcPct val="0"/>
                </a:spcAft>
                <a:defRPr/>
              </a:pPr>
              <a:t>‹#›</a:t>
            </a:fld>
            <a:endParaRPr lang="en-US" altLang="en-US" dirty="0">
              <a:solidFill>
                <a:srgbClr val="555759"/>
              </a:solidFill>
              <a:cs typeface="Arial" panose="020B0604020202020204" pitchFamily="34" charset="0"/>
            </a:endParaRPr>
          </a:p>
        </p:txBody>
      </p:sp>
      <p:sp>
        <p:nvSpPr>
          <p:cNvPr id="7" name="Footer Placeholder 4"/>
          <p:cNvSpPr>
            <a:spLocks noGrp="1"/>
          </p:cNvSpPr>
          <p:nvPr>
            <p:ph type="ftr" sz="quarter" idx="18"/>
          </p:nvPr>
        </p:nvSpPr>
        <p:spPr>
          <a:xfrm>
            <a:off x="5880100" y="6508750"/>
            <a:ext cx="2895600" cy="130175"/>
          </a:xfrm>
          <a:prstGeom prst="rect">
            <a:avLst/>
          </a:prstGeom>
        </p:spPr>
        <p:txBody>
          <a:bodyPr vert="horz" lIns="91440" tIns="45720" rIns="0" bIns="45720" rtlCol="0" anchor="ctr"/>
          <a:lstStyle>
            <a:lvl1pPr algn="r" eaLnBrk="1" fontAlgn="auto" hangingPunct="1">
              <a:spcBef>
                <a:spcPts val="0"/>
              </a:spcBef>
              <a:spcAft>
                <a:spcPts val="0"/>
              </a:spcAft>
              <a:defRPr sz="700">
                <a:solidFill>
                  <a:srgbClr val="555759"/>
                </a:solidFill>
                <a:latin typeface="+mn-lt"/>
                <a:cs typeface="+mn-cs"/>
              </a:defRPr>
            </a:lvl1pPr>
          </a:lstStyle>
          <a:p>
            <a:pPr defTabSz="457200">
              <a:defRPr/>
            </a:pPr>
            <a:r>
              <a:rPr lang="en-GB" dirty="0" smtClean="0"/>
              <a:t>TMS- Administrators 30/01/2019</a:t>
            </a:r>
            <a:endParaRPr lang="en-US" dirty="0"/>
          </a:p>
        </p:txBody>
      </p:sp>
    </p:spTree>
    <p:extLst>
      <p:ext uri="{BB962C8B-B14F-4D97-AF65-F5344CB8AC3E}">
        <p14:creationId xmlns:p14="http://schemas.microsoft.com/office/powerpoint/2010/main" val="2789640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FF3633-92A8-4E1E-8C39-C47C0DA25258}" type="datetime1">
              <a:rPr lang="en-GB" smtClean="0"/>
              <a:t>06/02/2019</a:t>
            </a:fld>
            <a:endParaRPr lang="en-GB" dirty="0"/>
          </a:p>
        </p:txBody>
      </p:sp>
      <p:sp>
        <p:nvSpPr>
          <p:cNvPr id="5" name="Footer Placeholder 4"/>
          <p:cNvSpPr>
            <a:spLocks noGrp="1"/>
          </p:cNvSpPr>
          <p:nvPr>
            <p:ph type="ftr" sz="quarter" idx="11"/>
          </p:nvPr>
        </p:nvSpPr>
        <p:spPr/>
        <p:txBody>
          <a:bodyPr/>
          <a:lstStyle/>
          <a:p>
            <a:r>
              <a:rPr lang="en-GB" dirty="0" smtClean="0"/>
              <a:t>TMS- Administrators 30/01/2019</a:t>
            </a:r>
            <a:endParaRPr lang="en-GB" dirty="0"/>
          </a:p>
        </p:txBody>
      </p:sp>
      <p:sp>
        <p:nvSpPr>
          <p:cNvPr id="6" name="Slide Number Placeholder 5"/>
          <p:cNvSpPr>
            <a:spLocks noGrp="1"/>
          </p:cNvSpPr>
          <p:nvPr>
            <p:ph type="sldNum" sz="quarter" idx="12"/>
          </p:nvPr>
        </p:nvSpPr>
        <p:spPr/>
        <p:txBody>
          <a:bodyPr/>
          <a:lstStyle/>
          <a:p>
            <a:fld id="{62E2E63E-B0B1-4F8C-B4D6-1B70D155B7B3}" type="slidenum">
              <a:rPr lang="en-GB" smtClean="0"/>
              <a:t>‹#›</a:t>
            </a:fld>
            <a:endParaRPr lang="en-GB" dirty="0"/>
          </a:p>
        </p:txBody>
      </p:sp>
    </p:spTree>
    <p:extLst>
      <p:ext uri="{BB962C8B-B14F-4D97-AF65-F5344CB8AC3E}">
        <p14:creationId xmlns:p14="http://schemas.microsoft.com/office/powerpoint/2010/main" val="920234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578CC0-FCE9-462F-BB66-CDF3BD5795B4}" type="datetime1">
              <a:rPr lang="en-GB" smtClean="0"/>
              <a:t>06/02/2019</a:t>
            </a:fld>
            <a:endParaRPr lang="en-GB" dirty="0"/>
          </a:p>
        </p:txBody>
      </p:sp>
      <p:sp>
        <p:nvSpPr>
          <p:cNvPr id="5" name="Footer Placeholder 4"/>
          <p:cNvSpPr>
            <a:spLocks noGrp="1"/>
          </p:cNvSpPr>
          <p:nvPr>
            <p:ph type="ftr" sz="quarter" idx="11"/>
          </p:nvPr>
        </p:nvSpPr>
        <p:spPr/>
        <p:txBody>
          <a:bodyPr/>
          <a:lstStyle/>
          <a:p>
            <a:r>
              <a:rPr lang="en-GB" dirty="0" smtClean="0"/>
              <a:t>TMS- Administrators 30/01/2019</a:t>
            </a:r>
            <a:endParaRPr lang="en-GB" dirty="0"/>
          </a:p>
        </p:txBody>
      </p:sp>
      <p:sp>
        <p:nvSpPr>
          <p:cNvPr id="6" name="Slide Number Placeholder 5"/>
          <p:cNvSpPr>
            <a:spLocks noGrp="1"/>
          </p:cNvSpPr>
          <p:nvPr>
            <p:ph type="sldNum" sz="quarter" idx="12"/>
          </p:nvPr>
        </p:nvSpPr>
        <p:spPr/>
        <p:txBody>
          <a:bodyPr/>
          <a:lstStyle/>
          <a:p>
            <a:fld id="{62E2E63E-B0B1-4F8C-B4D6-1B70D155B7B3}" type="slidenum">
              <a:rPr lang="en-GB" smtClean="0"/>
              <a:t>‹#›</a:t>
            </a:fld>
            <a:endParaRPr lang="en-GB" dirty="0"/>
          </a:p>
        </p:txBody>
      </p:sp>
    </p:spTree>
    <p:extLst>
      <p:ext uri="{BB962C8B-B14F-4D97-AF65-F5344CB8AC3E}">
        <p14:creationId xmlns:p14="http://schemas.microsoft.com/office/powerpoint/2010/main" val="792166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D4607E6-FDFE-48D6-86FB-1FD02958B4A7}" type="datetime1">
              <a:rPr lang="en-GB" smtClean="0"/>
              <a:t>06/02/2019</a:t>
            </a:fld>
            <a:endParaRPr lang="en-GB" dirty="0"/>
          </a:p>
        </p:txBody>
      </p:sp>
      <p:sp>
        <p:nvSpPr>
          <p:cNvPr id="6" name="Footer Placeholder 5"/>
          <p:cNvSpPr>
            <a:spLocks noGrp="1"/>
          </p:cNvSpPr>
          <p:nvPr>
            <p:ph type="ftr" sz="quarter" idx="11"/>
          </p:nvPr>
        </p:nvSpPr>
        <p:spPr/>
        <p:txBody>
          <a:bodyPr/>
          <a:lstStyle/>
          <a:p>
            <a:r>
              <a:rPr lang="en-GB" dirty="0" smtClean="0"/>
              <a:t>TMS- Administrators 30/01/2019</a:t>
            </a:r>
            <a:endParaRPr lang="en-GB" dirty="0"/>
          </a:p>
        </p:txBody>
      </p:sp>
      <p:sp>
        <p:nvSpPr>
          <p:cNvPr id="7" name="Slide Number Placeholder 6"/>
          <p:cNvSpPr>
            <a:spLocks noGrp="1"/>
          </p:cNvSpPr>
          <p:nvPr>
            <p:ph type="sldNum" sz="quarter" idx="12"/>
          </p:nvPr>
        </p:nvSpPr>
        <p:spPr/>
        <p:txBody>
          <a:bodyPr/>
          <a:lstStyle/>
          <a:p>
            <a:fld id="{62E2E63E-B0B1-4F8C-B4D6-1B70D155B7B3}" type="slidenum">
              <a:rPr lang="en-GB" smtClean="0"/>
              <a:t>‹#›</a:t>
            </a:fld>
            <a:endParaRPr lang="en-GB" dirty="0"/>
          </a:p>
        </p:txBody>
      </p:sp>
    </p:spTree>
    <p:extLst>
      <p:ext uri="{BB962C8B-B14F-4D97-AF65-F5344CB8AC3E}">
        <p14:creationId xmlns:p14="http://schemas.microsoft.com/office/powerpoint/2010/main" val="3743519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7608FF2-75A3-4C36-926B-064B9DFF92BC}" type="datetime1">
              <a:rPr lang="en-GB" smtClean="0"/>
              <a:t>06/02/2019</a:t>
            </a:fld>
            <a:endParaRPr lang="en-GB" dirty="0"/>
          </a:p>
        </p:txBody>
      </p:sp>
      <p:sp>
        <p:nvSpPr>
          <p:cNvPr id="8" name="Footer Placeholder 7"/>
          <p:cNvSpPr>
            <a:spLocks noGrp="1"/>
          </p:cNvSpPr>
          <p:nvPr>
            <p:ph type="ftr" sz="quarter" idx="11"/>
          </p:nvPr>
        </p:nvSpPr>
        <p:spPr/>
        <p:txBody>
          <a:bodyPr/>
          <a:lstStyle/>
          <a:p>
            <a:r>
              <a:rPr lang="en-GB" dirty="0" smtClean="0"/>
              <a:t>TMS- Administrators 30/01/2019</a:t>
            </a:r>
            <a:endParaRPr lang="en-GB" dirty="0"/>
          </a:p>
        </p:txBody>
      </p:sp>
      <p:sp>
        <p:nvSpPr>
          <p:cNvPr id="9" name="Slide Number Placeholder 8"/>
          <p:cNvSpPr>
            <a:spLocks noGrp="1"/>
          </p:cNvSpPr>
          <p:nvPr>
            <p:ph type="sldNum" sz="quarter" idx="12"/>
          </p:nvPr>
        </p:nvSpPr>
        <p:spPr/>
        <p:txBody>
          <a:bodyPr/>
          <a:lstStyle/>
          <a:p>
            <a:fld id="{62E2E63E-B0B1-4F8C-B4D6-1B70D155B7B3}" type="slidenum">
              <a:rPr lang="en-GB" smtClean="0"/>
              <a:t>‹#›</a:t>
            </a:fld>
            <a:endParaRPr lang="en-GB" dirty="0"/>
          </a:p>
        </p:txBody>
      </p:sp>
    </p:spTree>
    <p:extLst>
      <p:ext uri="{BB962C8B-B14F-4D97-AF65-F5344CB8AC3E}">
        <p14:creationId xmlns:p14="http://schemas.microsoft.com/office/powerpoint/2010/main" val="30269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01ADF54-BDFA-4319-A4E0-D61292142D2E}" type="datetime1">
              <a:rPr lang="en-GB" smtClean="0"/>
              <a:t>06/02/2019</a:t>
            </a:fld>
            <a:endParaRPr lang="en-GB" dirty="0"/>
          </a:p>
        </p:txBody>
      </p:sp>
      <p:sp>
        <p:nvSpPr>
          <p:cNvPr id="4" name="Footer Placeholder 3"/>
          <p:cNvSpPr>
            <a:spLocks noGrp="1"/>
          </p:cNvSpPr>
          <p:nvPr>
            <p:ph type="ftr" sz="quarter" idx="11"/>
          </p:nvPr>
        </p:nvSpPr>
        <p:spPr/>
        <p:txBody>
          <a:bodyPr/>
          <a:lstStyle/>
          <a:p>
            <a:r>
              <a:rPr lang="en-GB" dirty="0" smtClean="0"/>
              <a:t>TMS- Administrators 30/01/2019</a:t>
            </a:r>
            <a:endParaRPr lang="en-GB" dirty="0"/>
          </a:p>
        </p:txBody>
      </p:sp>
      <p:sp>
        <p:nvSpPr>
          <p:cNvPr id="5" name="Slide Number Placeholder 4"/>
          <p:cNvSpPr>
            <a:spLocks noGrp="1"/>
          </p:cNvSpPr>
          <p:nvPr>
            <p:ph type="sldNum" sz="quarter" idx="12"/>
          </p:nvPr>
        </p:nvSpPr>
        <p:spPr/>
        <p:txBody>
          <a:bodyPr/>
          <a:lstStyle/>
          <a:p>
            <a:fld id="{62E2E63E-B0B1-4F8C-B4D6-1B70D155B7B3}" type="slidenum">
              <a:rPr lang="en-GB" smtClean="0"/>
              <a:t>‹#›</a:t>
            </a:fld>
            <a:endParaRPr lang="en-GB" dirty="0"/>
          </a:p>
        </p:txBody>
      </p:sp>
    </p:spTree>
    <p:extLst>
      <p:ext uri="{BB962C8B-B14F-4D97-AF65-F5344CB8AC3E}">
        <p14:creationId xmlns:p14="http://schemas.microsoft.com/office/powerpoint/2010/main" val="862760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A440CA-9C8B-46C2-A059-5BE503F98926}" type="datetime1">
              <a:rPr lang="en-GB" smtClean="0"/>
              <a:t>06/02/2019</a:t>
            </a:fld>
            <a:endParaRPr lang="en-GB" dirty="0"/>
          </a:p>
        </p:txBody>
      </p:sp>
      <p:sp>
        <p:nvSpPr>
          <p:cNvPr id="3" name="Footer Placeholder 2"/>
          <p:cNvSpPr>
            <a:spLocks noGrp="1"/>
          </p:cNvSpPr>
          <p:nvPr>
            <p:ph type="ftr" sz="quarter" idx="11"/>
          </p:nvPr>
        </p:nvSpPr>
        <p:spPr/>
        <p:txBody>
          <a:bodyPr/>
          <a:lstStyle/>
          <a:p>
            <a:r>
              <a:rPr lang="en-GB" dirty="0" smtClean="0"/>
              <a:t>TMS- Administrators 30/01/2019</a:t>
            </a:r>
            <a:endParaRPr lang="en-GB" dirty="0"/>
          </a:p>
        </p:txBody>
      </p:sp>
      <p:sp>
        <p:nvSpPr>
          <p:cNvPr id="4" name="Slide Number Placeholder 3"/>
          <p:cNvSpPr>
            <a:spLocks noGrp="1"/>
          </p:cNvSpPr>
          <p:nvPr>
            <p:ph type="sldNum" sz="quarter" idx="12"/>
          </p:nvPr>
        </p:nvSpPr>
        <p:spPr/>
        <p:txBody>
          <a:bodyPr/>
          <a:lstStyle/>
          <a:p>
            <a:fld id="{62E2E63E-B0B1-4F8C-B4D6-1B70D155B7B3}" type="slidenum">
              <a:rPr lang="en-GB" smtClean="0"/>
              <a:t>‹#›</a:t>
            </a:fld>
            <a:endParaRPr lang="en-GB" dirty="0"/>
          </a:p>
        </p:txBody>
      </p:sp>
    </p:spTree>
    <p:extLst>
      <p:ext uri="{BB962C8B-B14F-4D97-AF65-F5344CB8AC3E}">
        <p14:creationId xmlns:p14="http://schemas.microsoft.com/office/powerpoint/2010/main" val="1847826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4F5152-1C53-41F3-B3C4-3AC6D00798AE}" type="datetime1">
              <a:rPr lang="en-GB" smtClean="0"/>
              <a:t>06/02/2019</a:t>
            </a:fld>
            <a:endParaRPr lang="en-GB" dirty="0"/>
          </a:p>
        </p:txBody>
      </p:sp>
      <p:sp>
        <p:nvSpPr>
          <p:cNvPr id="6" name="Footer Placeholder 5"/>
          <p:cNvSpPr>
            <a:spLocks noGrp="1"/>
          </p:cNvSpPr>
          <p:nvPr>
            <p:ph type="ftr" sz="quarter" idx="11"/>
          </p:nvPr>
        </p:nvSpPr>
        <p:spPr/>
        <p:txBody>
          <a:bodyPr/>
          <a:lstStyle/>
          <a:p>
            <a:r>
              <a:rPr lang="en-GB" dirty="0" smtClean="0"/>
              <a:t>TMS- Administrators 30/01/2019</a:t>
            </a:r>
            <a:endParaRPr lang="en-GB" dirty="0"/>
          </a:p>
        </p:txBody>
      </p:sp>
      <p:sp>
        <p:nvSpPr>
          <p:cNvPr id="7" name="Slide Number Placeholder 6"/>
          <p:cNvSpPr>
            <a:spLocks noGrp="1"/>
          </p:cNvSpPr>
          <p:nvPr>
            <p:ph type="sldNum" sz="quarter" idx="12"/>
          </p:nvPr>
        </p:nvSpPr>
        <p:spPr/>
        <p:txBody>
          <a:bodyPr/>
          <a:lstStyle/>
          <a:p>
            <a:fld id="{62E2E63E-B0B1-4F8C-B4D6-1B70D155B7B3}" type="slidenum">
              <a:rPr lang="en-GB" smtClean="0"/>
              <a:t>‹#›</a:t>
            </a:fld>
            <a:endParaRPr lang="en-GB" dirty="0"/>
          </a:p>
        </p:txBody>
      </p:sp>
    </p:spTree>
    <p:extLst>
      <p:ext uri="{BB962C8B-B14F-4D97-AF65-F5344CB8AC3E}">
        <p14:creationId xmlns:p14="http://schemas.microsoft.com/office/powerpoint/2010/main" val="4237628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2E6DC3-364A-448E-8862-F79A8DF947D2}" type="datetime1">
              <a:rPr lang="en-GB" smtClean="0"/>
              <a:t>06/02/2019</a:t>
            </a:fld>
            <a:endParaRPr lang="en-GB" dirty="0"/>
          </a:p>
        </p:txBody>
      </p:sp>
      <p:sp>
        <p:nvSpPr>
          <p:cNvPr id="6" name="Footer Placeholder 5"/>
          <p:cNvSpPr>
            <a:spLocks noGrp="1"/>
          </p:cNvSpPr>
          <p:nvPr>
            <p:ph type="ftr" sz="quarter" idx="11"/>
          </p:nvPr>
        </p:nvSpPr>
        <p:spPr/>
        <p:txBody>
          <a:bodyPr/>
          <a:lstStyle/>
          <a:p>
            <a:r>
              <a:rPr lang="en-GB" dirty="0" smtClean="0"/>
              <a:t>TMS- Administrators 30/01/2019</a:t>
            </a:r>
            <a:endParaRPr lang="en-GB" dirty="0"/>
          </a:p>
        </p:txBody>
      </p:sp>
      <p:sp>
        <p:nvSpPr>
          <p:cNvPr id="7" name="Slide Number Placeholder 6"/>
          <p:cNvSpPr>
            <a:spLocks noGrp="1"/>
          </p:cNvSpPr>
          <p:nvPr>
            <p:ph type="sldNum" sz="quarter" idx="12"/>
          </p:nvPr>
        </p:nvSpPr>
        <p:spPr/>
        <p:txBody>
          <a:bodyPr/>
          <a:lstStyle/>
          <a:p>
            <a:fld id="{62E2E63E-B0B1-4F8C-B4D6-1B70D155B7B3}" type="slidenum">
              <a:rPr lang="en-GB" smtClean="0"/>
              <a:t>‹#›</a:t>
            </a:fld>
            <a:endParaRPr lang="en-GB" dirty="0"/>
          </a:p>
        </p:txBody>
      </p:sp>
    </p:spTree>
    <p:extLst>
      <p:ext uri="{BB962C8B-B14F-4D97-AF65-F5344CB8AC3E}">
        <p14:creationId xmlns:p14="http://schemas.microsoft.com/office/powerpoint/2010/main" val="1238370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50532E-2159-4731-BB0B-6C17CAFC9CB0}" type="datetime1">
              <a:rPr lang="en-GB" smtClean="0"/>
              <a:t>06/02/2019</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smtClean="0"/>
              <a:t>TMS- Administrators 30/01/2019</a:t>
            </a:r>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E2E63E-B0B1-4F8C-B4D6-1B70D155B7B3}" type="slidenum">
              <a:rPr lang="en-GB" smtClean="0"/>
              <a:t>‹#›</a:t>
            </a:fld>
            <a:endParaRPr lang="en-GB" dirty="0"/>
          </a:p>
        </p:txBody>
      </p:sp>
    </p:spTree>
    <p:extLst>
      <p:ext uri="{BB962C8B-B14F-4D97-AF65-F5344CB8AC3E}">
        <p14:creationId xmlns:p14="http://schemas.microsoft.com/office/powerpoint/2010/main" val="882783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9" r:id="rId12"/>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finance.manchester.ac.uk/buyingexpenses/buyinggoodsandservices/bookingtravel/"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8" Type="http://schemas.openxmlformats.org/officeDocument/2006/relationships/hyperlink" Target="mailto:mark.gilmore@manchester.ac.uk" TargetMode="External"/><Relationship Id="rId3" Type="http://schemas.openxmlformats.org/officeDocument/2006/relationships/image" Target="../media/image11.png"/><Relationship Id="rId7" Type="http://schemas.openxmlformats.org/officeDocument/2006/relationships/hyperlink" Target="mailto:cculpin@keytravel.com" TargetMode="External"/><Relationship Id="rId2" Type="http://schemas.openxmlformats.org/officeDocument/2006/relationships/image" Target="../media/image10.jpeg"/><Relationship Id="rId1" Type="http://schemas.openxmlformats.org/officeDocument/2006/relationships/slideLayout" Target="../slideLayouts/slideLayout2.xml"/><Relationship Id="rId6" Type="http://schemas.openxmlformats.org/officeDocument/2006/relationships/image" Target="../media/image14.jpeg"/><Relationship Id="rId11" Type="http://schemas.openxmlformats.org/officeDocument/2006/relationships/image" Target="../media/image3.png"/><Relationship Id="rId5" Type="http://schemas.openxmlformats.org/officeDocument/2006/relationships/image" Target="../media/image13.jpeg"/><Relationship Id="rId10" Type="http://schemas.openxmlformats.org/officeDocument/2006/relationships/image" Target="../media/image4.png"/><Relationship Id="rId4" Type="http://schemas.openxmlformats.org/officeDocument/2006/relationships/image" Target="../media/image12.jpeg"/><Relationship Id="rId9"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5" Type="http://schemas.openxmlformats.org/officeDocument/2006/relationships/image" Target="../media/image3.png"/><Relationship Id="rId4" Type="http://schemas.openxmlformats.org/officeDocument/2006/relationships/hyperlink" Target="mailto:online@keytravel.com" TargetMode="External"/></Relationships>
</file>

<file path=ppt/slides/_rels/slide6.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cculpin@keytravel.com"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6" descr="1920-universityofmanchester.jpg"/>
          <p:cNvPicPr>
            <a:picLocks noChangeAspect="1"/>
          </p:cNvPicPr>
          <p:nvPr/>
        </p:nvPicPr>
        <p:blipFill>
          <a:blip r:embed="rId2">
            <a:extLst>
              <a:ext uri="{28A0092B-C50C-407E-A947-70E740481C1C}">
                <a14:useLocalDpi xmlns:a14="http://schemas.microsoft.com/office/drawing/2010/main" val="0"/>
              </a:ext>
            </a:extLst>
          </a:blip>
          <a:srcRect r="11427"/>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3" name="Picture 7" descr="Man uni logo.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536" y="188640"/>
            <a:ext cx="224155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4" name="Picture 8" descr="KeyTravel_Horizontal_RGB_Cropped.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20272" y="116632"/>
            <a:ext cx="1872208" cy="288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0" y="2757488"/>
            <a:ext cx="5867400" cy="1535608"/>
          </a:xfrm>
          <a:prstGeom prst="rect">
            <a:avLst/>
          </a:prstGeom>
          <a:solidFill>
            <a:srgbClr val="212844">
              <a:alpha val="60000"/>
            </a:srgbClr>
          </a:solidFill>
          <a:ln>
            <a:noFill/>
          </a:ln>
        </p:spPr>
        <p:style>
          <a:lnRef idx="2">
            <a:schemeClr val="accent6"/>
          </a:lnRef>
          <a:fillRef idx="1">
            <a:schemeClr val="lt1"/>
          </a:fillRef>
          <a:effectRef idx="0">
            <a:schemeClr val="accent6"/>
          </a:effectRef>
          <a:fontRef idx="minor">
            <a:schemeClr val="dk1"/>
          </a:fontRef>
        </p:style>
        <p:txBody>
          <a:bodyPr anchor="ctr"/>
          <a:lstStyle/>
          <a:p>
            <a:pPr algn="ctr" defTabSz="457200" fontAlgn="base">
              <a:spcBef>
                <a:spcPct val="0"/>
              </a:spcBef>
              <a:spcAft>
                <a:spcPct val="0"/>
              </a:spcAft>
              <a:defRPr/>
            </a:pPr>
            <a:endParaRPr lang="en-GB" dirty="0">
              <a:solidFill>
                <a:srgbClr val="555759"/>
              </a:solidFill>
            </a:endParaRPr>
          </a:p>
        </p:txBody>
      </p:sp>
      <p:sp>
        <p:nvSpPr>
          <p:cNvPr id="40966" name="Title 4"/>
          <p:cNvSpPr>
            <a:spLocks noGrp="1"/>
          </p:cNvSpPr>
          <p:nvPr>
            <p:ph type="title"/>
          </p:nvPr>
        </p:nvSpPr>
        <p:spPr bwMode="auto">
          <a:xfrm>
            <a:off x="573088" y="3086100"/>
            <a:ext cx="4818062" cy="5381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r>
              <a:rPr lang="en-GB" altLang="en-US" sz="3000" dirty="0" smtClean="0">
                <a:solidFill>
                  <a:schemeClr val="bg1"/>
                </a:solidFill>
              </a:rPr>
              <a:t>Travel Management System</a:t>
            </a:r>
            <a:br>
              <a:rPr lang="en-GB" altLang="en-US" sz="3000" dirty="0" smtClean="0">
                <a:solidFill>
                  <a:schemeClr val="bg1"/>
                </a:solidFill>
              </a:rPr>
            </a:br>
            <a:r>
              <a:rPr lang="en-GB" altLang="en-US" sz="2200" b="0" i="1" dirty="0" smtClean="0">
                <a:solidFill>
                  <a:schemeClr val="bg1"/>
                </a:solidFill>
              </a:rPr>
              <a:t>Administrator Workshop 30/1/2019</a:t>
            </a:r>
          </a:p>
        </p:txBody>
      </p:sp>
      <p:sp>
        <p:nvSpPr>
          <p:cNvPr id="6" name="Title 4"/>
          <p:cNvSpPr txBox="1">
            <a:spLocks/>
          </p:cNvSpPr>
          <p:nvPr/>
        </p:nvSpPr>
        <p:spPr>
          <a:xfrm>
            <a:off x="573088" y="3868738"/>
            <a:ext cx="5046662" cy="1550987"/>
          </a:xfrm>
          <a:prstGeom prst="rect">
            <a:avLst/>
          </a:prstGeom>
        </p:spPr>
        <p:txBody>
          <a:bodyPr/>
          <a:lstStyle/>
          <a:p>
            <a:pPr defTabSz="457200" eaLnBrk="0" fontAlgn="base" hangingPunct="0">
              <a:spcBef>
                <a:spcPct val="0"/>
              </a:spcBef>
              <a:spcAft>
                <a:spcPct val="0"/>
              </a:spcAft>
              <a:defRPr/>
            </a:pPr>
            <a:endParaRPr lang="en-GB" sz="2000" dirty="0" smtClean="0">
              <a:solidFill>
                <a:prstClr val="white"/>
              </a:solidFill>
              <a:cs typeface="Arial" panose="020B0604020202020204" pitchFamily="34" charset="0"/>
            </a:endParaRPr>
          </a:p>
        </p:txBody>
      </p:sp>
      <p:sp>
        <p:nvSpPr>
          <p:cNvPr id="2" name="Footer Placeholder 1"/>
          <p:cNvSpPr>
            <a:spLocks noGrp="1"/>
          </p:cNvSpPr>
          <p:nvPr>
            <p:ph type="ftr" sz="quarter" idx="18"/>
          </p:nvPr>
        </p:nvSpPr>
        <p:spPr/>
        <p:txBody>
          <a:bodyPr/>
          <a:lstStyle/>
          <a:p>
            <a:pPr>
              <a:defRPr/>
            </a:pPr>
            <a:r>
              <a:rPr lang="en-GB" dirty="0" smtClean="0"/>
              <a:t>TMS- Administrators 30/01/2019</a:t>
            </a:r>
            <a:endParaRPr lang="en-US" dirty="0"/>
          </a:p>
        </p:txBody>
      </p:sp>
    </p:spTree>
    <p:extLst>
      <p:ext uri="{BB962C8B-B14F-4D97-AF65-F5344CB8AC3E}">
        <p14:creationId xmlns:p14="http://schemas.microsoft.com/office/powerpoint/2010/main" val="37875268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Implementation Issues: Open</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Out of policy indicator </a:t>
            </a:r>
            <a:r>
              <a:rPr lang="en-GB" sz="1200" dirty="0" smtClean="0"/>
              <a:t>(E.g. not choosing Chancellors in a Manchester Hotel booking should be flagged as out of policy)</a:t>
            </a:r>
          </a:p>
          <a:p>
            <a:r>
              <a:rPr lang="en-GB" dirty="0" smtClean="0"/>
              <a:t>Budget Holder reporting </a:t>
            </a:r>
            <a:r>
              <a:rPr lang="en-GB" sz="1200" dirty="0" smtClean="0"/>
              <a:t>(list of all invoiced transactions needs to be sent to each budget holder from the KT system on a monthly basis as a mitigating control to cover the many trips not requiring approval)</a:t>
            </a:r>
          </a:p>
          <a:p>
            <a:r>
              <a:rPr lang="en-GB" dirty="0" smtClean="0"/>
              <a:t>Mandate contact details on profiles </a:t>
            </a:r>
            <a:r>
              <a:rPr lang="en-GB" sz="1200" dirty="0" smtClean="0"/>
              <a:t>(for duty of care it should be a mandatory field to provide a contact telephone number)</a:t>
            </a:r>
          </a:p>
          <a:p>
            <a:r>
              <a:rPr lang="en-GB" dirty="0" smtClean="0"/>
              <a:t>Helpdesk roles </a:t>
            </a:r>
            <a:r>
              <a:rPr lang="en-GB" sz="1300" dirty="0" smtClean="0"/>
              <a:t>(the </a:t>
            </a:r>
            <a:r>
              <a:rPr lang="en-GB" sz="1300" dirty="0" smtClean="0">
                <a:solidFill>
                  <a:srgbClr val="00B0F0"/>
                </a:solidFill>
              </a:rPr>
              <a:t>travel.helpdesk</a:t>
            </a:r>
            <a:r>
              <a:rPr lang="en-GB" sz="1300" dirty="0" smtClean="0"/>
              <a:t> is a University of Manchester resourced section responsible for codes, access and report queries only)</a:t>
            </a:r>
          </a:p>
          <a:p>
            <a:r>
              <a:rPr lang="en-GB" dirty="0" smtClean="0"/>
              <a:t>Duty of care (UoM) </a:t>
            </a:r>
            <a:r>
              <a:rPr lang="en-GB" sz="1200" dirty="0" smtClean="0"/>
              <a:t>(Key Travel and Insurance need to clarify how to utilise a workflow for High risk destinations)</a:t>
            </a:r>
          </a:p>
          <a:p>
            <a:r>
              <a:rPr lang="en-GB" dirty="0" smtClean="0"/>
              <a:t>Seamless invoice flow </a:t>
            </a:r>
            <a:r>
              <a:rPr lang="en-GB" sz="1300" dirty="0" smtClean="0"/>
              <a:t>(Mapping the weekly invoice file so that it loads into Oracle Financials with reduced number of errors)</a:t>
            </a:r>
          </a:p>
          <a:p>
            <a:r>
              <a:rPr lang="en-GB" dirty="0"/>
              <a:t>Crowne </a:t>
            </a:r>
            <a:r>
              <a:rPr lang="en-GB" dirty="0" smtClean="0"/>
              <a:t>Plaza/Staybridge (UoM</a:t>
            </a:r>
            <a:r>
              <a:rPr lang="en-GB" sz="1300" dirty="0" smtClean="0"/>
              <a:t>(Need to establish how to get this Hotel onto Key Travel that will support the University contract )</a:t>
            </a:r>
            <a:endParaRPr lang="en-GB" sz="1300" dirty="0"/>
          </a:p>
          <a:p>
            <a:pPr marL="0" indent="0">
              <a:buNone/>
            </a:pPr>
            <a:endParaRPr lang="en-GB" dirty="0"/>
          </a:p>
        </p:txBody>
      </p:sp>
      <p:sp>
        <p:nvSpPr>
          <p:cNvPr id="4" name="Footer Placeholder 3"/>
          <p:cNvSpPr>
            <a:spLocks noGrp="1"/>
          </p:cNvSpPr>
          <p:nvPr>
            <p:ph type="ftr" sz="quarter" idx="11"/>
          </p:nvPr>
        </p:nvSpPr>
        <p:spPr/>
        <p:txBody>
          <a:bodyPr/>
          <a:lstStyle/>
          <a:p>
            <a:r>
              <a:rPr lang="en-GB" dirty="0" smtClean="0"/>
              <a:t>TMS- Administrators 30/01/2019</a:t>
            </a:r>
            <a:endParaRPr lang="en-GB" dirty="0"/>
          </a:p>
        </p:txBody>
      </p:sp>
      <p:pic>
        <p:nvPicPr>
          <p:cNvPr id="5"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83955" b="90448"/>
          <a:stretch/>
        </p:blipFill>
        <p:spPr bwMode="auto">
          <a:xfrm>
            <a:off x="47210" y="116632"/>
            <a:ext cx="1452712" cy="6425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descr="KeyTravel_Horizontal_RGB_Cropped.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2" y="116632"/>
            <a:ext cx="1872208" cy="288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2261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Key Travel in Transit</a:t>
            </a:r>
            <a:endParaRPr lang="en-GB" dirty="0"/>
          </a:p>
        </p:txBody>
      </p:sp>
      <p:sp>
        <p:nvSpPr>
          <p:cNvPr id="4" name="Footer Placeholder 3"/>
          <p:cNvSpPr>
            <a:spLocks noGrp="1"/>
          </p:cNvSpPr>
          <p:nvPr>
            <p:ph type="ftr" sz="quarter" idx="11"/>
          </p:nvPr>
        </p:nvSpPr>
        <p:spPr/>
        <p:txBody>
          <a:bodyPr/>
          <a:lstStyle/>
          <a:p>
            <a:r>
              <a:rPr lang="en-GB" dirty="0" smtClean="0"/>
              <a:t>TMS- Administrators 30/01/2019</a:t>
            </a:r>
            <a:endParaRPr lang="en-GB" dirty="0"/>
          </a:p>
        </p:txBody>
      </p:sp>
      <p:graphicFrame>
        <p:nvGraphicFramePr>
          <p:cNvPr id="6" name="Table 5"/>
          <p:cNvGraphicFramePr>
            <a:graphicFrameLocks noGrp="1"/>
          </p:cNvGraphicFramePr>
          <p:nvPr>
            <p:extLst>
              <p:ext uri="{D42A27DB-BD31-4B8C-83A1-F6EECF244321}">
                <p14:modId xmlns:p14="http://schemas.microsoft.com/office/powerpoint/2010/main" val="577861088"/>
              </p:ext>
            </p:extLst>
          </p:nvPr>
        </p:nvGraphicFramePr>
        <p:xfrm>
          <a:off x="1259632" y="1556792"/>
          <a:ext cx="5606485" cy="5150291"/>
        </p:xfrm>
        <a:graphic>
          <a:graphicData uri="http://schemas.openxmlformats.org/drawingml/2006/table">
            <a:tbl>
              <a:tblPr firstRow="1" firstCol="1" bandRow="1">
                <a:tableStyleId>{5C22544A-7EE6-4342-B048-85BDC9FD1C3A}</a:tableStyleId>
              </a:tblPr>
              <a:tblGrid>
                <a:gridCol w="1868429">
                  <a:extLst>
                    <a:ext uri="{9D8B030D-6E8A-4147-A177-3AD203B41FA5}">
                      <a16:colId xmlns:a16="http://schemas.microsoft.com/office/drawing/2014/main" val="20000"/>
                    </a:ext>
                  </a:extLst>
                </a:gridCol>
                <a:gridCol w="1515947">
                  <a:extLst>
                    <a:ext uri="{9D8B030D-6E8A-4147-A177-3AD203B41FA5}">
                      <a16:colId xmlns:a16="http://schemas.microsoft.com/office/drawing/2014/main" val="20001"/>
                    </a:ext>
                  </a:extLst>
                </a:gridCol>
                <a:gridCol w="2222109">
                  <a:extLst>
                    <a:ext uri="{9D8B030D-6E8A-4147-A177-3AD203B41FA5}">
                      <a16:colId xmlns:a16="http://schemas.microsoft.com/office/drawing/2014/main" val="20002"/>
                    </a:ext>
                  </a:extLst>
                </a:gridCol>
              </a:tblGrid>
              <a:tr h="362173">
                <a:tc>
                  <a:txBody>
                    <a:bodyPr/>
                    <a:lstStyle/>
                    <a:p>
                      <a:pPr>
                        <a:spcAft>
                          <a:spcPts val="0"/>
                        </a:spcAft>
                      </a:pPr>
                      <a:r>
                        <a:rPr lang="en-GB" sz="1000" dirty="0">
                          <a:effectLst/>
                        </a:rPr>
                        <a:t>Department</a:t>
                      </a:r>
                      <a:endParaRPr lang="en-GB" sz="1000" dirty="0">
                        <a:effectLst/>
                        <a:latin typeface="Calibri"/>
                        <a:ea typeface="Calibri"/>
                        <a:cs typeface="Times New Roman"/>
                      </a:endParaRPr>
                    </a:p>
                  </a:txBody>
                  <a:tcPr marL="64759" marR="64759" marT="101936" marB="101936" anchor="ctr"/>
                </a:tc>
                <a:tc>
                  <a:txBody>
                    <a:bodyPr/>
                    <a:lstStyle/>
                    <a:p>
                      <a:pPr>
                        <a:spcAft>
                          <a:spcPts val="0"/>
                        </a:spcAft>
                      </a:pPr>
                      <a:r>
                        <a:rPr lang="en-GB" sz="1000" dirty="0">
                          <a:effectLst/>
                        </a:rPr>
                        <a:t>Contact</a:t>
                      </a:r>
                      <a:endParaRPr lang="en-GB" sz="1000" dirty="0">
                        <a:effectLst/>
                        <a:latin typeface="Calibri"/>
                        <a:ea typeface="Calibri"/>
                        <a:cs typeface="Times New Roman"/>
                      </a:endParaRPr>
                    </a:p>
                  </a:txBody>
                  <a:tcPr marL="64759" marR="64759" marT="101936" marB="101936" anchor="ctr"/>
                </a:tc>
                <a:tc>
                  <a:txBody>
                    <a:bodyPr/>
                    <a:lstStyle/>
                    <a:p>
                      <a:pPr>
                        <a:spcAft>
                          <a:spcPts val="0"/>
                        </a:spcAft>
                      </a:pPr>
                      <a:r>
                        <a:rPr lang="en-GB" sz="1000" dirty="0">
                          <a:effectLst/>
                        </a:rPr>
                        <a:t>Notes</a:t>
                      </a:r>
                      <a:endParaRPr lang="en-GB" sz="1000" dirty="0">
                        <a:effectLst/>
                        <a:latin typeface="Calibri"/>
                        <a:ea typeface="Calibri"/>
                        <a:cs typeface="Times New Roman"/>
                      </a:endParaRPr>
                    </a:p>
                  </a:txBody>
                  <a:tcPr marL="64759" marR="64759" marT="101936" marB="101936" anchor="ctr"/>
                </a:tc>
                <a:extLst>
                  <a:ext uri="{0D108BD9-81ED-4DB2-BD59-A6C34878D82A}">
                    <a16:rowId xmlns:a16="http://schemas.microsoft.com/office/drawing/2014/main" val="10000"/>
                  </a:ext>
                </a:extLst>
              </a:tr>
              <a:tr h="837075">
                <a:tc>
                  <a:txBody>
                    <a:bodyPr/>
                    <a:lstStyle/>
                    <a:p>
                      <a:pPr>
                        <a:spcAft>
                          <a:spcPts val="0"/>
                        </a:spcAft>
                      </a:pPr>
                      <a:r>
                        <a:rPr lang="en-GB" sz="1400" dirty="0">
                          <a:effectLst/>
                        </a:rPr>
                        <a:t>AMBS</a:t>
                      </a:r>
                      <a:endParaRPr lang="en-GB" sz="1400" dirty="0">
                        <a:effectLst/>
                        <a:latin typeface="Calibri"/>
                        <a:ea typeface="Calibri"/>
                        <a:cs typeface="Times New Roman"/>
                      </a:endParaRPr>
                    </a:p>
                  </a:txBody>
                  <a:tcPr marL="64759" marR="64759" marT="101936" marB="101936" anchor="ctr"/>
                </a:tc>
                <a:tc>
                  <a:txBody>
                    <a:bodyPr/>
                    <a:lstStyle/>
                    <a:p>
                      <a:pPr>
                        <a:spcAft>
                          <a:spcPts val="0"/>
                        </a:spcAft>
                      </a:pPr>
                      <a:r>
                        <a:rPr lang="en-GB" sz="1200" dirty="0">
                          <a:effectLst/>
                        </a:rPr>
                        <a:t>Michele Wiggett</a:t>
                      </a:r>
                      <a:endParaRPr lang="en-GB" sz="1200" dirty="0">
                        <a:effectLst/>
                        <a:latin typeface="Calibri"/>
                        <a:ea typeface="Calibri"/>
                        <a:cs typeface="Times New Roman"/>
                      </a:endParaRPr>
                    </a:p>
                  </a:txBody>
                  <a:tcPr marL="64759" marR="64759" marT="101936" marB="101936" anchor="ctr"/>
                </a:tc>
                <a:tc>
                  <a:txBody>
                    <a:bodyPr/>
                    <a:lstStyle/>
                    <a:p>
                      <a:pPr>
                        <a:spcAft>
                          <a:spcPts val="0"/>
                        </a:spcAft>
                      </a:pPr>
                      <a:r>
                        <a:rPr lang="en-GB" sz="1200" dirty="0">
                          <a:effectLst/>
                        </a:rPr>
                        <a:t>Set up user group and went through process with regards to high volume of students booking/sending to arranger</a:t>
                      </a:r>
                      <a:endParaRPr lang="en-GB" sz="1200" dirty="0">
                        <a:effectLst/>
                        <a:latin typeface="Calibri"/>
                        <a:ea typeface="Calibri"/>
                        <a:cs typeface="Times New Roman"/>
                      </a:endParaRPr>
                    </a:p>
                  </a:txBody>
                  <a:tcPr marL="64759" marR="64759" marT="101936" marB="101936" anchor="ctr"/>
                </a:tc>
                <a:extLst>
                  <a:ext uri="{0D108BD9-81ED-4DB2-BD59-A6C34878D82A}">
                    <a16:rowId xmlns:a16="http://schemas.microsoft.com/office/drawing/2014/main" val="10001"/>
                  </a:ext>
                </a:extLst>
              </a:tr>
              <a:tr h="520474">
                <a:tc>
                  <a:txBody>
                    <a:bodyPr/>
                    <a:lstStyle/>
                    <a:p>
                      <a:pPr>
                        <a:spcAft>
                          <a:spcPts val="0"/>
                        </a:spcAft>
                      </a:pPr>
                      <a:r>
                        <a:rPr lang="en-GB" sz="1400" dirty="0">
                          <a:effectLst/>
                        </a:rPr>
                        <a:t>International Relations</a:t>
                      </a:r>
                      <a:endParaRPr lang="en-GB" sz="1400" dirty="0">
                        <a:effectLst/>
                        <a:latin typeface="Calibri"/>
                        <a:ea typeface="Calibri"/>
                        <a:cs typeface="Times New Roman"/>
                      </a:endParaRPr>
                    </a:p>
                  </a:txBody>
                  <a:tcPr marL="64759" marR="64759" marT="101936" marB="101936" anchor="ctr"/>
                </a:tc>
                <a:tc>
                  <a:txBody>
                    <a:bodyPr/>
                    <a:lstStyle/>
                    <a:p>
                      <a:pPr>
                        <a:spcAft>
                          <a:spcPts val="0"/>
                        </a:spcAft>
                      </a:pPr>
                      <a:r>
                        <a:rPr lang="en-GB" sz="1200" dirty="0">
                          <a:effectLst/>
                        </a:rPr>
                        <a:t>Emma Williams</a:t>
                      </a:r>
                      <a:endParaRPr lang="en-GB" sz="1200" dirty="0">
                        <a:effectLst/>
                        <a:latin typeface="Calibri"/>
                        <a:ea typeface="Calibri"/>
                        <a:cs typeface="Times New Roman"/>
                      </a:endParaRPr>
                    </a:p>
                  </a:txBody>
                  <a:tcPr marL="64759" marR="64759" marT="101936" marB="101936" anchor="ctr"/>
                </a:tc>
                <a:tc>
                  <a:txBody>
                    <a:bodyPr/>
                    <a:lstStyle/>
                    <a:p>
                      <a:pPr>
                        <a:spcAft>
                          <a:spcPts val="0"/>
                        </a:spcAft>
                      </a:pPr>
                      <a:r>
                        <a:rPr lang="en-GB" sz="1200" dirty="0">
                          <a:effectLst/>
                        </a:rPr>
                        <a:t>Group of 16, ran through slides, online demo &amp; Q&amp;A</a:t>
                      </a:r>
                      <a:endParaRPr lang="en-GB" sz="1200" dirty="0">
                        <a:effectLst/>
                        <a:latin typeface="Calibri"/>
                        <a:ea typeface="Calibri"/>
                        <a:cs typeface="Times New Roman"/>
                      </a:endParaRPr>
                    </a:p>
                  </a:txBody>
                  <a:tcPr marL="64759" marR="64759" marT="101936" marB="101936" anchor="ctr"/>
                </a:tc>
                <a:extLst>
                  <a:ext uri="{0D108BD9-81ED-4DB2-BD59-A6C34878D82A}">
                    <a16:rowId xmlns:a16="http://schemas.microsoft.com/office/drawing/2014/main" val="10002"/>
                  </a:ext>
                </a:extLst>
              </a:tr>
              <a:tr h="520474">
                <a:tc>
                  <a:txBody>
                    <a:bodyPr/>
                    <a:lstStyle/>
                    <a:p>
                      <a:pPr>
                        <a:spcAft>
                          <a:spcPts val="0"/>
                        </a:spcAft>
                      </a:pPr>
                      <a:r>
                        <a:rPr lang="en-GB" sz="1400" dirty="0">
                          <a:effectLst/>
                        </a:rPr>
                        <a:t>Sch. Of Computer Sciences</a:t>
                      </a:r>
                      <a:endParaRPr lang="en-GB" sz="1400" dirty="0">
                        <a:effectLst/>
                        <a:latin typeface="Calibri"/>
                        <a:ea typeface="Calibri"/>
                        <a:cs typeface="Times New Roman"/>
                      </a:endParaRPr>
                    </a:p>
                  </a:txBody>
                  <a:tcPr marL="64759" marR="64759" marT="101936" marB="101936" anchor="ctr"/>
                </a:tc>
                <a:tc>
                  <a:txBody>
                    <a:bodyPr/>
                    <a:lstStyle/>
                    <a:p>
                      <a:pPr>
                        <a:spcAft>
                          <a:spcPts val="0"/>
                        </a:spcAft>
                      </a:pPr>
                      <a:r>
                        <a:rPr lang="en-GB" sz="1200" dirty="0">
                          <a:effectLst/>
                        </a:rPr>
                        <a:t>Ruth Maddox</a:t>
                      </a:r>
                      <a:endParaRPr lang="en-GB" sz="1200" dirty="0">
                        <a:effectLst/>
                        <a:latin typeface="Calibri"/>
                        <a:ea typeface="Calibri"/>
                        <a:cs typeface="Times New Roman"/>
                      </a:endParaRPr>
                    </a:p>
                  </a:txBody>
                  <a:tcPr marL="64759" marR="64759" marT="101936" marB="101936" anchor="ctr"/>
                </a:tc>
                <a:tc>
                  <a:txBody>
                    <a:bodyPr/>
                    <a:lstStyle/>
                    <a:p>
                      <a:pPr>
                        <a:spcAft>
                          <a:spcPts val="0"/>
                        </a:spcAft>
                      </a:pPr>
                      <a:r>
                        <a:rPr lang="en-GB" sz="1200" dirty="0">
                          <a:effectLst/>
                        </a:rPr>
                        <a:t>Q&amp;A, ran through issue they had.</a:t>
                      </a:r>
                      <a:endParaRPr lang="en-GB" sz="1200" dirty="0">
                        <a:effectLst/>
                        <a:latin typeface="Calibri"/>
                        <a:ea typeface="Calibri"/>
                        <a:cs typeface="Times New Roman"/>
                      </a:endParaRPr>
                    </a:p>
                  </a:txBody>
                  <a:tcPr marL="64759" marR="64759" marT="101936" marB="101936" anchor="ctr"/>
                </a:tc>
                <a:extLst>
                  <a:ext uri="{0D108BD9-81ED-4DB2-BD59-A6C34878D82A}">
                    <a16:rowId xmlns:a16="http://schemas.microsoft.com/office/drawing/2014/main" val="10003"/>
                  </a:ext>
                </a:extLst>
              </a:tr>
              <a:tr h="362173">
                <a:tc>
                  <a:txBody>
                    <a:bodyPr/>
                    <a:lstStyle/>
                    <a:p>
                      <a:pPr>
                        <a:spcAft>
                          <a:spcPts val="0"/>
                        </a:spcAft>
                      </a:pPr>
                      <a:r>
                        <a:rPr lang="en-GB" sz="1400" dirty="0" smtClean="0">
                          <a:effectLst/>
                        </a:rPr>
                        <a:t>Sch. </a:t>
                      </a:r>
                      <a:r>
                        <a:rPr lang="en-GB" sz="1400" dirty="0">
                          <a:effectLst/>
                        </a:rPr>
                        <a:t>Of Materials</a:t>
                      </a:r>
                      <a:endParaRPr lang="en-GB" sz="1400" dirty="0">
                        <a:effectLst/>
                        <a:latin typeface="Calibri"/>
                        <a:ea typeface="Calibri"/>
                        <a:cs typeface="Times New Roman"/>
                      </a:endParaRPr>
                    </a:p>
                  </a:txBody>
                  <a:tcPr marL="64759" marR="64759" marT="101936" marB="101936" anchor="ctr"/>
                </a:tc>
                <a:tc>
                  <a:txBody>
                    <a:bodyPr/>
                    <a:lstStyle/>
                    <a:p>
                      <a:pPr>
                        <a:spcAft>
                          <a:spcPts val="0"/>
                        </a:spcAft>
                      </a:pPr>
                      <a:r>
                        <a:rPr lang="en-GB" sz="1200" dirty="0">
                          <a:effectLst/>
                        </a:rPr>
                        <a:t>Penny </a:t>
                      </a:r>
                      <a:r>
                        <a:rPr lang="en-GB" sz="1200" dirty="0" smtClean="0">
                          <a:effectLst/>
                        </a:rPr>
                        <a:t>Bartlett-O’Boyle</a:t>
                      </a:r>
                      <a:endParaRPr lang="en-GB" sz="1200" dirty="0">
                        <a:effectLst/>
                        <a:latin typeface="Calibri"/>
                        <a:ea typeface="Calibri"/>
                        <a:cs typeface="Times New Roman"/>
                      </a:endParaRPr>
                    </a:p>
                  </a:txBody>
                  <a:tcPr marL="64759" marR="64759" marT="101936" marB="101936" anchor="ctr"/>
                </a:tc>
                <a:tc>
                  <a:txBody>
                    <a:bodyPr/>
                    <a:lstStyle/>
                    <a:p>
                      <a:pPr>
                        <a:spcAft>
                          <a:spcPts val="0"/>
                        </a:spcAft>
                      </a:pPr>
                      <a:r>
                        <a:rPr lang="en-GB" sz="1200" dirty="0">
                          <a:effectLst/>
                        </a:rPr>
                        <a:t>Slides and online demo</a:t>
                      </a:r>
                      <a:endParaRPr lang="en-GB" sz="1200" dirty="0">
                        <a:effectLst/>
                        <a:latin typeface="Calibri"/>
                        <a:ea typeface="Calibri"/>
                        <a:cs typeface="Times New Roman"/>
                      </a:endParaRPr>
                    </a:p>
                  </a:txBody>
                  <a:tcPr marL="64759" marR="64759" marT="101936" marB="101936" anchor="ctr"/>
                </a:tc>
                <a:extLst>
                  <a:ext uri="{0D108BD9-81ED-4DB2-BD59-A6C34878D82A}">
                    <a16:rowId xmlns:a16="http://schemas.microsoft.com/office/drawing/2014/main" val="10004"/>
                  </a:ext>
                </a:extLst>
              </a:tr>
              <a:tr h="678774">
                <a:tc>
                  <a:txBody>
                    <a:bodyPr/>
                    <a:lstStyle/>
                    <a:p>
                      <a:pPr>
                        <a:spcAft>
                          <a:spcPts val="0"/>
                        </a:spcAft>
                      </a:pPr>
                      <a:r>
                        <a:rPr lang="en-GB" sz="1400" dirty="0">
                          <a:effectLst/>
                        </a:rPr>
                        <a:t>Biology, Medicine &amp; Health</a:t>
                      </a:r>
                      <a:endParaRPr lang="en-GB" sz="1400" dirty="0">
                        <a:effectLst/>
                        <a:latin typeface="Calibri"/>
                        <a:ea typeface="Calibri"/>
                        <a:cs typeface="Times New Roman"/>
                      </a:endParaRPr>
                    </a:p>
                  </a:txBody>
                  <a:tcPr marL="64759" marR="64759" marT="101936" marB="101936" anchor="ctr"/>
                </a:tc>
                <a:tc>
                  <a:txBody>
                    <a:bodyPr/>
                    <a:lstStyle/>
                    <a:p>
                      <a:pPr>
                        <a:spcAft>
                          <a:spcPts val="0"/>
                        </a:spcAft>
                      </a:pPr>
                      <a:r>
                        <a:rPr lang="en-GB" sz="1200" dirty="0">
                          <a:effectLst/>
                        </a:rPr>
                        <a:t>Catherine Doyle</a:t>
                      </a:r>
                      <a:endParaRPr lang="en-GB" sz="1200" dirty="0">
                        <a:effectLst/>
                        <a:latin typeface="Calibri"/>
                        <a:ea typeface="Calibri"/>
                        <a:cs typeface="Times New Roman"/>
                      </a:endParaRPr>
                    </a:p>
                  </a:txBody>
                  <a:tcPr marL="64759" marR="64759" marT="101936" marB="101936" anchor="ctr"/>
                </a:tc>
                <a:tc>
                  <a:txBody>
                    <a:bodyPr/>
                    <a:lstStyle/>
                    <a:p>
                      <a:pPr>
                        <a:spcAft>
                          <a:spcPts val="0"/>
                        </a:spcAft>
                      </a:pPr>
                      <a:r>
                        <a:rPr lang="en-GB" sz="1200" dirty="0">
                          <a:effectLst/>
                        </a:rPr>
                        <a:t>Worked through issues she’d experienced and online demo.</a:t>
                      </a:r>
                      <a:endParaRPr lang="en-GB" sz="1200" dirty="0">
                        <a:effectLst/>
                        <a:latin typeface="Calibri"/>
                        <a:ea typeface="Calibri"/>
                        <a:cs typeface="Times New Roman"/>
                      </a:endParaRPr>
                    </a:p>
                  </a:txBody>
                  <a:tcPr marL="64759" marR="64759" marT="101936" marB="101936" anchor="ctr"/>
                </a:tc>
                <a:extLst>
                  <a:ext uri="{0D108BD9-81ED-4DB2-BD59-A6C34878D82A}">
                    <a16:rowId xmlns:a16="http://schemas.microsoft.com/office/drawing/2014/main" val="10005"/>
                  </a:ext>
                </a:extLst>
              </a:tr>
              <a:tr h="520474">
                <a:tc>
                  <a:txBody>
                    <a:bodyPr/>
                    <a:lstStyle/>
                    <a:p>
                      <a:pPr>
                        <a:spcAft>
                          <a:spcPts val="0"/>
                        </a:spcAft>
                      </a:pPr>
                      <a:r>
                        <a:rPr lang="en-GB" sz="1400" dirty="0">
                          <a:effectLst/>
                        </a:rPr>
                        <a:t>AMBS</a:t>
                      </a:r>
                      <a:endParaRPr lang="en-GB" sz="1400" dirty="0">
                        <a:effectLst/>
                        <a:latin typeface="Calibri"/>
                        <a:ea typeface="Calibri"/>
                        <a:cs typeface="Times New Roman"/>
                      </a:endParaRPr>
                    </a:p>
                  </a:txBody>
                  <a:tcPr marL="64759" marR="64759" marT="101936" marB="101936" anchor="ctr"/>
                </a:tc>
                <a:tc>
                  <a:txBody>
                    <a:bodyPr/>
                    <a:lstStyle/>
                    <a:p>
                      <a:pPr>
                        <a:spcAft>
                          <a:spcPts val="0"/>
                        </a:spcAft>
                      </a:pPr>
                      <a:r>
                        <a:rPr lang="en-GB" sz="1200" dirty="0">
                          <a:effectLst/>
                        </a:rPr>
                        <a:t>Adam Kilkenny</a:t>
                      </a:r>
                      <a:endParaRPr lang="en-GB" sz="1200" dirty="0">
                        <a:effectLst/>
                        <a:latin typeface="Calibri"/>
                        <a:ea typeface="Calibri"/>
                        <a:cs typeface="Times New Roman"/>
                      </a:endParaRPr>
                    </a:p>
                  </a:txBody>
                  <a:tcPr marL="64759" marR="64759" marT="101936" marB="101936" anchor="ctr"/>
                </a:tc>
                <a:tc>
                  <a:txBody>
                    <a:bodyPr/>
                    <a:lstStyle/>
                    <a:p>
                      <a:pPr>
                        <a:spcAft>
                          <a:spcPts val="0"/>
                        </a:spcAft>
                      </a:pPr>
                      <a:r>
                        <a:rPr lang="en-GB" sz="1200" dirty="0">
                          <a:effectLst/>
                        </a:rPr>
                        <a:t>Group of 6 bookers, Set up user group and online demo.</a:t>
                      </a:r>
                      <a:endParaRPr lang="en-GB" sz="1200" dirty="0">
                        <a:effectLst/>
                        <a:latin typeface="Calibri"/>
                        <a:ea typeface="Calibri"/>
                        <a:cs typeface="Times New Roman"/>
                      </a:endParaRPr>
                    </a:p>
                  </a:txBody>
                  <a:tcPr marL="64759" marR="64759" marT="101936" marB="101936" anchor="ctr"/>
                </a:tc>
                <a:extLst>
                  <a:ext uri="{0D108BD9-81ED-4DB2-BD59-A6C34878D82A}">
                    <a16:rowId xmlns:a16="http://schemas.microsoft.com/office/drawing/2014/main" val="10006"/>
                  </a:ext>
                </a:extLst>
              </a:tr>
              <a:tr h="362173">
                <a:tc>
                  <a:txBody>
                    <a:bodyPr/>
                    <a:lstStyle/>
                    <a:p>
                      <a:pPr>
                        <a:spcAft>
                          <a:spcPts val="0"/>
                        </a:spcAft>
                      </a:pPr>
                      <a:r>
                        <a:rPr lang="en-GB" sz="1400" dirty="0">
                          <a:effectLst/>
                        </a:rPr>
                        <a:t>HCRI</a:t>
                      </a:r>
                      <a:endParaRPr lang="en-GB" sz="1400" dirty="0">
                        <a:effectLst/>
                        <a:latin typeface="Calibri"/>
                        <a:ea typeface="Calibri"/>
                        <a:cs typeface="Times New Roman"/>
                      </a:endParaRPr>
                    </a:p>
                  </a:txBody>
                  <a:tcPr marL="64759" marR="64759" marT="101936" marB="101936" anchor="ctr"/>
                </a:tc>
                <a:tc>
                  <a:txBody>
                    <a:bodyPr/>
                    <a:lstStyle/>
                    <a:p>
                      <a:pPr>
                        <a:spcAft>
                          <a:spcPts val="0"/>
                        </a:spcAft>
                      </a:pPr>
                      <a:r>
                        <a:rPr lang="en-GB" sz="1200" dirty="0">
                          <a:effectLst/>
                        </a:rPr>
                        <a:t>Adele Aubrey</a:t>
                      </a:r>
                      <a:endParaRPr lang="en-GB" sz="1200" dirty="0">
                        <a:effectLst/>
                        <a:latin typeface="Calibri"/>
                        <a:ea typeface="Calibri"/>
                        <a:cs typeface="Times New Roman"/>
                      </a:endParaRPr>
                    </a:p>
                  </a:txBody>
                  <a:tcPr marL="64759" marR="64759" marT="101936" marB="101936" anchor="ctr"/>
                </a:tc>
                <a:tc>
                  <a:txBody>
                    <a:bodyPr/>
                    <a:lstStyle/>
                    <a:p>
                      <a:pPr>
                        <a:spcAft>
                          <a:spcPts val="0"/>
                        </a:spcAft>
                      </a:pPr>
                      <a:r>
                        <a:rPr lang="en-GB" sz="1200" dirty="0" smtClean="0">
                          <a:effectLst/>
                          <a:latin typeface="+mn-lt"/>
                          <a:ea typeface="+mn-ea"/>
                          <a:cs typeface="+mn-cs"/>
                        </a:rPr>
                        <a:t>Team</a:t>
                      </a:r>
                      <a:r>
                        <a:rPr lang="en-GB" sz="1200" baseline="0" dirty="0" smtClean="0">
                          <a:effectLst/>
                          <a:latin typeface="+mn-lt"/>
                          <a:ea typeface="+mn-ea"/>
                          <a:cs typeface="+mn-cs"/>
                        </a:rPr>
                        <a:t> of </a:t>
                      </a:r>
                      <a:endParaRPr lang="en-GB" sz="1200" dirty="0">
                        <a:effectLst/>
                        <a:latin typeface="Calibri"/>
                        <a:ea typeface="Calibri"/>
                        <a:cs typeface="Times New Roman"/>
                      </a:endParaRPr>
                    </a:p>
                  </a:txBody>
                  <a:tcPr marL="64759" marR="64759" marT="101936" marB="101936" anchor="ctr"/>
                </a:tc>
                <a:extLst>
                  <a:ext uri="{0D108BD9-81ED-4DB2-BD59-A6C34878D82A}">
                    <a16:rowId xmlns:a16="http://schemas.microsoft.com/office/drawing/2014/main" val="10007"/>
                  </a:ext>
                </a:extLst>
              </a:tr>
              <a:tr h="362173">
                <a:tc>
                  <a:txBody>
                    <a:bodyPr/>
                    <a:lstStyle/>
                    <a:p>
                      <a:pPr>
                        <a:spcAft>
                          <a:spcPts val="0"/>
                        </a:spcAft>
                      </a:pPr>
                      <a:r>
                        <a:rPr lang="en-GB" sz="1400" dirty="0">
                          <a:effectLst/>
                        </a:rPr>
                        <a:t>Sch. Of Environment</a:t>
                      </a:r>
                      <a:endParaRPr lang="en-GB" sz="1400" dirty="0">
                        <a:effectLst/>
                        <a:latin typeface="Calibri"/>
                        <a:ea typeface="Calibri"/>
                        <a:cs typeface="Times New Roman"/>
                      </a:endParaRPr>
                    </a:p>
                  </a:txBody>
                  <a:tcPr marL="64759" marR="64759" marT="101936" marB="101936" anchor="ctr"/>
                </a:tc>
                <a:tc>
                  <a:txBody>
                    <a:bodyPr/>
                    <a:lstStyle/>
                    <a:p>
                      <a:pPr>
                        <a:spcAft>
                          <a:spcPts val="0"/>
                        </a:spcAft>
                      </a:pPr>
                      <a:r>
                        <a:rPr lang="en-GB" sz="1200" dirty="0">
                          <a:effectLst/>
                        </a:rPr>
                        <a:t>Kat Bethell</a:t>
                      </a:r>
                      <a:endParaRPr lang="en-GB" sz="1200" dirty="0">
                        <a:effectLst/>
                        <a:latin typeface="Calibri"/>
                        <a:ea typeface="Calibri"/>
                        <a:cs typeface="Times New Roman"/>
                      </a:endParaRPr>
                    </a:p>
                  </a:txBody>
                  <a:tcPr marL="64759" marR="64759" marT="101936" marB="101936" anchor="ctr"/>
                </a:tc>
                <a:tc>
                  <a:txBody>
                    <a:bodyPr/>
                    <a:lstStyle/>
                    <a:p>
                      <a:pPr>
                        <a:spcAft>
                          <a:spcPts val="0"/>
                        </a:spcAft>
                      </a:pPr>
                      <a:r>
                        <a:rPr lang="en-GB" sz="1200" dirty="0" smtClean="0">
                          <a:effectLst/>
                        </a:rPr>
                        <a:t>User Feedback</a:t>
                      </a:r>
                      <a:endParaRPr lang="en-GB" sz="1200" dirty="0">
                        <a:effectLst/>
                        <a:latin typeface="Calibri"/>
                        <a:ea typeface="Calibri"/>
                        <a:cs typeface="Times New Roman"/>
                      </a:endParaRPr>
                    </a:p>
                  </a:txBody>
                  <a:tcPr marL="64759" marR="64759" marT="101936" marB="101936" anchor="ctr"/>
                </a:tc>
                <a:extLst>
                  <a:ext uri="{0D108BD9-81ED-4DB2-BD59-A6C34878D82A}">
                    <a16:rowId xmlns:a16="http://schemas.microsoft.com/office/drawing/2014/main" val="10008"/>
                  </a:ext>
                </a:extLst>
              </a:tr>
            </a:tbl>
          </a:graphicData>
        </a:graphic>
      </p:graphicFrame>
      <p:pic>
        <p:nvPicPr>
          <p:cNvPr id="7"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83955" b="90448"/>
          <a:stretch/>
        </p:blipFill>
        <p:spPr bwMode="auto">
          <a:xfrm>
            <a:off x="47210" y="116632"/>
            <a:ext cx="1452712" cy="6425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8" descr="KeyTravel_Horizontal_RGB_Cropped.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2" y="116632"/>
            <a:ext cx="1872208" cy="288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65484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Roles within Travel Booking</a:t>
            </a:r>
            <a:endParaRPr lang="en-GB" dirty="0"/>
          </a:p>
        </p:txBody>
      </p:sp>
      <p:sp>
        <p:nvSpPr>
          <p:cNvPr id="6" name="Content Placeholder 5"/>
          <p:cNvSpPr>
            <a:spLocks noGrp="1"/>
          </p:cNvSpPr>
          <p:nvPr>
            <p:ph idx="1"/>
          </p:nvPr>
        </p:nvSpPr>
        <p:spPr/>
        <p:txBody>
          <a:bodyPr/>
          <a:lstStyle/>
          <a:p>
            <a:r>
              <a:rPr lang="en-GB" sz="1200" dirty="0">
                <a:hlinkClick r:id="rId2"/>
              </a:rPr>
              <a:t>http://www.finance.manchester.ac.uk/buyingexpenses/buyinggoodsandservices/bookingtravel</a:t>
            </a:r>
            <a:r>
              <a:rPr lang="en-GB" sz="1200" dirty="0" smtClean="0">
                <a:hlinkClick r:id="rId2"/>
              </a:rPr>
              <a:t>/</a:t>
            </a:r>
            <a:endParaRPr lang="en-GB" sz="1200" dirty="0" smtClean="0"/>
          </a:p>
          <a:p>
            <a:endParaRPr lang="en-GB" dirty="0"/>
          </a:p>
        </p:txBody>
      </p:sp>
      <p:sp>
        <p:nvSpPr>
          <p:cNvPr id="3" name="Footer Placeholder 2"/>
          <p:cNvSpPr>
            <a:spLocks noGrp="1"/>
          </p:cNvSpPr>
          <p:nvPr>
            <p:ph type="ftr" sz="quarter" idx="11"/>
          </p:nvPr>
        </p:nvSpPr>
        <p:spPr/>
        <p:txBody>
          <a:bodyPr/>
          <a:lstStyle/>
          <a:p>
            <a:r>
              <a:rPr lang="en-GB" dirty="0" smtClean="0"/>
              <a:t>TMS- Administrators 30/01/2019</a:t>
            </a:r>
            <a:endParaRPr lang="en-GB" dirty="0"/>
          </a:p>
        </p:txBody>
      </p:sp>
      <p:pic>
        <p:nvPicPr>
          <p:cNvPr id="4"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r="83955" b="90448"/>
          <a:stretch/>
        </p:blipFill>
        <p:spPr bwMode="auto">
          <a:xfrm>
            <a:off x="47210" y="116632"/>
            <a:ext cx="1452712" cy="6425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4543" y="1882866"/>
            <a:ext cx="6297737" cy="45539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8" descr="KeyTravel_Horizontal_RGB_Cropped.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020272" y="116632"/>
            <a:ext cx="1872208" cy="288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553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05787"/>
            <a:ext cx="8229600" cy="1143000"/>
          </a:xfrm>
        </p:spPr>
        <p:txBody>
          <a:bodyPr/>
          <a:lstStyle/>
          <a:p>
            <a:r>
              <a:rPr lang="en-GB" dirty="0" smtClean="0"/>
              <a:t>Your Feedback</a:t>
            </a:r>
            <a:endParaRPr lang="en-GB" dirty="0"/>
          </a:p>
        </p:txBody>
      </p:sp>
      <p:sp>
        <p:nvSpPr>
          <p:cNvPr id="4" name="Footer Placeholder 3"/>
          <p:cNvSpPr>
            <a:spLocks noGrp="1"/>
          </p:cNvSpPr>
          <p:nvPr>
            <p:ph type="ftr" sz="quarter" idx="11"/>
          </p:nvPr>
        </p:nvSpPr>
        <p:spPr/>
        <p:txBody>
          <a:bodyPr/>
          <a:lstStyle/>
          <a:p>
            <a:r>
              <a:rPr lang="en-GB" dirty="0" smtClean="0"/>
              <a:t>TMS- Administrators 30/01/2019</a:t>
            </a:r>
            <a:endParaRPr lang="en-GB" dirty="0"/>
          </a:p>
        </p:txBody>
      </p:sp>
      <p:pic>
        <p:nvPicPr>
          <p:cNvPr id="2050" name="Picture 2" descr="C:\Users\mfztsmg2\AppData\Local\Microsoft\Windows\Temporary Internet Files\Content.IE5\P6DJ0YGL\5612802919_a2e898413c[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560" y="1844825"/>
            <a:ext cx="1512168" cy="1484507"/>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mfztsmg2\AppData\Local\Microsoft\Windows\Temporary Internet Files\Content.IE5\OS434HW8\angry-smiley[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9872" y="1844825"/>
            <a:ext cx="1614971" cy="161497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mfztsmg2\AppData\Local\Microsoft\Windows\Temporary Internet Files\Content.IE5\AKOGC28I\confused-elephant425[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5696" y="3476039"/>
            <a:ext cx="1440160" cy="1080120"/>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C:\Users\mfztsmg2\AppData\Local\Microsoft\Windows\Temporary Internet Files\Content.IE5\AKOGC28I\Cumulus_cloud[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860032" y="3645024"/>
            <a:ext cx="2000827" cy="1334301"/>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Users\mfztsmg2\AppData\Local\Microsoft\Windows\Temporary Internet Files\Content.IE5\OS434HW8\trabajar_demasiado[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07890" y="1844825"/>
            <a:ext cx="1828785" cy="136455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107504" y="4979325"/>
            <a:ext cx="4572000" cy="1200329"/>
          </a:xfrm>
          <a:prstGeom prst="rect">
            <a:avLst/>
          </a:prstGeom>
        </p:spPr>
        <p:txBody>
          <a:bodyPr>
            <a:spAutoFit/>
          </a:bodyPr>
          <a:lstStyle/>
          <a:p>
            <a:endParaRPr lang="en-GB" sz="3600" dirty="0"/>
          </a:p>
          <a:p>
            <a:endParaRPr lang="en-GB" sz="1200" u="sng" dirty="0" smtClean="0">
              <a:hlinkClick r:id="rId7"/>
            </a:endParaRPr>
          </a:p>
          <a:p>
            <a:r>
              <a:rPr lang="en-GB" sz="1200" u="sng" dirty="0" smtClean="0">
                <a:hlinkClick r:id="rId7"/>
              </a:rPr>
              <a:t>Chris </a:t>
            </a:r>
            <a:r>
              <a:rPr lang="en-GB" sz="1200" u="sng" dirty="0">
                <a:hlinkClick r:id="rId7"/>
              </a:rPr>
              <a:t>Culpin: cculpin@keytravel.com</a:t>
            </a:r>
            <a:r>
              <a:rPr lang="en-GB" sz="1200" u="sng" dirty="0"/>
              <a:t>  0</a:t>
            </a:r>
            <a:r>
              <a:rPr lang="en-GB" sz="1200" dirty="0"/>
              <a:t>7493 867 </a:t>
            </a:r>
            <a:r>
              <a:rPr lang="en-GB" sz="1200" dirty="0" smtClean="0"/>
              <a:t>352</a:t>
            </a:r>
          </a:p>
          <a:p>
            <a:r>
              <a:rPr lang="en-GB" sz="1200" dirty="0" smtClean="0">
                <a:hlinkClick r:id="rId8"/>
              </a:rPr>
              <a:t>mark.gilmore@manchester.ac.uk</a:t>
            </a:r>
            <a:r>
              <a:rPr lang="en-GB" sz="1200" dirty="0" smtClean="0"/>
              <a:t> 58318</a:t>
            </a:r>
            <a:endParaRPr lang="en-GB" sz="1200" dirty="0"/>
          </a:p>
        </p:txBody>
      </p:sp>
      <p:pic>
        <p:nvPicPr>
          <p:cNvPr id="11" name="Picture 2" descr="C:\Users\mfztsmg2\AppData\Local\Microsoft\Windows\Temporary Internet Files\Content.IE5\OS434HW8\Help_button[1].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7365" y="5301208"/>
            <a:ext cx="554195" cy="46498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p:cNvPicPr>
            <a:picLocks noChangeAspect="1" noChangeArrowheads="1"/>
          </p:cNvPicPr>
          <p:nvPr/>
        </p:nvPicPr>
        <p:blipFill rotWithShape="1">
          <a:blip r:embed="rId10">
            <a:extLst>
              <a:ext uri="{28A0092B-C50C-407E-A947-70E740481C1C}">
                <a14:useLocalDpi xmlns:a14="http://schemas.microsoft.com/office/drawing/2010/main" val="0"/>
              </a:ext>
            </a:extLst>
          </a:blip>
          <a:srcRect r="83955" b="90448"/>
          <a:stretch/>
        </p:blipFill>
        <p:spPr bwMode="auto">
          <a:xfrm>
            <a:off x="47210" y="116632"/>
            <a:ext cx="1452712" cy="6425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Picture 8" descr="KeyTravel_Horizontal_RGB_Cropped.png"/>
          <p:cNvPicPr>
            <a:picLocks noChangeAspect="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020272" y="116632"/>
            <a:ext cx="1872208" cy="288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232245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sz="1200" dirty="0" smtClean="0"/>
              <a:t>Price movements between quote and booking.  It is suggested that arrangers can permit any price change up to 10% (maximum of £250).  Meantime Key Travel will amend user profiles so that flight process will hold at point of quote.</a:t>
            </a:r>
          </a:p>
          <a:p>
            <a:r>
              <a:rPr lang="en-GB" sz="1200" dirty="0" smtClean="0"/>
              <a:t>Splitting costs to other codes.  This is not possible presently </a:t>
            </a:r>
            <a:r>
              <a:rPr lang="en-GB" sz="1200" dirty="0" smtClean="0"/>
              <a:t>but </a:t>
            </a:r>
            <a:r>
              <a:rPr lang="en-GB" sz="1200" dirty="0" smtClean="0"/>
              <a:t>this has been fed into the the Key Product development team as a future consideration</a:t>
            </a:r>
          </a:p>
          <a:p>
            <a:r>
              <a:rPr lang="en-GB" sz="1200" dirty="0" smtClean="0"/>
              <a:t>Bookings flowing into Microsoft outlook. This used to be possible in Egencia for trains.  However the KT system feeds direct from Trainline and this functionality does not currently exist.  Key Travel have fed this back to trainline</a:t>
            </a:r>
            <a:r>
              <a:rPr lang="en-GB" sz="1200" dirty="0"/>
              <a:t> </a:t>
            </a:r>
            <a:r>
              <a:rPr lang="en-GB" sz="1200" dirty="0" smtClean="0"/>
              <a:t>for their product development</a:t>
            </a:r>
          </a:p>
          <a:p>
            <a:r>
              <a:rPr lang="en-GB" sz="1200" dirty="0" smtClean="0"/>
              <a:t>Key Travel App does not appear to pick up bookings automatically.  Key Travel are looking into this.</a:t>
            </a:r>
          </a:p>
          <a:p>
            <a:r>
              <a:rPr lang="en-GB" sz="1200" dirty="0" smtClean="0"/>
              <a:t>Adding bags to an airline bookings is not always obvious.  This is down to the airlines and how they publish their products through the Global distribution system from which Key Travel take  their feed.  Some low cost airlines only permit adding bags at the booking stage.  Requesters may therefor need to add this request onto ‘notes’ to arranger.</a:t>
            </a:r>
          </a:p>
          <a:p>
            <a:r>
              <a:rPr lang="en-GB" sz="1200" dirty="0" smtClean="0"/>
              <a:t>Administrators and arrangers require visibility of back up approvers.  This will be added as a table for reference.</a:t>
            </a:r>
          </a:p>
          <a:p>
            <a:r>
              <a:rPr lang="en-GB" sz="1200" dirty="0" smtClean="0"/>
              <a:t>On booking can the activity code description and approver be more visible and also included on correspondence. Presently you need to </a:t>
            </a:r>
            <a:r>
              <a:rPr lang="en-GB" sz="1200" dirty="0" smtClean="0"/>
              <a:t>hover </a:t>
            </a:r>
            <a:r>
              <a:rPr lang="en-GB" sz="1200" dirty="0" smtClean="0"/>
              <a:t>on the “?” above activity code .</a:t>
            </a:r>
          </a:p>
          <a:p>
            <a:r>
              <a:rPr lang="en-GB" sz="1200" dirty="0" smtClean="0"/>
              <a:t>The system speed could be better.  This is very much down to the amount of ‘feeds’ the Key Travel system takes on.  The balance is we have access to more options (value for money)</a:t>
            </a:r>
          </a:p>
          <a:p>
            <a:r>
              <a:rPr lang="en-GB" sz="1200" dirty="0" smtClean="0"/>
              <a:t>Train line tickets can only be sent to one person.  This is a function of </a:t>
            </a:r>
            <a:r>
              <a:rPr lang="en-GB" sz="1200" dirty="0"/>
              <a:t>T</a:t>
            </a:r>
            <a:r>
              <a:rPr lang="en-GB" sz="1200" dirty="0" smtClean="0"/>
              <a:t>rainline not Key Travel.  A clear instruction on how to change it for tickets to go to traveller rather than booker will be added to the academy.</a:t>
            </a:r>
          </a:p>
          <a:p>
            <a:r>
              <a:rPr lang="en-GB" sz="1200" dirty="0" smtClean="0"/>
              <a:t>Previously there was an incorrect communication that bookers and approvers could be the same so long as they were not the traveller.  They cannot, just as per Oracle Financials.  Departments affected need to contact Mark Gilmore to discuss alternatives.</a:t>
            </a:r>
          </a:p>
          <a:p>
            <a:endParaRPr lang="en-GB" dirty="0" smtClean="0"/>
          </a:p>
          <a:p>
            <a:endParaRPr lang="en-GB" dirty="0"/>
          </a:p>
        </p:txBody>
      </p:sp>
      <p:sp>
        <p:nvSpPr>
          <p:cNvPr id="4" name="Footer Placeholder 3"/>
          <p:cNvSpPr>
            <a:spLocks noGrp="1"/>
          </p:cNvSpPr>
          <p:nvPr>
            <p:ph type="ftr" sz="quarter" idx="11"/>
          </p:nvPr>
        </p:nvSpPr>
        <p:spPr/>
        <p:txBody>
          <a:bodyPr/>
          <a:lstStyle/>
          <a:p>
            <a:r>
              <a:rPr lang="en-GB" dirty="0" smtClean="0"/>
              <a:t>TMS- Administrators 30/01/2019</a:t>
            </a:r>
            <a:endParaRPr lang="en-GB" dirty="0"/>
          </a:p>
        </p:txBody>
      </p:sp>
      <p:pic>
        <p:nvPicPr>
          <p:cNvPr id="5"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83955" b="90448"/>
          <a:stretch/>
        </p:blipFill>
        <p:spPr bwMode="auto">
          <a:xfrm>
            <a:off x="47210" y="116632"/>
            <a:ext cx="1452712" cy="6425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8" descr="KeyTravel_Horizontal_RGB_Cropped.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2" y="116632"/>
            <a:ext cx="1872208" cy="288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6"/>
          <p:cNvSpPr>
            <a:spLocks noGrp="1"/>
          </p:cNvSpPr>
          <p:nvPr>
            <p:ph type="title"/>
          </p:nvPr>
        </p:nvSpPr>
        <p:spPr/>
        <p:txBody>
          <a:bodyPr/>
          <a:lstStyle/>
          <a:p>
            <a:r>
              <a:rPr lang="en-GB" dirty="0" smtClean="0"/>
              <a:t>Feedback 30/01/2019</a:t>
            </a:r>
            <a:endParaRPr lang="en-GB" dirty="0"/>
          </a:p>
        </p:txBody>
      </p:sp>
    </p:spTree>
    <p:extLst>
      <p:ext uri="{BB962C8B-B14F-4D97-AF65-F5344CB8AC3E}">
        <p14:creationId xmlns:p14="http://schemas.microsoft.com/office/powerpoint/2010/main" val="1032760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ln>
            <a:noFill/>
          </a:ln>
        </p:spPr>
        <p:txBody>
          <a:bodyPr/>
          <a:lstStyle/>
          <a:p>
            <a:r>
              <a:rPr lang="en-GB" dirty="0" smtClean="0"/>
              <a:t>Purpose of Workshop</a:t>
            </a:r>
            <a:endParaRPr lang="en-GB" dirty="0"/>
          </a:p>
        </p:txBody>
      </p:sp>
      <p:sp>
        <p:nvSpPr>
          <p:cNvPr id="5" name="Content Placeholder 4"/>
          <p:cNvSpPr>
            <a:spLocks noGrp="1"/>
          </p:cNvSpPr>
          <p:nvPr>
            <p:ph idx="1"/>
          </p:nvPr>
        </p:nvSpPr>
        <p:spPr>
          <a:ln>
            <a:solidFill>
              <a:schemeClr val="accent1"/>
            </a:solidFill>
          </a:ln>
        </p:spPr>
        <p:txBody>
          <a:bodyPr/>
          <a:lstStyle/>
          <a:p>
            <a:r>
              <a:rPr lang="en-GB" dirty="0" smtClean="0"/>
              <a:t>Summary of How the TMS Operates</a:t>
            </a:r>
          </a:p>
          <a:p>
            <a:r>
              <a:rPr lang="en-GB" dirty="0" smtClean="0"/>
              <a:t>Observations on the live system </a:t>
            </a:r>
          </a:p>
          <a:p>
            <a:r>
              <a:rPr lang="en-GB" dirty="0" smtClean="0"/>
              <a:t>Post Implementation Issues</a:t>
            </a:r>
          </a:p>
          <a:p>
            <a:r>
              <a:rPr lang="en-GB" dirty="0" smtClean="0"/>
              <a:t>Your Feedback</a:t>
            </a:r>
            <a:endParaRPr lang="en-GB" dirty="0"/>
          </a:p>
        </p:txBody>
      </p:sp>
      <p:sp>
        <p:nvSpPr>
          <p:cNvPr id="3" name="Footer Placeholder 2"/>
          <p:cNvSpPr>
            <a:spLocks noGrp="1"/>
          </p:cNvSpPr>
          <p:nvPr>
            <p:ph type="ftr" sz="quarter" idx="11"/>
          </p:nvPr>
        </p:nvSpPr>
        <p:spPr/>
        <p:txBody>
          <a:bodyPr/>
          <a:lstStyle/>
          <a:p>
            <a:r>
              <a:rPr lang="en-GB" dirty="0" smtClean="0"/>
              <a:t>TMS- Administrators 30/01/2019</a:t>
            </a:r>
            <a:endParaRPr lang="en-GB" dirty="0"/>
          </a:p>
        </p:txBody>
      </p:sp>
      <p:pic>
        <p:nvPicPr>
          <p:cNvPr id="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83955" b="90448"/>
          <a:stretch/>
        </p:blipFill>
        <p:spPr bwMode="auto">
          <a:xfrm>
            <a:off x="47210" y="116632"/>
            <a:ext cx="1452712" cy="6425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8" descr="KeyTravel_Horizontal_RGB_Cropped.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2" y="116632"/>
            <a:ext cx="1872208" cy="288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43557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3" y="548680"/>
            <a:ext cx="6161334" cy="523304"/>
          </a:xfrm>
        </p:spPr>
        <p:txBody>
          <a:bodyPr>
            <a:normAutofit fontScale="90000"/>
          </a:bodyPr>
          <a:lstStyle/>
          <a:p>
            <a:r>
              <a:rPr lang="en-GB" dirty="0" smtClean="0"/>
              <a:t>TMS System Access</a:t>
            </a:r>
            <a:endParaRPr lang="en-GB" dirty="0"/>
          </a:p>
        </p:txBody>
      </p:sp>
      <p:sp>
        <p:nvSpPr>
          <p:cNvPr id="3" name="Footer Placeholder 2"/>
          <p:cNvSpPr>
            <a:spLocks noGrp="1"/>
          </p:cNvSpPr>
          <p:nvPr>
            <p:ph type="ftr" sz="quarter" idx="11"/>
          </p:nvPr>
        </p:nvSpPr>
        <p:spPr/>
        <p:txBody>
          <a:bodyPr/>
          <a:lstStyle/>
          <a:p>
            <a:r>
              <a:rPr lang="en-GB" dirty="0" smtClean="0"/>
              <a:t>TMS- Administrators 30/01/2019</a:t>
            </a:r>
            <a:endParaRPr lang="en-GB" dirty="0"/>
          </a:p>
        </p:txBody>
      </p:sp>
      <p:sp>
        <p:nvSpPr>
          <p:cNvPr id="4" name="Flowchart: Magnetic Disk 3"/>
          <p:cNvSpPr/>
          <p:nvPr/>
        </p:nvSpPr>
        <p:spPr>
          <a:xfrm>
            <a:off x="971600" y="1700808"/>
            <a:ext cx="1584176" cy="1584176"/>
          </a:xfrm>
          <a:prstGeom prst="flowChartMagneticDisk">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HR Feed </a:t>
            </a:r>
          </a:p>
          <a:p>
            <a:pPr algn="ctr"/>
            <a:r>
              <a:rPr lang="en-GB" sz="1400" dirty="0" smtClean="0"/>
              <a:t>No Casuals</a:t>
            </a:r>
          </a:p>
          <a:p>
            <a:pPr algn="ctr"/>
            <a:r>
              <a:rPr lang="en-GB" sz="1400" dirty="0" smtClean="0"/>
              <a:t>No Honorary</a:t>
            </a:r>
            <a:endParaRPr lang="en-GB" sz="1400" dirty="0"/>
          </a:p>
        </p:txBody>
      </p:sp>
      <p:sp>
        <p:nvSpPr>
          <p:cNvPr id="5" name="Flowchart: Magnetic Disk 4"/>
          <p:cNvSpPr/>
          <p:nvPr/>
        </p:nvSpPr>
        <p:spPr>
          <a:xfrm>
            <a:off x="3923928" y="4221088"/>
            <a:ext cx="1584176" cy="1584176"/>
          </a:xfrm>
          <a:prstGeom prst="flowChartMagneticDisk">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TMS</a:t>
            </a:r>
            <a:endParaRPr lang="en-GB" dirty="0"/>
          </a:p>
        </p:txBody>
      </p:sp>
      <p:sp>
        <p:nvSpPr>
          <p:cNvPr id="6" name="Rectangle 5"/>
          <p:cNvSpPr/>
          <p:nvPr/>
        </p:nvSpPr>
        <p:spPr>
          <a:xfrm>
            <a:off x="3815916" y="2203209"/>
            <a:ext cx="1800200" cy="122413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Non-Staff</a:t>
            </a:r>
          </a:p>
          <a:p>
            <a:pPr algn="ctr"/>
            <a:r>
              <a:rPr lang="en-GB" sz="1400" dirty="0" smtClean="0"/>
              <a:t>PGR , temp, visitors</a:t>
            </a:r>
            <a:endParaRPr lang="en-GB" sz="1400" dirty="0"/>
          </a:p>
        </p:txBody>
      </p:sp>
      <p:sp>
        <p:nvSpPr>
          <p:cNvPr id="8" name="Rectangle 7"/>
          <p:cNvSpPr/>
          <p:nvPr/>
        </p:nvSpPr>
        <p:spPr>
          <a:xfrm>
            <a:off x="6696029" y="2205734"/>
            <a:ext cx="1800200" cy="122413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Booker Access</a:t>
            </a:r>
          </a:p>
          <a:p>
            <a:pPr algn="ctr"/>
            <a:r>
              <a:rPr lang="en-GB" sz="1400" dirty="0" smtClean="0"/>
              <a:t>School</a:t>
            </a:r>
            <a:r>
              <a:rPr lang="en-GB" dirty="0" smtClean="0"/>
              <a:t> </a:t>
            </a:r>
            <a:r>
              <a:rPr lang="en-GB" sz="1400" dirty="0" smtClean="0"/>
              <a:t>discretion</a:t>
            </a:r>
            <a:endParaRPr lang="en-GB" sz="1400" dirty="0"/>
          </a:p>
        </p:txBody>
      </p:sp>
      <p:cxnSp>
        <p:nvCxnSpPr>
          <p:cNvPr id="10" name="Straight Arrow Connector 9"/>
          <p:cNvCxnSpPr>
            <a:stCxn id="4" idx="3"/>
            <a:endCxn id="5" idx="1"/>
          </p:cNvCxnSpPr>
          <p:nvPr/>
        </p:nvCxnSpPr>
        <p:spPr>
          <a:xfrm>
            <a:off x="1763688" y="3284984"/>
            <a:ext cx="2952328"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6" idx="2"/>
            <a:endCxn id="5" idx="1"/>
          </p:cNvCxnSpPr>
          <p:nvPr/>
        </p:nvCxnSpPr>
        <p:spPr>
          <a:xfrm>
            <a:off x="4716016" y="3427345"/>
            <a:ext cx="0" cy="79374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8" idx="2"/>
            <a:endCxn id="5" idx="1"/>
          </p:cNvCxnSpPr>
          <p:nvPr/>
        </p:nvCxnSpPr>
        <p:spPr>
          <a:xfrm flipH="1">
            <a:off x="4716016" y="3429870"/>
            <a:ext cx="2880113" cy="7912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1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83955" b="90448"/>
          <a:stretch/>
        </p:blipFill>
        <p:spPr bwMode="auto">
          <a:xfrm>
            <a:off x="47210" y="116632"/>
            <a:ext cx="1452712" cy="6425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descr="C:\Users\mfztsmg2\AppData\Local\Microsoft\Windows\Temporary Internet Files\Content.IE5\OS434HW8\Help_button[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96029" y="4221088"/>
            <a:ext cx="554195" cy="464988"/>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p:cNvSpPr txBox="1"/>
          <p:nvPr/>
        </p:nvSpPr>
        <p:spPr>
          <a:xfrm>
            <a:off x="6516216" y="4751566"/>
            <a:ext cx="2359148" cy="276999"/>
          </a:xfrm>
          <a:prstGeom prst="rect">
            <a:avLst/>
          </a:prstGeom>
          <a:noFill/>
        </p:spPr>
        <p:txBody>
          <a:bodyPr wrap="square" rtlCol="0">
            <a:spAutoFit/>
          </a:bodyPr>
          <a:lstStyle/>
          <a:p>
            <a:r>
              <a:rPr lang="en-GB" sz="1200" dirty="0" smtClean="0">
                <a:solidFill>
                  <a:srgbClr val="0070C0"/>
                </a:solidFill>
              </a:rPr>
              <a:t>Travel.helpdesk@manchester.ac.uk</a:t>
            </a:r>
            <a:endParaRPr lang="en-GB" sz="1200" dirty="0">
              <a:solidFill>
                <a:srgbClr val="0070C0"/>
              </a:solidFill>
            </a:endParaRPr>
          </a:p>
        </p:txBody>
      </p:sp>
      <p:sp>
        <p:nvSpPr>
          <p:cNvPr id="19" name="Flowchart: Manual Operation 18"/>
          <p:cNvSpPr/>
          <p:nvPr/>
        </p:nvSpPr>
        <p:spPr>
          <a:xfrm>
            <a:off x="3995936" y="1268760"/>
            <a:ext cx="1394599" cy="530326"/>
          </a:xfrm>
          <a:prstGeom prst="flowChartManualOperatio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Admin</a:t>
            </a:r>
            <a:r>
              <a:rPr lang="en-GB" sz="1000" dirty="0" smtClean="0"/>
              <a:t>. </a:t>
            </a:r>
            <a:r>
              <a:rPr lang="en-GB" sz="1400" dirty="0" smtClean="0"/>
              <a:t>Request</a:t>
            </a:r>
            <a:endParaRPr lang="en-GB" sz="1400" dirty="0"/>
          </a:p>
        </p:txBody>
      </p:sp>
      <p:sp>
        <p:nvSpPr>
          <p:cNvPr id="24" name="Flowchart: Manual Operation 23"/>
          <p:cNvSpPr/>
          <p:nvPr/>
        </p:nvSpPr>
        <p:spPr>
          <a:xfrm>
            <a:off x="6834577" y="1260811"/>
            <a:ext cx="1357217" cy="504056"/>
          </a:xfrm>
          <a:prstGeom prst="flowChartManualOperation">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Admin. Request</a:t>
            </a:r>
          </a:p>
        </p:txBody>
      </p:sp>
      <p:cxnSp>
        <p:nvCxnSpPr>
          <p:cNvPr id="25" name="Straight Arrow Connector 24"/>
          <p:cNvCxnSpPr>
            <a:stCxn id="19" idx="2"/>
            <a:endCxn id="6" idx="0"/>
          </p:cNvCxnSpPr>
          <p:nvPr/>
        </p:nvCxnSpPr>
        <p:spPr>
          <a:xfrm>
            <a:off x="4693236" y="1799086"/>
            <a:ext cx="22780" cy="4041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7513186" y="1799086"/>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20" name="Picture 8" descr="KeyTravel_Horizontal_RGB_Cropped.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20272" y="116632"/>
            <a:ext cx="1872208" cy="288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59783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Activity Codes</a:t>
            </a:r>
            <a:endParaRPr lang="en-GB" dirty="0"/>
          </a:p>
        </p:txBody>
      </p:sp>
      <p:sp>
        <p:nvSpPr>
          <p:cNvPr id="3" name="Footer Placeholder 2"/>
          <p:cNvSpPr>
            <a:spLocks noGrp="1"/>
          </p:cNvSpPr>
          <p:nvPr>
            <p:ph type="ftr" sz="quarter" idx="11"/>
          </p:nvPr>
        </p:nvSpPr>
        <p:spPr/>
        <p:txBody>
          <a:bodyPr/>
          <a:lstStyle/>
          <a:p>
            <a:r>
              <a:rPr lang="en-GB" dirty="0" smtClean="0"/>
              <a:t>TMS- Administrators 30/01/2019</a:t>
            </a:r>
            <a:endParaRPr lang="en-GB" dirty="0"/>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83955" b="90448"/>
          <a:stretch/>
        </p:blipFill>
        <p:spPr bwMode="auto">
          <a:xfrm>
            <a:off x="47210" y="116632"/>
            <a:ext cx="1452712" cy="6425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8" descr="KeyTravel_Horizontal_RGB_Cropped.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60232" y="103416"/>
            <a:ext cx="2241550" cy="56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Flowchart: Magnetic Disk 5"/>
          <p:cNvSpPr/>
          <p:nvPr/>
        </p:nvSpPr>
        <p:spPr>
          <a:xfrm>
            <a:off x="1835696" y="1700808"/>
            <a:ext cx="1728192" cy="1584176"/>
          </a:xfrm>
          <a:prstGeom prst="flowChartMagneticDisk">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Activity Codes</a:t>
            </a:r>
          </a:p>
          <a:p>
            <a:pPr algn="ctr"/>
            <a:r>
              <a:rPr lang="en-GB" sz="1400" dirty="0" smtClean="0"/>
              <a:t>Open project</a:t>
            </a:r>
          </a:p>
          <a:p>
            <a:pPr algn="ctr"/>
            <a:r>
              <a:rPr lang="en-GB" sz="1400" dirty="0" smtClean="0"/>
              <a:t>Valid approver (HR feed)</a:t>
            </a:r>
            <a:endParaRPr lang="en-GB" sz="1400" dirty="0"/>
          </a:p>
        </p:txBody>
      </p:sp>
      <p:sp>
        <p:nvSpPr>
          <p:cNvPr id="7" name="Flowchart: Magnetic Disk 6"/>
          <p:cNvSpPr/>
          <p:nvPr/>
        </p:nvSpPr>
        <p:spPr>
          <a:xfrm>
            <a:off x="4860032" y="1700808"/>
            <a:ext cx="1800200" cy="1584176"/>
          </a:xfrm>
          <a:prstGeom prst="flowChartMagneticDisk">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Project Tasks</a:t>
            </a:r>
          </a:p>
          <a:p>
            <a:pPr algn="ctr"/>
            <a:r>
              <a:rPr lang="en-GB" sz="1400" dirty="0" smtClean="0"/>
              <a:t>R- ’05’</a:t>
            </a:r>
          </a:p>
          <a:p>
            <a:pPr algn="ctr"/>
            <a:r>
              <a:rPr lang="en-GB" sz="1400" dirty="0" smtClean="0"/>
              <a:t>P-’05’ ‘07’ ‘08’ ’97’ ’98’</a:t>
            </a:r>
          </a:p>
        </p:txBody>
      </p:sp>
      <p:sp>
        <p:nvSpPr>
          <p:cNvPr id="8" name="Flowchart: Magnetic Disk 7"/>
          <p:cNvSpPr/>
          <p:nvPr/>
        </p:nvSpPr>
        <p:spPr>
          <a:xfrm>
            <a:off x="3529019" y="4221088"/>
            <a:ext cx="1584176" cy="1584176"/>
          </a:xfrm>
          <a:prstGeom prst="flowChartMagneticDisk">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TMS</a:t>
            </a:r>
            <a:endParaRPr lang="en-GB" dirty="0"/>
          </a:p>
        </p:txBody>
      </p:sp>
      <p:cxnSp>
        <p:nvCxnSpPr>
          <p:cNvPr id="10" name="Straight Arrow Connector 9"/>
          <p:cNvCxnSpPr>
            <a:stCxn id="6" idx="3"/>
            <a:endCxn id="8" idx="1"/>
          </p:cNvCxnSpPr>
          <p:nvPr/>
        </p:nvCxnSpPr>
        <p:spPr>
          <a:xfrm>
            <a:off x="2699792" y="3284984"/>
            <a:ext cx="1621315"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7" idx="3"/>
            <a:endCxn id="8" idx="1"/>
          </p:cNvCxnSpPr>
          <p:nvPr/>
        </p:nvCxnSpPr>
        <p:spPr>
          <a:xfrm flipH="1">
            <a:off x="4321107" y="3284984"/>
            <a:ext cx="1439025"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13" name="Picture 2" descr="C:\Users\mfztsmg2\AppData\Local\Microsoft\Windows\Temporary Internet Files\Content.IE5\OS434HW8\Help_button[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96029" y="4221088"/>
            <a:ext cx="554195" cy="464988"/>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p:cNvSpPr txBox="1"/>
          <p:nvPr/>
        </p:nvSpPr>
        <p:spPr>
          <a:xfrm>
            <a:off x="6516216" y="4751566"/>
            <a:ext cx="2359148" cy="276999"/>
          </a:xfrm>
          <a:prstGeom prst="rect">
            <a:avLst/>
          </a:prstGeom>
          <a:noFill/>
        </p:spPr>
        <p:txBody>
          <a:bodyPr wrap="square" rtlCol="0">
            <a:spAutoFit/>
          </a:bodyPr>
          <a:lstStyle/>
          <a:p>
            <a:r>
              <a:rPr lang="en-GB" sz="1200" dirty="0" smtClean="0">
                <a:solidFill>
                  <a:srgbClr val="0070C0"/>
                </a:solidFill>
              </a:rPr>
              <a:t>Travel.helpdesk@manchester.ac.uk</a:t>
            </a:r>
            <a:endParaRPr lang="en-GB" sz="1200" dirty="0">
              <a:solidFill>
                <a:srgbClr val="0070C0"/>
              </a:solidFill>
            </a:endParaRPr>
          </a:p>
        </p:txBody>
      </p:sp>
      <p:cxnSp>
        <p:nvCxnSpPr>
          <p:cNvPr id="11" name="Straight Arrow Connector 10"/>
          <p:cNvCxnSpPr>
            <a:stCxn id="6" idx="4"/>
            <a:endCxn id="7" idx="2"/>
          </p:cNvCxnSpPr>
          <p:nvPr/>
        </p:nvCxnSpPr>
        <p:spPr>
          <a:xfrm>
            <a:off x="3563888" y="2492896"/>
            <a:ext cx="1296144"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832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Approval Process</a:t>
            </a:r>
            <a:endParaRPr lang="en-GB" dirty="0"/>
          </a:p>
        </p:txBody>
      </p:sp>
      <p:sp>
        <p:nvSpPr>
          <p:cNvPr id="3" name="Footer Placeholder 2"/>
          <p:cNvSpPr>
            <a:spLocks noGrp="1"/>
          </p:cNvSpPr>
          <p:nvPr>
            <p:ph type="ftr" sz="quarter" idx="11"/>
          </p:nvPr>
        </p:nvSpPr>
        <p:spPr/>
        <p:txBody>
          <a:bodyPr/>
          <a:lstStyle/>
          <a:p>
            <a:r>
              <a:rPr lang="en-GB" dirty="0" smtClean="0"/>
              <a:t>TMS- Administrators 30/01/2019</a:t>
            </a:r>
            <a:endParaRPr lang="en-GB" dirty="0"/>
          </a:p>
        </p:txBody>
      </p:sp>
      <p:sp>
        <p:nvSpPr>
          <p:cNvPr id="7" name="Chevron 6"/>
          <p:cNvSpPr/>
          <p:nvPr/>
        </p:nvSpPr>
        <p:spPr>
          <a:xfrm>
            <a:off x="773566" y="3068960"/>
            <a:ext cx="2077502" cy="962936"/>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Oracle Approver 60%</a:t>
            </a:r>
            <a:endParaRPr lang="en-GB" sz="1400" dirty="0">
              <a:solidFill>
                <a:schemeClr val="tx1"/>
              </a:solidFill>
            </a:endParaRPr>
          </a:p>
        </p:txBody>
      </p:sp>
      <p:sp>
        <p:nvSpPr>
          <p:cNvPr id="8" name="Chevron 7"/>
          <p:cNvSpPr/>
          <p:nvPr/>
        </p:nvSpPr>
        <p:spPr>
          <a:xfrm>
            <a:off x="3347864" y="3068960"/>
            <a:ext cx="2097266" cy="973812"/>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Back up Approver 20%</a:t>
            </a:r>
            <a:endParaRPr lang="en-GB" sz="1400" dirty="0">
              <a:solidFill>
                <a:schemeClr val="tx1"/>
              </a:solidFill>
            </a:endParaRPr>
          </a:p>
        </p:txBody>
      </p:sp>
      <p:sp>
        <p:nvSpPr>
          <p:cNvPr id="9" name="Chevron 8"/>
          <p:cNvSpPr/>
          <p:nvPr/>
        </p:nvSpPr>
        <p:spPr>
          <a:xfrm>
            <a:off x="6156176" y="3068960"/>
            <a:ext cx="2016224" cy="973812"/>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chemeClr val="tx1"/>
                </a:solidFill>
              </a:rPr>
              <a:t>Travel.helpdesk</a:t>
            </a:r>
          </a:p>
          <a:p>
            <a:pPr algn="ctr"/>
            <a:r>
              <a:rPr lang="en-GB" sz="1400" dirty="0" smtClean="0">
                <a:solidFill>
                  <a:schemeClr val="tx1"/>
                </a:solidFill>
              </a:rPr>
              <a:t>20%</a:t>
            </a:r>
            <a:endParaRPr lang="en-GB" sz="1400" dirty="0">
              <a:solidFill>
                <a:schemeClr val="tx1"/>
              </a:solidFill>
            </a:endParaRPr>
          </a:p>
        </p:txBody>
      </p:sp>
      <p:sp>
        <p:nvSpPr>
          <p:cNvPr id="10" name="Flowchart: Decision 9"/>
          <p:cNvSpPr/>
          <p:nvPr/>
        </p:nvSpPr>
        <p:spPr>
          <a:xfrm>
            <a:off x="3734940" y="1700808"/>
            <a:ext cx="1476164" cy="1008112"/>
          </a:xfrm>
          <a:prstGeom prst="flowChartDecision">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solidFill>
                  <a:srgbClr val="0070C0"/>
                </a:solidFill>
              </a:rPr>
              <a:t>Invoice &gt; £250</a:t>
            </a:r>
          </a:p>
          <a:p>
            <a:pPr algn="ctr"/>
            <a:endParaRPr lang="en-GB" dirty="0"/>
          </a:p>
        </p:txBody>
      </p:sp>
      <p:sp>
        <p:nvSpPr>
          <p:cNvPr id="11" name="TextBox 10"/>
          <p:cNvSpPr txBox="1"/>
          <p:nvPr/>
        </p:nvSpPr>
        <p:spPr>
          <a:xfrm>
            <a:off x="1331640" y="4581128"/>
            <a:ext cx="6120680" cy="1200329"/>
          </a:xfrm>
          <a:prstGeom prst="rect">
            <a:avLst/>
          </a:prstGeom>
          <a:noFill/>
        </p:spPr>
        <p:txBody>
          <a:bodyPr wrap="square" rtlCol="0">
            <a:spAutoFit/>
          </a:bodyPr>
          <a:lstStyle/>
          <a:p>
            <a:pPr marL="285750" indent="-285750">
              <a:buFont typeface="Arial" panose="020B0604020202020204" pitchFamily="34" charset="0"/>
              <a:buChar char="•"/>
            </a:pPr>
            <a:r>
              <a:rPr lang="en-GB" dirty="0" smtClean="0"/>
              <a:t>Self booking: booker=approver, not allowed</a:t>
            </a:r>
          </a:p>
          <a:p>
            <a:pPr marL="285750" indent="-285750">
              <a:buFont typeface="Arial" panose="020B0604020202020204" pitchFamily="34" charset="0"/>
              <a:buChar char="•"/>
            </a:pPr>
            <a:r>
              <a:rPr lang="en-GB" dirty="0" smtClean="0"/>
              <a:t>System will skip steps to avoid self approval </a:t>
            </a:r>
          </a:p>
          <a:p>
            <a:r>
              <a:rPr lang="en-GB" dirty="0" smtClean="0"/>
              <a:t>      or where back-up=oracle approver.</a:t>
            </a:r>
          </a:p>
          <a:p>
            <a:endParaRPr lang="en-GB" dirty="0"/>
          </a:p>
        </p:txBody>
      </p:sp>
      <p:pic>
        <p:nvPicPr>
          <p:cNvPr id="12"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83955" b="90448"/>
          <a:stretch/>
        </p:blipFill>
        <p:spPr bwMode="auto">
          <a:xfrm>
            <a:off x="47210" y="116632"/>
            <a:ext cx="1452712" cy="6425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2" descr="C:\Users\mfztsmg2\AppData\Local\Microsoft\Windows\Temporary Internet Files\Content.IE5\OS434HW8\Help_button[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98103" y="5316469"/>
            <a:ext cx="554195" cy="464988"/>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p:cNvSpPr txBox="1"/>
          <p:nvPr/>
        </p:nvSpPr>
        <p:spPr>
          <a:xfrm>
            <a:off x="6804248" y="5781457"/>
            <a:ext cx="2097534" cy="461665"/>
          </a:xfrm>
          <a:prstGeom prst="rect">
            <a:avLst/>
          </a:prstGeom>
          <a:noFill/>
        </p:spPr>
        <p:txBody>
          <a:bodyPr wrap="square" rtlCol="0">
            <a:spAutoFit/>
          </a:bodyPr>
          <a:lstStyle/>
          <a:p>
            <a:r>
              <a:rPr lang="en-GB" sz="1200" b="1" u="sng" dirty="0">
                <a:hlinkClick r:id="rId4"/>
              </a:rPr>
              <a:t>online@keytravel.com</a:t>
            </a:r>
            <a:r>
              <a:rPr lang="en-GB" sz="1200" b="1" dirty="0"/>
              <a:t> </a:t>
            </a:r>
            <a:br>
              <a:rPr lang="en-GB" sz="1200" b="1" dirty="0"/>
            </a:br>
            <a:r>
              <a:rPr lang="en-GB" sz="1200" b="1" dirty="0"/>
              <a:t>0844 335 0260</a:t>
            </a:r>
            <a:endParaRPr lang="en-GB" sz="1200" dirty="0"/>
          </a:p>
        </p:txBody>
      </p:sp>
      <p:pic>
        <p:nvPicPr>
          <p:cNvPr id="16" name="Picture 8" descr="KeyTravel_Horizontal_RGB_Cropped.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020272" y="116632"/>
            <a:ext cx="1872208" cy="288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1331640" y="4221088"/>
            <a:ext cx="792088" cy="369332"/>
          </a:xfrm>
          <a:prstGeom prst="rect">
            <a:avLst/>
          </a:prstGeom>
          <a:noFill/>
        </p:spPr>
        <p:txBody>
          <a:bodyPr wrap="square" rtlCol="0">
            <a:spAutoFit/>
          </a:bodyPr>
          <a:lstStyle/>
          <a:p>
            <a:r>
              <a:rPr lang="en-GB" dirty="0" smtClean="0">
                <a:solidFill>
                  <a:srgbClr val="0070C0"/>
                </a:solidFill>
              </a:rPr>
              <a:t>70%</a:t>
            </a:r>
            <a:endParaRPr lang="en-GB" dirty="0">
              <a:solidFill>
                <a:srgbClr val="0070C0"/>
              </a:solidFill>
            </a:endParaRPr>
          </a:p>
        </p:txBody>
      </p:sp>
      <p:sp>
        <p:nvSpPr>
          <p:cNvPr id="5" name="Rectangle 4"/>
          <p:cNvSpPr/>
          <p:nvPr/>
        </p:nvSpPr>
        <p:spPr>
          <a:xfrm>
            <a:off x="4100073" y="4211796"/>
            <a:ext cx="583814" cy="369332"/>
          </a:xfrm>
          <a:prstGeom prst="rect">
            <a:avLst/>
          </a:prstGeom>
        </p:spPr>
        <p:txBody>
          <a:bodyPr wrap="none">
            <a:spAutoFit/>
          </a:bodyPr>
          <a:lstStyle/>
          <a:p>
            <a:r>
              <a:rPr lang="en-GB" dirty="0" smtClean="0">
                <a:solidFill>
                  <a:srgbClr val="0070C0"/>
                </a:solidFill>
              </a:rPr>
              <a:t>15%</a:t>
            </a:r>
            <a:endParaRPr lang="en-GB" dirty="0">
              <a:solidFill>
                <a:srgbClr val="0070C0"/>
              </a:solidFill>
            </a:endParaRPr>
          </a:p>
        </p:txBody>
      </p:sp>
      <p:sp>
        <p:nvSpPr>
          <p:cNvPr id="17" name="Rectangle 16"/>
          <p:cNvSpPr/>
          <p:nvPr/>
        </p:nvSpPr>
        <p:spPr>
          <a:xfrm>
            <a:off x="6804248" y="4221088"/>
            <a:ext cx="583814" cy="369332"/>
          </a:xfrm>
          <a:prstGeom prst="rect">
            <a:avLst/>
          </a:prstGeom>
        </p:spPr>
        <p:txBody>
          <a:bodyPr wrap="none">
            <a:spAutoFit/>
          </a:bodyPr>
          <a:lstStyle/>
          <a:p>
            <a:r>
              <a:rPr lang="en-GB" dirty="0" smtClean="0">
                <a:solidFill>
                  <a:srgbClr val="0070C0"/>
                </a:solidFill>
              </a:rPr>
              <a:t>15%</a:t>
            </a:r>
            <a:endParaRPr lang="en-GB" dirty="0">
              <a:solidFill>
                <a:srgbClr val="0070C0"/>
              </a:solidFill>
            </a:endParaRPr>
          </a:p>
        </p:txBody>
      </p:sp>
    </p:spTree>
    <p:extLst>
      <p:ext uri="{BB962C8B-B14F-4D97-AF65-F5344CB8AC3E}">
        <p14:creationId xmlns:p14="http://schemas.microsoft.com/office/powerpoint/2010/main" val="2344342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Spend on Key Travel</a:t>
            </a:r>
            <a:endParaRPr lang="en-GB" dirty="0"/>
          </a:p>
        </p:txBody>
      </p:sp>
      <p:sp>
        <p:nvSpPr>
          <p:cNvPr id="4" name="Footer Placeholder 3"/>
          <p:cNvSpPr>
            <a:spLocks noGrp="1"/>
          </p:cNvSpPr>
          <p:nvPr>
            <p:ph type="ftr" sz="quarter" idx="11"/>
          </p:nvPr>
        </p:nvSpPr>
        <p:spPr/>
        <p:txBody>
          <a:bodyPr/>
          <a:lstStyle/>
          <a:p>
            <a:r>
              <a:rPr lang="en-GB" dirty="0" smtClean="0"/>
              <a:t>TMS- Administrators 30/01/2019</a:t>
            </a:r>
            <a:endParaRPr lang="en-GB" dirty="0"/>
          </a:p>
        </p:txBody>
      </p:sp>
      <p:pic>
        <p:nvPicPr>
          <p:cNvPr id="5" name="Picture 2" descr="C:\Users\mfztsmg2\AppData\Local\Microsoft\Windows\Temporary Internet Files\Content.IE5\8YBN2JT8\1378982592[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99992" y="3429000"/>
            <a:ext cx="581883" cy="57606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Diagram 5"/>
          <p:cNvGraphicFramePr/>
          <p:nvPr>
            <p:extLst>
              <p:ext uri="{D42A27DB-BD31-4B8C-83A1-F6EECF244321}">
                <p14:modId xmlns:p14="http://schemas.microsoft.com/office/powerpoint/2010/main" val="176669890"/>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8" name="Picture 2"/>
          <p:cNvPicPr>
            <a:picLocks noChangeAspect="1" noChangeArrowheads="1"/>
          </p:cNvPicPr>
          <p:nvPr/>
        </p:nvPicPr>
        <p:blipFill rotWithShape="1">
          <a:blip r:embed="rId8">
            <a:extLst>
              <a:ext uri="{28A0092B-C50C-407E-A947-70E740481C1C}">
                <a14:useLocalDpi xmlns:a14="http://schemas.microsoft.com/office/drawing/2010/main" val="0"/>
              </a:ext>
            </a:extLst>
          </a:blip>
          <a:srcRect r="83955" b="90448"/>
          <a:stretch/>
        </p:blipFill>
        <p:spPr bwMode="auto">
          <a:xfrm>
            <a:off x="47210" y="116632"/>
            <a:ext cx="1452712" cy="6425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8" descr="KeyTravel_Horizontal_RGB_Cropped.png"/>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020272" y="116632"/>
            <a:ext cx="1872208" cy="288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95321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Observations</a:t>
            </a:r>
            <a:endParaRPr lang="en-GB" dirty="0"/>
          </a:p>
        </p:txBody>
      </p:sp>
      <p:sp>
        <p:nvSpPr>
          <p:cNvPr id="3" name="Content Placeholder 2"/>
          <p:cNvSpPr>
            <a:spLocks noGrp="1"/>
          </p:cNvSpPr>
          <p:nvPr>
            <p:ph idx="1"/>
          </p:nvPr>
        </p:nvSpPr>
        <p:spPr/>
        <p:txBody>
          <a:bodyPr>
            <a:normAutofit fontScale="85000" lnSpcReduction="10000"/>
          </a:bodyPr>
          <a:lstStyle/>
          <a:p>
            <a:r>
              <a:rPr lang="en-GB" sz="2800" dirty="0" smtClean="0"/>
              <a:t>Look Not Book access and required discipline (screenshot) </a:t>
            </a:r>
          </a:p>
          <a:p>
            <a:r>
              <a:rPr lang="en-GB" sz="2800" dirty="0" smtClean="0"/>
              <a:t>School administrators control over </a:t>
            </a:r>
            <a:r>
              <a:rPr lang="en-GB" sz="2800" b="1" u="sng" dirty="0" smtClean="0"/>
              <a:t>staff</a:t>
            </a:r>
            <a:r>
              <a:rPr lang="en-GB" sz="2800" dirty="0" smtClean="0"/>
              <a:t> access/arrangers</a:t>
            </a:r>
          </a:p>
          <a:p>
            <a:r>
              <a:rPr lang="en-GB" sz="2800" dirty="0" smtClean="0"/>
              <a:t>System mirrors Oracle for approval and self-approval</a:t>
            </a:r>
          </a:p>
          <a:p>
            <a:r>
              <a:rPr lang="en-GB" sz="2800" dirty="0" smtClean="0"/>
              <a:t>Take a moment after inputting activity code</a:t>
            </a:r>
          </a:p>
          <a:p>
            <a:r>
              <a:rPr lang="en-GB" sz="2800" dirty="0" smtClean="0"/>
              <a:t>Suitcase has booking/quote history</a:t>
            </a:r>
          </a:p>
          <a:p>
            <a:r>
              <a:rPr lang="en-GB" sz="2800" dirty="0" smtClean="0"/>
              <a:t>Budget approver must be a paid members of staff</a:t>
            </a:r>
          </a:p>
          <a:p>
            <a:r>
              <a:rPr lang="en-GB" sz="2800" dirty="0" smtClean="0"/>
              <a:t>48 hours from request to Travel Helpdesk to update on system</a:t>
            </a:r>
          </a:p>
          <a:p>
            <a:r>
              <a:rPr lang="en-GB" sz="2800" dirty="0" smtClean="0"/>
              <a:t>Shared access for Arrangers (trial with AMBS)</a:t>
            </a:r>
          </a:p>
          <a:p>
            <a:endParaRPr lang="en-GB" sz="2800" dirty="0" smtClean="0"/>
          </a:p>
          <a:p>
            <a:endParaRPr lang="en-GB" sz="2800" dirty="0" smtClean="0"/>
          </a:p>
          <a:p>
            <a:r>
              <a:rPr lang="en-GB" sz="1400" u="sng" dirty="0" smtClean="0">
                <a:hlinkClick r:id="rId2"/>
              </a:rPr>
              <a:t>Chris Culpin: cculpin@keytravel.com</a:t>
            </a:r>
            <a:r>
              <a:rPr lang="en-GB" sz="1400" u="sng" dirty="0" smtClean="0"/>
              <a:t>  0</a:t>
            </a:r>
            <a:r>
              <a:rPr lang="en-GB" sz="1400" dirty="0" smtClean="0"/>
              <a:t>7493 </a:t>
            </a:r>
            <a:r>
              <a:rPr lang="en-GB" sz="1400" dirty="0"/>
              <a:t>867 352</a:t>
            </a:r>
            <a:endParaRPr lang="en-GB" sz="1400" dirty="0" smtClean="0"/>
          </a:p>
        </p:txBody>
      </p:sp>
      <p:sp>
        <p:nvSpPr>
          <p:cNvPr id="4" name="Footer Placeholder 3"/>
          <p:cNvSpPr>
            <a:spLocks noGrp="1"/>
          </p:cNvSpPr>
          <p:nvPr>
            <p:ph type="ftr" sz="quarter" idx="11"/>
          </p:nvPr>
        </p:nvSpPr>
        <p:spPr/>
        <p:txBody>
          <a:bodyPr/>
          <a:lstStyle/>
          <a:p>
            <a:r>
              <a:rPr lang="en-GB" dirty="0" smtClean="0"/>
              <a:t>TMS- Administrators 30/01/2019</a:t>
            </a:r>
            <a:endParaRPr lang="en-GB" dirty="0"/>
          </a:p>
        </p:txBody>
      </p:sp>
      <p:pic>
        <p:nvPicPr>
          <p:cNvPr id="5" name="Picture 2" descr="C:\Users\mfztsmg2\AppData\Local\Microsoft\Windows\Temporary Internet Files\Content.IE5\OS434HW8\Help_button[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3528" y="4908228"/>
            <a:ext cx="554195" cy="46498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r="83955" b="90448"/>
          <a:stretch/>
        </p:blipFill>
        <p:spPr bwMode="auto">
          <a:xfrm>
            <a:off x="47210" y="116632"/>
            <a:ext cx="1452712" cy="6425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8" descr="KeyTravel_Horizontal_RGB_Cropped.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020272" y="116632"/>
            <a:ext cx="1872208" cy="288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56747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GB" dirty="0" smtClean="0"/>
              <a:t>TMS- Administrators 30/01/2019</a:t>
            </a:r>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1991975" cy="7610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67563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Implemetation Issues (Closed)</a:t>
            </a:r>
            <a:endParaRPr lang="en-GB" dirty="0"/>
          </a:p>
        </p:txBody>
      </p:sp>
      <p:sp>
        <p:nvSpPr>
          <p:cNvPr id="3" name="Content Placeholder 2"/>
          <p:cNvSpPr>
            <a:spLocks noGrp="1"/>
          </p:cNvSpPr>
          <p:nvPr>
            <p:ph idx="1"/>
          </p:nvPr>
        </p:nvSpPr>
        <p:spPr/>
        <p:txBody>
          <a:bodyPr>
            <a:normAutofit lnSpcReduction="10000"/>
          </a:bodyPr>
          <a:lstStyle/>
          <a:p>
            <a:r>
              <a:rPr lang="en-GB" dirty="0" smtClean="0"/>
              <a:t>Data feeds: content and understanding</a:t>
            </a:r>
            <a:r>
              <a:rPr lang="en-GB" sz="1200" dirty="0" smtClean="0"/>
              <a:t>(determining what project codes and tasks to include, prescribing what staff relevant for a Key Travel Profile)</a:t>
            </a:r>
          </a:p>
          <a:p>
            <a:r>
              <a:rPr lang="en-GB" dirty="0" smtClean="0"/>
              <a:t>University data </a:t>
            </a:r>
            <a:r>
              <a:rPr lang="en-GB" dirty="0" smtClean="0">
                <a:sym typeface="Wingdings" panose="05000000000000000000" pitchFamily="2" charset="2"/>
              </a:rPr>
              <a:t></a:t>
            </a:r>
            <a:r>
              <a:rPr lang="en-GB" sz="1100" dirty="0" smtClean="0">
                <a:sym typeface="Wingdings" panose="05000000000000000000" pitchFamily="2" charset="2"/>
              </a:rPr>
              <a:t>(Users having more than one email address)</a:t>
            </a:r>
            <a:endParaRPr lang="en-GB" sz="1100" dirty="0" smtClean="0"/>
          </a:p>
          <a:p>
            <a:r>
              <a:rPr lang="en-GB" dirty="0" smtClean="0"/>
              <a:t>Duplicate profiles </a:t>
            </a:r>
            <a:r>
              <a:rPr lang="en-GB" sz="1100" dirty="0" smtClean="0"/>
              <a:t>(Key Travel system ended with several users having duplicate profiles)</a:t>
            </a:r>
          </a:p>
          <a:p>
            <a:r>
              <a:rPr lang="en-GB" dirty="0" smtClean="0"/>
              <a:t>Difficulty mapping ‘Egencia’ booker </a:t>
            </a:r>
            <a:r>
              <a:rPr lang="en-GB" sz="1200" dirty="0" smtClean="0"/>
              <a:t>(Email addresses changed over time e.g.@mbs to @manchester.ac.uk)</a:t>
            </a:r>
          </a:p>
          <a:p>
            <a:r>
              <a:rPr lang="en-GB" dirty="0" smtClean="0"/>
              <a:t>Chancellors Hotel </a:t>
            </a:r>
            <a:r>
              <a:rPr lang="en-GB" sz="1100" dirty="0" smtClean="0"/>
              <a:t>(Not appearing as #1 choice for hotels in Manchester)</a:t>
            </a:r>
          </a:p>
          <a:p>
            <a:r>
              <a:rPr lang="en-GB" dirty="0" smtClean="0"/>
              <a:t>‘Reason for trip’ box </a:t>
            </a:r>
            <a:r>
              <a:rPr lang="en-GB" sz="1100" dirty="0" smtClean="0"/>
              <a:t>(Only appearing when approval was required)</a:t>
            </a:r>
          </a:p>
          <a:p>
            <a:r>
              <a:rPr lang="en-GB" dirty="0" smtClean="0"/>
              <a:t>Trainline registration (Egencia) </a:t>
            </a:r>
            <a:r>
              <a:rPr lang="en-GB" sz="1100" dirty="0"/>
              <a:t>(Trainline did not close all accounts as instructed by Egencia and </a:t>
            </a:r>
            <a:r>
              <a:rPr lang="en-GB" sz="1100" dirty="0" smtClean="0"/>
              <a:t>this </a:t>
            </a:r>
            <a:r>
              <a:rPr lang="en-GB" sz="1100" dirty="0"/>
              <a:t>blocked several users from being able to book via Key Travel)</a:t>
            </a:r>
          </a:p>
          <a:p>
            <a:pPr marL="0" indent="0">
              <a:buNone/>
            </a:pPr>
            <a:endParaRPr lang="en-GB" dirty="0"/>
          </a:p>
        </p:txBody>
      </p:sp>
      <p:sp>
        <p:nvSpPr>
          <p:cNvPr id="4" name="Footer Placeholder 3"/>
          <p:cNvSpPr>
            <a:spLocks noGrp="1"/>
          </p:cNvSpPr>
          <p:nvPr>
            <p:ph type="ftr" sz="quarter" idx="11"/>
          </p:nvPr>
        </p:nvSpPr>
        <p:spPr/>
        <p:txBody>
          <a:bodyPr/>
          <a:lstStyle/>
          <a:p>
            <a:r>
              <a:rPr lang="en-GB" dirty="0" smtClean="0"/>
              <a:t>TMS- Administrators 30/01/2019</a:t>
            </a:r>
            <a:endParaRPr lang="en-GB" dirty="0"/>
          </a:p>
        </p:txBody>
      </p:sp>
      <p:pic>
        <p:nvPicPr>
          <p:cNvPr id="5"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83955" b="90448"/>
          <a:stretch/>
        </p:blipFill>
        <p:spPr bwMode="auto">
          <a:xfrm>
            <a:off x="47210" y="116632"/>
            <a:ext cx="1452712" cy="6425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8" descr="KeyTravel_Horizontal_RGB_Cropped.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2" y="116632"/>
            <a:ext cx="1872208" cy="288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284771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2560</TotalTime>
  <Words>1078</Words>
  <Application>Microsoft Office PowerPoint</Application>
  <PresentationFormat>On-screen Show (4:3)</PresentationFormat>
  <Paragraphs>139</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Times New Roman</vt:lpstr>
      <vt:lpstr>Wingdings</vt:lpstr>
      <vt:lpstr>Office Theme</vt:lpstr>
      <vt:lpstr>Travel Management System Administrator Workshop 30/1/2019</vt:lpstr>
      <vt:lpstr>Purpose of Workshop</vt:lpstr>
      <vt:lpstr>TMS System Access</vt:lpstr>
      <vt:lpstr>Activity Codes</vt:lpstr>
      <vt:lpstr>Approval Process</vt:lpstr>
      <vt:lpstr>Spend on Key Travel</vt:lpstr>
      <vt:lpstr>Observations</vt:lpstr>
      <vt:lpstr>PowerPoint Presentation</vt:lpstr>
      <vt:lpstr>Implemetation Issues (Closed)</vt:lpstr>
      <vt:lpstr>Implementation Issues: Open</vt:lpstr>
      <vt:lpstr>Key Travel in Transit</vt:lpstr>
      <vt:lpstr>Roles within Travel Booking</vt:lpstr>
      <vt:lpstr>Your Feedback</vt:lpstr>
      <vt:lpstr>Feedback 30/01/2019</vt:lpstr>
    </vt:vector>
  </TitlesOfParts>
  <Company>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Gilmore</dc:creator>
  <cp:lastModifiedBy>Amreen Qureshi</cp:lastModifiedBy>
  <cp:revision>70</cp:revision>
  <cp:lastPrinted>2019-01-30T11:59:53Z</cp:lastPrinted>
  <dcterms:created xsi:type="dcterms:W3CDTF">2018-09-19T13:15:25Z</dcterms:created>
  <dcterms:modified xsi:type="dcterms:W3CDTF">2019-02-06T12:16:12Z</dcterms:modified>
</cp:coreProperties>
</file>