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4" r:id="rId2"/>
    <p:sldId id="259" r:id="rId3"/>
    <p:sldId id="260" r:id="rId4"/>
    <p:sldId id="258" r:id="rId5"/>
    <p:sldId id="262" r:id="rId6"/>
    <p:sldId id="263" r:id="rId7"/>
    <p:sldId id="265" r:id="rId8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F6699"/>
    <a:srgbClr val="95C674"/>
    <a:srgbClr val="7093D2"/>
    <a:srgbClr val="728EC0"/>
    <a:srgbClr val="AFABAB"/>
    <a:srgbClr val="A9D18E"/>
    <a:srgbClr val="8FAADC"/>
    <a:srgbClr val="696969"/>
    <a:srgbClr val="757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-552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23662F76-1ABF-42CC-A7F1-6190B9DE67A3}" type="datetimeFigureOut">
              <a:rPr lang="en-GB" smtClean="0"/>
              <a:t>13/11/2017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9D42947-0BF6-44BF-B920-F771D0848A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148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42947-0BF6-44BF-B920-F771D0848AA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228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CE7B1-8339-4B9C-B047-5A84FD6B0590}" type="datetimeFigureOut">
              <a:rPr lang="en-GB" smtClean="0"/>
              <a:t>13/11/2017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CB79-950B-4ECB-8EFB-77A46ED3A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706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CE7B1-8339-4B9C-B047-5A84FD6B0590}" type="datetimeFigureOut">
              <a:rPr lang="en-GB" smtClean="0"/>
              <a:t>13/11/2017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CB79-950B-4ECB-8EFB-77A46ED3A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41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CE7B1-8339-4B9C-B047-5A84FD6B0590}" type="datetimeFigureOut">
              <a:rPr lang="en-GB" smtClean="0"/>
              <a:t>13/11/2017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CB79-950B-4ECB-8EFB-77A46ED3A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475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CE7B1-8339-4B9C-B047-5A84FD6B0590}" type="datetimeFigureOut">
              <a:rPr lang="en-GB" smtClean="0"/>
              <a:t>13/11/2017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CB79-950B-4ECB-8EFB-77A46ED3A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8344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CE7B1-8339-4B9C-B047-5A84FD6B0590}" type="datetimeFigureOut">
              <a:rPr lang="en-GB" smtClean="0"/>
              <a:t>13/11/2017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CB79-950B-4ECB-8EFB-77A46ED3A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643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CE7B1-8339-4B9C-B047-5A84FD6B0590}" type="datetimeFigureOut">
              <a:rPr lang="en-GB" smtClean="0"/>
              <a:t>13/11/2017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CB79-950B-4ECB-8EFB-77A46ED3A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384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CE7B1-8339-4B9C-B047-5A84FD6B0590}" type="datetimeFigureOut">
              <a:rPr lang="en-GB" smtClean="0"/>
              <a:t>13/11/2017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CB79-950B-4ECB-8EFB-77A46ED3A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950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CE7B1-8339-4B9C-B047-5A84FD6B0590}" type="datetimeFigureOut">
              <a:rPr lang="en-GB" smtClean="0"/>
              <a:t>13/11/2017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CB79-950B-4ECB-8EFB-77A46ED3A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133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CE7B1-8339-4B9C-B047-5A84FD6B0590}" type="datetimeFigureOut">
              <a:rPr lang="en-GB" smtClean="0"/>
              <a:t>13/11/2017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CB79-950B-4ECB-8EFB-77A46ED3A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51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CE7B1-8339-4B9C-B047-5A84FD6B0590}" type="datetimeFigureOut">
              <a:rPr lang="en-GB" smtClean="0"/>
              <a:t>13/11/2017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CB79-950B-4ECB-8EFB-77A46ED3A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899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CE7B1-8339-4B9C-B047-5A84FD6B0590}" type="datetimeFigureOut">
              <a:rPr lang="en-GB" smtClean="0"/>
              <a:t>13/11/2017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CB79-950B-4ECB-8EFB-77A46ED3A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770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CE7B1-8339-4B9C-B047-5A84FD6B0590}" type="datetimeFigureOut">
              <a:rPr lang="en-GB" smtClean="0"/>
              <a:t>13/11/2017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0CB79-950B-4ECB-8EFB-77A46ED3A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708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Introducing the Academic Advising Model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principles underpinning the design of the model</a:t>
            </a:r>
          </a:p>
          <a:p>
            <a:r>
              <a:rPr lang="en-GB" dirty="0" smtClean="0"/>
              <a:t>The model</a:t>
            </a:r>
          </a:p>
          <a:p>
            <a:r>
              <a:rPr lang="en-GB" dirty="0" smtClean="0"/>
              <a:t>Why use the model</a:t>
            </a:r>
          </a:p>
          <a:p>
            <a:r>
              <a:rPr lang="en-GB" dirty="0" smtClean="0"/>
              <a:t>Applying the model</a:t>
            </a:r>
          </a:p>
          <a:p>
            <a:r>
              <a:rPr lang="en-GB" dirty="0" smtClean="0"/>
              <a:t>Using supporting documentation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24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Principles: Personalisation and developing independence and confidence 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063" y="1323012"/>
            <a:ext cx="11329259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Academic advising should make use of and not seek to reproduce the </a:t>
            </a:r>
            <a:r>
              <a:rPr lang="en-GB" dirty="0" smtClean="0">
                <a:solidFill>
                  <a:srgbClr val="FF0000"/>
                </a:solidFill>
              </a:rPr>
              <a:t>infrastructure</a:t>
            </a:r>
            <a:r>
              <a:rPr lang="en-GB" dirty="0" smtClean="0"/>
              <a:t> around student support (including employability) and the wealth of resources available to students via existing internal and external sources</a:t>
            </a:r>
          </a:p>
          <a:p>
            <a:r>
              <a:rPr lang="en-GB" dirty="0" smtClean="0"/>
              <a:t>Academic advisers </a:t>
            </a:r>
            <a:r>
              <a:rPr lang="en-GB" dirty="0" smtClean="0">
                <a:solidFill>
                  <a:srgbClr val="FF0000"/>
                </a:solidFill>
              </a:rPr>
              <a:t>personalise</a:t>
            </a:r>
            <a:r>
              <a:rPr lang="en-GB" dirty="0" smtClean="0"/>
              <a:t> academic and pastoral support (the caring face of a large institution – with electronic resources – websites don’t care)</a:t>
            </a:r>
          </a:p>
          <a:p>
            <a:r>
              <a:rPr lang="en-GB" dirty="0" smtClean="0"/>
              <a:t>Academic advisers should draw on their knowledge of their discipline, their own skills and of their advisees to offer support</a:t>
            </a:r>
          </a:p>
          <a:p>
            <a:r>
              <a:rPr lang="en-GB" dirty="0" smtClean="0"/>
              <a:t>Model should embed principles of developing </a:t>
            </a:r>
            <a:r>
              <a:rPr lang="en-GB" dirty="0" smtClean="0">
                <a:solidFill>
                  <a:srgbClr val="FF0000"/>
                </a:solidFill>
              </a:rPr>
              <a:t>independence &amp; self-confidence </a:t>
            </a:r>
            <a:r>
              <a:rPr lang="en-GB" dirty="0" smtClean="0"/>
              <a:t>within a supportive environment</a:t>
            </a:r>
          </a:p>
        </p:txBody>
      </p:sp>
    </p:spTree>
    <p:extLst>
      <p:ext uri="{BB962C8B-B14F-4D97-AF65-F5344CB8AC3E}">
        <p14:creationId xmlns:p14="http://schemas.microsoft.com/office/powerpoint/2010/main" val="176513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Principles: Supporting student employability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Supporting students with employability should be as </a:t>
            </a:r>
            <a:r>
              <a:rPr lang="en-GB" dirty="0">
                <a:solidFill>
                  <a:srgbClr val="FF0000"/>
                </a:solidFill>
              </a:rPr>
              <a:t>practical </a:t>
            </a:r>
            <a:r>
              <a:rPr lang="en-GB" dirty="0"/>
              <a:t>as </a:t>
            </a:r>
            <a:r>
              <a:rPr lang="en-GB" dirty="0" smtClean="0"/>
              <a:t>possible </a:t>
            </a:r>
            <a:endParaRPr lang="en-GB" dirty="0"/>
          </a:p>
          <a:p>
            <a:r>
              <a:rPr lang="en-GB" dirty="0"/>
              <a:t>Supporting students should be about helping them to </a:t>
            </a:r>
            <a:r>
              <a:rPr lang="en-GB" dirty="0">
                <a:solidFill>
                  <a:srgbClr val="FF0000"/>
                </a:solidFill>
              </a:rPr>
              <a:t>reflect</a:t>
            </a:r>
            <a:r>
              <a:rPr lang="en-GB" dirty="0"/>
              <a:t> and to recognise the importance of working to </a:t>
            </a:r>
            <a:r>
              <a:rPr lang="en-GB" dirty="0">
                <a:solidFill>
                  <a:srgbClr val="FF0000"/>
                </a:solidFill>
              </a:rPr>
              <a:t>develop </a:t>
            </a:r>
            <a:r>
              <a:rPr lang="en-GB" dirty="0" smtClean="0">
                <a:solidFill>
                  <a:srgbClr val="FF0000"/>
                </a:solidFill>
              </a:rPr>
              <a:t>confidence </a:t>
            </a:r>
            <a:r>
              <a:rPr lang="en-GB" dirty="0"/>
              <a:t>in their </a:t>
            </a:r>
            <a:r>
              <a:rPr lang="en-GB" dirty="0" smtClean="0"/>
              <a:t>employability </a:t>
            </a:r>
            <a:endParaRPr lang="en-GB" dirty="0"/>
          </a:p>
          <a:p>
            <a:r>
              <a:rPr lang="en-GB" dirty="0" smtClean="0">
                <a:solidFill>
                  <a:srgbClr val="FF0000"/>
                </a:solidFill>
              </a:rPr>
              <a:t>Flexible</a:t>
            </a:r>
            <a:r>
              <a:rPr lang="en-GB" dirty="0" smtClean="0"/>
              <a:t> so </a:t>
            </a:r>
            <a:r>
              <a:rPr lang="en-GB" dirty="0"/>
              <a:t>that it can be </a:t>
            </a:r>
            <a:r>
              <a:rPr lang="en-GB" dirty="0" smtClean="0"/>
              <a:t>used </a:t>
            </a:r>
            <a:r>
              <a:rPr lang="en-GB" dirty="0"/>
              <a:t>with students who are more or less confident and </a:t>
            </a:r>
            <a:r>
              <a:rPr lang="en-GB" dirty="0" smtClean="0"/>
              <a:t>engaged </a:t>
            </a:r>
            <a:endParaRPr lang="en-GB" dirty="0"/>
          </a:p>
          <a:p>
            <a:r>
              <a:rPr lang="en-GB" dirty="0"/>
              <a:t>The model should  be complementary to the </a:t>
            </a:r>
            <a:r>
              <a:rPr lang="en-GB" dirty="0">
                <a:solidFill>
                  <a:srgbClr val="FF0000"/>
                </a:solidFill>
              </a:rPr>
              <a:t>My </a:t>
            </a:r>
            <a:r>
              <a:rPr lang="en-GB" dirty="0" smtClean="0">
                <a:solidFill>
                  <a:srgbClr val="FF0000"/>
                </a:solidFill>
              </a:rPr>
              <a:t>Future-Next Steps </a:t>
            </a:r>
            <a:r>
              <a:rPr lang="en-GB" dirty="0" smtClean="0"/>
              <a:t>model </a:t>
            </a:r>
            <a:r>
              <a:rPr lang="en-GB" sz="2400" dirty="0" smtClean="0"/>
              <a:t>(5 key themes: Communicating &amp; Influencing/Exploration &amp; Stretch/Building Connections/Enthusiasm, Drive &amp; Persistence/Recognising &amp; reflecting on skills)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5011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4624" y="0"/>
            <a:ext cx="9351818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0240" y="3002614"/>
            <a:ext cx="16256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ln w="18415" cmpd="sng">
                  <a:noFill/>
                  <a:prstDash val="solid"/>
                </a:ln>
              </a:rPr>
              <a:t>Discuss Sheet</a:t>
            </a:r>
            <a:endParaRPr lang="en-GB" sz="2000" b="1" dirty="0">
              <a:ln w="18415" cmpd="sng">
                <a:noFill/>
                <a:prstDash val="solid"/>
              </a:ln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30768" y="4907031"/>
            <a:ext cx="24343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n w="18415" cmpd="sng">
                  <a:noFill/>
                  <a:prstDash val="solid"/>
                </a:ln>
              </a:rPr>
              <a:t>Student Action Sheet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-73270" y="250922"/>
            <a:ext cx="4414607" cy="712909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>Academic Advising Model</a:t>
            </a:r>
            <a:endParaRPr lang="en-GB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96" y="1809517"/>
            <a:ext cx="1219371" cy="121937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373" y="3749033"/>
            <a:ext cx="1219371" cy="1219371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4094205" y="2152826"/>
            <a:ext cx="30562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Review </a:t>
            </a:r>
            <a:r>
              <a:rPr lang="en-GB" dirty="0"/>
              <a:t>progress, explore </a:t>
            </a:r>
          </a:p>
          <a:p>
            <a:pPr algn="ctr"/>
            <a:r>
              <a:rPr lang="en-GB" dirty="0"/>
              <a:t>thoughts and feelings &amp;</a:t>
            </a:r>
          </a:p>
          <a:p>
            <a:pPr algn="ctr"/>
            <a:r>
              <a:rPr lang="en-GB" dirty="0"/>
              <a:t>provide support.</a:t>
            </a:r>
          </a:p>
          <a:p>
            <a:pPr algn="ctr"/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7587049" y="2342300"/>
            <a:ext cx="301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Agree priority &amp;</a:t>
            </a:r>
          </a:p>
          <a:p>
            <a:pPr algn="ctr"/>
            <a:r>
              <a:rPr lang="en-GB" dirty="0"/>
              <a:t>set deadlines.</a:t>
            </a:r>
          </a:p>
          <a:p>
            <a:pPr algn="ctr"/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7587049" y="5504851"/>
            <a:ext cx="30727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Review achievements, </a:t>
            </a:r>
          </a:p>
          <a:p>
            <a:pPr algn="ctr"/>
            <a:r>
              <a:rPr lang="en-GB" dirty="0"/>
              <a:t>consider your approach &amp;</a:t>
            </a:r>
          </a:p>
          <a:p>
            <a:pPr algn="ctr"/>
            <a:r>
              <a:rPr lang="en-GB" dirty="0"/>
              <a:t>reflect on progress.</a:t>
            </a:r>
          </a:p>
          <a:p>
            <a:pPr algn="ctr"/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4094205" y="5677849"/>
            <a:ext cx="30562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Make a precise plan</a:t>
            </a:r>
          </a:p>
          <a:p>
            <a:pPr algn="ctr"/>
            <a:r>
              <a:rPr lang="en-GB" dirty="0"/>
              <a:t>&amp;</a:t>
            </a:r>
          </a:p>
          <a:p>
            <a:pPr algn="ctr"/>
            <a:r>
              <a:rPr lang="en-GB" dirty="0"/>
              <a:t>Do it!</a:t>
            </a:r>
          </a:p>
          <a:p>
            <a:pPr algn="ctr"/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4094205" y="1809517"/>
            <a:ext cx="3056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Discuss</a:t>
            </a:r>
            <a:endParaRPr lang="en-GB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7587049" y="1794353"/>
            <a:ext cx="3056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Prioritise</a:t>
            </a:r>
            <a:endParaRPr lang="en-GB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7587048" y="5175164"/>
            <a:ext cx="3056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Reflect</a:t>
            </a:r>
            <a:endParaRPr lang="en-GB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4094205" y="5175164"/>
            <a:ext cx="3056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Implement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964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use this model for Academic Advising?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It can be applied to all students, regardless of the stage in their university career</a:t>
            </a:r>
          </a:p>
          <a:p>
            <a:r>
              <a:rPr lang="en-GB" dirty="0" smtClean="0"/>
              <a:t>It is devised to develop independence and confidence in a supportive environment</a:t>
            </a:r>
          </a:p>
          <a:p>
            <a:r>
              <a:rPr lang="en-GB" dirty="0" smtClean="0"/>
              <a:t>It empowers the academic and student to work together to identify a an individual student’s challenges, aims and priorities </a:t>
            </a:r>
          </a:p>
          <a:p>
            <a:r>
              <a:rPr lang="en-GB" dirty="0" smtClean="0"/>
              <a:t>It uses the skills and experience of academics to ask questions, to prioritise to meet aims and to work collaboratively to achieve goals</a:t>
            </a:r>
          </a:p>
          <a:p>
            <a:r>
              <a:rPr lang="en-GB" dirty="0" smtClean="0"/>
              <a:t>It places importance on reflection and learning from actions</a:t>
            </a:r>
          </a:p>
          <a:p>
            <a:r>
              <a:rPr lang="en-GB" dirty="0" smtClean="0"/>
              <a:t>Supporting documentation allows recording and monitoring of the process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48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Applying the Model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process outlined in the model can be applied to three key domains of student life:</a:t>
            </a:r>
            <a:endParaRPr lang="en-GB" dirty="0"/>
          </a:p>
          <a:p>
            <a:endParaRPr lang="en-GB" smtClean="0"/>
          </a:p>
          <a:p>
            <a:r>
              <a:rPr lang="en-GB" smtClean="0"/>
              <a:t>Academic </a:t>
            </a:r>
            <a:r>
              <a:rPr lang="en-GB" dirty="0" smtClean="0"/>
              <a:t>progress</a:t>
            </a:r>
          </a:p>
          <a:p>
            <a:endParaRPr lang="en-GB" dirty="0" smtClean="0"/>
          </a:p>
          <a:p>
            <a:r>
              <a:rPr lang="en-GB" dirty="0" smtClean="0"/>
              <a:t>Wellbeing and personal development (developing self confidence)</a:t>
            </a:r>
          </a:p>
          <a:p>
            <a:endParaRPr lang="en-GB" dirty="0" smtClean="0"/>
          </a:p>
          <a:p>
            <a:r>
              <a:rPr lang="en-GB" dirty="0" smtClean="0"/>
              <a:t>Employability and future focus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227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Supporting Documentation &amp; Guides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Academic Advisors &amp; students should make use of the Discussion, Prioritising, Implementation and Reflection sheets</a:t>
            </a:r>
          </a:p>
          <a:p>
            <a:r>
              <a:rPr lang="en-GB" dirty="0" smtClean="0"/>
              <a:t>Example documents are provided to show how the process might work</a:t>
            </a:r>
          </a:p>
          <a:p>
            <a:r>
              <a:rPr lang="en-GB" dirty="0" smtClean="0"/>
              <a:t>Recording the priorities and actions by saving the files for individual students will aid discussion and allow monitoring of achievements over time</a:t>
            </a:r>
          </a:p>
          <a:p>
            <a:r>
              <a:rPr lang="en-GB" dirty="0" smtClean="0"/>
              <a:t>Academic Advisor &amp; Student forms and ‘Making the Most of the Model’ documents are available on the TLSO ‘academic advising’ webpages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921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471</Words>
  <Application>Microsoft Office PowerPoint</Application>
  <PresentationFormat>Custom</PresentationFormat>
  <Paragraphs>56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Introducing the Academic Advising Model</vt:lpstr>
      <vt:lpstr>Principles: Personalisation and developing independence and confidence </vt:lpstr>
      <vt:lpstr>Principles: Supporting student employability</vt:lpstr>
      <vt:lpstr>Academic Advising Model</vt:lpstr>
      <vt:lpstr>Why use this model for Academic Advising? </vt:lpstr>
      <vt:lpstr>Applying the Model</vt:lpstr>
      <vt:lpstr>Supporting Documentation &amp; Guides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Balmer</dc:creator>
  <cp:lastModifiedBy>Miriam Graham</cp:lastModifiedBy>
  <cp:revision>30</cp:revision>
  <dcterms:created xsi:type="dcterms:W3CDTF">2015-05-14T19:16:49Z</dcterms:created>
  <dcterms:modified xsi:type="dcterms:W3CDTF">2017-11-13T13:19:08Z</dcterms:modified>
</cp:coreProperties>
</file>