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494" r:id="rId5"/>
    <p:sldId id="478" r:id="rId6"/>
    <p:sldId id="466" r:id="rId7"/>
    <p:sldId id="470" r:id="rId8"/>
    <p:sldId id="356" r:id="rId9"/>
    <p:sldId id="493" r:id="rId10"/>
    <p:sldId id="476" r:id="rId11"/>
    <p:sldId id="475" r:id="rId12"/>
    <p:sldId id="483" r:id="rId13"/>
    <p:sldId id="378" r:id="rId14"/>
    <p:sldId id="487" r:id="rId15"/>
    <p:sldId id="481" r:id="rId16"/>
    <p:sldId id="477" r:id="rId17"/>
    <p:sldId id="480" r:id="rId18"/>
    <p:sldId id="495" r:id="rId19"/>
    <p:sldId id="489" r:id="rId20"/>
    <p:sldId id="491" r:id="rId21"/>
    <p:sldId id="492" r:id="rId22"/>
    <p:sldId id="353" r:id="rId23"/>
    <p:sldId id="482" r:id="rId24"/>
    <p:sldId id="474" r:id="rId25"/>
    <p:sldId id="272" r:id="rId26"/>
    <p:sldId id="469" r:id="rId27"/>
    <p:sldId id="496" r:id="rId28"/>
    <p:sldId id="4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/>
    <p:restoredTop sz="93814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DBDC-DA79-9B47-8B4F-B21F99F638C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20B5-509F-DD44-9667-6C18DD15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06F64C85-B6C2-9EBC-8B0C-69F5F885E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5EC69D74-A2E3-B18A-2684-CDF507A83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Poor communication between primary and secondary care. </a:t>
            </a:r>
          </a:p>
          <a:p>
            <a:r>
              <a:rPr lang="en-US" altLang="en-US"/>
              <a:t>Artificial divides child/adult/primary/secondary/acute/chronic/crisis/home treatment etc</a:t>
            </a:r>
          </a:p>
          <a:p>
            <a:r>
              <a:rPr lang="en-US" altLang="en-US"/>
              <a:t>Inappropriate medication for young adults </a:t>
            </a:r>
            <a:r>
              <a:rPr lang="mr-IN" altLang="en-US"/>
              <a:t>–</a:t>
            </a:r>
            <a:r>
              <a:rPr lang="en-US" altLang="en-US"/>
              <a:t> Citalopram.</a:t>
            </a:r>
          </a:p>
          <a:p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A79037F9-4755-4AA2-4B8B-8E39BD594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72E0F22-5F4F-D047-89A9-3B6ADFE9733A}" type="slidenum">
              <a:rPr lang="en-US" altLang="en-US" sz="1800">
                <a:latin typeface="Calibri" panose="020F0502020204030204" pitchFamily="34" charset="0"/>
                <a:sym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900" dirty="0"/>
              <a:t>Catherine:</a:t>
            </a:r>
          </a:p>
          <a:p>
            <a:r>
              <a:rPr lang="en-GB" altLang="en-US" sz="900" dirty="0"/>
              <a:t>TOC describes a therapeutic relationship between patient, staff member and carer that promotes safety, supports communication, and sustains wellbeing</a:t>
            </a:r>
          </a:p>
          <a:p>
            <a:r>
              <a:rPr lang="en-GB" altLang="en-US" sz="900" dirty="0"/>
              <a:t>National initiative launched in 2010 by the Carers Trust</a:t>
            </a:r>
          </a:p>
          <a:p>
            <a:r>
              <a:rPr lang="en-GB" altLang="en-US" sz="900" dirty="0"/>
              <a:t>32 MH Trusts are members of the Triangle of Care coving adult service lines, older peoples services and work with Young adult carers</a:t>
            </a:r>
          </a:p>
          <a:p>
            <a:r>
              <a:rPr lang="en-GB" altLang="en-US" sz="900" dirty="0"/>
              <a:t>The idea of a triangle has been proposed by many carers who want to be an active partner within the care team</a:t>
            </a:r>
          </a:p>
          <a:p>
            <a:r>
              <a:rPr lang="en-GB" altLang="en-US" sz="900" dirty="0"/>
              <a:t>This gives a more collaborative model of involvement. </a:t>
            </a:r>
          </a:p>
          <a:p>
            <a:r>
              <a:rPr lang="en-GB" altLang="en-US" sz="900" dirty="0"/>
              <a:t>Everybody is equal and information flows more seamlessly </a:t>
            </a:r>
            <a:endParaRPr lang="en-GB" altLang="en-US" sz="900" b="1" dirty="0"/>
          </a:p>
          <a:p>
            <a:r>
              <a:rPr lang="en-GB" altLang="en-US" sz="900" dirty="0"/>
              <a:t>Ongoing commitment to being carer inclusive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FED87-75E3-C14B-980B-ABD8B279B8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3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B06192CD-ABAC-A6C2-7E03-E8A95864093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98900" y="9493250"/>
            <a:ext cx="2982913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962025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962025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962025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962025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962025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962025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962025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962025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D4F1C11-5B3C-A347-9613-BB4DF34CF27C}" type="slidenum">
              <a:rPr lang="en-US" altLang="en-US" sz="1300">
                <a:latin typeface="Arial" panose="020B0604020202020204" pitchFamily="34" charset="0"/>
                <a:sym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15024FC-D2BD-B8CD-7103-5CF5C8F17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9300"/>
            <a:ext cx="6661150" cy="37480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B29649C-8249-2781-79C6-242BA340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375" y="4749800"/>
            <a:ext cx="4438650" cy="4495800"/>
          </a:xfrm>
        </p:spPr>
        <p:txBody>
          <a:bodyPr lIns="91706" tIns="45853" rIns="91706" bIns="45853"/>
          <a:lstStyle/>
          <a:p>
            <a:r>
              <a:rPr lang="en-GB" altLang="en-US">
                <a:latin typeface="Arial" panose="020B0604020202020204" pitchFamily="34" charset="0"/>
              </a:rPr>
              <a:t>Feeling suicidal can be devastatingly lonely…</a:t>
            </a:r>
          </a:p>
          <a:p>
            <a:r>
              <a:rPr lang="en-GB" altLang="en-US">
                <a:latin typeface="Arial" panose="020B0604020202020204" pitchFamily="34" charset="0"/>
              </a:rPr>
              <a:t>It can also feel extremely lonely if you are the only one who knows that someone may be at risk of suicide</a:t>
            </a:r>
          </a:p>
          <a:p>
            <a:r>
              <a:rPr lang="en-GB" altLang="en-US">
                <a:latin typeface="Arial" panose="020B0604020202020204" pitchFamily="34" charset="0"/>
              </a:rPr>
              <a:t>I will share some self-help resources developed by Connecting with People and their collaborators which we hope you will find helpful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3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861D6-1D77-A2D7-AA81-6F05F532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13B5BC3-D691-D622-96B9-C4CE42CD8A4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98900" y="9493250"/>
            <a:ext cx="2982913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960438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960438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960438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960438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960438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960438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960438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960438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960438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E907DA9-C7F4-1F46-A3C0-E2D4681161A9}" type="slidenum">
              <a:rPr lang="en-US" altLang="en-US" sz="1300">
                <a:latin typeface="Arial" panose="020B0604020202020204" pitchFamily="34" charset="0"/>
                <a:sym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C0F1AC0-A363-6307-21BC-247BA88AF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9300"/>
            <a:ext cx="6662737" cy="37480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BC5E953-F9A7-F23A-452B-458D6640F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375" y="4749800"/>
            <a:ext cx="4438650" cy="4495800"/>
          </a:xfrm>
        </p:spPr>
        <p:txBody>
          <a:bodyPr lIns="91697" tIns="45849" rIns="91697" bIns="45849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88720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4890D-1E6E-6045-9005-115B1D5913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1D75E-9588-36A0-1C74-2AEDAF35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F5EA24D9-972E-8F29-4032-85EB97FB5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2F95B90B-0E05-7B96-EE2A-BD0184DDA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Thorough but could have been more detailed. No diagnosis!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448223CE-3B50-8483-CF1F-B01CAA45E4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23BCB40-514A-1946-8CD9-F8B17582C053}" type="slidenum">
              <a:rPr lang="en-US" altLang="en-US" sz="1800">
                <a:latin typeface="Calibri" panose="020F0502020204030204" pitchFamily="34" charset="0"/>
                <a:sym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9562-8B92-B2CE-56F3-C79558D01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FF2EC-02C8-F3FC-21A4-0DC52CF6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FCB6-A892-4E3B-1034-EBA05394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3053-3CC8-1BA8-4C49-17C13EB0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F6973-C8DF-D2D6-CEE1-2FFADC26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C74E-4F15-50D4-6DB4-133E1CD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0E7DF-954F-8476-6022-6B1ED33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A821-CF99-C8B4-56F6-0510061B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8BAC-DF57-97AF-8309-D5DC6FA7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2C3CD-E07F-10A5-D30C-CBDBA688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9C969-B60E-93A2-34F5-B23047F81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A532D-A46F-7CDD-B7DB-81C3FFA6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CCB4D-4B8A-EE92-F029-800E7BEF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78110-9539-967F-C047-6C7D2DCF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0E8A2-5C2B-3667-8CCF-AA17C89B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36E-6658-9046-BA1C-CB0AD75851B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988E-611E-F346-86BB-0C25DD7D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B521-F18A-1E16-BE54-AE461879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6DF1-3E1B-BCEC-2483-14C90EA9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C868C-039C-8F5D-4560-AF9398DF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E4A35-AA74-64BB-1C5A-40D549A2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70164-037E-B459-B3C2-C0F60352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7CA4-AAD4-F765-0018-DEE693D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8B8B3-9EDA-03B3-288D-2E053F8D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1B9F2-813A-6240-B9C1-FA01362A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34CAB-E278-5EE3-09F4-B02E593D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27FD-6B34-1D8C-C57E-364E533C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9776-066F-F634-0A55-17AE2334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7837-138C-F3C4-5F3F-0B01B275B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0E8AC-231E-1944-2824-BEA31E6BB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F287E-B547-D021-B144-022D49F2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24111-7DE3-6F4B-D478-6D901DBA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CF061-EAEF-65DB-ED23-52CD2EE4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ED4A-4348-1C5B-EF5D-70409A15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3F41A-54ED-249B-CE64-74E81FDE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A4CF2-8E8D-91D8-636D-FC7C7ECD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CFD2-266B-12CD-66A6-7955B5A15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A12DC-724A-F6EE-7006-F9584A515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9F642-62A7-C812-DFC6-C05EAE6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003DD-9FC7-D363-34B0-698F4360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E1B1F-5F15-CFE1-85D4-E0B06619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3343-D9F2-75EB-A733-B07A613B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56C03-915C-1FFA-7C25-98F4B50C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88993-2109-4628-8B36-FBFECD13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3E9B7-4377-3306-0D43-ACCE911B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00EF-9939-6AF1-AD4B-08604478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339C6-8F6B-2833-0736-908A8488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EA29-F5F8-1A70-028E-79C50E9B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A5E2-90C6-97F3-F181-1F9E6133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B11B-CF86-278D-7F18-5E2508A1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D0AFD-F367-FB46-A94C-F4B2C57A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81306-4841-2DF2-C5BB-0002698B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5AF33-8811-F44F-468C-E85B71E5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737C7-D333-CBDC-064B-18F8D782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03F8-49D9-D4F8-98D6-1EA93E35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95AFD-9318-9A66-AD3D-824322370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5339B-4DF4-2CCB-6B07-3BE6751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C2CA-F374-87D4-FF53-A5431D18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39B30-ACC8-7A34-E746-B8CE4AD5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54841-5F22-9305-AF82-7CD95D27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BCDE8-DC6F-1175-65D1-7900AA08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6BE75-1B08-911F-1391-F3A1CC7A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35E79-8206-F463-3ECB-8C0147BB9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EC2EC-20F4-5C46-A3BA-96C079188842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A852-0E0A-7C90-517E-69608E8CE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4C2C-C58F-CEB9-94EC-25B2D5125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F36B6-B5F8-4D48-963B-83A7DD1A0D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 descr="A tree with leaves and roots&#10;&#10;AI-generated content may be incorrect.">
            <a:extLst>
              <a:ext uri="{FF2B5EF4-FFF2-40B4-BE49-F238E27FC236}">
                <a16:creationId xmlns:a16="http://schemas.microsoft.com/office/drawing/2014/main" id="{25AC21E4-1957-FD61-8EFB-469EEDD60E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76090" y="365125"/>
            <a:ext cx="1577710" cy="22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toc/17585872/2021/13/3" TargetMode="External"/><Relationship Id="rId2" Type="http://schemas.openxmlformats.org/officeDocument/2006/relationships/hyperlink" Target="https://onlinelibrary.wiley.com/doi/10.1111/appy.124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patient-safety/marthas-rule/" TargetMode="External"/><Relationship Id="rId5" Type="http://schemas.openxmlformats.org/officeDocument/2006/relationships/hyperlink" Target="https://pmc.ncbi.nlm.nih.gov/articles/PMC4877223/" TargetMode="External"/><Relationship Id="rId4" Type="http://schemas.openxmlformats.org/officeDocument/2006/relationships/hyperlink" Target="https://pmc.ncbi.nlm.nih.gov/articles/PMC1086374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16878.pcdn.co/wp-content/uploads/2014/11/Knapp_et_al__MHPP_The_Economic_Case.pdf" TargetMode="External"/><Relationship Id="rId2" Type="http://schemas.openxmlformats.org/officeDocument/2006/relationships/hyperlink" Target="https://assets.publishing.service.gov.uk/government/uploads/system/uploads/attachment_data/file/271792/Consensus_statement_on_information_sharing.pdf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A17E-214C-333B-5C3C-64BCE548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227"/>
            <a:ext cx="10515600" cy="306447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Bridging the Gaps.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9DA5-3069-984C-7C39-1653615A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686"/>
            <a:ext cx="10515600" cy="715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Sangeeta Mahajan. </a:t>
            </a:r>
          </a:p>
        </p:txBody>
      </p:sp>
    </p:spTree>
    <p:extLst>
      <p:ext uri="{BB962C8B-B14F-4D97-AF65-F5344CB8AC3E}">
        <p14:creationId xmlns:p14="http://schemas.microsoft.com/office/powerpoint/2010/main" val="428293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7ACC35-BE39-71C2-1C14-5EA9DAE76604}"/>
              </a:ext>
            </a:extLst>
          </p:cNvPr>
          <p:cNvGrpSpPr/>
          <p:nvPr/>
        </p:nvGrpSpPr>
        <p:grpSpPr>
          <a:xfrm>
            <a:off x="2722667" y="786436"/>
            <a:ext cx="5341937" cy="5399088"/>
            <a:chOff x="3425031" y="729456"/>
            <a:chExt cx="5341937" cy="53990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0AFECEB-41F5-52BD-CFF8-7831F49850E8}"/>
                </a:ext>
              </a:extLst>
            </p:cNvPr>
            <p:cNvGrpSpPr/>
            <p:nvPr/>
          </p:nvGrpSpPr>
          <p:grpSpPr>
            <a:xfrm>
              <a:off x="3425031" y="729456"/>
              <a:ext cx="5341937" cy="5399088"/>
              <a:chOff x="3421064" y="685800"/>
              <a:chExt cx="5341937" cy="5399088"/>
            </a:xfrm>
          </p:grpSpPr>
          <p:grpSp>
            <p:nvGrpSpPr>
              <p:cNvPr id="48129" name="Group 3">
                <a:extLst>
                  <a:ext uri="{FF2B5EF4-FFF2-40B4-BE49-F238E27FC236}">
                    <a16:creationId xmlns:a16="http://schemas.microsoft.com/office/drawing/2014/main" id="{3F882E37-7CAF-E8E4-EDC4-FD5AD69230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1064" y="685800"/>
                <a:ext cx="5341937" cy="5399088"/>
                <a:chOff x="1156" y="1002"/>
                <a:chExt cx="3174" cy="2842"/>
              </a:xfrm>
            </p:grpSpPr>
            <p:sp>
              <p:nvSpPr>
                <p:cNvPr id="48134" name="Rectangle 4">
                  <a:extLst>
                    <a:ext uri="{FF2B5EF4-FFF2-40B4-BE49-F238E27FC236}">
                      <a16:creationId xmlns:a16="http://schemas.microsoft.com/office/drawing/2014/main" id="{52B9C339-EE48-04D1-B157-9518329C9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1" y="2337"/>
                  <a:ext cx="317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35" name="Oval 5">
                  <a:extLst>
                    <a:ext uri="{FF2B5EF4-FFF2-40B4-BE49-F238E27FC236}">
                      <a16:creationId xmlns:a16="http://schemas.microsoft.com/office/drawing/2014/main" id="{6EC14B81-5364-23D3-A561-F18E2E691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1722"/>
                  <a:ext cx="1476" cy="1332"/>
                </a:xfrm>
                <a:prstGeom prst="ellipse">
                  <a:avLst/>
                </a:prstGeom>
                <a:noFill/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36" name="Oval 6">
                  <a:extLst>
                    <a:ext uri="{FF2B5EF4-FFF2-40B4-BE49-F238E27FC236}">
                      <a16:creationId xmlns:a16="http://schemas.microsoft.com/office/drawing/2014/main" id="{0C08D7CF-EE04-301A-F938-D955FA48D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0" y="1311"/>
                  <a:ext cx="2466" cy="2155"/>
                </a:xfrm>
                <a:prstGeom prst="ellipse">
                  <a:avLst/>
                </a:prstGeom>
                <a:noFill/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37" name="Oval 7">
                  <a:extLst>
                    <a:ext uri="{FF2B5EF4-FFF2-40B4-BE49-F238E27FC236}">
                      <a16:creationId xmlns:a16="http://schemas.microsoft.com/office/drawing/2014/main" id="{34FF7909-4430-2FDF-D2A3-EFC422BA4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1002"/>
                  <a:ext cx="3174" cy="2842"/>
                </a:xfrm>
                <a:prstGeom prst="ellipse">
                  <a:avLst/>
                </a:prstGeom>
                <a:noFill/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38" name="Line 9">
                  <a:extLst>
                    <a:ext uri="{FF2B5EF4-FFF2-40B4-BE49-F238E27FC236}">
                      <a16:creationId xmlns:a16="http://schemas.microsoft.com/office/drawing/2014/main" id="{33D167D3-CDAB-0FEB-D1BA-4655ECD27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5" y="2245"/>
                  <a:ext cx="24" cy="23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39" name="Oval 25">
                  <a:extLst>
                    <a:ext uri="{FF2B5EF4-FFF2-40B4-BE49-F238E27FC236}">
                      <a16:creationId xmlns:a16="http://schemas.microsoft.com/office/drawing/2014/main" id="{B8E2BC34-C7F6-B874-A1E7-95BBA1E58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8" y="2125"/>
                  <a:ext cx="633" cy="602"/>
                </a:xfrm>
                <a:prstGeom prst="ellipse">
                  <a:avLst/>
                </a:prstGeom>
                <a:solidFill>
                  <a:srgbClr val="40234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66958" tIns="32767" rIns="66958" bIns="32767" anchor="ctr"/>
                <a:lstStyle>
                  <a:lvl1pPr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140" name="Rectangle 49">
                  <a:extLst>
                    <a:ext uri="{FF2B5EF4-FFF2-40B4-BE49-F238E27FC236}">
                      <a16:creationId xmlns:a16="http://schemas.microsoft.com/office/drawing/2014/main" id="{3F439A9F-E35B-F355-8FF1-D32673BFB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3" y="3474"/>
                  <a:ext cx="80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6958" tIns="32767" rIns="66958" bIns="32767">
                  <a:spAutoFit/>
                </a:bodyPr>
                <a:lstStyle>
                  <a:lvl1pPr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1pPr>
                  <a:lvl2pPr marL="742950" indent="-28575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6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2pPr>
                  <a:lvl3pPr marL="11430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4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3pPr>
                  <a:lvl4pPr marL="16002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4pPr>
                  <a:lvl5pPr marL="2057400" indent="-228600" defTabSz="536575">
                    <a:spcBef>
                      <a:spcPts val="1000"/>
                    </a:spcBef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5pPr>
                  <a:lvl6pPr marL="25146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6pPr>
                  <a:lvl7pPr marL="29718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7pPr>
                  <a:lvl8pPr marL="34290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8pPr>
                  <a:lvl9pPr marL="3886200" indent="-228600" defTabSz="536575" eaLnBrk="0" fontAlgn="base" hangingPunct="0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0000"/>
                    <a:buFont typeface="Wingdings 3" pitchFamily="2" charset="2"/>
                    <a:buChar char=""/>
                    <a:defRPr sz="1200">
                      <a:solidFill>
                        <a:srgbClr val="404040"/>
                      </a:solidFill>
                      <a:latin typeface="Trebuchet MS" panose="020B070302020209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200" b="1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8131" name="Oval 27">
                <a:extLst>
                  <a:ext uri="{FF2B5EF4-FFF2-40B4-BE49-F238E27FC236}">
                    <a16:creationId xmlns:a16="http://schemas.microsoft.com/office/drawing/2014/main" id="{5D1AAA44-08F9-5C68-0C6B-669A584B8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526" y="1371600"/>
                <a:ext cx="989013" cy="952500"/>
              </a:xfrm>
              <a:prstGeom prst="ellipse">
                <a:avLst/>
              </a:prstGeom>
              <a:solidFill>
                <a:srgbClr val="C785B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4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Doctor</a:t>
                </a:r>
                <a:endParaRPr lang="en-US" altLang="en-US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132" name="Rectangle 12">
              <a:extLst>
                <a:ext uri="{FF2B5EF4-FFF2-40B4-BE49-F238E27FC236}">
                  <a16:creationId xmlns:a16="http://schemas.microsoft.com/office/drawing/2014/main" id="{0E0651B0-1161-E3C6-0ECD-87AE18CD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664" y="3200401"/>
              <a:ext cx="5746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1"/>
                  </a:solidFill>
                  <a:latin typeface="Calibri" panose="020F0502020204030204" pitchFamily="34" charset="0"/>
                </a:rPr>
                <a:t>Me</a:t>
              </a:r>
            </a:p>
          </p:txBody>
        </p:sp>
      </p:grpSp>
      <p:pic>
        <p:nvPicPr>
          <p:cNvPr id="48133" name="CwP_Logo_NoStrap_250.png" descr="CwP_Logo_NoStrap_250.png">
            <a:extLst>
              <a:ext uri="{FF2B5EF4-FFF2-40B4-BE49-F238E27FC236}">
                <a16:creationId xmlns:a16="http://schemas.microsoft.com/office/drawing/2014/main" id="{014B1E50-93EA-2BB6-7DB7-0967EF9D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12" y="5659764"/>
            <a:ext cx="18113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373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BD48-F76D-7189-CDBB-0FAF0125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wP_Logo_NoStrap_250.png" descr="CwP_Logo_NoStrap_250.png">
            <a:extLst>
              <a:ext uri="{FF2B5EF4-FFF2-40B4-BE49-F238E27FC236}">
                <a16:creationId xmlns:a16="http://schemas.microsoft.com/office/drawing/2014/main" id="{7DDE3C77-5F98-0A27-D184-FCA05F48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12" y="5659764"/>
            <a:ext cx="18113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50176" name="Group 50175">
            <a:extLst>
              <a:ext uri="{FF2B5EF4-FFF2-40B4-BE49-F238E27FC236}">
                <a16:creationId xmlns:a16="http://schemas.microsoft.com/office/drawing/2014/main" id="{38A2B071-A4B2-0CA6-9117-511C58004045}"/>
              </a:ext>
            </a:extLst>
          </p:cNvPr>
          <p:cNvGrpSpPr/>
          <p:nvPr/>
        </p:nvGrpSpPr>
        <p:grpSpPr>
          <a:xfrm>
            <a:off x="2351743" y="839215"/>
            <a:ext cx="6110288" cy="5399088"/>
            <a:chOff x="3124200" y="685800"/>
            <a:chExt cx="6110288" cy="5399088"/>
          </a:xfrm>
        </p:grpSpPr>
        <p:grpSp>
          <p:nvGrpSpPr>
            <p:cNvPr id="50210" name="Group 3">
              <a:extLst>
                <a:ext uri="{FF2B5EF4-FFF2-40B4-BE49-F238E27FC236}">
                  <a16:creationId xmlns:a16="http://schemas.microsoft.com/office/drawing/2014/main" id="{1A4DF370-8738-7717-6D19-FA51DE20A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685800"/>
              <a:ext cx="5722938" cy="5399088"/>
              <a:chOff x="930" y="1002"/>
              <a:chExt cx="3400" cy="2842"/>
            </a:xfrm>
          </p:grpSpPr>
          <p:sp>
            <p:nvSpPr>
              <p:cNvPr id="50220" name="Rectangle 4">
                <a:extLst>
                  <a:ext uri="{FF2B5EF4-FFF2-40B4-BE49-F238E27FC236}">
                    <a16:creationId xmlns:a16="http://schemas.microsoft.com/office/drawing/2014/main" id="{B1030D3C-7C9C-A10F-10C0-F315B94B7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2337"/>
                <a:ext cx="31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21" name="Oval 5">
                <a:extLst>
                  <a:ext uri="{FF2B5EF4-FFF2-40B4-BE49-F238E27FC236}">
                    <a16:creationId xmlns:a16="http://schemas.microsoft.com/office/drawing/2014/main" id="{728E1632-C920-C0C1-5A7B-D4FCFC49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1722"/>
                <a:ext cx="1476" cy="1332"/>
              </a:xfrm>
              <a:prstGeom prst="ellips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22" name="Oval 6">
                <a:extLst>
                  <a:ext uri="{FF2B5EF4-FFF2-40B4-BE49-F238E27FC236}">
                    <a16:creationId xmlns:a16="http://schemas.microsoft.com/office/drawing/2014/main" id="{7D1B07F3-25AB-04A1-853C-7503FB1A4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0" y="1311"/>
                <a:ext cx="2466" cy="2155"/>
              </a:xfrm>
              <a:prstGeom prst="ellips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23" name="Oval 7">
                <a:extLst>
                  <a:ext uri="{FF2B5EF4-FFF2-40B4-BE49-F238E27FC236}">
                    <a16:creationId xmlns:a16="http://schemas.microsoft.com/office/drawing/2014/main" id="{5FDFEFF1-45AA-F9F3-C7B1-8737765D3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002"/>
                <a:ext cx="3174" cy="2842"/>
              </a:xfrm>
              <a:prstGeom prst="ellips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24" name="Line 9">
                <a:extLst>
                  <a:ext uri="{FF2B5EF4-FFF2-40B4-BE49-F238E27FC236}">
                    <a16:creationId xmlns:a16="http://schemas.microsoft.com/office/drawing/2014/main" id="{58D888C0-E56C-ABDA-A4B3-68016E0E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2" y="1848"/>
                <a:ext cx="5" cy="38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5" name="Line 10">
                <a:extLst>
                  <a:ext uri="{FF2B5EF4-FFF2-40B4-BE49-F238E27FC236}">
                    <a16:creationId xmlns:a16="http://schemas.microsoft.com/office/drawing/2014/main" id="{DAA732ED-4908-26FF-4B95-163D30B00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4" y="2557"/>
                <a:ext cx="874" cy="4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6" name="Line 11">
                <a:extLst>
                  <a:ext uri="{FF2B5EF4-FFF2-40B4-BE49-F238E27FC236}">
                    <a16:creationId xmlns:a16="http://schemas.microsoft.com/office/drawing/2014/main" id="{243DE170-7ACE-C5E2-5C52-1F95C4FEA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0" y="2409"/>
                <a:ext cx="615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7" name="Line 13">
                <a:extLst>
                  <a:ext uri="{FF2B5EF4-FFF2-40B4-BE49-F238E27FC236}">
                    <a16:creationId xmlns:a16="http://schemas.microsoft.com/office/drawing/2014/main" id="{DF7AB9D6-B898-8502-5DBF-C8BAEE483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7" y="2369"/>
                <a:ext cx="1267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8" name="Line 14">
                <a:extLst>
                  <a:ext uri="{FF2B5EF4-FFF2-40B4-BE49-F238E27FC236}">
                    <a16:creationId xmlns:a16="http://schemas.microsoft.com/office/drawing/2014/main" id="{E6885065-664B-A466-3248-3B87C829F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1" y="1719"/>
                <a:ext cx="357" cy="16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9" name="Line 15">
                <a:extLst>
                  <a:ext uri="{FF2B5EF4-FFF2-40B4-BE49-F238E27FC236}">
                    <a16:creationId xmlns:a16="http://schemas.microsoft.com/office/drawing/2014/main" id="{B63F35D9-5F94-DC51-C0E3-C96431346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9" y="1564"/>
                <a:ext cx="317" cy="5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0" name="AutoShape 20">
                <a:extLst>
                  <a:ext uri="{FF2B5EF4-FFF2-40B4-BE49-F238E27FC236}">
                    <a16:creationId xmlns:a16="http://schemas.microsoft.com/office/drawing/2014/main" id="{84929A5A-AF94-144E-E091-B3EBDC65C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" y="1808"/>
                <a:ext cx="1539" cy="922"/>
              </a:xfrm>
              <a:prstGeom prst="triangle">
                <a:avLst>
                  <a:gd name="adj" fmla="val 51074"/>
                </a:avLst>
              </a:prstGeom>
              <a:solidFill>
                <a:srgbClr val="66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6958" tIns="32767" rIns="66958" bIns="32767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Social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media</a:t>
                </a:r>
              </a:p>
            </p:txBody>
          </p:sp>
          <p:sp>
            <p:nvSpPr>
              <p:cNvPr id="50231" name="Line 21">
                <a:extLst>
                  <a:ext uri="{FF2B5EF4-FFF2-40B4-BE49-F238E27FC236}">
                    <a16:creationId xmlns:a16="http://schemas.microsoft.com/office/drawing/2014/main" id="{85B27FD7-B0ED-9C32-41DF-28599C1CB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5" y="2530"/>
                <a:ext cx="453" cy="6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Oval 24">
                <a:extLst>
                  <a:ext uri="{FF2B5EF4-FFF2-40B4-BE49-F238E27FC236}">
                    <a16:creationId xmlns:a16="http://schemas.microsoft.com/office/drawing/2014/main" id="{06DB918E-536E-CA8D-2361-9F93A17E0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1552"/>
                <a:ext cx="525" cy="456"/>
              </a:xfrm>
              <a:prstGeom prst="ellipse">
                <a:avLst/>
              </a:prstGeom>
              <a:solidFill>
                <a:srgbClr val="C785B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Counselling</a:t>
                </a:r>
              </a:p>
            </p:txBody>
          </p:sp>
          <p:sp>
            <p:nvSpPr>
              <p:cNvPr id="50233" name="Oval 25">
                <a:extLst>
                  <a:ext uri="{FF2B5EF4-FFF2-40B4-BE49-F238E27FC236}">
                    <a16:creationId xmlns:a16="http://schemas.microsoft.com/office/drawing/2014/main" id="{A47205DA-2C19-F1C6-6EA0-3013AF3DB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2159"/>
                <a:ext cx="558" cy="518"/>
              </a:xfrm>
              <a:prstGeom prst="ellipse">
                <a:avLst/>
              </a:prstGeom>
              <a:solidFill>
                <a:srgbClr val="40234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ME</a:t>
                </a:r>
              </a:p>
            </p:txBody>
          </p:sp>
          <p:sp>
            <p:nvSpPr>
              <p:cNvPr id="50234" name="Oval 26">
                <a:extLst>
                  <a:ext uri="{FF2B5EF4-FFF2-40B4-BE49-F238E27FC236}">
                    <a16:creationId xmlns:a16="http://schemas.microsoft.com/office/drawing/2014/main" id="{75E116E3-56FF-EC81-B445-953980DCB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7" y="2521"/>
                <a:ext cx="416" cy="406"/>
              </a:xfrm>
              <a:prstGeom prst="ellipse">
                <a:avLst/>
              </a:prstGeom>
              <a:solidFill>
                <a:srgbClr val="91549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Children</a:t>
                </a:r>
              </a:p>
            </p:txBody>
          </p:sp>
          <p:sp>
            <p:nvSpPr>
              <p:cNvPr id="50235" name="Oval 27">
                <a:extLst>
                  <a:ext uri="{FF2B5EF4-FFF2-40B4-BE49-F238E27FC236}">
                    <a16:creationId xmlns:a16="http://schemas.microsoft.com/office/drawing/2014/main" id="{4BE8075A-5E8F-E2F9-1CCC-AF5DD407F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604"/>
                <a:ext cx="417" cy="404"/>
              </a:xfrm>
              <a:prstGeom prst="ellipse">
                <a:avLst/>
              </a:prstGeom>
              <a:solidFill>
                <a:srgbClr val="C785B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GP</a:t>
                </a:r>
              </a:p>
            </p:txBody>
          </p:sp>
          <p:sp>
            <p:nvSpPr>
              <p:cNvPr id="50236" name="Oval 28">
                <a:extLst>
                  <a:ext uri="{FF2B5EF4-FFF2-40B4-BE49-F238E27FC236}">
                    <a16:creationId xmlns:a16="http://schemas.microsoft.com/office/drawing/2014/main" id="{457C61B6-284F-D06A-14DD-6BD29613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601"/>
                <a:ext cx="417" cy="405"/>
              </a:xfrm>
              <a:prstGeom prst="ellipse">
                <a:avLst/>
              </a:prstGeom>
              <a:solidFill>
                <a:srgbClr val="91549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Close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friends</a:t>
                </a:r>
              </a:p>
            </p:txBody>
          </p:sp>
          <p:sp>
            <p:nvSpPr>
              <p:cNvPr id="50237" name="Oval 29">
                <a:extLst>
                  <a:ext uri="{FF2B5EF4-FFF2-40B4-BE49-F238E27FC236}">
                    <a16:creationId xmlns:a16="http://schemas.microsoft.com/office/drawing/2014/main" id="{F200472E-8AD7-C36A-58D8-EF865562C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1558"/>
                <a:ext cx="1131" cy="928"/>
              </a:xfrm>
              <a:prstGeom prst="ellipse">
                <a:avLst/>
              </a:prstGeom>
              <a:solidFill>
                <a:srgbClr val="C785B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Third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Sector support &amp;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 helplines</a:t>
                </a:r>
              </a:p>
            </p:txBody>
          </p:sp>
          <p:sp>
            <p:nvSpPr>
              <p:cNvPr id="50238" name="Oval 30">
                <a:extLst>
                  <a:ext uri="{FF2B5EF4-FFF2-40B4-BE49-F238E27FC236}">
                    <a16:creationId xmlns:a16="http://schemas.microsoft.com/office/drawing/2014/main" id="{C4DA7C01-AE90-3A4C-E3FC-1A08D6755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" y="1140"/>
                <a:ext cx="543" cy="504"/>
              </a:xfrm>
              <a:prstGeom prst="ellipse">
                <a:avLst/>
              </a:prstGeom>
              <a:solidFill>
                <a:srgbClr val="C785B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MH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Services</a:t>
                </a:r>
              </a:p>
            </p:txBody>
          </p:sp>
          <p:sp>
            <p:nvSpPr>
              <p:cNvPr id="50239" name="Oval 31">
                <a:extLst>
                  <a:ext uri="{FF2B5EF4-FFF2-40B4-BE49-F238E27FC236}">
                    <a16:creationId xmlns:a16="http://schemas.microsoft.com/office/drawing/2014/main" id="{A8D4AA9C-A501-C8CB-DBFC-01CA0C3FA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2841"/>
                <a:ext cx="462" cy="441"/>
              </a:xfrm>
              <a:prstGeom prst="ellipse">
                <a:avLst/>
              </a:prstGeom>
              <a:solidFill>
                <a:srgbClr val="91549B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66958" tIns="32767" rIns="66958" bIns="32767" anchor="ctr"/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Sibling(s)</a:t>
                </a:r>
              </a:p>
            </p:txBody>
          </p:sp>
          <p:sp>
            <p:nvSpPr>
              <p:cNvPr id="50240" name="Line 32">
                <a:extLst>
                  <a:ext uri="{FF2B5EF4-FFF2-40B4-BE49-F238E27FC236}">
                    <a16:creationId xmlns:a16="http://schemas.microsoft.com/office/drawing/2014/main" id="{D679B567-01AD-D7A0-58DB-DBA8BC107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6" y="1458"/>
                <a:ext cx="590" cy="27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1" name="Rectangle 49">
                <a:extLst>
                  <a:ext uri="{FF2B5EF4-FFF2-40B4-BE49-F238E27FC236}">
                    <a16:creationId xmlns:a16="http://schemas.microsoft.com/office/drawing/2014/main" id="{1BC3959C-C480-9402-1D5B-75BD3DBD2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3" y="3474"/>
                <a:ext cx="8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6958" tIns="32767" rIns="66958" bIns="32767">
                <a:spAutoFit/>
              </a:bodyPr>
              <a:lstStyle>
                <a:lvl1pPr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1pPr>
                <a:lvl2pPr marL="742950" indent="-28575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6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2pPr>
                <a:lvl3pPr marL="11430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4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3pPr>
                <a:lvl4pPr marL="16002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4pPr>
                <a:lvl5pPr marL="2057400" indent="-228600" defTabSz="536575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5pPr>
                <a:lvl6pPr marL="25146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6pPr>
                <a:lvl7pPr marL="29718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7pPr>
                <a:lvl8pPr marL="34290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8pPr>
                <a:lvl9pPr marL="3886200" indent="-228600" defTabSz="536575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2" charset="2"/>
                  <a:buChar char=""/>
                  <a:defRPr sz="1200">
                    <a:solidFill>
                      <a:srgbClr val="404040"/>
                    </a:solidFill>
                    <a:latin typeface="Trebuchet MS" panose="020B070302020209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0211" name="Oval 30">
              <a:extLst>
                <a:ext uri="{FF2B5EF4-FFF2-40B4-BE49-F238E27FC236}">
                  <a16:creationId xmlns:a16="http://schemas.microsoft.com/office/drawing/2014/main" id="{81496C7C-941C-95A7-EE3B-F559F3F57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638" y="914400"/>
              <a:ext cx="842962" cy="863600"/>
            </a:xfrm>
            <a:prstGeom prst="ellipse">
              <a:avLst/>
            </a:prstGeom>
            <a:solidFill>
              <a:srgbClr val="C785B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Emergency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Dept</a:t>
              </a:r>
            </a:p>
          </p:txBody>
        </p:sp>
        <p:sp>
          <p:nvSpPr>
            <p:cNvPr id="50212" name="Oval 30">
              <a:extLst>
                <a:ext uri="{FF2B5EF4-FFF2-40B4-BE49-F238E27FC236}">
                  <a16:creationId xmlns:a16="http://schemas.microsoft.com/office/drawing/2014/main" id="{2D7CDDF9-4C83-93C9-9162-CDC5C337F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2971800"/>
              <a:ext cx="776288" cy="768350"/>
            </a:xfrm>
            <a:prstGeom prst="ellipse">
              <a:avLst/>
            </a:prstGeom>
            <a:solidFill>
              <a:srgbClr val="C785B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Crisis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Team</a:t>
              </a:r>
            </a:p>
          </p:txBody>
        </p:sp>
        <p:sp>
          <p:nvSpPr>
            <p:cNvPr id="50213" name="Oval 25">
              <a:extLst>
                <a:ext uri="{FF2B5EF4-FFF2-40B4-BE49-F238E27FC236}">
                  <a16:creationId xmlns:a16="http://schemas.microsoft.com/office/drawing/2014/main" id="{0352E540-EE17-767E-90E6-A4ABDFC5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819400"/>
              <a:ext cx="914400" cy="914400"/>
            </a:xfrm>
            <a:prstGeom prst="ellipse">
              <a:avLst/>
            </a:prstGeom>
            <a:solidFill>
              <a:srgbClr val="C785B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Partner</a:t>
              </a:r>
            </a:p>
          </p:txBody>
        </p:sp>
        <p:sp>
          <p:nvSpPr>
            <p:cNvPr id="50214" name="Oval 25">
              <a:extLst>
                <a:ext uri="{FF2B5EF4-FFF2-40B4-BE49-F238E27FC236}">
                  <a16:creationId xmlns:a16="http://schemas.microsoft.com/office/drawing/2014/main" id="{5FA8384B-DEF8-B2A1-725C-C2EEE65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419600"/>
              <a:ext cx="1524000" cy="1447800"/>
            </a:xfrm>
            <a:prstGeom prst="ellipse">
              <a:avLst/>
            </a:prstGeom>
            <a:solidFill>
              <a:srgbClr val="C785B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Colleagues &amp;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community</a:t>
              </a:r>
            </a:p>
          </p:txBody>
        </p:sp>
        <p:sp>
          <p:nvSpPr>
            <p:cNvPr id="50215" name="Oval 28">
              <a:extLst>
                <a:ext uri="{FF2B5EF4-FFF2-40B4-BE49-F238E27FC236}">
                  <a16:creationId xmlns:a16="http://schemas.microsoft.com/office/drawing/2014/main" id="{1D68357C-F9C7-A3A1-CAB5-F3D2B11B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4191000"/>
              <a:ext cx="1600200" cy="1600200"/>
            </a:xfrm>
            <a:prstGeom prst="ellipse">
              <a:avLst/>
            </a:prstGeom>
            <a:solidFill>
              <a:srgbClr val="91549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Wider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family</a:t>
              </a:r>
            </a:p>
          </p:txBody>
        </p:sp>
        <p:sp>
          <p:nvSpPr>
            <p:cNvPr id="50216" name="Line 32">
              <a:extLst>
                <a:ext uri="{FF2B5EF4-FFF2-40B4-BE49-F238E27FC236}">
                  <a16:creationId xmlns:a16="http://schemas.microsoft.com/office/drawing/2014/main" id="{9E46863A-D473-931F-447B-4C10A21F1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05800" y="1828800"/>
              <a:ext cx="533400" cy="1143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15">
              <a:extLst>
                <a:ext uri="{FF2B5EF4-FFF2-40B4-BE49-F238E27FC236}">
                  <a16:creationId xmlns:a16="http://schemas.microsoft.com/office/drawing/2014/main" id="{D724BE8D-FE89-365C-3EF4-3536E795C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676400"/>
              <a:ext cx="11430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Oval 28">
              <a:extLst>
                <a:ext uri="{FF2B5EF4-FFF2-40B4-BE49-F238E27FC236}">
                  <a16:creationId xmlns:a16="http://schemas.microsoft.com/office/drawing/2014/main" id="{CA6418C7-0D61-4956-6532-199A943A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581400"/>
              <a:ext cx="1295400" cy="1219200"/>
            </a:xfrm>
            <a:prstGeom prst="ellipse">
              <a:avLst/>
            </a:prstGeom>
            <a:solidFill>
              <a:srgbClr val="C785B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Friends</a:t>
              </a:r>
            </a:p>
          </p:txBody>
        </p:sp>
        <p:sp>
          <p:nvSpPr>
            <p:cNvPr id="50219" name="Oval 26">
              <a:extLst>
                <a:ext uri="{FF2B5EF4-FFF2-40B4-BE49-F238E27FC236}">
                  <a16:creationId xmlns:a16="http://schemas.microsoft.com/office/drawing/2014/main" id="{49CC73A2-09B3-47F5-EC30-D2144EC02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810000"/>
              <a:ext cx="547688" cy="609600"/>
            </a:xfrm>
            <a:prstGeom prst="ellipse">
              <a:avLst/>
            </a:prstGeom>
            <a:solidFill>
              <a:srgbClr val="91549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6958" tIns="32767" rIns="66958" bIns="32767" anchor="ctr"/>
            <a:lstStyle>
              <a:lvl1pPr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 defTabSz="536575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defTabSz="536575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Pets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4531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imeline&#10;&#10;AI-generated content may be incorrect.">
            <a:extLst>
              <a:ext uri="{FF2B5EF4-FFF2-40B4-BE49-F238E27FC236}">
                <a16:creationId xmlns:a16="http://schemas.microsoft.com/office/drawing/2014/main" id="{E7EFEDD3-924E-8A28-8646-F8D6A13C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588" y="-17678"/>
            <a:ext cx="10217217" cy="6564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A2F44-511F-1CAE-3ACA-5F22E1B2E3D3}"/>
              </a:ext>
            </a:extLst>
          </p:cNvPr>
          <p:cNvSpPr txBox="1"/>
          <p:nvPr/>
        </p:nvSpPr>
        <p:spPr>
          <a:xfrm>
            <a:off x="2979125" y="6462660"/>
            <a:ext cx="325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(Adapted from Berk </a:t>
            </a:r>
            <a:r>
              <a:rPr lang="en-US"/>
              <a:t>et al. </a:t>
            </a:r>
            <a:r>
              <a:rPr lang="en-US" dirty="0"/>
              <a:t>2007)</a:t>
            </a:r>
          </a:p>
        </p:txBody>
      </p:sp>
    </p:spTree>
    <p:extLst>
      <p:ext uri="{BB962C8B-B14F-4D97-AF65-F5344CB8AC3E}">
        <p14:creationId xmlns:p14="http://schemas.microsoft.com/office/powerpoint/2010/main" val="407432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BD9395-BF92-D35C-0A9B-9A36E405418B}"/>
              </a:ext>
            </a:extLst>
          </p:cNvPr>
          <p:cNvGrpSpPr/>
          <p:nvPr/>
        </p:nvGrpSpPr>
        <p:grpSpPr>
          <a:xfrm>
            <a:off x="2133600" y="570558"/>
            <a:ext cx="7711440" cy="5848564"/>
            <a:chOff x="2133600" y="570558"/>
            <a:chExt cx="7711440" cy="5848564"/>
          </a:xfrm>
        </p:grpSpPr>
        <p:pic>
          <p:nvPicPr>
            <p:cNvPr id="3" name="Picture 2" descr="A diagram of a health care system&#10;&#10;AI-generated content may be incorrect.">
              <a:extLst>
                <a:ext uri="{FF2B5EF4-FFF2-40B4-BE49-F238E27FC236}">
                  <a16:creationId xmlns:a16="http://schemas.microsoft.com/office/drawing/2014/main" id="{E4A3CDF0-5959-E6C8-C0D9-6943EC2D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70558"/>
              <a:ext cx="7711440" cy="5848564"/>
            </a:xfrm>
            <a:prstGeom prst="rect">
              <a:avLst/>
            </a:prstGeom>
          </p:spPr>
        </p:pic>
        <p:sp>
          <p:nvSpPr>
            <p:cNvPr id="4" name="Left Arrow 3">
              <a:extLst>
                <a:ext uri="{FF2B5EF4-FFF2-40B4-BE49-F238E27FC236}">
                  <a16:creationId xmlns:a16="http://schemas.microsoft.com/office/drawing/2014/main" id="{9A733F9C-C1EF-5B90-3680-0A9BAD901706}"/>
                </a:ext>
              </a:extLst>
            </p:cNvPr>
            <p:cNvSpPr/>
            <p:nvPr/>
          </p:nvSpPr>
          <p:spPr>
            <a:xfrm>
              <a:off x="7498080" y="1402080"/>
              <a:ext cx="978408" cy="484632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65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or with glass windows&#10;&#10;AI-generated content may be incorrect.">
            <a:extLst>
              <a:ext uri="{FF2B5EF4-FFF2-40B4-BE49-F238E27FC236}">
                <a16:creationId xmlns:a16="http://schemas.microsoft.com/office/drawing/2014/main" id="{9487D471-1815-6BE6-104F-46B3B637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2277C-1B0A-FE88-9D54-B6E4ABB2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AD2601-0A1B-281C-FED7-D5D55F40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Intellectual vs Psychosocial development</a:t>
            </a:r>
          </a:p>
        </p:txBody>
      </p:sp>
      <p:pic>
        <p:nvPicPr>
          <p:cNvPr id="5" name="Content Placeholder 5" descr="A graph of a growth of a child&#10;&#10;AI-generated content may be incorrect.">
            <a:extLst>
              <a:ext uri="{FF2B5EF4-FFF2-40B4-BE49-F238E27FC236}">
                <a16:creationId xmlns:a16="http://schemas.microsoft.com/office/drawing/2014/main" id="{96D34EEC-69D4-E4F0-83B5-5B1565B6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9" y="2441712"/>
            <a:ext cx="4760269" cy="2891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BFCBB-96FF-B0AE-5A87-FC8AF5117751}"/>
              </a:ext>
            </a:extLst>
          </p:cNvPr>
          <p:cNvSpPr txBox="1"/>
          <p:nvPr/>
        </p:nvSpPr>
        <p:spPr>
          <a:xfrm>
            <a:off x="1689099" y="5727700"/>
            <a:ext cx="870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(Are adolescents less mature than adults?: minors' access to abortion, the juvenile death penalty, and the alleged APA "flip-flop” - Laurence Steinberg et al.)</a:t>
            </a:r>
          </a:p>
        </p:txBody>
      </p:sp>
      <p:pic>
        <p:nvPicPr>
          <p:cNvPr id="7" name="Content Placeholder 7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ED5D306D-69AC-7067-D1B9-09791623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645" y="2444006"/>
            <a:ext cx="4483510" cy="28918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C0CB2C9-7080-21AC-0342-4A1456C2ABE6}"/>
              </a:ext>
            </a:extLst>
          </p:cNvPr>
          <p:cNvSpPr/>
          <p:nvPr/>
        </p:nvSpPr>
        <p:spPr>
          <a:xfrm>
            <a:off x="6140800" y="2277305"/>
            <a:ext cx="291548" cy="255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EDC37F-A255-3546-DBD5-BE3AA5694C48}"/>
              </a:ext>
            </a:extLst>
          </p:cNvPr>
          <p:cNvSpPr/>
          <p:nvPr/>
        </p:nvSpPr>
        <p:spPr>
          <a:xfrm>
            <a:off x="838200" y="2267365"/>
            <a:ext cx="291548" cy="255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ACB7B-3EC2-759D-3F86-63FD1318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682" y="1926667"/>
            <a:ext cx="5668264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/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 and Care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Adolescence – a conundrum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Compassion for Oneself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 descr="A tree with leaves and roots&#10;&#10;AI-generated content may be incorrect.">
            <a:extLst>
              <a:ext uri="{FF2B5EF4-FFF2-40B4-BE49-F238E27FC236}">
                <a16:creationId xmlns:a16="http://schemas.microsoft.com/office/drawing/2014/main" id="{012CE6BC-8AE1-1837-FA1A-39EDF6288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427" y="640080"/>
            <a:ext cx="3974210" cy="5577840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88F2F8E9-4D3D-D6C4-489C-8194912FA4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0AE5E-1C32-474F-9113-2C9540E321CC}"/>
              </a:ext>
            </a:extLst>
          </p:cNvPr>
          <p:cNvSpPr/>
          <p:nvPr/>
        </p:nvSpPr>
        <p:spPr>
          <a:xfrm>
            <a:off x="410817" y="2120348"/>
            <a:ext cx="4068418" cy="38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67CC-489E-460A-9D5C-7C019684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Thank you. </a:t>
            </a:r>
          </a:p>
        </p:txBody>
      </p:sp>
    </p:spTree>
    <p:extLst>
      <p:ext uri="{BB962C8B-B14F-4D97-AF65-F5344CB8AC3E}">
        <p14:creationId xmlns:p14="http://schemas.microsoft.com/office/powerpoint/2010/main" val="277685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708" y="973877"/>
            <a:ext cx="7610139" cy="630955"/>
          </a:xfrm>
        </p:spPr>
        <p:txBody>
          <a:bodyPr>
            <a:noAutofit/>
          </a:bodyPr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Human Factors in Aviation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876000" y="2144777"/>
            <a:ext cx="7610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78%            Level 1         (Gathering Information)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1876000" y="3868013"/>
            <a:ext cx="1016761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5%              Level 3         (Anticipating Problems)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Ref: Human Factors in Suicide prevention. Mahajan et al. (http://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journals.sagepub.com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/abs/10.1177/1755738017724183) Sept. 2017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876000" y="3006395"/>
            <a:ext cx="7517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17%            Level 2         (Interpreting 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1651" y="5753100"/>
            <a:ext cx="4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3E54-003C-6258-4EBE-0533EE015442}"/>
              </a:ext>
            </a:extLst>
          </p:cNvPr>
          <p:cNvSpPr txBox="1"/>
          <p:nvPr/>
        </p:nvSpPr>
        <p:spPr>
          <a:xfrm>
            <a:off x="8771021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/>
      <p:bldP spid="1658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57" y="923425"/>
            <a:ext cx="7610139" cy="1083334"/>
          </a:xfrm>
        </p:spPr>
        <p:txBody>
          <a:bodyPr/>
          <a:lstStyle/>
          <a:p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Standardised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Handovers - 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1757" y="2403874"/>
            <a:ext cx="8748921" cy="4010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Situation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identifying your reasons and concerns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History, diagnosis and results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UcParenBoth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Current status</a:t>
            </a:r>
          </a:p>
          <a:p>
            <a:pPr marL="514350" indent="-514350">
              <a:buAutoNum type="alphaUcParenBoth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(R)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Possible future actions</a:t>
            </a:r>
          </a:p>
        </p:txBody>
      </p:sp>
    </p:spTree>
    <p:extLst>
      <p:ext uri="{BB962C8B-B14F-4D97-AF65-F5344CB8AC3E}">
        <p14:creationId xmlns:p14="http://schemas.microsoft.com/office/powerpoint/2010/main" val="6259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AC033-18BC-4B3C-6AED-A6204C2C7A13}"/>
              </a:ext>
            </a:extLst>
          </p:cNvPr>
          <p:cNvSpPr txBox="1"/>
          <p:nvPr/>
        </p:nvSpPr>
        <p:spPr>
          <a:xfrm>
            <a:off x="6359236" y="2147455"/>
            <a:ext cx="77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</a:t>
            </a:r>
          </a:p>
        </p:txBody>
      </p:sp>
      <p:pic>
        <p:nvPicPr>
          <p:cNvPr id="4" name="Picture 3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1FC449AF-4E07-6EC4-2512-DBCB8095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82" y="303829"/>
            <a:ext cx="8197408" cy="63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9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7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5FDBABCF-0332-9852-F45E-07B81CEC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67" y="643467"/>
            <a:ext cx="6515866" cy="5571066"/>
          </a:xfrm>
          <a:prstGeom prst="rect">
            <a:avLst/>
          </a:prstGeom>
        </p:spPr>
      </p:pic>
      <p:pic>
        <p:nvPicPr>
          <p:cNvPr id="4" name="Content Placeholder 5" descr="A tree with leaves and roots&#10;&#10;AI-generated content may be incorrect.">
            <a:extLst>
              <a:ext uri="{FF2B5EF4-FFF2-40B4-BE49-F238E27FC236}">
                <a16:creationId xmlns:a16="http://schemas.microsoft.com/office/drawing/2014/main" id="{23ED8B6B-48A4-97CD-F2BD-8A9C2902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090" y="484393"/>
            <a:ext cx="1577710" cy="22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0E84-EA5D-4F4E-7338-B9177F23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425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“Social support is a biological necessity,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 option, and this reality should be the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backbone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all prevention and treatment.”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Bessel van der Kolk,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Body Keeps The Score </a:t>
            </a:r>
          </a:p>
        </p:txBody>
      </p:sp>
    </p:spTree>
    <p:extLst>
      <p:ext uri="{BB962C8B-B14F-4D97-AF65-F5344CB8AC3E}">
        <p14:creationId xmlns:p14="http://schemas.microsoft.com/office/powerpoint/2010/main" val="177946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49"/>
            <a:ext cx="9754290" cy="63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F7D24-D5D3-3901-B635-483016BA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B3E0-DCD4-BCCA-9758-2EC2269C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31" y="1226501"/>
            <a:ext cx="9829223" cy="36782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063" indent="-627063" algn="just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overall discharge summary was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thorough </a:t>
            </a:r>
          </a:p>
          <a:p>
            <a:pPr marL="627063" indent="-627063" algn="just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discharge planning arrangements were </a:t>
            </a:r>
            <a:r>
              <a:rPr lang="en-US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627063" indent="-627063" algn="just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 risk assessment and crisis contingency planning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been more detailed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jointly agreed between the HTT and the GP; </a:t>
            </a:r>
          </a:p>
          <a:p>
            <a:pPr marL="627063" indent="-627063" algn="just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Bipolar Affective Disorder was </a:t>
            </a:r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made explicit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discharge summary, which indicated that Saagar had presented with manic symptoms; 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458D24E-7B56-C795-F6C6-2624AE1CD015}"/>
              </a:ext>
            </a:extLst>
          </p:cNvPr>
          <p:cNvSpPr txBox="1">
            <a:spLocks/>
          </p:cNvSpPr>
          <p:nvPr/>
        </p:nvSpPr>
        <p:spPr>
          <a:xfrm>
            <a:off x="692426" y="147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Joint Investigation Report</a:t>
            </a:r>
          </a:p>
        </p:txBody>
      </p:sp>
    </p:spTree>
    <p:extLst>
      <p:ext uri="{BB962C8B-B14F-4D97-AF65-F5344CB8AC3E}">
        <p14:creationId xmlns:p14="http://schemas.microsoft.com/office/powerpoint/2010/main" val="369989355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B47E-76B1-7D53-AD7E-5B541877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F2B9-69DC-2A77-5ADD-D421ACDC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42"/>
            <a:ext cx="10515600" cy="473562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Human Factors in Suicide prevention. Mahajan et al. (http://journals.sagepub.com/doi/abs/10.1177/1755738017724183) Sept. 2017</a:t>
            </a:r>
          </a:p>
          <a:p>
            <a:pPr marL="342900" indent="-342900">
              <a:buAutoNum type="arabicPeriod"/>
            </a:pPr>
            <a:r>
              <a:rPr lang="en-GB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Bridging the Gaps.  Churchill Fellowship Report. 2019 (https://media.churchillfellowship.org/documents/Mahajan_Sangeeta_Report_2019_Final.pdf)</a:t>
            </a:r>
          </a:p>
          <a:p>
            <a:pPr marL="342900" indent="-342900">
              <a:buAutoNum type="arabicPeriod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Suicide prevention in Psychiatric patients.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3" tooltip="View Asia‐Pacific Psychiatry 2021 World Suicide Prevention Day Special Issue"/>
              </a:rPr>
              <a:t>Volume13, Issue3. Asia‐Pacific Psychiatry 2021 World Suicide Prevention Day Special Issue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https://onlinelibrary.wiley.com/doi/10.1111/appy.12450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Continuity of Care: Effective Strategies for the Post-hospitalization Transition of Psychiatric Patients in a Family Medicine Outpatient Clinic.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Cureus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Jan 2024. (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https://pmc.ncbi.nlm.nih.gov/articles/PMC10863747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Suicide Prevention and Follow-Up Services: A Narrative Review. Global journal of Health Science. 2015 Sep 28;8(5):145–153. (https://pmc.ncbi.nlm.nih.gov/articles/PMC4877223/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Martha’s rule: NHS England (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https://www.england.nhs.uk/patient-safety/marthas-rule/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E7C-8D3F-A838-B643-85BA414F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38E5-7217-2C52-1ABE-A15B7FA8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7. Information sharing.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https://assets.publishing.service.gov.uk/government/uploads/system/uploads/attachment_data/file/271792/Consensus_statement_on_information_sharing.pdf)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8. Knapp and McDaid. The Economic case.2011.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https://s16878.pcdn.co/wp-content/uploads/2014/11/Knapp_et_al__MHPP_The_Economic_Case.pdf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9. Suicide and Bipolar disorder: an opportunity to change the agenda. The Lancet. Volume 11, Issue 10 p781-784 October 2024.  (https://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www.thelancet.com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/journals/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lanpsy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/article/PIIS2215-0366%2824%2900172-X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/abstract)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8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C44E-0EDD-90C0-8EF5-9359BF6F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Coroner’s Report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C79E62E-0CC0-B825-8B77-DC6D428A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7564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was a </a:t>
            </a:r>
            <a:r>
              <a:rPr lang="en-US" altLang="en-US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failure to identify the diagnosis</a:t>
            </a:r>
            <a:r>
              <a:rPr lang="en-US" alt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 the discharge summary from the Home Treatment Team to the GP.</a:t>
            </a:r>
          </a:p>
          <a:p>
            <a:pPr algn="just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was a </a:t>
            </a:r>
            <a:r>
              <a:rPr lang="en-US" altLang="en-US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failure to communicate 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thoroughly enough with the parents about the relapse symptoms, what to watch out for and where to go for help in the future.</a:t>
            </a:r>
          </a:p>
          <a:p>
            <a:pPr algn="just"/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was a </a:t>
            </a:r>
            <a:r>
              <a:rPr lang="en-US" altLang="en-US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to assess SN’s risk of suicide 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 more detail and give more consideration to referral to secondary care </a:t>
            </a:r>
            <a:r>
              <a:rPr lang="en-US" altLang="en-US" u="sng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discuss</a:t>
            </a:r>
            <a:r>
              <a:rPr lang="en-US" alt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same with his parents 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given that his PHQ 9 score was 27/27.</a:t>
            </a:r>
            <a:endParaRPr lang="en-GB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0CC6-5EC2-388B-98E1-B590CC83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88963" indent="-588963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The overall discharge summary was</a:t>
            </a:r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thorough </a:t>
            </a:r>
          </a:p>
          <a:p>
            <a:pPr marL="588963" indent="-588963">
              <a:lnSpc>
                <a:spcPct val="140000"/>
              </a:lnSpc>
              <a:spcBef>
                <a:spcPts val="0"/>
              </a:spcBef>
              <a:buNone/>
              <a:defRPr/>
            </a:pPr>
            <a:endParaRPr lang="en-US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88963" indent="-588963">
              <a:lnSpc>
                <a:spcPct val="140000"/>
              </a:lnSpc>
              <a:spcBef>
                <a:spcPts val="0"/>
              </a:spcBef>
              <a:buFont typeface="Wingdings 3" charset="2"/>
              <a:buChar char=""/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The discharge planning arrangements were </a:t>
            </a:r>
            <a:r>
              <a:rPr lang="en-US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reasonable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C3B8B-8A26-6D63-6F3A-37AD9DB3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Joint Investigation Report</a:t>
            </a:r>
          </a:p>
        </p:txBody>
      </p:sp>
    </p:spTree>
    <p:extLst>
      <p:ext uri="{BB962C8B-B14F-4D97-AF65-F5344CB8AC3E}">
        <p14:creationId xmlns:p14="http://schemas.microsoft.com/office/powerpoint/2010/main" val="347157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anitory Diagram 2">
            <a:extLst>
              <a:ext uri="{FF2B5EF4-FFF2-40B4-BE49-F238E27FC236}">
                <a16:creationId xmlns:a16="http://schemas.microsoft.com/office/drawing/2014/main" id="{F035FE7E-BD44-4435-99A2-80B087F1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669" y="591671"/>
            <a:ext cx="7356794" cy="5885433"/>
          </a:xfrm>
          <a:prstGeom prst="rect">
            <a:avLst/>
          </a:prstGeom>
          <a:noFill/>
          <a:effectLst>
            <a:glow rad="127000">
              <a:srgbClr val="78A1B7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05BF-2DEB-ABAD-EF29-5945DE0EB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Listening   =   Learning</a:t>
            </a:r>
          </a:p>
        </p:txBody>
      </p:sp>
    </p:spTree>
    <p:extLst>
      <p:ext uri="{BB962C8B-B14F-4D97-AF65-F5344CB8AC3E}">
        <p14:creationId xmlns:p14="http://schemas.microsoft.com/office/powerpoint/2010/main" val="256371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EB43BC-0BB7-1F38-A5EF-5D9338A4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6" y="964924"/>
            <a:ext cx="9281890" cy="47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020713-5AB9-1192-5BE4-E3255DB1A32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 u="sng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US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none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B8726-2326-10A9-3413-48027C21298B}"/>
              </a:ext>
            </a:extLst>
          </p:cNvPr>
          <p:cNvSpPr txBox="1">
            <a:spLocks/>
          </p:cNvSpPr>
          <p:nvPr/>
        </p:nvSpPr>
        <p:spPr>
          <a:xfrm>
            <a:off x="838200" y="2627312"/>
            <a:ext cx="8875643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Bipolar disorder has been and still is a </a:t>
            </a:r>
            <a:r>
              <a:rPr lang="en-US" alt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relatively neglected condition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 This feeds a perception, which we broadly share, that </a:t>
            </a:r>
            <a:r>
              <a:rPr lang="en-US" alt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</a:t>
            </a: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could and should be improved.</a:t>
            </a:r>
          </a:p>
          <a:p>
            <a:endParaRPr lang="en-GB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7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43D5-061B-379C-564C-74F2A0D39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462169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 provided by healthcare professionals to address pathological conditions, aiming to alleviate symptoms and cure disease.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91E-8227-2A64-F65D-3FD704351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1"/>
            <a:ext cx="450573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protect someone or something and provide the things they need, especially someone who is young, old or ill. </a:t>
            </a:r>
          </a:p>
        </p:txBody>
      </p:sp>
    </p:spTree>
    <p:extLst>
      <p:ext uri="{BB962C8B-B14F-4D97-AF65-F5344CB8AC3E}">
        <p14:creationId xmlns:p14="http://schemas.microsoft.com/office/powerpoint/2010/main" val="196938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9437FD8390540BA2006B7923868C9" ma:contentTypeVersion="14" ma:contentTypeDescription="Create a new document." ma:contentTypeScope="" ma:versionID="75959bf9ccd06b4730a3fd5b29ac696f">
  <xsd:schema xmlns:xsd="http://www.w3.org/2001/XMLSchema" xmlns:xs="http://www.w3.org/2001/XMLSchema" xmlns:p="http://schemas.microsoft.com/office/2006/metadata/properties" xmlns:ns2="2e0b6fce-bd22-48c9-9c2a-050ff6d964a9" xmlns:ns3="a8909ba7-2c5b-4737-8949-485c48a93818" targetNamespace="http://schemas.microsoft.com/office/2006/metadata/properties" ma:root="true" ma:fieldsID="80132f84ae899fbd3a02b4bddd0aa532" ns2:_="" ns3:_="">
    <xsd:import namespace="2e0b6fce-bd22-48c9-9c2a-050ff6d964a9"/>
    <xsd:import namespace="a8909ba7-2c5b-4737-8949-485c48a93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b6fce-bd22-48c9-9c2a-050ff6d96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09ba7-2c5b-4737-8949-485c48a93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1d6adc2-9397-47fb-a83a-b68597780155}" ma:internalName="TaxCatchAll" ma:showField="CatchAllData" ma:web="a8909ba7-2c5b-4737-8949-485c48a93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0b6fce-bd22-48c9-9c2a-050ff6d964a9">
      <Terms xmlns="http://schemas.microsoft.com/office/infopath/2007/PartnerControls"/>
    </lcf76f155ced4ddcb4097134ff3c332f>
    <TaxCatchAll xmlns="a8909ba7-2c5b-4737-8949-485c48a93818" xsi:nil="true"/>
  </documentManagement>
</p:properties>
</file>

<file path=customXml/itemProps1.xml><?xml version="1.0" encoding="utf-8"?>
<ds:datastoreItem xmlns:ds="http://schemas.openxmlformats.org/officeDocument/2006/customXml" ds:itemID="{A499E293-C95C-4AD6-81F8-5B7308DB7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0b6fce-bd22-48c9-9c2a-050ff6d964a9"/>
    <ds:schemaRef ds:uri="a8909ba7-2c5b-4737-8949-485c48a93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8D2A78-E11F-4681-AF0C-E2C10B04D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41210-AF0E-45C2-AD2A-28F288F5CF7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8909ba7-2c5b-4737-8949-485c48a93818"/>
    <ds:schemaRef ds:uri="http://purl.org/dc/terms/"/>
    <ds:schemaRef ds:uri="http://schemas.openxmlformats.org/package/2006/metadata/core-properties"/>
    <ds:schemaRef ds:uri="2e0b6fce-bd22-48c9-9c2a-050ff6d964a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1044</Words>
  <Application>Microsoft Office PowerPoint</Application>
  <PresentationFormat>Widescreen</PresentationFormat>
  <Paragraphs>123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Wingdings 3</vt:lpstr>
      <vt:lpstr>Office Theme</vt:lpstr>
      <vt:lpstr>Bridging the Gaps.  8th May 2025</vt:lpstr>
      <vt:lpstr>PowerPoint Presentation</vt:lpstr>
      <vt:lpstr>Coroner’s Report</vt:lpstr>
      <vt:lpstr>The Joint Investigation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Intellectual vs Psychosocial development</vt:lpstr>
      <vt:lpstr>PowerPoint Presentation</vt:lpstr>
      <vt:lpstr>PowerPoint Presentation</vt:lpstr>
      <vt:lpstr>Human Factors in Aviation</vt:lpstr>
      <vt:lpstr>Standardised Handovers - SBAR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Sangeeta Mahajan</dc:creator>
  <cp:lastModifiedBy>Cathryn Rodway</cp:lastModifiedBy>
  <cp:revision>37</cp:revision>
  <dcterms:created xsi:type="dcterms:W3CDTF">2025-03-22T09:34:23Z</dcterms:created>
  <dcterms:modified xsi:type="dcterms:W3CDTF">2025-05-12T11:09:54Z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0x010100BB99437FD8390540BA2006B7923868C9</vt:lpwstr>
  </property>
  <property fmtid="{D5CDD505-2E9C-101B-9397-08002B2CF9AE}" pid="3" name="MediaServiceImageTags">
    <vt:lpwstr/>
  </property>
</Properties>
</file>