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handoutMasterIdLst>
    <p:handoutMasterId r:id="rId18"/>
  </p:handoutMasterIdLst>
  <p:sldIdLst>
    <p:sldId id="256" r:id="rId2"/>
    <p:sldId id="278" r:id="rId3"/>
    <p:sldId id="269" r:id="rId4"/>
    <p:sldId id="270" r:id="rId5"/>
    <p:sldId id="257" r:id="rId6"/>
    <p:sldId id="267" r:id="rId7"/>
    <p:sldId id="273" r:id="rId8"/>
    <p:sldId id="279" r:id="rId9"/>
    <p:sldId id="276" r:id="rId10"/>
    <p:sldId id="277" r:id="rId11"/>
    <p:sldId id="280" r:id="rId12"/>
    <p:sldId id="271" r:id="rId13"/>
    <p:sldId id="264" r:id="rId14"/>
    <p:sldId id="272"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434" autoAdjust="0"/>
  </p:normalViewPr>
  <p:slideViewPr>
    <p:cSldViewPr snapToGrid="0">
      <p:cViewPr varScale="1">
        <p:scale>
          <a:sx n="66" d="100"/>
          <a:sy n="66" d="100"/>
        </p:scale>
        <p:origin x="-102" y="-180"/>
      </p:cViewPr>
      <p:guideLst>
        <p:guide orient="horz" pos="2160"/>
        <p:guide pos="3840"/>
      </p:guideLst>
    </p:cSldViewPr>
  </p:slideViewPr>
  <p:outlineViewPr>
    <p:cViewPr>
      <p:scale>
        <a:sx n="33" d="100"/>
        <a:sy n="33" d="100"/>
      </p:scale>
      <p:origin x="0" y="-2910"/>
    </p:cViewPr>
  </p:outlineViewPr>
  <p:notesTextViewPr>
    <p:cViewPr>
      <p:scale>
        <a:sx n="1" d="1"/>
        <a:sy n="1" d="1"/>
      </p:scale>
      <p:origin x="0" y="0"/>
    </p:cViewPr>
  </p:notesTextViewPr>
  <p:notesViewPr>
    <p:cSldViewPr snapToGrid="0">
      <p:cViewPr>
        <p:scale>
          <a:sx n="125" d="100"/>
          <a:sy n="125" d="100"/>
        </p:scale>
        <p:origin x="-1350" y="317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C4B25-3122-4582-9B28-289A34D0FAA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B746D873-C9A4-46EF-AE03-50134F8BD429}">
      <dgm:prSet/>
      <dgm:spPr/>
      <dgm:t>
        <a:bodyPr/>
        <a:lstStyle/>
        <a:p>
          <a:pPr rtl="0"/>
          <a:r>
            <a:rPr lang="es-ES" b="1" smtClean="0"/>
            <a:t>THE FACTS</a:t>
          </a:r>
          <a:endParaRPr lang="en-GB"/>
        </a:p>
      </dgm:t>
    </dgm:pt>
    <dgm:pt modelId="{5BF9AC49-7EC5-4BEE-B4CB-F44B2C89C8EC}" type="parTrans" cxnId="{3FB662E8-C3E8-455F-8139-77501BD05CB2}">
      <dgm:prSet/>
      <dgm:spPr/>
      <dgm:t>
        <a:bodyPr/>
        <a:lstStyle/>
        <a:p>
          <a:endParaRPr lang="es-ES"/>
        </a:p>
      </dgm:t>
    </dgm:pt>
    <dgm:pt modelId="{CAC229BF-D0C0-493E-BA6B-91296AEF92C7}" type="sibTrans" cxnId="{3FB662E8-C3E8-455F-8139-77501BD05CB2}">
      <dgm:prSet/>
      <dgm:spPr/>
      <dgm:t>
        <a:bodyPr/>
        <a:lstStyle/>
        <a:p>
          <a:endParaRPr lang="es-ES"/>
        </a:p>
      </dgm:t>
    </dgm:pt>
    <dgm:pt modelId="{2FFAF7AF-BCF9-402E-B7BA-464A278F06CA}">
      <dgm:prSet/>
      <dgm:spPr/>
      <dgm:t>
        <a:bodyPr/>
        <a:lstStyle/>
        <a:p>
          <a:pPr rtl="0"/>
          <a:r>
            <a:rPr lang="en-GB" dirty="0" smtClean="0"/>
            <a:t>Chile is experiencing a severe energy crisis because of drought, a sharp reduction in natural gas imports from Argentina and the global escalation in oil prices. </a:t>
          </a:r>
          <a:r>
            <a:rPr lang="es-ES" dirty="0" err="1" smtClean="0"/>
            <a:t>Hidroaysén</a:t>
          </a:r>
          <a:r>
            <a:rPr lang="es-ES" dirty="0" smtClean="0"/>
            <a:t>, </a:t>
          </a:r>
          <a:r>
            <a:rPr lang="en-GB" dirty="0" smtClean="0"/>
            <a:t>proposed by </a:t>
          </a:r>
          <a:r>
            <a:rPr lang="en-GB" dirty="0" err="1" smtClean="0"/>
            <a:t>Endesa</a:t>
          </a:r>
          <a:r>
            <a:rPr lang="en-GB" dirty="0" smtClean="0"/>
            <a:t> Chile, is a project to build five giant dams in Chilean Patagonia, a pair on each of the region's two biggest rivers, the Baker and the Pascua. The dams would damage Patagonia, one of the Earth's wildest and most beautiful places, and they would also have an impact on its people, including its indigenous communities. </a:t>
          </a:r>
          <a:endParaRPr lang="en-GB" dirty="0"/>
        </a:p>
      </dgm:t>
    </dgm:pt>
    <dgm:pt modelId="{194CE633-5D17-4A9E-9380-2A9B465EE583}" type="parTrans" cxnId="{B3568187-6BA1-47EB-B4BC-749392792DDD}">
      <dgm:prSet/>
      <dgm:spPr/>
      <dgm:t>
        <a:bodyPr/>
        <a:lstStyle/>
        <a:p>
          <a:endParaRPr lang="es-ES"/>
        </a:p>
      </dgm:t>
    </dgm:pt>
    <dgm:pt modelId="{D36D6327-3F4C-499F-A892-749BF651368B}" type="sibTrans" cxnId="{B3568187-6BA1-47EB-B4BC-749392792DDD}">
      <dgm:prSet/>
      <dgm:spPr/>
      <dgm:t>
        <a:bodyPr/>
        <a:lstStyle/>
        <a:p>
          <a:endParaRPr lang="es-ES"/>
        </a:p>
      </dgm:t>
    </dgm:pt>
    <dgm:pt modelId="{1F6F4A1A-1A84-4663-A9B3-09B1698A95BE}">
      <dgm:prSet/>
      <dgm:spPr/>
      <dgm:t>
        <a:bodyPr/>
        <a:lstStyle/>
        <a:p>
          <a:pPr rtl="0"/>
          <a:r>
            <a:rPr lang="en-GB" b="1" smtClean="0"/>
            <a:t>YOUR ROLE</a:t>
          </a:r>
          <a:endParaRPr lang="en-GB"/>
        </a:p>
      </dgm:t>
    </dgm:pt>
    <dgm:pt modelId="{ED7D53FD-7A8D-41F4-B7BD-C486CFF983C2}" type="parTrans" cxnId="{399D2362-C92C-43CD-8A5B-1E4CD58B65D9}">
      <dgm:prSet/>
      <dgm:spPr/>
      <dgm:t>
        <a:bodyPr/>
        <a:lstStyle/>
        <a:p>
          <a:endParaRPr lang="es-ES"/>
        </a:p>
      </dgm:t>
    </dgm:pt>
    <dgm:pt modelId="{FBC4A0C4-F4DC-4CF3-9C4E-C0C9EE030CE3}" type="sibTrans" cxnId="{399D2362-C92C-43CD-8A5B-1E4CD58B65D9}">
      <dgm:prSet/>
      <dgm:spPr/>
      <dgm:t>
        <a:bodyPr/>
        <a:lstStyle/>
        <a:p>
          <a:endParaRPr lang="es-ES"/>
        </a:p>
      </dgm:t>
    </dgm:pt>
    <dgm:pt modelId="{7BE1297F-4C08-47E9-8C9B-E125D997DC37}">
      <dgm:prSet/>
      <dgm:spPr/>
      <dgm:t>
        <a:bodyPr/>
        <a:lstStyle/>
        <a:p>
          <a:pPr rtl="0"/>
          <a:r>
            <a:rPr lang="en-GB" dirty="0" smtClean="0"/>
            <a:t>After reading the source texts that we give you, briefly summarise the economic, environmental and social issues at stake. In a final simulation, which will consist of a meeting with all the people concerned, you will be given a role which will involve negotiating and suggesting realistic solutions to the problem. The objective will be to reach an agreement.</a:t>
          </a:r>
          <a:endParaRPr lang="en-GB" dirty="0"/>
        </a:p>
      </dgm:t>
    </dgm:pt>
    <dgm:pt modelId="{4DED876F-472B-4D37-8D66-A11A3C9BA664}" type="parTrans" cxnId="{DF961EA3-3E3D-434A-A655-A25CFF7A0A63}">
      <dgm:prSet/>
      <dgm:spPr/>
      <dgm:t>
        <a:bodyPr/>
        <a:lstStyle/>
        <a:p>
          <a:endParaRPr lang="es-ES"/>
        </a:p>
      </dgm:t>
    </dgm:pt>
    <dgm:pt modelId="{2D812699-DF1E-4AE5-90BA-82707C537398}" type="sibTrans" cxnId="{DF961EA3-3E3D-434A-A655-A25CFF7A0A63}">
      <dgm:prSet/>
      <dgm:spPr/>
      <dgm:t>
        <a:bodyPr/>
        <a:lstStyle/>
        <a:p>
          <a:endParaRPr lang="es-ES"/>
        </a:p>
      </dgm:t>
    </dgm:pt>
    <dgm:pt modelId="{C99708B6-4FD9-4A06-8D02-CDA4899A1960}" type="pres">
      <dgm:prSet presAssocID="{386C4B25-3122-4582-9B28-289A34D0FAAE}" presName="linear" presStyleCnt="0">
        <dgm:presLayoutVars>
          <dgm:animLvl val="lvl"/>
          <dgm:resizeHandles val="exact"/>
        </dgm:presLayoutVars>
      </dgm:prSet>
      <dgm:spPr/>
      <dgm:t>
        <a:bodyPr/>
        <a:lstStyle/>
        <a:p>
          <a:endParaRPr lang="en-GB"/>
        </a:p>
      </dgm:t>
    </dgm:pt>
    <dgm:pt modelId="{825A4CCA-F6E0-4F04-8412-A6493994E144}" type="pres">
      <dgm:prSet presAssocID="{B746D873-C9A4-46EF-AE03-50134F8BD429}" presName="parentText" presStyleLbl="node1" presStyleIdx="0" presStyleCnt="2">
        <dgm:presLayoutVars>
          <dgm:chMax val="0"/>
          <dgm:bulletEnabled val="1"/>
        </dgm:presLayoutVars>
      </dgm:prSet>
      <dgm:spPr/>
      <dgm:t>
        <a:bodyPr/>
        <a:lstStyle/>
        <a:p>
          <a:endParaRPr lang="en-GB"/>
        </a:p>
      </dgm:t>
    </dgm:pt>
    <dgm:pt modelId="{72F3743E-8642-402B-B708-8644342EC066}" type="pres">
      <dgm:prSet presAssocID="{B746D873-C9A4-46EF-AE03-50134F8BD429}" presName="childText" presStyleLbl="revTx" presStyleIdx="0" presStyleCnt="2">
        <dgm:presLayoutVars>
          <dgm:bulletEnabled val="1"/>
        </dgm:presLayoutVars>
      </dgm:prSet>
      <dgm:spPr/>
      <dgm:t>
        <a:bodyPr/>
        <a:lstStyle/>
        <a:p>
          <a:endParaRPr lang="en-GB"/>
        </a:p>
      </dgm:t>
    </dgm:pt>
    <dgm:pt modelId="{5B58EC26-E2B9-408A-8FCE-603E1DD02D53}" type="pres">
      <dgm:prSet presAssocID="{1F6F4A1A-1A84-4663-A9B3-09B1698A95BE}" presName="parentText" presStyleLbl="node1" presStyleIdx="1" presStyleCnt="2">
        <dgm:presLayoutVars>
          <dgm:chMax val="0"/>
          <dgm:bulletEnabled val="1"/>
        </dgm:presLayoutVars>
      </dgm:prSet>
      <dgm:spPr/>
      <dgm:t>
        <a:bodyPr/>
        <a:lstStyle/>
        <a:p>
          <a:endParaRPr lang="en-GB"/>
        </a:p>
      </dgm:t>
    </dgm:pt>
    <dgm:pt modelId="{C9F00E9A-74AB-41C9-8659-9AAC718E6BE7}" type="pres">
      <dgm:prSet presAssocID="{1F6F4A1A-1A84-4663-A9B3-09B1698A95BE}" presName="childText" presStyleLbl="revTx" presStyleIdx="1" presStyleCnt="2">
        <dgm:presLayoutVars>
          <dgm:bulletEnabled val="1"/>
        </dgm:presLayoutVars>
      </dgm:prSet>
      <dgm:spPr/>
      <dgm:t>
        <a:bodyPr/>
        <a:lstStyle/>
        <a:p>
          <a:endParaRPr lang="en-GB"/>
        </a:p>
      </dgm:t>
    </dgm:pt>
  </dgm:ptLst>
  <dgm:cxnLst>
    <dgm:cxn modelId="{399D2362-C92C-43CD-8A5B-1E4CD58B65D9}" srcId="{386C4B25-3122-4582-9B28-289A34D0FAAE}" destId="{1F6F4A1A-1A84-4663-A9B3-09B1698A95BE}" srcOrd="1" destOrd="0" parTransId="{ED7D53FD-7A8D-41F4-B7BD-C486CFF983C2}" sibTransId="{FBC4A0C4-F4DC-4CF3-9C4E-C0C9EE030CE3}"/>
    <dgm:cxn modelId="{B3568187-6BA1-47EB-B4BC-749392792DDD}" srcId="{B746D873-C9A4-46EF-AE03-50134F8BD429}" destId="{2FFAF7AF-BCF9-402E-B7BA-464A278F06CA}" srcOrd="0" destOrd="0" parTransId="{194CE633-5D17-4A9E-9380-2A9B465EE583}" sibTransId="{D36D6327-3F4C-499F-A892-749BF651368B}"/>
    <dgm:cxn modelId="{3FB662E8-C3E8-455F-8139-77501BD05CB2}" srcId="{386C4B25-3122-4582-9B28-289A34D0FAAE}" destId="{B746D873-C9A4-46EF-AE03-50134F8BD429}" srcOrd="0" destOrd="0" parTransId="{5BF9AC49-7EC5-4BEE-B4CB-F44B2C89C8EC}" sibTransId="{CAC229BF-D0C0-493E-BA6B-91296AEF92C7}"/>
    <dgm:cxn modelId="{DF961EA3-3E3D-434A-A655-A25CFF7A0A63}" srcId="{1F6F4A1A-1A84-4663-A9B3-09B1698A95BE}" destId="{7BE1297F-4C08-47E9-8C9B-E125D997DC37}" srcOrd="0" destOrd="0" parTransId="{4DED876F-472B-4D37-8D66-A11A3C9BA664}" sibTransId="{2D812699-DF1E-4AE5-90BA-82707C537398}"/>
    <dgm:cxn modelId="{36BC460A-5055-4F0A-AB48-B96FA14D3BDC}" type="presOf" srcId="{1F6F4A1A-1A84-4663-A9B3-09B1698A95BE}" destId="{5B58EC26-E2B9-408A-8FCE-603E1DD02D53}" srcOrd="0" destOrd="0" presId="urn:microsoft.com/office/officeart/2005/8/layout/vList2"/>
    <dgm:cxn modelId="{2CAB56C8-3F83-46BE-9A72-D233230C7C69}" type="presOf" srcId="{386C4B25-3122-4582-9B28-289A34D0FAAE}" destId="{C99708B6-4FD9-4A06-8D02-CDA4899A1960}" srcOrd="0" destOrd="0" presId="urn:microsoft.com/office/officeart/2005/8/layout/vList2"/>
    <dgm:cxn modelId="{7D455984-2C64-40A4-8A9F-8657513470FF}" type="presOf" srcId="{B746D873-C9A4-46EF-AE03-50134F8BD429}" destId="{825A4CCA-F6E0-4F04-8412-A6493994E144}" srcOrd="0" destOrd="0" presId="urn:microsoft.com/office/officeart/2005/8/layout/vList2"/>
    <dgm:cxn modelId="{7EF54F2A-9D20-40BF-B7AC-8D757D16FD4A}" type="presOf" srcId="{2FFAF7AF-BCF9-402E-B7BA-464A278F06CA}" destId="{72F3743E-8642-402B-B708-8644342EC066}" srcOrd="0" destOrd="0" presId="urn:microsoft.com/office/officeart/2005/8/layout/vList2"/>
    <dgm:cxn modelId="{1DC68060-20C1-4D84-AE7C-A714F940509E}" type="presOf" srcId="{7BE1297F-4C08-47E9-8C9B-E125D997DC37}" destId="{C9F00E9A-74AB-41C9-8659-9AAC718E6BE7}" srcOrd="0" destOrd="0" presId="urn:microsoft.com/office/officeart/2005/8/layout/vList2"/>
    <dgm:cxn modelId="{7AAB40B0-E9FB-4A37-AB4E-7DFCDBB4BAEB}" type="presParOf" srcId="{C99708B6-4FD9-4A06-8D02-CDA4899A1960}" destId="{825A4CCA-F6E0-4F04-8412-A6493994E144}" srcOrd="0" destOrd="0" presId="urn:microsoft.com/office/officeart/2005/8/layout/vList2"/>
    <dgm:cxn modelId="{AE11780D-367F-40F7-802F-668A600AC480}" type="presParOf" srcId="{C99708B6-4FD9-4A06-8D02-CDA4899A1960}" destId="{72F3743E-8642-402B-B708-8644342EC066}" srcOrd="1" destOrd="0" presId="urn:microsoft.com/office/officeart/2005/8/layout/vList2"/>
    <dgm:cxn modelId="{B90E3BD7-C0AE-45D0-A822-F474CC6D5F3D}" type="presParOf" srcId="{C99708B6-4FD9-4A06-8D02-CDA4899A1960}" destId="{5B58EC26-E2B9-408A-8FCE-603E1DD02D53}" srcOrd="2" destOrd="0" presId="urn:microsoft.com/office/officeart/2005/8/layout/vList2"/>
    <dgm:cxn modelId="{F0AA64D3-0D5A-4D9B-8724-F3CBE207E4BB}" type="presParOf" srcId="{C99708B6-4FD9-4A06-8D02-CDA4899A1960}" destId="{C9F00E9A-74AB-41C9-8659-9AAC718E6BE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9D71E-AF92-415E-9961-12EB5B2DEA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7E5839CE-5404-456E-B58D-C2117274B9B9}">
      <dgm:prSet/>
      <dgm:spPr/>
      <dgm:t>
        <a:bodyPr/>
        <a:lstStyle/>
        <a:p>
          <a:pPr rtl="0"/>
          <a:r>
            <a:rPr lang="en-GB" smtClean="0"/>
            <a:t>Objectives: </a:t>
          </a:r>
          <a:endParaRPr lang="en-GB"/>
        </a:p>
      </dgm:t>
    </dgm:pt>
    <dgm:pt modelId="{8EC56C11-E09F-42F6-BA52-0A79DC3D6A53}" type="parTrans" cxnId="{09B43E8A-6A80-45DC-A563-D170CDBC676B}">
      <dgm:prSet/>
      <dgm:spPr/>
      <dgm:t>
        <a:bodyPr/>
        <a:lstStyle/>
        <a:p>
          <a:endParaRPr lang="en-GB"/>
        </a:p>
      </dgm:t>
    </dgm:pt>
    <dgm:pt modelId="{D555DB10-B276-4437-A738-BF987A0548DC}" type="sibTrans" cxnId="{09B43E8A-6A80-45DC-A563-D170CDBC676B}">
      <dgm:prSet/>
      <dgm:spPr/>
      <dgm:t>
        <a:bodyPr/>
        <a:lstStyle/>
        <a:p>
          <a:endParaRPr lang="en-GB"/>
        </a:p>
      </dgm:t>
    </dgm:pt>
    <dgm:pt modelId="{3BFA6391-904B-4F86-9BC0-76C6A80B2008}">
      <dgm:prSet/>
      <dgm:spPr/>
      <dgm:t>
        <a:bodyPr/>
        <a:lstStyle/>
        <a:p>
          <a:pPr rtl="0"/>
          <a:r>
            <a:rPr lang="en-GB" dirty="0" smtClean="0"/>
            <a:t>Learning to distinguish accents from Parisian 'norm' (sound patterns, phonetics, practice...)</a:t>
          </a:r>
          <a:endParaRPr lang="en-GB" dirty="0"/>
        </a:p>
      </dgm:t>
    </dgm:pt>
    <dgm:pt modelId="{A33EA39E-8B6E-4265-B5D7-54EBBF4A5D2C}" type="parTrans" cxnId="{F0FFC2FA-1889-49C5-9380-9AF0182A3D95}">
      <dgm:prSet/>
      <dgm:spPr/>
      <dgm:t>
        <a:bodyPr/>
        <a:lstStyle/>
        <a:p>
          <a:endParaRPr lang="en-GB"/>
        </a:p>
      </dgm:t>
    </dgm:pt>
    <dgm:pt modelId="{33B0ACB9-0FC9-4427-9077-7E680D906D91}" type="sibTrans" cxnId="{F0FFC2FA-1889-49C5-9380-9AF0182A3D95}">
      <dgm:prSet/>
      <dgm:spPr/>
      <dgm:t>
        <a:bodyPr/>
        <a:lstStyle/>
        <a:p>
          <a:endParaRPr lang="en-GB"/>
        </a:p>
      </dgm:t>
    </dgm:pt>
    <dgm:pt modelId="{1FA025F9-2654-4A39-974A-ED63BDF45382}">
      <dgm:prSet/>
      <dgm:spPr/>
      <dgm:t>
        <a:bodyPr/>
        <a:lstStyle/>
        <a:p>
          <a:pPr rtl="0"/>
          <a:r>
            <a:rPr lang="en-GB" smtClean="0"/>
            <a:t>Understanding their disappearance (centralisation: history, media...)</a:t>
          </a:r>
          <a:endParaRPr lang="en-GB"/>
        </a:p>
      </dgm:t>
    </dgm:pt>
    <dgm:pt modelId="{CAFBE7EC-642C-4F59-81EB-2E8CAD5D3F5E}" type="parTrans" cxnId="{70ED8FEF-88B7-42BB-A6E7-52F7B0779BEB}">
      <dgm:prSet/>
      <dgm:spPr/>
      <dgm:t>
        <a:bodyPr/>
        <a:lstStyle/>
        <a:p>
          <a:endParaRPr lang="en-GB"/>
        </a:p>
      </dgm:t>
    </dgm:pt>
    <dgm:pt modelId="{A2566EC8-AAB4-4FCB-8D40-15323659E2E6}" type="sibTrans" cxnId="{70ED8FEF-88B7-42BB-A6E7-52F7B0779BEB}">
      <dgm:prSet/>
      <dgm:spPr/>
      <dgm:t>
        <a:bodyPr/>
        <a:lstStyle/>
        <a:p>
          <a:endParaRPr lang="en-GB"/>
        </a:p>
      </dgm:t>
    </dgm:pt>
    <dgm:pt modelId="{7B964631-122C-4E9D-919B-9449CCB35E79}">
      <dgm:prSet/>
      <dgm:spPr/>
      <dgm:t>
        <a:bodyPr/>
        <a:lstStyle/>
        <a:p>
          <a:pPr rtl="0"/>
          <a:r>
            <a:rPr lang="en-GB" smtClean="0"/>
            <a:t>Understanding links to sociolinguistics (prestige, politics of regional languages...)</a:t>
          </a:r>
          <a:endParaRPr lang="en-GB"/>
        </a:p>
      </dgm:t>
    </dgm:pt>
    <dgm:pt modelId="{4D18F50C-E511-465C-A713-3BFC1A1A6531}" type="parTrans" cxnId="{D9343198-A8E5-4686-8D1C-AA0F2BD89B89}">
      <dgm:prSet/>
      <dgm:spPr/>
      <dgm:t>
        <a:bodyPr/>
        <a:lstStyle/>
        <a:p>
          <a:endParaRPr lang="en-GB"/>
        </a:p>
      </dgm:t>
    </dgm:pt>
    <dgm:pt modelId="{0CDC0FD1-7252-4780-8AE3-A6532C4CA78E}" type="sibTrans" cxnId="{D9343198-A8E5-4686-8D1C-AA0F2BD89B89}">
      <dgm:prSet/>
      <dgm:spPr/>
      <dgm:t>
        <a:bodyPr/>
        <a:lstStyle/>
        <a:p>
          <a:endParaRPr lang="en-GB"/>
        </a:p>
      </dgm:t>
    </dgm:pt>
    <dgm:pt modelId="{3A997B22-586D-4C8C-9332-EA62BF1362EC}">
      <dgm:prSet/>
      <dgm:spPr/>
      <dgm:t>
        <a:bodyPr/>
        <a:lstStyle/>
        <a:p>
          <a:pPr rtl="0"/>
          <a:r>
            <a:rPr lang="en-GB" smtClean="0"/>
            <a:t>Tools suggested: observation, interviews and discussions with native speakers, academic readings</a:t>
          </a:r>
          <a:endParaRPr lang="en-GB"/>
        </a:p>
      </dgm:t>
    </dgm:pt>
    <dgm:pt modelId="{1A7C4852-2E80-4524-8568-6E1574CD70B9}" type="parTrans" cxnId="{DEF58C78-113C-4932-BE5C-79925C3BAFC9}">
      <dgm:prSet/>
      <dgm:spPr/>
      <dgm:t>
        <a:bodyPr/>
        <a:lstStyle/>
        <a:p>
          <a:endParaRPr lang="en-GB"/>
        </a:p>
      </dgm:t>
    </dgm:pt>
    <dgm:pt modelId="{F0D05C28-9BA3-436C-B550-87F9BDDCB0E0}" type="sibTrans" cxnId="{DEF58C78-113C-4932-BE5C-79925C3BAFC9}">
      <dgm:prSet/>
      <dgm:spPr/>
      <dgm:t>
        <a:bodyPr/>
        <a:lstStyle/>
        <a:p>
          <a:endParaRPr lang="en-GB"/>
        </a:p>
      </dgm:t>
    </dgm:pt>
    <dgm:pt modelId="{1E6AF2DD-D6B7-4E55-802B-4DBA61DB6093}" type="pres">
      <dgm:prSet presAssocID="{9269D71E-AF92-415E-9961-12EB5B2DEA38}" presName="linear" presStyleCnt="0">
        <dgm:presLayoutVars>
          <dgm:animLvl val="lvl"/>
          <dgm:resizeHandles val="exact"/>
        </dgm:presLayoutVars>
      </dgm:prSet>
      <dgm:spPr/>
    </dgm:pt>
    <dgm:pt modelId="{9A277909-9470-4516-87FB-A5470E39C7F4}" type="pres">
      <dgm:prSet presAssocID="{7E5839CE-5404-456E-B58D-C2117274B9B9}" presName="parentText" presStyleLbl="node1" presStyleIdx="0" presStyleCnt="2">
        <dgm:presLayoutVars>
          <dgm:chMax val="0"/>
          <dgm:bulletEnabled val="1"/>
        </dgm:presLayoutVars>
      </dgm:prSet>
      <dgm:spPr/>
    </dgm:pt>
    <dgm:pt modelId="{3444C12E-D3B5-49CB-930D-A3FAE2A4A6A9}" type="pres">
      <dgm:prSet presAssocID="{7E5839CE-5404-456E-B58D-C2117274B9B9}" presName="childText" presStyleLbl="revTx" presStyleIdx="0" presStyleCnt="1">
        <dgm:presLayoutVars>
          <dgm:bulletEnabled val="1"/>
        </dgm:presLayoutVars>
      </dgm:prSet>
      <dgm:spPr/>
    </dgm:pt>
    <dgm:pt modelId="{B9FF59B4-754C-4AB6-8F9E-A989B45AB316}" type="pres">
      <dgm:prSet presAssocID="{3A997B22-586D-4C8C-9332-EA62BF1362EC}" presName="parentText" presStyleLbl="node1" presStyleIdx="1" presStyleCnt="2">
        <dgm:presLayoutVars>
          <dgm:chMax val="0"/>
          <dgm:bulletEnabled val="1"/>
        </dgm:presLayoutVars>
      </dgm:prSet>
      <dgm:spPr/>
    </dgm:pt>
  </dgm:ptLst>
  <dgm:cxnLst>
    <dgm:cxn modelId="{70ED8FEF-88B7-42BB-A6E7-52F7B0779BEB}" srcId="{7E5839CE-5404-456E-B58D-C2117274B9B9}" destId="{1FA025F9-2654-4A39-974A-ED63BDF45382}" srcOrd="1" destOrd="0" parTransId="{CAFBE7EC-642C-4F59-81EB-2E8CAD5D3F5E}" sibTransId="{A2566EC8-AAB4-4FCB-8D40-15323659E2E6}"/>
    <dgm:cxn modelId="{788EBAB2-9E93-4849-926D-A841260CBA1C}" type="presOf" srcId="{3BFA6391-904B-4F86-9BC0-76C6A80B2008}" destId="{3444C12E-D3B5-49CB-930D-A3FAE2A4A6A9}" srcOrd="0" destOrd="0" presId="urn:microsoft.com/office/officeart/2005/8/layout/vList2"/>
    <dgm:cxn modelId="{D9343198-A8E5-4686-8D1C-AA0F2BD89B89}" srcId="{7E5839CE-5404-456E-B58D-C2117274B9B9}" destId="{7B964631-122C-4E9D-919B-9449CCB35E79}" srcOrd="2" destOrd="0" parTransId="{4D18F50C-E511-465C-A713-3BFC1A1A6531}" sibTransId="{0CDC0FD1-7252-4780-8AE3-A6532C4CA78E}"/>
    <dgm:cxn modelId="{DEF58C78-113C-4932-BE5C-79925C3BAFC9}" srcId="{9269D71E-AF92-415E-9961-12EB5B2DEA38}" destId="{3A997B22-586D-4C8C-9332-EA62BF1362EC}" srcOrd="1" destOrd="0" parTransId="{1A7C4852-2E80-4524-8568-6E1574CD70B9}" sibTransId="{F0D05C28-9BA3-436C-B550-87F9BDDCB0E0}"/>
    <dgm:cxn modelId="{5C212245-C3BA-42AF-A8B8-0BB825C80203}" type="presOf" srcId="{7E5839CE-5404-456E-B58D-C2117274B9B9}" destId="{9A277909-9470-4516-87FB-A5470E39C7F4}" srcOrd="0" destOrd="0" presId="urn:microsoft.com/office/officeart/2005/8/layout/vList2"/>
    <dgm:cxn modelId="{09B43E8A-6A80-45DC-A563-D170CDBC676B}" srcId="{9269D71E-AF92-415E-9961-12EB5B2DEA38}" destId="{7E5839CE-5404-456E-B58D-C2117274B9B9}" srcOrd="0" destOrd="0" parTransId="{8EC56C11-E09F-42F6-BA52-0A79DC3D6A53}" sibTransId="{D555DB10-B276-4437-A738-BF987A0548DC}"/>
    <dgm:cxn modelId="{618FE382-B998-4C95-B955-8469AB4A9E47}" type="presOf" srcId="{1FA025F9-2654-4A39-974A-ED63BDF45382}" destId="{3444C12E-D3B5-49CB-930D-A3FAE2A4A6A9}" srcOrd="0" destOrd="1" presId="urn:microsoft.com/office/officeart/2005/8/layout/vList2"/>
    <dgm:cxn modelId="{F0FFC2FA-1889-49C5-9380-9AF0182A3D95}" srcId="{7E5839CE-5404-456E-B58D-C2117274B9B9}" destId="{3BFA6391-904B-4F86-9BC0-76C6A80B2008}" srcOrd="0" destOrd="0" parTransId="{A33EA39E-8B6E-4265-B5D7-54EBBF4A5D2C}" sibTransId="{33B0ACB9-0FC9-4427-9077-7E680D906D91}"/>
    <dgm:cxn modelId="{F26560B7-53F5-4656-9732-8FF68883FA38}" type="presOf" srcId="{3A997B22-586D-4C8C-9332-EA62BF1362EC}" destId="{B9FF59B4-754C-4AB6-8F9E-A989B45AB316}" srcOrd="0" destOrd="0" presId="urn:microsoft.com/office/officeart/2005/8/layout/vList2"/>
    <dgm:cxn modelId="{16B00FBB-AA35-44D8-AF64-897A9B453D85}" type="presOf" srcId="{9269D71E-AF92-415E-9961-12EB5B2DEA38}" destId="{1E6AF2DD-D6B7-4E55-802B-4DBA61DB6093}" srcOrd="0" destOrd="0" presId="urn:microsoft.com/office/officeart/2005/8/layout/vList2"/>
    <dgm:cxn modelId="{B1AE753B-F70A-4964-A808-812C747094F5}" type="presOf" srcId="{7B964631-122C-4E9D-919B-9449CCB35E79}" destId="{3444C12E-D3B5-49CB-930D-A3FAE2A4A6A9}" srcOrd="0" destOrd="2" presId="urn:microsoft.com/office/officeart/2005/8/layout/vList2"/>
    <dgm:cxn modelId="{1AC0D9AA-4F77-47AD-84B0-9F0071909562}" type="presParOf" srcId="{1E6AF2DD-D6B7-4E55-802B-4DBA61DB6093}" destId="{9A277909-9470-4516-87FB-A5470E39C7F4}" srcOrd="0" destOrd="0" presId="urn:microsoft.com/office/officeart/2005/8/layout/vList2"/>
    <dgm:cxn modelId="{48FD2F33-1C89-458A-883A-D86F3183B210}" type="presParOf" srcId="{1E6AF2DD-D6B7-4E55-802B-4DBA61DB6093}" destId="{3444C12E-D3B5-49CB-930D-A3FAE2A4A6A9}" srcOrd="1" destOrd="0" presId="urn:microsoft.com/office/officeart/2005/8/layout/vList2"/>
    <dgm:cxn modelId="{756D9BB0-916E-4659-A367-A7D2FB989A17}" type="presParOf" srcId="{1E6AF2DD-D6B7-4E55-802B-4DBA61DB6093}" destId="{B9FF59B4-754C-4AB6-8F9E-A989B45AB31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AC19CA-54AF-4E05-A1CC-C747AAFA9956}"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s-ES"/>
        </a:p>
      </dgm:t>
    </dgm:pt>
    <dgm:pt modelId="{A581ED0F-6A3F-41F1-A484-27D61876B709}">
      <dgm:prSet/>
      <dgm:spPr/>
      <dgm:t>
        <a:bodyPr/>
        <a:lstStyle/>
        <a:p>
          <a:pPr rtl="0"/>
          <a:r>
            <a:rPr lang="en-GB" dirty="0" smtClean="0"/>
            <a:t>What do you think is an effective way to prepare students for living and working in unfamiliar cultural settings? Please refer to the following dimensions (ABC Theory of culture contact):</a:t>
          </a:r>
          <a:endParaRPr lang="en-GB" dirty="0"/>
        </a:p>
      </dgm:t>
    </dgm:pt>
    <dgm:pt modelId="{9052EDFF-C32E-4F99-BA73-E924446D69CB}" type="parTrans" cxnId="{2ADBB232-6C1B-42BB-807D-E71F920E3B62}">
      <dgm:prSet/>
      <dgm:spPr/>
      <dgm:t>
        <a:bodyPr/>
        <a:lstStyle/>
        <a:p>
          <a:endParaRPr lang="es-ES"/>
        </a:p>
      </dgm:t>
    </dgm:pt>
    <dgm:pt modelId="{DC67067B-10A4-4D83-B428-4524C56F29B9}" type="sibTrans" cxnId="{2ADBB232-6C1B-42BB-807D-E71F920E3B62}">
      <dgm:prSet/>
      <dgm:spPr/>
      <dgm:t>
        <a:bodyPr/>
        <a:lstStyle/>
        <a:p>
          <a:endParaRPr lang="es-ES"/>
        </a:p>
      </dgm:t>
    </dgm:pt>
    <dgm:pt modelId="{F2FCC6E8-1927-4346-9929-9C2393FB5A91}">
      <dgm:prSet/>
      <dgm:spPr/>
      <dgm:t>
        <a:bodyPr/>
        <a:lstStyle/>
        <a:p>
          <a:pPr rtl="0"/>
          <a:r>
            <a:rPr lang="en-GB" smtClean="0"/>
            <a:t>Behavioural</a:t>
          </a:r>
          <a:endParaRPr lang="en-GB"/>
        </a:p>
      </dgm:t>
    </dgm:pt>
    <dgm:pt modelId="{8A85E64D-76B6-47A7-B157-4BB7FD738357}" type="parTrans" cxnId="{87FAC3C2-C718-4F64-9FF7-761B409FC045}">
      <dgm:prSet/>
      <dgm:spPr/>
      <dgm:t>
        <a:bodyPr/>
        <a:lstStyle/>
        <a:p>
          <a:endParaRPr lang="es-ES"/>
        </a:p>
      </dgm:t>
    </dgm:pt>
    <dgm:pt modelId="{E5A5006B-2D96-4D5D-9B14-0ACA37239C22}" type="sibTrans" cxnId="{87FAC3C2-C718-4F64-9FF7-761B409FC045}">
      <dgm:prSet/>
      <dgm:spPr/>
      <dgm:t>
        <a:bodyPr/>
        <a:lstStyle/>
        <a:p>
          <a:endParaRPr lang="es-ES"/>
        </a:p>
      </dgm:t>
    </dgm:pt>
    <dgm:pt modelId="{384AEFFA-99C6-47BB-B456-BAE039E5A4FC}">
      <dgm:prSet/>
      <dgm:spPr/>
      <dgm:t>
        <a:bodyPr/>
        <a:lstStyle/>
        <a:p>
          <a:pPr rtl="0"/>
          <a:r>
            <a:rPr lang="en-GB" smtClean="0"/>
            <a:t>Cognitive</a:t>
          </a:r>
          <a:endParaRPr lang="en-GB"/>
        </a:p>
      </dgm:t>
    </dgm:pt>
    <dgm:pt modelId="{88C3156E-E3B9-420F-BBA1-D1B06C21E0EC}" type="parTrans" cxnId="{1916E104-E7F7-49C9-9035-7921E4C3BEE6}">
      <dgm:prSet/>
      <dgm:spPr/>
      <dgm:t>
        <a:bodyPr/>
        <a:lstStyle/>
        <a:p>
          <a:endParaRPr lang="es-ES"/>
        </a:p>
      </dgm:t>
    </dgm:pt>
    <dgm:pt modelId="{E130320C-421E-4E2D-B3DD-4FDCF9372C37}" type="sibTrans" cxnId="{1916E104-E7F7-49C9-9035-7921E4C3BEE6}">
      <dgm:prSet/>
      <dgm:spPr/>
      <dgm:t>
        <a:bodyPr/>
        <a:lstStyle/>
        <a:p>
          <a:endParaRPr lang="es-ES"/>
        </a:p>
      </dgm:t>
    </dgm:pt>
    <dgm:pt modelId="{98A2DBB4-FA56-44F8-A7D7-ACA6ED3E2C46}">
      <dgm:prSet/>
      <dgm:spPr/>
      <dgm:t>
        <a:bodyPr/>
        <a:lstStyle/>
        <a:p>
          <a:pPr rtl="0"/>
          <a:r>
            <a:rPr lang="en-GB" smtClean="0"/>
            <a:t>Affective</a:t>
          </a:r>
          <a:endParaRPr lang="en-GB"/>
        </a:p>
      </dgm:t>
    </dgm:pt>
    <dgm:pt modelId="{52350F20-86F5-439D-9873-261D08E541F7}" type="parTrans" cxnId="{A5B762CF-FABC-45B5-90FE-F664C697BDFA}">
      <dgm:prSet/>
      <dgm:spPr/>
      <dgm:t>
        <a:bodyPr/>
        <a:lstStyle/>
        <a:p>
          <a:endParaRPr lang="es-ES"/>
        </a:p>
      </dgm:t>
    </dgm:pt>
    <dgm:pt modelId="{F667AEBC-CC37-4DFC-8C6D-421A2D953018}" type="sibTrans" cxnId="{A5B762CF-FABC-45B5-90FE-F664C697BDFA}">
      <dgm:prSet/>
      <dgm:spPr/>
      <dgm:t>
        <a:bodyPr/>
        <a:lstStyle/>
        <a:p>
          <a:endParaRPr lang="es-ES"/>
        </a:p>
      </dgm:t>
    </dgm:pt>
    <dgm:pt modelId="{6FC8BF1B-8A1E-4535-AF04-A36A2839C8B9}">
      <dgm:prSet/>
      <dgm:spPr/>
      <dgm:t>
        <a:bodyPr/>
        <a:lstStyle/>
        <a:p>
          <a:pPr rtl="0"/>
          <a:r>
            <a:rPr lang="en-GB" smtClean="0"/>
            <a:t>More generally, share and discuss concrete ideas on how to promote intercultural skills in the classroom.</a:t>
          </a:r>
          <a:endParaRPr lang="en-GB"/>
        </a:p>
      </dgm:t>
    </dgm:pt>
    <dgm:pt modelId="{93691564-694A-493F-9290-0A43E72842FA}" type="parTrans" cxnId="{CFADF058-FCB1-4B3B-A739-49ADA9CC0D93}">
      <dgm:prSet/>
      <dgm:spPr/>
      <dgm:t>
        <a:bodyPr/>
        <a:lstStyle/>
        <a:p>
          <a:endParaRPr lang="es-ES"/>
        </a:p>
      </dgm:t>
    </dgm:pt>
    <dgm:pt modelId="{AA064F09-1DBD-427B-B576-2F609B4319A0}" type="sibTrans" cxnId="{CFADF058-FCB1-4B3B-A739-49ADA9CC0D93}">
      <dgm:prSet/>
      <dgm:spPr/>
      <dgm:t>
        <a:bodyPr/>
        <a:lstStyle/>
        <a:p>
          <a:endParaRPr lang="es-ES"/>
        </a:p>
      </dgm:t>
    </dgm:pt>
    <dgm:pt modelId="{C0435ABE-01A3-4556-9F7F-F52DBD436E46}" type="pres">
      <dgm:prSet presAssocID="{0EAC19CA-54AF-4E05-A1CC-C747AAFA9956}" presName="linear" presStyleCnt="0">
        <dgm:presLayoutVars>
          <dgm:animLvl val="lvl"/>
          <dgm:resizeHandles val="exact"/>
        </dgm:presLayoutVars>
      </dgm:prSet>
      <dgm:spPr/>
      <dgm:t>
        <a:bodyPr/>
        <a:lstStyle/>
        <a:p>
          <a:endParaRPr lang="en-GB"/>
        </a:p>
      </dgm:t>
    </dgm:pt>
    <dgm:pt modelId="{39B2C908-E21C-49B4-A58B-E4E2CE54DB4D}" type="pres">
      <dgm:prSet presAssocID="{A581ED0F-6A3F-41F1-A484-27D61876B709}" presName="parentText" presStyleLbl="node1" presStyleIdx="0" presStyleCnt="2">
        <dgm:presLayoutVars>
          <dgm:chMax val="0"/>
          <dgm:bulletEnabled val="1"/>
        </dgm:presLayoutVars>
      </dgm:prSet>
      <dgm:spPr/>
      <dgm:t>
        <a:bodyPr/>
        <a:lstStyle/>
        <a:p>
          <a:endParaRPr lang="en-GB"/>
        </a:p>
      </dgm:t>
    </dgm:pt>
    <dgm:pt modelId="{6059645D-A879-4814-8942-C8B312A331C3}" type="pres">
      <dgm:prSet presAssocID="{A581ED0F-6A3F-41F1-A484-27D61876B709}" presName="childText" presStyleLbl="revTx" presStyleIdx="0" presStyleCnt="1">
        <dgm:presLayoutVars>
          <dgm:bulletEnabled val="1"/>
        </dgm:presLayoutVars>
      </dgm:prSet>
      <dgm:spPr/>
      <dgm:t>
        <a:bodyPr/>
        <a:lstStyle/>
        <a:p>
          <a:endParaRPr lang="en-GB"/>
        </a:p>
      </dgm:t>
    </dgm:pt>
    <dgm:pt modelId="{998D2BE1-B7B2-4C44-9CF2-24998BB1618C}" type="pres">
      <dgm:prSet presAssocID="{6FC8BF1B-8A1E-4535-AF04-A36A2839C8B9}" presName="parentText" presStyleLbl="node1" presStyleIdx="1" presStyleCnt="2">
        <dgm:presLayoutVars>
          <dgm:chMax val="0"/>
          <dgm:bulletEnabled val="1"/>
        </dgm:presLayoutVars>
      </dgm:prSet>
      <dgm:spPr/>
      <dgm:t>
        <a:bodyPr/>
        <a:lstStyle/>
        <a:p>
          <a:endParaRPr lang="en-GB"/>
        </a:p>
      </dgm:t>
    </dgm:pt>
  </dgm:ptLst>
  <dgm:cxnLst>
    <dgm:cxn modelId="{65C2C214-1E03-44D1-9412-3C6B31C0D563}" type="presOf" srcId="{F2FCC6E8-1927-4346-9929-9C2393FB5A91}" destId="{6059645D-A879-4814-8942-C8B312A331C3}" srcOrd="0" destOrd="0" presId="urn:microsoft.com/office/officeart/2005/8/layout/vList2"/>
    <dgm:cxn modelId="{8E82C7FA-CDCD-42CC-AD21-5E62EBBCDE09}" type="presOf" srcId="{384AEFFA-99C6-47BB-B456-BAE039E5A4FC}" destId="{6059645D-A879-4814-8942-C8B312A331C3}" srcOrd="0" destOrd="1" presId="urn:microsoft.com/office/officeart/2005/8/layout/vList2"/>
    <dgm:cxn modelId="{1916E104-E7F7-49C9-9035-7921E4C3BEE6}" srcId="{A581ED0F-6A3F-41F1-A484-27D61876B709}" destId="{384AEFFA-99C6-47BB-B456-BAE039E5A4FC}" srcOrd="1" destOrd="0" parTransId="{88C3156E-E3B9-420F-BBA1-D1B06C21E0EC}" sibTransId="{E130320C-421E-4E2D-B3DD-4FDCF9372C37}"/>
    <dgm:cxn modelId="{CFADF058-FCB1-4B3B-A739-49ADA9CC0D93}" srcId="{0EAC19CA-54AF-4E05-A1CC-C747AAFA9956}" destId="{6FC8BF1B-8A1E-4535-AF04-A36A2839C8B9}" srcOrd="1" destOrd="0" parTransId="{93691564-694A-493F-9290-0A43E72842FA}" sibTransId="{AA064F09-1DBD-427B-B576-2F609B4319A0}"/>
    <dgm:cxn modelId="{6A396A4B-814C-467D-8D3D-75D96965EA82}" type="presOf" srcId="{6FC8BF1B-8A1E-4535-AF04-A36A2839C8B9}" destId="{998D2BE1-B7B2-4C44-9CF2-24998BB1618C}" srcOrd="0" destOrd="0" presId="urn:microsoft.com/office/officeart/2005/8/layout/vList2"/>
    <dgm:cxn modelId="{90CA1720-59E8-438D-BB3F-107C7C9AF003}" type="presOf" srcId="{98A2DBB4-FA56-44F8-A7D7-ACA6ED3E2C46}" destId="{6059645D-A879-4814-8942-C8B312A331C3}" srcOrd="0" destOrd="2" presId="urn:microsoft.com/office/officeart/2005/8/layout/vList2"/>
    <dgm:cxn modelId="{87FAC3C2-C718-4F64-9FF7-761B409FC045}" srcId="{A581ED0F-6A3F-41F1-A484-27D61876B709}" destId="{F2FCC6E8-1927-4346-9929-9C2393FB5A91}" srcOrd="0" destOrd="0" parTransId="{8A85E64D-76B6-47A7-B157-4BB7FD738357}" sibTransId="{E5A5006B-2D96-4D5D-9B14-0ACA37239C22}"/>
    <dgm:cxn modelId="{8DF500B6-09CB-466E-A7F6-6A57A44F5271}" type="presOf" srcId="{A581ED0F-6A3F-41F1-A484-27D61876B709}" destId="{39B2C908-E21C-49B4-A58B-E4E2CE54DB4D}" srcOrd="0" destOrd="0" presId="urn:microsoft.com/office/officeart/2005/8/layout/vList2"/>
    <dgm:cxn modelId="{276CC3F3-A375-4BC3-8724-0B2EC3BB52C9}" type="presOf" srcId="{0EAC19CA-54AF-4E05-A1CC-C747AAFA9956}" destId="{C0435ABE-01A3-4556-9F7F-F52DBD436E46}" srcOrd="0" destOrd="0" presId="urn:microsoft.com/office/officeart/2005/8/layout/vList2"/>
    <dgm:cxn modelId="{2ADBB232-6C1B-42BB-807D-E71F920E3B62}" srcId="{0EAC19CA-54AF-4E05-A1CC-C747AAFA9956}" destId="{A581ED0F-6A3F-41F1-A484-27D61876B709}" srcOrd="0" destOrd="0" parTransId="{9052EDFF-C32E-4F99-BA73-E924446D69CB}" sibTransId="{DC67067B-10A4-4D83-B428-4524C56F29B9}"/>
    <dgm:cxn modelId="{A5B762CF-FABC-45B5-90FE-F664C697BDFA}" srcId="{A581ED0F-6A3F-41F1-A484-27D61876B709}" destId="{98A2DBB4-FA56-44F8-A7D7-ACA6ED3E2C46}" srcOrd="2" destOrd="0" parTransId="{52350F20-86F5-439D-9873-261D08E541F7}" sibTransId="{F667AEBC-CC37-4DFC-8C6D-421A2D953018}"/>
    <dgm:cxn modelId="{E26320F7-3F7A-409D-95E6-B2889DF8F974}" type="presParOf" srcId="{C0435ABE-01A3-4556-9F7F-F52DBD436E46}" destId="{39B2C908-E21C-49B4-A58B-E4E2CE54DB4D}" srcOrd="0" destOrd="0" presId="urn:microsoft.com/office/officeart/2005/8/layout/vList2"/>
    <dgm:cxn modelId="{2029EB06-2728-4915-BCE9-2B2353ACAF19}" type="presParOf" srcId="{C0435ABE-01A3-4556-9F7F-F52DBD436E46}" destId="{6059645D-A879-4814-8942-C8B312A331C3}" srcOrd="1" destOrd="0" presId="urn:microsoft.com/office/officeart/2005/8/layout/vList2"/>
    <dgm:cxn modelId="{4F148CAC-6327-419F-8D17-1CF8EE137D2D}" type="presParOf" srcId="{C0435ABE-01A3-4556-9F7F-F52DBD436E46}" destId="{998D2BE1-B7B2-4C44-9CF2-24998BB1618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80FE80-272C-410D-A6EE-B25E5DF1FE3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S"/>
        </a:p>
      </dgm:t>
    </dgm:pt>
    <dgm:pt modelId="{8768E85A-03F5-4439-A1ED-743795449B3E}">
      <dgm:prSet/>
      <dgm:spPr/>
      <dgm:t>
        <a:bodyPr/>
        <a:lstStyle/>
        <a:p>
          <a:pPr rtl="0"/>
          <a:r>
            <a:rPr lang="en-GB" dirty="0" smtClean="0"/>
            <a:t>‘If you just communicate, you can get by. But if you communicate skilfully, you can work miracles.’ (Jim </a:t>
          </a:r>
          <a:r>
            <a:rPr lang="en-GB" dirty="0" err="1" smtClean="0"/>
            <a:t>Rohn</a:t>
          </a:r>
          <a:r>
            <a:rPr lang="en-GB" dirty="0" smtClean="0"/>
            <a:t>)</a:t>
          </a:r>
          <a:endParaRPr lang="en-GB" dirty="0"/>
        </a:p>
      </dgm:t>
    </dgm:pt>
    <dgm:pt modelId="{0EBC8F81-0BED-4794-9D98-979F75B697E4}" type="parTrans" cxnId="{B89D0C03-CE16-4B15-9BDB-1D1B218020B7}">
      <dgm:prSet/>
      <dgm:spPr/>
      <dgm:t>
        <a:bodyPr/>
        <a:lstStyle/>
        <a:p>
          <a:endParaRPr lang="es-ES"/>
        </a:p>
      </dgm:t>
    </dgm:pt>
    <dgm:pt modelId="{10813836-7FBB-4416-A5E3-915420170433}" type="sibTrans" cxnId="{B89D0C03-CE16-4B15-9BDB-1D1B218020B7}">
      <dgm:prSet/>
      <dgm:spPr/>
      <dgm:t>
        <a:bodyPr/>
        <a:lstStyle/>
        <a:p>
          <a:endParaRPr lang="es-ES"/>
        </a:p>
      </dgm:t>
    </dgm:pt>
    <dgm:pt modelId="{69A101FC-ADC2-4CAC-8A2E-41B66E48E253}">
      <dgm:prSet/>
      <dgm:spPr/>
      <dgm:t>
        <a:bodyPr/>
        <a:lstStyle/>
        <a:p>
          <a:pPr rtl="0"/>
          <a:r>
            <a:rPr lang="en-GB" dirty="0" smtClean="0"/>
            <a:t>‘The most important thing in communication is to hear what isn’t being said’ (Peter Drucker)</a:t>
          </a:r>
          <a:endParaRPr lang="en-GB" dirty="0"/>
        </a:p>
      </dgm:t>
    </dgm:pt>
    <dgm:pt modelId="{365B476C-92F5-4AB0-AB6B-70F29196A73C}" type="parTrans" cxnId="{D913968B-E47F-407E-8112-DC812C18EFEE}">
      <dgm:prSet/>
      <dgm:spPr/>
      <dgm:t>
        <a:bodyPr/>
        <a:lstStyle/>
        <a:p>
          <a:endParaRPr lang="es-ES"/>
        </a:p>
      </dgm:t>
    </dgm:pt>
    <dgm:pt modelId="{6C7BF088-3276-4B55-845D-C8F82BDEF474}" type="sibTrans" cxnId="{D913968B-E47F-407E-8112-DC812C18EFEE}">
      <dgm:prSet/>
      <dgm:spPr/>
      <dgm:t>
        <a:bodyPr/>
        <a:lstStyle/>
        <a:p>
          <a:endParaRPr lang="es-ES"/>
        </a:p>
      </dgm:t>
    </dgm:pt>
    <dgm:pt modelId="{8F2CED1F-38F3-4706-945D-C81905BFEFE3}" type="pres">
      <dgm:prSet presAssocID="{4780FE80-272C-410D-A6EE-B25E5DF1FE32}" presName="Name0" presStyleCnt="0">
        <dgm:presLayoutVars>
          <dgm:chMax val="7"/>
          <dgm:chPref val="7"/>
          <dgm:dir/>
        </dgm:presLayoutVars>
      </dgm:prSet>
      <dgm:spPr/>
      <dgm:t>
        <a:bodyPr/>
        <a:lstStyle/>
        <a:p>
          <a:endParaRPr lang="en-GB"/>
        </a:p>
      </dgm:t>
    </dgm:pt>
    <dgm:pt modelId="{D8211A07-ECBA-45CF-9E57-D1B0067DD3E5}" type="pres">
      <dgm:prSet presAssocID="{4780FE80-272C-410D-A6EE-B25E5DF1FE32}" presName="Name1" presStyleCnt="0"/>
      <dgm:spPr/>
    </dgm:pt>
    <dgm:pt modelId="{07CBE9B2-C485-4674-B6EF-516677C38871}" type="pres">
      <dgm:prSet presAssocID="{4780FE80-272C-410D-A6EE-B25E5DF1FE32}" presName="cycle" presStyleCnt="0"/>
      <dgm:spPr/>
    </dgm:pt>
    <dgm:pt modelId="{8E407171-1076-49DA-8DD3-D829F80BF71E}" type="pres">
      <dgm:prSet presAssocID="{4780FE80-272C-410D-A6EE-B25E5DF1FE32}" presName="srcNode" presStyleLbl="node1" presStyleIdx="0" presStyleCnt="2"/>
      <dgm:spPr/>
    </dgm:pt>
    <dgm:pt modelId="{6ECF0A73-AFFA-4062-B9EB-26CBD78976AE}" type="pres">
      <dgm:prSet presAssocID="{4780FE80-272C-410D-A6EE-B25E5DF1FE32}" presName="conn" presStyleLbl="parChTrans1D2" presStyleIdx="0" presStyleCnt="1"/>
      <dgm:spPr/>
      <dgm:t>
        <a:bodyPr/>
        <a:lstStyle/>
        <a:p>
          <a:endParaRPr lang="en-GB"/>
        </a:p>
      </dgm:t>
    </dgm:pt>
    <dgm:pt modelId="{FFDE9536-AC27-418F-A716-3946CBC8053C}" type="pres">
      <dgm:prSet presAssocID="{4780FE80-272C-410D-A6EE-B25E5DF1FE32}" presName="extraNode" presStyleLbl="node1" presStyleIdx="0" presStyleCnt="2"/>
      <dgm:spPr/>
    </dgm:pt>
    <dgm:pt modelId="{35B37182-BDEA-4DFD-AE87-E3571293E59C}" type="pres">
      <dgm:prSet presAssocID="{4780FE80-272C-410D-A6EE-B25E5DF1FE32}" presName="dstNode" presStyleLbl="node1" presStyleIdx="0" presStyleCnt="2"/>
      <dgm:spPr/>
    </dgm:pt>
    <dgm:pt modelId="{10308528-FEB0-4150-95C4-E6DFB06BE29A}" type="pres">
      <dgm:prSet presAssocID="{8768E85A-03F5-4439-A1ED-743795449B3E}" presName="text_1" presStyleLbl="node1" presStyleIdx="0" presStyleCnt="2">
        <dgm:presLayoutVars>
          <dgm:bulletEnabled val="1"/>
        </dgm:presLayoutVars>
      </dgm:prSet>
      <dgm:spPr/>
      <dgm:t>
        <a:bodyPr/>
        <a:lstStyle/>
        <a:p>
          <a:endParaRPr lang="en-GB"/>
        </a:p>
      </dgm:t>
    </dgm:pt>
    <dgm:pt modelId="{D950E5E6-25B5-41E7-97B6-ED9531AF5667}" type="pres">
      <dgm:prSet presAssocID="{8768E85A-03F5-4439-A1ED-743795449B3E}" presName="accent_1" presStyleCnt="0"/>
      <dgm:spPr/>
    </dgm:pt>
    <dgm:pt modelId="{63EB2ED8-3885-4760-A11D-BFA55AF33531}" type="pres">
      <dgm:prSet presAssocID="{8768E85A-03F5-4439-A1ED-743795449B3E}" presName="accentRepeatNode" presStyleLbl="solidFgAcc1" presStyleIdx="0" presStyleCnt="2"/>
      <dgm:spPr>
        <a:blipFill rotWithShape="0">
          <a:blip xmlns:r="http://schemas.openxmlformats.org/officeDocument/2006/relationships" r:embed="rId1"/>
          <a:stretch>
            <a:fillRect/>
          </a:stretch>
        </a:blipFill>
      </dgm:spPr>
    </dgm:pt>
    <dgm:pt modelId="{CC897FE6-0B61-41A2-8B2F-DE57BF48FE0B}" type="pres">
      <dgm:prSet presAssocID="{69A101FC-ADC2-4CAC-8A2E-41B66E48E253}" presName="text_2" presStyleLbl="node1" presStyleIdx="1" presStyleCnt="2">
        <dgm:presLayoutVars>
          <dgm:bulletEnabled val="1"/>
        </dgm:presLayoutVars>
      </dgm:prSet>
      <dgm:spPr/>
      <dgm:t>
        <a:bodyPr/>
        <a:lstStyle/>
        <a:p>
          <a:endParaRPr lang="en-GB"/>
        </a:p>
      </dgm:t>
    </dgm:pt>
    <dgm:pt modelId="{C66A2C00-2B91-45CE-90BF-DBEDB9AB867A}" type="pres">
      <dgm:prSet presAssocID="{69A101FC-ADC2-4CAC-8A2E-41B66E48E253}" presName="accent_2" presStyleCnt="0"/>
      <dgm:spPr/>
    </dgm:pt>
    <dgm:pt modelId="{7264C651-8995-4954-94EE-FD37BC3F0D03}" type="pres">
      <dgm:prSet presAssocID="{69A101FC-ADC2-4CAC-8A2E-41B66E48E253}" presName="accentRepeatNode" presStyleLbl="solidFgAcc1" presStyleIdx="1" presStyleCnt="2"/>
      <dgm:spPr/>
    </dgm:pt>
  </dgm:ptLst>
  <dgm:cxnLst>
    <dgm:cxn modelId="{92444673-F220-445A-96FF-D7C8C3CA924A}" type="presOf" srcId="{4780FE80-272C-410D-A6EE-B25E5DF1FE32}" destId="{8F2CED1F-38F3-4706-945D-C81905BFEFE3}" srcOrd="0" destOrd="0" presId="urn:microsoft.com/office/officeart/2008/layout/VerticalCurvedList"/>
    <dgm:cxn modelId="{B89D0C03-CE16-4B15-9BDB-1D1B218020B7}" srcId="{4780FE80-272C-410D-A6EE-B25E5DF1FE32}" destId="{8768E85A-03F5-4439-A1ED-743795449B3E}" srcOrd="0" destOrd="0" parTransId="{0EBC8F81-0BED-4794-9D98-979F75B697E4}" sibTransId="{10813836-7FBB-4416-A5E3-915420170433}"/>
    <dgm:cxn modelId="{6CD0054E-5233-4F31-A8E0-B837B9789033}" type="presOf" srcId="{10813836-7FBB-4416-A5E3-915420170433}" destId="{6ECF0A73-AFFA-4062-B9EB-26CBD78976AE}" srcOrd="0" destOrd="0" presId="urn:microsoft.com/office/officeart/2008/layout/VerticalCurvedList"/>
    <dgm:cxn modelId="{7FC5DFAD-3F9F-4777-8F86-FC78229C1367}" type="presOf" srcId="{8768E85A-03F5-4439-A1ED-743795449B3E}" destId="{10308528-FEB0-4150-95C4-E6DFB06BE29A}" srcOrd="0" destOrd="0" presId="urn:microsoft.com/office/officeart/2008/layout/VerticalCurvedList"/>
    <dgm:cxn modelId="{D913968B-E47F-407E-8112-DC812C18EFEE}" srcId="{4780FE80-272C-410D-A6EE-B25E5DF1FE32}" destId="{69A101FC-ADC2-4CAC-8A2E-41B66E48E253}" srcOrd="1" destOrd="0" parTransId="{365B476C-92F5-4AB0-AB6B-70F29196A73C}" sibTransId="{6C7BF088-3276-4B55-845D-C8F82BDEF474}"/>
    <dgm:cxn modelId="{16F0075A-22BD-4D50-9ADD-3351D669248B}" type="presOf" srcId="{69A101FC-ADC2-4CAC-8A2E-41B66E48E253}" destId="{CC897FE6-0B61-41A2-8B2F-DE57BF48FE0B}" srcOrd="0" destOrd="0" presId="urn:microsoft.com/office/officeart/2008/layout/VerticalCurvedList"/>
    <dgm:cxn modelId="{5C6DD5A1-4B90-4299-A6EA-78FEF5413E17}" type="presParOf" srcId="{8F2CED1F-38F3-4706-945D-C81905BFEFE3}" destId="{D8211A07-ECBA-45CF-9E57-D1B0067DD3E5}" srcOrd="0" destOrd="0" presId="urn:microsoft.com/office/officeart/2008/layout/VerticalCurvedList"/>
    <dgm:cxn modelId="{8654C3C6-7C07-473A-A713-24E8AAC92A82}" type="presParOf" srcId="{D8211A07-ECBA-45CF-9E57-D1B0067DD3E5}" destId="{07CBE9B2-C485-4674-B6EF-516677C38871}" srcOrd="0" destOrd="0" presId="urn:microsoft.com/office/officeart/2008/layout/VerticalCurvedList"/>
    <dgm:cxn modelId="{A5AE013E-2E5B-49C5-B17D-E3D3630C2542}" type="presParOf" srcId="{07CBE9B2-C485-4674-B6EF-516677C38871}" destId="{8E407171-1076-49DA-8DD3-D829F80BF71E}" srcOrd="0" destOrd="0" presId="urn:microsoft.com/office/officeart/2008/layout/VerticalCurvedList"/>
    <dgm:cxn modelId="{C141AB6F-577C-4790-A3F2-CAB43746128E}" type="presParOf" srcId="{07CBE9B2-C485-4674-B6EF-516677C38871}" destId="{6ECF0A73-AFFA-4062-B9EB-26CBD78976AE}" srcOrd="1" destOrd="0" presId="urn:microsoft.com/office/officeart/2008/layout/VerticalCurvedList"/>
    <dgm:cxn modelId="{84C971D2-398C-4286-A1AD-389DA24DFAD5}" type="presParOf" srcId="{07CBE9B2-C485-4674-B6EF-516677C38871}" destId="{FFDE9536-AC27-418F-A716-3946CBC8053C}" srcOrd="2" destOrd="0" presId="urn:microsoft.com/office/officeart/2008/layout/VerticalCurvedList"/>
    <dgm:cxn modelId="{6F11B985-3AEB-4A16-BA20-085099C7439B}" type="presParOf" srcId="{07CBE9B2-C485-4674-B6EF-516677C38871}" destId="{35B37182-BDEA-4DFD-AE87-E3571293E59C}" srcOrd="3" destOrd="0" presId="urn:microsoft.com/office/officeart/2008/layout/VerticalCurvedList"/>
    <dgm:cxn modelId="{7D3D5425-F435-4DCD-9485-E49048832E5A}" type="presParOf" srcId="{D8211A07-ECBA-45CF-9E57-D1B0067DD3E5}" destId="{10308528-FEB0-4150-95C4-E6DFB06BE29A}" srcOrd="1" destOrd="0" presId="urn:microsoft.com/office/officeart/2008/layout/VerticalCurvedList"/>
    <dgm:cxn modelId="{F34FB40A-A035-415E-9823-D937213CCFA2}" type="presParOf" srcId="{D8211A07-ECBA-45CF-9E57-D1B0067DD3E5}" destId="{D950E5E6-25B5-41E7-97B6-ED9531AF5667}" srcOrd="2" destOrd="0" presId="urn:microsoft.com/office/officeart/2008/layout/VerticalCurvedList"/>
    <dgm:cxn modelId="{78F2A9BB-0CDA-4B92-A3E5-034B77D5A9C6}" type="presParOf" srcId="{D950E5E6-25B5-41E7-97B6-ED9531AF5667}" destId="{63EB2ED8-3885-4760-A11D-BFA55AF33531}" srcOrd="0" destOrd="0" presId="urn:microsoft.com/office/officeart/2008/layout/VerticalCurvedList"/>
    <dgm:cxn modelId="{1759691B-9890-481C-ADFF-5930DC8EE286}" type="presParOf" srcId="{D8211A07-ECBA-45CF-9E57-D1B0067DD3E5}" destId="{CC897FE6-0B61-41A2-8B2F-DE57BF48FE0B}" srcOrd="3" destOrd="0" presId="urn:microsoft.com/office/officeart/2008/layout/VerticalCurvedList"/>
    <dgm:cxn modelId="{AFB55EE5-9B8F-46AB-B972-B1876148DF08}" type="presParOf" srcId="{D8211A07-ECBA-45CF-9E57-D1B0067DD3E5}" destId="{C66A2C00-2B91-45CE-90BF-DBEDB9AB867A}" srcOrd="4" destOrd="0" presId="urn:microsoft.com/office/officeart/2008/layout/VerticalCurvedList"/>
    <dgm:cxn modelId="{A65285DF-8CEC-4577-98C8-69F49EA227DA}" type="presParOf" srcId="{C66A2C00-2B91-45CE-90BF-DBEDB9AB867A}" destId="{7264C651-8995-4954-94EE-FD37BC3F0D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A4CCA-F6E0-4F04-8412-A6493994E144}">
      <dsp:nvSpPr>
        <dsp:cNvPr id="0" name=""/>
        <dsp:cNvSpPr/>
      </dsp:nvSpPr>
      <dsp:spPr>
        <a:xfrm>
          <a:off x="0" y="77382"/>
          <a:ext cx="9663114"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smtClean="0"/>
            <a:t>THE FACTS</a:t>
          </a:r>
          <a:endParaRPr lang="en-GB" sz="2800" kern="1200"/>
        </a:p>
      </dsp:txBody>
      <dsp:txXfrm>
        <a:off x="32784" y="110166"/>
        <a:ext cx="9597546" cy="606012"/>
      </dsp:txXfrm>
    </dsp:sp>
    <dsp:sp modelId="{72F3743E-8642-402B-B708-8644342EC066}">
      <dsp:nvSpPr>
        <dsp:cNvPr id="0" name=""/>
        <dsp:cNvSpPr/>
      </dsp:nvSpPr>
      <dsp:spPr>
        <a:xfrm>
          <a:off x="0" y="748962"/>
          <a:ext cx="9663114"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804"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GB" sz="2200" kern="1200" dirty="0" smtClean="0"/>
            <a:t>Chile is experiencing a severe energy crisis because of drought, a sharp reduction in natural gas imports from Argentina and the global escalation in oil prices. </a:t>
          </a:r>
          <a:r>
            <a:rPr lang="es-ES" sz="2200" kern="1200" dirty="0" err="1" smtClean="0"/>
            <a:t>Hidroaysén</a:t>
          </a:r>
          <a:r>
            <a:rPr lang="es-ES" sz="2200" kern="1200" dirty="0" smtClean="0"/>
            <a:t>, </a:t>
          </a:r>
          <a:r>
            <a:rPr lang="en-GB" sz="2200" kern="1200" dirty="0" smtClean="0"/>
            <a:t>proposed by </a:t>
          </a:r>
          <a:r>
            <a:rPr lang="en-GB" sz="2200" kern="1200" dirty="0" err="1" smtClean="0"/>
            <a:t>Endesa</a:t>
          </a:r>
          <a:r>
            <a:rPr lang="en-GB" sz="2200" kern="1200" dirty="0" smtClean="0"/>
            <a:t> Chile, is a project to build five giant dams in Chilean Patagonia, a pair on each of the region's two biggest rivers, the Baker and the Pascua. The dams would damage Patagonia, one of the Earth's wildest and most beautiful places, and they would also have an impact on its people, including its indigenous communities. </a:t>
          </a:r>
          <a:endParaRPr lang="en-GB" sz="2200" kern="1200" dirty="0"/>
        </a:p>
      </dsp:txBody>
      <dsp:txXfrm>
        <a:off x="0" y="748962"/>
        <a:ext cx="9663114" cy="2260440"/>
      </dsp:txXfrm>
    </dsp:sp>
    <dsp:sp modelId="{5B58EC26-E2B9-408A-8FCE-603E1DD02D53}">
      <dsp:nvSpPr>
        <dsp:cNvPr id="0" name=""/>
        <dsp:cNvSpPr/>
      </dsp:nvSpPr>
      <dsp:spPr>
        <a:xfrm>
          <a:off x="0" y="3009402"/>
          <a:ext cx="9663114"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smtClean="0"/>
            <a:t>YOUR ROLE</a:t>
          </a:r>
          <a:endParaRPr lang="en-GB" sz="2800" kern="1200"/>
        </a:p>
      </dsp:txBody>
      <dsp:txXfrm>
        <a:off x="32784" y="3042186"/>
        <a:ext cx="9597546" cy="606012"/>
      </dsp:txXfrm>
    </dsp:sp>
    <dsp:sp modelId="{C9F00E9A-74AB-41C9-8659-9AAC718E6BE7}">
      <dsp:nvSpPr>
        <dsp:cNvPr id="0" name=""/>
        <dsp:cNvSpPr/>
      </dsp:nvSpPr>
      <dsp:spPr>
        <a:xfrm>
          <a:off x="0" y="3680982"/>
          <a:ext cx="9663114"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804"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GB" sz="2200" kern="1200" dirty="0" smtClean="0"/>
            <a:t>After reading the source texts that we give you, briefly summarise the economic, environmental and social issues at stake. In a final simulation, which will consist of a meeting with all the people concerned, you will be given a role which will involve negotiating and suggesting realistic solutions to the problem. The objective will be to reach an agreement.</a:t>
          </a:r>
          <a:endParaRPr lang="en-GB" sz="2200" kern="1200" dirty="0"/>
        </a:p>
      </dsp:txBody>
      <dsp:txXfrm>
        <a:off x="0" y="3680982"/>
        <a:ext cx="9663114" cy="162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77909-9470-4516-87FB-A5470E39C7F4}">
      <dsp:nvSpPr>
        <dsp:cNvPr id="0" name=""/>
        <dsp:cNvSpPr/>
      </dsp:nvSpPr>
      <dsp:spPr>
        <a:xfrm>
          <a:off x="0" y="245419"/>
          <a:ext cx="10972800" cy="1231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smtClean="0"/>
            <a:t>Objectives: </a:t>
          </a:r>
          <a:endParaRPr lang="en-GB" sz="3100" kern="1200"/>
        </a:p>
      </dsp:txBody>
      <dsp:txXfrm>
        <a:off x="60116" y="305535"/>
        <a:ext cx="10852568" cy="1111247"/>
      </dsp:txXfrm>
    </dsp:sp>
    <dsp:sp modelId="{3444C12E-D3B5-49CB-930D-A3FAE2A4A6A9}">
      <dsp:nvSpPr>
        <dsp:cNvPr id="0" name=""/>
        <dsp:cNvSpPr/>
      </dsp:nvSpPr>
      <dsp:spPr>
        <a:xfrm>
          <a:off x="0" y="1476899"/>
          <a:ext cx="10972800"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GB" sz="2400" kern="1200" dirty="0" smtClean="0"/>
            <a:t>Learning to distinguish accents from Parisian 'norm' (sound patterns, phonetics, practice...)</a:t>
          </a:r>
          <a:endParaRPr lang="en-GB" sz="2400" kern="1200" dirty="0"/>
        </a:p>
        <a:p>
          <a:pPr marL="228600" lvl="1" indent="-228600" algn="l" defTabSz="1066800" rtl="0">
            <a:lnSpc>
              <a:spcPct val="90000"/>
            </a:lnSpc>
            <a:spcBef>
              <a:spcPct val="0"/>
            </a:spcBef>
            <a:spcAft>
              <a:spcPct val="20000"/>
            </a:spcAft>
            <a:buChar char="••"/>
          </a:pPr>
          <a:r>
            <a:rPr lang="en-GB" sz="2400" kern="1200" smtClean="0"/>
            <a:t>Understanding their disappearance (centralisation: history, media...)</a:t>
          </a:r>
          <a:endParaRPr lang="en-GB" sz="2400" kern="1200"/>
        </a:p>
        <a:p>
          <a:pPr marL="228600" lvl="1" indent="-228600" algn="l" defTabSz="1066800" rtl="0">
            <a:lnSpc>
              <a:spcPct val="90000"/>
            </a:lnSpc>
            <a:spcBef>
              <a:spcPct val="0"/>
            </a:spcBef>
            <a:spcAft>
              <a:spcPct val="20000"/>
            </a:spcAft>
            <a:buChar char="••"/>
          </a:pPr>
          <a:r>
            <a:rPr lang="en-GB" sz="2400" kern="1200" smtClean="0"/>
            <a:t>Understanding links to sociolinguistics (prestige, politics of regional languages...)</a:t>
          </a:r>
          <a:endParaRPr lang="en-GB" sz="2400" kern="1200"/>
        </a:p>
      </dsp:txBody>
      <dsp:txXfrm>
        <a:off x="0" y="1476899"/>
        <a:ext cx="10972800" cy="1572165"/>
      </dsp:txXfrm>
    </dsp:sp>
    <dsp:sp modelId="{B9FF59B4-754C-4AB6-8F9E-A989B45AB316}">
      <dsp:nvSpPr>
        <dsp:cNvPr id="0" name=""/>
        <dsp:cNvSpPr/>
      </dsp:nvSpPr>
      <dsp:spPr>
        <a:xfrm>
          <a:off x="0" y="3049064"/>
          <a:ext cx="10972800" cy="1231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smtClean="0"/>
            <a:t>Tools suggested: observation, interviews and discussions with native speakers, academic readings</a:t>
          </a:r>
          <a:endParaRPr lang="en-GB" sz="3100" kern="1200"/>
        </a:p>
      </dsp:txBody>
      <dsp:txXfrm>
        <a:off x="60116" y="3109180"/>
        <a:ext cx="10852568" cy="1111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2C908-E21C-49B4-A58B-E4E2CE54DB4D}">
      <dsp:nvSpPr>
        <dsp:cNvPr id="0" name=""/>
        <dsp:cNvSpPr/>
      </dsp:nvSpPr>
      <dsp:spPr>
        <a:xfrm>
          <a:off x="0" y="7806"/>
          <a:ext cx="10972800" cy="16497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dirty="0" smtClean="0"/>
            <a:t>What do you think is an effective way to prepare students for living and working in unfamiliar cultural settings? Please refer to the following dimensions (ABC Theory of culture contact):</a:t>
          </a:r>
          <a:endParaRPr lang="en-GB" sz="3000" kern="1200" dirty="0"/>
        </a:p>
      </dsp:txBody>
      <dsp:txXfrm>
        <a:off x="80532" y="88338"/>
        <a:ext cx="10811736" cy="1488636"/>
      </dsp:txXfrm>
    </dsp:sp>
    <dsp:sp modelId="{6059645D-A879-4814-8942-C8B312A331C3}">
      <dsp:nvSpPr>
        <dsp:cNvPr id="0" name=""/>
        <dsp:cNvSpPr/>
      </dsp:nvSpPr>
      <dsp:spPr>
        <a:xfrm>
          <a:off x="0" y="1657506"/>
          <a:ext cx="10972800"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GB" sz="2300" kern="1200" smtClean="0"/>
            <a:t>Behavioural</a:t>
          </a:r>
          <a:endParaRPr lang="en-GB" sz="2300" kern="1200"/>
        </a:p>
        <a:p>
          <a:pPr marL="228600" lvl="1" indent="-228600" algn="l" defTabSz="1022350" rtl="0">
            <a:lnSpc>
              <a:spcPct val="90000"/>
            </a:lnSpc>
            <a:spcBef>
              <a:spcPct val="0"/>
            </a:spcBef>
            <a:spcAft>
              <a:spcPct val="20000"/>
            </a:spcAft>
            <a:buChar char="••"/>
          </a:pPr>
          <a:r>
            <a:rPr lang="en-GB" sz="2300" kern="1200" smtClean="0"/>
            <a:t>Cognitive</a:t>
          </a:r>
          <a:endParaRPr lang="en-GB" sz="2300" kern="1200"/>
        </a:p>
        <a:p>
          <a:pPr marL="228600" lvl="1" indent="-228600" algn="l" defTabSz="1022350" rtl="0">
            <a:lnSpc>
              <a:spcPct val="90000"/>
            </a:lnSpc>
            <a:spcBef>
              <a:spcPct val="0"/>
            </a:spcBef>
            <a:spcAft>
              <a:spcPct val="20000"/>
            </a:spcAft>
            <a:buChar char="••"/>
          </a:pPr>
          <a:r>
            <a:rPr lang="en-GB" sz="2300" kern="1200" smtClean="0"/>
            <a:t>Affective</a:t>
          </a:r>
          <a:endParaRPr lang="en-GB" sz="2300" kern="1200"/>
        </a:p>
      </dsp:txBody>
      <dsp:txXfrm>
        <a:off x="0" y="1657506"/>
        <a:ext cx="10972800" cy="1210950"/>
      </dsp:txXfrm>
    </dsp:sp>
    <dsp:sp modelId="{998D2BE1-B7B2-4C44-9CF2-24998BB1618C}">
      <dsp:nvSpPr>
        <dsp:cNvPr id="0" name=""/>
        <dsp:cNvSpPr/>
      </dsp:nvSpPr>
      <dsp:spPr>
        <a:xfrm>
          <a:off x="0" y="2868456"/>
          <a:ext cx="10972800" cy="16497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kern="1200" smtClean="0"/>
            <a:t>More generally, share and discuss concrete ideas on how to promote intercultural skills in the classroom.</a:t>
          </a:r>
          <a:endParaRPr lang="en-GB" sz="3000" kern="1200"/>
        </a:p>
      </dsp:txBody>
      <dsp:txXfrm>
        <a:off x="80532" y="2948988"/>
        <a:ext cx="10811736" cy="1488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F0A73-AFFA-4062-B9EB-26CBD78976AE}">
      <dsp:nvSpPr>
        <dsp:cNvPr id="0" name=""/>
        <dsp:cNvSpPr/>
      </dsp:nvSpPr>
      <dsp:spPr>
        <a:xfrm>
          <a:off x="-4033322" y="-623497"/>
          <a:ext cx="4840586" cy="4840586"/>
        </a:xfrm>
        <a:prstGeom prst="blockArc">
          <a:avLst>
            <a:gd name="adj1" fmla="val 18900000"/>
            <a:gd name="adj2" fmla="val 2700000"/>
            <a:gd name="adj3" fmla="val 44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308528-FEB0-4150-95C4-E6DFB06BE29A}">
      <dsp:nvSpPr>
        <dsp:cNvPr id="0" name=""/>
        <dsp:cNvSpPr/>
      </dsp:nvSpPr>
      <dsp:spPr>
        <a:xfrm>
          <a:off x="660591" y="513380"/>
          <a:ext cx="9498773" cy="10266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4877" tIns="73660" rIns="73660" bIns="73660" numCol="1" spcCol="1270" anchor="ctr" anchorCtr="0">
          <a:noAutofit/>
        </a:bodyPr>
        <a:lstStyle/>
        <a:p>
          <a:pPr lvl="0" algn="l" defTabSz="1289050" rtl="0">
            <a:lnSpc>
              <a:spcPct val="90000"/>
            </a:lnSpc>
            <a:spcBef>
              <a:spcPct val="0"/>
            </a:spcBef>
            <a:spcAft>
              <a:spcPct val="35000"/>
            </a:spcAft>
          </a:pPr>
          <a:r>
            <a:rPr lang="en-GB" sz="2900" kern="1200" dirty="0" smtClean="0"/>
            <a:t>‘If you just communicate, you can get by. But if you communicate skilfully, you can work miracles.’ (Jim </a:t>
          </a:r>
          <a:r>
            <a:rPr lang="en-GB" sz="2900" kern="1200" dirty="0" err="1" smtClean="0"/>
            <a:t>Rohn</a:t>
          </a:r>
          <a:r>
            <a:rPr lang="en-GB" sz="2900" kern="1200" dirty="0" smtClean="0"/>
            <a:t>)</a:t>
          </a:r>
          <a:endParaRPr lang="en-GB" sz="2900" kern="1200" dirty="0"/>
        </a:p>
      </dsp:txBody>
      <dsp:txXfrm>
        <a:off x="660591" y="513380"/>
        <a:ext cx="9498773" cy="1026617"/>
      </dsp:txXfrm>
    </dsp:sp>
    <dsp:sp modelId="{63EB2ED8-3885-4760-A11D-BFA55AF33531}">
      <dsp:nvSpPr>
        <dsp:cNvPr id="0" name=""/>
        <dsp:cNvSpPr/>
      </dsp:nvSpPr>
      <dsp:spPr>
        <a:xfrm>
          <a:off x="18956" y="385053"/>
          <a:ext cx="1283271" cy="1283271"/>
        </a:xfrm>
        <a:prstGeom prst="ellipse">
          <a:avLst/>
        </a:prstGeom>
        <a:blipFill rotWithShape="0">
          <a:blip xmlns:r="http://schemas.openxmlformats.org/officeDocument/2006/relationships" r:embed="rId1"/>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897FE6-0B61-41A2-8B2F-DE57BF48FE0B}">
      <dsp:nvSpPr>
        <dsp:cNvPr id="0" name=""/>
        <dsp:cNvSpPr/>
      </dsp:nvSpPr>
      <dsp:spPr>
        <a:xfrm>
          <a:off x="660591" y="2053593"/>
          <a:ext cx="9498773" cy="10266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4877" tIns="73660" rIns="73660" bIns="73660" numCol="1" spcCol="1270" anchor="ctr" anchorCtr="0">
          <a:noAutofit/>
        </a:bodyPr>
        <a:lstStyle/>
        <a:p>
          <a:pPr lvl="0" algn="l" defTabSz="1289050" rtl="0">
            <a:lnSpc>
              <a:spcPct val="90000"/>
            </a:lnSpc>
            <a:spcBef>
              <a:spcPct val="0"/>
            </a:spcBef>
            <a:spcAft>
              <a:spcPct val="35000"/>
            </a:spcAft>
          </a:pPr>
          <a:r>
            <a:rPr lang="en-GB" sz="2900" kern="1200" dirty="0" smtClean="0"/>
            <a:t>‘The most important thing in communication is to hear what isn’t being said’ (Peter Drucker)</a:t>
          </a:r>
          <a:endParaRPr lang="en-GB" sz="2900" kern="1200" dirty="0"/>
        </a:p>
      </dsp:txBody>
      <dsp:txXfrm>
        <a:off x="660591" y="2053593"/>
        <a:ext cx="9498773" cy="1026617"/>
      </dsp:txXfrm>
    </dsp:sp>
    <dsp:sp modelId="{7264C651-8995-4954-94EE-FD37BC3F0D03}">
      <dsp:nvSpPr>
        <dsp:cNvPr id="0" name=""/>
        <dsp:cNvSpPr/>
      </dsp:nvSpPr>
      <dsp:spPr>
        <a:xfrm>
          <a:off x="18956" y="1925266"/>
          <a:ext cx="1283271" cy="128327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2F767F-410F-4D26-848E-673546AD7406}" type="datetimeFigureOut">
              <a:rPr lang="es-ES" smtClean="0"/>
              <a:t>20/01/2017</a:t>
            </a:fld>
            <a:endParaRPr lang="es-E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CC61A9-59B3-4B4D-970E-D5B69A69C044}" type="slidenum">
              <a:rPr lang="es-ES" smtClean="0"/>
              <a:t>‹#›</a:t>
            </a:fld>
            <a:endParaRPr lang="es-ES"/>
          </a:p>
        </p:txBody>
      </p:sp>
    </p:spTree>
    <p:extLst>
      <p:ext uri="{BB962C8B-B14F-4D97-AF65-F5344CB8AC3E}">
        <p14:creationId xmlns:p14="http://schemas.microsoft.com/office/powerpoint/2010/main" val="643426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85717-384B-4DD3-99DE-06E6F841A718}" type="datetimeFigureOut">
              <a:rPr lang="es-ES" smtClean="0"/>
              <a:t>20/01/2017</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CC33-1D4A-46DB-9305-CADC3D55CB46}" type="slidenum">
              <a:rPr lang="es-ES" smtClean="0"/>
              <a:t>‹#›</a:t>
            </a:fld>
            <a:endParaRPr lang="es-ES"/>
          </a:p>
        </p:txBody>
      </p:sp>
    </p:spTree>
    <p:extLst>
      <p:ext uri="{BB962C8B-B14F-4D97-AF65-F5344CB8AC3E}">
        <p14:creationId xmlns:p14="http://schemas.microsoft.com/office/powerpoint/2010/main" val="645681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llege.manchester.ac.uk/courses/?year=2016&amp;semester=1&amp;course=15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a:t>
            </a:r>
            <a:r>
              <a:rPr lang="en-GB" dirty="0"/>
              <a:t>the CEF included a discussion of intercultural competence and intercultural awareness, the question of assessment and the defining of levels of intercultural competence, had to be left </a:t>
            </a:r>
            <a:r>
              <a:rPr lang="en-GB" dirty="0" smtClean="0"/>
              <a:t>aside’ (</a:t>
            </a:r>
            <a:r>
              <a:rPr lang="en-GB" dirty="0" err="1" smtClean="0"/>
              <a:t>Byram</a:t>
            </a:r>
            <a:r>
              <a:rPr lang="en-GB" dirty="0" smtClean="0"/>
              <a:t>, </a:t>
            </a:r>
            <a:r>
              <a:rPr lang="en-GB" i="1" dirty="0" smtClean="0"/>
              <a:t>Intercultural Competence</a:t>
            </a:r>
            <a:r>
              <a:rPr lang="en-GB" dirty="0" smtClean="0"/>
              <a:t>)</a:t>
            </a:r>
            <a:endParaRPr lang="es-ES" dirty="0"/>
          </a:p>
        </p:txBody>
      </p:sp>
      <p:sp>
        <p:nvSpPr>
          <p:cNvPr id="4" name="Slide Number Placeholder 3"/>
          <p:cNvSpPr>
            <a:spLocks noGrp="1"/>
          </p:cNvSpPr>
          <p:nvPr>
            <p:ph type="sldNum" sz="quarter" idx="10"/>
          </p:nvPr>
        </p:nvSpPr>
        <p:spPr/>
        <p:txBody>
          <a:bodyPr/>
          <a:lstStyle/>
          <a:p>
            <a:fld id="{4A39CC33-1D4A-46DB-9305-CADC3D55CB46}" type="slidenum">
              <a:rPr lang="es-ES" smtClean="0"/>
              <a:t>1</a:t>
            </a:fld>
            <a:endParaRPr lang="es-ES"/>
          </a:p>
        </p:txBody>
      </p:sp>
    </p:spTree>
    <p:extLst>
      <p:ext uri="{BB962C8B-B14F-4D97-AF65-F5344CB8AC3E}">
        <p14:creationId xmlns:p14="http://schemas.microsoft.com/office/powerpoint/2010/main" val="380360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accent1"/>
            </a:solidFill>
          </a:ln>
        </p:spPr>
        <p:txBody>
          <a:bodyPr/>
          <a:lstStyle/>
          <a:p>
            <a:r>
              <a:rPr lang="en-GB" b="1" dirty="0"/>
              <a:t>Edward T. HALL -&gt; considered as the founder of “Intercultural Communication” Studies (</a:t>
            </a:r>
            <a:r>
              <a:rPr lang="en-GB" b="1" i="1" dirty="0"/>
              <a:t>The Silent Language</a:t>
            </a:r>
            <a:r>
              <a:rPr lang="en-GB" b="1" dirty="0"/>
              <a:t>, published in 1959</a:t>
            </a:r>
            <a:r>
              <a:rPr lang="en-GB" b="1" dirty="0" smtClean="0"/>
              <a:t>)</a:t>
            </a:r>
          </a:p>
          <a:p>
            <a:pPr lvl="0"/>
            <a:r>
              <a:rPr lang="en-GB" altLang="en-US" dirty="0"/>
              <a:t>Most challenging aspect of teaching a FL (linguistic and socio-cultural competence relatively easy to acquire. Only a small proportion of students succeeds in achieving the intercultural competence, even after their Year Abroad</a:t>
            </a:r>
            <a:r>
              <a:rPr lang="en-GB" altLang="en-US" dirty="0" smtClean="0"/>
              <a:t>).</a:t>
            </a:r>
            <a:endParaRPr lang="en-GB" dirty="0" smtClean="0">
              <a:hlinkClick r:id="rId3"/>
            </a:endParaRPr>
          </a:p>
          <a:p>
            <a:r>
              <a:rPr lang="en-GB" dirty="0" smtClean="0">
                <a:hlinkClick r:id="rId3"/>
              </a:rPr>
              <a:t>http</a:t>
            </a:r>
            <a:r>
              <a:rPr lang="en-GB" dirty="0">
                <a:hlinkClick r:id="rId3"/>
              </a:rPr>
              <a:t>://www.college.manchester.ac.uk/courses/?</a:t>
            </a:r>
            <a:r>
              <a:rPr lang="en-GB" dirty="0" smtClean="0">
                <a:hlinkClick r:id="rId3"/>
              </a:rPr>
              <a:t>year=2016&amp;semester=1&amp;course=152</a:t>
            </a:r>
            <a:r>
              <a:rPr lang="en-GB" dirty="0" smtClean="0"/>
              <a:t> qualities </a:t>
            </a:r>
            <a:r>
              <a:rPr lang="en-GB" dirty="0"/>
              <a:t>associated with global citizenship, qualities increasingly valued, professionally and otherwise. These will include: sensitivity to cultural difference; the capacity to recognise your own biases and to be inquisitive about the perspectives of others; the capacity to engage with uncertainty and ambiguity; the capacity to view global challenges from multiple perspectives; the capacity to think relationally, and for the long term; the capacity to identify ways in which your choices and actions have consequences for people and the environment across the globe; the capacity to communicate effectively across boundaries.</a:t>
            </a:r>
            <a:endParaRPr lang="en-GB" dirty="0"/>
          </a:p>
        </p:txBody>
      </p:sp>
      <p:sp>
        <p:nvSpPr>
          <p:cNvPr id="4" name="Slide Number Placeholder 3"/>
          <p:cNvSpPr>
            <a:spLocks noGrp="1"/>
          </p:cNvSpPr>
          <p:nvPr>
            <p:ph type="sldNum" sz="quarter" idx="10"/>
          </p:nvPr>
        </p:nvSpPr>
        <p:spPr/>
        <p:txBody>
          <a:bodyPr/>
          <a:lstStyle/>
          <a:p>
            <a:fld id="{4A39CC33-1D4A-46DB-9305-CADC3D55CB46}" type="slidenum">
              <a:rPr lang="es-ES" smtClean="0"/>
              <a:t>2</a:t>
            </a:fld>
            <a:endParaRPr lang="es-ES"/>
          </a:p>
        </p:txBody>
      </p:sp>
    </p:spTree>
    <p:extLst>
      <p:ext uri="{BB962C8B-B14F-4D97-AF65-F5344CB8AC3E}">
        <p14:creationId xmlns:p14="http://schemas.microsoft.com/office/powerpoint/2010/main" val="316239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4A39CC33-1D4A-46DB-9305-CADC3D55CB46}" type="slidenum">
              <a:rPr lang="es-ES" smtClean="0"/>
              <a:t>3</a:t>
            </a:fld>
            <a:endParaRPr lang="es-ES"/>
          </a:p>
        </p:txBody>
      </p:sp>
    </p:spTree>
    <p:extLst>
      <p:ext uri="{BB962C8B-B14F-4D97-AF65-F5344CB8AC3E}">
        <p14:creationId xmlns:p14="http://schemas.microsoft.com/office/powerpoint/2010/main" val="15153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9CC33-1D4A-46DB-9305-CADC3D55CB46}" type="slidenum">
              <a:rPr lang="es-ES" smtClean="0"/>
              <a:t>4</a:t>
            </a:fld>
            <a:endParaRPr lang="es-ES"/>
          </a:p>
        </p:txBody>
      </p:sp>
    </p:spTree>
    <p:extLst>
      <p:ext uri="{BB962C8B-B14F-4D97-AF65-F5344CB8AC3E}">
        <p14:creationId xmlns:p14="http://schemas.microsoft.com/office/powerpoint/2010/main" val="332780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9CC33-1D4A-46DB-9305-CADC3D55CB46}" type="slidenum">
              <a:rPr lang="es-ES" smtClean="0"/>
              <a:t>5</a:t>
            </a:fld>
            <a:endParaRPr lang="es-ES"/>
          </a:p>
        </p:txBody>
      </p:sp>
    </p:spTree>
    <p:extLst>
      <p:ext uri="{BB962C8B-B14F-4D97-AF65-F5344CB8AC3E}">
        <p14:creationId xmlns:p14="http://schemas.microsoft.com/office/powerpoint/2010/main" val="407774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Harris </a:t>
            </a:r>
            <a:r>
              <a:rPr lang="en-GB" dirty="0"/>
              <a:t>and </a:t>
            </a:r>
            <a:r>
              <a:rPr lang="en-GB" dirty="0" err="1"/>
              <a:t>Lázár</a:t>
            </a:r>
            <a:r>
              <a:rPr lang="en-GB" dirty="0"/>
              <a:t> describe a study in which they argue that the profiles of the participating 424 language teachers from seven different countries did not meet all expectations regarding the knowledge, skills and attitudes of an intercultural language teacher (95).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a:p>
            <a:endParaRPr lang="es-ES" dirty="0"/>
          </a:p>
        </p:txBody>
      </p:sp>
      <p:sp>
        <p:nvSpPr>
          <p:cNvPr id="4" name="Slide Number Placeholder 3"/>
          <p:cNvSpPr>
            <a:spLocks noGrp="1"/>
          </p:cNvSpPr>
          <p:nvPr>
            <p:ph type="sldNum" sz="quarter" idx="10"/>
          </p:nvPr>
        </p:nvSpPr>
        <p:spPr/>
        <p:txBody>
          <a:bodyPr/>
          <a:lstStyle/>
          <a:p>
            <a:fld id="{4A39CC33-1D4A-46DB-9305-CADC3D55CB46}" type="slidenum">
              <a:rPr lang="es-ES" smtClean="0"/>
              <a:t>6</a:t>
            </a:fld>
            <a:endParaRPr lang="es-ES"/>
          </a:p>
        </p:txBody>
      </p:sp>
    </p:spTree>
    <p:extLst>
      <p:ext uri="{BB962C8B-B14F-4D97-AF65-F5344CB8AC3E}">
        <p14:creationId xmlns:p14="http://schemas.microsoft.com/office/powerpoint/2010/main" val="327203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Intercultural trainers often talk about the “U-curve” of cultural adjustment. For a two- to three-year study or work abroad stint, one does enter the culture on the high side of the U, tend to plunge through some culture-shock depths, and then adjust and climb back up.  Others speak of a “W-curve,” because once you return home, you tend to go through the same up-down process again. Due to the unexpected adjustments of re-entry shock, it makes a true “double U.”  </a:t>
            </a:r>
          </a:p>
          <a:p>
            <a:r>
              <a:rPr lang="en-GB" dirty="0" smtClean="0"/>
              <a:t> </a:t>
            </a:r>
            <a:endParaRPr lang="es-ES" dirty="0"/>
          </a:p>
        </p:txBody>
      </p:sp>
      <p:sp>
        <p:nvSpPr>
          <p:cNvPr id="4" name="Slide Number Placeholder 3"/>
          <p:cNvSpPr>
            <a:spLocks noGrp="1"/>
          </p:cNvSpPr>
          <p:nvPr>
            <p:ph type="sldNum" sz="quarter" idx="10"/>
          </p:nvPr>
        </p:nvSpPr>
        <p:spPr/>
        <p:txBody>
          <a:bodyPr/>
          <a:lstStyle/>
          <a:p>
            <a:fld id="{4A39CC33-1D4A-46DB-9305-CADC3D55CB46}" type="slidenum">
              <a:rPr lang="es-ES" smtClean="0"/>
              <a:t>7</a:t>
            </a:fld>
            <a:endParaRPr lang="es-ES"/>
          </a:p>
        </p:txBody>
      </p:sp>
    </p:spTree>
    <p:extLst>
      <p:ext uri="{BB962C8B-B14F-4D97-AF65-F5344CB8AC3E}">
        <p14:creationId xmlns:p14="http://schemas.microsoft.com/office/powerpoint/2010/main" val="333391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t>Most challenging aspect of teaching a FL (linguistic and socio-cultural competence relatively easy to acquire. Only a small proportion of students succeeds in achieving the intercultural competence, even after their Year Abroad).</a:t>
            </a:r>
          </a:p>
          <a:p>
            <a:endParaRPr lang="es-ES" dirty="0"/>
          </a:p>
        </p:txBody>
      </p:sp>
      <p:sp>
        <p:nvSpPr>
          <p:cNvPr id="4" name="Slide Number Placeholder 3"/>
          <p:cNvSpPr>
            <a:spLocks noGrp="1"/>
          </p:cNvSpPr>
          <p:nvPr>
            <p:ph type="sldNum" sz="quarter" idx="10"/>
          </p:nvPr>
        </p:nvSpPr>
        <p:spPr/>
        <p:txBody>
          <a:bodyPr/>
          <a:lstStyle/>
          <a:p>
            <a:fld id="{4A39CC33-1D4A-46DB-9305-CADC3D55CB46}" type="slidenum">
              <a:rPr lang="es-ES" smtClean="0"/>
              <a:t>8</a:t>
            </a:fld>
            <a:endParaRPr lang="es-ES"/>
          </a:p>
        </p:txBody>
      </p:sp>
    </p:spTree>
    <p:extLst>
      <p:ext uri="{BB962C8B-B14F-4D97-AF65-F5344CB8AC3E}">
        <p14:creationId xmlns:p14="http://schemas.microsoft.com/office/powerpoint/2010/main" val="327203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4A39CC33-1D4A-46DB-9305-CADC3D55CB46}" type="slidenum">
              <a:rPr lang="es-ES" smtClean="0"/>
              <a:t>10</a:t>
            </a:fld>
            <a:endParaRPr lang="es-ES"/>
          </a:p>
        </p:txBody>
      </p:sp>
    </p:spTree>
    <p:extLst>
      <p:ext uri="{BB962C8B-B14F-4D97-AF65-F5344CB8AC3E}">
        <p14:creationId xmlns:p14="http://schemas.microsoft.com/office/powerpoint/2010/main" val="21926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840690-4C7C-42AC-98ED-0E802B573A2E}"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4019452224"/>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840690-4C7C-42AC-98ED-0E802B573A2E}"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2244673567"/>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840690-4C7C-42AC-98ED-0E802B573A2E}"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280056140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840690-4C7C-42AC-98ED-0E802B573A2E}"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1712029661"/>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40690-4C7C-42AC-98ED-0E802B573A2E}"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2106796012"/>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840690-4C7C-42AC-98ED-0E802B573A2E}" type="datetimeFigureOut">
              <a:rPr lang="en-GB" smtClean="0"/>
              <a:t>20/01/2017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899547953"/>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840690-4C7C-42AC-98ED-0E802B573A2E}" type="datetimeFigureOut">
              <a:rPr lang="en-GB" smtClean="0"/>
              <a:t>20/01/2017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114280033"/>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840690-4C7C-42AC-98ED-0E802B573A2E}" type="datetimeFigureOut">
              <a:rPr lang="en-GB" smtClean="0"/>
              <a:t>20/01/2017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767113598"/>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40690-4C7C-42AC-98ED-0E802B573A2E}" type="datetimeFigureOut">
              <a:rPr lang="en-GB" smtClean="0"/>
              <a:t>20/01/2017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3606517556"/>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40690-4C7C-42AC-98ED-0E802B573A2E}" type="datetimeFigureOut">
              <a:rPr lang="en-GB" smtClean="0"/>
              <a:t>20/01/2017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3162304484"/>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40690-4C7C-42AC-98ED-0E802B573A2E}" type="datetimeFigureOut">
              <a:rPr lang="en-GB" smtClean="0"/>
              <a:t>20/01/2017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0AE6C-1F7F-48C5-A5BC-943817C65556}" type="slidenum">
              <a:rPr lang="en-GB" smtClean="0"/>
              <a:t>‹#›</a:t>
            </a:fld>
            <a:endParaRPr lang="en-GB"/>
          </a:p>
        </p:txBody>
      </p:sp>
    </p:spTree>
    <p:extLst>
      <p:ext uri="{BB962C8B-B14F-4D97-AF65-F5344CB8AC3E}">
        <p14:creationId xmlns:p14="http://schemas.microsoft.com/office/powerpoint/2010/main" val="2209403120"/>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40690-4C7C-42AC-98ED-0E802B573A2E}" type="datetimeFigureOut">
              <a:rPr lang="en-GB" smtClean="0"/>
              <a:t>20/01/2017</a:t>
            </a:fld>
            <a:endParaRPr lang="en-GB"/>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0AE6C-1F7F-48C5-A5BC-943817C65556}" type="slidenum">
              <a:rPr lang="en-GB" smtClean="0"/>
              <a:t>‹#›</a:t>
            </a:fld>
            <a:endParaRPr lang="en-GB"/>
          </a:p>
        </p:txBody>
      </p:sp>
    </p:spTree>
    <p:extLst>
      <p:ext uri="{BB962C8B-B14F-4D97-AF65-F5344CB8AC3E}">
        <p14:creationId xmlns:p14="http://schemas.microsoft.com/office/powerpoint/2010/main" val="3951810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uturelearn.com/courses/intercultural-communication"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areyouintercultural.eu/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31852"/>
            <a:ext cx="10363200" cy="1470025"/>
          </a:xfrm>
        </p:spPr>
        <p:txBody>
          <a:bodyPr>
            <a:normAutofit fontScale="90000"/>
          </a:bodyPr>
          <a:lstStyle/>
          <a:p>
            <a:r>
              <a:rPr lang="en-GB" sz="4800" b="1" dirty="0"/>
              <a:t>‘Developing Intercultural Competence in the Language Classroom: a Myth?’</a:t>
            </a:r>
            <a:endParaRPr lang="en-GB" sz="4800" dirty="0"/>
          </a:p>
        </p:txBody>
      </p:sp>
      <p:sp>
        <p:nvSpPr>
          <p:cNvPr id="3" name="Subtitle 2"/>
          <p:cNvSpPr>
            <a:spLocks noGrp="1"/>
          </p:cNvSpPr>
          <p:nvPr>
            <p:ph type="subTitle" idx="1"/>
          </p:nvPr>
        </p:nvSpPr>
        <p:spPr>
          <a:xfrm>
            <a:off x="1498242" y="4713666"/>
            <a:ext cx="9144000" cy="930499"/>
          </a:xfrm>
        </p:spPr>
        <p:txBody>
          <a:bodyPr>
            <a:normAutofit fontScale="92500" lnSpcReduction="20000"/>
          </a:bodyPr>
          <a:lstStyle/>
          <a:p>
            <a:r>
              <a:rPr lang="it-IT" b="1" dirty="0"/>
              <a:t>Dr Susana </a:t>
            </a:r>
            <a:r>
              <a:rPr lang="it-IT" b="1" dirty="0" smtClean="0"/>
              <a:t>Lorenzo-Zamorano</a:t>
            </a:r>
          </a:p>
          <a:p>
            <a:r>
              <a:rPr lang="it-IT" b="1" dirty="0" smtClean="0">
                <a:effectLst/>
              </a:rPr>
              <a:t>Dr Catherine Franc</a:t>
            </a:r>
            <a:endParaRPr lang="it-IT" b="1" dirty="0" smtClean="0"/>
          </a:p>
        </p:txBody>
      </p:sp>
      <p:pic>
        <p:nvPicPr>
          <p:cNvPr id="1028" name="Picture 4" descr="C:\Users\Susana\AppData\Local\Microsoft\Windows\Temporary Internet Files\Content.IE5\5Q2C9RV1\hands-around-earth-300x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690" y="434340"/>
            <a:ext cx="28575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0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9600" y="260350"/>
            <a:ext cx="10978836" cy="762000"/>
          </a:xfrm>
        </p:spPr>
        <p:txBody>
          <a:bodyPr>
            <a:noAutofit/>
          </a:bodyPr>
          <a:lstStyle/>
          <a:p>
            <a:pPr algn="l"/>
            <a:r>
              <a:rPr lang="en-GB" sz="3200" b="1" dirty="0" smtClean="0"/>
              <a:t>Examples</a:t>
            </a:r>
            <a:r>
              <a:rPr lang="es-ES" altLang="en-US" sz="3200" dirty="0" smtClean="0"/>
              <a:t>: </a:t>
            </a:r>
            <a:r>
              <a:rPr lang="es-ES" altLang="en-US" sz="3200" b="1" dirty="0" smtClean="0"/>
              <a:t>‘El </a:t>
            </a:r>
            <a:r>
              <a:rPr lang="es-ES" altLang="en-US" sz="3200" b="1" dirty="0"/>
              <a:t>problema energético de Chile</a:t>
            </a:r>
            <a:r>
              <a:rPr lang="es-ES" altLang="en-US" sz="3200" b="1" dirty="0" smtClean="0"/>
              <a:t>: ¿</a:t>
            </a:r>
            <a:r>
              <a:rPr lang="es-ES" altLang="en-US" sz="3200" b="1" dirty="0"/>
              <a:t>industrializar la Patagonia</a:t>
            </a:r>
            <a:r>
              <a:rPr lang="es-ES" altLang="en-US" sz="3200" b="1" dirty="0" smtClean="0"/>
              <a:t>?’ (SPLA20210 MLBM)</a:t>
            </a:r>
            <a:endParaRPr lang="en-GB" altLang="en-US" sz="3200" b="1" dirty="0"/>
          </a:p>
        </p:txBody>
      </p:sp>
      <p:graphicFrame>
        <p:nvGraphicFramePr>
          <p:cNvPr id="2" name="Diagram 1"/>
          <p:cNvGraphicFramePr/>
          <p:nvPr/>
        </p:nvGraphicFramePr>
        <p:xfrm>
          <a:off x="609601" y="1196976"/>
          <a:ext cx="9663114" cy="5381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05" name="Picture 5" descr="[pumpark.jpg]"/>
          <p:cNvPicPr>
            <a:picLocks noChangeAspect="1" noChangeArrowheads="1"/>
          </p:cNvPicPr>
          <p:nvPr/>
        </p:nvPicPr>
        <p:blipFill>
          <a:blip r:embed="rId8" cstate="print">
            <a:lum bright="6000"/>
            <a:extLst>
              <a:ext uri="{28A0092B-C50C-407E-A947-70E740481C1C}">
                <a14:useLocalDpi xmlns:a14="http://schemas.microsoft.com/office/drawing/2010/main" val="0"/>
              </a:ext>
            </a:extLst>
          </a:blip>
          <a:srcRect/>
          <a:stretch>
            <a:fillRect/>
          </a:stretch>
        </p:blipFill>
        <p:spPr bwMode="auto">
          <a:xfrm>
            <a:off x="10177463" y="2221014"/>
            <a:ext cx="2014537" cy="142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25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Examples</a:t>
            </a:r>
            <a:r>
              <a:rPr lang="en-GB" sz="3600" b="1" dirty="0"/>
              <a:t>: EBL activity for the year abroad: accents in </a:t>
            </a:r>
            <a:r>
              <a:rPr lang="en-GB" sz="3600" b="1" dirty="0" smtClean="0"/>
              <a:t>France</a:t>
            </a:r>
            <a:endParaRPr lang="en-GB"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6273566"/>
              </p:ext>
            </p:extLst>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9029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3661"/>
          </a:xfrm>
        </p:spPr>
        <p:txBody>
          <a:bodyPr/>
          <a:lstStyle/>
          <a:p>
            <a:r>
              <a:rPr lang="en-GB" b="1" dirty="0" smtClean="0"/>
              <a:t>Over to you </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5312708"/>
              </p:ext>
            </p:extLst>
          </p:nvPr>
        </p:nvGraphicFramePr>
        <p:xfrm>
          <a:off x="609600" y="160020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636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a:t>C</a:t>
            </a:r>
            <a:r>
              <a:rPr lang="en-GB" b="1" dirty="0" smtClean="0"/>
              <a:t>onclusion</a:t>
            </a:r>
            <a:endParaRPr lang="en-GB"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3587738"/>
              </p:ext>
            </p:extLst>
          </p:nvPr>
        </p:nvGraphicFramePr>
        <p:xfrm>
          <a:off x="1404078" y="1417638"/>
          <a:ext cx="10178322" cy="359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5164" y="3214433"/>
            <a:ext cx="1568354" cy="1568354"/>
          </a:xfrm>
          <a:prstGeom prst="ellipse">
            <a:avLst/>
          </a:prstGeom>
          <a:ln>
            <a:noFill/>
          </a:ln>
          <a:effectLst>
            <a:softEdge rad="112500"/>
          </a:effectLst>
        </p:spPr>
      </p:pic>
    </p:spTree>
    <p:extLst>
      <p:ext uri="{BB962C8B-B14F-4D97-AF65-F5344CB8AC3E}">
        <p14:creationId xmlns:p14="http://schemas.microsoft.com/office/powerpoint/2010/main" val="251797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a:t>
            </a:r>
            <a:r>
              <a:rPr lang="en-GB" b="1" dirty="0" smtClean="0"/>
              <a:t>seful links and resources</a:t>
            </a:r>
            <a:endParaRPr lang="en-GB" b="1" dirty="0"/>
          </a:p>
        </p:txBody>
      </p:sp>
      <p:sp>
        <p:nvSpPr>
          <p:cNvPr id="3" name="Content Placeholder 2"/>
          <p:cNvSpPr>
            <a:spLocks noGrp="1"/>
          </p:cNvSpPr>
          <p:nvPr>
            <p:ph idx="1"/>
          </p:nvPr>
        </p:nvSpPr>
        <p:spPr/>
        <p:txBody>
          <a:bodyPr>
            <a:normAutofit lnSpcReduction="10000"/>
          </a:bodyPr>
          <a:lstStyle/>
          <a:p>
            <a:r>
              <a:rPr lang="en-GB" dirty="0" err="1" smtClean="0">
                <a:hlinkClick r:id="rId2"/>
              </a:rPr>
              <a:t>FutureLearn</a:t>
            </a:r>
            <a:r>
              <a:rPr lang="en-GB" dirty="0" smtClean="0">
                <a:hlinkClick r:id="rId2"/>
              </a:rPr>
              <a:t> MOOC</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Culture Compass app</a:t>
            </a:r>
          </a:p>
          <a:p>
            <a:endParaRPr lang="en-GB" dirty="0"/>
          </a:p>
        </p:txBody>
      </p:sp>
      <p:pic>
        <p:nvPicPr>
          <p:cNvPr id="6" name="Picture 5"/>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4959" t="11543" r="26123" b="68935"/>
          <a:stretch/>
        </p:blipFill>
        <p:spPr bwMode="auto">
          <a:xfrm>
            <a:off x="1016000" y="2190977"/>
            <a:ext cx="8360229" cy="2700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58318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Bibliography</a:t>
            </a:r>
            <a:endParaRPr lang="en-GB" b="1" dirty="0"/>
          </a:p>
        </p:txBody>
      </p:sp>
      <p:sp>
        <p:nvSpPr>
          <p:cNvPr id="3" name="Content Placeholder 2"/>
          <p:cNvSpPr>
            <a:spLocks noGrp="1"/>
          </p:cNvSpPr>
          <p:nvPr>
            <p:ph idx="1"/>
          </p:nvPr>
        </p:nvSpPr>
        <p:spPr/>
        <p:txBody>
          <a:bodyPr>
            <a:normAutofit fontScale="85000" lnSpcReduction="10000"/>
          </a:bodyPr>
          <a:lstStyle/>
          <a:p>
            <a:r>
              <a:rPr lang="en-GB" dirty="0"/>
              <a:t>Huber, J. &amp; Reynolds, C. (eds.) (</a:t>
            </a:r>
            <a:r>
              <a:rPr lang="en-GB" dirty="0" smtClean="0"/>
              <a:t>2014), </a:t>
            </a:r>
            <a:r>
              <a:rPr lang="en-GB" i="1" dirty="0" smtClean="0"/>
              <a:t>Developing Intercultural Competence </a:t>
            </a:r>
            <a:r>
              <a:rPr lang="en-GB" i="1" dirty="0"/>
              <a:t>for </a:t>
            </a:r>
            <a:r>
              <a:rPr lang="en-GB" i="1" dirty="0" smtClean="0"/>
              <a:t>Education</a:t>
            </a:r>
            <a:r>
              <a:rPr lang="en-GB" dirty="0" smtClean="0"/>
              <a:t>, Council of Europe, </a:t>
            </a:r>
            <a:r>
              <a:rPr lang="en-GB" dirty="0"/>
              <a:t>Pestalozzi series </a:t>
            </a:r>
            <a:r>
              <a:rPr lang="en-GB" dirty="0" smtClean="0"/>
              <a:t>No.3</a:t>
            </a:r>
          </a:p>
          <a:p>
            <a:r>
              <a:rPr lang="en-GB" dirty="0" err="1"/>
              <a:t>Byram</a:t>
            </a:r>
            <a:r>
              <a:rPr lang="en-GB" dirty="0"/>
              <a:t>, M. (ed.) </a:t>
            </a:r>
            <a:r>
              <a:rPr lang="en-GB" dirty="0" smtClean="0"/>
              <a:t>(2003), </a:t>
            </a:r>
            <a:r>
              <a:rPr lang="en-GB" i="1" dirty="0" smtClean="0"/>
              <a:t>Intercultural Competence</a:t>
            </a:r>
            <a:r>
              <a:rPr lang="en-GB" dirty="0" smtClean="0"/>
              <a:t>, University of Durham</a:t>
            </a:r>
          </a:p>
          <a:p>
            <a:r>
              <a:rPr lang="en-GB" dirty="0" err="1" smtClean="0"/>
              <a:t>Deardorff</a:t>
            </a:r>
            <a:r>
              <a:rPr lang="en-GB" dirty="0"/>
              <a:t>, D. K.  (2006</a:t>
            </a:r>
            <a:r>
              <a:rPr lang="en-GB" dirty="0" smtClean="0"/>
              <a:t>), ‘The </a:t>
            </a:r>
            <a:r>
              <a:rPr lang="en-GB" dirty="0"/>
              <a:t>Identification and Assessment of Intercultural Competence as a Student Outcome of Internationalization at Institutions of Higher Education in the United </a:t>
            </a:r>
            <a:r>
              <a:rPr lang="en-GB" dirty="0" smtClean="0"/>
              <a:t>States’, </a:t>
            </a:r>
            <a:r>
              <a:rPr lang="en-GB" i="1" dirty="0"/>
              <a:t>Journal of Studies in International Education </a:t>
            </a:r>
            <a:r>
              <a:rPr lang="en-GB" dirty="0"/>
              <a:t>10:241-266 </a:t>
            </a:r>
            <a:endParaRPr lang="en-GB" dirty="0" smtClean="0"/>
          </a:p>
          <a:p>
            <a:r>
              <a:rPr lang="en-GB" dirty="0" err="1" smtClean="0"/>
              <a:t>Lázár</a:t>
            </a:r>
            <a:r>
              <a:rPr lang="en-GB" dirty="0"/>
              <a:t>, </a:t>
            </a:r>
            <a:r>
              <a:rPr lang="en-GB" dirty="0" smtClean="0"/>
              <a:t>I., Huber-</a:t>
            </a:r>
            <a:r>
              <a:rPr lang="en-GB" dirty="0" err="1" smtClean="0"/>
              <a:t>Kriegler</a:t>
            </a:r>
            <a:r>
              <a:rPr lang="en-GB" dirty="0"/>
              <a:t>, </a:t>
            </a:r>
            <a:r>
              <a:rPr lang="en-GB" dirty="0" smtClean="0"/>
              <a:t>M., </a:t>
            </a:r>
            <a:r>
              <a:rPr lang="en-GB" dirty="0" err="1" smtClean="0"/>
              <a:t>Lussier</a:t>
            </a:r>
            <a:r>
              <a:rPr lang="en-GB" dirty="0"/>
              <a:t>, </a:t>
            </a:r>
            <a:r>
              <a:rPr lang="en-GB" dirty="0" smtClean="0"/>
              <a:t>D., </a:t>
            </a:r>
            <a:r>
              <a:rPr lang="en-GB" dirty="0" err="1" smtClean="0"/>
              <a:t>Matei</a:t>
            </a:r>
            <a:r>
              <a:rPr lang="en-GB" dirty="0" smtClean="0"/>
              <a:t> G.S. and Peck C.D. (eds.), </a:t>
            </a:r>
            <a:r>
              <a:rPr lang="en-GB" i="1" dirty="0"/>
              <a:t>Developing and assessing intercultural communicative </a:t>
            </a:r>
            <a:r>
              <a:rPr lang="en-GB" i="1" dirty="0" smtClean="0"/>
              <a:t>competence: a guide for language teachers and teacher </a:t>
            </a:r>
            <a:r>
              <a:rPr lang="en-GB" i="1" dirty="0" smtClean="0"/>
              <a:t>educators</a:t>
            </a:r>
            <a:endParaRPr lang="en-GB" i="1" dirty="0" smtClean="0"/>
          </a:p>
        </p:txBody>
      </p:sp>
    </p:spTree>
    <p:extLst>
      <p:ext uri="{BB962C8B-B14F-4D97-AF65-F5344CB8AC3E}">
        <p14:creationId xmlns:p14="http://schemas.microsoft.com/office/powerpoint/2010/main" val="387252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02724"/>
          </a:xfrm>
        </p:spPr>
        <p:txBody>
          <a:bodyPr/>
          <a:lstStyle/>
          <a:p>
            <a:r>
              <a:rPr lang="en-GB" b="1" dirty="0" smtClean="0"/>
              <a:t>Why the need to reflect on ICC?</a:t>
            </a:r>
            <a:endParaRPr lang="en-GB" b="1" dirty="0"/>
          </a:p>
        </p:txBody>
      </p:sp>
      <p:sp>
        <p:nvSpPr>
          <p:cNvPr id="3" name="Content Placeholder 2"/>
          <p:cNvSpPr>
            <a:spLocks noGrp="1"/>
          </p:cNvSpPr>
          <p:nvPr>
            <p:ph idx="1"/>
          </p:nvPr>
        </p:nvSpPr>
        <p:spPr>
          <a:xfrm>
            <a:off x="609600" y="1149790"/>
            <a:ext cx="10972800" cy="4976379"/>
          </a:xfrm>
        </p:spPr>
        <p:txBody>
          <a:bodyPr>
            <a:normAutofit lnSpcReduction="10000"/>
          </a:bodyPr>
          <a:lstStyle/>
          <a:p>
            <a:r>
              <a:rPr lang="en-GB" dirty="0" smtClean="0"/>
              <a:t>Misconception of the term</a:t>
            </a:r>
          </a:p>
          <a:p>
            <a:r>
              <a:rPr lang="en-GB" dirty="0"/>
              <a:t>Context increasingly more multicultural</a:t>
            </a:r>
          </a:p>
          <a:p>
            <a:r>
              <a:rPr lang="en-GB" dirty="0" smtClean="0"/>
              <a:t>The most difficult skills to acquire in language teaching and learning</a:t>
            </a:r>
          </a:p>
          <a:p>
            <a:pPr marL="342900" lvl="1" indent="-342900">
              <a:buFont typeface="Arial" pitchFamily="34" charset="0"/>
              <a:buChar char="•"/>
            </a:pPr>
            <a:r>
              <a:rPr lang="en-GB" sz="3200" dirty="0" smtClean="0"/>
              <a:t>Individual level: continuous self-development (</a:t>
            </a:r>
            <a:r>
              <a:rPr lang="en-GB" sz="3200" dirty="0"/>
              <a:t>increases employability </a:t>
            </a:r>
            <a:r>
              <a:rPr lang="en-GB" sz="3200" dirty="0" smtClean="0"/>
              <a:t>opportunities, self-confidence, reduces anxiety</a:t>
            </a:r>
            <a:r>
              <a:rPr lang="en-GB" sz="3200" dirty="0"/>
              <a:t>, shame, </a:t>
            </a:r>
            <a:r>
              <a:rPr lang="en-GB" sz="3200" dirty="0" smtClean="0"/>
              <a:t>frustration…)</a:t>
            </a:r>
          </a:p>
          <a:p>
            <a:r>
              <a:rPr lang="en-GB" dirty="0"/>
              <a:t>Social </a:t>
            </a:r>
            <a:r>
              <a:rPr lang="en-GB" dirty="0" smtClean="0"/>
              <a:t>level: it promotes </a:t>
            </a:r>
            <a:r>
              <a:rPr lang="en-GB" b="1" dirty="0" smtClean="0"/>
              <a:t>global citizenship </a:t>
            </a:r>
            <a:r>
              <a:rPr lang="en-GB" dirty="0" smtClean="0"/>
              <a:t>(helps minimize misunderstandings</a:t>
            </a:r>
            <a:r>
              <a:rPr lang="en-GB" dirty="0"/>
              <a:t>, </a:t>
            </a:r>
            <a:r>
              <a:rPr lang="en-GB" dirty="0" smtClean="0"/>
              <a:t>discrimination</a:t>
            </a:r>
            <a:r>
              <a:rPr lang="en-GB" dirty="0"/>
              <a:t>, </a:t>
            </a:r>
            <a:r>
              <a:rPr lang="en-GB" dirty="0" smtClean="0"/>
              <a:t>intolerance, contributes to build </a:t>
            </a:r>
            <a:r>
              <a:rPr lang="en-GB" dirty="0"/>
              <a:t>and maintain </a:t>
            </a:r>
            <a:r>
              <a:rPr lang="en-GB" dirty="0" smtClean="0"/>
              <a:t>relationships…)</a:t>
            </a:r>
            <a:endParaRPr lang="en-GB" dirty="0"/>
          </a:p>
          <a:p>
            <a:pPr marL="0" indent="0">
              <a:buNone/>
            </a:pPr>
            <a:endParaRPr lang="en-GB" dirty="0" smtClean="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26" y="337273"/>
            <a:ext cx="1348876" cy="10974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04704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8704"/>
          </a:xfrm>
        </p:spPr>
        <p:txBody>
          <a:bodyPr/>
          <a:lstStyle/>
          <a:p>
            <a:r>
              <a:rPr lang="en-GB" b="1" dirty="0" smtClean="0"/>
              <a:t>Defining the term</a:t>
            </a:r>
            <a:endParaRPr lang="en-GB" b="1" dirty="0"/>
          </a:p>
        </p:txBody>
      </p:sp>
      <p:sp>
        <p:nvSpPr>
          <p:cNvPr id="3" name="Content Placeholder 2"/>
          <p:cNvSpPr>
            <a:spLocks noGrp="1"/>
          </p:cNvSpPr>
          <p:nvPr>
            <p:ph idx="1"/>
          </p:nvPr>
        </p:nvSpPr>
        <p:spPr>
          <a:xfrm>
            <a:off x="624114" y="1970981"/>
            <a:ext cx="10972800" cy="4525963"/>
          </a:xfrm>
        </p:spPr>
        <p:txBody>
          <a:bodyPr>
            <a:normAutofit fontScale="77500" lnSpcReduction="20000"/>
          </a:bodyPr>
          <a:lstStyle/>
          <a:p>
            <a:r>
              <a:rPr lang="en-GB" dirty="0" smtClean="0"/>
              <a:t>‘</a:t>
            </a:r>
            <a:r>
              <a:rPr lang="en-GB" dirty="0" smtClean="0"/>
              <a:t>IC is the ability to develop targeted knowledge, skills and attitudes that lead to visible behaviour and communication that are both effective and appropriate in intercultural interactions.’ (</a:t>
            </a:r>
            <a:r>
              <a:rPr lang="en-GB" dirty="0" err="1" smtClean="0"/>
              <a:t>Deardorff</a:t>
            </a:r>
            <a:r>
              <a:rPr lang="en-GB" dirty="0" smtClean="0"/>
              <a:t> 2006) </a:t>
            </a:r>
            <a:endParaRPr lang="en-GB" dirty="0"/>
          </a:p>
          <a:p>
            <a:r>
              <a:rPr lang="en-GB" dirty="0" smtClean="0"/>
              <a:t>CEFR</a:t>
            </a:r>
            <a:endParaRPr lang="en-GB" dirty="0"/>
          </a:p>
          <a:p>
            <a:pPr lvl="1"/>
            <a:r>
              <a:rPr lang="en-GB" dirty="0" smtClean="0"/>
              <a:t>Ability to bring the culture of origin and the foreign culture into relation with each other.</a:t>
            </a:r>
            <a:endParaRPr lang="en-GB" dirty="0"/>
          </a:p>
          <a:p>
            <a:pPr lvl="1"/>
            <a:r>
              <a:rPr lang="en-GB" dirty="0" smtClean="0"/>
              <a:t>Cultural sensitivity and ability to identify and use a variety of strategies to contact those from other cultures.</a:t>
            </a:r>
            <a:endParaRPr lang="en-GB" dirty="0"/>
          </a:p>
          <a:p>
            <a:pPr lvl="1"/>
            <a:r>
              <a:rPr lang="en-GB" dirty="0" smtClean="0"/>
              <a:t>Capacity to fulfil the role of cultural intermediary between one’s own culture and the foreign culture and to deal effectively with intercultural misunderstanding and conflict situations.</a:t>
            </a:r>
            <a:endParaRPr lang="en-GB" dirty="0"/>
          </a:p>
          <a:p>
            <a:pPr lvl="1"/>
            <a:r>
              <a:rPr lang="en-GB" dirty="0" smtClean="0"/>
              <a:t>Ability to overcome stereotyped relationships.</a:t>
            </a:r>
            <a:endParaRPr lang="en-GB" dirty="0"/>
          </a:p>
          <a:p>
            <a:r>
              <a:rPr lang="en-GB" b="1" dirty="0" smtClean="0"/>
              <a:t>Need to decentre from our own knowledge, culture and discourse and develop a capability to move across different ways of thinking, knowing and doing (</a:t>
            </a:r>
            <a:r>
              <a:rPr lang="en-GB" b="1" dirty="0" err="1" smtClean="0"/>
              <a:t>Byram</a:t>
            </a:r>
            <a:r>
              <a:rPr lang="en-GB" b="1" dirty="0" smtClean="0"/>
              <a:t>)</a:t>
            </a:r>
            <a:endParaRPr lang="en-GB" dirty="0"/>
          </a:p>
        </p:txBody>
      </p:sp>
      <p:sp>
        <p:nvSpPr>
          <p:cNvPr id="4" name="TextBox 3"/>
          <p:cNvSpPr txBox="1"/>
          <p:nvPr/>
        </p:nvSpPr>
        <p:spPr>
          <a:xfrm>
            <a:off x="870857" y="1291771"/>
            <a:ext cx="10479314" cy="861774"/>
          </a:xfrm>
          <a:prstGeom prst="rect">
            <a:avLst/>
          </a:prstGeom>
          <a:noFill/>
        </p:spPr>
        <p:txBody>
          <a:bodyPr wrap="square" rtlCol="0">
            <a:spAutoFit/>
          </a:bodyPr>
          <a:lstStyle/>
          <a:p>
            <a:pPr lvl="0"/>
            <a:r>
              <a:rPr lang="en-GB" sz="3200" b="1" dirty="0" smtClean="0">
                <a:solidFill>
                  <a:srgbClr val="0070C0"/>
                </a:solidFill>
              </a:rPr>
              <a:t>What </a:t>
            </a:r>
            <a:r>
              <a:rPr lang="en-GB" sz="3200" b="1" dirty="0">
                <a:solidFill>
                  <a:srgbClr val="0070C0"/>
                </a:solidFill>
              </a:rPr>
              <a:t>do you understand by ‘intercultural </a:t>
            </a:r>
            <a:r>
              <a:rPr lang="en-GB" sz="3200" b="1" dirty="0" smtClean="0">
                <a:solidFill>
                  <a:srgbClr val="0070C0"/>
                </a:solidFill>
              </a:rPr>
              <a:t>competence’?</a:t>
            </a:r>
            <a:endParaRPr lang="en-GB" sz="3200" b="1" dirty="0">
              <a:solidFill>
                <a:srgbClr val="0070C0"/>
              </a:solidFill>
            </a:endParaRPr>
          </a:p>
          <a:p>
            <a:endParaRPr lang="en-GB" dirty="0"/>
          </a:p>
        </p:txBody>
      </p:sp>
    </p:spTree>
    <p:extLst>
      <p:ext uri="{BB962C8B-B14F-4D97-AF65-F5344CB8AC3E}">
        <p14:creationId xmlns:p14="http://schemas.microsoft.com/office/powerpoint/2010/main" val="14734460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6240"/>
          </a:xfrm>
        </p:spPr>
        <p:txBody>
          <a:bodyPr/>
          <a:lstStyle/>
          <a:p>
            <a:r>
              <a:rPr lang="en-GB" b="1" dirty="0" smtClean="0"/>
              <a:t>Understanding IC</a:t>
            </a:r>
            <a:endParaRPr lang="en-GB" b="1" dirty="0"/>
          </a:p>
        </p:txBody>
      </p:sp>
      <p:pic>
        <p:nvPicPr>
          <p:cNvPr id="4" name="Content Placeholder 3"/>
          <p:cNvPicPr>
            <a:picLocks noGrp="1" noChangeAspect="1"/>
          </p:cNvPicPr>
          <p:nvPr>
            <p:ph idx="1"/>
          </p:nvPr>
        </p:nvPicPr>
        <p:blipFill rotWithShape="1">
          <a:blip r:embed="rId3"/>
          <a:srcRect l="35221" t="26802" r="34761" b="18144"/>
          <a:stretch/>
        </p:blipFill>
        <p:spPr>
          <a:xfrm>
            <a:off x="3427406" y="1050878"/>
            <a:ext cx="5337188" cy="5650173"/>
          </a:xfrm>
          <a:prstGeom prst="rect">
            <a:avLst/>
          </a:prstGeom>
        </p:spPr>
      </p:pic>
    </p:spTree>
    <p:extLst>
      <p:ext uri="{BB962C8B-B14F-4D97-AF65-F5344CB8AC3E}">
        <p14:creationId xmlns:p14="http://schemas.microsoft.com/office/powerpoint/2010/main" val="302167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38077"/>
          </a:xfrm>
        </p:spPr>
        <p:txBody>
          <a:bodyPr>
            <a:normAutofit fontScale="90000"/>
          </a:bodyPr>
          <a:lstStyle/>
          <a:p>
            <a:r>
              <a:rPr lang="en-GB" b="1" dirty="0" smtClean="0"/>
              <a:t>Understanding who we are…</a:t>
            </a:r>
            <a:endParaRPr lang="en-GB"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990" y="2235010"/>
            <a:ext cx="2456810" cy="1844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p:cNvSpPr>
            <a:spLocks noGrp="1"/>
          </p:cNvSpPr>
          <p:nvPr>
            <p:ph idx="1"/>
          </p:nvPr>
        </p:nvSpPr>
        <p:spPr>
          <a:xfrm>
            <a:off x="609600" y="1600207"/>
            <a:ext cx="10972800" cy="2260594"/>
          </a:xfrm>
        </p:spPr>
        <p:txBody>
          <a:bodyPr/>
          <a:lstStyle/>
          <a:p>
            <a:pPr lvl="0" rtl="0"/>
            <a:r>
              <a:rPr lang="en-GB" dirty="0" smtClean="0"/>
              <a:t>Do you consider yourself </a:t>
            </a:r>
            <a:r>
              <a:rPr lang="en-GB" dirty="0" err="1" smtClean="0"/>
              <a:t>interculturally</a:t>
            </a:r>
            <a:r>
              <a:rPr lang="en-GB" dirty="0" smtClean="0"/>
              <a:t> competent?</a:t>
            </a:r>
            <a:endParaRPr lang="en-GB" dirty="0"/>
          </a:p>
          <a:p>
            <a:pPr lvl="1" rtl="0"/>
            <a:r>
              <a:rPr lang="en-GB" dirty="0" smtClean="0">
                <a:hlinkClick r:id="rId4"/>
              </a:rPr>
              <a:t>Test your intercultural </a:t>
            </a:r>
            <a:r>
              <a:rPr lang="en-GB" dirty="0" smtClean="0">
                <a:hlinkClick r:id="rId4"/>
              </a:rPr>
              <a:t>competencies</a:t>
            </a:r>
            <a:endParaRPr lang="en-GB" dirty="0"/>
          </a:p>
        </p:txBody>
      </p:sp>
      <p:sp>
        <p:nvSpPr>
          <p:cNvPr id="6" name="Content Placeholder 2"/>
          <p:cNvSpPr txBox="1">
            <a:spLocks/>
          </p:cNvSpPr>
          <p:nvPr/>
        </p:nvSpPr>
        <p:spPr>
          <a:xfrm>
            <a:off x="762000" y="4510321"/>
            <a:ext cx="10972800" cy="14840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Can intercultural skills be taught? If so, in what ways? If not, what are the constraints to teach these skills?</a:t>
            </a:r>
            <a:endParaRPr lang="en-GB" dirty="0"/>
          </a:p>
        </p:txBody>
      </p:sp>
    </p:spTree>
    <p:extLst>
      <p:ext uri="{BB962C8B-B14F-4D97-AF65-F5344CB8AC3E}">
        <p14:creationId xmlns:p14="http://schemas.microsoft.com/office/powerpoint/2010/main" val="1084666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978"/>
            <a:ext cx="10972800" cy="735296"/>
          </a:xfrm>
        </p:spPr>
        <p:txBody>
          <a:bodyPr>
            <a:noAutofit/>
          </a:bodyPr>
          <a:lstStyle/>
          <a:p>
            <a:pPr algn="ctr"/>
            <a:r>
              <a:rPr lang="en-GB" sz="3600" b="1" dirty="0" smtClean="0"/>
              <a:t>Challenges of </a:t>
            </a:r>
            <a:r>
              <a:rPr lang="en-GB" sz="3600" b="1" dirty="0"/>
              <a:t>d</a:t>
            </a:r>
            <a:r>
              <a:rPr lang="en-GB" sz="3600" b="1" dirty="0" smtClean="0"/>
              <a:t>eveloping IC as language practitioners </a:t>
            </a:r>
            <a:endParaRPr lang="en-GB" sz="3600" b="1" dirty="0"/>
          </a:p>
        </p:txBody>
      </p:sp>
      <p:sp>
        <p:nvSpPr>
          <p:cNvPr id="3" name="Content Placeholder 2"/>
          <p:cNvSpPr>
            <a:spLocks noGrp="1"/>
          </p:cNvSpPr>
          <p:nvPr>
            <p:ph idx="1"/>
          </p:nvPr>
        </p:nvSpPr>
        <p:spPr>
          <a:xfrm>
            <a:off x="609600" y="1303698"/>
            <a:ext cx="10972800" cy="5462025"/>
          </a:xfrm>
        </p:spPr>
        <p:txBody>
          <a:bodyPr>
            <a:normAutofit/>
          </a:bodyPr>
          <a:lstStyle/>
          <a:p>
            <a:pPr lvl="0"/>
            <a:r>
              <a:rPr lang="en-GB" dirty="0" smtClean="0"/>
              <a:t>Controversial approach with moral/ethical implications -&gt; idea of teachers as educators, of teaching beyond borders and achieving the </a:t>
            </a:r>
            <a:r>
              <a:rPr lang="en-GB" b="1" dirty="0" smtClean="0"/>
              <a:t>‘ripple effect on the society’</a:t>
            </a:r>
            <a:r>
              <a:rPr lang="en-GB" dirty="0" smtClean="0"/>
              <a:t> (Arnold). </a:t>
            </a:r>
            <a:r>
              <a:rPr lang="en-GB" altLang="en-US" dirty="0" smtClean="0"/>
              <a:t>Language </a:t>
            </a:r>
            <a:r>
              <a:rPr lang="en-GB" altLang="en-US" dirty="0"/>
              <a:t>tutor </a:t>
            </a:r>
            <a:r>
              <a:rPr lang="en-GB" altLang="en-US" dirty="0" smtClean="0">
                <a:sym typeface="Wingdings" panose="05000000000000000000" pitchFamily="2" charset="2"/>
              </a:rPr>
              <a:t>= </a:t>
            </a:r>
            <a:r>
              <a:rPr lang="en-GB" altLang="en-US" b="1" dirty="0" smtClean="0">
                <a:sym typeface="Wingdings" panose="05000000000000000000" pitchFamily="2" charset="2"/>
              </a:rPr>
              <a:t>‘agent </a:t>
            </a:r>
            <a:r>
              <a:rPr lang="en-GB" altLang="en-US" b="1" dirty="0">
                <a:sym typeface="Wingdings" panose="05000000000000000000" pitchFamily="2" charset="2"/>
              </a:rPr>
              <a:t>of social </a:t>
            </a:r>
            <a:r>
              <a:rPr lang="en-GB" altLang="en-US" b="1" dirty="0" smtClean="0">
                <a:sym typeface="Wingdings" panose="05000000000000000000" pitchFamily="2" charset="2"/>
              </a:rPr>
              <a:t>change’</a:t>
            </a:r>
            <a:r>
              <a:rPr lang="en-GB" altLang="en-US" dirty="0" smtClean="0">
                <a:sym typeface="Wingdings" panose="05000000000000000000" pitchFamily="2" charset="2"/>
              </a:rPr>
              <a:t> </a:t>
            </a:r>
            <a:r>
              <a:rPr lang="en-GB" altLang="en-US" dirty="0">
                <a:sym typeface="Wingdings" panose="05000000000000000000" pitchFamily="2" charset="2"/>
              </a:rPr>
              <a:t>(</a:t>
            </a:r>
            <a:r>
              <a:rPr lang="en-GB" altLang="en-US" dirty="0" err="1">
                <a:sym typeface="Wingdings" panose="05000000000000000000" pitchFamily="2" charset="2"/>
              </a:rPr>
              <a:t>Kramsch</a:t>
            </a:r>
            <a:r>
              <a:rPr lang="en-GB" altLang="en-US" dirty="0" smtClean="0">
                <a:sym typeface="Wingdings" panose="05000000000000000000" pitchFamily="2" charset="2"/>
              </a:rPr>
              <a:t>)</a:t>
            </a:r>
            <a:endParaRPr lang="en-GB" dirty="0" smtClean="0"/>
          </a:p>
          <a:p>
            <a:pPr lvl="1"/>
            <a:r>
              <a:rPr lang="en-GB" dirty="0" smtClean="0"/>
              <a:t>Uncomfortable for some;</a:t>
            </a:r>
          </a:p>
          <a:p>
            <a:pPr lvl="1"/>
            <a:r>
              <a:rPr lang="en-GB" dirty="0"/>
              <a:t>L</a:t>
            </a:r>
            <a:r>
              <a:rPr lang="en-GB" dirty="0" smtClean="0"/>
              <a:t>ack of know-how for others;</a:t>
            </a:r>
          </a:p>
          <a:p>
            <a:pPr lvl="1"/>
            <a:r>
              <a:rPr lang="en-GB" dirty="0" smtClean="0"/>
              <a:t>Extremely challenging -&gt; e.g. Year Abroad</a:t>
            </a:r>
          </a:p>
          <a:p>
            <a:pPr marL="457200" lvl="1" indent="0">
              <a:buNone/>
            </a:pPr>
            <a:endParaRPr lang="en-GB" dirty="0" smtClean="0"/>
          </a:p>
          <a:p>
            <a:pPr marL="0" lvl="0" indent="0">
              <a:buNone/>
            </a:pPr>
            <a:endParaRPr lang="en-GB" dirty="0"/>
          </a:p>
        </p:txBody>
      </p:sp>
      <p:pic>
        <p:nvPicPr>
          <p:cNvPr id="6" name="Picture 5"/>
          <p:cNvPicPr>
            <a:picLocks noChangeAspect="1"/>
          </p:cNvPicPr>
          <p:nvPr/>
        </p:nvPicPr>
        <p:blipFill>
          <a:blip r:embed="rId3"/>
          <a:stretch>
            <a:fillRect/>
          </a:stretch>
        </p:blipFill>
        <p:spPr>
          <a:xfrm>
            <a:off x="7660080" y="3422210"/>
            <a:ext cx="3844081" cy="2688121"/>
          </a:xfrm>
          <a:prstGeom prst="rect">
            <a:avLst/>
          </a:prstGeom>
        </p:spPr>
      </p:pic>
    </p:spTree>
    <p:extLst>
      <p:ext uri="{BB962C8B-B14F-4D97-AF65-F5344CB8AC3E}">
        <p14:creationId xmlns:p14="http://schemas.microsoft.com/office/powerpoint/2010/main" val="3891773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Understanding others:</a:t>
            </a:r>
            <a:br>
              <a:rPr lang="en-GB" b="1" dirty="0" smtClean="0"/>
            </a:br>
            <a:r>
              <a:rPr lang="en-GB" b="1" dirty="0" smtClean="0"/>
              <a:t>Phases of cultural adjustment </a:t>
            </a:r>
            <a:endParaRPr lang="en-GB" b="1" dirty="0"/>
          </a:p>
        </p:txBody>
      </p:sp>
      <p:pic>
        <p:nvPicPr>
          <p:cNvPr id="4" name="Content Placeholder 3"/>
          <p:cNvPicPr>
            <a:picLocks noGrp="1" noChangeAspect="1"/>
          </p:cNvPicPr>
          <p:nvPr>
            <p:ph idx="1"/>
          </p:nvPr>
        </p:nvPicPr>
        <p:blipFill rotWithShape="1">
          <a:blip r:embed="rId3"/>
          <a:srcRect l="29208" t="28100" r="28653" b="44014"/>
          <a:stretch/>
        </p:blipFill>
        <p:spPr>
          <a:xfrm>
            <a:off x="759854" y="1661375"/>
            <a:ext cx="10557503" cy="3928056"/>
          </a:xfrm>
          <a:prstGeom prst="rect">
            <a:avLst/>
          </a:prstGeom>
        </p:spPr>
      </p:pic>
      <p:sp>
        <p:nvSpPr>
          <p:cNvPr id="5" name="TextBox 4"/>
          <p:cNvSpPr txBox="1"/>
          <p:nvPr/>
        </p:nvSpPr>
        <p:spPr>
          <a:xfrm>
            <a:off x="1160060" y="5589431"/>
            <a:ext cx="9785444" cy="338554"/>
          </a:xfrm>
          <a:prstGeom prst="rect">
            <a:avLst/>
          </a:prstGeom>
          <a:noFill/>
        </p:spPr>
        <p:txBody>
          <a:bodyPr wrap="square" rtlCol="0">
            <a:spAutoFit/>
          </a:bodyPr>
          <a:lstStyle/>
          <a:p>
            <a:pPr algn="r"/>
            <a:r>
              <a:rPr lang="en-GB" sz="1600" dirty="0" smtClean="0"/>
              <a:t>From ‘Facing </a:t>
            </a:r>
            <a:r>
              <a:rPr lang="en-GB" sz="1600" dirty="0"/>
              <a:t>the Continuing Waves –  Lifelong Cultural Transition </a:t>
            </a:r>
            <a:r>
              <a:rPr lang="en-GB" sz="1600" dirty="0" smtClean="0"/>
              <a:t>Processes’ by </a:t>
            </a:r>
            <a:r>
              <a:rPr lang="en-GB" sz="1600" dirty="0"/>
              <a:t>Steve J. Kulich </a:t>
            </a:r>
            <a:endParaRPr lang="es-ES" sz="1600" dirty="0"/>
          </a:p>
        </p:txBody>
      </p:sp>
    </p:spTree>
    <p:extLst>
      <p:ext uri="{BB962C8B-B14F-4D97-AF65-F5344CB8AC3E}">
        <p14:creationId xmlns:p14="http://schemas.microsoft.com/office/powerpoint/2010/main" val="1408998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279" y="226336"/>
            <a:ext cx="10972800" cy="735296"/>
          </a:xfrm>
        </p:spPr>
        <p:txBody>
          <a:bodyPr>
            <a:noAutofit/>
          </a:bodyPr>
          <a:lstStyle/>
          <a:p>
            <a:pPr algn="ctr"/>
            <a:r>
              <a:rPr lang="en-GB" sz="3600" b="1" dirty="0" smtClean="0"/>
              <a:t>Challenges of </a:t>
            </a:r>
            <a:r>
              <a:rPr lang="en-GB" sz="3600" b="1" dirty="0"/>
              <a:t>d</a:t>
            </a:r>
            <a:r>
              <a:rPr lang="en-GB" sz="3600" b="1" dirty="0" smtClean="0"/>
              <a:t>eveloping IC as language practitioners </a:t>
            </a:r>
            <a:endParaRPr lang="en-GB" sz="3600" b="1" dirty="0"/>
          </a:p>
        </p:txBody>
      </p:sp>
      <p:sp>
        <p:nvSpPr>
          <p:cNvPr id="3" name="Content Placeholder 2"/>
          <p:cNvSpPr>
            <a:spLocks noGrp="1"/>
          </p:cNvSpPr>
          <p:nvPr>
            <p:ph idx="1"/>
          </p:nvPr>
        </p:nvSpPr>
        <p:spPr>
          <a:xfrm>
            <a:off x="609600" y="868208"/>
            <a:ext cx="10972800" cy="5897516"/>
          </a:xfrm>
        </p:spPr>
        <p:txBody>
          <a:bodyPr>
            <a:normAutofit/>
          </a:bodyPr>
          <a:lstStyle/>
          <a:p>
            <a:pPr marL="457200" lvl="1" indent="0">
              <a:buNone/>
            </a:pPr>
            <a:endParaRPr lang="en-GB" dirty="0" smtClean="0"/>
          </a:p>
          <a:p>
            <a:pPr lvl="0"/>
            <a:r>
              <a:rPr lang="en-GB" dirty="0" smtClean="0"/>
              <a:t>It demands teachers’ awareness of their own personal development (in some cases, us, teachers, lack intercultural skills!)</a:t>
            </a:r>
          </a:p>
          <a:p>
            <a:pPr lvl="0"/>
            <a:r>
              <a:rPr lang="en-GB" dirty="0" smtClean="0"/>
              <a:t>Need to consider the affective element -&gt; syllabus constraints, lack of time </a:t>
            </a:r>
          </a:p>
          <a:p>
            <a:pPr lvl="0"/>
            <a:r>
              <a:rPr lang="en-GB" dirty="0" smtClean="0"/>
              <a:t>More of a multicultural context in the classroom</a:t>
            </a:r>
          </a:p>
          <a:p>
            <a:pPr lvl="0"/>
            <a:endParaRPr lang="en-GB" dirty="0"/>
          </a:p>
        </p:txBody>
      </p:sp>
    </p:spTree>
    <p:extLst>
      <p:ext uri="{BB962C8B-B14F-4D97-AF65-F5344CB8AC3E}">
        <p14:creationId xmlns:p14="http://schemas.microsoft.com/office/powerpoint/2010/main" val="91552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08252"/>
          </a:xfrm>
        </p:spPr>
        <p:txBody>
          <a:bodyPr/>
          <a:lstStyle/>
          <a:p>
            <a:r>
              <a:rPr lang="en-GB" b="1" dirty="0" smtClean="0"/>
              <a:t>Pedagogical approaches: </a:t>
            </a:r>
            <a:endParaRPr lang="en-GB" b="1" dirty="0"/>
          </a:p>
        </p:txBody>
      </p:sp>
      <p:sp>
        <p:nvSpPr>
          <p:cNvPr id="3" name="Content Placeholder 2"/>
          <p:cNvSpPr>
            <a:spLocks noGrp="1"/>
          </p:cNvSpPr>
          <p:nvPr>
            <p:ph idx="1"/>
          </p:nvPr>
        </p:nvSpPr>
        <p:spPr>
          <a:xfrm>
            <a:off x="609600" y="1417638"/>
            <a:ext cx="10972800" cy="4708531"/>
          </a:xfrm>
        </p:spPr>
        <p:txBody>
          <a:bodyPr/>
          <a:lstStyle/>
          <a:p>
            <a:r>
              <a:rPr lang="en-GB" dirty="0"/>
              <a:t>Activities emphasising multiple perspectives</a:t>
            </a:r>
          </a:p>
          <a:p>
            <a:r>
              <a:rPr lang="en-GB" dirty="0" smtClean="0"/>
              <a:t>Experiential learning or learning by doing</a:t>
            </a:r>
          </a:p>
          <a:p>
            <a:r>
              <a:rPr lang="en-GB" dirty="0" smtClean="0"/>
              <a:t>Co-operative learning (Project work)</a:t>
            </a:r>
          </a:p>
          <a:p>
            <a:r>
              <a:rPr lang="en-GB" dirty="0" smtClean="0"/>
              <a:t>Enquiry Based Learning (EBL)</a:t>
            </a:r>
          </a:p>
          <a:p>
            <a:r>
              <a:rPr lang="en-GB" dirty="0" smtClean="0"/>
              <a:t>Education for Sustainable Development (ESD)</a:t>
            </a:r>
            <a:r>
              <a:rPr lang="en-GB" altLang="en-US" dirty="0" smtClean="0"/>
              <a:t>-</a:t>
            </a:r>
            <a:r>
              <a:rPr lang="en-GB" altLang="en-US" dirty="0"/>
              <a:t>related </a:t>
            </a:r>
            <a:r>
              <a:rPr lang="en-GB" altLang="en-US" dirty="0" smtClean="0"/>
              <a:t>content</a:t>
            </a:r>
            <a:endParaRPr lang="en-GB" dirty="0" smtClean="0"/>
          </a:p>
          <a:p>
            <a:r>
              <a:rPr lang="en-GB" dirty="0" smtClean="0"/>
              <a:t>Ethnographic tasks</a:t>
            </a:r>
          </a:p>
          <a:p>
            <a:endParaRPr lang="es-ES" dirty="0"/>
          </a:p>
        </p:txBody>
      </p:sp>
    </p:spTree>
    <p:extLst>
      <p:ext uri="{BB962C8B-B14F-4D97-AF65-F5344CB8AC3E}">
        <p14:creationId xmlns:p14="http://schemas.microsoft.com/office/powerpoint/2010/main" val="2319729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7108</TotalTime>
  <Words>1320</Words>
  <Application>Microsoft Office PowerPoint</Application>
  <PresentationFormat>Custom</PresentationFormat>
  <Paragraphs>93</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‘Developing Intercultural Competence in the Language Classroom: a Myth?’</vt:lpstr>
      <vt:lpstr>Why the need to reflect on ICC?</vt:lpstr>
      <vt:lpstr>Defining the term</vt:lpstr>
      <vt:lpstr>Understanding IC</vt:lpstr>
      <vt:lpstr>Understanding who we are…</vt:lpstr>
      <vt:lpstr>Challenges of developing IC as language practitioners </vt:lpstr>
      <vt:lpstr> Understanding others: Phases of cultural adjustment </vt:lpstr>
      <vt:lpstr>Challenges of developing IC as language practitioners </vt:lpstr>
      <vt:lpstr>Pedagogical approaches: </vt:lpstr>
      <vt:lpstr>Examples: ‘El problema energético de Chile: ¿industrializar la Patagonia?’ (SPLA20210 MLBM)</vt:lpstr>
      <vt:lpstr>Examples: EBL activity for the year abroad: accents in France</vt:lpstr>
      <vt:lpstr>Over to you </vt:lpstr>
      <vt:lpstr>Conclusion</vt:lpstr>
      <vt:lpstr>Useful links and resources</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post-method era and the need for and adaptive pedagogy in language teaching</dc:title>
  <dc:creator>Susana</dc:creator>
  <cp:lastModifiedBy>Susana</cp:lastModifiedBy>
  <cp:revision>94</cp:revision>
  <dcterms:created xsi:type="dcterms:W3CDTF">2016-04-10T16:45:42Z</dcterms:created>
  <dcterms:modified xsi:type="dcterms:W3CDTF">2017-01-20T08:05:51Z</dcterms:modified>
</cp:coreProperties>
</file>