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tags/tag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Lst>
  <p:notesMasterIdLst>
    <p:notesMasterId r:id="rId89"/>
  </p:notesMasterIdLst>
  <p:handoutMasterIdLst>
    <p:handoutMasterId r:id="rId90"/>
  </p:handoutMasterIdLst>
  <p:sldIdLst>
    <p:sldId id="297" r:id="rId6"/>
    <p:sldId id="319" r:id="rId7"/>
    <p:sldId id="673" r:id="rId8"/>
    <p:sldId id="770" r:id="rId9"/>
    <p:sldId id="769" r:id="rId10"/>
    <p:sldId id="799" r:id="rId11"/>
    <p:sldId id="800" r:id="rId12"/>
    <p:sldId id="801" r:id="rId13"/>
    <p:sldId id="802" r:id="rId14"/>
    <p:sldId id="803" r:id="rId15"/>
    <p:sldId id="804" r:id="rId16"/>
    <p:sldId id="805" r:id="rId17"/>
    <p:sldId id="806" r:id="rId18"/>
    <p:sldId id="807" r:id="rId19"/>
    <p:sldId id="808" r:id="rId20"/>
    <p:sldId id="809" r:id="rId21"/>
    <p:sldId id="810" r:id="rId22"/>
    <p:sldId id="749" r:id="rId23"/>
    <p:sldId id="736" r:id="rId24"/>
    <p:sldId id="757" r:id="rId25"/>
    <p:sldId id="752" r:id="rId26"/>
    <p:sldId id="767" r:id="rId27"/>
    <p:sldId id="684" r:id="rId28"/>
    <p:sldId id="685" r:id="rId29"/>
    <p:sldId id="789" r:id="rId30"/>
    <p:sldId id="688" r:id="rId31"/>
    <p:sldId id="732" r:id="rId32"/>
    <p:sldId id="689" r:id="rId33"/>
    <p:sldId id="692" r:id="rId34"/>
    <p:sldId id="693" r:id="rId35"/>
    <p:sldId id="694" r:id="rId36"/>
    <p:sldId id="695" r:id="rId37"/>
    <p:sldId id="696" r:id="rId38"/>
    <p:sldId id="720" r:id="rId39"/>
    <p:sldId id="722" r:id="rId40"/>
    <p:sldId id="697" r:id="rId41"/>
    <p:sldId id="766" r:id="rId42"/>
    <p:sldId id="759" r:id="rId43"/>
    <p:sldId id="735" r:id="rId44"/>
    <p:sldId id="783" r:id="rId45"/>
    <p:sldId id="780" r:id="rId46"/>
    <p:sldId id="781" r:id="rId47"/>
    <p:sldId id="782" r:id="rId48"/>
    <p:sldId id="701" r:id="rId49"/>
    <p:sldId id="741" r:id="rId50"/>
    <p:sldId id="753" r:id="rId51"/>
    <p:sldId id="703" r:id="rId52"/>
    <p:sldId id="744" r:id="rId53"/>
    <p:sldId id="704" r:id="rId54"/>
    <p:sldId id="705" r:id="rId55"/>
    <p:sldId id="706" r:id="rId56"/>
    <p:sldId id="708" r:id="rId57"/>
    <p:sldId id="709" r:id="rId58"/>
    <p:sldId id="710" r:id="rId59"/>
    <p:sldId id="754" r:id="rId60"/>
    <p:sldId id="755" r:id="rId61"/>
    <p:sldId id="707" r:id="rId62"/>
    <p:sldId id="791" r:id="rId63"/>
    <p:sldId id="713" r:id="rId64"/>
    <p:sldId id="714" r:id="rId65"/>
    <p:sldId id="734" r:id="rId66"/>
    <p:sldId id="768" r:id="rId67"/>
    <p:sldId id="764" r:id="rId68"/>
    <p:sldId id="718" r:id="rId69"/>
    <p:sldId id="717" r:id="rId70"/>
    <p:sldId id="790" r:id="rId71"/>
    <p:sldId id="721" r:id="rId72"/>
    <p:sldId id="792" r:id="rId73"/>
    <p:sldId id="738" r:id="rId74"/>
    <p:sldId id="716" r:id="rId75"/>
    <p:sldId id="723" r:id="rId76"/>
    <p:sldId id="724" r:id="rId77"/>
    <p:sldId id="727" r:id="rId78"/>
    <p:sldId id="726" r:id="rId79"/>
    <p:sldId id="728" r:id="rId80"/>
    <p:sldId id="702" r:id="rId81"/>
    <p:sldId id="748" r:id="rId82"/>
    <p:sldId id="729" r:id="rId83"/>
    <p:sldId id="730" r:id="rId84"/>
    <p:sldId id="731" r:id="rId85"/>
    <p:sldId id="750" r:id="rId86"/>
    <p:sldId id="756" r:id="rId87"/>
    <p:sldId id="733" r:id="rId88"/>
  </p:sldIdLst>
  <p:sldSz cx="10691813" cy="7559675"/>
  <p:notesSz cx="10234613" cy="71040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4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Jennifer" initials="B" lastIdx="4" clrIdx="0">
    <p:extLst/>
  </p:cmAuthor>
  <p:cmAuthor id="2" name="Colombine Gardair" initials="CG" lastIdx="1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08C46F"/>
    <a:srgbClr val="3366FF"/>
    <a:srgbClr val="99CCFF"/>
    <a:srgbClr val="FAE1CE"/>
    <a:srgbClr val="66CCFF"/>
    <a:srgbClr val="6666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79632" autoAdjust="0"/>
  </p:normalViewPr>
  <p:slideViewPr>
    <p:cSldViewPr snapToGrid="0">
      <p:cViewPr varScale="1">
        <p:scale>
          <a:sx n="53" d="100"/>
          <a:sy n="53" d="100"/>
        </p:scale>
        <p:origin x="1506" y="72"/>
      </p:cViewPr>
      <p:guideLst>
        <p:guide orient="horz" pos="2381"/>
        <p:guide pos="3345"/>
      </p:guideLst>
    </p:cSldViewPr>
  </p:slideViewPr>
  <p:notesTextViewPr>
    <p:cViewPr>
      <p:scale>
        <a:sx n="3" d="2"/>
        <a:sy n="3" d="2"/>
      </p:scale>
      <p:origin x="0" y="0"/>
    </p:cViewPr>
  </p:notesTextViewPr>
  <p:sorterViewPr>
    <p:cViewPr>
      <p:scale>
        <a:sx n="33" d="100"/>
        <a:sy n="33"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awaltd.sharepoint.com/sites/508ManchesterUniMECDChangeConsultancypilot/Shared%20Documents/1.%20Studies/Population%20Profile.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awaltd.sharepoint.com/sites/508ManchesterUniMECDChangeConsultancypilot/Shared%20Documents/1.%20Studies/Population%20Profile.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solidFill>
                  <a:schemeClr val="tx1"/>
                </a:solidFill>
              </a:rPr>
              <a:t>Evidence</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solidFill>
                  <a:schemeClr val="tx1"/>
                </a:solidFill>
              </a:rPr>
              <a:t>Research</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solidFill>
                  <a:schemeClr val="tx1"/>
                </a:solidFill>
              </a:rPr>
              <a:t>Evidence</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solidFill>
                  <a:schemeClr val="tx1"/>
                </a:solidFill>
              </a:rPr>
              <a:t>Research</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baseline="0" dirty="0">
                <a:effectLst/>
              </a:rPr>
              <a:t>POE responses shown as a percentage of the total Pilot population</a:t>
            </a:r>
            <a:endParaRPr lang="en-GB" sz="12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'Cohort 1 profile'!$S$1:$Z$1</c:f>
              <c:strCache>
                <c:ptCount val="8"/>
                <c:pt idx="0">
                  <c:v>Cohort 1 - POE results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C7-44AD-83AA-6A86257045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C7-44AD-83AA-6A86257045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C7-44AD-83AA-6A86257045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C7-44AD-83AA-6A86257045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BC7-44AD-83AA-6A8625704546}"/>
              </c:ext>
            </c:extLst>
          </c:dPt>
          <c:dLbls>
            <c:dLbl>
              <c:idx val="0"/>
              <c:tx>
                <c:rich>
                  <a:bodyPr/>
                  <a:lstStyle/>
                  <a:p>
                    <a:fld id="{A16D387D-FA23-41D1-A87D-33932E0F03CB}" type="CATEGORYNAME">
                      <a:rPr lang="en-US" sz="1200" baseline="0"/>
                      <a:pPr/>
                      <a:t>[CATEGORY NAME]</a:t>
                    </a:fld>
                    <a:r>
                      <a:rPr lang="en-US" sz="1200" baseline="0" dirty="0"/>
                      <a:t>, </a:t>
                    </a:r>
                    <a:fld id="{52D25D48-7365-4A5D-9DEB-52E1F66B3508}" type="VALUE">
                      <a:rPr lang="en-US" sz="1200" baseline="0" smtClean="0"/>
                      <a:pPr/>
                      <a:t>[VALUE]</a:t>
                    </a:fld>
                    <a:endParaRPr lang="en-US" sz="1200" baseline="0" dirty="0"/>
                  </a:p>
                  <a:p>
                    <a:r>
                      <a:rPr lang="en-US" sz="1200" baseline="0" dirty="0"/>
                      <a:t>100%</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BC7-44AD-83AA-6A8625704546}"/>
                </c:ext>
              </c:extLst>
            </c:dLbl>
            <c:dLbl>
              <c:idx val="1"/>
              <c:tx>
                <c:rich>
                  <a:bodyPr/>
                  <a:lstStyle/>
                  <a:p>
                    <a:fld id="{84D45A1E-975E-4BF9-A917-E32F95AC6CA3}" type="CATEGORYNAME">
                      <a:rPr lang="en-US" sz="1200" baseline="0"/>
                      <a:pPr/>
                      <a:t>[CATEGORY NAME]</a:t>
                    </a:fld>
                    <a:r>
                      <a:rPr lang="en-US" sz="1200" baseline="0" dirty="0"/>
                      <a:t>, </a:t>
                    </a:r>
                    <a:fld id="{B1C82248-1D9B-4687-AB1A-1DF76BBA41AD}" type="VALUE">
                      <a:rPr lang="en-US" sz="1200" baseline="0" smtClean="0"/>
                      <a:pPr/>
                      <a:t>[VALUE]</a:t>
                    </a:fld>
                    <a:endParaRPr lang="en-US" sz="1200" baseline="0" dirty="0"/>
                  </a:p>
                  <a:p>
                    <a:r>
                      <a:rPr lang="en-US" sz="1200" baseline="0" dirty="0"/>
                      <a:t>89%</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BC7-44AD-83AA-6A8625704546}"/>
                </c:ext>
              </c:extLst>
            </c:dLbl>
            <c:dLbl>
              <c:idx val="2"/>
              <c:tx>
                <c:rich>
                  <a:bodyPr/>
                  <a:lstStyle/>
                  <a:p>
                    <a:fld id="{12A3AE1B-A95F-4228-A9AA-F80FB6EE29E5}" type="CATEGORYNAME">
                      <a:rPr lang="en-US" sz="1200" baseline="0"/>
                      <a:pPr/>
                      <a:t>[CATEGORY NAME]</a:t>
                    </a:fld>
                    <a:r>
                      <a:rPr lang="en-US" sz="1200" baseline="0" dirty="0"/>
                      <a:t>, </a:t>
                    </a:r>
                    <a:fld id="{9A219222-F384-4364-B466-1E175D69B69E}" type="VALUE">
                      <a:rPr lang="en-US" sz="1200" baseline="0" smtClean="0"/>
                      <a:pPr/>
                      <a:t>[VALUE]</a:t>
                    </a:fld>
                    <a:endParaRPr lang="en-US" sz="1200" baseline="0" dirty="0"/>
                  </a:p>
                  <a:p>
                    <a:r>
                      <a:rPr lang="en-US" sz="1200" baseline="0" dirty="0"/>
                      <a:t>60%</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BC7-44AD-83AA-6A8625704546}"/>
                </c:ext>
              </c:extLst>
            </c:dLbl>
            <c:dLbl>
              <c:idx val="3"/>
              <c:tx>
                <c:rich>
                  <a:bodyPr/>
                  <a:lstStyle/>
                  <a:p>
                    <a:fld id="{E09A742C-3D6F-445D-BCB7-3152E603FF3B}" type="CATEGORYNAME">
                      <a:rPr lang="en-US" sz="1200" baseline="0"/>
                      <a:pPr/>
                      <a:t>[CATEGORY NAME]</a:t>
                    </a:fld>
                    <a:r>
                      <a:rPr lang="en-US" sz="1200" baseline="0" dirty="0"/>
                      <a:t>, </a:t>
                    </a:r>
                    <a:fld id="{4A25677C-0186-4F0F-8083-39EFF6951AA4}" type="VALUE">
                      <a:rPr lang="en-US" sz="1200" baseline="0" smtClean="0"/>
                      <a:pPr/>
                      <a:t>[VALUE]</a:t>
                    </a:fld>
                    <a:endParaRPr lang="en-US" sz="1200" baseline="0" dirty="0"/>
                  </a:p>
                  <a:p>
                    <a:r>
                      <a:rPr lang="en-US" sz="1200" baseline="0" dirty="0"/>
                      <a:t>74%</a:t>
                    </a:r>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BC7-44AD-83AA-6A8625704546}"/>
                </c:ext>
              </c:extLst>
            </c:dLbl>
            <c:dLbl>
              <c:idx val="4"/>
              <c:tx>
                <c:rich>
                  <a:bodyPr/>
                  <a:lstStyle/>
                  <a:p>
                    <a:fld id="{AB016F4C-6BDD-4DBF-AE2E-A42BC9B20CF6}" type="CATEGORYNAME">
                      <a:rPr lang="en-US" sz="1200" baseline="0"/>
                      <a:pPr/>
                      <a:t>[CATEGORY NAME]</a:t>
                    </a:fld>
                    <a:r>
                      <a:rPr lang="en-US" sz="1200" baseline="0" dirty="0"/>
                      <a:t>, </a:t>
                    </a:r>
                    <a:fld id="{B17F7CF0-7362-414A-9CB9-215B25233553}" type="VALUE">
                      <a:rPr lang="en-US" sz="1200" baseline="0"/>
                      <a:pPr/>
                      <a:t>[VALUE]</a:t>
                    </a:fld>
                    <a:endParaRPr lang="en-US" sz="1200"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BC7-44AD-83AA-6A8625704546}"/>
                </c:ext>
              </c:extLst>
            </c:dLbl>
            <c:spPr>
              <a:solidFill>
                <a:sysClr val="window" lastClr="FFFFFF"/>
              </a:solidFill>
              <a:ln>
                <a:solidFill>
                  <a:sysClr val="windowText" lastClr="000000">
                    <a:lumMod val="25000"/>
                    <a:lumOff val="75000"/>
                  </a:sysClr>
                </a:solidFill>
              </a:ln>
              <a:effectLst/>
            </c:spPr>
            <c:txPr>
              <a:bodyPr rot="0" spcFirstLastPara="1" vertOverflow="overflow" horzOverflow="overflow"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'Cohort 1 profile'!$U$2:$Y$2</c:f>
              <c:strCache>
                <c:ptCount val="5"/>
                <c:pt idx="0">
                  <c:v>Academic</c:v>
                </c:pt>
                <c:pt idx="1">
                  <c:v>PSS Admin</c:v>
                </c:pt>
                <c:pt idx="2">
                  <c:v>PDRA</c:v>
                </c:pt>
                <c:pt idx="3">
                  <c:v>PGR</c:v>
                </c:pt>
                <c:pt idx="4">
                  <c:v>EO</c:v>
                </c:pt>
              </c:strCache>
            </c:strRef>
          </c:cat>
          <c:val>
            <c:numRef>
              <c:f>'Cohort 1 profile'!$U$9:$Y$9</c:f>
              <c:numCache>
                <c:formatCode>General</c:formatCode>
                <c:ptCount val="5"/>
                <c:pt idx="0">
                  <c:v>11</c:v>
                </c:pt>
                <c:pt idx="1">
                  <c:v>8</c:v>
                </c:pt>
                <c:pt idx="2">
                  <c:v>3</c:v>
                </c:pt>
                <c:pt idx="3">
                  <c:v>14</c:v>
                </c:pt>
                <c:pt idx="4">
                  <c:v>0</c:v>
                </c:pt>
              </c:numCache>
            </c:numRef>
          </c:val>
          <c:extLst>
            <c:ext xmlns:c16="http://schemas.microsoft.com/office/drawing/2014/chart" uri="{C3380CC4-5D6E-409C-BE32-E72D297353CC}">
              <c16:uniqueId val="{0000000A-1871-4859-BE86-7111EFD7156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Pilot 1 Total Population - 45</a:t>
            </a:r>
            <a:endParaRPr lang="en-GB" baseline="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'Cohort 1 profile'!$B$3</c:f>
              <c:strCache>
                <c:ptCount val="1"/>
                <c:pt idx="0">
                  <c:v>MACE School office</c:v>
                </c:pt>
              </c:strCache>
            </c:strRef>
          </c:tx>
          <c:spPr>
            <a:solidFill>
              <a:schemeClr val="accent1"/>
            </a:solidFill>
            <a:ln>
              <a:noFill/>
            </a:ln>
            <a:effectLst/>
          </c:spPr>
          <c:invertIfNegative val="0"/>
          <c:cat>
            <c:strRef>
              <c:f>'Cohort 1 profile'!$C$2:$G$2</c:f>
              <c:strCache>
                <c:ptCount val="5"/>
                <c:pt idx="0">
                  <c:v>Academic</c:v>
                </c:pt>
                <c:pt idx="1">
                  <c:v>PSS Admin</c:v>
                </c:pt>
                <c:pt idx="2">
                  <c:v>PDRA</c:v>
                </c:pt>
                <c:pt idx="3">
                  <c:v>PGR</c:v>
                </c:pt>
                <c:pt idx="4">
                  <c:v>EO</c:v>
                </c:pt>
              </c:strCache>
            </c:strRef>
          </c:cat>
          <c:val>
            <c:numRef>
              <c:f>'Cohort 1 profile'!$C$3:$G$3</c:f>
              <c:numCache>
                <c:formatCode>General</c:formatCode>
                <c:ptCount val="5"/>
                <c:pt idx="0">
                  <c:v>1</c:v>
                </c:pt>
                <c:pt idx="1">
                  <c:v>2</c:v>
                </c:pt>
                <c:pt idx="2">
                  <c:v>0</c:v>
                </c:pt>
                <c:pt idx="3">
                  <c:v>0</c:v>
                </c:pt>
                <c:pt idx="4">
                  <c:v>0</c:v>
                </c:pt>
              </c:numCache>
            </c:numRef>
          </c:val>
          <c:extLst>
            <c:ext xmlns:c16="http://schemas.microsoft.com/office/drawing/2014/chart" uri="{C3380CC4-5D6E-409C-BE32-E72D297353CC}">
              <c16:uniqueId val="{00000000-727C-487D-838E-F23DA09D6E0A}"/>
            </c:ext>
          </c:extLst>
        </c:ser>
        <c:ser>
          <c:idx val="1"/>
          <c:order val="1"/>
          <c:tx>
            <c:strRef>
              <c:f>'Cohort 1 profile'!$B$4</c:f>
              <c:strCache>
                <c:ptCount val="1"/>
                <c:pt idx="0">
                  <c:v>Bio-engineering</c:v>
                </c:pt>
              </c:strCache>
            </c:strRef>
          </c:tx>
          <c:spPr>
            <a:solidFill>
              <a:schemeClr val="accent2"/>
            </a:solidFill>
            <a:ln>
              <a:noFill/>
            </a:ln>
            <a:effectLst/>
          </c:spPr>
          <c:invertIfNegative val="0"/>
          <c:cat>
            <c:strRef>
              <c:f>'Cohort 1 profile'!$C$2:$G$2</c:f>
              <c:strCache>
                <c:ptCount val="5"/>
                <c:pt idx="0">
                  <c:v>Academic</c:v>
                </c:pt>
                <c:pt idx="1">
                  <c:v>PSS Admin</c:v>
                </c:pt>
                <c:pt idx="2">
                  <c:v>PDRA</c:v>
                </c:pt>
                <c:pt idx="3">
                  <c:v>PGR</c:v>
                </c:pt>
                <c:pt idx="4">
                  <c:v>EO</c:v>
                </c:pt>
              </c:strCache>
            </c:strRef>
          </c:cat>
          <c:val>
            <c:numRef>
              <c:f>'Cohort 1 profile'!$C$4:$G$4</c:f>
              <c:numCache>
                <c:formatCode>General</c:formatCode>
                <c:ptCount val="5"/>
                <c:pt idx="0">
                  <c:v>1</c:v>
                </c:pt>
                <c:pt idx="1">
                  <c:v>0</c:v>
                </c:pt>
                <c:pt idx="2">
                  <c:v>0</c:v>
                </c:pt>
                <c:pt idx="3">
                  <c:v>2</c:v>
                </c:pt>
                <c:pt idx="4">
                  <c:v>0</c:v>
                </c:pt>
              </c:numCache>
            </c:numRef>
          </c:val>
          <c:extLst>
            <c:ext xmlns:c16="http://schemas.microsoft.com/office/drawing/2014/chart" uri="{C3380CC4-5D6E-409C-BE32-E72D297353CC}">
              <c16:uniqueId val="{00000001-727C-487D-838E-F23DA09D6E0A}"/>
            </c:ext>
          </c:extLst>
        </c:ser>
        <c:ser>
          <c:idx val="2"/>
          <c:order val="2"/>
          <c:tx>
            <c:strRef>
              <c:f>'Cohort 1 profile'!$B$5</c:f>
              <c:strCache>
                <c:ptCount val="1"/>
                <c:pt idx="0">
                  <c:v>Space and Autonomous Systems</c:v>
                </c:pt>
              </c:strCache>
            </c:strRef>
          </c:tx>
          <c:spPr>
            <a:solidFill>
              <a:schemeClr val="accent3"/>
            </a:solidFill>
            <a:ln>
              <a:noFill/>
            </a:ln>
            <a:effectLst/>
          </c:spPr>
          <c:invertIfNegative val="0"/>
          <c:cat>
            <c:strRef>
              <c:f>'Cohort 1 profile'!$C$2:$G$2</c:f>
              <c:strCache>
                <c:ptCount val="5"/>
                <c:pt idx="0">
                  <c:v>Academic</c:v>
                </c:pt>
                <c:pt idx="1">
                  <c:v>PSS Admin</c:v>
                </c:pt>
                <c:pt idx="2">
                  <c:v>PDRA</c:v>
                </c:pt>
                <c:pt idx="3">
                  <c:v>PGR</c:v>
                </c:pt>
                <c:pt idx="4">
                  <c:v>EO</c:v>
                </c:pt>
              </c:strCache>
            </c:strRef>
          </c:cat>
          <c:val>
            <c:numRef>
              <c:f>'Cohort 1 profile'!$C$5:$G$5</c:f>
              <c:numCache>
                <c:formatCode>General</c:formatCode>
                <c:ptCount val="5"/>
                <c:pt idx="0">
                  <c:v>4</c:v>
                </c:pt>
                <c:pt idx="1">
                  <c:v>0</c:v>
                </c:pt>
                <c:pt idx="2">
                  <c:v>2</c:v>
                </c:pt>
                <c:pt idx="3">
                  <c:v>6</c:v>
                </c:pt>
                <c:pt idx="4">
                  <c:v>1</c:v>
                </c:pt>
              </c:numCache>
            </c:numRef>
          </c:val>
          <c:extLst>
            <c:ext xmlns:c16="http://schemas.microsoft.com/office/drawing/2014/chart" uri="{C3380CC4-5D6E-409C-BE32-E72D297353CC}">
              <c16:uniqueId val="{00000002-727C-487D-838E-F23DA09D6E0A}"/>
            </c:ext>
          </c:extLst>
        </c:ser>
        <c:ser>
          <c:idx val="4"/>
          <c:order val="3"/>
          <c:tx>
            <c:strRef>
              <c:f>'Cohort 1 profile'!$B$6</c:f>
              <c:strCache>
                <c:ptCount val="1"/>
                <c:pt idx="0">
                  <c:v>Discoverer</c:v>
                </c:pt>
              </c:strCache>
            </c:strRef>
          </c:tx>
          <c:spPr>
            <a:solidFill>
              <a:schemeClr val="accent5"/>
            </a:solidFill>
            <a:ln>
              <a:noFill/>
            </a:ln>
            <a:effectLst/>
          </c:spPr>
          <c:invertIfNegative val="0"/>
          <c:cat>
            <c:strRef>
              <c:f>'Cohort 1 profile'!$C$2:$G$2</c:f>
              <c:strCache>
                <c:ptCount val="5"/>
                <c:pt idx="0">
                  <c:v>Academic</c:v>
                </c:pt>
                <c:pt idx="1">
                  <c:v>PSS Admin</c:v>
                </c:pt>
                <c:pt idx="2">
                  <c:v>PDRA</c:v>
                </c:pt>
                <c:pt idx="3">
                  <c:v>PGR</c:v>
                </c:pt>
                <c:pt idx="4">
                  <c:v>EO</c:v>
                </c:pt>
              </c:strCache>
            </c:strRef>
          </c:cat>
          <c:val>
            <c:numRef>
              <c:f>'Cohort 1 profile'!$C$6:$G$6</c:f>
              <c:numCache>
                <c:formatCode>General</c:formatCode>
                <c:ptCount val="5"/>
                <c:pt idx="0">
                  <c:v>1</c:v>
                </c:pt>
                <c:pt idx="1">
                  <c:v>1</c:v>
                </c:pt>
                <c:pt idx="2">
                  <c:v>1</c:v>
                </c:pt>
                <c:pt idx="3">
                  <c:v>5</c:v>
                </c:pt>
              </c:numCache>
            </c:numRef>
          </c:val>
          <c:extLst>
            <c:ext xmlns:c16="http://schemas.microsoft.com/office/drawing/2014/chart" uri="{C3380CC4-5D6E-409C-BE32-E72D297353CC}">
              <c16:uniqueId val="{00000003-727C-487D-838E-F23DA09D6E0A}"/>
            </c:ext>
          </c:extLst>
        </c:ser>
        <c:ser>
          <c:idx val="3"/>
          <c:order val="4"/>
          <c:tx>
            <c:strRef>
              <c:f>'Cohort 1 profile'!$B$7</c:f>
              <c:strCache>
                <c:ptCount val="1"/>
                <c:pt idx="0">
                  <c:v>Multiscale Modelling</c:v>
                </c:pt>
              </c:strCache>
            </c:strRef>
          </c:tx>
          <c:spPr>
            <a:solidFill>
              <a:schemeClr val="accent4"/>
            </a:solidFill>
            <a:ln>
              <a:noFill/>
            </a:ln>
            <a:effectLst/>
          </c:spPr>
          <c:invertIfNegative val="0"/>
          <c:cat>
            <c:strRef>
              <c:f>'Cohort 1 profile'!$C$2:$G$2</c:f>
              <c:strCache>
                <c:ptCount val="5"/>
                <c:pt idx="0">
                  <c:v>Academic</c:v>
                </c:pt>
                <c:pt idx="1">
                  <c:v>PSS Admin</c:v>
                </c:pt>
                <c:pt idx="2">
                  <c:v>PDRA</c:v>
                </c:pt>
                <c:pt idx="3">
                  <c:v>PGR</c:v>
                </c:pt>
                <c:pt idx="4">
                  <c:v>EO</c:v>
                </c:pt>
              </c:strCache>
            </c:strRef>
          </c:cat>
          <c:val>
            <c:numRef>
              <c:f>'Cohort 1 profile'!$C$7:$G$7</c:f>
              <c:numCache>
                <c:formatCode>General</c:formatCode>
                <c:ptCount val="5"/>
                <c:pt idx="0">
                  <c:v>4</c:v>
                </c:pt>
                <c:pt idx="1">
                  <c:v>0</c:v>
                </c:pt>
                <c:pt idx="2">
                  <c:v>2</c:v>
                </c:pt>
                <c:pt idx="3">
                  <c:v>6</c:v>
                </c:pt>
                <c:pt idx="4">
                  <c:v>0</c:v>
                </c:pt>
              </c:numCache>
            </c:numRef>
          </c:val>
          <c:extLst>
            <c:ext xmlns:c16="http://schemas.microsoft.com/office/drawing/2014/chart" uri="{C3380CC4-5D6E-409C-BE32-E72D297353CC}">
              <c16:uniqueId val="{00000004-727C-487D-838E-F23DA09D6E0A}"/>
            </c:ext>
          </c:extLst>
        </c:ser>
        <c:ser>
          <c:idx val="5"/>
          <c:order val="5"/>
          <c:tx>
            <c:strRef>
              <c:f>'Cohort 1 profile'!$B$8</c:f>
              <c:strCache>
                <c:ptCount val="1"/>
                <c:pt idx="0">
                  <c:v>PS School Office</c:v>
                </c:pt>
              </c:strCache>
            </c:strRef>
          </c:tx>
          <c:spPr>
            <a:solidFill>
              <a:schemeClr val="accent6"/>
            </a:solidFill>
            <a:ln>
              <a:noFill/>
            </a:ln>
            <a:effectLst/>
          </c:spPr>
          <c:invertIfNegative val="0"/>
          <c:cat>
            <c:strRef>
              <c:f>'Cohort 1 profile'!$C$2:$G$2</c:f>
              <c:strCache>
                <c:ptCount val="5"/>
                <c:pt idx="0">
                  <c:v>Academic</c:v>
                </c:pt>
                <c:pt idx="1">
                  <c:v>PSS Admin</c:v>
                </c:pt>
                <c:pt idx="2">
                  <c:v>PDRA</c:v>
                </c:pt>
                <c:pt idx="3">
                  <c:v>PGR</c:v>
                </c:pt>
                <c:pt idx="4">
                  <c:v>EO</c:v>
                </c:pt>
              </c:strCache>
            </c:strRef>
          </c:cat>
          <c:val>
            <c:numRef>
              <c:f>'Cohort 1 profile'!$C$8:$G$8</c:f>
              <c:numCache>
                <c:formatCode>General</c:formatCode>
                <c:ptCount val="5"/>
                <c:pt idx="0">
                  <c:v>0</c:v>
                </c:pt>
                <c:pt idx="1">
                  <c:v>6</c:v>
                </c:pt>
                <c:pt idx="2">
                  <c:v>0</c:v>
                </c:pt>
                <c:pt idx="3">
                  <c:v>0</c:v>
                </c:pt>
                <c:pt idx="4">
                  <c:v>0</c:v>
                </c:pt>
              </c:numCache>
            </c:numRef>
          </c:val>
          <c:extLst>
            <c:ext xmlns:c16="http://schemas.microsoft.com/office/drawing/2014/chart" uri="{C3380CC4-5D6E-409C-BE32-E72D297353CC}">
              <c16:uniqueId val="{00000005-727C-487D-838E-F23DA09D6E0A}"/>
            </c:ext>
          </c:extLst>
        </c:ser>
        <c:dLbls>
          <c:showLegendKey val="0"/>
          <c:showVal val="0"/>
          <c:showCatName val="0"/>
          <c:showSerName val="0"/>
          <c:showPercent val="0"/>
          <c:showBubbleSize val="0"/>
        </c:dLbls>
        <c:gapWidth val="150"/>
        <c:overlap val="100"/>
        <c:axId val="341975760"/>
        <c:axId val="341974448"/>
      </c:barChart>
      <c:lineChart>
        <c:grouping val="standard"/>
        <c:varyColors val="0"/>
        <c:ser>
          <c:idx val="6"/>
          <c:order val="6"/>
          <c:tx>
            <c:strRef>
              <c:f>'Cohort 1 profile'!$B$10</c:f>
              <c:strCache>
                <c:ptCount val="1"/>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t"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'Cohort 1 profile'!$C$9:$G$9</c:f>
              <c:numCache>
                <c:formatCode>General</c:formatCode>
                <c:ptCount val="5"/>
                <c:pt idx="0">
                  <c:v>11</c:v>
                </c:pt>
                <c:pt idx="1">
                  <c:v>9</c:v>
                </c:pt>
                <c:pt idx="2">
                  <c:v>5</c:v>
                </c:pt>
                <c:pt idx="3">
                  <c:v>19</c:v>
                </c:pt>
                <c:pt idx="4">
                  <c:v>1</c:v>
                </c:pt>
              </c:numCache>
            </c:numRef>
          </c:val>
          <c:smooth val="0"/>
          <c:extLst>
            <c:ext xmlns:c16="http://schemas.microsoft.com/office/drawing/2014/chart" uri="{C3380CC4-5D6E-409C-BE32-E72D297353CC}">
              <c16:uniqueId val="{00000006-727C-487D-838E-F23DA09D6E0A}"/>
            </c:ext>
          </c:extLst>
        </c:ser>
        <c:dLbls>
          <c:showLegendKey val="0"/>
          <c:showVal val="0"/>
          <c:showCatName val="0"/>
          <c:showSerName val="0"/>
          <c:showPercent val="0"/>
          <c:showBubbleSize val="0"/>
        </c:dLbls>
        <c:marker val="1"/>
        <c:smooth val="0"/>
        <c:axId val="341975760"/>
        <c:axId val="341974448"/>
      </c:lineChart>
      <c:catAx>
        <c:axId val="34197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1974448"/>
        <c:crosses val="autoZero"/>
        <c:auto val="1"/>
        <c:lblAlgn val="ctr"/>
        <c:lblOffset val="100"/>
        <c:noMultiLvlLbl val="0"/>
      </c:catAx>
      <c:valAx>
        <c:axId val="34197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975760"/>
        <c:crosses val="autoZero"/>
        <c:crossBetween val="between"/>
      </c:valAx>
      <c:spPr>
        <a:noFill/>
        <a:ln>
          <a:noFill/>
        </a:ln>
        <a:effectLst/>
      </c:spPr>
    </c:plotArea>
    <c:legend>
      <c:legendPos val="b"/>
      <c:layout>
        <c:manualLayout>
          <c:xMode val="edge"/>
          <c:yMode val="edge"/>
          <c:x val="6.8212081597908369E-2"/>
          <c:y val="0.76433524343488468"/>
          <c:w val="0.89704160543935263"/>
          <c:h val="0.2356647565651152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[G6 Export.CSV]Sheet4!PivotTable4</c:name>
    <c:fmtId val="-1"/>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Bookings by Group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extLst>
        </c:dLbl>
      </c:pivotFmt>
      <c:pivotFmt>
        <c:idx val="1"/>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extLst>
        </c:dLbl>
      </c:pivotFmt>
      <c:pivotFmt>
        <c:idx val="2"/>
        <c:spPr>
          <a:solidFill>
            <a:schemeClr val="accent1"/>
          </a:solidFill>
          <a:ln>
            <a:solidFill>
              <a:schemeClr val="tx1"/>
            </a:solidFill>
          </a:ln>
          <a:effectLst/>
        </c:spPr>
      </c:pivotFmt>
      <c:pivotFmt>
        <c:idx val="3"/>
        <c:spPr>
          <a:solidFill>
            <a:schemeClr val="accent1"/>
          </a:solidFill>
          <a:ln>
            <a:solidFill>
              <a:schemeClr val="tx1"/>
            </a:solidFill>
          </a:ln>
          <a:effectLst/>
        </c:spPr>
      </c:pivotFmt>
      <c:pivotFmt>
        <c:idx val="4"/>
        <c:spPr>
          <a:solidFill>
            <a:schemeClr val="accent1"/>
          </a:solidFill>
          <a:ln>
            <a:solidFill>
              <a:schemeClr val="tx1"/>
            </a:solidFill>
          </a:ln>
          <a:effectLst/>
        </c:spPr>
      </c:pivotFmt>
      <c:pivotFmt>
        <c:idx val="5"/>
        <c:spPr>
          <a:solidFill>
            <a:schemeClr val="accent1"/>
          </a:solidFill>
          <a:ln>
            <a:solidFill>
              <a:schemeClr val="tx1"/>
            </a:solidFill>
          </a:ln>
          <a:effectLst/>
        </c:spPr>
      </c:pivotFmt>
      <c:pivotFmt>
        <c:idx val="6"/>
        <c:spPr>
          <a:solidFill>
            <a:schemeClr val="accent1"/>
          </a:solidFill>
          <a:ln>
            <a:solidFill>
              <a:schemeClr val="tx1"/>
            </a:solidFill>
          </a:ln>
          <a:effectLst/>
        </c:spPr>
      </c:pivotFmt>
      <c:pivotFmt>
        <c:idx val="7"/>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extLst>
        </c:dLbl>
      </c:pivotFmt>
      <c:pivotFmt>
        <c:idx val="8"/>
        <c:spPr>
          <a:solidFill>
            <a:schemeClr val="accent1"/>
          </a:solidFill>
          <a:ln>
            <a:solidFill>
              <a:schemeClr val="tx1"/>
            </a:solidFill>
          </a:ln>
          <a:effectLst/>
        </c:spPr>
      </c:pivotFmt>
      <c:pivotFmt>
        <c:idx val="9"/>
        <c:spPr>
          <a:solidFill>
            <a:schemeClr val="accent1"/>
          </a:solidFill>
          <a:ln>
            <a:solidFill>
              <a:schemeClr val="tx1"/>
            </a:solidFill>
          </a:ln>
          <a:effectLst/>
        </c:spPr>
      </c:pivotFmt>
      <c:pivotFmt>
        <c:idx val="10"/>
        <c:spPr>
          <a:solidFill>
            <a:schemeClr val="accent1"/>
          </a:solidFill>
          <a:ln>
            <a:solidFill>
              <a:schemeClr val="tx1"/>
            </a:solidFill>
          </a:ln>
          <a:effectLst/>
        </c:spPr>
      </c:pivotFmt>
      <c:pivotFmt>
        <c:idx val="11"/>
        <c:spPr>
          <a:solidFill>
            <a:schemeClr val="accent1"/>
          </a:solidFill>
          <a:ln>
            <a:solidFill>
              <a:schemeClr val="tx1"/>
            </a:solidFill>
          </a:ln>
          <a:effectLst/>
        </c:spPr>
      </c:pivotFmt>
      <c:pivotFmt>
        <c:idx val="12"/>
        <c:spPr>
          <a:solidFill>
            <a:schemeClr val="accent1"/>
          </a:solidFill>
          <a:ln>
            <a:solidFill>
              <a:schemeClr val="tx1"/>
            </a:solidFill>
          </a:ln>
          <a:effectLst/>
        </c:spPr>
      </c:pivotFmt>
      <c:pivotFmt>
        <c:idx val="13"/>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extLst>
        </c:dLbl>
      </c:pivotFmt>
      <c:pivotFmt>
        <c:idx val="14"/>
        <c:spPr>
          <a:solidFill>
            <a:schemeClr val="accent1"/>
          </a:solidFill>
          <a:ln>
            <a:solidFill>
              <a:schemeClr val="tx1"/>
            </a:solidFill>
          </a:ln>
          <a:effectLst/>
        </c:spPr>
      </c:pivotFmt>
      <c:pivotFmt>
        <c:idx val="15"/>
        <c:spPr>
          <a:solidFill>
            <a:schemeClr val="accent1"/>
          </a:solidFill>
          <a:ln>
            <a:solidFill>
              <a:schemeClr val="tx1"/>
            </a:solidFill>
          </a:ln>
          <a:effectLst/>
        </c:spPr>
      </c:pivotFmt>
      <c:pivotFmt>
        <c:idx val="16"/>
        <c:spPr>
          <a:solidFill>
            <a:schemeClr val="accent1"/>
          </a:solidFill>
          <a:ln>
            <a:solidFill>
              <a:schemeClr val="tx1"/>
            </a:solidFill>
          </a:ln>
          <a:effectLst/>
        </c:spPr>
      </c:pivotFmt>
      <c:pivotFmt>
        <c:idx val="17"/>
        <c:spPr>
          <a:solidFill>
            <a:schemeClr val="accent1"/>
          </a:solidFill>
          <a:ln>
            <a:solidFill>
              <a:schemeClr val="tx1"/>
            </a:solidFill>
          </a:ln>
          <a:effectLst/>
        </c:spPr>
      </c:pivotFmt>
      <c:pivotFmt>
        <c:idx val="18"/>
        <c:spPr>
          <a:solidFill>
            <a:schemeClr val="accent1"/>
          </a:solidFill>
          <a:ln>
            <a:solidFill>
              <a:schemeClr val="tx1"/>
            </a:solidFill>
          </a:ln>
          <a:effectLst/>
        </c:spPr>
      </c:pivotFmt>
      <c:pivotFmt>
        <c:idx val="19"/>
        <c:spPr>
          <a:solidFill>
            <a:schemeClr val="accent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extLst>
        </c:dLbl>
      </c:pivotFmt>
      <c:pivotFmt>
        <c:idx val="20"/>
        <c:spPr>
          <a:solidFill>
            <a:schemeClr val="accent1"/>
          </a:solidFill>
          <a:ln>
            <a:solidFill>
              <a:schemeClr val="tx1"/>
            </a:solidFill>
          </a:ln>
          <a:effectLst/>
        </c:spPr>
      </c:pivotFmt>
      <c:pivotFmt>
        <c:idx val="21"/>
        <c:spPr>
          <a:solidFill>
            <a:schemeClr val="accent1"/>
          </a:solidFill>
          <a:ln>
            <a:solidFill>
              <a:schemeClr val="tx1"/>
            </a:solidFill>
          </a:ln>
          <a:effectLst/>
        </c:spPr>
      </c:pivotFmt>
      <c:pivotFmt>
        <c:idx val="22"/>
        <c:spPr>
          <a:solidFill>
            <a:schemeClr val="accent1"/>
          </a:solidFill>
          <a:ln>
            <a:solidFill>
              <a:schemeClr val="tx1"/>
            </a:solidFill>
          </a:ln>
          <a:effectLst/>
        </c:spPr>
      </c:pivotFmt>
      <c:pivotFmt>
        <c:idx val="23"/>
        <c:spPr>
          <a:solidFill>
            <a:schemeClr val="accent1"/>
          </a:solidFill>
          <a:ln>
            <a:solidFill>
              <a:schemeClr val="tx1"/>
            </a:solidFill>
          </a:ln>
          <a:effectLst/>
        </c:spPr>
      </c:pivotFmt>
      <c:pivotFmt>
        <c:idx val="24"/>
        <c:spPr>
          <a:solidFill>
            <a:schemeClr val="accent1"/>
          </a:solidFill>
          <a:ln>
            <a:solidFill>
              <a:schemeClr val="tx1"/>
            </a:solidFill>
          </a:ln>
          <a:effectLst/>
        </c:spPr>
      </c:pivotFmt>
    </c:pivotFmts>
    <c:plotArea>
      <c:layout/>
      <c:pieChart>
        <c:varyColors val="1"/>
        <c:ser>
          <c:idx val="0"/>
          <c:order val="0"/>
          <c:tx>
            <c:strRef>
              <c:f>Sheet4!$B$1</c:f>
              <c:strCache>
                <c:ptCount val="1"/>
                <c:pt idx="0">
                  <c:v>Total</c:v>
                </c:pt>
              </c:strCache>
            </c:strRef>
          </c:tx>
          <c:spPr>
            <a:ln>
              <a:solidFill>
                <a:schemeClr val="tx1"/>
              </a:solidFill>
            </a:ln>
          </c:spPr>
          <c:dPt>
            <c:idx val="0"/>
            <c:bubble3D val="0"/>
            <c:spPr>
              <a:solidFill>
                <a:schemeClr val="accent1"/>
              </a:solidFill>
              <a:ln>
                <a:solidFill>
                  <a:schemeClr val="tx1"/>
                </a:solidFill>
              </a:ln>
              <a:effectLst/>
            </c:spPr>
            <c:extLst>
              <c:ext xmlns:c16="http://schemas.microsoft.com/office/drawing/2014/chart" uri="{C3380CC4-5D6E-409C-BE32-E72D297353CC}">
                <c16:uniqueId val="{00000001-B0DA-4C80-A2A3-8DFA87B66012}"/>
              </c:ext>
            </c:extLst>
          </c:dPt>
          <c:dPt>
            <c:idx val="1"/>
            <c:bubble3D val="0"/>
            <c:spPr>
              <a:solidFill>
                <a:schemeClr val="accent2"/>
              </a:solidFill>
              <a:ln>
                <a:solidFill>
                  <a:schemeClr val="tx1"/>
                </a:solidFill>
              </a:ln>
              <a:effectLst/>
            </c:spPr>
            <c:extLst>
              <c:ext xmlns:c16="http://schemas.microsoft.com/office/drawing/2014/chart" uri="{C3380CC4-5D6E-409C-BE32-E72D297353CC}">
                <c16:uniqueId val="{00000003-B0DA-4C80-A2A3-8DFA87B66012}"/>
              </c:ext>
            </c:extLst>
          </c:dPt>
          <c:dPt>
            <c:idx val="2"/>
            <c:bubble3D val="0"/>
            <c:spPr>
              <a:solidFill>
                <a:schemeClr val="accent3"/>
              </a:solidFill>
              <a:ln>
                <a:solidFill>
                  <a:schemeClr val="tx1"/>
                </a:solidFill>
              </a:ln>
              <a:effectLst/>
            </c:spPr>
            <c:extLst>
              <c:ext xmlns:c16="http://schemas.microsoft.com/office/drawing/2014/chart" uri="{C3380CC4-5D6E-409C-BE32-E72D297353CC}">
                <c16:uniqueId val="{00000005-B0DA-4C80-A2A3-8DFA87B66012}"/>
              </c:ext>
            </c:extLst>
          </c:dPt>
          <c:dPt>
            <c:idx val="3"/>
            <c:bubble3D val="0"/>
            <c:spPr>
              <a:solidFill>
                <a:schemeClr val="accent4"/>
              </a:solidFill>
              <a:ln>
                <a:solidFill>
                  <a:schemeClr val="tx1"/>
                </a:solidFill>
              </a:ln>
              <a:effectLst/>
            </c:spPr>
            <c:extLst>
              <c:ext xmlns:c16="http://schemas.microsoft.com/office/drawing/2014/chart" uri="{C3380CC4-5D6E-409C-BE32-E72D297353CC}">
                <c16:uniqueId val="{00000007-B0DA-4C80-A2A3-8DFA87B66012}"/>
              </c:ext>
            </c:extLst>
          </c:dPt>
          <c:dPt>
            <c:idx val="4"/>
            <c:bubble3D val="0"/>
            <c:spPr>
              <a:solidFill>
                <a:schemeClr val="accent5"/>
              </a:solidFill>
              <a:ln>
                <a:solidFill>
                  <a:schemeClr val="tx1"/>
                </a:solidFill>
              </a:ln>
              <a:effectLst/>
            </c:spPr>
            <c:extLst>
              <c:ext xmlns:c16="http://schemas.microsoft.com/office/drawing/2014/chart" uri="{C3380CC4-5D6E-409C-BE32-E72D297353CC}">
                <c16:uniqueId val="{00000009-B0DA-4C80-A2A3-8DFA87B6601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Sheet4!$A$2:$A$7</c:f>
              <c:strCache>
                <c:ptCount val="5"/>
                <c:pt idx="0">
                  <c:v>CEAS Multiscale Modeling</c:v>
                </c:pt>
                <c:pt idx="1">
                  <c:v>Faculty Office - Projects Team</c:v>
                </c:pt>
                <c:pt idx="2">
                  <c:v>MACE - Space &amp; Autonomous Systems</c:v>
                </c:pt>
                <c:pt idx="3">
                  <c:v>MACE Discoverer</c:v>
                </c:pt>
                <c:pt idx="4">
                  <c:v>MACE School Office</c:v>
                </c:pt>
              </c:strCache>
            </c:strRef>
          </c:cat>
          <c:val>
            <c:numRef>
              <c:f>Sheet4!$B$2:$B$7</c:f>
              <c:numCache>
                <c:formatCode>General</c:formatCode>
                <c:ptCount val="5"/>
                <c:pt idx="0">
                  <c:v>66</c:v>
                </c:pt>
                <c:pt idx="1">
                  <c:v>27</c:v>
                </c:pt>
                <c:pt idx="2">
                  <c:v>20</c:v>
                </c:pt>
                <c:pt idx="3">
                  <c:v>20</c:v>
                </c:pt>
                <c:pt idx="4">
                  <c:v>51</c:v>
                </c:pt>
              </c:numCache>
            </c:numRef>
          </c:val>
          <c:extLst>
            <c:ext xmlns:c16="http://schemas.microsoft.com/office/drawing/2014/chart" uri="{C3380CC4-5D6E-409C-BE32-E72D297353CC}">
              <c16:uniqueId val="{0000000A-B0DA-4C80-A2A3-8DFA87B66012}"/>
            </c:ext>
          </c:extLst>
        </c:ser>
        <c:dLbls>
          <c:showLegendKey val="0"/>
          <c:showVal val="0"/>
          <c:showCatName val="0"/>
          <c:showSerName val="0"/>
          <c:showPercent val="0"/>
          <c:showBubbleSize val="0"/>
          <c:showLeaderLines val="1"/>
        </c:dLbls>
        <c:firstSliceAng val="25"/>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 Usage per Week </a:t>
            </a:r>
          </a:p>
          <a:p>
            <a:pPr>
              <a:defRPr/>
            </a:pPr>
            <a:r>
              <a:rPr lang="en-GB" sz="1200" dirty="0"/>
              <a:t>(weekdays, 08:00</a:t>
            </a:r>
            <a:r>
              <a:rPr lang="en-GB" sz="1200" baseline="0" dirty="0"/>
              <a:t> - 18:00)</a:t>
            </a:r>
            <a:endParaRPr lang="en-GB"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Sheet1!$B$43</c:f>
              <c:strCache>
                <c:ptCount val="1"/>
                <c:pt idx="0">
                  <c:v>Booked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Sheet1!$A$44:$A$55</c:f>
              <c:strCache>
                <c:ptCount val="12"/>
                <c:pt idx="0">
                  <c:v>1</c:v>
                </c:pt>
                <c:pt idx="1">
                  <c:v>2</c:v>
                </c:pt>
                <c:pt idx="2">
                  <c:v>3</c:v>
                </c:pt>
                <c:pt idx="3">
                  <c:v>4</c:v>
                </c:pt>
                <c:pt idx="4">
                  <c:v>5</c:v>
                </c:pt>
                <c:pt idx="5">
                  <c:v>6</c:v>
                </c:pt>
                <c:pt idx="6">
                  <c:v>7</c:v>
                </c:pt>
                <c:pt idx="7">
                  <c:v>8</c:v>
                </c:pt>
                <c:pt idx="8">
                  <c:v>9</c:v>
                </c:pt>
                <c:pt idx="9">
                  <c:v>10</c:v>
                </c:pt>
                <c:pt idx="10">
                  <c:v>11</c:v>
                </c:pt>
                <c:pt idx="11">
                  <c:v>All</c:v>
                </c:pt>
              </c:strCache>
            </c:strRef>
          </c:cat>
          <c:val>
            <c:numRef>
              <c:f>Sheet1!$B$44:$B$55</c:f>
              <c:numCache>
                <c:formatCode>0%</c:formatCode>
                <c:ptCount val="12"/>
                <c:pt idx="0">
                  <c:v>0.26666666666666666</c:v>
                </c:pt>
                <c:pt idx="1">
                  <c:v>0.28666666666666663</c:v>
                </c:pt>
                <c:pt idx="2">
                  <c:v>0.36666666666666664</c:v>
                </c:pt>
                <c:pt idx="3">
                  <c:v>0.24666666666666662</c:v>
                </c:pt>
                <c:pt idx="4">
                  <c:v>0.28666666666666668</c:v>
                </c:pt>
                <c:pt idx="5">
                  <c:v>0.27999999999999997</c:v>
                </c:pt>
                <c:pt idx="6">
                  <c:v>0.29666666666666663</c:v>
                </c:pt>
                <c:pt idx="7">
                  <c:v>0.37166666666666665</c:v>
                </c:pt>
                <c:pt idx="8">
                  <c:v>0.34666666666666657</c:v>
                </c:pt>
                <c:pt idx="9">
                  <c:v>0.27666666666666662</c:v>
                </c:pt>
                <c:pt idx="10">
                  <c:v>0.35666666666666663</c:v>
                </c:pt>
                <c:pt idx="11">
                  <c:v>0.30742424242424232</c:v>
                </c:pt>
              </c:numCache>
            </c:numRef>
          </c:val>
          <c:extLst>
            <c:ext xmlns:c16="http://schemas.microsoft.com/office/drawing/2014/chart" uri="{C3380CC4-5D6E-409C-BE32-E72D297353CC}">
              <c16:uniqueId val="{00000000-B231-4F6E-8418-FE1A0C0D53B0}"/>
            </c:ext>
          </c:extLst>
        </c:ser>
        <c:ser>
          <c:idx val="1"/>
          <c:order val="1"/>
          <c:tx>
            <c:strRef>
              <c:f>Sheet1!$C$43</c:f>
              <c:strCache>
                <c:ptCount val="1"/>
                <c:pt idx="0">
                  <c:v>Unbooked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Sheet1!$A$44:$A$55</c:f>
              <c:strCache>
                <c:ptCount val="12"/>
                <c:pt idx="0">
                  <c:v>1</c:v>
                </c:pt>
                <c:pt idx="1">
                  <c:v>2</c:v>
                </c:pt>
                <c:pt idx="2">
                  <c:v>3</c:v>
                </c:pt>
                <c:pt idx="3">
                  <c:v>4</c:v>
                </c:pt>
                <c:pt idx="4">
                  <c:v>5</c:v>
                </c:pt>
                <c:pt idx="5">
                  <c:v>6</c:v>
                </c:pt>
                <c:pt idx="6">
                  <c:v>7</c:v>
                </c:pt>
                <c:pt idx="7">
                  <c:v>8</c:v>
                </c:pt>
                <c:pt idx="8">
                  <c:v>9</c:v>
                </c:pt>
                <c:pt idx="9">
                  <c:v>10</c:v>
                </c:pt>
                <c:pt idx="10">
                  <c:v>11</c:v>
                </c:pt>
                <c:pt idx="11">
                  <c:v>All</c:v>
                </c:pt>
              </c:strCache>
            </c:strRef>
          </c:cat>
          <c:val>
            <c:numRef>
              <c:f>Sheet1!$C$44:$C$55</c:f>
              <c:numCache>
                <c:formatCode>0%</c:formatCode>
                <c:ptCount val="12"/>
                <c:pt idx="0">
                  <c:v>0.73333333333333339</c:v>
                </c:pt>
                <c:pt idx="1">
                  <c:v>0.71333333333333337</c:v>
                </c:pt>
                <c:pt idx="2">
                  <c:v>0.6333333333333333</c:v>
                </c:pt>
                <c:pt idx="3">
                  <c:v>0.75333333333333341</c:v>
                </c:pt>
                <c:pt idx="4">
                  <c:v>0.71333333333333337</c:v>
                </c:pt>
                <c:pt idx="5">
                  <c:v>0.72</c:v>
                </c:pt>
                <c:pt idx="6">
                  <c:v>0.70333333333333337</c:v>
                </c:pt>
                <c:pt idx="7">
                  <c:v>0.62833333333333341</c:v>
                </c:pt>
                <c:pt idx="8">
                  <c:v>0.65333333333333343</c:v>
                </c:pt>
                <c:pt idx="9">
                  <c:v>0.72333333333333338</c:v>
                </c:pt>
                <c:pt idx="10">
                  <c:v>0.64333333333333331</c:v>
                </c:pt>
                <c:pt idx="11">
                  <c:v>0.69257575757575762</c:v>
                </c:pt>
              </c:numCache>
            </c:numRef>
          </c:val>
          <c:extLst>
            <c:ext xmlns:c16="http://schemas.microsoft.com/office/drawing/2014/chart" uri="{C3380CC4-5D6E-409C-BE32-E72D297353CC}">
              <c16:uniqueId val="{00000001-B231-4F6E-8418-FE1A0C0D53B0}"/>
            </c:ext>
          </c:extLst>
        </c:ser>
        <c:dLbls>
          <c:showLegendKey val="0"/>
          <c:showVal val="0"/>
          <c:showCatName val="0"/>
          <c:showSerName val="0"/>
          <c:showPercent val="0"/>
          <c:showBubbleSize val="0"/>
        </c:dLbls>
        <c:gapWidth val="49"/>
        <c:overlap val="100"/>
        <c:axId val="587477408"/>
        <c:axId val="587477736"/>
      </c:barChart>
      <c:catAx>
        <c:axId val="5874774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Week</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477736"/>
        <c:crosses val="autoZero"/>
        <c:auto val="1"/>
        <c:lblAlgn val="ctr"/>
        <c:lblOffset val="100"/>
        <c:noMultiLvlLbl val="0"/>
      </c:catAx>
      <c:valAx>
        <c:axId val="5874777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477408"/>
        <c:crosses val="autoZero"/>
        <c:crossBetween val="between"/>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EA191-E969-41A7-9873-45B7A6E3F1E3}"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en-GB"/>
        </a:p>
      </dgm:t>
    </dgm:pt>
    <dgm:pt modelId="{F0665CEC-110C-4E9B-95E7-C780AEDD6918}">
      <dgm:prSet phldrT="[Text]">
        <dgm:style>
          <a:lnRef idx="3">
            <a:schemeClr val="lt1"/>
          </a:lnRef>
          <a:fillRef idx="1">
            <a:schemeClr val="accent1"/>
          </a:fillRef>
          <a:effectRef idx="1">
            <a:schemeClr val="accent1"/>
          </a:effectRef>
          <a:fontRef idx="minor">
            <a:schemeClr val="lt1"/>
          </a:fontRef>
        </dgm:style>
      </dgm:prSet>
      <dgm:spPr>
        <a:ln>
          <a:headEnd type="none" w="med" len="med"/>
          <a:tailEnd type="none" w="med" len="med"/>
        </a:ln>
      </dgm:spPr>
      <dgm:t>
        <a:bodyPr/>
        <a:lstStyle/>
        <a:p>
          <a:r>
            <a:rPr lang="en-GB" b="1" dirty="0">
              <a:solidFill>
                <a:schemeClr val="accent4"/>
              </a:solidFill>
            </a:rPr>
            <a:t>Clearer definition of the difference between now and MECD</a:t>
          </a:r>
        </a:p>
      </dgm:t>
    </dgm:pt>
    <dgm:pt modelId="{283CE3DF-65B6-44FB-BAC0-9533539C9887}" type="parTrans" cxnId="{5C85E74B-E6B9-441E-B126-9F3C103A0F60}">
      <dgm:prSet/>
      <dgm:spPr/>
      <dgm:t>
        <a:bodyPr/>
        <a:lstStyle/>
        <a:p>
          <a:endParaRPr lang="en-GB"/>
        </a:p>
      </dgm:t>
    </dgm:pt>
    <dgm:pt modelId="{D439C4C4-4AE3-4491-8320-3AECDB451FBF}" type="sibTrans" cxnId="{5C85E74B-E6B9-441E-B126-9F3C103A0F60}">
      <dgm:prSet/>
      <dgm:spPr/>
      <dgm:t>
        <a:bodyPr/>
        <a:lstStyle/>
        <a:p>
          <a:endParaRPr lang="en-GB"/>
        </a:p>
      </dgm:t>
    </dgm:pt>
    <dgm:pt modelId="{26C50122-A832-4167-AAD4-30537934342E}">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3 pilot communities to experience the workplace, others will be able to visit </a:t>
          </a:r>
        </a:p>
      </dgm:t>
    </dgm:pt>
    <dgm:pt modelId="{0886C7E0-E754-44FF-9D9D-600BCA9A8D41}" type="parTrans" cxnId="{AAD73DEC-AADD-4EAB-AADF-A3AE2447C03C}">
      <dgm:prSet/>
      <dgm:spPr/>
      <dgm:t>
        <a:bodyPr/>
        <a:lstStyle/>
        <a:p>
          <a:endParaRPr lang="en-GB"/>
        </a:p>
      </dgm:t>
    </dgm:pt>
    <dgm:pt modelId="{F2A53D51-1228-4E0E-8EF2-50E5B142B575}" type="sibTrans" cxnId="{AAD73DEC-AADD-4EAB-AADF-A3AE2447C03C}">
      <dgm:prSet/>
      <dgm:spPr/>
      <dgm:t>
        <a:bodyPr/>
        <a:lstStyle/>
        <a:p>
          <a:endParaRPr lang="en-GB"/>
        </a:p>
      </dgm:t>
    </dgm:pt>
    <dgm:pt modelId="{175B1953-FCAA-43D6-A667-E0F27781FACF}">
      <dgm:prSet phldrT="[Text]">
        <dgm:style>
          <a:lnRef idx="3">
            <a:schemeClr val="lt1"/>
          </a:lnRef>
          <a:fillRef idx="1">
            <a:schemeClr val="accent1"/>
          </a:fillRef>
          <a:effectRef idx="1">
            <a:schemeClr val="accent1"/>
          </a:effectRef>
          <a:fontRef idx="minor">
            <a:schemeClr val="lt1"/>
          </a:fontRef>
        </dgm:style>
      </dgm:prSet>
      <dgm:spPr>
        <a:ln>
          <a:headEnd type="none" w="med" len="med"/>
          <a:tailEnd type="none" w="med" len="med"/>
        </a:ln>
      </dgm:spPr>
      <dgm:t>
        <a:bodyPr/>
        <a:lstStyle/>
        <a:p>
          <a:r>
            <a:rPr lang="en-GB" b="1" dirty="0">
              <a:solidFill>
                <a:schemeClr val="accent4"/>
              </a:solidFill>
            </a:rPr>
            <a:t>No preconception as to what is right</a:t>
          </a:r>
        </a:p>
      </dgm:t>
    </dgm:pt>
    <dgm:pt modelId="{FFED8F59-9DC5-4FE8-A4BE-C3AB0FDAF7EF}" type="parTrans" cxnId="{FD9DC7B8-F1F8-4E37-B4E6-5655AC41DAEB}">
      <dgm:prSet/>
      <dgm:spPr/>
      <dgm:t>
        <a:bodyPr/>
        <a:lstStyle/>
        <a:p>
          <a:endParaRPr lang="en-GB"/>
        </a:p>
      </dgm:t>
    </dgm:pt>
    <dgm:pt modelId="{E99AF7EC-5686-486F-BF28-3B48A4A1A9B4}" type="sibTrans" cxnId="{FD9DC7B8-F1F8-4E37-B4E6-5655AC41DAEB}">
      <dgm:prSet/>
      <dgm:spPr/>
      <dgm:t>
        <a:bodyPr/>
        <a:lstStyle/>
        <a:p>
          <a:endParaRPr lang="en-GB"/>
        </a:p>
      </dgm:t>
    </dgm:pt>
    <dgm:pt modelId="{2A526960-0292-4397-8F48-CA4F3B3F6F6E}">
      <dgm:prSet phldrT="[Text]">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GB" dirty="0"/>
            <a:t>Pilot 1 proposed design developed in response to Design Partners’ brief</a:t>
          </a:r>
        </a:p>
      </dgm:t>
    </dgm:pt>
    <dgm:pt modelId="{367A1C27-C7AE-467A-9AC8-20A200D850C0}" type="parTrans" cxnId="{318D5A0A-BE8F-426B-A8B2-D6629667B3F3}">
      <dgm:prSet/>
      <dgm:spPr/>
      <dgm:t>
        <a:bodyPr/>
        <a:lstStyle/>
        <a:p>
          <a:endParaRPr lang="en-GB"/>
        </a:p>
      </dgm:t>
    </dgm:pt>
    <dgm:pt modelId="{7B31BA48-C848-4F0B-B34C-77847418A3AA}" type="sibTrans" cxnId="{318D5A0A-BE8F-426B-A8B2-D6629667B3F3}">
      <dgm:prSet/>
      <dgm:spPr/>
      <dgm:t>
        <a:bodyPr/>
        <a:lstStyle/>
        <a:p>
          <a:endParaRPr lang="en-GB"/>
        </a:p>
      </dgm:t>
    </dgm:pt>
    <dgm:pt modelId="{D5C52074-1914-4FB8-89D1-087FEDD5F783}">
      <dgm:prSet phldrT="[Text]">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GB" dirty="0"/>
            <a:t>Collegiate review of several options and the recommendation of the final version from Pilot 1 Design Partners</a:t>
          </a:r>
        </a:p>
      </dgm:t>
    </dgm:pt>
    <dgm:pt modelId="{EB3B15B6-718A-4D81-BCE9-5F4D6CFA28B6}" type="parTrans" cxnId="{4D9BE106-214E-424D-BEBD-1EA087F479CB}">
      <dgm:prSet/>
      <dgm:spPr/>
      <dgm:t>
        <a:bodyPr/>
        <a:lstStyle/>
        <a:p>
          <a:endParaRPr lang="en-GB"/>
        </a:p>
      </dgm:t>
    </dgm:pt>
    <dgm:pt modelId="{E80CC99E-AE19-40CA-A3DC-C06C81CB3F5D}" type="sibTrans" cxnId="{4D9BE106-214E-424D-BEBD-1EA087F479CB}">
      <dgm:prSet/>
      <dgm:spPr/>
      <dgm:t>
        <a:bodyPr/>
        <a:lstStyle/>
        <a:p>
          <a:endParaRPr lang="en-GB"/>
        </a:p>
      </dgm:t>
    </dgm:pt>
    <dgm:pt modelId="{E2DA5AEC-CEAF-4129-99D2-8901334BB392}">
      <dgm:prSet phldrT="[Text]">
        <dgm:style>
          <a:lnRef idx="3">
            <a:schemeClr val="lt1"/>
          </a:lnRef>
          <a:fillRef idx="1">
            <a:schemeClr val="accent1"/>
          </a:fillRef>
          <a:effectRef idx="1">
            <a:schemeClr val="accent1"/>
          </a:effectRef>
          <a:fontRef idx="minor">
            <a:schemeClr val="lt1"/>
          </a:fontRef>
        </dgm:style>
      </dgm:prSet>
      <dgm:spPr>
        <a:ln>
          <a:headEnd type="none" w="med" len="med"/>
          <a:tailEnd type="none" w="med" len="med"/>
        </a:ln>
      </dgm:spPr>
      <dgm:t>
        <a:bodyPr/>
        <a:lstStyle/>
        <a:p>
          <a:r>
            <a:rPr lang="en-GB" b="1" dirty="0">
              <a:solidFill>
                <a:schemeClr val="accent4"/>
              </a:solidFill>
            </a:rPr>
            <a:t>Design the best possible place and create synergies</a:t>
          </a:r>
        </a:p>
      </dgm:t>
    </dgm:pt>
    <dgm:pt modelId="{C245C1C7-8ADB-4805-A8AF-4BBD655A4B77}" type="parTrans" cxnId="{F32FE718-95E9-487E-B546-085F23791751}">
      <dgm:prSet/>
      <dgm:spPr/>
      <dgm:t>
        <a:bodyPr/>
        <a:lstStyle/>
        <a:p>
          <a:endParaRPr lang="en-GB"/>
        </a:p>
      </dgm:t>
    </dgm:pt>
    <dgm:pt modelId="{01D72823-0AEF-4BB3-899B-5CEDBA8C84D5}" type="sibTrans" cxnId="{F32FE718-95E9-487E-B546-085F23791751}">
      <dgm:prSet/>
      <dgm:spPr/>
      <dgm:t>
        <a:bodyPr/>
        <a:lstStyle/>
        <a:p>
          <a:endParaRPr lang="en-GB"/>
        </a:p>
      </dgm:t>
    </dgm:pt>
    <dgm:pt modelId="{53635CA5-2DEC-4BF9-97E6-F68E5B2532EC}">
      <dgm:prSet phldrT="[Text]">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GB" dirty="0"/>
            <a:t>Open plan working for all colleagues</a:t>
          </a:r>
        </a:p>
      </dgm:t>
    </dgm:pt>
    <dgm:pt modelId="{E87F4042-33F6-46E7-8477-542A15950678}" type="parTrans" cxnId="{D8D7C9A4-2E95-4E89-B10C-162A815CDB64}">
      <dgm:prSet/>
      <dgm:spPr/>
      <dgm:t>
        <a:bodyPr/>
        <a:lstStyle/>
        <a:p>
          <a:endParaRPr lang="en-GB"/>
        </a:p>
      </dgm:t>
    </dgm:pt>
    <dgm:pt modelId="{F629DE7F-E9B5-4A3F-8988-E6F4EC838CD0}" type="sibTrans" cxnId="{D8D7C9A4-2E95-4E89-B10C-162A815CDB64}">
      <dgm:prSet/>
      <dgm:spPr/>
      <dgm:t>
        <a:bodyPr/>
        <a:lstStyle/>
        <a:p>
          <a:endParaRPr lang="en-GB"/>
        </a:p>
      </dgm:t>
    </dgm:pt>
    <dgm:pt modelId="{0848DCD0-6488-4E1B-B731-53E06A9018DB}">
      <dgm:prSet phldrT="[Text]">
        <dgm:style>
          <a:lnRef idx="3">
            <a:schemeClr val="lt1"/>
          </a:lnRef>
          <a:fillRef idx="1">
            <a:schemeClr val="accent1"/>
          </a:fillRef>
          <a:effectRef idx="1">
            <a:schemeClr val="accent1"/>
          </a:effectRef>
          <a:fontRef idx="minor">
            <a:schemeClr val="lt1"/>
          </a:fontRef>
        </dgm:style>
      </dgm:prSet>
      <dgm:spPr>
        <a:ln>
          <a:headEnd type="none" w="med" len="med"/>
          <a:tailEnd type="none" w="med" len="med"/>
        </a:ln>
      </dgm:spPr>
      <dgm:t>
        <a:bodyPr/>
        <a:lstStyle/>
        <a:p>
          <a:r>
            <a:rPr lang="en-GB" b="1" dirty="0">
              <a:solidFill>
                <a:schemeClr val="accent4"/>
              </a:solidFill>
            </a:rPr>
            <a:t>Demonstrate different ways of working</a:t>
          </a:r>
        </a:p>
      </dgm:t>
    </dgm:pt>
    <dgm:pt modelId="{2B29BE5C-6D57-4A38-A7BB-889CF2F4FE10}" type="parTrans" cxnId="{B345BC07-3056-4D0F-83DB-C9D551F4074F}">
      <dgm:prSet/>
      <dgm:spPr/>
      <dgm:t>
        <a:bodyPr/>
        <a:lstStyle/>
        <a:p>
          <a:endParaRPr lang="en-GB"/>
        </a:p>
      </dgm:t>
    </dgm:pt>
    <dgm:pt modelId="{14D9AC0F-877E-40FC-8786-294729296095}" type="sibTrans" cxnId="{B345BC07-3056-4D0F-83DB-C9D551F4074F}">
      <dgm:prSet/>
      <dgm:spPr/>
      <dgm:t>
        <a:bodyPr/>
        <a:lstStyle/>
        <a:p>
          <a:endParaRPr lang="en-GB"/>
        </a:p>
      </dgm:t>
    </dgm:pt>
    <dgm:pt modelId="{31A4562E-E866-4834-A877-3C517039E0A5}">
      <dgm:prSet phldrT="[Text]">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GB" dirty="0"/>
            <a:t>Individual needs of all pilot participants gathered and considered in design</a:t>
          </a:r>
        </a:p>
      </dgm:t>
    </dgm:pt>
    <dgm:pt modelId="{ED3EC6BC-4354-474A-90A0-F944C062B5B8}" type="parTrans" cxnId="{B6BF7116-36C8-490C-99D6-D8DDAD952F18}">
      <dgm:prSet/>
      <dgm:spPr/>
      <dgm:t>
        <a:bodyPr/>
        <a:lstStyle/>
        <a:p>
          <a:endParaRPr lang="en-GB"/>
        </a:p>
      </dgm:t>
    </dgm:pt>
    <dgm:pt modelId="{D491820D-2E02-43E9-B5FF-C57365E06400}" type="sibTrans" cxnId="{B6BF7116-36C8-490C-99D6-D8DDAD952F18}">
      <dgm:prSet/>
      <dgm:spPr/>
      <dgm:t>
        <a:bodyPr/>
        <a:lstStyle/>
        <a:p>
          <a:endParaRPr lang="en-GB"/>
        </a:p>
      </dgm:t>
    </dgm:pt>
    <dgm:pt modelId="{D0078FF8-9417-4AFD-8F28-0B4AAA50EDAB}">
      <dgm:prSet phldrT="[Text]">
        <dgm:style>
          <a:lnRef idx="3">
            <a:schemeClr val="lt1"/>
          </a:lnRef>
          <a:fillRef idx="1">
            <a:schemeClr val="accent1"/>
          </a:fillRef>
          <a:effectRef idx="1">
            <a:schemeClr val="accent1"/>
          </a:effectRef>
          <a:fontRef idx="minor">
            <a:schemeClr val="lt1"/>
          </a:fontRef>
        </dgm:style>
      </dgm:prSet>
      <dgm:spPr>
        <a:ln>
          <a:headEnd type="none" w="med" len="med"/>
          <a:tailEnd type="none" w="med" len="med"/>
        </a:ln>
      </dgm:spPr>
      <dgm:t>
        <a:bodyPr/>
        <a:lstStyle/>
        <a:p>
          <a:r>
            <a:rPr lang="en-GB" b="1" dirty="0">
              <a:solidFill>
                <a:schemeClr val="accent4"/>
              </a:solidFill>
            </a:rPr>
            <a:t>Demonstrate what the Work Stage 3 design workspace looks like</a:t>
          </a:r>
        </a:p>
      </dgm:t>
    </dgm:pt>
    <dgm:pt modelId="{A1DDA8CA-9383-490D-801A-97C1F0025BB2}" type="parTrans" cxnId="{B2BCB8BF-93DB-4458-A9D2-6A947E48DB81}">
      <dgm:prSet/>
      <dgm:spPr/>
      <dgm:t>
        <a:bodyPr/>
        <a:lstStyle/>
        <a:p>
          <a:endParaRPr lang="en-GB"/>
        </a:p>
      </dgm:t>
    </dgm:pt>
    <dgm:pt modelId="{5FFD4116-75CD-457C-8CDA-E2DE4FD84E6C}" type="sibTrans" cxnId="{B2BCB8BF-93DB-4458-A9D2-6A947E48DB81}">
      <dgm:prSet/>
      <dgm:spPr/>
      <dgm:t>
        <a:bodyPr/>
        <a:lstStyle/>
        <a:p>
          <a:endParaRPr lang="en-GB"/>
        </a:p>
      </dgm:t>
    </dgm:pt>
    <dgm:pt modelId="{579107A4-8F5F-4D96-9DF4-3D83A197EA5B}">
      <dgm:prSet phldrT="[Text]">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GB" dirty="0"/>
            <a:t>Work stage 3 design, including cellular offices and adjacent open plan working being investigated under a separate piece of work</a:t>
          </a:r>
        </a:p>
      </dgm:t>
    </dgm:pt>
    <dgm:pt modelId="{898E4C8B-1E6B-4DC2-ACBA-3985994D7560}" type="parTrans" cxnId="{ABC6C31D-AD8D-4C2E-B663-787C70F01F26}">
      <dgm:prSet/>
      <dgm:spPr/>
      <dgm:t>
        <a:bodyPr/>
        <a:lstStyle/>
        <a:p>
          <a:endParaRPr lang="en-GB"/>
        </a:p>
      </dgm:t>
    </dgm:pt>
    <dgm:pt modelId="{3338ECA4-0363-4EFB-9040-EDAE437D116E}" type="sibTrans" cxnId="{ABC6C31D-AD8D-4C2E-B663-787C70F01F26}">
      <dgm:prSet/>
      <dgm:spPr/>
      <dgm:t>
        <a:bodyPr/>
        <a:lstStyle/>
        <a:p>
          <a:endParaRPr lang="en-GB"/>
        </a:p>
      </dgm:t>
    </dgm:pt>
    <dgm:pt modelId="{9799EEEF-823C-4D2B-A959-869512D26DF1}">
      <dgm:prSet phldrT="[Text]">
        <dgm:style>
          <a:lnRef idx="3">
            <a:schemeClr val="lt1"/>
          </a:lnRef>
          <a:fillRef idx="1">
            <a:schemeClr val="accent1"/>
          </a:fillRef>
          <a:effectRef idx="1">
            <a:schemeClr val="accent1"/>
          </a:effectRef>
          <a:fontRef idx="minor">
            <a:schemeClr val="lt1"/>
          </a:fontRef>
        </dgm:style>
      </dgm:prSet>
      <dgm:spPr>
        <a:ln>
          <a:headEnd type="none" w="med" len="med"/>
          <a:tailEnd type="none" w="med" len="med"/>
        </a:ln>
      </dgm:spPr>
      <dgm:t>
        <a:bodyPr/>
        <a:lstStyle/>
        <a:p>
          <a:r>
            <a:rPr lang="en-GB" b="1" dirty="0">
              <a:solidFill>
                <a:schemeClr val="accent4"/>
              </a:solidFill>
            </a:rPr>
            <a:t>Give leadership confidence MECD will be successful</a:t>
          </a:r>
        </a:p>
      </dgm:t>
    </dgm:pt>
    <dgm:pt modelId="{A7ED4625-ACA8-42DE-9047-F6B8D1C9FB41}" type="parTrans" cxnId="{1AE2CBC9-B07D-4DAD-80E3-64C221655DD0}">
      <dgm:prSet/>
      <dgm:spPr/>
      <dgm:t>
        <a:bodyPr/>
        <a:lstStyle/>
        <a:p>
          <a:endParaRPr lang="en-GB"/>
        </a:p>
      </dgm:t>
    </dgm:pt>
    <dgm:pt modelId="{C1B30A84-257B-429A-978D-45BAD40C63CF}" type="sibTrans" cxnId="{1AE2CBC9-B07D-4DAD-80E3-64C221655DD0}">
      <dgm:prSet/>
      <dgm:spPr/>
      <dgm:t>
        <a:bodyPr/>
        <a:lstStyle/>
        <a:p>
          <a:endParaRPr lang="en-GB"/>
        </a:p>
      </dgm:t>
    </dgm:pt>
    <dgm:pt modelId="{37B54EBD-7933-4808-BD85-5A8D12386FBE}">
      <dgm:prSet phldrT="[Text]">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GB" dirty="0"/>
            <a:t>On-going monitoring during each pilot phase with reporting to leadership at the end of each pilot phase</a:t>
          </a:r>
        </a:p>
      </dgm:t>
    </dgm:pt>
    <dgm:pt modelId="{B93E7D61-BFBE-4542-9D51-7AA2CE21DBD9}" type="parTrans" cxnId="{A63BBC91-8152-4454-B332-F69F5461A1D0}">
      <dgm:prSet/>
      <dgm:spPr/>
      <dgm:t>
        <a:bodyPr/>
        <a:lstStyle/>
        <a:p>
          <a:endParaRPr lang="en-GB"/>
        </a:p>
      </dgm:t>
    </dgm:pt>
    <dgm:pt modelId="{5044DD47-FF59-43A1-986D-DA3511DC64DA}" type="sibTrans" cxnId="{A63BBC91-8152-4454-B332-F69F5461A1D0}">
      <dgm:prSet/>
      <dgm:spPr/>
      <dgm:t>
        <a:bodyPr/>
        <a:lstStyle/>
        <a:p>
          <a:endParaRPr lang="en-GB"/>
        </a:p>
      </dgm:t>
    </dgm:pt>
    <dgm:pt modelId="{5FEE0C09-265C-4F96-AA4E-53446BE22ABD}">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On-going communication development</a:t>
          </a:r>
        </a:p>
      </dgm:t>
    </dgm:pt>
    <dgm:pt modelId="{6978CAC2-B76E-428D-ADE5-761F192CEFF0}" type="parTrans" cxnId="{13862452-3544-4720-9269-C0BF78F32058}">
      <dgm:prSet/>
      <dgm:spPr/>
      <dgm:t>
        <a:bodyPr/>
        <a:lstStyle/>
        <a:p>
          <a:endParaRPr lang="en-GB"/>
        </a:p>
      </dgm:t>
    </dgm:pt>
    <dgm:pt modelId="{DF158BD4-FF7E-4512-8EE2-0379C3CFCA75}" type="sibTrans" cxnId="{13862452-3544-4720-9269-C0BF78F32058}">
      <dgm:prSet/>
      <dgm:spPr/>
      <dgm:t>
        <a:bodyPr/>
        <a:lstStyle/>
        <a:p>
          <a:endParaRPr lang="en-GB"/>
        </a:p>
      </dgm:t>
    </dgm:pt>
    <dgm:pt modelId="{76B66FF5-87AD-43C5-9BFA-B5B4552B7F0E}">
      <dgm:prSet phldrT="[Text]">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GB" dirty="0"/>
            <a:t>Stepped introduction of new ways of working and co-location of teams</a:t>
          </a:r>
        </a:p>
      </dgm:t>
    </dgm:pt>
    <dgm:pt modelId="{0F513FEE-0622-468D-879C-42990B144D34}" type="parTrans" cxnId="{2C254C30-4389-4DC1-A1C2-65C2549CEC67}">
      <dgm:prSet/>
      <dgm:spPr/>
      <dgm:t>
        <a:bodyPr/>
        <a:lstStyle/>
        <a:p>
          <a:endParaRPr lang="en-GB"/>
        </a:p>
      </dgm:t>
    </dgm:pt>
    <dgm:pt modelId="{3375607C-C995-4D40-9E6F-0CF2204709BC}" type="sibTrans" cxnId="{2C254C30-4389-4DC1-A1C2-65C2549CEC67}">
      <dgm:prSet/>
      <dgm:spPr/>
      <dgm:t>
        <a:bodyPr/>
        <a:lstStyle/>
        <a:p>
          <a:endParaRPr lang="en-GB"/>
        </a:p>
      </dgm:t>
    </dgm:pt>
    <dgm:pt modelId="{3EFE0C89-BFD2-4B14-9B01-7FEA6823B3A4}">
      <dgm:prSet phldrT="[Text]">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GB" dirty="0"/>
            <a:t>Ability to access the space you need to do the work you have to do</a:t>
          </a:r>
        </a:p>
      </dgm:t>
    </dgm:pt>
    <dgm:pt modelId="{2326825E-8A64-4588-A730-424DB3593A5F}" type="parTrans" cxnId="{73A7C5C4-8521-400F-AF78-6C4BC2696C19}">
      <dgm:prSet/>
      <dgm:spPr/>
      <dgm:t>
        <a:bodyPr/>
        <a:lstStyle/>
        <a:p>
          <a:endParaRPr lang="en-GB"/>
        </a:p>
      </dgm:t>
    </dgm:pt>
    <dgm:pt modelId="{6BE7916F-E50A-446C-8CD5-DE65D2555A6C}" type="sibTrans" cxnId="{73A7C5C4-8521-400F-AF78-6C4BC2696C19}">
      <dgm:prSet/>
      <dgm:spPr/>
      <dgm:t>
        <a:bodyPr/>
        <a:lstStyle/>
        <a:p>
          <a:endParaRPr lang="en-GB"/>
        </a:p>
      </dgm:t>
    </dgm:pt>
    <dgm:pt modelId="{5684FCD5-A9F4-4308-B9D2-961A16EF4387}">
      <dgm:prSet phldrT="[Text]">
        <dgm:style>
          <a:lnRef idx="2">
            <a:schemeClr val="accent1"/>
          </a:lnRef>
          <a:fillRef idx="1">
            <a:schemeClr val="lt1"/>
          </a:fillRef>
          <a:effectRef idx="0">
            <a:schemeClr val="accent1"/>
          </a:effectRef>
          <a:fontRef idx="minor">
            <a:schemeClr val="dk1"/>
          </a:fontRef>
        </dgm:style>
      </dgm:prSet>
      <dgm:spPr/>
      <dgm:t>
        <a:bodyPr/>
        <a:lstStyle/>
        <a:p>
          <a:pPr>
            <a:buFont typeface="Arial" panose="020B0604020202020204" pitchFamily="34" charset="0"/>
            <a:buChar char="•"/>
          </a:pPr>
          <a:r>
            <a:rPr lang="en-GB" dirty="0"/>
            <a:t>Interim report to be provided to Capital Planning Sub Committee</a:t>
          </a:r>
        </a:p>
      </dgm:t>
    </dgm:pt>
    <dgm:pt modelId="{FE006CF4-AC49-4658-A02E-AFD98D169C4E}" type="parTrans" cxnId="{108F87FC-DCD8-4A14-BED8-D064E19FF2C0}">
      <dgm:prSet/>
      <dgm:spPr/>
      <dgm:t>
        <a:bodyPr/>
        <a:lstStyle/>
        <a:p>
          <a:endParaRPr lang="en-GB"/>
        </a:p>
      </dgm:t>
    </dgm:pt>
    <dgm:pt modelId="{34E09554-3738-448C-9143-895C111683E5}" type="sibTrans" cxnId="{108F87FC-DCD8-4A14-BED8-D064E19FF2C0}">
      <dgm:prSet/>
      <dgm:spPr/>
      <dgm:t>
        <a:bodyPr/>
        <a:lstStyle/>
        <a:p>
          <a:endParaRPr lang="en-GB"/>
        </a:p>
      </dgm:t>
    </dgm:pt>
    <dgm:pt modelId="{4874877C-E5B2-49F4-B1D1-B58F77055DEA}" type="pres">
      <dgm:prSet presAssocID="{9D9EA191-E969-41A7-9873-45B7A6E3F1E3}" presName="Name0" presStyleCnt="0">
        <dgm:presLayoutVars>
          <dgm:dir/>
          <dgm:animLvl val="lvl"/>
          <dgm:resizeHandles val="exact"/>
        </dgm:presLayoutVars>
      </dgm:prSet>
      <dgm:spPr/>
      <dgm:t>
        <a:bodyPr/>
        <a:lstStyle/>
        <a:p>
          <a:endParaRPr lang="en-US"/>
        </a:p>
      </dgm:t>
    </dgm:pt>
    <dgm:pt modelId="{65D6FF7B-DFC2-4CCC-BC22-7C1754D7A42B}" type="pres">
      <dgm:prSet presAssocID="{F0665CEC-110C-4E9B-95E7-C780AEDD6918}" presName="linNode" presStyleCnt="0"/>
      <dgm:spPr/>
    </dgm:pt>
    <dgm:pt modelId="{AA5BB571-6306-482F-8852-478634CB7AD7}" type="pres">
      <dgm:prSet presAssocID="{F0665CEC-110C-4E9B-95E7-C780AEDD6918}" presName="parentText" presStyleLbl="node1" presStyleIdx="0" presStyleCnt="6">
        <dgm:presLayoutVars>
          <dgm:chMax val="1"/>
          <dgm:bulletEnabled val="1"/>
        </dgm:presLayoutVars>
      </dgm:prSet>
      <dgm:spPr/>
      <dgm:t>
        <a:bodyPr/>
        <a:lstStyle/>
        <a:p>
          <a:endParaRPr lang="en-US"/>
        </a:p>
      </dgm:t>
    </dgm:pt>
    <dgm:pt modelId="{25432286-A8CE-4F2B-AED2-828845BEC9BB}" type="pres">
      <dgm:prSet presAssocID="{F0665CEC-110C-4E9B-95E7-C780AEDD6918}" presName="descendantText" presStyleLbl="alignAccFollowNode1" presStyleIdx="0" presStyleCnt="6">
        <dgm:presLayoutVars>
          <dgm:bulletEnabled val="1"/>
        </dgm:presLayoutVars>
      </dgm:prSet>
      <dgm:spPr/>
      <dgm:t>
        <a:bodyPr/>
        <a:lstStyle/>
        <a:p>
          <a:endParaRPr lang="en-US"/>
        </a:p>
      </dgm:t>
    </dgm:pt>
    <dgm:pt modelId="{35DE7926-3A14-4074-A98A-F4049B808882}" type="pres">
      <dgm:prSet presAssocID="{D439C4C4-4AE3-4491-8320-3AECDB451FBF}" presName="sp" presStyleCnt="0"/>
      <dgm:spPr/>
    </dgm:pt>
    <dgm:pt modelId="{2AB93FDD-0A0B-4590-97A6-DC672F2B17E7}" type="pres">
      <dgm:prSet presAssocID="{175B1953-FCAA-43D6-A667-E0F27781FACF}" presName="linNode" presStyleCnt="0"/>
      <dgm:spPr/>
    </dgm:pt>
    <dgm:pt modelId="{942D0D17-D7F9-4EFC-93DB-CEEF9A655EFA}" type="pres">
      <dgm:prSet presAssocID="{175B1953-FCAA-43D6-A667-E0F27781FACF}" presName="parentText" presStyleLbl="node1" presStyleIdx="1" presStyleCnt="6">
        <dgm:presLayoutVars>
          <dgm:chMax val="1"/>
          <dgm:bulletEnabled val="1"/>
        </dgm:presLayoutVars>
      </dgm:prSet>
      <dgm:spPr/>
      <dgm:t>
        <a:bodyPr/>
        <a:lstStyle/>
        <a:p>
          <a:endParaRPr lang="en-US"/>
        </a:p>
      </dgm:t>
    </dgm:pt>
    <dgm:pt modelId="{B11B4F52-9FB5-4569-B29A-9642D0D4BB05}" type="pres">
      <dgm:prSet presAssocID="{175B1953-FCAA-43D6-A667-E0F27781FACF}" presName="descendantText" presStyleLbl="alignAccFollowNode1" presStyleIdx="1" presStyleCnt="6" custScaleX="100569" custScaleY="128799">
        <dgm:presLayoutVars>
          <dgm:bulletEnabled val="1"/>
        </dgm:presLayoutVars>
      </dgm:prSet>
      <dgm:spPr/>
      <dgm:t>
        <a:bodyPr/>
        <a:lstStyle/>
        <a:p>
          <a:endParaRPr lang="en-US"/>
        </a:p>
      </dgm:t>
    </dgm:pt>
    <dgm:pt modelId="{F2EDABC9-F568-4DFF-9598-D6B251BCF137}" type="pres">
      <dgm:prSet presAssocID="{E99AF7EC-5686-486F-BF28-3B48A4A1A9B4}" presName="sp" presStyleCnt="0"/>
      <dgm:spPr/>
    </dgm:pt>
    <dgm:pt modelId="{93B6A143-2DBD-4122-BC96-5D78CEAE5159}" type="pres">
      <dgm:prSet presAssocID="{E2DA5AEC-CEAF-4129-99D2-8901334BB392}" presName="linNode" presStyleCnt="0"/>
      <dgm:spPr/>
    </dgm:pt>
    <dgm:pt modelId="{B67D1B28-00EC-4AA9-89E3-64903827529F}" type="pres">
      <dgm:prSet presAssocID="{E2DA5AEC-CEAF-4129-99D2-8901334BB392}" presName="parentText" presStyleLbl="node1" presStyleIdx="2" presStyleCnt="6">
        <dgm:presLayoutVars>
          <dgm:chMax val="1"/>
          <dgm:bulletEnabled val="1"/>
        </dgm:presLayoutVars>
      </dgm:prSet>
      <dgm:spPr/>
      <dgm:t>
        <a:bodyPr/>
        <a:lstStyle/>
        <a:p>
          <a:endParaRPr lang="en-US"/>
        </a:p>
      </dgm:t>
    </dgm:pt>
    <dgm:pt modelId="{7D3D860A-D0AE-4E66-A387-2AB74B6C7CE9}" type="pres">
      <dgm:prSet presAssocID="{E2DA5AEC-CEAF-4129-99D2-8901334BB392}" presName="descendantText" presStyleLbl="alignAccFollowNode1" presStyleIdx="2" presStyleCnt="6">
        <dgm:presLayoutVars>
          <dgm:bulletEnabled val="1"/>
        </dgm:presLayoutVars>
      </dgm:prSet>
      <dgm:spPr/>
      <dgm:t>
        <a:bodyPr/>
        <a:lstStyle/>
        <a:p>
          <a:endParaRPr lang="en-US"/>
        </a:p>
      </dgm:t>
    </dgm:pt>
    <dgm:pt modelId="{E0975F70-1690-4B87-9AE0-9FCD44C8FF21}" type="pres">
      <dgm:prSet presAssocID="{01D72823-0AEF-4BB3-899B-5CEDBA8C84D5}" presName="sp" presStyleCnt="0"/>
      <dgm:spPr/>
    </dgm:pt>
    <dgm:pt modelId="{41DF94E9-4F7F-482A-B6CB-1F4B9EA6CBF3}" type="pres">
      <dgm:prSet presAssocID="{0848DCD0-6488-4E1B-B731-53E06A9018DB}" presName="linNode" presStyleCnt="0"/>
      <dgm:spPr/>
    </dgm:pt>
    <dgm:pt modelId="{CFEF6695-FE43-4141-B06B-E7F989AC9DE9}" type="pres">
      <dgm:prSet presAssocID="{0848DCD0-6488-4E1B-B731-53E06A9018DB}" presName="parentText" presStyleLbl="node1" presStyleIdx="3" presStyleCnt="6">
        <dgm:presLayoutVars>
          <dgm:chMax val="1"/>
          <dgm:bulletEnabled val="1"/>
        </dgm:presLayoutVars>
      </dgm:prSet>
      <dgm:spPr/>
      <dgm:t>
        <a:bodyPr/>
        <a:lstStyle/>
        <a:p>
          <a:endParaRPr lang="en-US"/>
        </a:p>
      </dgm:t>
    </dgm:pt>
    <dgm:pt modelId="{BBB5ACD8-CB42-4F4B-809E-0E593D4872BB}" type="pres">
      <dgm:prSet presAssocID="{0848DCD0-6488-4E1B-B731-53E06A9018DB}" presName="descendantText" presStyleLbl="alignAccFollowNode1" presStyleIdx="3" presStyleCnt="6">
        <dgm:presLayoutVars>
          <dgm:bulletEnabled val="1"/>
        </dgm:presLayoutVars>
      </dgm:prSet>
      <dgm:spPr/>
      <dgm:t>
        <a:bodyPr/>
        <a:lstStyle/>
        <a:p>
          <a:endParaRPr lang="en-US"/>
        </a:p>
      </dgm:t>
    </dgm:pt>
    <dgm:pt modelId="{30273141-84B5-495B-92A9-47414BBCFF14}" type="pres">
      <dgm:prSet presAssocID="{14D9AC0F-877E-40FC-8786-294729296095}" presName="sp" presStyleCnt="0"/>
      <dgm:spPr/>
    </dgm:pt>
    <dgm:pt modelId="{C3C49011-1968-4FF1-AA01-C9488352C4E3}" type="pres">
      <dgm:prSet presAssocID="{D0078FF8-9417-4AFD-8F28-0B4AAA50EDAB}" presName="linNode" presStyleCnt="0"/>
      <dgm:spPr/>
    </dgm:pt>
    <dgm:pt modelId="{F51C359C-1736-4D02-9903-7D4E0863CD54}" type="pres">
      <dgm:prSet presAssocID="{D0078FF8-9417-4AFD-8F28-0B4AAA50EDAB}" presName="parentText" presStyleLbl="node1" presStyleIdx="4" presStyleCnt="6">
        <dgm:presLayoutVars>
          <dgm:chMax val="1"/>
          <dgm:bulletEnabled val="1"/>
        </dgm:presLayoutVars>
      </dgm:prSet>
      <dgm:spPr/>
      <dgm:t>
        <a:bodyPr/>
        <a:lstStyle/>
        <a:p>
          <a:endParaRPr lang="en-US"/>
        </a:p>
      </dgm:t>
    </dgm:pt>
    <dgm:pt modelId="{B6525B8C-1CF9-48C4-A3B9-4CCB0249E844}" type="pres">
      <dgm:prSet presAssocID="{D0078FF8-9417-4AFD-8F28-0B4AAA50EDAB}" presName="descendantText" presStyleLbl="alignAccFollowNode1" presStyleIdx="4" presStyleCnt="6">
        <dgm:presLayoutVars>
          <dgm:bulletEnabled val="1"/>
        </dgm:presLayoutVars>
      </dgm:prSet>
      <dgm:spPr/>
      <dgm:t>
        <a:bodyPr/>
        <a:lstStyle/>
        <a:p>
          <a:endParaRPr lang="en-US"/>
        </a:p>
      </dgm:t>
    </dgm:pt>
    <dgm:pt modelId="{A458C588-4994-4A83-9C79-FF232A3A2383}" type="pres">
      <dgm:prSet presAssocID="{5FFD4116-75CD-457C-8CDA-E2DE4FD84E6C}" presName="sp" presStyleCnt="0"/>
      <dgm:spPr/>
    </dgm:pt>
    <dgm:pt modelId="{B581010E-91B0-4A9E-895B-355F1E3F9F1E}" type="pres">
      <dgm:prSet presAssocID="{9799EEEF-823C-4D2B-A959-869512D26DF1}" presName="linNode" presStyleCnt="0"/>
      <dgm:spPr/>
    </dgm:pt>
    <dgm:pt modelId="{234A6FE2-4B50-4259-B205-CF6F7154CF6C}" type="pres">
      <dgm:prSet presAssocID="{9799EEEF-823C-4D2B-A959-869512D26DF1}" presName="parentText" presStyleLbl="node1" presStyleIdx="5" presStyleCnt="6">
        <dgm:presLayoutVars>
          <dgm:chMax val="1"/>
          <dgm:bulletEnabled val="1"/>
        </dgm:presLayoutVars>
      </dgm:prSet>
      <dgm:spPr/>
      <dgm:t>
        <a:bodyPr/>
        <a:lstStyle/>
        <a:p>
          <a:endParaRPr lang="en-US"/>
        </a:p>
      </dgm:t>
    </dgm:pt>
    <dgm:pt modelId="{14E6C335-E20D-4D55-AA04-929FC79CAFA8}" type="pres">
      <dgm:prSet presAssocID="{9799EEEF-823C-4D2B-A959-869512D26DF1}" presName="descendantText" presStyleLbl="alignAccFollowNode1" presStyleIdx="5" presStyleCnt="6">
        <dgm:presLayoutVars>
          <dgm:bulletEnabled val="1"/>
        </dgm:presLayoutVars>
      </dgm:prSet>
      <dgm:spPr/>
      <dgm:t>
        <a:bodyPr/>
        <a:lstStyle/>
        <a:p>
          <a:endParaRPr lang="en-US"/>
        </a:p>
      </dgm:t>
    </dgm:pt>
  </dgm:ptLst>
  <dgm:cxnLst>
    <dgm:cxn modelId="{A63BBC91-8152-4454-B332-F69F5461A1D0}" srcId="{9799EEEF-823C-4D2B-A959-869512D26DF1}" destId="{37B54EBD-7933-4808-BD85-5A8D12386FBE}" srcOrd="0" destOrd="0" parTransId="{B93E7D61-BFBE-4542-9D51-7AA2CE21DBD9}" sibTransId="{5044DD47-FF59-43A1-986D-DA3511DC64DA}"/>
    <dgm:cxn modelId="{56595CE9-556B-4DDA-B908-A01797035A82}" type="presOf" srcId="{0848DCD0-6488-4E1B-B731-53E06A9018DB}" destId="{CFEF6695-FE43-4141-B06B-E7F989AC9DE9}" srcOrd="0" destOrd="0" presId="urn:microsoft.com/office/officeart/2005/8/layout/vList5"/>
    <dgm:cxn modelId="{1A05B618-6BE6-4966-8024-C34D98024C0A}" type="presOf" srcId="{F0665CEC-110C-4E9B-95E7-C780AEDD6918}" destId="{AA5BB571-6306-482F-8852-478634CB7AD7}" srcOrd="0" destOrd="0" presId="urn:microsoft.com/office/officeart/2005/8/layout/vList5"/>
    <dgm:cxn modelId="{19C89DDC-B9E6-4882-9401-5902EFE44389}" type="presOf" srcId="{31A4562E-E866-4834-A877-3C517039E0A5}" destId="{7D3D860A-D0AE-4E66-A387-2AB74B6C7CE9}" srcOrd="0" destOrd="0" presId="urn:microsoft.com/office/officeart/2005/8/layout/vList5"/>
    <dgm:cxn modelId="{73A7C5C4-8521-400F-AF78-6C4BC2696C19}" srcId="{0848DCD0-6488-4E1B-B731-53E06A9018DB}" destId="{3EFE0C89-BFD2-4B14-9B01-7FEA6823B3A4}" srcOrd="1" destOrd="0" parTransId="{2326825E-8A64-4588-A730-424DB3593A5F}" sibTransId="{6BE7916F-E50A-446C-8CD5-DE65D2555A6C}"/>
    <dgm:cxn modelId="{B345BC07-3056-4D0F-83DB-C9D551F4074F}" srcId="{9D9EA191-E969-41A7-9873-45B7A6E3F1E3}" destId="{0848DCD0-6488-4E1B-B731-53E06A9018DB}" srcOrd="3" destOrd="0" parTransId="{2B29BE5C-6D57-4A38-A7BB-889CF2F4FE10}" sibTransId="{14D9AC0F-877E-40FC-8786-294729296095}"/>
    <dgm:cxn modelId="{890D8241-EF7C-4780-A43E-361440E137CC}" type="presOf" srcId="{175B1953-FCAA-43D6-A667-E0F27781FACF}" destId="{942D0D17-D7F9-4EFC-93DB-CEEF9A655EFA}" srcOrd="0" destOrd="0" presId="urn:microsoft.com/office/officeart/2005/8/layout/vList5"/>
    <dgm:cxn modelId="{C2524B7D-E792-42E9-879C-DBBF8DD01DF6}" type="presOf" srcId="{9D9EA191-E969-41A7-9873-45B7A6E3F1E3}" destId="{4874877C-E5B2-49F4-B1D1-B58F77055DEA}" srcOrd="0" destOrd="0" presId="urn:microsoft.com/office/officeart/2005/8/layout/vList5"/>
    <dgm:cxn modelId="{13862452-3544-4720-9269-C0BF78F32058}" srcId="{F0665CEC-110C-4E9B-95E7-C780AEDD6918}" destId="{5FEE0C09-265C-4F96-AA4E-53446BE22ABD}" srcOrd="1" destOrd="0" parTransId="{6978CAC2-B76E-428D-ADE5-761F192CEFF0}" sibTransId="{DF158BD4-FF7E-4512-8EE2-0379C3CFCA75}"/>
    <dgm:cxn modelId="{D2B21D26-DAAB-44ED-8121-17BCDF4D4CB9}" type="presOf" srcId="{9799EEEF-823C-4D2B-A959-869512D26DF1}" destId="{234A6FE2-4B50-4259-B205-CF6F7154CF6C}" srcOrd="0" destOrd="0" presId="urn:microsoft.com/office/officeart/2005/8/layout/vList5"/>
    <dgm:cxn modelId="{4896D11F-26D0-44E1-9938-99B1E3BB866C}" type="presOf" srcId="{579107A4-8F5F-4D96-9DF4-3D83A197EA5B}" destId="{B6525B8C-1CF9-48C4-A3B9-4CCB0249E844}" srcOrd="0" destOrd="0" presId="urn:microsoft.com/office/officeart/2005/8/layout/vList5"/>
    <dgm:cxn modelId="{8E5F323F-E486-4227-A204-6B092C1738A1}" type="presOf" srcId="{D0078FF8-9417-4AFD-8F28-0B4AAA50EDAB}" destId="{F51C359C-1736-4D02-9903-7D4E0863CD54}" srcOrd="0" destOrd="0" presId="urn:microsoft.com/office/officeart/2005/8/layout/vList5"/>
    <dgm:cxn modelId="{815AF64A-40B6-49BE-9EFA-2BE70CB3499D}" type="presOf" srcId="{26C50122-A832-4167-AAD4-30537934342E}" destId="{25432286-A8CE-4F2B-AED2-828845BEC9BB}" srcOrd="0" destOrd="0" presId="urn:microsoft.com/office/officeart/2005/8/layout/vList5"/>
    <dgm:cxn modelId="{2C254C30-4389-4DC1-A1C2-65C2549CEC67}" srcId="{E2DA5AEC-CEAF-4129-99D2-8901334BB392}" destId="{76B66FF5-87AD-43C5-9BFA-B5B4552B7F0E}" srcOrd="1" destOrd="0" parTransId="{0F513FEE-0622-468D-879C-42990B144D34}" sibTransId="{3375607C-C995-4D40-9E6F-0CF2204709BC}"/>
    <dgm:cxn modelId="{AAD73DEC-AADD-4EAB-AADF-A3AE2447C03C}" srcId="{F0665CEC-110C-4E9B-95E7-C780AEDD6918}" destId="{26C50122-A832-4167-AAD4-30537934342E}" srcOrd="0" destOrd="0" parTransId="{0886C7E0-E754-44FF-9D9D-600BCA9A8D41}" sibTransId="{F2A53D51-1228-4E0E-8EF2-50E5B142B575}"/>
    <dgm:cxn modelId="{225A286C-2B5A-4528-8152-8E37D4C07C36}" type="presOf" srcId="{D5C52074-1914-4FB8-89D1-087FEDD5F783}" destId="{B11B4F52-9FB5-4569-B29A-9642D0D4BB05}" srcOrd="0" destOrd="1" presId="urn:microsoft.com/office/officeart/2005/8/layout/vList5"/>
    <dgm:cxn modelId="{063E20F3-1AC0-4FAB-9A2E-5292338CA4B3}" type="presOf" srcId="{37B54EBD-7933-4808-BD85-5A8D12386FBE}" destId="{14E6C335-E20D-4D55-AA04-929FC79CAFA8}" srcOrd="0" destOrd="0" presId="urn:microsoft.com/office/officeart/2005/8/layout/vList5"/>
    <dgm:cxn modelId="{90D05493-1934-47FD-A18C-EBC6383FA0F3}" type="presOf" srcId="{53635CA5-2DEC-4BF9-97E6-F68E5B2532EC}" destId="{BBB5ACD8-CB42-4F4B-809E-0E593D4872BB}" srcOrd="0" destOrd="0" presId="urn:microsoft.com/office/officeart/2005/8/layout/vList5"/>
    <dgm:cxn modelId="{2530D28B-08BD-49EF-8452-A1868DC0889A}" type="presOf" srcId="{5FEE0C09-265C-4F96-AA4E-53446BE22ABD}" destId="{25432286-A8CE-4F2B-AED2-828845BEC9BB}" srcOrd="0" destOrd="1" presId="urn:microsoft.com/office/officeart/2005/8/layout/vList5"/>
    <dgm:cxn modelId="{8FFDFAB0-BCB1-4528-AAA0-E2277F4B8DD1}" type="presOf" srcId="{3EFE0C89-BFD2-4B14-9B01-7FEA6823B3A4}" destId="{BBB5ACD8-CB42-4F4B-809E-0E593D4872BB}" srcOrd="0" destOrd="1" presId="urn:microsoft.com/office/officeart/2005/8/layout/vList5"/>
    <dgm:cxn modelId="{FD9DC7B8-F1F8-4E37-B4E6-5655AC41DAEB}" srcId="{9D9EA191-E969-41A7-9873-45B7A6E3F1E3}" destId="{175B1953-FCAA-43D6-A667-E0F27781FACF}" srcOrd="1" destOrd="0" parTransId="{FFED8F59-9DC5-4FE8-A4BE-C3AB0FDAF7EF}" sibTransId="{E99AF7EC-5686-486F-BF28-3B48A4A1A9B4}"/>
    <dgm:cxn modelId="{108F87FC-DCD8-4A14-BED8-D064E19FF2C0}" srcId="{9799EEEF-823C-4D2B-A959-869512D26DF1}" destId="{5684FCD5-A9F4-4308-B9D2-961A16EF4387}" srcOrd="1" destOrd="0" parTransId="{FE006CF4-AC49-4658-A02E-AFD98D169C4E}" sibTransId="{34E09554-3738-448C-9143-895C111683E5}"/>
    <dgm:cxn modelId="{B2BCB8BF-93DB-4458-A9D2-6A947E48DB81}" srcId="{9D9EA191-E969-41A7-9873-45B7A6E3F1E3}" destId="{D0078FF8-9417-4AFD-8F28-0B4AAA50EDAB}" srcOrd="4" destOrd="0" parTransId="{A1DDA8CA-9383-490D-801A-97C1F0025BB2}" sibTransId="{5FFD4116-75CD-457C-8CDA-E2DE4FD84E6C}"/>
    <dgm:cxn modelId="{B6BF7116-36C8-490C-99D6-D8DDAD952F18}" srcId="{E2DA5AEC-CEAF-4129-99D2-8901334BB392}" destId="{31A4562E-E866-4834-A877-3C517039E0A5}" srcOrd="0" destOrd="0" parTransId="{ED3EC6BC-4354-474A-90A0-F944C062B5B8}" sibTransId="{D491820D-2E02-43E9-B5FF-C57365E06400}"/>
    <dgm:cxn modelId="{6D07F9F1-800D-41A8-8A0C-CE2A9DF8CD15}" type="presOf" srcId="{76B66FF5-87AD-43C5-9BFA-B5B4552B7F0E}" destId="{7D3D860A-D0AE-4E66-A387-2AB74B6C7CE9}" srcOrd="0" destOrd="1" presId="urn:microsoft.com/office/officeart/2005/8/layout/vList5"/>
    <dgm:cxn modelId="{8BF6F012-068D-4D6C-8AD6-EECB792B9E8F}" type="presOf" srcId="{E2DA5AEC-CEAF-4129-99D2-8901334BB392}" destId="{B67D1B28-00EC-4AA9-89E3-64903827529F}" srcOrd="0" destOrd="0" presId="urn:microsoft.com/office/officeart/2005/8/layout/vList5"/>
    <dgm:cxn modelId="{ABC6C31D-AD8D-4C2E-B663-787C70F01F26}" srcId="{D0078FF8-9417-4AFD-8F28-0B4AAA50EDAB}" destId="{579107A4-8F5F-4D96-9DF4-3D83A197EA5B}" srcOrd="0" destOrd="0" parTransId="{898E4C8B-1E6B-4DC2-ACBA-3985994D7560}" sibTransId="{3338ECA4-0363-4EFB-9040-EDAE437D116E}"/>
    <dgm:cxn modelId="{1AE2CBC9-B07D-4DAD-80E3-64C221655DD0}" srcId="{9D9EA191-E969-41A7-9873-45B7A6E3F1E3}" destId="{9799EEEF-823C-4D2B-A959-869512D26DF1}" srcOrd="5" destOrd="0" parTransId="{A7ED4625-ACA8-42DE-9047-F6B8D1C9FB41}" sibTransId="{C1B30A84-257B-429A-978D-45BAD40C63CF}"/>
    <dgm:cxn modelId="{D8D7C9A4-2E95-4E89-B10C-162A815CDB64}" srcId="{0848DCD0-6488-4E1B-B731-53E06A9018DB}" destId="{53635CA5-2DEC-4BF9-97E6-F68E5B2532EC}" srcOrd="0" destOrd="0" parTransId="{E87F4042-33F6-46E7-8477-542A15950678}" sibTransId="{F629DE7F-E9B5-4A3F-8988-E6F4EC838CD0}"/>
    <dgm:cxn modelId="{DAA0A15A-A26A-46AF-B31D-889BA975B285}" type="presOf" srcId="{5684FCD5-A9F4-4308-B9D2-961A16EF4387}" destId="{14E6C335-E20D-4D55-AA04-929FC79CAFA8}" srcOrd="0" destOrd="1" presId="urn:microsoft.com/office/officeart/2005/8/layout/vList5"/>
    <dgm:cxn modelId="{318D5A0A-BE8F-426B-A8B2-D6629667B3F3}" srcId="{175B1953-FCAA-43D6-A667-E0F27781FACF}" destId="{2A526960-0292-4397-8F48-CA4F3B3F6F6E}" srcOrd="0" destOrd="0" parTransId="{367A1C27-C7AE-467A-9AC8-20A200D850C0}" sibTransId="{7B31BA48-C848-4F0B-B34C-77847418A3AA}"/>
    <dgm:cxn modelId="{1199D8B0-6ED2-47DA-8861-251A995D353C}" type="presOf" srcId="{2A526960-0292-4397-8F48-CA4F3B3F6F6E}" destId="{B11B4F52-9FB5-4569-B29A-9642D0D4BB05}" srcOrd="0" destOrd="0" presId="urn:microsoft.com/office/officeart/2005/8/layout/vList5"/>
    <dgm:cxn modelId="{5C85E74B-E6B9-441E-B126-9F3C103A0F60}" srcId="{9D9EA191-E969-41A7-9873-45B7A6E3F1E3}" destId="{F0665CEC-110C-4E9B-95E7-C780AEDD6918}" srcOrd="0" destOrd="0" parTransId="{283CE3DF-65B6-44FB-BAC0-9533539C9887}" sibTransId="{D439C4C4-4AE3-4491-8320-3AECDB451FBF}"/>
    <dgm:cxn modelId="{F32FE718-95E9-487E-B546-085F23791751}" srcId="{9D9EA191-E969-41A7-9873-45B7A6E3F1E3}" destId="{E2DA5AEC-CEAF-4129-99D2-8901334BB392}" srcOrd="2" destOrd="0" parTransId="{C245C1C7-8ADB-4805-A8AF-4BBD655A4B77}" sibTransId="{01D72823-0AEF-4BB3-899B-5CEDBA8C84D5}"/>
    <dgm:cxn modelId="{4D9BE106-214E-424D-BEBD-1EA087F479CB}" srcId="{175B1953-FCAA-43D6-A667-E0F27781FACF}" destId="{D5C52074-1914-4FB8-89D1-087FEDD5F783}" srcOrd="1" destOrd="0" parTransId="{EB3B15B6-718A-4D81-BCE9-5F4D6CFA28B6}" sibTransId="{E80CC99E-AE19-40CA-A3DC-C06C81CB3F5D}"/>
    <dgm:cxn modelId="{7C485F46-959E-4FDF-A800-6B7A03C1B945}" type="presParOf" srcId="{4874877C-E5B2-49F4-B1D1-B58F77055DEA}" destId="{65D6FF7B-DFC2-4CCC-BC22-7C1754D7A42B}" srcOrd="0" destOrd="0" presId="urn:microsoft.com/office/officeart/2005/8/layout/vList5"/>
    <dgm:cxn modelId="{65C92F49-9CED-4538-B003-B5D6C318DD8B}" type="presParOf" srcId="{65D6FF7B-DFC2-4CCC-BC22-7C1754D7A42B}" destId="{AA5BB571-6306-482F-8852-478634CB7AD7}" srcOrd="0" destOrd="0" presId="urn:microsoft.com/office/officeart/2005/8/layout/vList5"/>
    <dgm:cxn modelId="{970A92AD-845C-4D9C-8FCF-27870AEDB542}" type="presParOf" srcId="{65D6FF7B-DFC2-4CCC-BC22-7C1754D7A42B}" destId="{25432286-A8CE-4F2B-AED2-828845BEC9BB}" srcOrd="1" destOrd="0" presId="urn:microsoft.com/office/officeart/2005/8/layout/vList5"/>
    <dgm:cxn modelId="{287F4426-6CF8-4D1D-A909-42CB614D534B}" type="presParOf" srcId="{4874877C-E5B2-49F4-B1D1-B58F77055DEA}" destId="{35DE7926-3A14-4074-A98A-F4049B808882}" srcOrd="1" destOrd="0" presId="urn:microsoft.com/office/officeart/2005/8/layout/vList5"/>
    <dgm:cxn modelId="{0571BCAA-3DBA-4BCB-BDC6-3AC63DD2F3CB}" type="presParOf" srcId="{4874877C-E5B2-49F4-B1D1-B58F77055DEA}" destId="{2AB93FDD-0A0B-4590-97A6-DC672F2B17E7}" srcOrd="2" destOrd="0" presId="urn:microsoft.com/office/officeart/2005/8/layout/vList5"/>
    <dgm:cxn modelId="{4467505C-5A4D-4DB4-AEF1-09AFFD5455F8}" type="presParOf" srcId="{2AB93FDD-0A0B-4590-97A6-DC672F2B17E7}" destId="{942D0D17-D7F9-4EFC-93DB-CEEF9A655EFA}" srcOrd="0" destOrd="0" presId="urn:microsoft.com/office/officeart/2005/8/layout/vList5"/>
    <dgm:cxn modelId="{5F41EB86-55AD-4076-A774-5FA68C29382D}" type="presParOf" srcId="{2AB93FDD-0A0B-4590-97A6-DC672F2B17E7}" destId="{B11B4F52-9FB5-4569-B29A-9642D0D4BB05}" srcOrd="1" destOrd="0" presId="urn:microsoft.com/office/officeart/2005/8/layout/vList5"/>
    <dgm:cxn modelId="{FE336982-7B47-4996-98C3-AF0DD89149D2}" type="presParOf" srcId="{4874877C-E5B2-49F4-B1D1-B58F77055DEA}" destId="{F2EDABC9-F568-4DFF-9598-D6B251BCF137}" srcOrd="3" destOrd="0" presId="urn:microsoft.com/office/officeart/2005/8/layout/vList5"/>
    <dgm:cxn modelId="{72D76990-77E4-4CFC-BD38-CC83F6EA478F}" type="presParOf" srcId="{4874877C-E5B2-49F4-B1D1-B58F77055DEA}" destId="{93B6A143-2DBD-4122-BC96-5D78CEAE5159}" srcOrd="4" destOrd="0" presId="urn:microsoft.com/office/officeart/2005/8/layout/vList5"/>
    <dgm:cxn modelId="{DE31AF86-32E9-456A-A051-7D943F15D9D3}" type="presParOf" srcId="{93B6A143-2DBD-4122-BC96-5D78CEAE5159}" destId="{B67D1B28-00EC-4AA9-89E3-64903827529F}" srcOrd="0" destOrd="0" presId="urn:microsoft.com/office/officeart/2005/8/layout/vList5"/>
    <dgm:cxn modelId="{A68D4638-E772-4C8D-AD22-A0EBA766C98B}" type="presParOf" srcId="{93B6A143-2DBD-4122-BC96-5D78CEAE5159}" destId="{7D3D860A-D0AE-4E66-A387-2AB74B6C7CE9}" srcOrd="1" destOrd="0" presId="urn:microsoft.com/office/officeart/2005/8/layout/vList5"/>
    <dgm:cxn modelId="{21D92BC3-5893-4688-8716-C0A9F77A67CF}" type="presParOf" srcId="{4874877C-E5B2-49F4-B1D1-B58F77055DEA}" destId="{E0975F70-1690-4B87-9AE0-9FCD44C8FF21}" srcOrd="5" destOrd="0" presId="urn:microsoft.com/office/officeart/2005/8/layout/vList5"/>
    <dgm:cxn modelId="{978FF284-A64E-4294-BCDF-DA534B4B4B80}" type="presParOf" srcId="{4874877C-E5B2-49F4-B1D1-B58F77055DEA}" destId="{41DF94E9-4F7F-482A-B6CB-1F4B9EA6CBF3}" srcOrd="6" destOrd="0" presId="urn:microsoft.com/office/officeart/2005/8/layout/vList5"/>
    <dgm:cxn modelId="{428FFC86-3FCC-4BBD-8F74-90AAACC64EA6}" type="presParOf" srcId="{41DF94E9-4F7F-482A-B6CB-1F4B9EA6CBF3}" destId="{CFEF6695-FE43-4141-B06B-E7F989AC9DE9}" srcOrd="0" destOrd="0" presId="urn:microsoft.com/office/officeart/2005/8/layout/vList5"/>
    <dgm:cxn modelId="{52738B00-31B8-4776-8C0B-87A5E71C1B10}" type="presParOf" srcId="{41DF94E9-4F7F-482A-B6CB-1F4B9EA6CBF3}" destId="{BBB5ACD8-CB42-4F4B-809E-0E593D4872BB}" srcOrd="1" destOrd="0" presId="urn:microsoft.com/office/officeart/2005/8/layout/vList5"/>
    <dgm:cxn modelId="{D3830BF0-3DEF-444C-BE6B-F5CFADDC77C6}" type="presParOf" srcId="{4874877C-E5B2-49F4-B1D1-B58F77055DEA}" destId="{30273141-84B5-495B-92A9-47414BBCFF14}" srcOrd="7" destOrd="0" presId="urn:microsoft.com/office/officeart/2005/8/layout/vList5"/>
    <dgm:cxn modelId="{18C40DA0-9B32-45EB-A9A8-E9CC290C8B25}" type="presParOf" srcId="{4874877C-E5B2-49F4-B1D1-B58F77055DEA}" destId="{C3C49011-1968-4FF1-AA01-C9488352C4E3}" srcOrd="8" destOrd="0" presId="urn:microsoft.com/office/officeart/2005/8/layout/vList5"/>
    <dgm:cxn modelId="{332A6D0E-28AA-4F20-9977-A27F291F6A11}" type="presParOf" srcId="{C3C49011-1968-4FF1-AA01-C9488352C4E3}" destId="{F51C359C-1736-4D02-9903-7D4E0863CD54}" srcOrd="0" destOrd="0" presId="urn:microsoft.com/office/officeart/2005/8/layout/vList5"/>
    <dgm:cxn modelId="{CD8C1BFD-6CC1-444C-A0F0-494FBDF4A996}" type="presParOf" srcId="{C3C49011-1968-4FF1-AA01-C9488352C4E3}" destId="{B6525B8C-1CF9-48C4-A3B9-4CCB0249E844}" srcOrd="1" destOrd="0" presId="urn:microsoft.com/office/officeart/2005/8/layout/vList5"/>
    <dgm:cxn modelId="{9C4BFDBD-E286-4D85-A0B6-011356CE7C18}" type="presParOf" srcId="{4874877C-E5B2-49F4-B1D1-B58F77055DEA}" destId="{A458C588-4994-4A83-9C79-FF232A3A2383}" srcOrd="9" destOrd="0" presId="urn:microsoft.com/office/officeart/2005/8/layout/vList5"/>
    <dgm:cxn modelId="{BCDBEF9B-15E5-4DC5-8F86-A7C0EFC5FA68}" type="presParOf" srcId="{4874877C-E5B2-49F4-B1D1-B58F77055DEA}" destId="{B581010E-91B0-4A9E-895B-355F1E3F9F1E}" srcOrd="10" destOrd="0" presId="urn:microsoft.com/office/officeart/2005/8/layout/vList5"/>
    <dgm:cxn modelId="{974D17BA-1159-40DE-B9D4-9EF41BC704E1}" type="presParOf" srcId="{B581010E-91B0-4A9E-895B-355F1E3F9F1E}" destId="{234A6FE2-4B50-4259-B205-CF6F7154CF6C}" srcOrd="0" destOrd="0" presId="urn:microsoft.com/office/officeart/2005/8/layout/vList5"/>
    <dgm:cxn modelId="{3F17C6FE-AA7A-4D5D-94E9-8AE9F1006EBB}" type="presParOf" srcId="{B581010E-91B0-4A9E-895B-355F1E3F9F1E}" destId="{14E6C335-E20D-4D55-AA04-929FC79CAFA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32286-A8CE-4F2B-AED2-828845BEC9BB}">
      <dsp:nvSpPr>
        <dsp:cNvPr id="0" name=""/>
        <dsp:cNvSpPr/>
      </dsp:nvSpPr>
      <dsp:spPr>
        <a:xfrm rot="5400000">
          <a:off x="6385392" y="-2737514"/>
          <a:ext cx="684103" cy="6331712"/>
        </a:xfrm>
        <a:prstGeom prst="round2Same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3 pilot communities to experience the workplace, others will be able to visit </a:t>
          </a:r>
        </a:p>
        <a:p>
          <a:pPr marL="114300" lvl="1" indent="-114300" algn="l" defTabSz="533400">
            <a:lnSpc>
              <a:spcPct val="90000"/>
            </a:lnSpc>
            <a:spcBef>
              <a:spcPct val="0"/>
            </a:spcBef>
            <a:spcAft>
              <a:spcPct val="15000"/>
            </a:spcAft>
            <a:buChar char="••"/>
          </a:pPr>
          <a:r>
            <a:rPr lang="en-GB" sz="1200" kern="1200" dirty="0"/>
            <a:t>On-going communication development</a:t>
          </a:r>
        </a:p>
      </dsp:txBody>
      <dsp:txXfrm rot="-5400000">
        <a:off x="3561588" y="119685"/>
        <a:ext cx="6298317" cy="617313"/>
      </dsp:txXfrm>
    </dsp:sp>
    <dsp:sp modelId="{AA5BB571-6306-482F-8852-478634CB7AD7}">
      <dsp:nvSpPr>
        <dsp:cNvPr id="0" name=""/>
        <dsp:cNvSpPr/>
      </dsp:nvSpPr>
      <dsp:spPr>
        <a:xfrm>
          <a:off x="0" y="776"/>
          <a:ext cx="3561588" cy="855129"/>
        </a:xfrm>
        <a:prstGeom prst="roundRect">
          <a:avLst/>
        </a:prstGeom>
        <a:solidFill>
          <a:schemeClr val="accent1"/>
        </a:solidFill>
        <a:ln w="19050" cap="flat" cmpd="sng" algn="ctr">
          <a:solidFill>
            <a:schemeClr val="lt1"/>
          </a:solidFill>
          <a:prstDash val="solid"/>
          <a:miter lim="800000"/>
          <a:headEnd type="none" w="med" len="med"/>
          <a:tailEnd type="none" w="med" len="me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GB" sz="1800" b="1" kern="1200" dirty="0">
              <a:solidFill>
                <a:schemeClr val="accent4"/>
              </a:solidFill>
            </a:rPr>
            <a:t>Clearer definition of the difference between now and MECD</a:t>
          </a:r>
        </a:p>
      </dsp:txBody>
      <dsp:txXfrm>
        <a:off x="41744" y="42520"/>
        <a:ext cx="3478100" cy="771641"/>
      </dsp:txXfrm>
    </dsp:sp>
    <dsp:sp modelId="{B11B4F52-9FB5-4569-B29A-9642D0D4BB05}">
      <dsp:nvSpPr>
        <dsp:cNvPr id="0" name=""/>
        <dsp:cNvSpPr/>
      </dsp:nvSpPr>
      <dsp:spPr>
        <a:xfrm rot="5400000">
          <a:off x="6271987" y="-1829114"/>
          <a:ext cx="881118" cy="6336671"/>
        </a:xfrm>
        <a:prstGeom prst="round2Same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Pilot 1 proposed design developed in response to Design Partners’ brief</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Collegiate review of several options and the recommendation of the final version from Pilot 1 Design Partners</a:t>
          </a:r>
        </a:p>
      </dsp:txBody>
      <dsp:txXfrm rot="-5400000">
        <a:off x="3544211" y="941675"/>
        <a:ext cx="6293658" cy="795092"/>
      </dsp:txXfrm>
    </dsp:sp>
    <dsp:sp modelId="{942D0D17-D7F9-4EFC-93DB-CEEF9A655EFA}">
      <dsp:nvSpPr>
        <dsp:cNvPr id="0" name=""/>
        <dsp:cNvSpPr/>
      </dsp:nvSpPr>
      <dsp:spPr>
        <a:xfrm>
          <a:off x="0" y="911656"/>
          <a:ext cx="3544211" cy="855129"/>
        </a:xfrm>
        <a:prstGeom prst="roundRect">
          <a:avLst/>
        </a:prstGeom>
        <a:solidFill>
          <a:schemeClr val="accent1"/>
        </a:solidFill>
        <a:ln w="19050" cap="flat" cmpd="sng" algn="ctr">
          <a:solidFill>
            <a:schemeClr val="lt1"/>
          </a:solidFill>
          <a:prstDash val="solid"/>
          <a:miter lim="800000"/>
          <a:headEnd type="none" w="med" len="med"/>
          <a:tailEnd type="none" w="med" len="me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GB" sz="1800" b="1" kern="1200" dirty="0">
              <a:solidFill>
                <a:schemeClr val="accent4"/>
              </a:solidFill>
            </a:rPr>
            <a:t>No preconception as to what is right</a:t>
          </a:r>
        </a:p>
      </dsp:txBody>
      <dsp:txXfrm>
        <a:off x="41744" y="953400"/>
        <a:ext cx="3460723" cy="771641"/>
      </dsp:txXfrm>
    </dsp:sp>
    <dsp:sp modelId="{7D3D860A-D0AE-4E66-A387-2AB74B6C7CE9}">
      <dsp:nvSpPr>
        <dsp:cNvPr id="0" name=""/>
        <dsp:cNvSpPr/>
      </dsp:nvSpPr>
      <dsp:spPr>
        <a:xfrm rot="5400000">
          <a:off x="6385392" y="-915754"/>
          <a:ext cx="684103" cy="6331712"/>
        </a:xfrm>
        <a:prstGeom prst="round2Same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Individual needs of all pilot participants gathered and considered in design</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Stepped introduction of new ways of working and co-location of teams</a:t>
          </a:r>
        </a:p>
      </dsp:txBody>
      <dsp:txXfrm rot="-5400000">
        <a:off x="3561588" y="1941445"/>
        <a:ext cx="6298317" cy="617313"/>
      </dsp:txXfrm>
    </dsp:sp>
    <dsp:sp modelId="{B67D1B28-00EC-4AA9-89E3-64903827529F}">
      <dsp:nvSpPr>
        <dsp:cNvPr id="0" name=""/>
        <dsp:cNvSpPr/>
      </dsp:nvSpPr>
      <dsp:spPr>
        <a:xfrm>
          <a:off x="0" y="1822537"/>
          <a:ext cx="3561588" cy="855129"/>
        </a:xfrm>
        <a:prstGeom prst="roundRect">
          <a:avLst/>
        </a:prstGeom>
        <a:solidFill>
          <a:schemeClr val="accent1"/>
        </a:solidFill>
        <a:ln w="19050" cap="flat" cmpd="sng" algn="ctr">
          <a:solidFill>
            <a:schemeClr val="lt1"/>
          </a:solidFill>
          <a:prstDash val="solid"/>
          <a:miter lim="800000"/>
          <a:headEnd type="none" w="med" len="med"/>
          <a:tailEnd type="none" w="med" len="me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GB" sz="1800" b="1" kern="1200" dirty="0">
              <a:solidFill>
                <a:schemeClr val="accent4"/>
              </a:solidFill>
            </a:rPr>
            <a:t>Design the best possible place and create synergies</a:t>
          </a:r>
        </a:p>
      </dsp:txBody>
      <dsp:txXfrm>
        <a:off x="41744" y="1864281"/>
        <a:ext cx="3478100" cy="771641"/>
      </dsp:txXfrm>
    </dsp:sp>
    <dsp:sp modelId="{BBB5ACD8-CB42-4F4B-809E-0E593D4872BB}">
      <dsp:nvSpPr>
        <dsp:cNvPr id="0" name=""/>
        <dsp:cNvSpPr/>
      </dsp:nvSpPr>
      <dsp:spPr>
        <a:xfrm rot="5400000">
          <a:off x="6385392" y="-17868"/>
          <a:ext cx="684103" cy="6331712"/>
        </a:xfrm>
        <a:prstGeom prst="round2Same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Open plan working for all colleagues</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Ability to access the space you need to do the work you have to do</a:t>
          </a:r>
        </a:p>
      </dsp:txBody>
      <dsp:txXfrm rot="-5400000">
        <a:off x="3561588" y="2839331"/>
        <a:ext cx="6298317" cy="617313"/>
      </dsp:txXfrm>
    </dsp:sp>
    <dsp:sp modelId="{CFEF6695-FE43-4141-B06B-E7F989AC9DE9}">
      <dsp:nvSpPr>
        <dsp:cNvPr id="0" name=""/>
        <dsp:cNvSpPr/>
      </dsp:nvSpPr>
      <dsp:spPr>
        <a:xfrm>
          <a:off x="0" y="2720422"/>
          <a:ext cx="3561588" cy="855129"/>
        </a:xfrm>
        <a:prstGeom prst="roundRect">
          <a:avLst/>
        </a:prstGeom>
        <a:solidFill>
          <a:schemeClr val="accent1"/>
        </a:solidFill>
        <a:ln w="19050" cap="flat" cmpd="sng" algn="ctr">
          <a:solidFill>
            <a:schemeClr val="lt1"/>
          </a:solidFill>
          <a:prstDash val="solid"/>
          <a:miter lim="800000"/>
          <a:headEnd type="none" w="med" len="med"/>
          <a:tailEnd type="none" w="med" len="me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GB" sz="1800" b="1" kern="1200" dirty="0">
              <a:solidFill>
                <a:schemeClr val="accent4"/>
              </a:solidFill>
            </a:rPr>
            <a:t>Demonstrate different ways of working</a:t>
          </a:r>
        </a:p>
      </dsp:txBody>
      <dsp:txXfrm>
        <a:off x="41744" y="2762166"/>
        <a:ext cx="3478100" cy="771641"/>
      </dsp:txXfrm>
    </dsp:sp>
    <dsp:sp modelId="{B6525B8C-1CF9-48C4-A3B9-4CCB0249E844}">
      <dsp:nvSpPr>
        <dsp:cNvPr id="0" name=""/>
        <dsp:cNvSpPr/>
      </dsp:nvSpPr>
      <dsp:spPr>
        <a:xfrm rot="5400000">
          <a:off x="6385392" y="880017"/>
          <a:ext cx="684103" cy="6331712"/>
        </a:xfrm>
        <a:prstGeom prst="round2Same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Work stage 3 design, including cellular offices and adjacent open plan working being investigated under a separate piece of work</a:t>
          </a:r>
        </a:p>
      </dsp:txBody>
      <dsp:txXfrm rot="-5400000">
        <a:off x="3561588" y="3737217"/>
        <a:ext cx="6298317" cy="617313"/>
      </dsp:txXfrm>
    </dsp:sp>
    <dsp:sp modelId="{F51C359C-1736-4D02-9903-7D4E0863CD54}">
      <dsp:nvSpPr>
        <dsp:cNvPr id="0" name=""/>
        <dsp:cNvSpPr/>
      </dsp:nvSpPr>
      <dsp:spPr>
        <a:xfrm>
          <a:off x="0" y="3618308"/>
          <a:ext cx="3561588" cy="855129"/>
        </a:xfrm>
        <a:prstGeom prst="roundRect">
          <a:avLst/>
        </a:prstGeom>
        <a:solidFill>
          <a:schemeClr val="accent1"/>
        </a:solidFill>
        <a:ln w="19050" cap="flat" cmpd="sng" algn="ctr">
          <a:solidFill>
            <a:schemeClr val="lt1"/>
          </a:solidFill>
          <a:prstDash val="solid"/>
          <a:miter lim="800000"/>
          <a:headEnd type="none" w="med" len="med"/>
          <a:tailEnd type="none" w="med" len="me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GB" sz="1800" b="1" kern="1200" dirty="0">
              <a:solidFill>
                <a:schemeClr val="accent4"/>
              </a:solidFill>
            </a:rPr>
            <a:t>Demonstrate what the Work Stage 3 design workspace looks like</a:t>
          </a:r>
        </a:p>
      </dsp:txBody>
      <dsp:txXfrm>
        <a:off x="41744" y="3660052"/>
        <a:ext cx="3478100" cy="771641"/>
      </dsp:txXfrm>
    </dsp:sp>
    <dsp:sp modelId="{14E6C335-E20D-4D55-AA04-929FC79CAFA8}">
      <dsp:nvSpPr>
        <dsp:cNvPr id="0" name=""/>
        <dsp:cNvSpPr/>
      </dsp:nvSpPr>
      <dsp:spPr>
        <a:xfrm rot="5400000">
          <a:off x="6385392" y="1777902"/>
          <a:ext cx="684103" cy="6331712"/>
        </a:xfrm>
        <a:prstGeom prst="round2Same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On-going monitoring during each pilot phase with reporting to leadership at the end of each pilot phase</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t>Interim report to be provided to Capital Planning Sub Committee</a:t>
          </a:r>
        </a:p>
      </dsp:txBody>
      <dsp:txXfrm rot="-5400000">
        <a:off x="3561588" y="4635102"/>
        <a:ext cx="6298317" cy="617313"/>
      </dsp:txXfrm>
    </dsp:sp>
    <dsp:sp modelId="{234A6FE2-4B50-4259-B205-CF6F7154CF6C}">
      <dsp:nvSpPr>
        <dsp:cNvPr id="0" name=""/>
        <dsp:cNvSpPr/>
      </dsp:nvSpPr>
      <dsp:spPr>
        <a:xfrm>
          <a:off x="0" y="4516194"/>
          <a:ext cx="3561588" cy="855129"/>
        </a:xfrm>
        <a:prstGeom prst="roundRect">
          <a:avLst/>
        </a:prstGeom>
        <a:solidFill>
          <a:schemeClr val="accent1"/>
        </a:solidFill>
        <a:ln w="19050" cap="flat" cmpd="sng" algn="ctr">
          <a:solidFill>
            <a:schemeClr val="lt1"/>
          </a:solidFill>
          <a:prstDash val="solid"/>
          <a:miter lim="800000"/>
          <a:headEnd type="none" w="med" len="med"/>
          <a:tailEnd type="none" w="med" len="me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GB" sz="1800" b="1" kern="1200" dirty="0">
              <a:solidFill>
                <a:schemeClr val="accent4"/>
              </a:solidFill>
            </a:rPr>
            <a:t>Give leadership confidence MECD will be successful</a:t>
          </a:r>
        </a:p>
      </dsp:txBody>
      <dsp:txXfrm>
        <a:off x="41744" y="4557938"/>
        <a:ext cx="3478100" cy="77164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434998" cy="356437"/>
          </a:xfrm>
          <a:prstGeom prst="rect">
            <a:avLst/>
          </a:prstGeom>
        </p:spPr>
        <p:txBody>
          <a:bodyPr vert="horz" lIns="99057" tIns="49530" rIns="99057" bIns="49530" rtlCol="0"/>
          <a:lstStyle>
            <a:lvl1pPr algn="l">
              <a:defRPr sz="1300"/>
            </a:lvl1pPr>
          </a:lstStyle>
          <a:p>
            <a:endParaRPr lang="en-GB" dirty="0"/>
          </a:p>
        </p:txBody>
      </p:sp>
      <p:sp>
        <p:nvSpPr>
          <p:cNvPr id="3" name="Date Placeholder 2"/>
          <p:cNvSpPr>
            <a:spLocks noGrp="1"/>
          </p:cNvSpPr>
          <p:nvPr>
            <p:ph type="dt" sz="quarter" idx="1"/>
          </p:nvPr>
        </p:nvSpPr>
        <p:spPr>
          <a:xfrm>
            <a:off x="5797247" y="0"/>
            <a:ext cx="4434998" cy="356437"/>
          </a:xfrm>
          <a:prstGeom prst="rect">
            <a:avLst/>
          </a:prstGeom>
        </p:spPr>
        <p:txBody>
          <a:bodyPr vert="horz" lIns="99057" tIns="49530" rIns="99057" bIns="49530" rtlCol="0"/>
          <a:lstStyle>
            <a:lvl1pPr algn="r">
              <a:defRPr sz="1300"/>
            </a:lvl1pPr>
          </a:lstStyle>
          <a:p>
            <a:fld id="{B5D95160-E336-445B-AAC5-F8F7563E8DA6}" type="datetimeFigureOut">
              <a:rPr lang="en-GB" smtClean="0"/>
              <a:t>13/05/2019</a:t>
            </a:fld>
            <a:endParaRPr lang="en-GB" dirty="0"/>
          </a:p>
        </p:txBody>
      </p:sp>
      <p:sp>
        <p:nvSpPr>
          <p:cNvPr id="4" name="Footer Placeholder 3"/>
          <p:cNvSpPr>
            <a:spLocks noGrp="1"/>
          </p:cNvSpPr>
          <p:nvPr>
            <p:ph type="ftr" sz="quarter" idx="2"/>
          </p:nvPr>
        </p:nvSpPr>
        <p:spPr>
          <a:xfrm>
            <a:off x="1" y="6747629"/>
            <a:ext cx="4434998" cy="356436"/>
          </a:xfrm>
          <a:prstGeom prst="rect">
            <a:avLst/>
          </a:prstGeom>
        </p:spPr>
        <p:txBody>
          <a:bodyPr vert="horz" lIns="99057" tIns="49530" rIns="99057" bIns="49530" rtlCol="0" anchor="b"/>
          <a:lstStyle>
            <a:lvl1pPr algn="l">
              <a:defRPr sz="1300"/>
            </a:lvl1pPr>
          </a:lstStyle>
          <a:p>
            <a:endParaRPr lang="en-GB" dirty="0"/>
          </a:p>
        </p:txBody>
      </p:sp>
      <p:sp>
        <p:nvSpPr>
          <p:cNvPr id="5" name="Slide Number Placeholder 4"/>
          <p:cNvSpPr>
            <a:spLocks noGrp="1"/>
          </p:cNvSpPr>
          <p:nvPr>
            <p:ph type="sldNum" sz="quarter" idx="3"/>
          </p:nvPr>
        </p:nvSpPr>
        <p:spPr>
          <a:xfrm>
            <a:off x="5797247" y="6747629"/>
            <a:ext cx="4434998" cy="356436"/>
          </a:xfrm>
          <a:prstGeom prst="rect">
            <a:avLst/>
          </a:prstGeom>
        </p:spPr>
        <p:txBody>
          <a:bodyPr vert="horz" lIns="99057" tIns="49530" rIns="99057" bIns="49530" rtlCol="0" anchor="b"/>
          <a:lstStyle>
            <a:lvl1pPr algn="r">
              <a:defRPr sz="1300"/>
            </a:lvl1pPr>
          </a:lstStyle>
          <a:p>
            <a:fld id="{C8318F0A-8AAA-43DA-BBBC-8BAC910FA6A7}" type="slidenum">
              <a:rPr lang="en-GB" smtClean="0"/>
              <a:t>‹#›</a:t>
            </a:fld>
            <a:endParaRPr lang="en-GB" dirty="0"/>
          </a:p>
        </p:txBody>
      </p:sp>
    </p:spTree>
    <p:extLst>
      <p:ext uri="{BB962C8B-B14F-4D97-AF65-F5344CB8AC3E}">
        <p14:creationId xmlns:p14="http://schemas.microsoft.com/office/powerpoint/2010/main" val="134987106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307040" y="6224938"/>
            <a:ext cx="1432845" cy="337443"/>
          </a:xfrm>
          <a:prstGeom prst="rect">
            <a:avLst/>
          </a:prstGeom>
        </p:spPr>
        <p:txBody>
          <a:bodyPr vert="horz" lIns="99057" tIns="49530" rIns="99057" bIns="49530" rtlCol="0" anchor="b"/>
          <a:lstStyle>
            <a:lvl1pPr algn="r">
              <a:defRPr sz="1300">
                <a:solidFill>
                  <a:schemeClr val="bg1"/>
                </a:solidFill>
              </a:defRPr>
            </a:lvl1pPr>
          </a:lstStyle>
          <a:p>
            <a:endParaRPr lang="en-GB" dirty="0"/>
          </a:p>
        </p:txBody>
      </p:sp>
    </p:spTree>
    <p:extLst>
      <p:ext uri="{BB962C8B-B14F-4D97-AF65-F5344CB8AC3E}">
        <p14:creationId xmlns:p14="http://schemas.microsoft.com/office/powerpoint/2010/main" val="270847860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4238" y="889000"/>
            <a:ext cx="3386137" cy="2395538"/>
          </a:xfrm>
          <a:prstGeom prst="rect">
            <a:avLst/>
          </a:prstGeom>
          <a:noFill/>
          <a:ln w="12700">
            <a:solidFill>
              <a:prstClr val="black"/>
            </a:solidFill>
          </a:ln>
        </p:spPr>
      </p:sp>
      <p:sp>
        <p:nvSpPr>
          <p:cNvPr id="3" name="Notes Placeholder 2"/>
          <p:cNvSpPr>
            <a:spLocks noGrp="1"/>
          </p:cNvSpPr>
          <p:nvPr>
            <p:ph type="body" idx="1"/>
          </p:nvPr>
        </p:nvSpPr>
        <p:spPr>
          <a:xfrm>
            <a:off x="1023462" y="3418832"/>
            <a:ext cx="8187690" cy="2797225"/>
          </a:xfrm>
          <a:prstGeom prst="rect">
            <a:avLst/>
          </a:prstGeom>
        </p:spPr>
        <p:txBody>
          <a:bodyPr lIns="99057" tIns="49530" rIns="99057" bIns="49530"/>
          <a:lstStyle/>
          <a:p>
            <a:endParaRPr lang="en-GB" dirty="0"/>
          </a:p>
        </p:txBody>
      </p:sp>
      <p:sp>
        <p:nvSpPr>
          <p:cNvPr id="4" name="Slide Number Placeholder 3"/>
          <p:cNvSpPr>
            <a:spLocks noGrp="1"/>
          </p:cNvSpPr>
          <p:nvPr>
            <p:ph type="sldNum" sz="quarter" idx="10"/>
          </p:nvPr>
        </p:nvSpPr>
        <p:spPr/>
        <p:txBody>
          <a:bodyPr/>
          <a:lstStyle/>
          <a:p>
            <a:endParaRPr lang="en-GB" dirty="0"/>
          </a:p>
        </p:txBody>
      </p:sp>
    </p:spTree>
    <p:extLst>
      <p:ext uri="{BB962C8B-B14F-4D97-AF65-F5344CB8AC3E}">
        <p14:creationId xmlns:p14="http://schemas.microsoft.com/office/powerpoint/2010/main" val="1735099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1063" y="887413"/>
            <a:ext cx="3392487" cy="2398712"/>
          </a:xfrm>
          <a:prstGeom prst="rect">
            <a:avLst/>
          </a:prstGeom>
          <a:noFill/>
          <a:ln w="12700">
            <a:solidFill>
              <a:prstClr val="black"/>
            </a:solidFill>
          </a:ln>
        </p:spPr>
      </p:sp>
      <p:sp>
        <p:nvSpPr>
          <p:cNvPr id="3" name="Notes Placeholder 2"/>
          <p:cNvSpPr>
            <a:spLocks noGrp="1"/>
          </p:cNvSpPr>
          <p:nvPr>
            <p:ph type="body" idx="1"/>
          </p:nvPr>
        </p:nvSpPr>
        <p:spPr>
          <a:xfrm>
            <a:off x="1023938" y="3419475"/>
            <a:ext cx="8186737" cy="2797175"/>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80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1063" y="887413"/>
            <a:ext cx="3392487" cy="2398712"/>
          </a:xfrm>
          <a:prstGeom prst="rect">
            <a:avLst/>
          </a:prstGeom>
          <a:noFill/>
          <a:ln w="12700">
            <a:solidFill>
              <a:prstClr val="black"/>
            </a:solidFill>
          </a:ln>
        </p:spPr>
      </p:sp>
      <p:sp>
        <p:nvSpPr>
          <p:cNvPr id="3" name="Notes Placeholder 2"/>
          <p:cNvSpPr>
            <a:spLocks noGrp="1"/>
          </p:cNvSpPr>
          <p:nvPr>
            <p:ph type="body" idx="1"/>
          </p:nvPr>
        </p:nvSpPr>
        <p:spPr>
          <a:xfrm>
            <a:off x="1023938" y="3419475"/>
            <a:ext cx="8186737" cy="2797175"/>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5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2650" y="889000"/>
            <a:ext cx="3389313" cy="2397125"/>
          </a:xfrm>
          <a:prstGeom prst="rect">
            <a:avLst/>
          </a:prstGeom>
          <a:noFill/>
          <a:ln w="12700">
            <a:solidFill>
              <a:prstClr val="black"/>
            </a:solidFill>
          </a:ln>
        </p:spPr>
      </p:sp>
      <p:sp>
        <p:nvSpPr>
          <p:cNvPr id="3" name="Notes Placeholder 2"/>
          <p:cNvSpPr>
            <a:spLocks noGrp="1"/>
          </p:cNvSpPr>
          <p:nvPr>
            <p:ph type="body" idx="1"/>
          </p:nvPr>
        </p:nvSpPr>
        <p:spPr>
          <a:xfrm>
            <a:off x="1023939" y="3419475"/>
            <a:ext cx="8186737" cy="2797175"/>
          </a:xfrm>
          <a:prstGeom prst="rect">
            <a:avLst/>
          </a:prstGeom>
        </p:spPr>
        <p:txBody>
          <a:bodyPr lIns="91434" tIns="45717" rIns="91434" bIns="45717"/>
          <a:lstStyle/>
          <a:p>
            <a:endParaRPr lang="en-GB" dirty="0"/>
          </a:p>
        </p:txBody>
      </p:sp>
      <p:sp>
        <p:nvSpPr>
          <p:cNvPr id="4" name="Slide Number Placeholder 3"/>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3349393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2650" y="889000"/>
            <a:ext cx="3389313" cy="2397125"/>
          </a:xfrm>
          <a:prstGeom prst="rect">
            <a:avLst/>
          </a:prstGeom>
          <a:noFill/>
          <a:ln w="12700">
            <a:solidFill>
              <a:prstClr val="black"/>
            </a:solidFill>
          </a:ln>
        </p:spPr>
      </p:sp>
      <p:sp>
        <p:nvSpPr>
          <p:cNvPr id="3" name="Notes Placeholder 2"/>
          <p:cNvSpPr>
            <a:spLocks noGrp="1"/>
          </p:cNvSpPr>
          <p:nvPr>
            <p:ph type="body" idx="1"/>
          </p:nvPr>
        </p:nvSpPr>
        <p:spPr>
          <a:xfrm>
            <a:off x="1023939" y="3419475"/>
            <a:ext cx="8186737" cy="2797175"/>
          </a:xfrm>
          <a:prstGeom prst="rect">
            <a:avLst/>
          </a:prstGeom>
        </p:spPr>
        <p:txBody>
          <a:bodyPr lIns="91434" tIns="45717" rIns="91434" bIns="45717"/>
          <a:lstStyle/>
          <a:p>
            <a:endParaRPr lang="en-GB" dirty="0"/>
          </a:p>
        </p:txBody>
      </p:sp>
      <p:sp>
        <p:nvSpPr>
          <p:cNvPr id="4" name="Slide Number Placeholder 3"/>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3513796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2650" y="889000"/>
            <a:ext cx="3389313" cy="2397125"/>
          </a:xfrm>
          <a:prstGeom prst="rect">
            <a:avLst/>
          </a:prstGeom>
          <a:noFill/>
          <a:ln w="12700">
            <a:solidFill>
              <a:prstClr val="black"/>
            </a:solidFill>
          </a:ln>
        </p:spPr>
      </p:sp>
      <p:sp>
        <p:nvSpPr>
          <p:cNvPr id="3" name="Notes Placeholder 2"/>
          <p:cNvSpPr>
            <a:spLocks noGrp="1"/>
          </p:cNvSpPr>
          <p:nvPr>
            <p:ph type="body" idx="1"/>
          </p:nvPr>
        </p:nvSpPr>
        <p:spPr>
          <a:xfrm>
            <a:off x="1023939" y="3419475"/>
            <a:ext cx="8186737" cy="2797175"/>
          </a:xfrm>
          <a:prstGeom prst="rect">
            <a:avLst/>
          </a:prstGeom>
        </p:spPr>
        <p:txBody>
          <a:bodyPr lIns="91434" tIns="45717" rIns="91434" bIns="45717"/>
          <a:lstStyle/>
          <a:p>
            <a:endParaRPr lang="en-GB" dirty="0"/>
          </a:p>
        </p:txBody>
      </p:sp>
      <p:sp>
        <p:nvSpPr>
          <p:cNvPr id="4" name="Slide Number Placeholder 3"/>
          <p:cNvSpPr>
            <a:spLocks noGrp="1"/>
          </p:cNvSpPr>
          <p:nvPr>
            <p:ph type="sldNum" sz="quarter" idx="5"/>
          </p:nvPr>
        </p:nvSpPr>
        <p:spPr/>
        <p:txBody>
          <a:bodyPr/>
          <a:lstStyle/>
          <a:p>
            <a:endParaRPr lang="en-GB" dirty="0"/>
          </a:p>
        </p:txBody>
      </p:sp>
    </p:spTree>
    <p:extLst>
      <p:ext uri="{BB962C8B-B14F-4D97-AF65-F5344CB8AC3E}">
        <p14:creationId xmlns:p14="http://schemas.microsoft.com/office/powerpoint/2010/main" val="682029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hyperlink" Target="mailto:info@advanced-workplace.com" TargetMode="External"/><Relationship Id="rId5" Type="http://schemas.openxmlformats.org/officeDocument/2006/relationships/image" Target="../media/image1.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themeOverride" Target="../theme/themeOverride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hyperlink" Target="mailto:info@advanced-workplace.com" TargetMode="External"/><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solidFill>
        <a:effectLst/>
      </p:bgPr>
    </p:bg>
    <p:spTree>
      <p:nvGrpSpPr>
        <p:cNvPr id="1" name=""/>
        <p:cNvGrpSpPr/>
        <p:nvPr/>
      </p:nvGrpSpPr>
      <p:grpSpPr>
        <a:xfrm>
          <a:off x="0" y="0"/>
          <a:ext cx="0" cy="0"/>
          <a:chOff x="0" y="0"/>
          <a:chExt cx="0" cy="0"/>
        </a:xfrm>
      </p:grpSpPr>
      <p:sp>
        <p:nvSpPr>
          <p:cNvPr id="8" name="Rectangle 7"/>
          <p:cNvSpPr/>
          <p:nvPr userDrawn="1"/>
        </p:nvSpPr>
        <p:spPr>
          <a:xfrm>
            <a:off x="4964895" y="534009"/>
            <a:ext cx="5726918" cy="7025666"/>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7" name="Rectangle 6"/>
          <p:cNvSpPr/>
          <p:nvPr userDrawn="1"/>
        </p:nvSpPr>
        <p:spPr>
          <a:xfrm>
            <a:off x="4883182" y="441326"/>
            <a:ext cx="91059" cy="7118350"/>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3" name="Rectangle 12"/>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5" name="Oval 14"/>
          <p:cNvSpPr/>
          <p:nvPr/>
        </p:nvSpPr>
        <p:spPr>
          <a:xfrm>
            <a:off x="9284874" y="-19958"/>
            <a:ext cx="1150600" cy="115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37" name="Text Placeholder 32"/>
          <p:cNvSpPr>
            <a:spLocks noGrp="1"/>
          </p:cNvSpPr>
          <p:nvPr userDrawn="1">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grpSp>
        <p:nvGrpSpPr>
          <p:cNvPr id="3" name="Group 2"/>
          <p:cNvGrpSpPr/>
          <p:nvPr userDrawn="1"/>
        </p:nvGrpSpPr>
        <p:grpSpPr>
          <a:xfrm>
            <a:off x="-1" y="-32658"/>
            <a:ext cx="2086791" cy="566666"/>
            <a:chOff x="-1" y="-32658"/>
            <a:chExt cx="2086791" cy="566666"/>
          </a:xfrm>
        </p:grpSpPr>
        <p:sp>
          <p:nvSpPr>
            <p:cNvPr id="2"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72" y="43341"/>
              <a:ext cx="630641" cy="414668"/>
            </a:xfrm>
            <a:prstGeom prst="rect">
              <a:avLst/>
            </a:prstGeom>
          </p:spPr>
        </p:pic>
      </p:grpSp>
      <p:sp>
        <p:nvSpPr>
          <p:cNvPr id="23" name="Slide Number Placeholder 22"/>
          <p:cNvSpPr>
            <a:spLocks noGrp="1"/>
          </p:cNvSpPr>
          <p:nvPr>
            <p:ph type="sldNum" sz="quarter" idx="18"/>
          </p:nvPr>
        </p:nvSpPr>
        <p:spPr/>
        <p:txBody>
          <a:bodyPr/>
          <a:lstStyle/>
          <a:p>
            <a:fld id="{9350A4DD-A22B-49B1-926C-965716516F84}" type="slidenum">
              <a:rPr lang="en-GB" smtClean="0"/>
              <a:t>‹#›</a:t>
            </a:fld>
            <a:endParaRPr lang="en-GB" dirty="0"/>
          </a:p>
        </p:txBody>
      </p:sp>
      <p:sp>
        <p:nvSpPr>
          <p:cNvPr id="26" name="Text Placeholder 25"/>
          <p:cNvSpPr>
            <a:spLocks noGrp="1"/>
          </p:cNvSpPr>
          <p:nvPr>
            <p:ph type="body" sz="quarter" idx="19" hasCustomPrompt="1"/>
          </p:nvPr>
        </p:nvSpPr>
        <p:spPr>
          <a:xfrm>
            <a:off x="5235191" y="3788226"/>
            <a:ext cx="5200283" cy="1707699"/>
          </a:xfrm>
          <a:prstGeom prst="rect">
            <a:avLst/>
          </a:prstGeom>
        </p:spPr>
        <p:txBody>
          <a:bodyPr/>
          <a:lstStyle>
            <a:lvl1pPr marL="0" indent="0" algn="ctr">
              <a:buNone/>
              <a:defRPr sz="6000">
                <a:solidFill>
                  <a:schemeClr val="bg1"/>
                </a:solidFill>
              </a:defRPr>
            </a:lvl1pPr>
          </a:lstStyle>
          <a:p>
            <a:pPr lvl="0"/>
            <a:r>
              <a:rPr lang="en-US"/>
              <a:t>WORKPLACE PROPOSITION</a:t>
            </a:r>
            <a:endParaRPr lang="en-GB"/>
          </a:p>
        </p:txBody>
      </p:sp>
      <p:sp>
        <p:nvSpPr>
          <p:cNvPr id="5" name="Text Placeholder 4"/>
          <p:cNvSpPr>
            <a:spLocks noGrp="1"/>
          </p:cNvSpPr>
          <p:nvPr>
            <p:ph type="body" sz="quarter" idx="22" hasCustomPrompt="1"/>
          </p:nvPr>
        </p:nvSpPr>
        <p:spPr>
          <a:xfrm>
            <a:off x="9036775" y="7012049"/>
            <a:ext cx="1048500" cy="268279"/>
          </a:xfrm>
          <a:prstGeom prst="rect">
            <a:avLst/>
          </a:prstGeom>
        </p:spPr>
        <p:txBody>
          <a:bodyPr/>
          <a:lstStyle>
            <a:lvl1pPr marL="0" indent="0" algn="ctr">
              <a:buNone/>
              <a:defRPr sz="1400">
                <a:solidFill>
                  <a:schemeClr val="bg1"/>
                </a:solidFill>
              </a:defRPr>
            </a:lvl1pPr>
            <a:lvl2pPr marL="503971" indent="0">
              <a:buNone/>
              <a:defRPr/>
            </a:lvl2pPr>
            <a:lvl3pPr marL="1007943" indent="0">
              <a:buNone/>
              <a:defRPr/>
            </a:lvl3pPr>
          </a:lstStyle>
          <a:p>
            <a:pPr lvl="0"/>
            <a:r>
              <a:rPr lang="en-US"/>
              <a:t>00/00/0000</a:t>
            </a:r>
          </a:p>
        </p:txBody>
      </p:sp>
      <p:sp>
        <p:nvSpPr>
          <p:cNvPr id="16" name="Oval 15"/>
          <p:cNvSpPr/>
          <p:nvPr userDrawn="1"/>
        </p:nvSpPr>
        <p:spPr>
          <a:xfrm>
            <a:off x="6838726" y="1286227"/>
            <a:ext cx="1991319" cy="1991319"/>
          </a:xfrm>
          <a:prstGeom prst="ellipse">
            <a:avLst/>
          </a:prstGeom>
          <a:solidFill>
            <a:srgbClr val="EBE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9" name="Picture Placeholder 8"/>
          <p:cNvSpPr>
            <a:spLocks noGrp="1"/>
          </p:cNvSpPr>
          <p:nvPr>
            <p:ph type="pic" sz="quarter" idx="23"/>
          </p:nvPr>
        </p:nvSpPr>
        <p:spPr>
          <a:xfrm>
            <a:off x="6838724" y="1285652"/>
            <a:ext cx="1981795" cy="1982365"/>
          </a:xfrm>
          <a:prstGeom prst="ellipse">
            <a:avLst/>
          </a:prstGeom>
        </p:spPr>
        <p:txBody>
          <a:bodyPr/>
          <a:lstStyle>
            <a:lvl1pPr>
              <a:defRPr sz="1400"/>
            </a:lvl1pPr>
          </a:lstStyle>
          <a:p>
            <a:r>
              <a:rPr lang="en-US" dirty="0"/>
              <a:t>Click icon to add picture</a:t>
            </a:r>
            <a:endParaRPr lang="en-GB" dirty="0"/>
          </a:p>
        </p:txBody>
      </p:sp>
      <p:sp>
        <p:nvSpPr>
          <p:cNvPr id="14" name="Footer Placeholder 13"/>
          <p:cNvSpPr>
            <a:spLocks noGrp="1"/>
          </p:cNvSpPr>
          <p:nvPr>
            <p:ph type="ftr" sz="quarter" idx="24"/>
          </p:nvPr>
        </p:nvSpPr>
        <p:spPr>
          <a:xfrm>
            <a:off x="3670218" y="66674"/>
            <a:ext cx="3373456" cy="394065"/>
          </a:xfrm>
        </p:spPr>
        <p:txBody>
          <a:bodyPr/>
          <a:lstStyle/>
          <a:p>
            <a:endParaRPr lang="en-GB" dirty="0"/>
          </a:p>
        </p:txBody>
      </p:sp>
    </p:spTree>
    <p:extLst>
      <p:ext uri="{BB962C8B-B14F-4D97-AF65-F5344CB8AC3E}">
        <p14:creationId xmlns:p14="http://schemas.microsoft.com/office/powerpoint/2010/main" val="360431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EFEFEF"/>
        </a:solidFill>
        <a:effectLst/>
      </p:bgPr>
    </p:bg>
    <p:spTree>
      <p:nvGrpSpPr>
        <p:cNvPr id="1" name=""/>
        <p:cNvGrpSpPr/>
        <p:nvPr/>
      </p:nvGrpSpPr>
      <p:grpSpPr>
        <a:xfrm>
          <a:off x="0" y="0"/>
          <a:ext cx="0" cy="0"/>
          <a:chOff x="0" y="0"/>
          <a:chExt cx="0" cy="0"/>
        </a:xfrm>
      </p:grpSpPr>
      <p:sp>
        <p:nvSpPr>
          <p:cNvPr id="21" name="Chart Placeholder 3"/>
          <p:cNvSpPr>
            <a:spLocks noGrp="1"/>
          </p:cNvSpPr>
          <p:nvPr>
            <p:ph type="chart" sz="quarter" idx="21"/>
          </p:nvPr>
        </p:nvSpPr>
        <p:spPr>
          <a:xfrm>
            <a:off x="7607927" y="1173813"/>
            <a:ext cx="2721663" cy="2912412"/>
          </a:xfrm>
          <a:prstGeom prst="rect">
            <a:avLst/>
          </a:prstGeom>
        </p:spPr>
        <p:txBody>
          <a:bodyPr/>
          <a:lstStyle/>
          <a:p>
            <a:r>
              <a:rPr lang="en-US" dirty="0"/>
              <a:t>Click icon to add chart</a:t>
            </a:r>
            <a:endParaRPr lang="en-GB" dirty="0"/>
          </a:p>
        </p:txBody>
      </p:sp>
      <p:sp>
        <p:nvSpPr>
          <p:cNvPr id="23" name="Chart Placeholder 3"/>
          <p:cNvSpPr>
            <a:spLocks noGrp="1"/>
          </p:cNvSpPr>
          <p:nvPr>
            <p:ph type="chart" sz="quarter" idx="23"/>
          </p:nvPr>
        </p:nvSpPr>
        <p:spPr>
          <a:xfrm>
            <a:off x="7607926" y="4017083"/>
            <a:ext cx="2721663" cy="2912412"/>
          </a:xfrm>
          <a:prstGeom prst="rect">
            <a:avLst/>
          </a:prstGeom>
        </p:spPr>
        <p:txBody>
          <a:bodyPr/>
          <a:lstStyle/>
          <a:p>
            <a:r>
              <a:rPr lang="en-US" dirty="0"/>
              <a:t>Click icon to add chart</a:t>
            </a:r>
            <a:endParaRPr lang="en-GB" dirty="0"/>
          </a:p>
        </p:txBody>
      </p:sp>
      <p:grpSp>
        <p:nvGrpSpPr>
          <p:cNvPr id="2" name="Group 1"/>
          <p:cNvGrpSpPr/>
          <p:nvPr userDrawn="1"/>
        </p:nvGrpSpPr>
        <p:grpSpPr>
          <a:xfrm>
            <a:off x="-1064" y="534008"/>
            <a:ext cx="3671282" cy="7036554"/>
            <a:chOff x="-1064" y="534008"/>
            <a:chExt cx="3671282" cy="7036554"/>
          </a:xfrm>
        </p:grpSpPr>
        <p:sp>
          <p:nvSpPr>
            <p:cNvPr id="18" name="Rectangle 17"/>
            <p:cNvSpPr/>
            <p:nvPr userDrawn="1"/>
          </p:nvSpPr>
          <p:spPr>
            <a:xfrm rot="10800000">
              <a:off x="3566101" y="534008"/>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9" name="Rectangle 18"/>
            <p:cNvSpPr/>
            <p:nvPr userDrawn="1"/>
          </p:nvSpPr>
          <p:spPr>
            <a:xfrm>
              <a:off x="-1064" y="534620"/>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gr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graphicFrame>
        <p:nvGraphicFramePr>
          <p:cNvPr id="16" name="Chart 15"/>
          <p:cNvGraphicFramePr/>
          <p:nvPr userDrawn="1">
            <p:extLst>
              <p:ext uri="{D42A27DB-BD31-4B8C-83A1-F6EECF244321}">
                <p14:modId xmlns:p14="http://schemas.microsoft.com/office/powerpoint/2010/main" val="3166926602"/>
              </p:ext>
            </p:extLst>
          </p:nvPr>
        </p:nvGraphicFramePr>
        <p:xfrm>
          <a:off x="7607928" y="1268034"/>
          <a:ext cx="2721663" cy="28109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userDrawn="1">
            <p:extLst>
              <p:ext uri="{D42A27DB-BD31-4B8C-83A1-F6EECF244321}">
                <p14:modId xmlns:p14="http://schemas.microsoft.com/office/powerpoint/2010/main" val="618800395"/>
              </p:ext>
            </p:extLst>
          </p:nvPr>
        </p:nvGraphicFramePr>
        <p:xfrm>
          <a:off x="7607928" y="4094721"/>
          <a:ext cx="2721663" cy="2810961"/>
        </p:xfrm>
        <a:graphic>
          <a:graphicData uri="http://schemas.openxmlformats.org/drawingml/2006/chart">
            <c:chart xmlns:c="http://schemas.openxmlformats.org/drawingml/2006/chart" xmlns:r="http://schemas.openxmlformats.org/officeDocument/2006/relationships" r:id="rId3"/>
          </a:graphicData>
        </a:graphic>
      </p:graphicFrame>
      <p:sp>
        <p:nvSpPr>
          <p:cNvPr id="29" name="Chart Placeholder 28"/>
          <p:cNvSpPr>
            <a:spLocks noGrp="1"/>
          </p:cNvSpPr>
          <p:nvPr>
            <p:ph type="chart" sz="quarter" idx="24"/>
          </p:nvPr>
        </p:nvSpPr>
        <p:spPr>
          <a:xfrm>
            <a:off x="3973518" y="4109008"/>
            <a:ext cx="2533650" cy="2834774"/>
          </a:xfrm>
          <a:prstGeom prst="rect">
            <a:avLst/>
          </a:prstGeom>
        </p:spPr>
        <p:txBody>
          <a:bodyPr/>
          <a:lstStyle/>
          <a:p>
            <a:r>
              <a:rPr lang="en-US" dirty="0"/>
              <a:t>Click icon to add chart</a:t>
            </a:r>
            <a:endParaRPr lang="en-GB" dirty="0"/>
          </a:p>
        </p:txBody>
      </p:sp>
      <p:sp>
        <p:nvSpPr>
          <p:cNvPr id="32" name="Chart Placeholder 31"/>
          <p:cNvSpPr>
            <a:spLocks noGrp="1"/>
          </p:cNvSpPr>
          <p:nvPr>
            <p:ph type="chart" sz="quarter" idx="25"/>
          </p:nvPr>
        </p:nvSpPr>
        <p:spPr>
          <a:xfrm>
            <a:off x="3973517" y="1268034"/>
            <a:ext cx="2533651" cy="2834016"/>
          </a:xfrm>
          <a:prstGeom prst="rect">
            <a:avLst/>
          </a:prstGeom>
        </p:spPr>
        <p:txBody>
          <a:bodyPr/>
          <a:lstStyle/>
          <a:p>
            <a:r>
              <a:rPr lang="en-US" dirty="0"/>
              <a:t>Click icon to add chart</a:t>
            </a:r>
            <a:endParaRPr lang="en-GB" dirty="0"/>
          </a:p>
        </p:txBody>
      </p:sp>
      <p:sp>
        <p:nvSpPr>
          <p:cNvPr id="17" name="Text Placeholder 27"/>
          <p:cNvSpPr>
            <a:spLocks noGrp="1"/>
          </p:cNvSpPr>
          <p:nvPr>
            <p:ph type="body" sz="quarter" idx="11"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2"/>
                </a:solidFill>
                <a:latin typeface="+mj-lt"/>
              </a:defRPr>
            </a:lvl1pPr>
          </a:lstStyle>
          <a:p>
            <a:pPr lvl="0"/>
            <a:r>
              <a:rPr lang="en-GB"/>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22" name="Text Placeholder 25"/>
          <p:cNvSpPr>
            <a:spLocks noGrp="1"/>
          </p:cNvSpPr>
          <p:nvPr>
            <p:ph type="body" sz="quarter" idx="19"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a:t>TITLE WILL BE HERE</a:t>
            </a:r>
            <a:endParaRPr lang="en-GB"/>
          </a:p>
        </p:txBody>
      </p:sp>
      <p:sp>
        <p:nvSpPr>
          <p:cNvPr id="3" name="Footer Placeholder 2"/>
          <p:cNvSpPr>
            <a:spLocks noGrp="1"/>
          </p:cNvSpPr>
          <p:nvPr>
            <p:ph type="ftr" sz="quarter" idx="26"/>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383320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EFEFEF"/>
        </a:solidFill>
        <a:effectLst/>
      </p:bgPr>
    </p:bg>
    <p:spTree>
      <p:nvGrpSpPr>
        <p:cNvPr id="1" name=""/>
        <p:cNvGrpSpPr/>
        <p:nvPr/>
      </p:nvGrpSpPr>
      <p:grpSpPr>
        <a:xfrm>
          <a:off x="0" y="0"/>
          <a:ext cx="0" cy="0"/>
          <a:chOff x="0" y="0"/>
          <a:chExt cx="0" cy="0"/>
        </a:xfrm>
      </p:grpSpPr>
      <p:sp>
        <p:nvSpPr>
          <p:cNvPr id="18" name="Rectangle 17"/>
          <p:cNvSpPr/>
          <p:nvPr userDrawn="1"/>
        </p:nvSpPr>
        <p:spPr>
          <a:xfrm rot="10800000">
            <a:off x="3566101" y="534008"/>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9" name="Rectangle 18"/>
          <p:cNvSpPr/>
          <p:nvPr userDrawn="1"/>
        </p:nvSpPr>
        <p:spPr>
          <a:xfrm>
            <a:off x="-1064" y="534620"/>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3" name="Chart Placeholder 2"/>
          <p:cNvSpPr>
            <a:spLocks noGrp="1"/>
          </p:cNvSpPr>
          <p:nvPr>
            <p:ph type="chart" sz="quarter" idx="20"/>
          </p:nvPr>
        </p:nvSpPr>
        <p:spPr>
          <a:xfrm>
            <a:off x="3968686" y="1341939"/>
            <a:ext cx="6378900" cy="5382678"/>
          </a:xfrm>
          <a:prstGeom prst="rect">
            <a:avLst/>
          </a:prstGeom>
        </p:spPr>
        <p:txBody>
          <a:bodyPr/>
          <a:lstStyle/>
          <a:p>
            <a:r>
              <a:rPr lang="en-US" dirty="0"/>
              <a:t>Click icon to add chart</a:t>
            </a:r>
            <a:endParaRPr lang="en-GB" dirty="0"/>
          </a:p>
        </p:txBody>
      </p:sp>
      <p:sp>
        <p:nvSpPr>
          <p:cNvPr id="14" name="Text Placeholder 27"/>
          <p:cNvSpPr>
            <a:spLocks noGrp="1"/>
          </p:cNvSpPr>
          <p:nvPr>
            <p:ph type="body" sz="quarter" idx="11"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2"/>
                </a:solidFill>
                <a:latin typeface="+mj-lt"/>
              </a:defRPr>
            </a:lvl1pPr>
          </a:lstStyle>
          <a:p>
            <a:pPr lvl="0"/>
            <a:r>
              <a:rPr lang="en-GB"/>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15" name="Text Placeholder 25"/>
          <p:cNvSpPr>
            <a:spLocks noGrp="1"/>
          </p:cNvSpPr>
          <p:nvPr>
            <p:ph type="body" sz="quarter" idx="19"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a:t>TITLE WILL BE HERE</a:t>
            </a:r>
            <a:endParaRPr lang="en-GB"/>
          </a:p>
        </p:txBody>
      </p:sp>
      <p:sp>
        <p:nvSpPr>
          <p:cNvPr id="2" name="Footer Placeholder 1"/>
          <p:cNvSpPr>
            <a:spLocks noGrp="1"/>
          </p:cNvSpPr>
          <p:nvPr>
            <p:ph type="ftr" sz="quarter" idx="21"/>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170743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EFEFEF"/>
        </a:solidFill>
        <a:effectLst/>
      </p:bgPr>
    </p:bg>
    <p:spTree>
      <p:nvGrpSpPr>
        <p:cNvPr id="1" name=""/>
        <p:cNvGrpSpPr/>
        <p:nvPr/>
      </p:nvGrpSpPr>
      <p:grpSpPr>
        <a:xfrm>
          <a:off x="0" y="0"/>
          <a:ext cx="0" cy="0"/>
          <a:chOff x="0" y="0"/>
          <a:chExt cx="0" cy="0"/>
        </a:xfrm>
      </p:grpSpPr>
      <p:sp>
        <p:nvSpPr>
          <p:cNvPr id="28" name="Rectangle 27"/>
          <p:cNvSpPr/>
          <p:nvPr userDrawn="1"/>
        </p:nvSpPr>
        <p:spPr>
          <a:xfrm>
            <a:off x="1" y="423434"/>
            <a:ext cx="5345374" cy="35867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1" name="Rectangle 20"/>
          <p:cNvSpPr/>
          <p:nvPr userDrawn="1"/>
        </p:nvSpPr>
        <p:spPr>
          <a:xfrm>
            <a:off x="5346439" y="3991660"/>
            <a:ext cx="5345374" cy="35680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26" name="Text Placeholder 25"/>
          <p:cNvSpPr>
            <a:spLocks noGrp="1"/>
          </p:cNvSpPr>
          <p:nvPr>
            <p:ph type="body" sz="quarter" idx="19" hasCustomPrompt="1"/>
          </p:nvPr>
        </p:nvSpPr>
        <p:spPr>
          <a:xfrm>
            <a:off x="174625" y="905975"/>
            <a:ext cx="4976830" cy="1087297"/>
          </a:xfrm>
          <a:prstGeom prst="rect">
            <a:avLst/>
          </a:prstGeom>
        </p:spPr>
        <p:txBody>
          <a:bodyPr/>
          <a:lstStyle>
            <a:lvl1pPr marL="0" indent="0" algn="ctr">
              <a:buNone/>
              <a:defRPr sz="4000">
                <a:solidFill>
                  <a:schemeClr val="accent1"/>
                </a:solidFill>
              </a:defRPr>
            </a:lvl1pPr>
          </a:lstStyle>
          <a:p>
            <a:pPr lvl="0"/>
            <a:r>
              <a:rPr lang="en-US"/>
              <a:t>TITLE WILL BE ON TWO LINES IF NECESSARY</a:t>
            </a:r>
            <a:endParaRPr lang="en-GB"/>
          </a:p>
        </p:txBody>
      </p:sp>
      <p:sp>
        <p:nvSpPr>
          <p:cNvPr id="18" name="Text Placeholder 27"/>
          <p:cNvSpPr>
            <a:spLocks noGrp="1"/>
          </p:cNvSpPr>
          <p:nvPr>
            <p:ph type="body" sz="quarter" idx="24" hasCustomPrompt="1"/>
          </p:nvPr>
        </p:nvSpPr>
        <p:spPr>
          <a:xfrm>
            <a:off x="5519999" y="4440756"/>
            <a:ext cx="4976829" cy="2512551"/>
          </a:xfrm>
          <a:prstGeom prst="rect">
            <a:avLst/>
          </a:prstGeom>
        </p:spPr>
        <p:txBody>
          <a:bodyPr/>
          <a:lstStyle>
            <a:lvl1pPr marL="285750" indent="-285750" algn="l">
              <a:lnSpc>
                <a:spcPct val="100000"/>
              </a:lnSpc>
              <a:buFont typeface="Wingdings" panose="05000000000000000000" pitchFamily="2" charset="2"/>
              <a:buChar char="Ø"/>
              <a:defRPr sz="2400" b="1" baseline="0">
                <a:solidFill>
                  <a:schemeClr val="accent4"/>
                </a:solidFill>
                <a:latin typeface="+mj-lt"/>
              </a:defRPr>
            </a:lvl1pPr>
          </a:lstStyle>
          <a:p>
            <a:pPr lvl="0"/>
            <a:r>
              <a:rPr lang="en-US"/>
              <a:t>Lorem </a:t>
            </a:r>
            <a:r>
              <a:rPr lang="en-GB"/>
              <a:t> is simply dummy text of the printing and typesetting industry. </a:t>
            </a:r>
          </a:p>
        </p:txBody>
      </p:sp>
      <p:sp>
        <p:nvSpPr>
          <p:cNvPr id="16"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15" name="Text Placeholder 27"/>
          <p:cNvSpPr>
            <a:spLocks noGrp="1"/>
          </p:cNvSpPr>
          <p:nvPr>
            <p:ph type="body" sz="quarter" idx="27" hasCustomPrompt="1"/>
          </p:nvPr>
        </p:nvSpPr>
        <p:spPr>
          <a:xfrm>
            <a:off x="174625" y="1993272"/>
            <a:ext cx="4976829" cy="1600673"/>
          </a:xfrm>
          <a:prstGeom prst="rect">
            <a:avLst/>
          </a:prstGeom>
        </p:spPr>
        <p:txBody>
          <a:bodyPr/>
          <a:lstStyle>
            <a:lvl1pPr marL="285750" indent="-285750" algn="l">
              <a:lnSpc>
                <a:spcPct val="100000"/>
              </a:lnSpc>
              <a:buFont typeface="Wingdings" panose="05000000000000000000" pitchFamily="2" charset="2"/>
              <a:buChar char="Ø"/>
              <a:defRPr sz="2400" b="1" baseline="0">
                <a:solidFill>
                  <a:schemeClr val="accent3"/>
                </a:solidFill>
                <a:latin typeface="+mj-lt"/>
              </a:defRPr>
            </a:lvl1pPr>
          </a:lstStyle>
          <a:p>
            <a:pPr lvl="0"/>
            <a:r>
              <a:rPr lang="en-US"/>
              <a:t>Lorem </a:t>
            </a:r>
            <a:r>
              <a:rPr lang="en-GB"/>
              <a:t> is simply dummy text of the printing and typesetting industry. </a:t>
            </a:r>
          </a:p>
        </p:txBody>
      </p:sp>
      <p:sp>
        <p:nvSpPr>
          <p:cNvPr id="2" name="Footer Placeholder 1"/>
          <p:cNvSpPr>
            <a:spLocks noGrp="1"/>
          </p:cNvSpPr>
          <p:nvPr>
            <p:ph type="ftr" sz="quarter" idx="28"/>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3126347852"/>
      </p:ext>
    </p:extLst>
  </p:cSld>
  <p:clrMapOvr>
    <a:masterClrMapping/>
  </p:clrMapOvr>
  <p:extLst mod="1">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EFEFEF"/>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2131" y="5899710"/>
            <a:ext cx="10693944" cy="1659964"/>
            <a:chOff x="-2131" y="5899710"/>
            <a:chExt cx="10693944" cy="1659964"/>
          </a:xfrm>
        </p:grpSpPr>
        <p:sp>
          <p:nvSpPr>
            <p:cNvPr id="17" name="Rectangle 16"/>
            <p:cNvSpPr/>
            <p:nvPr userDrawn="1"/>
          </p:nvSpPr>
          <p:spPr>
            <a:xfrm>
              <a:off x="-1067" y="6136337"/>
              <a:ext cx="10692880" cy="142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21" name="Group 20"/>
            <p:cNvGrpSpPr/>
            <p:nvPr userDrawn="1"/>
          </p:nvGrpSpPr>
          <p:grpSpPr>
            <a:xfrm>
              <a:off x="-2131" y="5899710"/>
              <a:ext cx="10692878" cy="442946"/>
              <a:chOff x="-1064" y="5663252"/>
              <a:chExt cx="10692878" cy="442946"/>
            </a:xfrm>
          </p:grpSpPr>
          <p:sp>
            <p:nvSpPr>
              <p:cNvPr id="23" name="Right Triangle 22"/>
              <p:cNvSpPr/>
              <p:nvPr userDrawn="1"/>
            </p:nvSpPr>
            <p:spPr>
              <a:xfrm rot="18900000">
                <a:off x="5123641" y="5663252"/>
                <a:ext cx="442946" cy="44294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4" name="Rectangle 23"/>
              <p:cNvSpPr/>
              <p:nvPr userDrawn="1"/>
            </p:nvSpPr>
            <p:spPr>
              <a:xfrm rot="5400000">
                <a:off x="5298199" y="517681"/>
                <a:ext cx="94352" cy="10692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22" name="Text Placeholder 2"/>
          <p:cNvSpPr>
            <a:spLocks noGrp="1"/>
          </p:cNvSpPr>
          <p:nvPr userDrawn="1">
            <p:ph type="body" sz="quarter" idx="24" hasCustomPrompt="1"/>
          </p:nvPr>
        </p:nvSpPr>
        <p:spPr>
          <a:xfrm>
            <a:off x="343024" y="894918"/>
            <a:ext cx="3209226" cy="4791124"/>
          </a:xfrm>
          <a:prstGeom prst="rect">
            <a:avLst/>
          </a:prstGeom>
        </p:spPr>
        <p:txBody>
          <a:bodyPr/>
          <a:lstStyle>
            <a:lvl1pPr marL="342900" indent="-342900">
              <a:buFont typeface="Wingdings" panose="05000000000000000000" pitchFamily="2" charset="2"/>
              <a:buChar char="Ø"/>
              <a:defRPr sz="2400"/>
            </a:lvl1pPr>
          </a:lstStyle>
          <a:p>
            <a:pPr lvl="0"/>
            <a:r>
              <a:rPr lang="en-GB"/>
              <a:t>Lorem Ipsum  is simply dummy text of the printing and typesetting industry. Lorem Ipsum has been the industry's standard dummy text ever since the 1500s, when an unknown </a:t>
            </a:r>
            <a:r>
              <a:rPr lang="en-GB" err="1"/>
              <a:t>rinter</a:t>
            </a:r>
            <a:r>
              <a:rPr lang="en-GB"/>
              <a:t> took a galley of type and scrambled it to make a type specimen book. </a:t>
            </a: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userDrawn="1">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26" name="Text Placeholder 25"/>
          <p:cNvSpPr>
            <a:spLocks noGrp="1"/>
          </p:cNvSpPr>
          <p:nvPr userDrawn="1">
            <p:ph type="body" sz="quarter" idx="19" hasCustomPrompt="1"/>
          </p:nvPr>
        </p:nvSpPr>
        <p:spPr>
          <a:xfrm>
            <a:off x="343024" y="6356942"/>
            <a:ext cx="4785481" cy="982129"/>
          </a:xfrm>
          <a:prstGeom prst="rect">
            <a:avLst/>
          </a:prstGeom>
        </p:spPr>
        <p:txBody>
          <a:bodyPr/>
          <a:lstStyle>
            <a:lvl1pPr marL="0" indent="0" algn="ctr">
              <a:lnSpc>
                <a:spcPct val="80000"/>
              </a:lnSpc>
              <a:buNone/>
              <a:defRPr sz="4000">
                <a:solidFill>
                  <a:schemeClr val="accent1"/>
                </a:solidFill>
              </a:defRPr>
            </a:lvl1pPr>
          </a:lstStyle>
          <a:p>
            <a:pPr lvl="0"/>
            <a:r>
              <a:rPr lang="en-US"/>
              <a:t>TITLE HERE WILL BE ON TWO LINES</a:t>
            </a:r>
            <a:endParaRPr lang="en-GB"/>
          </a:p>
        </p:txBody>
      </p:sp>
      <p:sp>
        <p:nvSpPr>
          <p:cNvPr id="19" name="Text Placeholder 33"/>
          <p:cNvSpPr>
            <a:spLocks noGrp="1"/>
          </p:cNvSpPr>
          <p:nvPr userDrawn="1">
            <p:ph type="body" sz="quarter" idx="23" hasCustomPrompt="1"/>
          </p:nvPr>
        </p:nvSpPr>
        <p:spPr>
          <a:xfrm>
            <a:off x="5553075" y="6648997"/>
            <a:ext cx="4450286" cy="393441"/>
          </a:xfrm>
          <a:prstGeom prst="rect">
            <a:avLst/>
          </a:prstGeom>
        </p:spPr>
        <p:txBody>
          <a:bodyPr/>
          <a:lstStyle>
            <a:lvl1pPr marL="0" indent="0" algn="ctr">
              <a:buNone/>
              <a:defRPr sz="2400" b="1">
                <a:solidFill>
                  <a:schemeClr val="bg1"/>
                </a:solidFill>
                <a:latin typeface="+mj-lt"/>
              </a:defRPr>
            </a:lvl1pPr>
          </a:lstStyle>
          <a:p>
            <a:pPr lvl="0"/>
            <a:r>
              <a:rPr lang="en-GB"/>
              <a:t>This will be a subtitle on one line   </a:t>
            </a:r>
          </a:p>
        </p:txBody>
      </p:sp>
      <p:sp>
        <p:nvSpPr>
          <p:cNvPr id="12" name="Slide Number Placeholder 1"/>
          <p:cNvSpPr>
            <a:spLocks noGrp="1"/>
          </p:cNvSpPr>
          <p:nvPr userDrawn="1">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30" name="Text Placeholder 2"/>
          <p:cNvSpPr>
            <a:spLocks noGrp="1"/>
          </p:cNvSpPr>
          <p:nvPr userDrawn="1">
            <p:ph type="body" sz="quarter" idx="25" hasCustomPrompt="1"/>
          </p:nvPr>
        </p:nvSpPr>
        <p:spPr>
          <a:xfrm>
            <a:off x="7148448" y="894918"/>
            <a:ext cx="3199138" cy="4791124"/>
          </a:xfrm>
          <a:prstGeom prst="rect">
            <a:avLst/>
          </a:prstGeom>
        </p:spPr>
        <p:txBody>
          <a:bodyPr/>
          <a:lstStyle>
            <a:lvl1pPr marL="342900" indent="-342900">
              <a:buFont typeface="Wingdings" panose="05000000000000000000" pitchFamily="2" charset="2"/>
              <a:buChar char="Ø"/>
              <a:defRPr sz="2400"/>
            </a:lvl1pPr>
          </a:lstStyle>
          <a:p>
            <a:pPr lvl="0"/>
            <a:r>
              <a:rPr lang="en-GB"/>
              <a:t>Lorem Ipsum  is simply dummy text of the printing and typesetting industry. Lorem Ipsum has been the industry's standard dummy text ever since the 1500s, when an unknown </a:t>
            </a:r>
            <a:r>
              <a:rPr lang="en-GB" err="1"/>
              <a:t>rinter</a:t>
            </a:r>
            <a:r>
              <a:rPr lang="en-GB"/>
              <a:t> took a galley of type and scrambled it to make a type specimen book. </a:t>
            </a:r>
          </a:p>
        </p:txBody>
      </p:sp>
      <p:sp>
        <p:nvSpPr>
          <p:cNvPr id="31" name="Text Placeholder 2"/>
          <p:cNvSpPr>
            <a:spLocks noGrp="1"/>
          </p:cNvSpPr>
          <p:nvPr userDrawn="1">
            <p:ph type="body" sz="quarter" idx="26" hasCustomPrompt="1"/>
          </p:nvPr>
        </p:nvSpPr>
        <p:spPr>
          <a:xfrm>
            <a:off x="3758388" y="894918"/>
            <a:ext cx="3199138" cy="4791124"/>
          </a:xfrm>
          <a:prstGeom prst="rect">
            <a:avLst/>
          </a:prstGeom>
        </p:spPr>
        <p:txBody>
          <a:bodyPr/>
          <a:lstStyle>
            <a:lvl1pPr marL="342900" indent="-342900">
              <a:buFont typeface="Wingdings" panose="05000000000000000000" pitchFamily="2" charset="2"/>
              <a:buChar char="Ø"/>
              <a:defRPr sz="2400"/>
            </a:lvl1pPr>
          </a:lstStyle>
          <a:p>
            <a:pPr lvl="0"/>
            <a:r>
              <a:rPr lang="en-GB"/>
              <a:t>Lorem Ipsum  is simply dummy text of the printing and typesetting industry. Lorem Ipsum has been the industry's standard dummy text ever since the 1500s, when an unknown </a:t>
            </a:r>
            <a:r>
              <a:rPr lang="en-GB" err="1"/>
              <a:t>rinter</a:t>
            </a:r>
            <a:r>
              <a:rPr lang="en-GB"/>
              <a:t> took a galley of type and scrambled it to make a type specimen book. </a:t>
            </a:r>
          </a:p>
        </p:txBody>
      </p:sp>
      <p:sp>
        <p:nvSpPr>
          <p:cNvPr id="6" name="Footer Placeholder 5"/>
          <p:cNvSpPr>
            <a:spLocks noGrp="1"/>
          </p:cNvSpPr>
          <p:nvPr userDrawn="1">
            <p:ph type="ftr" sz="quarter" idx="27"/>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3292323964"/>
      </p:ext>
    </p:extLst>
  </p:cSld>
  <p:clrMapOvr>
    <a:masterClrMapping/>
  </p:clrMapOvr>
  <p:extLst mod="1">
    <p:ext uri="{DCECCB84-F9BA-43D5-87BE-67443E8EF086}">
      <p15:sldGuideLst xmlns:p15="http://schemas.microsoft.com/office/powerpoint/2012/main">
        <p15:guide id="1" orient="horz" pos="2358" userDrawn="1">
          <p15:clr>
            <a:srgbClr val="FBAE40"/>
          </p15:clr>
        </p15:guide>
        <p15:guide id="2" pos="336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EFEFEF"/>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2131" y="5899710"/>
            <a:ext cx="10693944" cy="1659964"/>
            <a:chOff x="-2131" y="5899710"/>
            <a:chExt cx="10693944" cy="1659964"/>
          </a:xfrm>
        </p:grpSpPr>
        <p:sp>
          <p:nvSpPr>
            <p:cNvPr id="19" name="Rectangle 18"/>
            <p:cNvSpPr/>
            <p:nvPr userDrawn="1"/>
          </p:nvSpPr>
          <p:spPr>
            <a:xfrm>
              <a:off x="-1067" y="6136337"/>
              <a:ext cx="10692880" cy="142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21" name="Group 20"/>
            <p:cNvGrpSpPr/>
            <p:nvPr userDrawn="1"/>
          </p:nvGrpSpPr>
          <p:grpSpPr>
            <a:xfrm>
              <a:off x="-2131" y="5899710"/>
              <a:ext cx="10692878" cy="442946"/>
              <a:chOff x="-1064" y="5663252"/>
              <a:chExt cx="10692878" cy="442946"/>
            </a:xfrm>
          </p:grpSpPr>
          <p:sp>
            <p:nvSpPr>
              <p:cNvPr id="22" name="Right Triangle 21"/>
              <p:cNvSpPr/>
              <p:nvPr userDrawn="1"/>
            </p:nvSpPr>
            <p:spPr>
              <a:xfrm rot="18900000">
                <a:off x="5123641" y="5663252"/>
                <a:ext cx="442946" cy="44294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3" name="Rectangle 22"/>
              <p:cNvSpPr/>
              <p:nvPr userDrawn="1"/>
            </p:nvSpPr>
            <p:spPr>
              <a:xfrm rot="5400000">
                <a:off x="5298199" y="517681"/>
                <a:ext cx="94352" cy="10692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27" name="Text Placeholder 25"/>
          <p:cNvSpPr>
            <a:spLocks noGrp="1"/>
          </p:cNvSpPr>
          <p:nvPr>
            <p:ph type="body" sz="quarter" idx="19" hasCustomPrompt="1"/>
          </p:nvPr>
        </p:nvSpPr>
        <p:spPr>
          <a:xfrm>
            <a:off x="343024" y="6356942"/>
            <a:ext cx="4785481" cy="982129"/>
          </a:xfrm>
          <a:prstGeom prst="rect">
            <a:avLst/>
          </a:prstGeom>
        </p:spPr>
        <p:txBody>
          <a:bodyPr/>
          <a:lstStyle>
            <a:lvl1pPr marL="0" indent="0" algn="ctr">
              <a:lnSpc>
                <a:spcPct val="80000"/>
              </a:lnSpc>
              <a:buNone/>
              <a:defRPr sz="4000">
                <a:solidFill>
                  <a:schemeClr val="accent1"/>
                </a:solidFill>
              </a:defRPr>
            </a:lvl1pPr>
          </a:lstStyle>
          <a:p>
            <a:pPr lvl="0"/>
            <a:r>
              <a:rPr lang="en-US"/>
              <a:t>TITLE HERE WILL BE ON TWO LINES</a:t>
            </a:r>
            <a:endParaRPr lang="en-GB"/>
          </a:p>
        </p:txBody>
      </p:sp>
      <p:sp>
        <p:nvSpPr>
          <p:cNvPr id="29" name="Text Placeholder 33"/>
          <p:cNvSpPr>
            <a:spLocks noGrp="1"/>
          </p:cNvSpPr>
          <p:nvPr>
            <p:ph type="body" sz="quarter" idx="23" hasCustomPrompt="1"/>
          </p:nvPr>
        </p:nvSpPr>
        <p:spPr>
          <a:xfrm>
            <a:off x="5553075" y="6648997"/>
            <a:ext cx="4450286" cy="393441"/>
          </a:xfrm>
          <a:prstGeom prst="rect">
            <a:avLst/>
          </a:prstGeom>
        </p:spPr>
        <p:txBody>
          <a:bodyPr/>
          <a:lstStyle>
            <a:lvl1pPr marL="0" indent="0" algn="ctr">
              <a:buNone/>
              <a:defRPr sz="2400" b="1">
                <a:solidFill>
                  <a:schemeClr val="bg1"/>
                </a:solidFill>
                <a:latin typeface="+mj-lt"/>
              </a:defRPr>
            </a:lvl1pPr>
          </a:lstStyle>
          <a:p>
            <a:pPr lvl="0"/>
            <a:r>
              <a:rPr lang="en-GB"/>
              <a:t>This will be a subtitle on one line   </a:t>
            </a:r>
          </a:p>
        </p:txBody>
      </p:sp>
      <p:sp>
        <p:nvSpPr>
          <p:cNvPr id="28" name="Text Placeholder 2"/>
          <p:cNvSpPr>
            <a:spLocks noGrp="1"/>
          </p:cNvSpPr>
          <p:nvPr>
            <p:ph type="body" sz="quarter" idx="29" hasCustomPrompt="1"/>
          </p:nvPr>
        </p:nvSpPr>
        <p:spPr>
          <a:xfrm>
            <a:off x="5521808" y="890013"/>
            <a:ext cx="4827690" cy="4796028"/>
          </a:xfrm>
          <a:prstGeom prst="rect">
            <a:avLst/>
          </a:prstGeom>
        </p:spPr>
        <p:txBody>
          <a:bodyPr/>
          <a:lstStyle>
            <a:lvl1pPr marL="0" indent="0">
              <a:buNone/>
              <a:defRPr sz="2400"/>
            </a:lvl1pPr>
            <a:lvl2pPr>
              <a:defRPr sz="3200"/>
            </a:lvl2pPr>
            <a:lvl3pPr>
              <a:defRPr sz="2800"/>
            </a:lvl3pPr>
            <a:lvl4pPr>
              <a:defRPr sz="2400"/>
            </a:lvl4pPr>
            <a:lvl5pPr>
              <a:defRPr sz="2400"/>
            </a:lvl5pPr>
          </a:lstStyle>
          <a:p>
            <a:pPr lvl="0"/>
            <a:r>
              <a:rPr lang="en-GB"/>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a:t>
            </a:r>
            <a:r>
              <a:rPr lang="en-GB" err="1"/>
              <a:t>Letraset</a:t>
            </a:r>
            <a:endParaRPr lang="en-GB"/>
          </a:p>
        </p:txBody>
      </p:sp>
      <p:sp>
        <p:nvSpPr>
          <p:cNvPr id="3" name="Text Placeholder 2"/>
          <p:cNvSpPr>
            <a:spLocks noGrp="1"/>
          </p:cNvSpPr>
          <p:nvPr>
            <p:ph type="body" sz="quarter" idx="27" hasCustomPrompt="1"/>
          </p:nvPr>
        </p:nvSpPr>
        <p:spPr>
          <a:xfrm>
            <a:off x="343024" y="890012"/>
            <a:ext cx="4827690" cy="4796029"/>
          </a:xfrm>
          <a:prstGeom prst="rect">
            <a:avLst/>
          </a:prstGeom>
        </p:spPr>
        <p:txBody>
          <a:bodyPr/>
          <a:lstStyle>
            <a:lvl1pPr marL="0" indent="0">
              <a:buNone/>
              <a:defRPr sz="2400"/>
            </a:lvl1pPr>
            <a:lvl2pPr>
              <a:defRPr sz="3200"/>
            </a:lvl2pPr>
            <a:lvl3pPr>
              <a:defRPr sz="2800"/>
            </a:lvl3pPr>
            <a:lvl4pPr>
              <a:defRPr sz="2400"/>
            </a:lvl4pPr>
            <a:lvl5pPr>
              <a:defRPr sz="2400"/>
            </a:lvl5pPr>
          </a:lstStyle>
          <a:p>
            <a:pPr lvl="0"/>
            <a:r>
              <a:rPr lang="en-GB"/>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a:t>
            </a:r>
            <a:r>
              <a:rPr lang="en-GB" err="1"/>
              <a:t>Letraset</a:t>
            </a:r>
            <a:endParaRPr lang="en-GB"/>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2"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2" name="Footer Placeholder 1"/>
          <p:cNvSpPr>
            <a:spLocks noGrp="1"/>
          </p:cNvSpPr>
          <p:nvPr>
            <p:ph type="ftr" sz="quarter" idx="30"/>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3065191284"/>
      </p:ext>
    </p:extLst>
  </p:cSld>
  <p:clrMapOvr>
    <a:masterClrMapping/>
  </p:clrMapOvr>
  <p:extLst mod="1">
    <p:ext uri="{DCECCB84-F9BA-43D5-87BE-67443E8EF086}">
      <p15:sldGuideLst xmlns:p15="http://schemas.microsoft.com/office/powerpoint/2012/main">
        <p15:guide id="1" orient="horz" pos="2358">
          <p15:clr>
            <a:srgbClr val="FBAE40"/>
          </p15:clr>
        </p15:guide>
        <p15:guide id="2" pos="33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EFEFE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131" y="5899710"/>
            <a:ext cx="10693944" cy="1659964"/>
            <a:chOff x="-2131" y="5899710"/>
            <a:chExt cx="10693944" cy="1659964"/>
          </a:xfrm>
        </p:grpSpPr>
        <p:sp>
          <p:nvSpPr>
            <p:cNvPr id="16" name="Rectangle 15"/>
            <p:cNvSpPr/>
            <p:nvPr userDrawn="1"/>
          </p:nvSpPr>
          <p:spPr>
            <a:xfrm>
              <a:off x="-1067" y="6136337"/>
              <a:ext cx="10692880" cy="142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19" name="Group 18"/>
            <p:cNvGrpSpPr/>
            <p:nvPr userDrawn="1"/>
          </p:nvGrpSpPr>
          <p:grpSpPr>
            <a:xfrm>
              <a:off x="-2131" y="5899710"/>
              <a:ext cx="10692878" cy="442946"/>
              <a:chOff x="-1064" y="5663252"/>
              <a:chExt cx="10692878" cy="442946"/>
            </a:xfrm>
          </p:grpSpPr>
          <p:sp>
            <p:nvSpPr>
              <p:cNvPr id="21" name="Right Triangle 20"/>
              <p:cNvSpPr/>
              <p:nvPr userDrawn="1"/>
            </p:nvSpPr>
            <p:spPr>
              <a:xfrm rot="18900000">
                <a:off x="5123641" y="5663252"/>
                <a:ext cx="442946" cy="44294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2" name="Rectangle 21"/>
              <p:cNvSpPr/>
              <p:nvPr userDrawn="1"/>
            </p:nvSpPr>
            <p:spPr>
              <a:xfrm rot="5400000">
                <a:off x="5298199" y="517681"/>
                <a:ext cx="94352" cy="10692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26" name="Text Placeholder 25"/>
          <p:cNvSpPr>
            <a:spLocks noGrp="1"/>
          </p:cNvSpPr>
          <p:nvPr>
            <p:ph type="body" sz="quarter" idx="19" hasCustomPrompt="1"/>
          </p:nvPr>
        </p:nvSpPr>
        <p:spPr>
          <a:xfrm>
            <a:off x="343024" y="6356942"/>
            <a:ext cx="4785481" cy="982129"/>
          </a:xfrm>
          <a:prstGeom prst="rect">
            <a:avLst/>
          </a:prstGeom>
        </p:spPr>
        <p:txBody>
          <a:bodyPr/>
          <a:lstStyle>
            <a:lvl1pPr marL="0" indent="0" algn="ctr">
              <a:lnSpc>
                <a:spcPct val="80000"/>
              </a:lnSpc>
              <a:buNone/>
              <a:defRPr sz="4000">
                <a:solidFill>
                  <a:schemeClr val="accent1"/>
                </a:solidFill>
              </a:defRPr>
            </a:lvl1pPr>
          </a:lstStyle>
          <a:p>
            <a:pPr lvl="0"/>
            <a:r>
              <a:rPr lang="en-US"/>
              <a:t>TITLE HERE WILL BE ON TWO LINES</a:t>
            </a:r>
            <a:endParaRPr lang="en-GB"/>
          </a:p>
        </p:txBody>
      </p:sp>
      <p:sp>
        <p:nvSpPr>
          <p:cNvPr id="27" name="Text Placeholder 33"/>
          <p:cNvSpPr>
            <a:spLocks noGrp="1"/>
          </p:cNvSpPr>
          <p:nvPr>
            <p:ph type="body" sz="quarter" idx="23" hasCustomPrompt="1"/>
          </p:nvPr>
        </p:nvSpPr>
        <p:spPr>
          <a:xfrm>
            <a:off x="5553075" y="6648997"/>
            <a:ext cx="4450286" cy="393441"/>
          </a:xfrm>
          <a:prstGeom prst="rect">
            <a:avLst/>
          </a:prstGeom>
        </p:spPr>
        <p:txBody>
          <a:bodyPr/>
          <a:lstStyle>
            <a:lvl1pPr marL="0" indent="0" algn="ctr">
              <a:buNone/>
              <a:defRPr sz="2400" b="1">
                <a:solidFill>
                  <a:schemeClr val="bg1"/>
                </a:solidFill>
                <a:latin typeface="+mj-lt"/>
              </a:defRPr>
            </a:lvl1pPr>
          </a:lstStyle>
          <a:p>
            <a:pPr lvl="0"/>
            <a:r>
              <a:rPr lang="en-GB"/>
              <a:t>This will be a subtitle on one line   </a:t>
            </a: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2"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6" name="Table Placeholder 5"/>
          <p:cNvSpPr>
            <a:spLocks noGrp="1"/>
          </p:cNvSpPr>
          <p:nvPr>
            <p:ph type="tbl" sz="quarter" idx="24"/>
          </p:nvPr>
        </p:nvSpPr>
        <p:spPr>
          <a:xfrm>
            <a:off x="385769" y="894918"/>
            <a:ext cx="9961817" cy="4791124"/>
          </a:xfrm>
          <a:prstGeom prst="rect">
            <a:avLst/>
          </a:prstGeom>
        </p:spPr>
        <p:txBody>
          <a:bodyPr/>
          <a:lstStyle/>
          <a:p>
            <a:r>
              <a:rPr lang="en-US" dirty="0"/>
              <a:t>Click icon to add table</a:t>
            </a:r>
            <a:endParaRPr lang="en-GB" dirty="0"/>
          </a:p>
        </p:txBody>
      </p:sp>
      <p:sp>
        <p:nvSpPr>
          <p:cNvPr id="2" name="Footer Placeholder 1"/>
          <p:cNvSpPr>
            <a:spLocks noGrp="1"/>
          </p:cNvSpPr>
          <p:nvPr>
            <p:ph type="ftr" sz="quarter" idx="25"/>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4149133116"/>
      </p:ext>
    </p:extLst>
  </p:cSld>
  <p:clrMapOvr>
    <a:masterClrMapping/>
  </p:clrMapOvr>
  <p:extLst mod="1">
    <p:ext uri="{DCECCB84-F9BA-43D5-87BE-67443E8EF086}">
      <p15:sldGuideLst xmlns:p15="http://schemas.microsoft.com/office/powerpoint/2012/main">
        <p15:guide id="1" orient="horz" pos="2358">
          <p15:clr>
            <a:srgbClr val="FBAE40"/>
          </p15:clr>
        </p15:guide>
        <p15:guide id="2" pos="33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EFEFE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131" y="5899710"/>
            <a:ext cx="10693944" cy="1659964"/>
            <a:chOff x="-2131" y="5899710"/>
            <a:chExt cx="10693944" cy="1659964"/>
          </a:xfrm>
        </p:grpSpPr>
        <p:sp>
          <p:nvSpPr>
            <p:cNvPr id="17" name="Rectangle 16"/>
            <p:cNvSpPr/>
            <p:nvPr userDrawn="1"/>
          </p:nvSpPr>
          <p:spPr>
            <a:xfrm>
              <a:off x="-1067" y="6136337"/>
              <a:ext cx="10692880" cy="142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18" name="Group 17"/>
            <p:cNvGrpSpPr/>
            <p:nvPr userDrawn="1"/>
          </p:nvGrpSpPr>
          <p:grpSpPr>
            <a:xfrm>
              <a:off x="-2131" y="5899710"/>
              <a:ext cx="10692878" cy="442946"/>
              <a:chOff x="-1064" y="5663252"/>
              <a:chExt cx="10692878" cy="442946"/>
            </a:xfrm>
          </p:grpSpPr>
          <p:sp>
            <p:nvSpPr>
              <p:cNvPr id="20" name="Right Triangle 19"/>
              <p:cNvSpPr/>
              <p:nvPr userDrawn="1"/>
            </p:nvSpPr>
            <p:spPr>
              <a:xfrm rot="18900000">
                <a:off x="5123641" y="5663252"/>
                <a:ext cx="442946" cy="44294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6" name="Rectangle 25"/>
              <p:cNvSpPr/>
              <p:nvPr userDrawn="1"/>
            </p:nvSpPr>
            <p:spPr>
              <a:xfrm rot="5400000">
                <a:off x="5298199" y="517681"/>
                <a:ext cx="94352" cy="10692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27" name="Text Placeholder 25"/>
          <p:cNvSpPr>
            <a:spLocks noGrp="1"/>
          </p:cNvSpPr>
          <p:nvPr>
            <p:ph type="body" sz="quarter" idx="19" hasCustomPrompt="1"/>
          </p:nvPr>
        </p:nvSpPr>
        <p:spPr>
          <a:xfrm>
            <a:off x="343024" y="6356942"/>
            <a:ext cx="4785481" cy="982129"/>
          </a:xfrm>
          <a:prstGeom prst="rect">
            <a:avLst/>
          </a:prstGeom>
        </p:spPr>
        <p:txBody>
          <a:bodyPr/>
          <a:lstStyle>
            <a:lvl1pPr marL="0" indent="0" algn="ctr">
              <a:lnSpc>
                <a:spcPct val="80000"/>
              </a:lnSpc>
              <a:buNone/>
              <a:defRPr sz="4000">
                <a:solidFill>
                  <a:schemeClr val="accent1"/>
                </a:solidFill>
              </a:defRPr>
            </a:lvl1pPr>
          </a:lstStyle>
          <a:p>
            <a:pPr lvl="0"/>
            <a:r>
              <a:rPr lang="en-US"/>
              <a:t>TITLE HERE WILL BE ON TWO LINES</a:t>
            </a:r>
            <a:endParaRPr lang="en-GB"/>
          </a:p>
        </p:txBody>
      </p:sp>
      <p:sp>
        <p:nvSpPr>
          <p:cNvPr id="28" name="Text Placeholder 33"/>
          <p:cNvSpPr>
            <a:spLocks noGrp="1"/>
          </p:cNvSpPr>
          <p:nvPr>
            <p:ph type="body" sz="quarter" idx="23" hasCustomPrompt="1"/>
          </p:nvPr>
        </p:nvSpPr>
        <p:spPr>
          <a:xfrm>
            <a:off x="5553075" y="6648997"/>
            <a:ext cx="4450286" cy="393441"/>
          </a:xfrm>
          <a:prstGeom prst="rect">
            <a:avLst/>
          </a:prstGeom>
        </p:spPr>
        <p:txBody>
          <a:bodyPr/>
          <a:lstStyle>
            <a:lvl1pPr marL="0" indent="0" algn="ctr">
              <a:buNone/>
              <a:defRPr sz="2400" b="1">
                <a:solidFill>
                  <a:schemeClr val="bg1"/>
                </a:solidFill>
                <a:latin typeface="+mj-lt"/>
              </a:defRPr>
            </a:lvl1pPr>
          </a:lstStyle>
          <a:p>
            <a:pPr lvl="0"/>
            <a:r>
              <a:rPr lang="en-GB"/>
              <a:t>This will be a subtitle on one line   </a:t>
            </a:r>
          </a:p>
        </p:txBody>
      </p:sp>
      <p:sp>
        <p:nvSpPr>
          <p:cNvPr id="3" name="Picture Placeholder 2"/>
          <p:cNvSpPr>
            <a:spLocks noGrp="1"/>
          </p:cNvSpPr>
          <p:nvPr userDrawn="1">
            <p:ph type="pic" sz="quarter" idx="24"/>
          </p:nvPr>
        </p:nvSpPr>
        <p:spPr>
          <a:xfrm>
            <a:off x="343024" y="890012"/>
            <a:ext cx="4751387" cy="4802479"/>
          </a:xfrm>
          <a:prstGeom prst="rect">
            <a:avLst/>
          </a:prstGeom>
        </p:spPr>
        <p:txBody>
          <a:bodyPr/>
          <a:lstStyle/>
          <a:p>
            <a:r>
              <a:rPr lang="en-US" dirty="0"/>
              <a:t>Click icon to add picture</a:t>
            </a:r>
            <a:endParaRPr lang="en-GB"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userDrawn="1">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2" name="Slide Number Placeholder 1"/>
          <p:cNvSpPr>
            <a:spLocks noGrp="1"/>
          </p:cNvSpPr>
          <p:nvPr userDrawn="1">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2" name="Footer Placeholder 1"/>
          <p:cNvSpPr>
            <a:spLocks noGrp="1"/>
          </p:cNvSpPr>
          <p:nvPr userDrawn="1">
            <p:ph type="ftr" sz="quarter" idx="26"/>
          </p:nvPr>
        </p:nvSpPr>
        <p:spPr>
          <a:xfrm>
            <a:off x="3670218" y="66674"/>
            <a:ext cx="3373455" cy="394065"/>
          </a:xfrm>
        </p:spPr>
        <p:txBody>
          <a:bodyPr/>
          <a:lstStyle/>
          <a:p>
            <a:endParaRPr lang="en-GB" dirty="0"/>
          </a:p>
        </p:txBody>
      </p:sp>
      <p:sp>
        <p:nvSpPr>
          <p:cNvPr id="30" name="Picture Placeholder 2"/>
          <p:cNvSpPr>
            <a:spLocks noGrp="1"/>
          </p:cNvSpPr>
          <p:nvPr>
            <p:ph type="pic" sz="quarter" idx="27"/>
          </p:nvPr>
        </p:nvSpPr>
        <p:spPr>
          <a:xfrm>
            <a:off x="5596199" y="893956"/>
            <a:ext cx="4751387" cy="4802479"/>
          </a:xfrm>
          <a:prstGeom prst="rect">
            <a:avLst/>
          </a:prstGeom>
        </p:spPr>
        <p:txBody>
          <a:bodyPr/>
          <a:lstStyle/>
          <a:p>
            <a:r>
              <a:rPr lang="en-US" dirty="0"/>
              <a:t>Click icon to add picture</a:t>
            </a:r>
            <a:endParaRPr lang="en-GB" dirty="0"/>
          </a:p>
        </p:txBody>
      </p:sp>
    </p:spTree>
    <p:extLst>
      <p:ext uri="{BB962C8B-B14F-4D97-AF65-F5344CB8AC3E}">
        <p14:creationId xmlns:p14="http://schemas.microsoft.com/office/powerpoint/2010/main" val="2429003990"/>
      </p:ext>
    </p:extLst>
  </p:cSld>
  <p:clrMapOvr>
    <a:masterClrMapping/>
  </p:clrMapOvr>
  <p:extLst mod="1">
    <p:ext uri="{DCECCB84-F9BA-43D5-87BE-67443E8EF086}">
      <p15:sldGuideLst xmlns:p15="http://schemas.microsoft.com/office/powerpoint/2012/main">
        <p15:guide id="1" orient="horz" pos="2358">
          <p15:clr>
            <a:srgbClr val="FBAE40"/>
          </p15:clr>
        </p15:guide>
        <p15:guide id="2" pos="336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EFEFEF"/>
        </a:solidFill>
        <a:effectLst/>
      </p:bgPr>
    </p:bg>
    <p:spTree>
      <p:nvGrpSpPr>
        <p:cNvPr id="1" name=""/>
        <p:cNvGrpSpPr/>
        <p:nvPr/>
      </p:nvGrpSpPr>
      <p:grpSpPr>
        <a:xfrm>
          <a:off x="0" y="0"/>
          <a:ext cx="0" cy="0"/>
          <a:chOff x="0" y="0"/>
          <a:chExt cx="0" cy="0"/>
        </a:xfrm>
      </p:grpSpPr>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grpSp>
        <p:nvGrpSpPr>
          <p:cNvPr id="3" name="Group 2"/>
          <p:cNvGrpSpPr/>
          <p:nvPr userDrawn="1"/>
        </p:nvGrpSpPr>
        <p:grpSpPr>
          <a:xfrm rot="16200000">
            <a:off x="5376373" y="2250949"/>
            <a:ext cx="7034466" cy="3596414"/>
            <a:chOff x="3637387" y="4100996"/>
            <a:chExt cx="7023895" cy="3458679"/>
          </a:xfrm>
        </p:grpSpPr>
        <p:sp>
          <p:nvSpPr>
            <p:cNvPr id="25" name="Rectangle 24"/>
            <p:cNvSpPr/>
            <p:nvPr userDrawn="1"/>
          </p:nvSpPr>
          <p:spPr>
            <a:xfrm>
              <a:off x="8318500" y="4102022"/>
              <a:ext cx="2342782" cy="34576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7" name="Rectangle 26"/>
            <p:cNvSpPr/>
            <p:nvPr userDrawn="1"/>
          </p:nvSpPr>
          <p:spPr>
            <a:xfrm>
              <a:off x="5980169" y="4102021"/>
              <a:ext cx="2338333" cy="34576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8" name="Rectangle 27"/>
            <p:cNvSpPr/>
            <p:nvPr userDrawn="1"/>
          </p:nvSpPr>
          <p:spPr>
            <a:xfrm>
              <a:off x="3637387" y="4100996"/>
              <a:ext cx="2342782" cy="34576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34" name="Text Placeholder 25"/>
          <p:cNvSpPr>
            <a:spLocks noGrp="1"/>
          </p:cNvSpPr>
          <p:nvPr>
            <p:ph type="body" sz="quarter" idx="19" hasCustomPrompt="1"/>
          </p:nvPr>
        </p:nvSpPr>
        <p:spPr>
          <a:xfrm>
            <a:off x="7422144" y="906419"/>
            <a:ext cx="2925441" cy="1598656"/>
          </a:xfrm>
          <a:prstGeom prst="rect">
            <a:avLst/>
          </a:prstGeom>
        </p:spPr>
        <p:txBody>
          <a:bodyPr/>
          <a:lstStyle>
            <a:lvl1pPr marL="0" indent="0" algn="ctr">
              <a:buNone/>
              <a:defRPr sz="3600">
                <a:solidFill>
                  <a:schemeClr val="bg1"/>
                </a:solidFill>
              </a:defRPr>
            </a:lvl1pPr>
          </a:lstStyle>
          <a:p>
            <a:pPr lvl="0"/>
            <a:r>
              <a:rPr lang="en-US"/>
              <a:t>TITLE WILL BE ON TWO OR THREE LINES</a:t>
            </a:r>
            <a:endParaRPr lang="en-GB"/>
          </a:p>
        </p:txBody>
      </p:sp>
      <p:sp>
        <p:nvSpPr>
          <p:cNvPr id="15" name="Text Placeholder 6"/>
          <p:cNvSpPr>
            <a:spLocks noGrp="1"/>
          </p:cNvSpPr>
          <p:nvPr>
            <p:ph type="body" sz="quarter" idx="21" hasCustomPrompt="1"/>
          </p:nvPr>
        </p:nvSpPr>
        <p:spPr>
          <a:xfrm>
            <a:off x="7422145" y="3109681"/>
            <a:ext cx="2925441" cy="1380239"/>
          </a:xfrm>
          <a:prstGeom prst="rect">
            <a:avLst/>
          </a:prstGeom>
        </p:spPr>
        <p:txBody>
          <a:bodyPr/>
          <a:lstStyle>
            <a:lvl1pPr marL="285750" indent="-285750" algn="l">
              <a:buFont typeface="Wingdings" panose="05000000000000000000" pitchFamily="2" charset="2"/>
              <a:buChar char="Ø"/>
              <a:defRPr sz="2400" b="1" baseline="0">
                <a:solidFill>
                  <a:schemeClr val="accent2"/>
                </a:solidFill>
                <a:latin typeface="+mj-lt"/>
              </a:defRPr>
            </a:lvl1pPr>
          </a:lstStyle>
          <a:p>
            <a:pPr lvl="0"/>
            <a:r>
              <a:rPr lang="en-GB"/>
              <a:t>Lorem Ipsum is simply dummy text of the printing and typesetting industry </a:t>
            </a:r>
          </a:p>
        </p:txBody>
      </p:sp>
      <p:grpSp>
        <p:nvGrpSpPr>
          <p:cNvPr id="4" name="Group 3"/>
          <p:cNvGrpSpPr/>
          <p:nvPr userDrawn="1"/>
        </p:nvGrpSpPr>
        <p:grpSpPr>
          <a:xfrm rot="10800000">
            <a:off x="6932295" y="531922"/>
            <a:ext cx="322026" cy="7025666"/>
            <a:chOff x="3453801" y="534008"/>
            <a:chExt cx="322026" cy="7025666"/>
          </a:xfrm>
        </p:grpSpPr>
        <p:sp>
          <p:nvSpPr>
            <p:cNvPr id="32" name="Rectangle 31"/>
            <p:cNvSpPr/>
            <p:nvPr userDrawn="1"/>
          </p:nvSpPr>
          <p:spPr>
            <a:xfrm>
              <a:off x="3595850" y="534008"/>
              <a:ext cx="104117" cy="7025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0" name="Right Triangle 19"/>
            <p:cNvSpPr/>
            <p:nvPr userDrawn="1"/>
          </p:nvSpPr>
          <p:spPr>
            <a:xfrm rot="2700000">
              <a:off x="3453801" y="2714246"/>
              <a:ext cx="322026" cy="32202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1" name="Right Triangle 20"/>
            <p:cNvSpPr/>
            <p:nvPr userDrawn="1"/>
          </p:nvSpPr>
          <p:spPr>
            <a:xfrm rot="2700000">
              <a:off x="3453801" y="5057994"/>
              <a:ext cx="322026" cy="32202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2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26" name="Text Placeholder 6"/>
          <p:cNvSpPr>
            <a:spLocks noGrp="1"/>
          </p:cNvSpPr>
          <p:nvPr>
            <p:ph type="body" sz="quarter" idx="22" hasCustomPrompt="1"/>
          </p:nvPr>
        </p:nvSpPr>
        <p:spPr>
          <a:xfrm>
            <a:off x="7438789" y="5451531"/>
            <a:ext cx="2925441" cy="1384698"/>
          </a:xfrm>
          <a:prstGeom prst="rect">
            <a:avLst/>
          </a:prstGeom>
        </p:spPr>
        <p:txBody>
          <a:bodyPr/>
          <a:lstStyle>
            <a:lvl1pPr marL="285750" indent="-285750" algn="l">
              <a:buFont typeface="Wingdings" panose="05000000000000000000" pitchFamily="2" charset="2"/>
              <a:buChar char="Ø"/>
              <a:defRPr sz="2400" b="1" baseline="0">
                <a:solidFill>
                  <a:schemeClr val="accent2"/>
                </a:solidFill>
                <a:latin typeface="+mj-lt"/>
              </a:defRPr>
            </a:lvl1pPr>
          </a:lstStyle>
          <a:p>
            <a:pPr lvl="0"/>
            <a:r>
              <a:rPr lang="en-GB"/>
              <a:t>Lorem Ipsum is simply dummy text of the printing and typesetting industry </a:t>
            </a:r>
          </a:p>
        </p:txBody>
      </p:sp>
      <p:sp>
        <p:nvSpPr>
          <p:cNvPr id="2" name="Footer Placeholder 1"/>
          <p:cNvSpPr>
            <a:spLocks noGrp="1"/>
          </p:cNvSpPr>
          <p:nvPr>
            <p:ph type="ftr" sz="quarter" idx="23"/>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3401213791"/>
      </p:ext>
    </p:extLst>
  </p:cSld>
  <p:clrMapOvr>
    <a:masterClrMapping/>
  </p:clrMapOvr>
  <p:extLst mod="1">
    <p:ext uri="{DCECCB84-F9BA-43D5-87BE-67443E8EF086}">
      <p15:sldGuideLst xmlns:p15="http://schemas.microsoft.com/office/powerpoint/2012/main">
        <p15:guide id="1" orient="horz" pos="2404" userDrawn="1">
          <p15:clr>
            <a:srgbClr val="FBAE40"/>
          </p15:clr>
        </p15:guide>
        <p15:guide id="2" pos="336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EFEFEF"/>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2131" y="534008"/>
            <a:ext cx="10693944" cy="1506272"/>
            <a:chOff x="-3195" y="2952288"/>
            <a:chExt cx="10693944" cy="1506272"/>
          </a:xfrm>
        </p:grpSpPr>
        <p:sp>
          <p:nvSpPr>
            <p:cNvPr id="19" name="Rectangle 18"/>
            <p:cNvSpPr/>
            <p:nvPr userDrawn="1"/>
          </p:nvSpPr>
          <p:spPr>
            <a:xfrm rot="10800000">
              <a:off x="-3195" y="2952288"/>
              <a:ext cx="10692880" cy="14233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4" name="Rectangle 23"/>
            <p:cNvSpPr/>
            <p:nvPr userDrawn="1"/>
          </p:nvSpPr>
          <p:spPr>
            <a:xfrm rot="16200000">
              <a:off x="5297134" y="-935055"/>
              <a:ext cx="94352" cy="10692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34" name="Text Placeholder 25"/>
          <p:cNvSpPr>
            <a:spLocks noGrp="1"/>
          </p:cNvSpPr>
          <p:nvPr>
            <p:ph type="body" sz="quarter" idx="19" hasCustomPrompt="1"/>
          </p:nvPr>
        </p:nvSpPr>
        <p:spPr>
          <a:xfrm>
            <a:off x="1034247" y="757464"/>
            <a:ext cx="8620124" cy="570769"/>
          </a:xfrm>
          <a:prstGeom prst="rect">
            <a:avLst/>
          </a:prstGeom>
        </p:spPr>
        <p:txBody>
          <a:bodyPr/>
          <a:lstStyle>
            <a:lvl1pPr marL="0" indent="0" algn="ctr">
              <a:buNone/>
              <a:defRPr sz="4000">
                <a:solidFill>
                  <a:schemeClr val="bg1"/>
                </a:solidFill>
              </a:defRPr>
            </a:lvl1pPr>
          </a:lstStyle>
          <a:p>
            <a:pPr lvl="0"/>
            <a:r>
              <a:rPr lang="en-US"/>
              <a:t>TITLE HERE</a:t>
            </a:r>
            <a:endParaRPr lang="en-GB"/>
          </a:p>
        </p:txBody>
      </p:sp>
      <p:sp>
        <p:nvSpPr>
          <p:cNvPr id="35" name="Text Placeholder 6"/>
          <p:cNvSpPr>
            <a:spLocks noGrp="1"/>
          </p:cNvSpPr>
          <p:nvPr>
            <p:ph type="body" sz="quarter" idx="20" hasCustomPrompt="1"/>
          </p:nvPr>
        </p:nvSpPr>
        <p:spPr>
          <a:xfrm>
            <a:off x="1034247" y="1347844"/>
            <a:ext cx="8620124" cy="369130"/>
          </a:xfrm>
          <a:prstGeom prst="rect">
            <a:avLst/>
          </a:prstGeom>
        </p:spPr>
        <p:txBody>
          <a:bodyPr/>
          <a:lstStyle>
            <a:lvl1pPr marL="0" indent="0" algn="ctr">
              <a:buNone/>
              <a:defRPr sz="2400" b="1" baseline="0">
                <a:solidFill>
                  <a:schemeClr val="accent2"/>
                </a:solidFill>
                <a:latin typeface="+mj-lt"/>
              </a:defRPr>
            </a:lvl1pPr>
          </a:lstStyle>
          <a:p>
            <a:pPr lvl="0"/>
            <a:r>
              <a:rPr lang="en-GB"/>
              <a:t>This will be a subtitle on one line</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4" name="Text Placeholder 3"/>
          <p:cNvSpPr>
            <a:spLocks noGrp="1"/>
          </p:cNvSpPr>
          <p:nvPr>
            <p:ph type="body" sz="quarter" idx="21" hasCustomPrompt="1"/>
          </p:nvPr>
        </p:nvSpPr>
        <p:spPr>
          <a:xfrm>
            <a:off x="385994" y="6008269"/>
            <a:ext cx="3021458" cy="434975"/>
          </a:xfrm>
          <a:prstGeom prst="rect">
            <a:avLst/>
          </a:prstGeom>
        </p:spPr>
        <p:txBody>
          <a:bodyPr/>
          <a:lstStyle>
            <a:lvl1pPr marL="0" indent="0" algn="ctr">
              <a:buNone/>
              <a:defRPr sz="2400"/>
            </a:lvl1pPr>
          </a:lstStyle>
          <a:p>
            <a:pPr lvl="0"/>
            <a:r>
              <a:rPr lang="en-US"/>
              <a:t>This is a strapline</a:t>
            </a:r>
            <a:endParaRPr lang="en-GB"/>
          </a:p>
        </p:txBody>
      </p:sp>
      <p:sp>
        <p:nvSpPr>
          <p:cNvPr id="26" name="Text Placeholder 3"/>
          <p:cNvSpPr>
            <a:spLocks noGrp="1"/>
          </p:cNvSpPr>
          <p:nvPr>
            <p:ph type="body" sz="quarter" idx="22" hasCustomPrompt="1"/>
          </p:nvPr>
        </p:nvSpPr>
        <p:spPr>
          <a:xfrm>
            <a:off x="3834607" y="6008269"/>
            <a:ext cx="3021458" cy="434975"/>
          </a:xfrm>
          <a:prstGeom prst="rect">
            <a:avLst/>
          </a:prstGeom>
        </p:spPr>
        <p:txBody>
          <a:bodyPr/>
          <a:lstStyle>
            <a:lvl1pPr marL="0" indent="0" algn="ctr">
              <a:buNone/>
              <a:defRPr sz="2400"/>
            </a:lvl1pPr>
          </a:lstStyle>
          <a:p>
            <a:pPr lvl="0"/>
            <a:r>
              <a:rPr lang="en-US"/>
              <a:t>This is a strapline</a:t>
            </a:r>
            <a:endParaRPr lang="en-GB"/>
          </a:p>
        </p:txBody>
      </p:sp>
      <p:sp>
        <p:nvSpPr>
          <p:cNvPr id="27" name="Text Placeholder 3"/>
          <p:cNvSpPr>
            <a:spLocks noGrp="1"/>
          </p:cNvSpPr>
          <p:nvPr>
            <p:ph type="body" sz="quarter" idx="23" hasCustomPrompt="1"/>
          </p:nvPr>
        </p:nvSpPr>
        <p:spPr>
          <a:xfrm>
            <a:off x="7283220" y="6008269"/>
            <a:ext cx="3021458" cy="434975"/>
          </a:xfrm>
          <a:prstGeom prst="rect">
            <a:avLst/>
          </a:prstGeom>
        </p:spPr>
        <p:txBody>
          <a:bodyPr/>
          <a:lstStyle>
            <a:lvl1pPr marL="0" indent="0" algn="ctr">
              <a:buNone/>
              <a:defRPr sz="2400"/>
            </a:lvl1pPr>
          </a:lstStyle>
          <a:p>
            <a:pPr lvl="0"/>
            <a:r>
              <a:rPr lang="en-US"/>
              <a:t>This is a strapline</a:t>
            </a:r>
            <a:endParaRPr lang="en-GB"/>
          </a:p>
        </p:txBody>
      </p:sp>
      <p:sp>
        <p:nvSpPr>
          <p:cNvPr id="23" name="Chart Placeholder 22"/>
          <p:cNvSpPr>
            <a:spLocks noGrp="1"/>
          </p:cNvSpPr>
          <p:nvPr>
            <p:ph type="chart" sz="quarter" idx="24"/>
          </p:nvPr>
        </p:nvSpPr>
        <p:spPr>
          <a:xfrm>
            <a:off x="385986" y="2551435"/>
            <a:ext cx="3021012" cy="2895600"/>
          </a:xfrm>
          <a:prstGeom prst="rect">
            <a:avLst/>
          </a:prstGeom>
        </p:spPr>
        <p:txBody>
          <a:bodyPr/>
          <a:lstStyle/>
          <a:p>
            <a:r>
              <a:rPr lang="en-US" dirty="0"/>
              <a:t>Click icon to add chart</a:t>
            </a:r>
            <a:endParaRPr lang="en-GB" dirty="0"/>
          </a:p>
        </p:txBody>
      </p:sp>
      <p:sp>
        <p:nvSpPr>
          <p:cNvPr id="33" name="Chart Placeholder 22"/>
          <p:cNvSpPr>
            <a:spLocks noGrp="1"/>
          </p:cNvSpPr>
          <p:nvPr>
            <p:ph type="chart" sz="quarter" idx="25"/>
          </p:nvPr>
        </p:nvSpPr>
        <p:spPr>
          <a:xfrm>
            <a:off x="3834607" y="2551435"/>
            <a:ext cx="3021012" cy="2895600"/>
          </a:xfrm>
          <a:prstGeom prst="rect">
            <a:avLst/>
          </a:prstGeom>
        </p:spPr>
        <p:txBody>
          <a:bodyPr/>
          <a:lstStyle/>
          <a:p>
            <a:r>
              <a:rPr lang="en-US" dirty="0"/>
              <a:t>Click icon to add chart</a:t>
            </a:r>
            <a:endParaRPr lang="en-GB" dirty="0"/>
          </a:p>
        </p:txBody>
      </p:sp>
      <p:sp>
        <p:nvSpPr>
          <p:cNvPr id="36" name="Chart Placeholder 22"/>
          <p:cNvSpPr>
            <a:spLocks noGrp="1"/>
          </p:cNvSpPr>
          <p:nvPr>
            <p:ph type="chart" sz="quarter" idx="26"/>
          </p:nvPr>
        </p:nvSpPr>
        <p:spPr>
          <a:xfrm>
            <a:off x="7283220" y="2551435"/>
            <a:ext cx="3021012" cy="2895600"/>
          </a:xfrm>
          <a:prstGeom prst="rect">
            <a:avLst/>
          </a:prstGeom>
        </p:spPr>
        <p:txBody>
          <a:bodyPr/>
          <a:lstStyle/>
          <a:p>
            <a:r>
              <a:rPr lang="en-US" dirty="0"/>
              <a:t>Click icon to add chart</a:t>
            </a:r>
            <a:endParaRPr lang="en-GB" dirty="0"/>
          </a:p>
        </p:txBody>
      </p:sp>
      <p:sp>
        <p:nvSpPr>
          <p:cNvPr id="3" name="Footer Placeholder 2"/>
          <p:cNvSpPr>
            <a:spLocks noGrp="1"/>
          </p:cNvSpPr>
          <p:nvPr>
            <p:ph type="ftr" sz="quarter" idx="27"/>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3592753843"/>
      </p:ext>
    </p:extLst>
  </p:cSld>
  <p:clrMapOvr>
    <a:masterClrMapping/>
  </p:clrMapOvr>
  <p:extLst mod="1">
    <p:ext uri="{DCECCB84-F9BA-43D5-87BE-67443E8EF086}">
      <p15:sldGuideLst xmlns:p15="http://schemas.microsoft.com/office/powerpoint/2012/main">
        <p15:guide id="1" orient="horz" pos="2404">
          <p15:clr>
            <a:srgbClr val="FBAE40"/>
          </p15:clr>
        </p15:guide>
        <p15:guide id="2" pos="33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EFEFEF"/>
        </a:solidFill>
        <a:effectLst/>
      </p:bgPr>
    </p:bg>
    <p:spTree>
      <p:nvGrpSpPr>
        <p:cNvPr id="1" name=""/>
        <p:cNvGrpSpPr/>
        <p:nvPr/>
      </p:nvGrpSpPr>
      <p:grpSpPr>
        <a:xfrm>
          <a:off x="0" y="0"/>
          <a:ext cx="0" cy="0"/>
          <a:chOff x="0" y="0"/>
          <a:chExt cx="0" cy="0"/>
        </a:xfrm>
      </p:grpSpPr>
      <p:sp>
        <p:nvSpPr>
          <p:cNvPr id="15" name="Rectangle 14"/>
          <p:cNvSpPr/>
          <p:nvPr userDrawn="1"/>
        </p:nvSpPr>
        <p:spPr>
          <a:xfrm rot="10800000">
            <a:off x="7124648" y="534008"/>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14" name="Rectangle 13"/>
          <p:cNvSpPr/>
          <p:nvPr userDrawn="1"/>
        </p:nvSpPr>
        <p:spPr>
          <a:xfrm rot="10800000">
            <a:off x="7031940" y="534007"/>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7" name="Text Placeholder 6"/>
          <p:cNvSpPr>
            <a:spLocks noGrp="1"/>
          </p:cNvSpPr>
          <p:nvPr>
            <p:ph type="body" sz="quarter" idx="26" hasCustomPrompt="1"/>
          </p:nvPr>
        </p:nvSpPr>
        <p:spPr>
          <a:xfrm>
            <a:off x="343023" y="894918"/>
            <a:ext cx="6330050" cy="600075"/>
          </a:xfrm>
          <a:prstGeom prst="rect">
            <a:avLst/>
          </a:prstGeom>
        </p:spPr>
        <p:txBody>
          <a:bodyPr/>
          <a:lstStyle>
            <a:lvl1pPr marL="0" indent="0" algn="ctr">
              <a:buNone/>
              <a:defRPr sz="4000">
                <a:solidFill>
                  <a:schemeClr val="tx2"/>
                </a:solidFill>
              </a:defRPr>
            </a:lvl1pPr>
          </a:lstStyle>
          <a:p>
            <a:pPr lvl="0"/>
            <a:r>
              <a:rPr lang="en-GB"/>
              <a:t>TITLE HERE</a:t>
            </a:r>
          </a:p>
        </p:txBody>
      </p:sp>
      <p:sp>
        <p:nvSpPr>
          <p:cNvPr id="21" name="Text Placeholder 2"/>
          <p:cNvSpPr>
            <a:spLocks noGrp="1"/>
          </p:cNvSpPr>
          <p:nvPr>
            <p:ph type="body" sz="quarter" idx="18" hasCustomPrompt="1"/>
          </p:nvPr>
        </p:nvSpPr>
        <p:spPr>
          <a:xfrm>
            <a:off x="343024" y="1827076"/>
            <a:ext cx="6334408" cy="4789681"/>
          </a:xfrm>
          <a:prstGeom prst="rect">
            <a:avLst/>
          </a:prstGeom>
        </p:spPr>
        <p:txBody>
          <a:bodyPr/>
          <a:lstStyle>
            <a:lvl1pPr marL="342900" indent="-342900">
              <a:buFont typeface="Wingdings" panose="05000000000000000000" pitchFamily="2" charset="2"/>
              <a:buChar char="Ø"/>
              <a:defRPr sz="2400">
                <a:solidFill>
                  <a:schemeClr val="tx2"/>
                </a:solidFill>
              </a:defRPr>
            </a:lvl1pPr>
          </a:lstStyle>
          <a:p>
            <a:pPr lvl="0"/>
            <a:r>
              <a:rPr lang="en-GB"/>
              <a:t>Lorem Ipsum  is simply dummy text of the printing and typesetting industry. Lorem Ipsum has been the industry's standard dummy text</a:t>
            </a:r>
          </a:p>
        </p:txBody>
      </p:sp>
      <p:sp>
        <p:nvSpPr>
          <p:cNvPr id="29" name="Text Placeholder 2"/>
          <p:cNvSpPr>
            <a:spLocks noGrp="1"/>
          </p:cNvSpPr>
          <p:nvPr>
            <p:ph type="body" sz="quarter" idx="33" hasCustomPrompt="1"/>
          </p:nvPr>
        </p:nvSpPr>
        <p:spPr>
          <a:xfrm>
            <a:off x="7470468" y="4946578"/>
            <a:ext cx="2867332" cy="1670180"/>
          </a:xfrm>
          <a:prstGeom prst="rect">
            <a:avLst/>
          </a:prstGeom>
        </p:spPr>
        <p:txBody>
          <a:bodyPr/>
          <a:lstStyle>
            <a:lvl1pPr marL="0" indent="0" algn="ctr">
              <a:buFont typeface="Arial" panose="020B0604020202020204" pitchFamily="34" charset="0"/>
              <a:buNone/>
              <a:defRPr sz="2400">
                <a:solidFill>
                  <a:schemeClr val="bg1"/>
                </a:solidFill>
              </a:defRPr>
            </a:lvl1pPr>
          </a:lstStyle>
          <a:p>
            <a:pPr lvl="0"/>
            <a:r>
              <a:rPr lang="en-GB"/>
              <a:t>Lorem Ipsum  is simply dummy text of the printing and typesetting industry.</a:t>
            </a:r>
          </a:p>
        </p:txBody>
      </p:sp>
      <p:sp>
        <p:nvSpPr>
          <p:cNvPr id="2" name="Footer Placeholder 1"/>
          <p:cNvSpPr>
            <a:spLocks noGrp="1"/>
          </p:cNvSpPr>
          <p:nvPr>
            <p:ph type="ftr" sz="quarter" idx="34"/>
          </p:nvPr>
        </p:nvSpPr>
        <p:spPr>
          <a:xfrm>
            <a:off x="3670218" y="66674"/>
            <a:ext cx="3373455" cy="394065"/>
          </a:xfrm>
        </p:spPr>
        <p:txBody>
          <a:bodyPr/>
          <a:lstStyle/>
          <a:p>
            <a:endParaRPr lang="en-GB" dirty="0"/>
          </a:p>
        </p:txBody>
      </p:sp>
      <p:sp>
        <p:nvSpPr>
          <p:cNvPr id="4" name="Picture Placeholder 3"/>
          <p:cNvSpPr>
            <a:spLocks noGrp="1"/>
          </p:cNvSpPr>
          <p:nvPr>
            <p:ph type="pic" sz="quarter" idx="35"/>
          </p:nvPr>
        </p:nvSpPr>
        <p:spPr>
          <a:xfrm>
            <a:off x="7130997" y="537254"/>
            <a:ext cx="3565876" cy="3514725"/>
          </a:xfrm>
          <a:prstGeom prst="rect">
            <a:avLst/>
          </a:prstGeom>
        </p:spPr>
        <p:txBody>
          <a:bodyPr/>
          <a:lstStyle/>
          <a:p>
            <a:r>
              <a:rPr lang="en-US" dirty="0"/>
              <a:t>Click icon to add picture</a:t>
            </a:r>
            <a:endParaRPr lang="en-GB" dirty="0"/>
          </a:p>
        </p:txBody>
      </p:sp>
    </p:spTree>
    <p:extLst>
      <p:ext uri="{BB962C8B-B14F-4D97-AF65-F5344CB8AC3E}">
        <p14:creationId xmlns:p14="http://schemas.microsoft.com/office/powerpoint/2010/main" val="3840048838"/>
      </p:ext>
    </p:extLst>
  </p:cSld>
  <p:clrMapOvr>
    <a:masterClrMapping/>
  </p:clrMapOvr>
  <p:extLst mod="1">
    <p:ext uri="{DCECCB84-F9BA-43D5-87BE-67443E8EF086}">
      <p15:sldGuideLst xmlns:p15="http://schemas.microsoft.com/office/powerpoint/2012/main">
        <p15:guide id="1" orient="horz" pos="2404">
          <p15:clr>
            <a:srgbClr val="FBAE40"/>
          </p15:clr>
        </p15:guide>
        <p15:guide id="2" pos="33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Rectangle 34"/>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7" name="Text Placeholder 6"/>
          <p:cNvSpPr>
            <a:spLocks noGrp="1"/>
          </p:cNvSpPr>
          <p:nvPr>
            <p:ph type="body" sz="quarter" idx="16" hasCustomPrompt="1"/>
          </p:nvPr>
        </p:nvSpPr>
        <p:spPr>
          <a:xfrm>
            <a:off x="2938724" y="3964543"/>
            <a:ext cx="4813300" cy="908908"/>
          </a:xfrm>
          <a:prstGeom prst="rect">
            <a:avLst/>
          </a:prstGeom>
        </p:spPr>
        <p:txBody>
          <a:bodyPr/>
          <a:lstStyle>
            <a:lvl1pPr marL="0" indent="0" algn="ctr">
              <a:buNone/>
              <a:defRPr sz="3200" b="1" baseline="0">
                <a:solidFill>
                  <a:schemeClr val="bg1"/>
                </a:solidFill>
                <a:latin typeface="+mj-lt"/>
              </a:defRPr>
            </a:lvl1pPr>
          </a:lstStyle>
          <a:p>
            <a:pPr lvl="0"/>
            <a:r>
              <a:rPr lang="en-GB"/>
              <a:t>This is a subtitle and will be on two lines if you can</a:t>
            </a:r>
          </a:p>
        </p:txBody>
      </p:sp>
      <p:sp>
        <p:nvSpPr>
          <p:cNvPr id="5" name="Text Placeholder 4"/>
          <p:cNvSpPr>
            <a:spLocks noGrp="1"/>
          </p:cNvSpPr>
          <p:nvPr>
            <p:ph type="body" sz="quarter" idx="15" hasCustomPrompt="1"/>
          </p:nvPr>
        </p:nvSpPr>
        <p:spPr>
          <a:xfrm>
            <a:off x="685865" y="3187700"/>
            <a:ext cx="9319018" cy="665616"/>
          </a:xfrm>
          <a:prstGeom prst="rect">
            <a:avLst/>
          </a:prstGeom>
        </p:spPr>
        <p:txBody>
          <a:bodyPr/>
          <a:lstStyle>
            <a:lvl1pPr marL="0" indent="0" algn="ctr">
              <a:buNone/>
              <a:defRPr sz="6000" baseline="0">
                <a:solidFill>
                  <a:schemeClr val="bg1"/>
                </a:solidFill>
              </a:defRPr>
            </a:lvl1pPr>
          </a:lstStyle>
          <a:p>
            <a:pPr lvl="0"/>
            <a:r>
              <a:rPr lang="en-US"/>
              <a:t>PROPOSITION PRESENTATION</a:t>
            </a:r>
            <a:endParaRPr lang="en-GB"/>
          </a:p>
        </p:txBody>
      </p:sp>
      <p:sp>
        <p:nvSpPr>
          <p:cNvPr id="22" name="Text Placeholder 32"/>
          <p:cNvSpPr>
            <a:spLocks noGrp="1"/>
          </p:cNvSpPr>
          <p:nvPr>
            <p:ph type="body" sz="quarter" idx="18"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grpSp>
        <p:nvGrpSpPr>
          <p:cNvPr id="24" name="Group 23"/>
          <p:cNvGrpSpPr/>
          <p:nvPr userDrawn="1"/>
        </p:nvGrpSpPr>
        <p:grpSpPr>
          <a:xfrm>
            <a:off x="-1" y="-32658"/>
            <a:ext cx="2086791" cy="566666"/>
            <a:chOff x="-1" y="-32658"/>
            <a:chExt cx="2086791" cy="566666"/>
          </a:xfrm>
        </p:grpSpPr>
        <p:sp>
          <p:nvSpPr>
            <p:cNvPr id="25"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9"/>
          </p:nvPr>
        </p:nvSpPr>
        <p:spPr/>
        <p:txBody>
          <a:bodyPr/>
          <a:lstStyle/>
          <a:p>
            <a:fld id="{9350A4DD-A22B-49B1-926C-965716516F84}" type="slidenum">
              <a:rPr lang="en-GB" smtClean="0"/>
              <a:t>‹#›</a:t>
            </a:fld>
            <a:endParaRPr lang="en-GB" dirty="0"/>
          </a:p>
        </p:txBody>
      </p:sp>
      <p:sp>
        <p:nvSpPr>
          <p:cNvPr id="33" name="Oval 32"/>
          <p:cNvSpPr/>
          <p:nvPr userDrawn="1"/>
        </p:nvSpPr>
        <p:spPr>
          <a:xfrm>
            <a:off x="9284874" y="-19958"/>
            <a:ext cx="1150600" cy="115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6" name="Text Placeholder 4"/>
          <p:cNvSpPr>
            <a:spLocks noGrp="1"/>
          </p:cNvSpPr>
          <p:nvPr>
            <p:ph type="body" sz="quarter" idx="22" hasCustomPrompt="1"/>
          </p:nvPr>
        </p:nvSpPr>
        <p:spPr>
          <a:xfrm>
            <a:off x="9036775" y="7012049"/>
            <a:ext cx="1048500" cy="268279"/>
          </a:xfrm>
          <a:prstGeom prst="rect">
            <a:avLst/>
          </a:prstGeom>
        </p:spPr>
        <p:txBody>
          <a:bodyPr/>
          <a:lstStyle>
            <a:lvl1pPr marL="0" indent="0" algn="ctr">
              <a:buNone/>
              <a:defRPr sz="1400">
                <a:solidFill>
                  <a:schemeClr val="bg1"/>
                </a:solidFill>
              </a:defRPr>
            </a:lvl1pPr>
            <a:lvl2pPr marL="503971" indent="0">
              <a:buNone/>
              <a:defRPr/>
            </a:lvl2pPr>
            <a:lvl3pPr marL="1007943" indent="0">
              <a:buNone/>
              <a:defRPr/>
            </a:lvl3pPr>
          </a:lstStyle>
          <a:p>
            <a:pPr lvl="0"/>
            <a:r>
              <a:rPr lang="en-US"/>
              <a:t>00/00/0000</a:t>
            </a:r>
          </a:p>
        </p:txBody>
      </p:sp>
      <p:sp>
        <p:nvSpPr>
          <p:cNvPr id="13" name="Footer Placeholder 8"/>
          <p:cNvSpPr>
            <a:spLocks noGrp="1"/>
          </p:cNvSpPr>
          <p:nvPr>
            <p:ph type="ftr" sz="quarter" idx="40"/>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3793668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EFEFE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34"/>
          </p:nvPr>
        </p:nvSpPr>
        <p:spPr>
          <a:xfrm>
            <a:off x="190919" y="733830"/>
            <a:ext cx="6652610" cy="6605241"/>
          </a:xfrm>
          <a:prstGeom prst="rect">
            <a:avLst/>
          </a:prstGeom>
        </p:spPr>
        <p:txBody>
          <a:bodyPr/>
          <a:lstStyle/>
          <a:p>
            <a:r>
              <a:rPr lang="en-US" dirty="0"/>
              <a:t>Click icon to add picture</a:t>
            </a:r>
            <a:endParaRPr lang="en-GB" dirty="0"/>
          </a:p>
        </p:txBody>
      </p:sp>
      <p:sp>
        <p:nvSpPr>
          <p:cNvPr id="15" name="Rectangle 14"/>
          <p:cNvSpPr/>
          <p:nvPr userDrawn="1"/>
        </p:nvSpPr>
        <p:spPr>
          <a:xfrm rot="10800000">
            <a:off x="7124648" y="534008"/>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14" name="Rectangle 13"/>
          <p:cNvSpPr/>
          <p:nvPr userDrawn="1"/>
        </p:nvSpPr>
        <p:spPr>
          <a:xfrm rot="10800000">
            <a:off x="7031940" y="534007"/>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29" name="Text Placeholder 2"/>
          <p:cNvSpPr>
            <a:spLocks noGrp="1"/>
          </p:cNvSpPr>
          <p:nvPr>
            <p:ph type="body" sz="quarter" idx="33" hasCustomPrompt="1"/>
          </p:nvPr>
        </p:nvSpPr>
        <p:spPr>
          <a:xfrm>
            <a:off x="7470468" y="4946578"/>
            <a:ext cx="2867332" cy="1670180"/>
          </a:xfrm>
          <a:prstGeom prst="rect">
            <a:avLst/>
          </a:prstGeom>
        </p:spPr>
        <p:txBody>
          <a:bodyPr/>
          <a:lstStyle>
            <a:lvl1pPr marL="0" indent="0" algn="ctr">
              <a:buFont typeface="Arial" panose="020B0604020202020204" pitchFamily="34" charset="0"/>
              <a:buNone/>
              <a:defRPr sz="2400">
                <a:solidFill>
                  <a:schemeClr val="bg1"/>
                </a:solidFill>
              </a:defRPr>
            </a:lvl1pPr>
          </a:lstStyle>
          <a:p>
            <a:pPr lvl="0"/>
            <a:r>
              <a:rPr lang="en-GB"/>
              <a:t>Lorem Ipsum  is simply dummy text of the printing and typesetting industry.</a:t>
            </a:r>
          </a:p>
        </p:txBody>
      </p:sp>
      <p:sp>
        <p:nvSpPr>
          <p:cNvPr id="2" name="Footer Placeholder 1"/>
          <p:cNvSpPr>
            <a:spLocks noGrp="1"/>
          </p:cNvSpPr>
          <p:nvPr>
            <p:ph type="ftr" sz="quarter" idx="35"/>
          </p:nvPr>
        </p:nvSpPr>
        <p:spPr>
          <a:xfrm>
            <a:off x="3670218" y="66674"/>
            <a:ext cx="3373455" cy="394065"/>
          </a:xfrm>
        </p:spPr>
        <p:txBody>
          <a:bodyPr/>
          <a:lstStyle/>
          <a:p>
            <a:endParaRPr lang="en-GB" dirty="0"/>
          </a:p>
        </p:txBody>
      </p:sp>
      <p:sp>
        <p:nvSpPr>
          <p:cNvPr id="11" name="Picture Placeholder 3"/>
          <p:cNvSpPr>
            <a:spLocks noGrp="1"/>
          </p:cNvSpPr>
          <p:nvPr>
            <p:ph type="pic" sz="quarter" idx="36"/>
          </p:nvPr>
        </p:nvSpPr>
        <p:spPr>
          <a:xfrm>
            <a:off x="7130997" y="537254"/>
            <a:ext cx="3565876" cy="3514725"/>
          </a:xfrm>
          <a:prstGeom prst="rect">
            <a:avLst/>
          </a:prstGeom>
        </p:spPr>
        <p:txBody>
          <a:bodyPr/>
          <a:lstStyle/>
          <a:p>
            <a:r>
              <a:rPr lang="en-US" dirty="0"/>
              <a:t>Click icon to add picture</a:t>
            </a:r>
            <a:endParaRPr lang="en-GB" dirty="0"/>
          </a:p>
        </p:txBody>
      </p:sp>
    </p:spTree>
    <p:extLst>
      <p:ext uri="{BB962C8B-B14F-4D97-AF65-F5344CB8AC3E}">
        <p14:creationId xmlns:p14="http://schemas.microsoft.com/office/powerpoint/2010/main" val="3342552769"/>
      </p:ext>
    </p:extLst>
  </p:cSld>
  <p:clrMapOvr>
    <a:masterClrMapping/>
  </p:clrMapOvr>
  <p:extLst mod="1">
    <p:ext uri="{DCECCB84-F9BA-43D5-87BE-67443E8EF086}">
      <p15:sldGuideLst xmlns:p15="http://schemas.microsoft.com/office/powerpoint/2012/main">
        <p15:guide id="1" orient="horz" pos="2404">
          <p15:clr>
            <a:srgbClr val="FBAE40"/>
          </p15:clr>
        </p15:guide>
        <p15:guide id="2" pos="336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EFEFEF"/>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34"/>
          </p:nvPr>
        </p:nvSpPr>
        <p:spPr>
          <a:xfrm>
            <a:off x="380445" y="898349"/>
            <a:ext cx="6255073" cy="2822751"/>
          </a:xfrm>
          <a:prstGeom prst="rect">
            <a:avLst/>
          </a:prstGeom>
        </p:spPr>
        <p:txBody>
          <a:bodyPr/>
          <a:lstStyle/>
          <a:p>
            <a:r>
              <a:rPr lang="en-US" dirty="0"/>
              <a:t>Click icon to add chart</a:t>
            </a:r>
            <a:endParaRPr lang="en-GB" dirty="0"/>
          </a:p>
        </p:txBody>
      </p:sp>
      <p:sp>
        <p:nvSpPr>
          <p:cNvPr id="15" name="Rectangle 14"/>
          <p:cNvSpPr/>
          <p:nvPr userDrawn="1"/>
        </p:nvSpPr>
        <p:spPr>
          <a:xfrm rot="10800000">
            <a:off x="7124648" y="534008"/>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14" name="Rectangle 13"/>
          <p:cNvSpPr/>
          <p:nvPr userDrawn="1"/>
        </p:nvSpPr>
        <p:spPr>
          <a:xfrm rot="10800000">
            <a:off x="7031940" y="534007"/>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19" name="Text Placeholder 2"/>
          <p:cNvSpPr>
            <a:spLocks noGrp="1"/>
          </p:cNvSpPr>
          <p:nvPr>
            <p:ph type="body" sz="quarter" idx="33" hasCustomPrompt="1"/>
          </p:nvPr>
        </p:nvSpPr>
        <p:spPr>
          <a:xfrm>
            <a:off x="7470468" y="4946578"/>
            <a:ext cx="2867332" cy="1670180"/>
          </a:xfrm>
          <a:prstGeom prst="rect">
            <a:avLst/>
          </a:prstGeom>
        </p:spPr>
        <p:txBody>
          <a:bodyPr/>
          <a:lstStyle>
            <a:lvl1pPr marL="0" indent="0" algn="ctr">
              <a:buFont typeface="Arial" panose="020B0604020202020204" pitchFamily="34" charset="0"/>
              <a:buNone/>
              <a:defRPr sz="2400">
                <a:solidFill>
                  <a:schemeClr val="bg1"/>
                </a:solidFill>
              </a:defRPr>
            </a:lvl1pPr>
          </a:lstStyle>
          <a:p>
            <a:pPr lvl="0"/>
            <a:r>
              <a:rPr lang="en-GB"/>
              <a:t>Lorem Ipsum  is simply dummy text of the printing and typesetting industry.</a:t>
            </a:r>
          </a:p>
        </p:txBody>
      </p:sp>
      <p:sp>
        <p:nvSpPr>
          <p:cNvPr id="22" name="Chart Placeholder 3"/>
          <p:cNvSpPr>
            <a:spLocks noGrp="1"/>
          </p:cNvSpPr>
          <p:nvPr>
            <p:ph type="chart" sz="quarter" idx="35"/>
          </p:nvPr>
        </p:nvSpPr>
        <p:spPr>
          <a:xfrm>
            <a:off x="380444" y="4130557"/>
            <a:ext cx="6255073" cy="2822751"/>
          </a:xfrm>
          <a:prstGeom prst="rect">
            <a:avLst/>
          </a:prstGeom>
        </p:spPr>
        <p:txBody>
          <a:bodyPr/>
          <a:lstStyle/>
          <a:p>
            <a:r>
              <a:rPr lang="en-US" dirty="0"/>
              <a:t>Click icon to add chart</a:t>
            </a:r>
            <a:endParaRPr lang="en-GB" dirty="0"/>
          </a:p>
        </p:txBody>
      </p:sp>
      <p:sp>
        <p:nvSpPr>
          <p:cNvPr id="2" name="Footer Placeholder 1"/>
          <p:cNvSpPr>
            <a:spLocks noGrp="1"/>
          </p:cNvSpPr>
          <p:nvPr>
            <p:ph type="ftr" sz="quarter" idx="36"/>
          </p:nvPr>
        </p:nvSpPr>
        <p:spPr>
          <a:xfrm>
            <a:off x="3670218" y="66674"/>
            <a:ext cx="3373455" cy="394065"/>
          </a:xfrm>
        </p:spPr>
        <p:txBody>
          <a:bodyPr/>
          <a:lstStyle/>
          <a:p>
            <a:endParaRPr lang="en-GB" dirty="0"/>
          </a:p>
        </p:txBody>
      </p:sp>
      <p:sp>
        <p:nvSpPr>
          <p:cNvPr id="11" name="Picture Placeholder 3"/>
          <p:cNvSpPr>
            <a:spLocks noGrp="1"/>
          </p:cNvSpPr>
          <p:nvPr>
            <p:ph type="pic" sz="quarter" idx="37"/>
          </p:nvPr>
        </p:nvSpPr>
        <p:spPr>
          <a:xfrm>
            <a:off x="7130997" y="537254"/>
            <a:ext cx="3565876" cy="3514725"/>
          </a:xfrm>
          <a:prstGeom prst="rect">
            <a:avLst/>
          </a:prstGeom>
        </p:spPr>
        <p:txBody>
          <a:bodyPr/>
          <a:lstStyle/>
          <a:p>
            <a:r>
              <a:rPr lang="en-US" dirty="0"/>
              <a:t>Click icon to add picture</a:t>
            </a:r>
            <a:endParaRPr lang="en-GB" dirty="0"/>
          </a:p>
        </p:txBody>
      </p:sp>
    </p:spTree>
    <p:extLst>
      <p:ext uri="{BB962C8B-B14F-4D97-AF65-F5344CB8AC3E}">
        <p14:creationId xmlns:p14="http://schemas.microsoft.com/office/powerpoint/2010/main" val="3319544926"/>
      </p:ext>
    </p:extLst>
  </p:cSld>
  <p:clrMapOvr>
    <a:masterClrMapping/>
  </p:clrMapOvr>
  <p:extLst mod="1">
    <p:ext uri="{DCECCB84-F9BA-43D5-87BE-67443E8EF086}">
      <p15:sldGuideLst xmlns:p15="http://schemas.microsoft.com/office/powerpoint/2012/main">
        <p15:guide id="1" orient="horz" pos="2404">
          <p15:clr>
            <a:srgbClr val="FBAE40"/>
          </p15:clr>
        </p15:guide>
        <p15:guide id="2" pos="336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3371110" y="534008"/>
            <a:ext cx="7320703" cy="702512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7" name="Oval 6"/>
          <p:cNvSpPr/>
          <p:nvPr userDrawn="1"/>
        </p:nvSpPr>
        <p:spPr>
          <a:xfrm>
            <a:off x="4157880" y="1721322"/>
            <a:ext cx="1219344" cy="1219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2" name="Group 41"/>
          <p:cNvGrpSpPr/>
          <p:nvPr userDrawn="1"/>
        </p:nvGrpSpPr>
        <p:grpSpPr>
          <a:xfrm rot="10800000">
            <a:off x="3057488" y="534009"/>
            <a:ext cx="442946" cy="7025666"/>
            <a:chOff x="3171139" y="561392"/>
            <a:chExt cx="442946" cy="6998283"/>
          </a:xfrm>
        </p:grpSpPr>
        <p:sp>
          <p:nvSpPr>
            <p:cNvPr id="43" name="Right Triangle 42"/>
            <p:cNvSpPr/>
            <p:nvPr userDrawn="1"/>
          </p:nvSpPr>
          <p:spPr>
            <a:xfrm rot="13500000">
              <a:off x="3171139" y="3772438"/>
              <a:ext cx="442946" cy="442946"/>
            </a:xfrm>
            <a:prstGeom prst="rtTriangle">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44" name="Rectangle 43"/>
            <p:cNvSpPr/>
            <p:nvPr userDrawn="1"/>
          </p:nvSpPr>
          <p:spPr>
            <a:xfrm>
              <a:off x="3299381" y="561392"/>
              <a:ext cx="104117" cy="6998283"/>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34" name="Rectangle 33"/>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6" name="Text Placeholder 25"/>
          <p:cNvSpPr>
            <a:spLocks noGrp="1"/>
          </p:cNvSpPr>
          <p:nvPr>
            <p:ph type="body" sz="quarter" idx="15" hasCustomPrompt="1"/>
          </p:nvPr>
        </p:nvSpPr>
        <p:spPr>
          <a:xfrm>
            <a:off x="5931941" y="4337315"/>
            <a:ext cx="4207727" cy="609672"/>
          </a:xfrm>
          <a:prstGeom prst="rect">
            <a:avLst/>
          </a:prstGeom>
        </p:spPr>
        <p:txBody>
          <a:bodyPr/>
          <a:lstStyle>
            <a:lvl1pPr marL="0" indent="0" algn="ctr">
              <a:buNone/>
              <a:defRPr sz="2000" b="1" baseline="0">
                <a:solidFill>
                  <a:schemeClr val="accent1"/>
                </a:solidFill>
                <a:latin typeface="+mj-lt"/>
              </a:defRPr>
            </a:lvl1pPr>
          </a:lstStyle>
          <a:p>
            <a:pPr lvl="0"/>
            <a:r>
              <a:rPr lang="en-GB"/>
              <a:t>This is a subtitle and will be on two lines if you can</a:t>
            </a:r>
          </a:p>
        </p:txBody>
      </p:sp>
      <p:sp>
        <p:nvSpPr>
          <p:cNvPr id="24" name="Text Placeholder 23"/>
          <p:cNvSpPr>
            <a:spLocks noGrp="1"/>
          </p:cNvSpPr>
          <p:nvPr>
            <p:ph type="body" sz="quarter" idx="14" hasCustomPrompt="1"/>
          </p:nvPr>
        </p:nvSpPr>
        <p:spPr>
          <a:xfrm>
            <a:off x="5931942" y="3012775"/>
            <a:ext cx="4207727" cy="1165165"/>
          </a:xfrm>
          <a:prstGeom prst="rect">
            <a:avLst/>
          </a:prstGeom>
        </p:spPr>
        <p:txBody>
          <a:bodyPr/>
          <a:lstStyle>
            <a:lvl1pPr marL="0" indent="0" algn="ctr">
              <a:buNone/>
              <a:defRPr sz="4000">
                <a:solidFill>
                  <a:schemeClr val="accent4"/>
                </a:solidFill>
              </a:defRPr>
            </a:lvl1pPr>
          </a:lstStyle>
          <a:p>
            <a:pPr lvl="0"/>
            <a:r>
              <a:rPr lang="en-US"/>
              <a:t>THIS IS A SECTION BREAK</a:t>
            </a:r>
            <a:endParaRPr lang="en-GB"/>
          </a:p>
        </p:txBody>
      </p:sp>
      <p:sp>
        <p:nvSpPr>
          <p:cNvPr id="2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grpSp>
        <p:nvGrpSpPr>
          <p:cNvPr id="23" name="Group 22"/>
          <p:cNvGrpSpPr/>
          <p:nvPr/>
        </p:nvGrpSpPr>
        <p:grpSpPr>
          <a:xfrm>
            <a:off x="-1" y="-32658"/>
            <a:ext cx="2086791" cy="566666"/>
            <a:chOff x="-1" y="-32658"/>
            <a:chExt cx="2086791" cy="566666"/>
          </a:xfrm>
        </p:grpSpPr>
        <p:sp>
          <p:nvSpPr>
            <p:cNvPr id="25"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8"/>
          </p:nvPr>
        </p:nvSpPr>
        <p:spPr/>
        <p:txBody>
          <a:bodyPr/>
          <a:lstStyle/>
          <a:p>
            <a:fld id="{9350A4DD-A22B-49B1-926C-965716516F84}" type="slidenum">
              <a:rPr lang="en-GB" smtClean="0"/>
              <a:t>‹#›</a:t>
            </a:fld>
            <a:endParaRPr lang="en-GB" dirty="0"/>
          </a:p>
        </p:txBody>
      </p:sp>
      <p:sp>
        <p:nvSpPr>
          <p:cNvPr id="31" name="Oval 30"/>
          <p:cNvSpPr/>
          <p:nvPr/>
        </p:nvSpPr>
        <p:spPr>
          <a:xfrm>
            <a:off x="9284874" y="-19958"/>
            <a:ext cx="1150600" cy="115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4" name="Footer Placeholder 3"/>
          <p:cNvSpPr>
            <a:spLocks noGrp="1"/>
          </p:cNvSpPr>
          <p:nvPr>
            <p:ph type="ftr" sz="quarter" idx="24"/>
          </p:nvPr>
        </p:nvSpPr>
        <p:spPr>
          <a:xfrm>
            <a:off x="3670218" y="66674"/>
            <a:ext cx="3373455" cy="394065"/>
          </a:xfrm>
        </p:spPr>
        <p:txBody>
          <a:bodyPr/>
          <a:lstStyle/>
          <a:p>
            <a:endParaRPr lang="en-GB" dirty="0"/>
          </a:p>
        </p:txBody>
      </p:sp>
      <p:sp>
        <p:nvSpPr>
          <p:cNvPr id="6" name="Picture Placeholder 5"/>
          <p:cNvSpPr>
            <a:spLocks noGrp="1"/>
          </p:cNvSpPr>
          <p:nvPr>
            <p:ph type="pic" sz="quarter" idx="25"/>
          </p:nvPr>
        </p:nvSpPr>
        <p:spPr>
          <a:xfrm>
            <a:off x="4155901" y="1720780"/>
            <a:ext cx="1219885" cy="1219885"/>
          </a:xfrm>
          <a:prstGeom prst="ellipse">
            <a:avLst/>
          </a:prstGeom>
        </p:spPr>
        <p:txBody>
          <a:bodyPr/>
          <a:lstStyle>
            <a:lvl1pPr>
              <a:defRPr sz="1200"/>
            </a:lvl1pPr>
          </a:lstStyle>
          <a:p>
            <a:r>
              <a:rPr lang="en-US" dirty="0"/>
              <a:t>Click icon to add picture</a:t>
            </a:r>
            <a:endParaRPr lang="en-GB" dirty="0"/>
          </a:p>
        </p:txBody>
      </p:sp>
      <p:sp>
        <p:nvSpPr>
          <p:cNvPr id="32" name="Oval 31"/>
          <p:cNvSpPr/>
          <p:nvPr userDrawn="1"/>
        </p:nvSpPr>
        <p:spPr>
          <a:xfrm>
            <a:off x="4155902" y="3377507"/>
            <a:ext cx="1219344" cy="1219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Picture Placeholder 5"/>
          <p:cNvSpPr>
            <a:spLocks noGrp="1"/>
          </p:cNvSpPr>
          <p:nvPr>
            <p:ph type="pic" sz="quarter" idx="26"/>
          </p:nvPr>
        </p:nvSpPr>
        <p:spPr>
          <a:xfrm>
            <a:off x="4146584" y="3376965"/>
            <a:ext cx="1219886" cy="1219886"/>
          </a:xfrm>
          <a:prstGeom prst="ellipse">
            <a:avLst/>
          </a:prstGeom>
        </p:spPr>
        <p:txBody>
          <a:bodyPr/>
          <a:lstStyle>
            <a:lvl1pPr>
              <a:defRPr sz="1200"/>
            </a:lvl1pPr>
          </a:lstStyle>
          <a:p>
            <a:r>
              <a:rPr lang="en-US" dirty="0"/>
              <a:t>Click icon to add picture</a:t>
            </a:r>
            <a:endParaRPr lang="en-GB" dirty="0"/>
          </a:p>
        </p:txBody>
      </p:sp>
      <p:sp>
        <p:nvSpPr>
          <p:cNvPr id="28" name="Oval 27"/>
          <p:cNvSpPr/>
          <p:nvPr userDrawn="1"/>
        </p:nvSpPr>
        <p:spPr>
          <a:xfrm>
            <a:off x="4155902" y="5033150"/>
            <a:ext cx="1219344" cy="1219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Picture Placeholder 5"/>
          <p:cNvSpPr>
            <a:spLocks noGrp="1"/>
          </p:cNvSpPr>
          <p:nvPr>
            <p:ph type="pic" sz="quarter" idx="27"/>
          </p:nvPr>
        </p:nvSpPr>
        <p:spPr>
          <a:xfrm>
            <a:off x="4146584" y="5023083"/>
            <a:ext cx="1219886" cy="1219886"/>
          </a:xfrm>
          <a:prstGeom prst="ellipse">
            <a:avLst/>
          </a:prstGeom>
        </p:spPr>
        <p:txBody>
          <a:bodyPr/>
          <a:lstStyle>
            <a:lvl1pPr>
              <a:defRPr sz="1200"/>
            </a:lvl1pPr>
          </a:lstStyle>
          <a:p>
            <a:r>
              <a:rPr lang="en-US" dirty="0"/>
              <a:t>Click icon to add picture</a:t>
            </a:r>
            <a:endParaRPr lang="en-GB" dirty="0"/>
          </a:p>
        </p:txBody>
      </p:sp>
    </p:spTree>
    <p:extLst>
      <p:ext uri="{BB962C8B-B14F-4D97-AF65-F5344CB8AC3E}">
        <p14:creationId xmlns:p14="http://schemas.microsoft.com/office/powerpoint/2010/main" val="1419529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EFEFEF"/>
        </a:solidFill>
        <a:effectLst/>
      </p:bgPr>
    </p:bg>
    <p:spTree>
      <p:nvGrpSpPr>
        <p:cNvPr id="1" name=""/>
        <p:cNvGrpSpPr/>
        <p:nvPr/>
      </p:nvGrpSpPr>
      <p:grpSpPr>
        <a:xfrm>
          <a:off x="0" y="0"/>
          <a:ext cx="0" cy="0"/>
          <a:chOff x="0" y="0"/>
          <a:chExt cx="0" cy="0"/>
        </a:xfrm>
      </p:grpSpPr>
      <p:sp>
        <p:nvSpPr>
          <p:cNvPr id="22" name="Rectangle 21"/>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83584" y="2858764"/>
            <a:ext cx="1124651" cy="1124651"/>
          </a:xfrm>
          <a:prstGeom prst="rect">
            <a:avLst/>
          </a:prstGeom>
        </p:spPr>
      </p:pic>
      <p:sp>
        <p:nvSpPr>
          <p:cNvPr id="14"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1" name="TextBox 10"/>
          <p:cNvSpPr txBox="1"/>
          <p:nvPr userDrawn="1"/>
        </p:nvSpPr>
        <p:spPr>
          <a:xfrm>
            <a:off x="-1" y="4059814"/>
            <a:ext cx="10691813" cy="707886"/>
          </a:xfrm>
          <a:prstGeom prst="rect">
            <a:avLst/>
          </a:prstGeom>
          <a:noFill/>
        </p:spPr>
        <p:txBody>
          <a:bodyPr wrap="square" rtlCol="0">
            <a:spAutoFit/>
          </a:bodyPr>
          <a:lstStyle/>
          <a:p>
            <a:pPr algn="ctr"/>
            <a:r>
              <a:rPr lang="en-GB" sz="4000" dirty="0">
                <a:solidFill>
                  <a:schemeClr val="accent1"/>
                </a:solidFill>
                <a:latin typeface="+mn-lt"/>
              </a:rPr>
              <a:t>Thank You</a:t>
            </a:r>
          </a:p>
        </p:txBody>
      </p:sp>
      <p:grpSp>
        <p:nvGrpSpPr>
          <p:cNvPr id="15" name="Group 14"/>
          <p:cNvGrpSpPr/>
          <p:nvPr userDrawn="1"/>
        </p:nvGrpSpPr>
        <p:grpSpPr>
          <a:xfrm>
            <a:off x="-1" y="-32658"/>
            <a:ext cx="2086791" cy="566666"/>
            <a:chOff x="-1" y="-32658"/>
            <a:chExt cx="2086791" cy="566666"/>
          </a:xfrm>
        </p:grpSpPr>
        <p:sp>
          <p:nvSpPr>
            <p:cNvPr id="16"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8"/>
          </p:nvPr>
        </p:nvSpPr>
        <p:spPr/>
        <p:txBody>
          <a:bodyPr/>
          <a:lstStyle>
            <a:lvl1pPr>
              <a:defRPr>
                <a:solidFill>
                  <a:schemeClr val="accent2"/>
                </a:solidFill>
              </a:defRPr>
            </a:lvl1pPr>
          </a:lstStyle>
          <a:p>
            <a:fld id="{9350A4DD-A22B-49B1-926C-965716516F84}" type="slidenum">
              <a:rPr lang="en-GB" smtClean="0"/>
              <a:pPr/>
              <a:t>‹#›</a:t>
            </a:fld>
            <a:endParaRPr lang="en-GB" dirty="0"/>
          </a:p>
        </p:txBody>
      </p:sp>
      <p:sp>
        <p:nvSpPr>
          <p:cNvPr id="3" name="Footer Placeholder 2"/>
          <p:cNvSpPr>
            <a:spLocks noGrp="1"/>
          </p:cNvSpPr>
          <p:nvPr>
            <p:ph type="ftr" sz="quarter" idx="19"/>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2219206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30" name="Rectangle 29"/>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5" name="TextBox 4"/>
          <p:cNvSpPr txBox="1"/>
          <p:nvPr userDrawn="1"/>
        </p:nvSpPr>
        <p:spPr>
          <a:xfrm>
            <a:off x="4034871" y="3914651"/>
            <a:ext cx="6656943" cy="646331"/>
          </a:xfrm>
          <a:prstGeom prst="rect">
            <a:avLst/>
          </a:prstGeom>
          <a:noFill/>
        </p:spPr>
        <p:txBody>
          <a:bodyPr wrap="square" rtlCol="0">
            <a:spAutoFit/>
          </a:bodyPr>
          <a:lstStyle/>
          <a:p>
            <a:pPr algn="ctr"/>
            <a:r>
              <a:rPr lang="en-GB" sz="3600" dirty="0">
                <a:solidFill>
                  <a:schemeClr val="bg1"/>
                </a:solidFill>
              </a:rPr>
              <a:t>Changing the world of work</a:t>
            </a:r>
          </a:p>
        </p:txBody>
      </p:sp>
      <p:sp>
        <p:nvSpPr>
          <p:cNvPr id="3" name="Rectangle 2"/>
          <p:cNvSpPr/>
          <p:nvPr userDrawn="1"/>
        </p:nvSpPr>
        <p:spPr>
          <a:xfrm>
            <a:off x="-4623" y="534009"/>
            <a:ext cx="3933528" cy="7025666"/>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605" y="2667368"/>
            <a:ext cx="1158599" cy="771010"/>
          </a:xfrm>
          <a:prstGeom prst="rect">
            <a:avLst/>
          </a:prstGeom>
        </p:spPr>
      </p:pic>
      <p:grpSp>
        <p:nvGrpSpPr>
          <p:cNvPr id="25" name="Group 24"/>
          <p:cNvGrpSpPr/>
          <p:nvPr userDrawn="1"/>
        </p:nvGrpSpPr>
        <p:grpSpPr>
          <a:xfrm>
            <a:off x="3792986" y="534010"/>
            <a:ext cx="442946" cy="7025666"/>
            <a:chOff x="3171139" y="561392"/>
            <a:chExt cx="442946" cy="6998283"/>
          </a:xfrm>
        </p:grpSpPr>
        <p:sp>
          <p:nvSpPr>
            <p:cNvPr id="26" name="Right Triangle 25"/>
            <p:cNvSpPr/>
            <p:nvPr userDrawn="1"/>
          </p:nvSpPr>
          <p:spPr>
            <a:xfrm rot="13500000">
              <a:off x="3171139" y="3772438"/>
              <a:ext cx="442946" cy="442946"/>
            </a:xfrm>
            <a:prstGeom prst="rtTriangle">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7" name="Rectangle 26"/>
            <p:cNvSpPr/>
            <p:nvPr userDrawn="1"/>
          </p:nvSpPr>
          <p:spPr>
            <a:xfrm>
              <a:off x="3299381" y="561392"/>
              <a:ext cx="104117" cy="6998283"/>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pic>
        <p:nvPicPr>
          <p:cNvPr id="15" name="Picture 14"/>
          <p:cNvPicPr>
            <a:picLocks noChangeAspect="1"/>
          </p:cNvPicPr>
          <p:nvPr userDrawn="1"/>
        </p:nvPicPr>
        <p:blipFill>
          <a:blip r:embed="rId4"/>
          <a:stretch>
            <a:fillRect/>
          </a:stretch>
        </p:blipFill>
        <p:spPr>
          <a:xfrm>
            <a:off x="7049928" y="2466709"/>
            <a:ext cx="733489" cy="1466978"/>
          </a:xfrm>
          <a:prstGeom prst="rect">
            <a:avLst/>
          </a:prstGeom>
        </p:spPr>
      </p:pic>
      <p:sp>
        <p:nvSpPr>
          <p:cNvPr id="18"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grpSp>
        <p:nvGrpSpPr>
          <p:cNvPr id="22" name="Group 21"/>
          <p:cNvGrpSpPr/>
          <p:nvPr userDrawn="1"/>
        </p:nvGrpSpPr>
        <p:grpSpPr>
          <a:xfrm>
            <a:off x="-1" y="-32658"/>
            <a:ext cx="2086791" cy="566666"/>
            <a:chOff x="-1" y="-32658"/>
            <a:chExt cx="2086791" cy="566666"/>
          </a:xfrm>
        </p:grpSpPr>
        <p:sp>
          <p:nvSpPr>
            <p:cNvPr id="23"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8"/>
          </p:nvPr>
        </p:nvSpPr>
        <p:spPr/>
        <p:txBody>
          <a:bodyPr/>
          <a:lstStyle/>
          <a:p>
            <a:fld id="{9350A4DD-A22B-49B1-926C-965716516F84}" type="slidenum">
              <a:rPr lang="en-GB" smtClean="0"/>
              <a:t>‹#›</a:t>
            </a:fld>
            <a:endParaRPr lang="en-GB" dirty="0"/>
          </a:p>
        </p:txBody>
      </p:sp>
      <p:sp>
        <p:nvSpPr>
          <p:cNvPr id="16" name="TextBox 15"/>
          <p:cNvSpPr txBox="1"/>
          <p:nvPr userDrawn="1"/>
        </p:nvSpPr>
        <p:spPr>
          <a:xfrm>
            <a:off x="514744" y="3487666"/>
            <a:ext cx="2892510" cy="1815882"/>
          </a:xfrm>
          <a:prstGeom prst="rect">
            <a:avLst/>
          </a:prstGeom>
          <a:noFill/>
        </p:spPr>
        <p:txBody>
          <a:bodyPr wrap="square" rtlCol="0">
            <a:spAutoFit/>
          </a:bodyPr>
          <a:lstStyle/>
          <a:p>
            <a:r>
              <a:rPr lang="en-GB" sz="1600" cap="all" dirty="0">
                <a:solidFill>
                  <a:schemeClr val="bg1"/>
                </a:solidFill>
              </a:rPr>
              <a:t>AWA</a:t>
            </a:r>
          </a:p>
          <a:p>
            <a:r>
              <a:rPr lang="en-GB" sz="1600" dirty="0">
                <a:solidFill>
                  <a:schemeClr val="bg1"/>
                </a:solidFill>
              </a:rPr>
              <a:t>40 Gracechurch Street</a:t>
            </a:r>
            <a:br>
              <a:rPr lang="en-GB" sz="1600" dirty="0">
                <a:solidFill>
                  <a:schemeClr val="bg1"/>
                </a:solidFill>
              </a:rPr>
            </a:br>
            <a:r>
              <a:rPr lang="en-GB" sz="1600" dirty="0">
                <a:solidFill>
                  <a:schemeClr val="bg1"/>
                </a:solidFill>
              </a:rPr>
              <a:t>London</a:t>
            </a:r>
            <a:br>
              <a:rPr lang="en-GB" sz="1600" dirty="0">
                <a:solidFill>
                  <a:schemeClr val="bg1"/>
                </a:solidFill>
              </a:rPr>
            </a:br>
            <a:r>
              <a:rPr lang="en-GB" sz="1600" dirty="0">
                <a:solidFill>
                  <a:schemeClr val="bg1"/>
                </a:solidFill>
              </a:rPr>
              <a:t>EC3V 0BT</a:t>
            </a:r>
            <a:br>
              <a:rPr lang="en-GB" sz="1600" dirty="0">
                <a:solidFill>
                  <a:schemeClr val="bg1"/>
                </a:solidFill>
              </a:rPr>
            </a:br>
            <a:r>
              <a:rPr lang="en-GB" sz="1600" dirty="0">
                <a:solidFill>
                  <a:schemeClr val="bg1"/>
                </a:solidFill>
              </a:rPr>
              <a:t>United Kingdom</a:t>
            </a:r>
          </a:p>
          <a:p>
            <a:r>
              <a:rPr lang="en-GB" sz="1600" dirty="0">
                <a:solidFill>
                  <a:schemeClr val="bg1"/>
                </a:solidFill>
              </a:rPr>
              <a:t>+44</a:t>
            </a:r>
            <a:r>
              <a:rPr lang="en-GB" sz="1600" baseline="0" dirty="0">
                <a:solidFill>
                  <a:schemeClr val="bg1"/>
                </a:solidFill>
              </a:rPr>
              <a:t> </a:t>
            </a:r>
            <a:r>
              <a:rPr lang="en-GB" sz="1600" dirty="0">
                <a:solidFill>
                  <a:schemeClr val="bg1"/>
                </a:solidFill>
              </a:rPr>
              <a:t>207 743 7110</a:t>
            </a:r>
            <a:r>
              <a:rPr lang="en-GB" sz="1800" dirty="0">
                <a:solidFill>
                  <a:srgbClr val="E5701C"/>
                </a:solidFill>
              </a:rPr>
              <a:t/>
            </a:r>
            <a:br>
              <a:rPr lang="en-GB" sz="1800" dirty="0">
                <a:solidFill>
                  <a:srgbClr val="E5701C"/>
                </a:solidFill>
              </a:rPr>
            </a:br>
            <a:r>
              <a:rPr lang="en-GB" sz="1600" dirty="0">
                <a:solidFill>
                  <a:srgbClr val="E5701C"/>
                </a:solidFill>
                <a:hlinkClick r:id="rId6"/>
              </a:rPr>
              <a:t>info@advanced-workplace.com</a:t>
            </a:r>
            <a:endParaRPr lang="en-GB" sz="1800" dirty="0">
              <a:solidFill>
                <a:srgbClr val="E5701C"/>
              </a:solidFill>
            </a:endParaRPr>
          </a:p>
        </p:txBody>
      </p:sp>
      <p:sp>
        <p:nvSpPr>
          <p:cNvPr id="6" name="TextBox 5"/>
          <p:cNvSpPr txBox="1"/>
          <p:nvPr userDrawn="1"/>
        </p:nvSpPr>
        <p:spPr>
          <a:xfrm>
            <a:off x="4034871" y="4511713"/>
            <a:ext cx="6656942" cy="307777"/>
          </a:xfrm>
          <a:prstGeom prst="rect">
            <a:avLst/>
          </a:prstGeom>
          <a:noFill/>
        </p:spPr>
        <p:txBody>
          <a:bodyPr wrap="square" rtlCol="0">
            <a:spAutoFit/>
          </a:bodyPr>
          <a:lstStyle/>
          <a:p>
            <a:pPr algn="ctr"/>
            <a:r>
              <a:rPr lang="en-GB" sz="1400" dirty="0">
                <a:solidFill>
                  <a:schemeClr val="bg1"/>
                </a:solidFill>
              </a:rPr>
              <a:t>Copyright 2017 Advanced Workplace Associates</a:t>
            </a:r>
          </a:p>
        </p:txBody>
      </p:sp>
      <p:sp>
        <p:nvSpPr>
          <p:cNvPr id="7" name="Footer Placeholder 6"/>
          <p:cNvSpPr>
            <a:spLocks noGrp="1"/>
          </p:cNvSpPr>
          <p:nvPr>
            <p:ph type="ftr" sz="quarter" idx="19"/>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2058855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EFEFE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B5B015-B16C-42B0-A9DA-C31ACC83B56F}"/>
              </a:ext>
            </a:extLst>
          </p:cNvPr>
          <p:cNvSpPr>
            <a:spLocks noGrp="1"/>
          </p:cNvSpPr>
          <p:nvPr>
            <p:ph type="sldNum" sz="quarter" idx="18"/>
          </p:nvPr>
        </p:nvSpPr>
        <p:spPr>
          <a:xfrm>
            <a:off x="10126131" y="6953308"/>
            <a:ext cx="442911" cy="385763"/>
          </a:xfrm>
        </p:spPr>
        <p:txBody>
          <a:bodyPr/>
          <a:lstStyle>
            <a:lvl1pPr>
              <a:defRPr>
                <a:solidFill>
                  <a:schemeClr val="accent2"/>
                </a:solidFill>
              </a:defRPr>
            </a:lvl1pPr>
          </a:lstStyle>
          <a:p>
            <a:fld id="{9350A4DD-A22B-49B1-926C-965716516F84}" type="slidenum">
              <a:rPr lang="en-GB" smtClean="0"/>
              <a:pPr/>
              <a:t>‹#›</a:t>
            </a:fld>
            <a:endParaRPr lang="en-GB" dirty="0"/>
          </a:p>
        </p:txBody>
      </p:sp>
    </p:spTree>
    <p:extLst>
      <p:ext uri="{BB962C8B-B14F-4D97-AF65-F5344CB8AC3E}">
        <p14:creationId xmlns:p14="http://schemas.microsoft.com/office/powerpoint/2010/main" val="950650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black">
          <a:xfrm>
            <a:off x="800031" y="1795423"/>
            <a:ext cx="9344199" cy="4841932"/>
          </a:xfrm>
        </p:spPr>
        <p:txBody>
          <a:bodyPr/>
          <a:lstStyle>
            <a:lvl1pPr>
              <a:defRPr>
                <a:latin typeface="SwissReSans" pitchFamily="34" charset="0"/>
              </a:defRPr>
            </a:lvl1pPr>
            <a:lvl2pPr>
              <a:defRPr>
                <a:latin typeface="SwissReSans" pitchFamily="34" charset="0"/>
              </a:defRPr>
            </a:lvl2pPr>
            <a:lvl3pPr>
              <a:defRPr>
                <a:latin typeface="SwissReSans" pitchFamily="34" charset="0"/>
              </a:defRPr>
            </a:lvl3pPr>
            <a:lvl4pPr>
              <a:defRPr>
                <a:latin typeface="SwissReSans" pitchFamily="34" charset="0"/>
              </a:defRPr>
            </a:lvl4pPr>
            <a:lvl5pPr>
              <a:defRPr>
                <a:latin typeface="SwissReSans"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itle 4"/>
          <p:cNvSpPr>
            <a:spLocks noGrp="1"/>
          </p:cNvSpPr>
          <p:nvPr>
            <p:ph type="title"/>
          </p:nvPr>
        </p:nvSpPr>
        <p:spPr/>
        <p:txBody>
          <a:bodyPr/>
          <a:lstStyle/>
          <a:p>
            <a:r>
              <a:rPr lang="en-GB"/>
              <a:t>Click to edit Master title style</a:t>
            </a:r>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1053297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solidFill>
        <a:effectLst/>
      </p:bgPr>
    </p:bg>
    <p:spTree>
      <p:nvGrpSpPr>
        <p:cNvPr id="1" name=""/>
        <p:cNvGrpSpPr/>
        <p:nvPr/>
      </p:nvGrpSpPr>
      <p:grpSpPr>
        <a:xfrm>
          <a:off x="0" y="0"/>
          <a:ext cx="0" cy="0"/>
          <a:chOff x="0" y="0"/>
          <a:chExt cx="0" cy="0"/>
        </a:xfrm>
      </p:grpSpPr>
      <p:sp>
        <p:nvSpPr>
          <p:cNvPr id="8" name="Rectangle 7"/>
          <p:cNvSpPr/>
          <p:nvPr userDrawn="1"/>
        </p:nvSpPr>
        <p:spPr>
          <a:xfrm>
            <a:off x="4964895" y="534009"/>
            <a:ext cx="5726918" cy="7025666"/>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7" name="Rectangle 6"/>
          <p:cNvSpPr/>
          <p:nvPr userDrawn="1"/>
        </p:nvSpPr>
        <p:spPr>
          <a:xfrm>
            <a:off x="4883182" y="441326"/>
            <a:ext cx="91059" cy="7118350"/>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3" name="Rectangle 12"/>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5" name="Oval 14"/>
          <p:cNvSpPr/>
          <p:nvPr/>
        </p:nvSpPr>
        <p:spPr>
          <a:xfrm>
            <a:off x="9284874" y="-19958"/>
            <a:ext cx="1150600" cy="115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37" name="Text Placeholder 32"/>
          <p:cNvSpPr>
            <a:spLocks noGrp="1"/>
          </p:cNvSpPr>
          <p:nvPr userDrawn="1">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grpSp>
        <p:nvGrpSpPr>
          <p:cNvPr id="3" name="Group 2"/>
          <p:cNvGrpSpPr/>
          <p:nvPr userDrawn="1"/>
        </p:nvGrpSpPr>
        <p:grpSpPr>
          <a:xfrm>
            <a:off x="-1" y="-32658"/>
            <a:ext cx="2086791" cy="566666"/>
            <a:chOff x="-1" y="-32658"/>
            <a:chExt cx="2086791" cy="566666"/>
          </a:xfrm>
        </p:grpSpPr>
        <p:sp>
          <p:nvSpPr>
            <p:cNvPr id="2"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472" y="43341"/>
              <a:ext cx="630641" cy="414668"/>
            </a:xfrm>
            <a:prstGeom prst="rect">
              <a:avLst/>
            </a:prstGeom>
          </p:spPr>
        </p:pic>
      </p:grpSp>
      <p:sp>
        <p:nvSpPr>
          <p:cNvPr id="23" name="Slide Number Placeholder 22"/>
          <p:cNvSpPr>
            <a:spLocks noGrp="1"/>
          </p:cNvSpPr>
          <p:nvPr>
            <p:ph type="sldNum" sz="quarter" idx="18"/>
          </p:nvPr>
        </p:nvSpPr>
        <p:spPr/>
        <p:txBody>
          <a:bodyPr/>
          <a:lstStyle/>
          <a:p>
            <a:fld id="{9350A4DD-A22B-49B1-926C-965716516F84}" type="slidenum">
              <a:rPr lang="en-GB" smtClean="0"/>
              <a:t>‹#›</a:t>
            </a:fld>
            <a:endParaRPr lang="en-GB" dirty="0"/>
          </a:p>
        </p:txBody>
      </p:sp>
      <p:sp>
        <p:nvSpPr>
          <p:cNvPr id="26" name="Text Placeholder 25"/>
          <p:cNvSpPr>
            <a:spLocks noGrp="1"/>
          </p:cNvSpPr>
          <p:nvPr>
            <p:ph type="body" sz="quarter" idx="19" hasCustomPrompt="1"/>
          </p:nvPr>
        </p:nvSpPr>
        <p:spPr>
          <a:xfrm>
            <a:off x="5235191" y="3788226"/>
            <a:ext cx="5200283" cy="1707699"/>
          </a:xfrm>
          <a:prstGeom prst="rect">
            <a:avLst/>
          </a:prstGeom>
        </p:spPr>
        <p:txBody>
          <a:bodyPr/>
          <a:lstStyle>
            <a:lvl1pPr marL="0" indent="0" algn="ctr">
              <a:buNone/>
              <a:defRPr sz="6000">
                <a:solidFill>
                  <a:schemeClr val="bg1"/>
                </a:solidFill>
              </a:defRPr>
            </a:lvl1pPr>
          </a:lstStyle>
          <a:p>
            <a:pPr lvl="0"/>
            <a:r>
              <a:rPr lang="en-US" dirty="0"/>
              <a:t>WORKPLACE PROPOSITION</a:t>
            </a:r>
            <a:endParaRPr lang="en-GB" dirty="0"/>
          </a:p>
        </p:txBody>
      </p:sp>
      <p:sp>
        <p:nvSpPr>
          <p:cNvPr id="5" name="Text Placeholder 4"/>
          <p:cNvSpPr>
            <a:spLocks noGrp="1"/>
          </p:cNvSpPr>
          <p:nvPr>
            <p:ph type="body" sz="quarter" idx="22" hasCustomPrompt="1"/>
          </p:nvPr>
        </p:nvSpPr>
        <p:spPr>
          <a:xfrm>
            <a:off x="9036775" y="7012049"/>
            <a:ext cx="1048500" cy="268279"/>
          </a:xfrm>
          <a:prstGeom prst="rect">
            <a:avLst/>
          </a:prstGeom>
        </p:spPr>
        <p:txBody>
          <a:bodyPr/>
          <a:lstStyle>
            <a:lvl1pPr marL="0" indent="0" algn="ctr">
              <a:buNone/>
              <a:defRPr sz="1400">
                <a:solidFill>
                  <a:schemeClr val="bg1"/>
                </a:solidFill>
              </a:defRPr>
            </a:lvl1pPr>
            <a:lvl2pPr marL="503971" indent="0">
              <a:buNone/>
              <a:defRPr/>
            </a:lvl2pPr>
            <a:lvl3pPr marL="1007943" indent="0">
              <a:buNone/>
              <a:defRPr/>
            </a:lvl3pPr>
          </a:lstStyle>
          <a:p>
            <a:pPr lvl="0"/>
            <a:r>
              <a:rPr lang="en-US" dirty="0"/>
              <a:t>00/00/0000</a:t>
            </a:r>
          </a:p>
        </p:txBody>
      </p:sp>
      <p:sp>
        <p:nvSpPr>
          <p:cNvPr id="16" name="Oval 15"/>
          <p:cNvSpPr/>
          <p:nvPr userDrawn="1"/>
        </p:nvSpPr>
        <p:spPr>
          <a:xfrm>
            <a:off x="6838726" y="1286227"/>
            <a:ext cx="1991319" cy="1991319"/>
          </a:xfrm>
          <a:prstGeom prst="ellipse">
            <a:avLst/>
          </a:prstGeom>
          <a:solidFill>
            <a:srgbClr val="EBE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9" name="Picture Placeholder 8"/>
          <p:cNvSpPr>
            <a:spLocks noGrp="1"/>
          </p:cNvSpPr>
          <p:nvPr>
            <p:ph type="pic" sz="quarter" idx="23"/>
          </p:nvPr>
        </p:nvSpPr>
        <p:spPr>
          <a:xfrm>
            <a:off x="6838724" y="1285652"/>
            <a:ext cx="1981795" cy="1982365"/>
          </a:xfrm>
          <a:prstGeom prst="ellipse">
            <a:avLst/>
          </a:prstGeom>
        </p:spPr>
        <p:txBody>
          <a:bodyPr/>
          <a:lstStyle>
            <a:lvl1pPr>
              <a:defRPr sz="1400"/>
            </a:lvl1pPr>
          </a:lstStyle>
          <a:p>
            <a:r>
              <a:rPr lang="en-US"/>
              <a:t>Click icon to add picture</a:t>
            </a:r>
            <a:endParaRPr lang="en-GB" dirty="0"/>
          </a:p>
        </p:txBody>
      </p:sp>
      <p:sp>
        <p:nvSpPr>
          <p:cNvPr id="14" name="Footer Placeholder 13"/>
          <p:cNvSpPr>
            <a:spLocks noGrp="1"/>
          </p:cNvSpPr>
          <p:nvPr>
            <p:ph type="ftr" sz="quarter" idx="24"/>
          </p:nvPr>
        </p:nvSpPr>
        <p:spPr>
          <a:xfrm>
            <a:off x="3670218" y="66674"/>
            <a:ext cx="3373456"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2949286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EFEFEF"/>
        </a:solidFill>
        <a:effectLst/>
      </p:bgPr>
    </p:bg>
    <p:spTree>
      <p:nvGrpSpPr>
        <p:cNvPr id="1" name=""/>
        <p:cNvGrpSpPr/>
        <p:nvPr/>
      </p:nvGrpSpPr>
      <p:grpSpPr>
        <a:xfrm>
          <a:off x="0" y="0"/>
          <a:ext cx="0" cy="0"/>
          <a:chOff x="0" y="0"/>
          <a:chExt cx="0" cy="0"/>
        </a:xfrm>
      </p:grpSpPr>
      <p:sp>
        <p:nvSpPr>
          <p:cNvPr id="35" name="Rectangle 34"/>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7" name="Text Placeholder 6"/>
          <p:cNvSpPr>
            <a:spLocks noGrp="1"/>
          </p:cNvSpPr>
          <p:nvPr>
            <p:ph type="body" sz="quarter" idx="16" hasCustomPrompt="1"/>
          </p:nvPr>
        </p:nvSpPr>
        <p:spPr>
          <a:xfrm>
            <a:off x="2938724" y="3964543"/>
            <a:ext cx="4813300" cy="908908"/>
          </a:xfrm>
          <a:prstGeom prst="rect">
            <a:avLst/>
          </a:prstGeom>
        </p:spPr>
        <p:txBody>
          <a:bodyPr/>
          <a:lstStyle>
            <a:lvl1pPr marL="0" indent="0" algn="ctr">
              <a:buNone/>
              <a:defRPr sz="3200" b="1" baseline="0">
                <a:solidFill>
                  <a:schemeClr val="bg1"/>
                </a:solidFill>
                <a:latin typeface="+mj-lt"/>
              </a:defRPr>
            </a:lvl1pPr>
          </a:lstStyle>
          <a:p>
            <a:pPr lvl="0"/>
            <a:r>
              <a:rPr lang="en-GB" dirty="0"/>
              <a:t>This is a subtitle and will be on two lines if you can</a:t>
            </a:r>
          </a:p>
        </p:txBody>
      </p:sp>
      <p:sp>
        <p:nvSpPr>
          <p:cNvPr id="5" name="Text Placeholder 4"/>
          <p:cNvSpPr>
            <a:spLocks noGrp="1"/>
          </p:cNvSpPr>
          <p:nvPr>
            <p:ph type="body" sz="quarter" idx="15" hasCustomPrompt="1"/>
          </p:nvPr>
        </p:nvSpPr>
        <p:spPr>
          <a:xfrm>
            <a:off x="685865" y="3187700"/>
            <a:ext cx="9319018" cy="665616"/>
          </a:xfrm>
          <a:prstGeom prst="rect">
            <a:avLst/>
          </a:prstGeom>
        </p:spPr>
        <p:txBody>
          <a:bodyPr/>
          <a:lstStyle>
            <a:lvl1pPr marL="0" indent="0" algn="ctr">
              <a:buNone/>
              <a:defRPr sz="6000" baseline="0">
                <a:solidFill>
                  <a:schemeClr val="bg1"/>
                </a:solidFill>
              </a:defRPr>
            </a:lvl1pPr>
          </a:lstStyle>
          <a:p>
            <a:pPr lvl="0"/>
            <a:r>
              <a:rPr lang="en-US" dirty="0"/>
              <a:t>PROPOSITION PRESENTATION</a:t>
            </a:r>
            <a:endParaRPr lang="en-GB" dirty="0"/>
          </a:p>
        </p:txBody>
      </p:sp>
      <p:sp>
        <p:nvSpPr>
          <p:cNvPr id="22" name="Text Placeholder 32"/>
          <p:cNvSpPr>
            <a:spLocks noGrp="1"/>
          </p:cNvSpPr>
          <p:nvPr>
            <p:ph type="body" sz="quarter" idx="18"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grpSp>
        <p:nvGrpSpPr>
          <p:cNvPr id="24" name="Group 23"/>
          <p:cNvGrpSpPr/>
          <p:nvPr userDrawn="1"/>
        </p:nvGrpSpPr>
        <p:grpSpPr>
          <a:xfrm>
            <a:off x="-1" y="-32658"/>
            <a:ext cx="2086791" cy="566666"/>
            <a:chOff x="-1" y="-32658"/>
            <a:chExt cx="2086791" cy="566666"/>
          </a:xfrm>
        </p:grpSpPr>
        <p:sp>
          <p:nvSpPr>
            <p:cNvPr id="25"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9"/>
          </p:nvPr>
        </p:nvSpPr>
        <p:spPr/>
        <p:txBody>
          <a:bodyPr/>
          <a:lstStyle/>
          <a:p>
            <a:fld id="{9350A4DD-A22B-49B1-926C-965716516F84}" type="slidenum">
              <a:rPr lang="en-GB" smtClean="0"/>
              <a:t>‹#›</a:t>
            </a:fld>
            <a:endParaRPr lang="en-GB" dirty="0"/>
          </a:p>
        </p:txBody>
      </p:sp>
      <p:sp>
        <p:nvSpPr>
          <p:cNvPr id="33" name="Oval 32"/>
          <p:cNvSpPr/>
          <p:nvPr userDrawn="1"/>
        </p:nvSpPr>
        <p:spPr>
          <a:xfrm>
            <a:off x="9284874" y="-19958"/>
            <a:ext cx="1150600" cy="115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16" name="Text Placeholder 4"/>
          <p:cNvSpPr>
            <a:spLocks noGrp="1"/>
          </p:cNvSpPr>
          <p:nvPr>
            <p:ph type="body" sz="quarter" idx="22" hasCustomPrompt="1"/>
          </p:nvPr>
        </p:nvSpPr>
        <p:spPr>
          <a:xfrm>
            <a:off x="9036775" y="7012049"/>
            <a:ext cx="1048500" cy="268279"/>
          </a:xfrm>
          <a:prstGeom prst="rect">
            <a:avLst/>
          </a:prstGeom>
        </p:spPr>
        <p:txBody>
          <a:bodyPr/>
          <a:lstStyle>
            <a:lvl1pPr marL="0" indent="0" algn="ctr">
              <a:buNone/>
              <a:defRPr sz="1400">
                <a:solidFill>
                  <a:schemeClr val="bg1"/>
                </a:solidFill>
              </a:defRPr>
            </a:lvl1pPr>
            <a:lvl2pPr marL="503971" indent="0">
              <a:buNone/>
              <a:defRPr/>
            </a:lvl2pPr>
            <a:lvl3pPr marL="1007943" indent="0">
              <a:buNone/>
              <a:defRPr/>
            </a:lvl3pPr>
          </a:lstStyle>
          <a:p>
            <a:pPr lvl="0"/>
            <a:r>
              <a:rPr lang="en-US" dirty="0"/>
              <a:t>00/00/0000</a:t>
            </a:r>
          </a:p>
        </p:txBody>
      </p:sp>
      <p:sp>
        <p:nvSpPr>
          <p:cNvPr id="13" name="Footer Placeholder 8"/>
          <p:cNvSpPr>
            <a:spLocks noGrp="1"/>
          </p:cNvSpPr>
          <p:nvPr>
            <p:ph type="ftr" sz="quarter" idx="40"/>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26871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4"/>
        </a:solidFill>
        <a:effectLst/>
      </p:bgPr>
    </p:bg>
    <p:spTree>
      <p:nvGrpSpPr>
        <p:cNvPr id="1" name=""/>
        <p:cNvGrpSpPr/>
        <p:nvPr/>
      </p:nvGrpSpPr>
      <p:grpSpPr>
        <a:xfrm>
          <a:off x="0" y="0"/>
          <a:ext cx="0" cy="0"/>
          <a:chOff x="0" y="0"/>
          <a:chExt cx="0" cy="0"/>
        </a:xfrm>
      </p:grpSpPr>
      <p:sp>
        <p:nvSpPr>
          <p:cNvPr id="7" name="Rectangle 6"/>
          <p:cNvSpPr/>
          <p:nvPr userDrawn="1"/>
        </p:nvSpPr>
        <p:spPr>
          <a:xfrm>
            <a:off x="3368120" y="534009"/>
            <a:ext cx="5587343" cy="7025666"/>
          </a:xfrm>
          <a:prstGeom prst="rect">
            <a:avLst/>
          </a:prstGeom>
          <a:solidFill>
            <a:srgbClr val="5C5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8" name="Rectangle 7"/>
          <p:cNvSpPr/>
          <p:nvPr userDrawn="1"/>
        </p:nvSpPr>
        <p:spPr>
          <a:xfrm>
            <a:off x="0" y="544058"/>
            <a:ext cx="3295662" cy="70256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grpSp>
        <p:nvGrpSpPr>
          <p:cNvPr id="62" name="Group 61"/>
          <p:cNvGrpSpPr/>
          <p:nvPr userDrawn="1"/>
        </p:nvGrpSpPr>
        <p:grpSpPr>
          <a:xfrm>
            <a:off x="3154811" y="534010"/>
            <a:ext cx="442946" cy="7025666"/>
            <a:chOff x="3171139" y="561392"/>
            <a:chExt cx="442946" cy="6998283"/>
          </a:xfrm>
        </p:grpSpPr>
        <p:sp>
          <p:nvSpPr>
            <p:cNvPr id="63" name="Right Triangle 62"/>
            <p:cNvSpPr/>
            <p:nvPr userDrawn="1"/>
          </p:nvSpPr>
          <p:spPr>
            <a:xfrm rot="13500000">
              <a:off x="3171139" y="3772438"/>
              <a:ext cx="442946" cy="442946"/>
            </a:xfrm>
            <a:prstGeom prst="rtTriangle">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64" name="Rectangle 63"/>
            <p:cNvSpPr/>
            <p:nvPr userDrawn="1"/>
          </p:nvSpPr>
          <p:spPr>
            <a:xfrm>
              <a:off x="3299381" y="561392"/>
              <a:ext cx="104117" cy="6998283"/>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4" name="Rectangle 3"/>
          <p:cNvSpPr/>
          <p:nvPr userDrawn="1"/>
        </p:nvSpPr>
        <p:spPr>
          <a:xfrm>
            <a:off x="8954430" y="534008"/>
            <a:ext cx="1736349" cy="7025666"/>
          </a:xfrm>
          <a:prstGeom prst="rect">
            <a:avLst/>
          </a:prstGeom>
          <a:blipFill>
            <a:blip r:embed="rId2" cstate="email">
              <a:extLst>
                <a:ext uri="{28A0092B-C50C-407E-A947-70E740481C1C}">
                  <a14:useLocalDpi xmlns:a14="http://schemas.microsoft.com/office/drawing/2010/main"/>
                </a:ext>
              </a:extLst>
            </a:blip>
            <a:srcRect/>
            <a:stretch>
              <a:fillRect t="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4" hasCustomPrompt="1"/>
          </p:nvPr>
        </p:nvSpPr>
        <p:spPr>
          <a:xfrm>
            <a:off x="460020" y="4430468"/>
            <a:ext cx="2347912" cy="734388"/>
          </a:xfrm>
          <a:prstGeom prst="rect">
            <a:avLst/>
          </a:prstGeom>
        </p:spPr>
        <p:txBody>
          <a:bodyPr/>
          <a:lstStyle>
            <a:lvl1pPr marL="0" indent="0" algn="ctr">
              <a:buNone/>
              <a:defRPr sz="2400" b="1">
                <a:solidFill>
                  <a:schemeClr val="accent1"/>
                </a:solidFill>
                <a:latin typeface="+mj-lt"/>
              </a:defRPr>
            </a:lvl1pPr>
          </a:lstStyle>
          <a:p>
            <a:pPr lvl="0"/>
            <a:r>
              <a:rPr lang="en-GB" dirty="0"/>
              <a:t>Sub title to contents</a:t>
            </a:r>
          </a:p>
        </p:txBody>
      </p:sp>
      <p:pic>
        <p:nvPicPr>
          <p:cNvPr id="25" name="Picture 2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48410" y="2918490"/>
            <a:ext cx="571132" cy="708493"/>
          </a:xfrm>
          <a:prstGeom prst="rect">
            <a:avLst/>
          </a:prstGeom>
        </p:spPr>
      </p:pic>
      <p:sp>
        <p:nvSpPr>
          <p:cNvPr id="3" name="Text Placeholder 2"/>
          <p:cNvSpPr>
            <a:spLocks noGrp="1"/>
          </p:cNvSpPr>
          <p:nvPr>
            <p:ph type="body" sz="quarter" idx="18" hasCustomPrompt="1"/>
          </p:nvPr>
        </p:nvSpPr>
        <p:spPr>
          <a:xfrm>
            <a:off x="4254312" y="1182331"/>
            <a:ext cx="3794417" cy="282154"/>
          </a:xfrm>
          <a:prstGeom prst="rect">
            <a:avLst/>
          </a:prstGeom>
        </p:spPr>
        <p:txBody>
          <a:bodyPr/>
          <a:lstStyle>
            <a:lvl1pPr marL="0" indent="0">
              <a:buNone/>
              <a:defRPr sz="2400" b="1" baseline="0">
                <a:solidFill>
                  <a:schemeClr val="accent1"/>
                </a:solidFill>
              </a:defRPr>
            </a:lvl1pPr>
          </a:lstStyle>
          <a:p>
            <a:pPr lvl="0"/>
            <a:r>
              <a:rPr lang="en-GB" dirty="0"/>
              <a:t>1. This is the page title</a:t>
            </a:r>
          </a:p>
        </p:txBody>
      </p:sp>
      <p:sp>
        <p:nvSpPr>
          <p:cNvPr id="26" name="Text Placeholder 2"/>
          <p:cNvSpPr>
            <a:spLocks noGrp="1"/>
          </p:cNvSpPr>
          <p:nvPr>
            <p:ph type="body" sz="quarter" idx="20" hasCustomPrompt="1"/>
          </p:nvPr>
        </p:nvSpPr>
        <p:spPr>
          <a:xfrm>
            <a:off x="4254312" y="2115691"/>
            <a:ext cx="3794417" cy="278533"/>
          </a:xfrm>
          <a:prstGeom prst="rect">
            <a:avLst/>
          </a:prstGeom>
        </p:spPr>
        <p:txBody>
          <a:bodyPr/>
          <a:lstStyle>
            <a:lvl1pPr marL="0" indent="0">
              <a:buNone/>
              <a:defRPr sz="2400" b="1" baseline="0">
                <a:solidFill>
                  <a:schemeClr val="accent1"/>
                </a:solidFill>
              </a:defRPr>
            </a:lvl1pPr>
          </a:lstStyle>
          <a:p>
            <a:pPr lvl="0"/>
            <a:r>
              <a:rPr lang="en-GB" dirty="0"/>
              <a:t>2. This is the page title</a:t>
            </a:r>
          </a:p>
        </p:txBody>
      </p:sp>
      <p:sp>
        <p:nvSpPr>
          <p:cNvPr id="30" name="Text Placeholder 2"/>
          <p:cNvSpPr>
            <a:spLocks noGrp="1"/>
          </p:cNvSpPr>
          <p:nvPr>
            <p:ph type="body" sz="quarter" idx="22" hasCustomPrompt="1"/>
          </p:nvPr>
        </p:nvSpPr>
        <p:spPr>
          <a:xfrm>
            <a:off x="4254312" y="3034602"/>
            <a:ext cx="3794417" cy="274653"/>
          </a:xfrm>
          <a:prstGeom prst="rect">
            <a:avLst/>
          </a:prstGeom>
        </p:spPr>
        <p:txBody>
          <a:bodyPr/>
          <a:lstStyle>
            <a:lvl1pPr marL="0" indent="0">
              <a:buNone/>
              <a:defRPr sz="2400" b="1" baseline="0">
                <a:solidFill>
                  <a:schemeClr val="accent1"/>
                </a:solidFill>
              </a:defRPr>
            </a:lvl1pPr>
          </a:lstStyle>
          <a:p>
            <a:pPr lvl="0"/>
            <a:r>
              <a:rPr lang="en-GB" dirty="0"/>
              <a:t>3. This is the page title</a:t>
            </a:r>
          </a:p>
        </p:txBody>
      </p:sp>
      <p:sp>
        <p:nvSpPr>
          <p:cNvPr id="40" name="Text Placeholder 2"/>
          <p:cNvSpPr>
            <a:spLocks noGrp="1"/>
          </p:cNvSpPr>
          <p:nvPr>
            <p:ph type="body" sz="quarter" idx="32" hasCustomPrompt="1"/>
          </p:nvPr>
        </p:nvSpPr>
        <p:spPr>
          <a:xfrm>
            <a:off x="4254312" y="3947021"/>
            <a:ext cx="3794417" cy="307236"/>
          </a:xfrm>
          <a:prstGeom prst="rect">
            <a:avLst/>
          </a:prstGeom>
        </p:spPr>
        <p:txBody>
          <a:bodyPr/>
          <a:lstStyle>
            <a:lvl1pPr marL="0" indent="0">
              <a:buNone/>
              <a:defRPr sz="2400" b="1" baseline="0">
                <a:solidFill>
                  <a:schemeClr val="accent1"/>
                </a:solidFill>
              </a:defRPr>
            </a:lvl1pPr>
          </a:lstStyle>
          <a:p>
            <a:pPr lvl="0"/>
            <a:r>
              <a:rPr lang="en-GB" dirty="0"/>
              <a:t>4. This is the page title</a:t>
            </a:r>
          </a:p>
        </p:txBody>
      </p:sp>
      <p:sp>
        <p:nvSpPr>
          <p:cNvPr id="42" name="Text Placeholder 2"/>
          <p:cNvSpPr>
            <a:spLocks noGrp="1"/>
          </p:cNvSpPr>
          <p:nvPr>
            <p:ph type="body" sz="quarter" idx="34" hasCustomPrompt="1"/>
          </p:nvPr>
        </p:nvSpPr>
        <p:spPr>
          <a:xfrm>
            <a:off x="4254312" y="4817345"/>
            <a:ext cx="3794417" cy="311115"/>
          </a:xfrm>
          <a:prstGeom prst="rect">
            <a:avLst/>
          </a:prstGeom>
        </p:spPr>
        <p:txBody>
          <a:bodyPr/>
          <a:lstStyle>
            <a:lvl1pPr marL="0" indent="0">
              <a:buNone/>
              <a:defRPr sz="2400" b="1" baseline="0">
                <a:solidFill>
                  <a:schemeClr val="accent1"/>
                </a:solidFill>
              </a:defRPr>
            </a:lvl1pPr>
          </a:lstStyle>
          <a:p>
            <a:pPr lvl="0"/>
            <a:r>
              <a:rPr lang="en-GB" dirty="0"/>
              <a:t>5. This is the page title</a:t>
            </a:r>
          </a:p>
        </p:txBody>
      </p:sp>
      <p:sp>
        <p:nvSpPr>
          <p:cNvPr id="43" name="Text Placeholder 2"/>
          <p:cNvSpPr>
            <a:spLocks noGrp="1"/>
          </p:cNvSpPr>
          <p:nvPr>
            <p:ph type="body" sz="quarter" idx="35" hasCustomPrompt="1"/>
          </p:nvPr>
        </p:nvSpPr>
        <p:spPr>
          <a:xfrm>
            <a:off x="4254312" y="5782771"/>
            <a:ext cx="3794417" cy="260719"/>
          </a:xfrm>
          <a:prstGeom prst="rect">
            <a:avLst/>
          </a:prstGeom>
        </p:spPr>
        <p:txBody>
          <a:bodyPr/>
          <a:lstStyle>
            <a:lvl1pPr marL="0" indent="0">
              <a:buNone/>
              <a:defRPr sz="2400" b="1" baseline="0">
                <a:solidFill>
                  <a:schemeClr val="accent1"/>
                </a:solidFill>
              </a:defRPr>
            </a:lvl1pPr>
          </a:lstStyle>
          <a:p>
            <a:pPr lvl="0"/>
            <a:r>
              <a:rPr lang="en-GB" dirty="0"/>
              <a:t>6. This is the page title</a:t>
            </a:r>
          </a:p>
        </p:txBody>
      </p:sp>
      <p:sp>
        <p:nvSpPr>
          <p:cNvPr id="2" name="Slide Number Placeholder 1"/>
          <p:cNvSpPr>
            <a:spLocks noGrp="1"/>
          </p:cNvSpPr>
          <p:nvPr>
            <p:ph type="sldNum" sz="quarter" idx="38"/>
          </p:nvPr>
        </p:nvSpPr>
        <p:spPr/>
        <p:txBody>
          <a:bodyPr/>
          <a:lstStyle/>
          <a:p>
            <a:fld id="{9350A4DD-A22B-49B1-926C-965716516F84}" type="slidenum">
              <a:rPr lang="en-GB" smtClean="0"/>
              <a:t>‹#›</a:t>
            </a:fld>
            <a:endParaRPr lang="en-GB" dirty="0"/>
          </a:p>
        </p:txBody>
      </p:sp>
      <p:sp>
        <p:nvSpPr>
          <p:cNvPr id="27" name="Text Placeholder 2"/>
          <p:cNvSpPr>
            <a:spLocks noGrp="1"/>
          </p:cNvSpPr>
          <p:nvPr>
            <p:ph type="body" sz="quarter" idx="39" hasCustomPrompt="1"/>
          </p:nvPr>
        </p:nvSpPr>
        <p:spPr>
          <a:xfrm>
            <a:off x="4254312" y="6665722"/>
            <a:ext cx="3794417" cy="260719"/>
          </a:xfrm>
          <a:prstGeom prst="rect">
            <a:avLst/>
          </a:prstGeom>
        </p:spPr>
        <p:txBody>
          <a:bodyPr/>
          <a:lstStyle>
            <a:lvl1pPr marL="0" indent="0">
              <a:buNone/>
              <a:defRPr sz="2400" b="1" baseline="0">
                <a:solidFill>
                  <a:schemeClr val="accent1"/>
                </a:solidFill>
              </a:defRPr>
            </a:lvl1pPr>
          </a:lstStyle>
          <a:p>
            <a:pPr lvl="0"/>
            <a:r>
              <a:rPr lang="en-GB" dirty="0"/>
              <a:t>6. This is the page title</a:t>
            </a:r>
          </a:p>
        </p:txBody>
      </p:sp>
      <p:sp>
        <p:nvSpPr>
          <p:cNvPr id="6" name="TextBox 5"/>
          <p:cNvSpPr txBox="1"/>
          <p:nvPr userDrawn="1"/>
        </p:nvSpPr>
        <p:spPr>
          <a:xfrm>
            <a:off x="0" y="3666137"/>
            <a:ext cx="3283052" cy="707886"/>
          </a:xfrm>
          <a:prstGeom prst="rect">
            <a:avLst/>
          </a:prstGeom>
          <a:noFill/>
        </p:spPr>
        <p:txBody>
          <a:bodyPr wrap="square" rtlCol="0">
            <a:spAutoFit/>
          </a:bodyPr>
          <a:lstStyle/>
          <a:p>
            <a:pPr algn="ctr"/>
            <a:r>
              <a:rPr lang="en-GB" sz="4000" dirty="0">
                <a:solidFill>
                  <a:schemeClr val="accent6"/>
                </a:solidFill>
              </a:rPr>
              <a:t>Contents</a:t>
            </a:r>
          </a:p>
        </p:txBody>
      </p:sp>
      <p:sp>
        <p:nvSpPr>
          <p:cNvPr id="55" name="Rectangle 54"/>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2"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9" name="Footer Placeholder 8"/>
          <p:cNvSpPr>
            <a:spLocks noGrp="1"/>
          </p:cNvSpPr>
          <p:nvPr>
            <p:ph type="ftr" sz="quarter" idx="40"/>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215058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4"/>
        </a:solidFill>
        <a:effectLst/>
      </p:bgPr>
    </p:bg>
    <p:spTree>
      <p:nvGrpSpPr>
        <p:cNvPr id="1" name=""/>
        <p:cNvGrpSpPr/>
        <p:nvPr/>
      </p:nvGrpSpPr>
      <p:grpSpPr>
        <a:xfrm>
          <a:off x="0" y="0"/>
          <a:ext cx="0" cy="0"/>
          <a:chOff x="0" y="0"/>
          <a:chExt cx="0" cy="0"/>
        </a:xfrm>
      </p:grpSpPr>
      <p:sp>
        <p:nvSpPr>
          <p:cNvPr id="7" name="Rectangle 6"/>
          <p:cNvSpPr/>
          <p:nvPr userDrawn="1"/>
        </p:nvSpPr>
        <p:spPr>
          <a:xfrm>
            <a:off x="3368120" y="534009"/>
            <a:ext cx="5587343" cy="7025666"/>
          </a:xfrm>
          <a:prstGeom prst="rect">
            <a:avLst/>
          </a:prstGeom>
          <a:solidFill>
            <a:srgbClr val="5C5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8" name="Rectangle 7"/>
          <p:cNvSpPr/>
          <p:nvPr userDrawn="1"/>
        </p:nvSpPr>
        <p:spPr>
          <a:xfrm>
            <a:off x="0" y="544058"/>
            <a:ext cx="3295662" cy="702566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62" name="Group 61"/>
          <p:cNvGrpSpPr/>
          <p:nvPr userDrawn="1"/>
        </p:nvGrpSpPr>
        <p:grpSpPr>
          <a:xfrm>
            <a:off x="3154811" y="534010"/>
            <a:ext cx="442946" cy="7025666"/>
            <a:chOff x="3171139" y="561392"/>
            <a:chExt cx="442946" cy="6998283"/>
          </a:xfrm>
        </p:grpSpPr>
        <p:sp>
          <p:nvSpPr>
            <p:cNvPr id="63" name="Right Triangle 62"/>
            <p:cNvSpPr/>
            <p:nvPr userDrawn="1"/>
          </p:nvSpPr>
          <p:spPr>
            <a:xfrm rot="13500000">
              <a:off x="3171139" y="3772438"/>
              <a:ext cx="442946" cy="442946"/>
            </a:xfrm>
            <a:prstGeom prst="rtTriangle">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64" name="Rectangle 63"/>
            <p:cNvSpPr/>
            <p:nvPr userDrawn="1"/>
          </p:nvSpPr>
          <p:spPr>
            <a:xfrm>
              <a:off x="3299381" y="561392"/>
              <a:ext cx="104117" cy="6998283"/>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4" name="Rectangle 3"/>
          <p:cNvSpPr/>
          <p:nvPr userDrawn="1"/>
        </p:nvSpPr>
        <p:spPr>
          <a:xfrm>
            <a:off x="8954430" y="534008"/>
            <a:ext cx="1736349" cy="7025666"/>
          </a:xfrm>
          <a:prstGeom prst="rect">
            <a:avLst/>
          </a:prstGeom>
          <a:blipFill>
            <a:blip r:embed="rId2"/>
            <a:srcRect/>
            <a:stretch>
              <a:fillRect l="-339391" t="143" r="-132891" b="-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p:cNvSpPr>
            <a:spLocks noGrp="1"/>
          </p:cNvSpPr>
          <p:nvPr>
            <p:ph type="body" sz="quarter" idx="14" hasCustomPrompt="1"/>
          </p:nvPr>
        </p:nvSpPr>
        <p:spPr>
          <a:xfrm>
            <a:off x="460020" y="4430468"/>
            <a:ext cx="2347912" cy="734388"/>
          </a:xfrm>
          <a:prstGeom prst="rect">
            <a:avLst/>
          </a:prstGeom>
        </p:spPr>
        <p:txBody>
          <a:bodyPr/>
          <a:lstStyle>
            <a:lvl1pPr marL="0" indent="0" algn="ctr">
              <a:buNone/>
              <a:defRPr sz="2400" b="1">
                <a:solidFill>
                  <a:schemeClr val="accent1"/>
                </a:solidFill>
                <a:latin typeface="+mj-lt"/>
              </a:defRPr>
            </a:lvl1pPr>
          </a:lstStyle>
          <a:p>
            <a:pPr lvl="0"/>
            <a:r>
              <a:rPr lang="en-GB"/>
              <a:t>Sub title to contents</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410" y="2918490"/>
            <a:ext cx="571132" cy="708493"/>
          </a:xfrm>
          <a:prstGeom prst="rect">
            <a:avLst/>
          </a:prstGeom>
        </p:spPr>
      </p:pic>
      <p:sp>
        <p:nvSpPr>
          <p:cNvPr id="3" name="Text Placeholder 2"/>
          <p:cNvSpPr>
            <a:spLocks noGrp="1"/>
          </p:cNvSpPr>
          <p:nvPr>
            <p:ph type="body" sz="quarter" idx="18" hasCustomPrompt="1"/>
          </p:nvPr>
        </p:nvSpPr>
        <p:spPr>
          <a:xfrm>
            <a:off x="4254312" y="1182331"/>
            <a:ext cx="3794417" cy="282154"/>
          </a:xfrm>
          <a:prstGeom prst="rect">
            <a:avLst/>
          </a:prstGeom>
        </p:spPr>
        <p:txBody>
          <a:bodyPr/>
          <a:lstStyle>
            <a:lvl1pPr marL="0" indent="0">
              <a:buNone/>
              <a:defRPr sz="2400" b="1" baseline="0">
                <a:solidFill>
                  <a:schemeClr val="accent1"/>
                </a:solidFill>
              </a:defRPr>
            </a:lvl1pPr>
          </a:lstStyle>
          <a:p>
            <a:pPr lvl="0"/>
            <a:r>
              <a:rPr lang="en-GB"/>
              <a:t>1. This is the page title</a:t>
            </a:r>
          </a:p>
        </p:txBody>
      </p:sp>
      <p:sp>
        <p:nvSpPr>
          <p:cNvPr id="26" name="Text Placeholder 2"/>
          <p:cNvSpPr>
            <a:spLocks noGrp="1"/>
          </p:cNvSpPr>
          <p:nvPr>
            <p:ph type="body" sz="quarter" idx="20" hasCustomPrompt="1"/>
          </p:nvPr>
        </p:nvSpPr>
        <p:spPr>
          <a:xfrm>
            <a:off x="4254312" y="2115691"/>
            <a:ext cx="3794417" cy="278533"/>
          </a:xfrm>
          <a:prstGeom prst="rect">
            <a:avLst/>
          </a:prstGeom>
        </p:spPr>
        <p:txBody>
          <a:bodyPr/>
          <a:lstStyle>
            <a:lvl1pPr marL="0" indent="0">
              <a:buNone/>
              <a:defRPr sz="2400" b="1" baseline="0">
                <a:solidFill>
                  <a:schemeClr val="accent1"/>
                </a:solidFill>
              </a:defRPr>
            </a:lvl1pPr>
          </a:lstStyle>
          <a:p>
            <a:pPr lvl="0"/>
            <a:r>
              <a:rPr lang="en-GB"/>
              <a:t>2. This is the page title</a:t>
            </a:r>
          </a:p>
        </p:txBody>
      </p:sp>
      <p:sp>
        <p:nvSpPr>
          <p:cNvPr id="30" name="Text Placeholder 2"/>
          <p:cNvSpPr>
            <a:spLocks noGrp="1"/>
          </p:cNvSpPr>
          <p:nvPr>
            <p:ph type="body" sz="quarter" idx="22" hasCustomPrompt="1"/>
          </p:nvPr>
        </p:nvSpPr>
        <p:spPr>
          <a:xfrm>
            <a:off x="4254312" y="3034602"/>
            <a:ext cx="3794417" cy="274653"/>
          </a:xfrm>
          <a:prstGeom prst="rect">
            <a:avLst/>
          </a:prstGeom>
        </p:spPr>
        <p:txBody>
          <a:bodyPr/>
          <a:lstStyle>
            <a:lvl1pPr marL="0" indent="0">
              <a:buNone/>
              <a:defRPr sz="2400" b="1" baseline="0">
                <a:solidFill>
                  <a:schemeClr val="accent1"/>
                </a:solidFill>
              </a:defRPr>
            </a:lvl1pPr>
          </a:lstStyle>
          <a:p>
            <a:pPr lvl="0"/>
            <a:r>
              <a:rPr lang="en-GB"/>
              <a:t>3. This is the page title</a:t>
            </a:r>
          </a:p>
        </p:txBody>
      </p:sp>
      <p:sp>
        <p:nvSpPr>
          <p:cNvPr id="40" name="Text Placeholder 2"/>
          <p:cNvSpPr>
            <a:spLocks noGrp="1"/>
          </p:cNvSpPr>
          <p:nvPr>
            <p:ph type="body" sz="quarter" idx="32" hasCustomPrompt="1"/>
          </p:nvPr>
        </p:nvSpPr>
        <p:spPr>
          <a:xfrm>
            <a:off x="4254312" y="3947021"/>
            <a:ext cx="3794417" cy="307236"/>
          </a:xfrm>
          <a:prstGeom prst="rect">
            <a:avLst/>
          </a:prstGeom>
        </p:spPr>
        <p:txBody>
          <a:bodyPr/>
          <a:lstStyle>
            <a:lvl1pPr marL="0" indent="0">
              <a:buNone/>
              <a:defRPr sz="2400" b="1" baseline="0">
                <a:solidFill>
                  <a:schemeClr val="accent1"/>
                </a:solidFill>
              </a:defRPr>
            </a:lvl1pPr>
          </a:lstStyle>
          <a:p>
            <a:pPr lvl="0"/>
            <a:r>
              <a:rPr lang="en-GB"/>
              <a:t>4. This is the page title</a:t>
            </a:r>
          </a:p>
        </p:txBody>
      </p:sp>
      <p:sp>
        <p:nvSpPr>
          <p:cNvPr id="42" name="Text Placeholder 2"/>
          <p:cNvSpPr>
            <a:spLocks noGrp="1"/>
          </p:cNvSpPr>
          <p:nvPr>
            <p:ph type="body" sz="quarter" idx="34" hasCustomPrompt="1"/>
          </p:nvPr>
        </p:nvSpPr>
        <p:spPr>
          <a:xfrm>
            <a:off x="4254312" y="4817345"/>
            <a:ext cx="3794417" cy="311115"/>
          </a:xfrm>
          <a:prstGeom prst="rect">
            <a:avLst/>
          </a:prstGeom>
        </p:spPr>
        <p:txBody>
          <a:bodyPr/>
          <a:lstStyle>
            <a:lvl1pPr marL="0" indent="0">
              <a:buNone/>
              <a:defRPr sz="2400" b="1" baseline="0">
                <a:solidFill>
                  <a:schemeClr val="accent1"/>
                </a:solidFill>
              </a:defRPr>
            </a:lvl1pPr>
          </a:lstStyle>
          <a:p>
            <a:pPr lvl="0"/>
            <a:r>
              <a:rPr lang="en-GB"/>
              <a:t>5. This is the page title</a:t>
            </a:r>
          </a:p>
        </p:txBody>
      </p:sp>
      <p:sp>
        <p:nvSpPr>
          <p:cNvPr id="43" name="Text Placeholder 2"/>
          <p:cNvSpPr>
            <a:spLocks noGrp="1"/>
          </p:cNvSpPr>
          <p:nvPr>
            <p:ph type="body" sz="quarter" idx="35" hasCustomPrompt="1"/>
          </p:nvPr>
        </p:nvSpPr>
        <p:spPr>
          <a:xfrm>
            <a:off x="4254312" y="5782771"/>
            <a:ext cx="3794417" cy="260719"/>
          </a:xfrm>
          <a:prstGeom prst="rect">
            <a:avLst/>
          </a:prstGeom>
        </p:spPr>
        <p:txBody>
          <a:bodyPr/>
          <a:lstStyle>
            <a:lvl1pPr marL="0" indent="0">
              <a:buNone/>
              <a:defRPr sz="2400" b="1" baseline="0">
                <a:solidFill>
                  <a:schemeClr val="accent1"/>
                </a:solidFill>
              </a:defRPr>
            </a:lvl1pPr>
          </a:lstStyle>
          <a:p>
            <a:pPr lvl="0"/>
            <a:r>
              <a:rPr lang="en-GB"/>
              <a:t>6. This is the page title</a:t>
            </a:r>
          </a:p>
        </p:txBody>
      </p:sp>
      <p:sp>
        <p:nvSpPr>
          <p:cNvPr id="2" name="Slide Number Placeholder 1"/>
          <p:cNvSpPr>
            <a:spLocks noGrp="1"/>
          </p:cNvSpPr>
          <p:nvPr>
            <p:ph type="sldNum" sz="quarter" idx="38"/>
          </p:nvPr>
        </p:nvSpPr>
        <p:spPr/>
        <p:txBody>
          <a:bodyPr/>
          <a:lstStyle/>
          <a:p>
            <a:fld id="{9350A4DD-A22B-49B1-926C-965716516F84}" type="slidenum">
              <a:rPr lang="en-GB" smtClean="0"/>
              <a:t>‹#›</a:t>
            </a:fld>
            <a:endParaRPr lang="en-GB" dirty="0"/>
          </a:p>
        </p:txBody>
      </p:sp>
      <p:sp>
        <p:nvSpPr>
          <p:cNvPr id="27" name="Text Placeholder 2"/>
          <p:cNvSpPr>
            <a:spLocks noGrp="1"/>
          </p:cNvSpPr>
          <p:nvPr>
            <p:ph type="body" sz="quarter" idx="39" hasCustomPrompt="1"/>
          </p:nvPr>
        </p:nvSpPr>
        <p:spPr>
          <a:xfrm>
            <a:off x="4254312" y="6665722"/>
            <a:ext cx="3794417" cy="260719"/>
          </a:xfrm>
          <a:prstGeom prst="rect">
            <a:avLst/>
          </a:prstGeom>
        </p:spPr>
        <p:txBody>
          <a:bodyPr/>
          <a:lstStyle>
            <a:lvl1pPr marL="0" indent="0">
              <a:buNone/>
              <a:defRPr sz="2400" b="1" baseline="0">
                <a:solidFill>
                  <a:schemeClr val="accent1"/>
                </a:solidFill>
              </a:defRPr>
            </a:lvl1pPr>
          </a:lstStyle>
          <a:p>
            <a:pPr lvl="0"/>
            <a:r>
              <a:rPr lang="en-GB"/>
              <a:t>6. This is the page title</a:t>
            </a:r>
          </a:p>
        </p:txBody>
      </p:sp>
      <p:sp>
        <p:nvSpPr>
          <p:cNvPr id="6" name="TextBox 5"/>
          <p:cNvSpPr txBox="1"/>
          <p:nvPr userDrawn="1"/>
        </p:nvSpPr>
        <p:spPr>
          <a:xfrm>
            <a:off x="0" y="3666137"/>
            <a:ext cx="3283052" cy="707886"/>
          </a:xfrm>
          <a:prstGeom prst="rect">
            <a:avLst/>
          </a:prstGeom>
          <a:noFill/>
        </p:spPr>
        <p:txBody>
          <a:bodyPr wrap="square" rtlCol="0">
            <a:spAutoFit/>
          </a:bodyPr>
          <a:lstStyle/>
          <a:p>
            <a:pPr algn="ctr"/>
            <a:r>
              <a:rPr lang="en-GB" sz="4000" dirty="0">
                <a:solidFill>
                  <a:schemeClr val="accent6"/>
                </a:solidFill>
              </a:rPr>
              <a:t>Contents</a:t>
            </a:r>
          </a:p>
        </p:txBody>
      </p:sp>
      <p:sp>
        <p:nvSpPr>
          <p:cNvPr id="55" name="Rectangle 54"/>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2"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9" name="Footer Placeholder 8"/>
          <p:cNvSpPr>
            <a:spLocks noGrp="1"/>
          </p:cNvSpPr>
          <p:nvPr>
            <p:ph type="ftr" sz="quarter" idx="40"/>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2620379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rgbClr val="EFEFEF"/>
        </a:solidFill>
        <a:effectLst/>
      </p:bgPr>
    </p:bg>
    <p:spTree>
      <p:nvGrpSpPr>
        <p:cNvPr id="1" name=""/>
        <p:cNvGrpSpPr/>
        <p:nvPr/>
      </p:nvGrpSpPr>
      <p:grpSpPr>
        <a:xfrm>
          <a:off x="0" y="0"/>
          <a:ext cx="0" cy="0"/>
          <a:chOff x="0" y="0"/>
          <a:chExt cx="0" cy="0"/>
        </a:xfrm>
      </p:grpSpPr>
      <p:sp>
        <p:nvSpPr>
          <p:cNvPr id="19" name="Rectangle 18"/>
          <p:cNvSpPr/>
          <p:nvPr userDrawn="1"/>
        </p:nvSpPr>
        <p:spPr>
          <a:xfrm>
            <a:off x="-1064" y="534620"/>
            <a:ext cx="3567165" cy="70359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chemeClr val="accent2"/>
              </a:solidFill>
            </a:endParaRP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14" name="Text Placeholder 27"/>
          <p:cNvSpPr>
            <a:spLocks noGrp="1"/>
          </p:cNvSpPr>
          <p:nvPr>
            <p:ph type="body" sz="quarter" idx="20"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4"/>
                </a:solidFill>
                <a:latin typeface="+mj-lt"/>
              </a:defRPr>
            </a:lvl1pPr>
          </a:lstStyle>
          <a:p>
            <a:pPr lvl="0"/>
            <a:r>
              <a:rPr lang="en-GB" dirty="0"/>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15" name="Text Placeholder 25"/>
          <p:cNvSpPr>
            <a:spLocks noGrp="1"/>
          </p:cNvSpPr>
          <p:nvPr>
            <p:ph type="body" sz="quarter" idx="21"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dirty="0"/>
              <a:t>TITLE WILL BE HERE</a:t>
            </a:r>
            <a:endParaRPr lang="en-GB" dirty="0"/>
          </a:p>
        </p:txBody>
      </p:sp>
      <p:sp>
        <p:nvSpPr>
          <p:cNvPr id="2" name="Footer Placeholder 1"/>
          <p:cNvSpPr>
            <a:spLocks noGrp="1"/>
          </p:cNvSpPr>
          <p:nvPr>
            <p:ph type="ftr" sz="quarter" idx="22"/>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2263924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EFEFEF"/>
        </a:solidFill>
        <a:effectLst/>
      </p:bgPr>
    </p:bg>
    <p:spTree>
      <p:nvGrpSpPr>
        <p:cNvPr id="1" name=""/>
        <p:cNvGrpSpPr/>
        <p:nvPr/>
      </p:nvGrpSpPr>
      <p:grpSpPr>
        <a:xfrm>
          <a:off x="0" y="0"/>
          <a:ext cx="0" cy="0"/>
          <a:chOff x="0" y="0"/>
          <a:chExt cx="0" cy="0"/>
        </a:xfrm>
      </p:grpSpPr>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3" name="Text Placeholder 2"/>
          <p:cNvSpPr>
            <a:spLocks noGrp="1"/>
          </p:cNvSpPr>
          <p:nvPr>
            <p:ph type="body" sz="quarter" idx="31" hasCustomPrompt="1"/>
          </p:nvPr>
        </p:nvSpPr>
        <p:spPr>
          <a:xfrm>
            <a:off x="384174" y="1893084"/>
            <a:ext cx="3178175" cy="566378"/>
          </a:xfrm>
          <a:prstGeom prst="rect">
            <a:avLst/>
          </a:prstGeom>
        </p:spPr>
        <p:txBody>
          <a:bodyPr/>
          <a:lstStyle>
            <a:lvl1pPr marL="0" indent="0" algn="ctr">
              <a:buNone/>
              <a:defRPr sz="3600">
                <a:solidFill>
                  <a:schemeClr val="accent1"/>
                </a:solidFill>
              </a:defRPr>
            </a:lvl1pPr>
          </a:lstStyle>
          <a:p>
            <a:pPr lvl="0"/>
            <a:r>
              <a:rPr lang="en-US" dirty="0"/>
              <a:t>Subtitle Here</a:t>
            </a:r>
            <a:endParaRPr lang="en-GB" dirty="0"/>
          </a:p>
        </p:txBody>
      </p:sp>
      <p:sp>
        <p:nvSpPr>
          <p:cNvPr id="5" name="Text Placeholder 4"/>
          <p:cNvSpPr>
            <a:spLocks noGrp="1"/>
          </p:cNvSpPr>
          <p:nvPr>
            <p:ph type="body" sz="quarter" idx="32" hasCustomPrompt="1"/>
          </p:nvPr>
        </p:nvSpPr>
        <p:spPr>
          <a:xfrm>
            <a:off x="384175"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dirty="0"/>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15" name="Text Placeholder 4"/>
          <p:cNvSpPr>
            <a:spLocks noGrp="1"/>
          </p:cNvSpPr>
          <p:nvPr>
            <p:ph type="body" sz="quarter" idx="15" hasCustomPrompt="1"/>
          </p:nvPr>
        </p:nvSpPr>
        <p:spPr>
          <a:xfrm>
            <a:off x="384174" y="886291"/>
            <a:ext cx="9921993" cy="665616"/>
          </a:xfrm>
          <a:prstGeom prst="rect">
            <a:avLst/>
          </a:prstGeom>
        </p:spPr>
        <p:txBody>
          <a:bodyPr/>
          <a:lstStyle>
            <a:lvl1pPr marL="0" indent="0" algn="ctr">
              <a:buNone/>
              <a:defRPr sz="4000" baseline="0">
                <a:solidFill>
                  <a:schemeClr val="tx1"/>
                </a:solidFill>
              </a:defRPr>
            </a:lvl1pPr>
          </a:lstStyle>
          <a:p>
            <a:pPr lvl="0"/>
            <a:r>
              <a:rPr lang="en-US" dirty="0"/>
              <a:t>TITLE HERE</a:t>
            </a:r>
            <a:endParaRPr lang="en-GB" dirty="0"/>
          </a:p>
        </p:txBody>
      </p:sp>
      <p:sp>
        <p:nvSpPr>
          <p:cNvPr id="18" name="Text Placeholder 2"/>
          <p:cNvSpPr>
            <a:spLocks noGrp="1"/>
          </p:cNvSpPr>
          <p:nvPr>
            <p:ph type="body" sz="quarter" idx="37" hasCustomPrompt="1"/>
          </p:nvPr>
        </p:nvSpPr>
        <p:spPr>
          <a:xfrm>
            <a:off x="3754359" y="1893084"/>
            <a:ext cx="3178175" cy="566378"/>
          </a:xfrm>
          <a:prstGeom prst="rect">
            <a:avLst/>
          </a:prstGeom>
        </p:spPr>
        <p:txBody>
          <a:bodyPr/>
          <a:lstStyle>
            <a:lvl1pPr marL="0" indent="0" algn="ctr">
              <a:buNone/>
              <a:defRPr sz="3600">
                <a:solidFill>
                  <a:schemeClr val="accent1"/>
                </a:solidFill>
              </a:defRPr>
            </a:lvl1pPr>
          </a:lstStyle>
          <a:p>
            <a:pPr lvl="0"/>
            <a:r>
              <a:rPr lang="en-US" dirty="0"/>
              <a:t>Subtitle Here</a:t>
            </a:r>
            <a:endParaRPr lang="en-GB" dirty="0"/>
          </a:p>
        </p:txBody>
      </p:sp>
      <p:sp>
        <p:nvSpPr>
          <p:cNvPr id="19" name="Text Placeholder 4"/>
          <p:cNvSpPr>
            <a:spLocks noGrp="1"/>
          </p:cNvSpPr>
          <p:nvPr>
            <p:ph type="body" sz="quarter" idx="38" hasCustomPrompt="1"/>
          </p:nvPr>
        </p:nvSpPr>
        <p:spPr>
          <a:xfrm>
            <a:off x="3754360"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dirty="0"/>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20" name="Text Placeholder 2"/>
          <p:cNvSpPr>
            <a:spLocks noGrp="1"/>
          </p:cNvSpPr>
          <p:nvPr>
            <p:ph type="body" sz="quarter" idx="39" hasCustomPrompt="1"/>
          </p:nvPr>
        </p:nvSpPr>
        <p:spPr>
          <a:xfrm>
            <a:off x="7124543" y="1893084"/>
            <a:ext cx="3178175" cy="566378"/>
          </a:xfrm>
          <a:prstGeom prst="rect">
            <a:avLst/>
          </a:prstGeom>
        </p:spPr>
        <p:txBody>
          <a:bodyPr/>
          <a:lstStyle>
            <a:lvl1pPr marL="0" indent="0" algn="ctr">
              <a:buNone/>
              <a:defRPr sz="3600">
                <a:solidFill>
                  <a:schemeClr val="accent1"/>
                </a:solidFill>
              </a:defRPr>
            </a:lvl1pPr>
          </a:lstStyle>
          <a:p>
            <a:pPr lvl="0"/>
            <a:r>
              <a:rPr lang="en-US" dirty="0"/>
              <a:t>Subtitle Here</a:t>
            </a:r>
            <a:endParaRPr lang="en-GB" dirty="0"/>
          </a:p>
        </p:txBody>
      </p:sp>
      <p:sp>
        <p:nvSpPr>
          <p:cNvPr id="25" name="Text Placeholder 4"/>
          <p:cNvSpPr>
            <a:spLocks noGrp="1"/>
          </p:cNvSpPr>
          <p:nvPr>
            <p:ph type="body" sz="quarter" idx="40" hasCustomPrompt="1"/>
          </p:nvPr>
        </p:nvSpPr>
        <p:spPr>
          <a:xfrm>
            <a:off x="7124544"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dirty="0"/>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6" name="Footer Placeholder 5"/>
          <p:cNvSpPr>
            <a:spLocks noGrp="1"/>
          </p:cNvSpPr>
          <p:nvPr>
            <p:ph type="ftr" sz="quarter" idx="41"/>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1253878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EFEFEF"/>
        </a:solidFill>
        <a:effectLst/>
      </p:bgPr>
    </p:bg>
    <p:spTree>
      <p:nvGrpSpPr>
        <p:cNvPr id="1" name=""/>
        <p:cNvGrpSpPr/>
        <p:nvPr/>
      </p:nvGrpSpPr>
      <p:grpSpPr>
        <a:xfrm>
          <a:off x="0" y="0"/>
          <a:ext cx="0" cy="0"/>
          <a:chOff x="0" y="0"/>
          <a:chExt cx="0" cy="0"/>
        </a:xfrm>
      </p:grpSpPr>
      <p:sp>
        <p:nvSpPr>
          <p:cNvPr id="12" name="Rectangle 11"/>
          <p:cNvSpPr/>
          <p:nvPr userDrawn="1"/>
        </p:nvSpPr>
        <p:spPr>
          <a:xfrm>
            <a:off x="7341938" y="534008"/>
            <a:ext cx="3349876" cy="7025667"/>
          </a:xfrm>
          <a:prstGeom prst="rect">
            <a:avLst/>
          </a:prstGeom>
          <a:blipFill>
            <a:blip r:embed="rId2" cstate="email">
              <a:extLst>
                <a:ext uri="{28A0092B-C50C-407E-A947-70E740481C1C}">
                  <a14:useLocalDpi xmlns:a14="http://schemas.microsoft.com/office/drawing/2010/main"/>
                </a:ext>
              </a:extLst>
            </a:blip>
            <a:srcRect/>
            <a:stretch>
              <a:fillRect t="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2" name="Footer Placeholder 1"/>
          <p:cNvSpPr>
            <a:spLocks noGrp="1"/>
          </p:cNvSpPr>
          <p:nvPr>
            <p:ph type="ftr" sz="quarter" idx="35"/>
          </p:nvPr>
        </p:nvSpPr>
        <p:spPr>
          <a:xfrm>
            <a:off x="3670218" y="66674"/>
            <a:ext cx="3373455" cy="394065"/>
          </a:xfrm>
        </p:spPr>
        <p:txBody>
          <a:bodyPr/>
          <a:lstStyle/>
          <a:p>
            <a:r>
              <a:rPr lang="en-GB"/>
              <a:t>Click here &gt; Insert &gt; Header &amp; Footer</a:t>
            </a:r>
            <a:endParaRPr lang="en-GB" dirty="0"/>
          </a:p>
        </p:txBody>
      </p:sp>
      <p:sp>
        <p:nvSpPr>
          <p:cNvPr id="11" name="Text Placeholder 2"/>
          <p:cNvSpPr>
            <a:spLocks noGrp="1"/>
          </p:cNvSpPr>
          <p:nvPr>
            <p:ph type="body" sz="quarter" idx="31" hasCustomPrompt="1"/>
          </p:nvPr>
        </p:nvSpPr>
        <p:spPr>
          <a:xfrm>
            <a:off x="384174" y="1893084"/>
            <a:ext cx="3178175" cy="566378"/>
          </a:xfrm>
          <a:prstGeom prst="rect">
            <a:avLst/>
          </a:prstGeom>
        </p:spPr>
        <p:txBody>
          <a:bodyPr/>
          <a:lstStyle>
            <a:lvl1pPr marL="0" indent="0" algn="ctr">
              <a:buNone/>
              <a:defRPr sz="3600">
                <a:solidFill>
                  <a:schemeClr val="accent1"/>
                </a:solidFill>
              </a:defRPr>
            </a:lvl1pPr>
          </a:lstStyle>
          <a:p>
            <a:pPr lvl="0"/>
            <a:r>
              <a:rPr lang="en-US" dirty="0"/>
              <a:t>Subtitle Here</a:t>
            </a:r>
            <a:endParaRPr lang="en-GB" dirty="0"/>
          </a:p>
        </p:txBody>
      </p:sp>
      <p:sp>
        <p:nvSpPr>
          <p:cNvPr id="14" name="Text Placeholder 4"/>
          <p:cNvSpPr>
            <a:spLocks noGrp="1"/>
          </p:cNvSpPr>
          <p:nvPr>
            <p:ph type="body" sz="quarter" idx="32" hasCustomPrompt="1"/>
          </p:nvPr>
        </p:nvSpPr>
        <p:spPr>
          <a:xfrm>
            <a:off x="384175"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dirty="0"/>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15" name="Text Placeholder 2"/>
          <p:cNvSpPr>
            <a:spLocks noGrp="1"/>
          </p:cNvSpPr>
          <p:nvPr>
            <p:ph type="body" sz="quarter" idx="37" hasCustomPrompt="1"/>
          </p:nvPr>
        </p:nvSpPr>
        <p:spPr>
          <a:xfrm>
            <a:off x="3754359" y="1893084"/>
            <a:ext cx="3178175" cy="566378"/>
          </a:xfrm>
          <a:prstGeom prst="rect">
            <a:avLst/>
          </a:prstGeom>
        </p:spPr>
        <p:txBody>
          <a:bodyPr/>
          <a:lstStyle>
            <a:lvl1pPr marL="0" indent="0" algn="ctr">
              <a:buNone/>
              <a:defRPr sz="3600">
                <a:solidFill>
                  <a:schemeClr val="accent1"/>
                </a:solidFill>
              </a:defRPr>
            </a:lvl1pPr>
          </a:lstStyle>
          <a:p>
            <a:pPr lvl="0"/>
            <a:r>
              <a:rPr lang="en-US" dirty="0"/>
              <a:t>Subtitle Here</a:t>
            </a:r>
            <a:endParaRPr lang="en-GB" dirty="0"/>
          </a:p>
        </p:txBody>
      </p:sp>
      <p:sp>
        <p:nvSpPr>
          <p:cNvPr id="16" name="Text Placeholder 4"/>
          <p:cNvSpPr>
            <a:spLocks noGrp="1"/>
          </p:cNvSpPr>
          <p:nvPr>
            <p:ph type="body" sz="quarter" idx="38" hasCustomPrompt="1"/>
          </p:nvPr>
        </p:nvSpPr>
        <p:spPr>
          <a:xfrm>
            <a:off x="3754360"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dirty="0"/>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17" name="Text Placeholder 4"/>
          <p:cNvSpPr>
            <a:spLocks noGrp="1"/>
          </p:cNvSpPr>
          <p:nvPr>
            <p:ph type="body" sz="quarter" idx="15" hasCustomPrompt="1"/>
          </p:nvPr>
        </p:nvSpPr>
        <p:spPr>
          <a:xfrm>
            <a:off x="384175" y="886291"/>
            <a:ext cx="6548360" cy="665616"/>
          </a:xfrm>
          <a:prstGeom prst="rect">
            <a:avLst/>
          </a:prstGeom>
        </p:spPr>
        <p:txBody>
          <a:bodyPr/>
          <a:lstStyle>
            <a:lvl1pPr marL="0" indent="0" algn="ctr">
              <a:buNone/>
              <a:defRPr sz="4000" baseline="0">
                <a:solidFill>
                  <a:schemeClr val="tx1"/>
                </a:solidFill>
              </a:defRPr>
            </a:lvl1pPr>
          </a:lstStyle>
          <a:p>
            <a:pPr lvl="0"/>
            <a:r>
              <a:rPr lang="en-US" dirty="0"/>
              <a:t>TITLE HERE</a:t>
            </a:r>
            <a:endParaRPr lang="en-GB" dirty="0"/>
          </a:p>
        </p:txBody>
      </p:sp>
    </p:spTree>
    <p:extLst>
      <p:ext uri="{BB962C8B-B14F-4D97-AF65-F5344CB8AC3E}">
        <p14:creationId xmlns:p14="http://schemas.microsoft.com/office/powerpoint/2010/main" val="1126895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EFEFEF"/>
        </a:solidFill>
        <a:effectLst/>
      </p:bgPr>
    </p:bg>
    <p:spTree>
      <p:nvGrpSpPr>
        <p:cNvPr id="1" name=""/>
        <p:cNvGrpSpPr/>
        <p:nvPr/>
      </p:nvGrpSpPr>
      <p:grpSpPr>
        <a:xfrm>
          <a:off x="0" y="0"/>
          <a:ext cx="0" cy="0"/>
          <a:chOff x="0" y="0"/>
          <a:chExt cx="0" cy="0"/>
        </a:xfrm>
      </p:grpSpPr>
      <p:grpSp>
        <p:nvGrpSpPr>
          <p:cNvPr id="18" name="Group 17"/>
          <p:cNvGrpSpPr/>
          <p:nvPr userDrawn="1"/>
        </p:nvGrpSpPr>
        <p:grpSpPr>
          <a:xfrm>
            <a:off x="5062838" y="523432"/>
            <a:ext cx="1370158" cy="7036244"/>
            <a:chOff x="6358235" y="561392"/>
            <a:chExt cx="1370158" cy="6998283"/>
          </a:xfrm>
        </p:grpSpPr>
        <p:sp>
          <p:nvSpPr>
            <p:cNvPr id="23" name="Oval 22"/>
            <p:cNvSpPr/>
            <p:nvPr userDrawn="1"/>
          </p:nvSpPr>
          <p:spPr>
            <a:xfrm>
              <a:off x="6358235" y="3374571"/>
              <a:ext cx="1370158" cy="1370158"/>
            </a:xfrm>
            <a:prstGeom prst="ellipse">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grpSp>
          <p:nvGrpSpPr>
            <p:cNvPr id="24" name="Group 23"/>
            <p:cNvGrpSpPr/>
            <p:nvPr userDrawn="1"/>
          </p:nvGrpSpPr>
          <p:grpSpPr>
            <a:xfrm>
              <a:off x="6815623" y="561392"/>
              <a:ext cx="442946" cy="6998283"/>
              <a:chOff x="6807169" y="561392"/>
              <a:chExt cx="442946" cy="6998283"/>
            </a:xfrm>
            <a:solidFill>
              <a:srgbClr val="3C3C3C"/>
            </a:solidFill>
          </p:grpSpPr>
          <p:sp>
            <p:nvSpPr>
              <p:cNvPr id="28" name="Right Triangle 27"/>
              <p:cNvSpPr/>
              <p:nvPr userDrawn="1"/>
            </p:nvSpPr>
            <p:spPr>
              <a:xfrm rot="2700000">
                <a:off x="6807169" y="3772438"/>
                <a:ext cx="442946" cy="44294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29" name="Rectangle 28"/>
              <p:cNvSpPr/>
              <p:nvPr userDrawn="1"/>
            </p:nvSpPr>
            <p:spPr>
              <a:xfrm rot="10800000">
                <a:off x="7011613" y="561392"/>
                <a:ext cx="104117" cy="69982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12" name="Rectangle 11"/>
          <p:cNvSpPr/>
          <p:nvPr userDrawn="1"/>
        </p:nvSpPr>
        <p:spPr>
          <a:xfrm>
            <a:off x="2493" y="523432"/>
            <a:ext cx="5726918" cy="70362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38" name="Rectangle 37"/>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2" name="Text Placeholder 32"/>
          <p:cNvSpPr>
            <a:spLocks noGrp="1"/>
          </p:cNvSpPr>
          <p:nvPr userDrawn="1">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grpSp>
        <p:nvGrpSpPr>
          <p:cNvPr id="31" name="Group 30"/>
          <p:cNvGrpSpPr/>
          <p:nvPr userDrawn="1"/>
        </p:nvGrpSpPr>
        <p:grpSpPr>
          <a:xfrm>
            <a:off x="-1" y="-32658"/>
            <a:ext cx="2086791" cy="566666"/>
            <a:chOff x="-1" y="-32658"/>
            <a:chExt cx="2086791" cy="566666"/>
          </a:xfrm>
        </p:grpSpPr>
        <p:sp>
          <p:nvSpPr>
            <p:cNvPr id="32"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8"/>
          </p:nvPr>
        </p:nvSpPr>
        <p:spPr/>
        <p:txBody>
          <a:bodyPr/>
          <a:lstStyle/>
          <a:p>
            <a:fld id="{9350A4DD-A22B-49B1-926C-965716516F84}" type="slidenum">
              <a:rPr lang="en-GB" smtClean="0"/>
              <a:t>‹#›</a:t>
            </a:fld>
            <a:endParaRPr lang="en-GB" dirty="0"/>
          </a:p>
        </p:txBody>
      </p:sp>
      <p:sp>
        <p:nvSpPr>
          <p:cNvPr id="36" name="Text Placeholder 25"/>
          <p:cNvSpPr>
            <a:spLocks noGrp="1"/>
          </p:cNvSpPr>
          <p:nvPr>
            <p:ph type="body" sz="quarter" idx="19" hasCustomPrompt="1"/>
          </p:nvPr>
        </p:nvSpPr>
        <p:spPr>
          <a:xfrm>
            <a:off x="759717" y="3355674"/>
            <a:ext cx="4207727" cy="609672"/>
          </a:xfrm>
          <a:prstGeom prst="rect">
            <a:avLst/>
          </a:prstGeom>
        </p:spPr>
        <p:txBody>
          <a:bodyPr/>
          <a:lstStyle>
            <a:lvl1pPr marL="0" indent="0" algn="ctr">
              <a:buNone/>
              <a:defRPr sz="2000" b="1" baseline="0">
                <a:solidFill>
                  <a:schemeClr val="accent2"/>
                </a:solidFill>
                <a:latin typeface="+mj-lt"/>
              </a:defRPr>
            </a:lvl1pPr>
          </a:lstStyle>
          <a:p>
            <a:pPr lvl="0"/>
            <a:r>
              <a:rPr lang="en-GB" dirty="0"/>
              <a:t>This is a subtitle and will be on two lines if you can</a:t>
            </a:r>
          </a:p>
        </p:txBody>
      </p:sp>
      <p:sp>
        <p:nvSpPr>
          <p:cNvPr id="43" name="Text Placeholder 23"/>
          <p:cNvSpPr>
            <a:spLocks noGrp="1"/>
          </p:cNvSpPr>
          <p:nvPr>
            <p:ph type="body" sz="quarter" idx="20" hasCustomPrompt="1"/>
          </p:nvPr>
        </p:nvSpPr>
        <p:spPr>
          <a:xfrm>
            <a:off x="759718" y="2031134"/>
            <a:ext cx="4207727" cy="1165165"/>
          </a:xfrm>
          <a:prstGeom prst="rect">
            <a:avLst/>
          </a:prstGeom>
        </p:spPr>
        <p:txBody>
          <a:bodyPr/>
          <a:lstStyle>
            <a:lvl1pPr marL="0" indent="0" algn="ctr">
              <a:buNone/>
              <a:defRPr sz="4000">
                <a:solidFill>
                  <a:schemeClr val="accent4"/>
                </a:solidFill>
              </a:defRPr>
            </a:lvl1pPr>
          </a:lstStyle>
          <a:p>
            <a:pPr lvl="0"/>
            <a:r>
              <a:rPr lang="en-US" dirty="0"/>
              <a:t>THIS IS A SECTION BREAK</a:t>
            </a:r>
            <a:endParaRPr lang="en-GB" dirty="0"/>
          </a:p>
        </p:txBody>
      </p:sp>
      <p:sp>
        <p:nvSpPr>
          <p:cNvPr id="44" name="Oval 43"/>
          <p:cNvSpPr/>
          <p:nvPr userDrawn="1"/>
        </p:nvSpPr>
        <p:spPr>
          <a:xfrm>
            <a:off x="9284874" y="-19958"/>
            <a:ext cx="1150600" cy="115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9" name="Footer Placeholder 8"/>
          <p:cNvSpPr>
            <a:spLocks noGrp="1"/>
          </p:cNvSpPr>
          <p:nvPr>
            <p:ph type="ftr" sz="quarter" idx="22"/>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527260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EFEFEF"/>
        </a:solidFill>
        <a:effectLst/>
      </p:bgPr>
    </p:bg>
    <p:spTree>
      <p:nvGrpSpPr>
        <p:cNvPr id="1" name=""/>
        <p:cNvGrpSpPr/>
        <p:nvPr/>
      </p:nvGrpSpPr>
      <p:grpSpPr>
        <a:xfrm>
          <a:off x="0" y="0"/>
          <a:ext cx="0" cy="0"/>
          <a:chOff x="0" y="0"/>
          <a:chExt cx="0" cy="0"/>
        </a:xfrm>
      </p:grpSpPr>
      <p:sp>
        <p:nvSpPr>
          <p:cNvPr id="28" name="Text Placeholder 2"/>
          <p:cNvSpPr>
            <a:spLocks noGrp="1"/>
          </p:cNvSpPr>
          <p:nvPr>
            <p:ph type="body" sz="quarter" idx="18" hasCustomPrompt="1"/>
          </p:nvPr>
        </p:nvSpPr>
        <p:spPr>
          <a:xfrm>
            <a:off x="3961421" y="1341939"/>
            <a:ext cx="6378901" cy="5382678"/>
          </a:xfrm>
          <a:prstGeom prst="rect">
            <a:avLst/>
          </a:prstGeom>
        </p:spPr>
        <p:txBody>
          <a:bodyPr/>
          <a:lstStyle>
            <a:lvl1pPr marL="342900" marR="0" indent="-342900" algn="l" defTabSz="1007943" rtl="0" eaLnBrk="1" fontAlgn="auto" latinLnBrk="0" hangingPunct="1">
              <a:lnSpc>
                <a:spcPct val="90000"/>
              </a:lnSpc>
              <a:spcBef>
                <a:spcPts val="1102"/>
              </a:spcBef>
              <a:spcAft>
                <a:spcPts val="0"/>
              </a:spcAft>
              <a:buClrTx/>
              <a:buSzTx/>
              <a:buFont typeface="Wingdings" panose="05000000000000000000" pitchFamily="2" charset="2"/>
              <a:buChar char="Ø"/>
              <a:tabLst/>
              <a:defRPr sz="2400"/>
            </a:lvl1pPr>
          </a:lstStyle>
          <a:p>
            <a:pPr lvl="0"/>
            <a:r>
              <a:rPr lang="en-GB" dirty="0"/>
              <a:t>Lorem Ipsum is simply dummy text of the printing and typesetting industry. Lorem Ipsum has been the industry's standard dummy text ever since the 1500s</a:t>
            </a:r>
          </a:p>
          <a:p>
            <a:pPr lvl="0"/>
            <a:r>
              <a:rPr lang="en-GB" dirty="0"/>
              <a:t>Lorem Ipsum is simply dummy text of the printing and typesetting industry. Lorem Ipsum has been the industry's standard dummy text ever since the 1500s</a:t>
            </a:r>
          </a:p>
          <a:p>
            <a:pPr marL="342900" marR="0" lvl="0" indent="-342900" algn="l" defTabSz="1007943" rtl="0" eaLnBrk="1" fontAlgn="auto" latinLnBrk="0" hangingPunct="1">
              <a:lnSpc>
                <a:spcPct val="90000"/>
              </a:lnSpc>
              <a:spcBef>
                <a:spcPts val="1102"/>
              </a:spcBef>
              <a:spcAft>
                <a:spcPts val="0"/>
              </a:spcAft>
              <a:buClrTx/>
              <a:buSzTx/>
              <a:buFont typeface="Wingdings" panose="05000000000000000000" pitchFamily="2" charset="2"/>
              <a:buChar char="Ø"/>
              <a:tabLst/>
              <a:defRPr/>
            </a:pPr>
            <a:r>
              <a:rPr lang="en-GB" dirty="0"/>
              <a:t>Lorem Ipsum is simply dummy text of the printing and typesetting industry. Lorem Ipsum has been the industry's standard dummy text ever since the 1500s</a:t>
            </a:r>
          </a:p>
          <a:p>
            <a:pPr lvl="0"/>
            <a:endParaRPr lang="en-GB" dirty="0"/>
          </a:p>
          <a:p>
            <a:pPr lvl="0"/>
            <a:endParaRPr lang="en-GB" dirty="0"/>
          </a:p>
        </p:txBody>
      </p:sp>
      <p:sp>
        <p:nvSpPr>
          <p:cNvPr id="18" name="Rectangle 17"/>
          <p:cNvSpPr/>
          <p:nvPr userDrawn="1"/>
        </p:nvSpPr>
        <p:spPr>
          <a:xfrm rot="10800000">
            <a:off x="3566101" y="534008"/>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9" name="Rectangle 18"/>
          <p:cNvSpPr/>
          <p:nvPr userDrawn="1"/>
        </p:nvSpPr>
        <p:spPr>
          <a:xfrm>
            <a:off x="-1064" y="534620"/>
            <a:ext cx="3567165" cy="7025055"/>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11" name="Text Placeholder 27"/>
          <p:cNvSpPr>
            <a:spLocks noGrp="1"/>
          </p:cNvSpPr>
          <p:nvPr>
            <p:ph type="body" sz="quarter" idx="11"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2"/>
                </a:solidFill>
                <a:latin typeface="+mj-lt"/>
              </a:defRPr>
            </a:lvl1pPr>
          </a:lstStyle>
          <a:p>
            <a:pPr lvl="0"/>
            <a:r>
              <a:rPr lang="en-GB" dirty="0"/>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12" name="Text Placeholder 25"/>
          <p:cNvSpPr>
            <a:spLocks noGrp="1"/>
          </p:cNvSpPr>
          <p:nvPr>
            <p:ph type="body" sz="quarter" idx="19"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dirty="0"/>
              <a:t>TITLE WILL BE HERE</a:t>
            </a:r>
            <a:endParaRPr lang="en-GB"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6" name="Footer Placeholder 5"/>
          <p:cNvSpPr>
            <a:spLocks noGrp="1"/>
          </p:cNvSpPr>
          <p:nvPr>
            <p:ph type="ftr" sz="quarter" idx="20"/>
          </p:nvPr>
        </p:nvSpPr>
        <p:spPr>
          <a:xfrm>
            <a:off x="3670218" y="66674"/>
            <a:ext cx="3373456"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2742867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EFEFEF"/>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20" hasCustomPrompt="1"/>
          </p:nvPr>
        </p:nvSpPr>
        <p:spPr>
          <a:xfrm>
            <a:off x="3969011" y="6301919"/>
            <a:ext cx="6378575" cy="422698"/>
          </a:xfrm>
          <a:prstGeom prst="rect">
            <a:avLst/>
          </a:prstGeom>
        </p:spPr>
        <p:txBody>
          <a:bodyPr/>
          <a:lstStyle>
            <a:lvl1pPr marL="0" indent="0" algn="ctr">
              <a:buNone/>
              <a:defRPr sz="2400"/>
            </a:lvl1pPr>
          </a:lstStyle>
          <a:p>
            <a:pPr lvl="0"/>
            <a:r>
              <a:rPr lang="en-US" dirty="0"/>
              <a:t>This is a caption</a:t>
            </a:r>
            <a:endParaRPr lang="en-GB" dirty="0"/>
          </a:p>
        </p:txBody>
      </p:sp>
      <p:sp>
        <p:nvSpPr>
          <p:cNvPr id="18" name="Rectangle 17"/>
          <p:cNvSpPr/>
          <p:nvPr userDrawn="1"/>
        </p:nvSpPr>
        <p:spPr>
          <a:xfrm rot="10800000">
            <a:off x="3566101" y="534008"/>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9" name="Rectangle 18"/>
          <p:cNvSpPr/>
          <p:nvPr userDrawn="1"/>
        </p:nvSpPr>
        <p:spPr>
          <a:xfrm>
            <a:off x="-1064" y="534620"/>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14" name="Text Placeholder 27"/>
          <p:cNvSpPr>
            <a:spLocks noGrp="1"/>
          </p:cNvSpPr>
          <p:nvPr>
            <p:ph type="body" sz="quarter" idx="11"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2"/>
                </a:solidFill>
                <a:latin typeface="+mj-lt"/>
              </a:defRPr>
            </a:lvl1pPr>
          </a:lstStyle>
          <a:p>
            <a:pPr lvl="0"/>
            <a:r>
              <a:rPr lang="en-GB" dirty="0"/>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15" name="Text Placeholder 25"/>
          <p:cNvSpPr>
            <a:spLocks noGrp="1"/>
          </p:cNvSpPr>
          <p:nvPr>
            <p:ph type="body" sz="quarter" idx="19"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dirty="0"/>
              <a:t>TITLE WILL BE HERE</a:t>
            </a:r>
            <a:endParaRPr lang="en-GB" dirty="0"/>
          </a:p>
        </p:txBody>
      </p:sp>
      <p:sp>
        <p:nvSpPr>
          <p:cNvPr id="2" name="Footer Placeholder 1"/>
          <p:cNvSpPr>
            <a:spLocks noGrp="1"/>
          </p:cNvSpPr>
          <p:nvPr>
            <p:ph type="ftr" sz="quarter" idx="21"/>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22218770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EFEFEF"/>
        </a:solidFill>
        <a:effectLst/>
      </p:bgPr>
    </p:bg>
    <p:spTree>
      <p:nvGrpSpPr>
        <p:cNvPr id="1" name=""/>
        <p:cNvGrpSpPr/>
        <p:nvPr/>
      </p:nvGrpSpPr>
      <p:grpSpPr>
        <a:xfrm>
          <a:off x="0" y="0"/>
          <a:ext cx="0" cy="0"/>
          <a:chOff x="0" y="0"/>
          <a:chExt cx="0" cy="0"/>
        </a:xfrm>
      </p:grpSpPr>
      <p:sp>
        <p:nvSpPr>
          <p:cNvPr id="21" name="Chart Placeholder 3"/>
          <p:cNvSpPr>
            <a:spLocks noGrp="1"/>
          </p:cNvSpPr>
          <p:nvPr>
            <p:ph type="chart" sz="quarter" idx="21"/>
          </p:nvPr>
        </p:nvSpPr>
        <p:spPr>
          <a:xfrm>
            <a:off x="7607927" y="1173813"/>
            <a:ext cx="2721663" cy="2912412"/>
          </a:xfrm>
          <a:prstGeom prst="rect">
            <a:avLst/>
          </a:prstGeom>
        </p:spPr>
        <p:txBody>
          <a:bodyPr/>
          <a:lstStyle/>
          <a:p>
            <a:r>
              <a:rPr lang="en-US"/>
              <a:t>Click icon to add chart</a:t>
            </a:r>
            <a:endParaRPr lang="en-GB"/>
          </a:p>
        </p:txBody>
      </p:sp>
      <p:sp>
        <p:nvSpPr>
          <p:cNvPr id="23" name="Chart Placeholder 3"/>
          <p:cNvSpPr>
            <a:spLocks noGrp="1"/>
          </p:cNvSpPr>
          <p:nvPr>
            <p:ph type="chart" sz="quarter" idx="23"/>
          </p:nvPr>
        </p:nvSpPr>
        <p:spPr>
          <a:xfrm>
            <a:off x="7607926" y="4017083"/>
            <a:ext cx="2721663" cy="2912412"/>
          </a:xfrm>
          <a:prstGeom prst="rect">
            <a:avLst/>
          </a:prstGeom>
        </p:spPr>
        <p:txBody>
          <a:bodyPr/>
          <a:lstStyle/>
          <a:p>
            <a:r>
              <a:rPr lang="en-US"/>
              <a:t>Click icon to add chart</a:t>
            </a:r>
            <a:endParaRPr lang="en-GB"/>
          </a:p>
        </p:txBody>
      </p:sp>
      <p:grpSp>
        <p:nvGrpSpPr>
          <p:cNvPr id="2" name="Group 1"/>
          <p:cNvGrpSpPr/>
          <p:nvPr userDrawn="1"/>
        </p:nvGrpSpPr>
        <p:grpSpPr>
          <a:xfrm>
            <a:off x="-1064" y="534008"/>
            <a:ext cx="3671282" cy="7036554"/>
            <a:chOff x="-1064" y="534008"/>
            <a:chExt cx="3671282" cy="7036554"/>
          </a:xfrm>
        </p:grpSpPr>
        <p:sp>
          <p:nvSpPr>
            <p:cNvPr id="18" name="Rectangle 17"/>
            <p:cNvSpPr/>
            <p:nvPr userDrawn="1"/>
          </p:nvSpPr>
          <p:spPr>
            <a:xfrm rot="10800000">
              <a:off x="3566101" y="534008"/>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9" name="Rectangle 18"/>
            <p:cNvSpPr/>
            <p:nvPr userDrawn="1"/>
          </p:nvSpPr>
          <p:spPr>
            <a:xfrm>
              <a:off x="-1064" y="534620"/>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gr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graphicFrame>
        <p:nvGraphicFramePr>
          <p:cNvPr id="16" name="Chart 15"/>
          <p:cNvGraphicFramePr/>
          <p:nvPr userDrawn="1">
            <p:extLst/>
          </p:nvPr>
        </p:nvGraphicFramePr>
        <p:xfrm>
          <a:off x="7607928" y="1268034"/>
          <a:ext cx="2721663" cy="28109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Chart 19"/>
          <p:cNvGraphicFramePr/>
          <p:nvPr userDrawn="1">
            <p:extLst/>
          </p:nvPr>
        </p:nvGraphicFramePr>
        <p:xfrm>
          <a:off x="7607928" y="4094721"/>
          <a:ext cx="2721663" cy="2810961"/>
        </p:xfrm>
        <a:graphic>
          <a:graphicData uri="http://schemas.openxmlformats.org/drawingml/2006/chart">
            <c:chart xmlns:c="http://schemas.openxmlformats.org/drawingml/2006/chart" xmlns:r="http://schemas.openxmlformats.org/officeDocument/2006/relationships" r:id="rId3"/>
          </a:graphicData>
        </a:graphic>
      </p:graphicFrame>
      <p:sp>
        <p:nvSpPr>
          <p:cNvPr id="29" name="Chart Placeholder 28"/>
          <p:cNvSpPr>
            <a:spLocks noGrp="1"/>
          </p:cNvSpPr>
          <p:nvPr>
            <p:ph type="chart" sz="quarter" idx="24"/>
          </p:nvPr>
        </p:nvSpPr>
        <p:spPr>
          <a:xfrm>
            <a:off x="3973518" y="4109008"/>
            <a:ext cx="2533650" cy="2834774"/>
          </a:xfrm>
          <a:prstGeom prst="rect">
            <a:avLst/>
          </a:prstGeom>
        </p:spPr>
        <p:txBody>
          <a:bodyPr/>
          <a:lstStyle/>
          <a:p>
            <a:r>
              <a:rPr lang="en-US"/>
              <a:t>Click icon to add chart</a:t>
            </a:r>
            <a:endParaRPr lang="en-GB"/>
          </a:p>
        </p:txBody>
      </p:sp>
      <p:sp>
        <p:nvSpPr>
          <p:cNvPr id="32" name="Chart Placeholder 31"/>
          <p:cNvSpPr>
            <a:spLocks noGrp="1"/>
          </p:cNvSpPr>
          <p:nvPr>
            <p:ph type="chart" sz="quarter" idx="25"/>
          </p:nvPr>
        </p:nvSpPr>
        <p:spPr>
          <a:xfrm>
            <a:off x="3973517" y="1268034"/>
            <a:ext cx="2533651" cy="2834016"/>
          </a:xfrm>
          <a:prstGeom prst="rect">
            <a:avLst/>
          </a:prstGeom>
        </p:spPr>
        <p:txBody>
          <a:bodyPr/>
          <a:lstStyle/>
          <a:p>
            <a:r>
              <a:rPr lang="en-US"/>
              <a:t>Click icon to add chart</a:t>
            </a:r>
            <a:endParaRPr lang="en-GB"/>
          </a:p>
        </p:txBody>
      </p:sp>
      <p:sp>
        <p:nvSpPr>
          <p:cNvPr id="17" name="Text Placeholder 27"/>
          <p:cNvSpPr>
            <a:spLocks noGrp="1"/>
          </p:cNvSpPr>
          <p:nvPr>
            <p:ph type="body" sz="quarter" idx="11"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2"/>
                </a:solidFill>
                <a:latin typeface="+mj-lt"/>
              </a:defRPr>
            </a:lvl1pPr>
          </a:lstStyle>
          <a:p>
            <a:pPr lvl="0"/>
            <a:r>
              <a:rPr lang="en-GB" dirty="0"/>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22" name="Text Placeholder 25"/>
          <p:cNvSpPr>
            <a:spLocks noGrp="1"/>
          </p:cNvSpPr>
          <p:nvPr>
            <p:ph type="body" sz="quarter" idx="19"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dirty="0"/>
              <a:t>TITLE WILL BE HERE</a:t>
            </a:r>
            <a:endParaRPr lang="en-GB" dirty="0"/>
          </a:p>
        </p:txBody>
      </p:sp>
      <p:sp>
        <p:nvSpPr>
          <p:cNvPr id="3" name="Footer Placeholder 2"/>
          <p:cNvSpPr>
            <a:spLocks noGrp="1"/>
          </p:cNvSpPr>
          <p:nvPr>
            <p:ph type="ftr" sz="quarter" idx="26"/>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3650084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EFEFEF"/>
        </a:solidFill>
        <a:effectLst/>
      </p:bgPr>
    </p:bg>
    <p:spTree>
      <p:nvGrpSpPr>
        <p:cNvPr id="1" name=""/>
        <p:cNvGrpSpPr/>
        <p:nvPr/>
      </p:nvGrpSpPr>
      <p:grpSpPr>
        <a:xfrm>
          <a:off x="0" y="0"/>
          <a:ext cx="0" cy="0"/>
          <a:chOff x="0" y="0"/>
          <a:chExt cx="0" cy="0"/>
        </a:xfrm>
      </p:grpSpPr>
      <p:sp>
        <p:nvSpPr>
          <p:cNvPr id="18" name="Rectangle 17"/>
          <p:cNvSpPr/>
          <p:nvPr userDrawn="1"/>
        </p:nvSpPr>
        <p:spPr>
          <a:xfrm rot="10800000">
            <a:off x="3566101" y="534008"/>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9" name="Rectangle 18"/>
          <p:cNvSpPr/>
          <p:nvPr userDrawn="1"/>
        </p:nvSpPr>
        <p:spPr>
          <a:xfrm>
            <a:off x="-1064" y="534620"/>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3" name="Chart Placeholder 2"/>
          <p:cNvSpPr>
            <a:spLocks noGrp="1"/>
          </p:cNvSpPr>
          <p:nvPr>
            <p:ph type="chart" sz="quarter" idx="20"/>
          </p:nvPr>
        </p:nvSpPr>
        <p:spPr>
          <a:xfrm>
            <a:off x="3968686" y="1341939"/>
            <a:ext cx="6378900" cy="5382678"/>
          </a:xfrm>
          <a:prstGeom prst="rect">
            <a:avLst/>
          </a:prstGeom>
        </p:spPr>
        <p:txBody>
          <a:bodyPr/>
          <a:lstStyle/>
          <a:p>
            <a:r>
              <a:rPr lang="en-US"/>
              <a:t>Click icon to add chart</a:t>
            </a:r>
            <a:endParaRPr lang="en-GB"/>
          </a:p>
        </p:txBody>
      </p:sp>
      <p:sp>
        <p:nvSpPr>
          <p:cNvPr id="14" name="Text Placeholder 27"/>
          <p:cNvSpPr>
            <a:spLocks noGrp="1"/>
          </p:cNvSpPr>
          <p:nvPr>
            <p:ph type="body" sz="quarter" idx="11"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2"/>
                </a:solidFill>
                <a:latin typeface="+mj-lt"/>
              </a:defRPr>
            </a:lvl1pPr>
          </a:lstStyle>
          <a:p>
            <a:pPr lvl="0"/>
            <a:r>
              <a:rPr lang="en-GB" dirty="0"/>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15" name="Text Placeholder 25"/>
          <p:cNvSpPr>
            <a:spLocks noGrp="1"/>
          </p:cNvSpPr>
          <p:nvPr>
            <p:ph type="body" sz="quarter" idx="19"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dirty="0"/>
              <a:t>TITLE WILL BE HERE</a:t>
            </a:r>
            <a:endParaRPr lang="en-GB" dirty="0"/>
          </a:p>
        </p:txBody>
      </p:sp>
      <p:sp>
        <p:nvSpPr>
          <p:cNvPr id="2" name="Footer Placeholder 1"/>
          <p:cNvSpPr>
            <a:spLocks noGrp="1"/>
          </p:cNvSpPr>
          <p:nvPr>
            <p:ph type="ftr" sz="quarter" idx="21"/>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1155095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EFEFEF"/>
        </a:solidFill>
        <a:effectLst/>
      </p:bgPr>
    </p:bg>
    <p:spTree>
      <p:nvGrpSpPr>
        <p:cNvPr id="1" name=""/>
        <p:cNvGrpSpPr/>
        <p:nvPr/>
      </p:nvGrpSpPr>
      <p:grpSpPr>
        <a:xfrm>
          <a:off x="0" y="0"/>
          <a:ext cx="0" cy="0"/>
          <a:chOff x="0" y="0"/>
          <a:chExt cx="0" cy="0"/>
        </a:xfrm>
      </p:grpSpPr>
      <p:sp>
        <p:nvSpPr>
          <p:cNvPr id="28" name="Rectangle 27"/>
          <p:cNvSpPr/>
          <p:nvPr userDrawn="1"/>
        </p:nvSpPr>
        <p:spPr>
          <a:xfrm>
            <a:off x="1" y="423434"/>
            <a:ext cx="5345374" cy="35867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21" name="Rectangle 20"/>
          <p:cNvSpPr/>
          <p:nvPr userDrawn="1"/>
        </p:nvSpPr>
        <p:spPr>
          <a:xfrm>
            <a:off x="5346439" y="3991660"/>
            <a:ext cx="5345374" cy="35680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26" name="Text Placeholder 25"/>
          <p:cNvSpPr>
            <a:spLocks noGrp="1"/>
          </p:cNvSpPr>
          <p:nvPr>
            <p:ph type="body" sz="quarter" idx="19" hasCustomPrompt="1"/>
          </p:nvPr>
        </p:nvSpPr>
        <p:spPr>
          <a:xfrm>
            <a:off x="174625" y="905975"/>
            <a:ext cx="4976830" cy="1087297"/>
          </a:xfrm>
          <a:prstGeom prst="rect">
            <a:avLst/>
          </a:prstGeom>
        </p:spPr>
        <p:txBody>
          <a:bodyPr/>
          <a:lstStyle>
            <a:lvl1pPr marL="0" indent="0" algn="ctr">
              <a:buNone/>
              <a:defRPr sz="4000">
                <a:solidFill>
                  <a:schemeClr val="accent1"/>
                </a:solidFill>
              </a:defRPr>
            </a:lvl1pPr>
          </a:lstStyle>
          <a:p>
            <a:pPr lvl="0"/>
            <a:r>
              <a:rPr lang="en-US" dirty="0"/>
              <a:t>TITLE WILL BE ON TWO LINES IF NECESSARY</a:t>
            </a:r>
            <a:endParaRPr lang="en-GB" dirty="0"/>
          </a:p>
        </p:txBody>
      </p:sp>
      <p:sp>
        <p:nvSpPr>
          <p:cNvPr id="18" name="Text Placeholder 27"/>
          <p:cNvSpPr>
            <a:spLocks noGrp="1"/>
          </p:cNvSpPr>
          <p:nvPr>
            <p:ph type="body" sz="quarter" idx="24" hasCustomPrompt="1"/>
          </p:nvPr>
        </p:nvSpPr>
        <p:spPr>
          <a:xfrm>
            <a:off x="5519999" y="4440756"/>
            <a:ext cx="4976829" cy="2512551"/>
          </a:xfrm>
          <a:prstGeom prst="rect">
            <a:avLst/>
          </a:prstGeom>
        </p:spPr>
        <p:txBody>
          <a:bodyPr/>
          <a:lstStyle>
            <a:lvl1pPr marL="285750" indent="-285750" algn="l">
              <a:lnSpc>
                <a:spcPct val="100000"/>
              </a:lnSpc>
              <a:buFont typeface="Wingdings" panose="05000000000000000000" pitchFamily="2" charset="2"/>
              <a:buChar char="Ø"/>
              <a:defRPr sz="2400" b="1" baseline="0">
                <a:solidFill>
                  <a:schemeClr val="accent4"/>
                </a:solidFill>
                <a:latin typeface="+mj-lt"/>
              </a:defRPr>
            </a:lvl1pPr>
          </a:lstStyle>
          <a:p>
            <a:pPr lvl="0"/>
            <a:r>
              <a:rPr lang="en-US" dirty="0"/>
              <a:t>Lorem </a:t>
            </a:r>
            <a:r>
              <a:rPr lang="en-GB" dirty="0"/>
              <a:t> is simply dummy text of the printing and typesetting industry. </a:t>
            </a:r>
          </a:p>
        </p:txBody>
      </p:sp>
      <p:sp>
        <p:nvSpPr>
          <p:cNvPr id="16"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15" name="Text Placeholder 27"/>
          <p:cNvSpPr>
            <a:spLocks noGrp="1"/>
          </p:cNvSpPr>
          <p:nvPr>
            <p:ph type="body" sz="quarter" idx="27" hasCustomPrompt="1"/>
          </p:nvPr>
        </p:nvSpPr>
        <p:spPr>
          <a:xfrm>
            <a:off x="174625" y="1993272"/>
            <a:ext cx="4976829" cy="1600673"/>
          </a:xfrm>
          <a:prstGeom prst="rect">
            <a:avLst/>
          </a:prstGeom>
        </p:spPr>
        <p:txBody>
          <a:bodyPr/>
          <a:lstStyle>
            <a:lvl1pPr marL="285750" indent="-285750" algn="l">
              <a:lnSpc>
                <a:spcPct val="100000"/>
              </a:lnSpc>
              <a:buFont typeface="Wingdings" panose="05000000000000000000" pitchFamily="2" charset="2"/>
              <a:buChar char="Ø"/>
              <a:defRPr sz="2400" b="1" baseline="0">
                <a:solidFill>
                  <a:schemeClr val="accent3"/>
                </a:solidFill>
                <a:latin typeface="+mj-lt"/>
              </a:defRPr>
            </a:lvl1pPr>
          </a:lstStyle>
          <a:p>
            <a:pPr lvl="0"/>
            <a:r>
              <a:rPr lang="en-US" dirty="0"/>
              <a:t>Lorem </a:t>
            </a:r>
            <a:r>
              <a:rPr lang="en-GB" dirty="0"/>
              <a:t> is simply dummy text of the printing and typesetting industry. </a:t>
            </a:r>
          </a:p>
        </p:txBody>
      </p:sp>
      <p:sp>
        <p:nvSpPr>
          <p:cNvPr id="2" name="Footer Placeholder 1"/>
          <p:cNvSpPr>
            <a:spLocks noGrp="1"/>
          </p:cNvSpPr>
          <p:nvPr>
            <p:ph type="ftr" sz="quarter" idx="28"/>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3500470854"/>
      </p:ext>
    </p:extLst>
  </p:cSld>
  <p:clrMapOvr>
    <a:masterClrMapping/>
  </p:clrMapOvr>
  <p:extLst mod="1">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EFEFEF"/>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2131" y="5899710"/>
            <a:ext cx="10693944" cy="1659964"/>
            <a:chOff x="-2131" y="5899710"/>
            <a:chExt cx="10693944" cy="1659964"/>
          </a:xfrm>
        </p:grpSpPr>
        <p:sp>
          <p:nvSpPr>
            <p:cNvPr id="17" name="Rectangle 16"/>
            <p:cNvSpPr/>
            <p:nvPr userDrawn="1"/>
          </p:nvSpPr>
          <p:spPr>
            <a:xfrm>
              <a:off x="-1067" y="6136337"/>
              <a:ext cx="10692880" cy="142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21" name="Group 20"/>
            <p:cNvGrpSpPr/>
            <p:nvPr userDrawn="1"/>
          </p:nvGrpSpPr>
          <p:grpSpPr>
            <a:xfrm>
              <a:off x="-2131" y="5899710"/>
              <a:ext cx="10692878" cy="442946"/>
              <a:chOff x="-1064" y="5663252"/>
              <a:chExt cx="10692878" cy="442946"/>
            </a:xfrm>
          </p:grpSpPr>
          <p:sp>
            <p:nvSpPr>
              <p:cNvPr id="23" name="Right Triangle 22"/>
              <p:cNvSpPr/>
              <p:nvPr userDrawn="1"/>
            </p:nvSpPr>
            <p:spPr>
              <a:xfrm rot="18900000">
                <a:off x="5123641" y="5663252"/>
                <a:ext cx="442946" cy="44294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4" name="Rectangle 23"/>
              <p:cNvSpPr/>
              <p:nvPr userDrawn="1"/>
            </p:nvSpPr>
            <p:spPr>
              <a:xfrm rot="5400000">
                <a:off x="5298199" y="517681"/>
                <a:ext cx="94352" cy="10692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22" name="Text Placeholder 2"/>
          <p:cNvSpPr>
            <a:spLocks noGrp="1"/>
          </p:cNvSpPr>
          <p:nvPr userDrawn="1">
            <p:ph type="body" sz="quarter" idx="24" hasCustomPrompt="1"/>
          </p:nvPr>
        </p:nvSpPr>
        <p:spPr>
          <a:xfrm>
            <a:off x="343024" y="894918"/>
            <a:ext cx="3209226" cy="4791124"/>
          </a:xfrm>
          <a:prstGeom prst="rect">
            <a:avLst/>
          </a:prstGeom>
        </p:spPr>
        <p:txBody>
          <a:bodyPr/>
          <a:lstStyle>
            <a:lvl1pPr marL="342900" indent="-342900">
              <a:buFont typeface="Wingdings" panose="05000000000000000000" pitchFamily="2" charset="2"/>
              <a:buChar char="Ø"/>
              <a:defRPr sz="2400"/>
            </a:lvl1pPr>
          </a:lstStyle>
          <a:p>
            <a:pPr lvl="0"/>
            <a:r>
              <a:rPr lang="en-GB" dirty="0"/>
              <a:t>Lorem Ipsum  is simply dummy text of the printing and typesetting industry. Lorem Ipsum has been the industry's standard dummy text ever since the 1500s, when an unknown </a:t>
            </a:r>
            <a:r>
              <a:rPr lang="en-GB" dirty="0" err="1"/>
              <a:t>rinter</a:t>
            </a:r>
            <a:r>
              <a:rPr lang="en-GB" dirty="0"/>
              <a:t> took a galley of type and scrambled it to make a type specimen book. </a:t>
            </a: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userDrawn="1">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26" name="Text Placeholder 25"/>
          <p:cNvSpPr>
            <a:spLocks noGrp="1"/>
          </p:cNvSpPr>
          <p:nvPr userDrawn="1">
            <p:ph type="body" sz="quarter" idx="19" hasCustomPrompt="1"/>
          </p:nvPr>
        </p:nvSpPr>
        <p:spPr>
          <a:xfrm>
            <a:off x="343024" y="6356942"/>
            <a:ext cx="4785481" cy="982129"/>
          </a:xfrm>
          <a:prstGeom prst="rect">
            <a:avLst/>
          </a:prstGeom>
        </p:spPr>
        <p:txBody>
          <a:bodyPr/>
          <a:lstStyle>
            <a:lvl1pPr marL="0" indent="0" algn="ctr">
              <a:lnSpc>
                <a:spcPct val="80000"/>
              </a:lnSpc>
              <a:buNone/>
              <a:defRPr sz="4000">
                <a:solidFill>
                  <a:schemeClr val="accent1"/>
                </a:solidFill>
              </a:defRPr>
            </a:lvl1pPr>
          </a:lstStyle>
          <a:p>
            <a:pPr lvl="0"/>
            <a:r>
              <a:rPr lang="en-US" dirty="0"/>
              <a:t>TITLE HERE WILL BE ON TWO LINES</a:t>
            </a:r>
            <a:endParaRPr lang="en-GB" dirty="0"/>
          </a:p>
        </p:txBody>
      </p:sp>
      <p:sp>
        <p:nvSpPr>
          <p:cNvPr id="19" name="Text Placeholder 33"/>
          <p:cNvSpPr>
            <a:spLocks noGrp="1"/>
          </p:cNvSpPr>
          <p:nvPr userDrawn="1">
            <p:ph type="body" sz="quarter" idx="23" hasCustomPrompt="1"/>
          </p:nvPr>
        </p:nvSpPr>
        <p:spPr>
          <a:xfrm>
            <a:off x="5553075" y="6648997"/>
            <a:ext cx="4450286" cy="393441"/>
          </a:xfrm>
          <a:prstGeom prst="rect">
            <a:avLst/>
          </a:prstGeom>
        </p:spPr>
        <p:txBody>
          <a:bodyPr/>
          <a:lstStyle>
            <a:lvl1pPr marL="0" indent="0" algn="ctr">
              <a:buNone/>
              <a:defRPr sz="2400" b="1">
                <a:solidFill>
                  <a:schemeClr val="bg1"/>
                </a:solidFill>
                <a:latin typeface="+mj-lt"/>
              </a:defRPr>
            </a:lvl1pPr>
          </a:lstStyle>
          <a:p>
            <a:pPr lvl="0"/>
            <a:r>
              <a:rPr lang="en-GB" dirty="0"/>
              <a:t>This will be a subtitle on one line   </a:t>
            </a:r>
          </a:p>
        </p:txBody>
      </p:sp>
      <p:sp>
        <p:nvSpPr>
          <p:cNvPr id="12" name="Slide Number Placeholder 1"/>
          <p:cNvSpPr>
            <a:spLocks noGrp="1"/>
          </p:cNvSpPr>
          <p:nvPr userDrawn="1">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30" name="Text Placeholder 2"/>
          <p:cNvSpPr>
            <a:spLocks noGrp="1"/>
          </p:cNvSpPr>
          <p:nvPr userDrawn="1">
            <p:ph type="body" sz="quarter" idx="25" hasCustomPrompt="1"/>
          </p:nvPr>
        </p:nvSpPr>
        <p:spPr>
          <a:xfrm>
            <a:off x="7148448" y="894918"/>
            <a:ext cx="3199138" cy="4791124"/>
          </a:xfrm>
          <a:prstGeom prst="rect">
            <a:avLst/>
          </a:prstGeom>
        </p:spPr>
        <p:txBody>
          <a:bodyPr/>
          <a:lstStyle>
            <a:lvl1pPr marL="342900" indent="-342900">
              <a:buFont typeface="Wingdings" panose="05000000000000000000" pitchFamily="2" charset="2"/>
              <a:buChar char="Ø"/>
              <a:defRPr sz="2400"/>
            </a:lvl1pPr>
          </a:lstStyle>
          <a:p>
            <a:pPr lvl="0"/>
            <a:r>
              <a:rPr lang="en-GB" dirty="0"/>
              <a:t>Lorem Ipsum  is simply dummy text of the printing and typesetting industry. Lorem Ipsum has been the industry's standard dummy text ever since the 1500s, when an unknown </a:t>
            </a:r>
            <a:r>
              <a:rPr lang="en-GB" dirty="0" err="1"/>
              <a:t>rinter</a:t>
            </a:r>
            <a:r>
              <a:rPr lang="en-GB" dirty="0"/>
              <a:t> took a galley of type and scrambled it to make a type specimen book. </a:t>
            </a:r>
          </a:p>
        </p:txBody>
      </p:sp>
      <p:sp>
        <p:nvSpPr>
          <p:cNvPr id="31" name="Text Placeholder 2"/>
          <p:cNvSpPr>
            <a:spLocks noGrp="1"/>
          </p:cNvSpPr>
          <p:nvPr userDrawn="1">
            <p:ph type="body" sz="quarter" idx="26" hasCustomPrompt="1"/>
          </p:nvPr>
        </p:nvSpPr>
        <p:spPr>
          <a:xfrm>
            <a:off x="3758388" y="894918"/>
            <a:ext cx="3199138" cy="4791124"/>
          </a:xfrm>
          <a:prstGeom prst="rect">
            <a:avLst/>
          </a:prstGeom>
        </p:spPr>
        <p:txBody>
          <a:bodyPr/>
          <a:lstStyle>
            <a:lvl1pPr marL="342900" indent="-342900">
              <a:buFont typeface="Wingdings" panose="05000000000000000000" pitchFamily="2" charset="2"/>
              <a:buChar char="Ø"/>
              <a:defRPr sz="2400"/>
            </a:lvl1pPr>
          </a:lstStyle>
          <a:p>
            <a:pPr lvl="0"/>
            <a:r>
              <a:rPr lang="en-GB" dirty="0"/>
              <a:t>Lorem Ipsum  is simply dummy text of the printing and typesetting industry. Lorem Ipsum has been the industry's standard dummy text ever since the 1500s, when an unknown </a:t>
            </a:r>
            <a:r>
              <a:rPr lang="en-GB" dirty="0" err="1"/>
              <a:t>rinter</a:t>
            </a:r>
            <a:r>
              <a:rPr lang="en-GB" dirty="0"/>
              <a:t> took a galley of type and scrambled it to make a type specimen book. </a:t>
            </a:r>
          </a:p>
        </p:txBody>
      </p:sp>
      <p:sp>
        <p:nvSpPr>
          <p:cNvPr id="6" name="Footer Placeholder 5"/>
          <p:cNvSpPr>
            <a:spLocks noGrp="1"/>
          </p:cNvSpPr>
          <p:nvPr userDrawn="1">
            <p:ph type="ftr" sz="quarter" idx="27"/>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3674031953"/>
      </p:ext>
    </p:extLst>
  </p:cSld>
  <p:clrMapOvr>
    <a:masterClrMapping/>
  </p:clrMapOvr>
  <p:extLst mod="1">
    <p:ext uri="{DCECCB84-F9BA-43D5-87BE-67443E8EF086}">
      <p15:sldGuideLst xmlns:p15="http://schemas.microsoft.com/office/powerpoint/2012/main">
        <p15:guide id="1" orient="horz" pos="2358">
          <p15:clr>
            <a:srgbClr val="FBAE40"/>
          </p15:clr>
        </p15:guide>
        <p15:guide id="2" pos="33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rgbClr val="EFEFEF"/>
        </a:solidFill>
        <a:effectLst/>
      </p:bgPr>
    </p:bg>
    <p:spTree>
      <p:nvGrpSpPr>
        <p:cNvPr id="1" name=""/>
        <p:cNvGrpSpPr/>
        <p:nvPr/>
      </p:nvGrpSpPr>
      <p:grpSpPr>
        <a:xfrm>
          <a:off x="0" y="0"/>
          <a:ext cx="0" cy="0"/>
          <a:chOff x="0" y="0"/>
          <a:chExt cx="0" cy="0"/>
        </a:xfrm>
      </p:grpSpPr>
      <p:sp>
        <p:nvSpPr>
          <p:cNvPr id="19" name="Rectangle 18"/>
          <p:cNvSpPr/>
          <p:nvPr userDrawn="1"/>
        </p:nvSpPr>
        <p:spPr>
          <a:xfrm>
            <a:off x="-1064" y="534620"/>
            <a:ext cx="3567165" cy="70359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chemeClr val="accent2"/>
              </a:solidFill>
            </a:endParaRP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14" name="Text Placeholder 27"/>
          <p:cNvSpPr>
            <a:spLocks noGrp="1"/>
          </p:cNvSpPr>
          <p:nvPr>
            <p:ph type="body" sz="quarter" idx="20"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4"/>
                </a:solidFill>
                <a:latin typeface="+mj-lt"/>
              </a:defRPr>
            </a:lvl1pPr>
          </a:lstStyle>
          <a:p>
            <a:pPr lvl="0"/>
            <a:r>
              <a:rPr lang="en-GB"/>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15" name="Text Placeholder 25"/>
          <p:cNvSpPr>
            <a:spLocks noGrp="1"/>
          </p:cNvSpPr>
          <p:nvPr>
            <p:ph type="body" sz="quarter" idx="21"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a:t>TITLE WILL BE HERE</a:t>
            </a:r>
            <a:endParaRPr lang="en-GB"/>
          </a:p>
        </p:txBody>
      </p:sp>
      <p:sp>
        <p:nvSpPr>
          <p:cNvPr id="2" name="Footer Placeholder 1"/>
          <p:cNvSpPr>
            <a:spLocks noGrp="1"/>
          </p:cNvSpPr>
          <p:nvPr>
            <p:ph type="ftr" sz="quarter" idx="22"/>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2681838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EFEFEF"/>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2131" y="5899710"/>
            <a:ext cx="10693944" cy="1659964"/>
            <a:chOff x="-2131" y="5899710"/>
            <a:chExt cx="10693944" cy="1659964"/>
          </a:xfrm>
        </p:grpSpPr>
        <p:sp>
          <p:nvSpPr>
            <p:cNvPr id="19" name="Rectangle 18"/>
            <p:cNvSpPr/>
            <p:nvPr userDrawn="1"/>
          </p:nvSpPr>
          <p:spPr>
            <a:xfrm>
              <a:off x="-1067" y="6136337"/>
              <a:ext cx="10692880" cy="142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21" name="Group 20"/>
            <p:cNvGrpSpPr/>
            <p:nvPr userDrawn="1"/>
          </p:nvGrpSpPr>
          <p:grpSpPr>
            <a:xfrm>
              <a:off x="-2131" y="5899710"/>
              <a:ext cx="10692878" cy="442946"/>
              <a:chOff x="-1064" y="5663252"/>
              <a:chExt cx="10692878" cy="442946"/>
            </a:xfrm>
          </p:grpSpPr>
          <p:sp>
            <p:nvSpPr>
              <p:cNvPr id="22" name="Right Triangle 21"/>
              <p:cNvSpPr/>
              <p:nvPr userDrawn="1"/>
            </p:nvSpPr>
            <p:spPr>
              <a:xfrm rot="18900000">
                <a:off x="5123641" y="5663252"/>
                <a:ext cx="442946" cy="44294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3" name="Rectangle 22"/>
              <p:cNvSpPr/>
              <p:nvPr userDrawn="1"/>
            </p:nvSpPr>
            <p:spPr>
              <a:xfrm rot="5400000">
                <a:off x="5298199" y="517681"/>
                <a:ext cx="94352" cy="10692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27" name="Text Placeholder 25"/>
          <p:cNvSpPr>
            <a:spLocks noGrp="1"/>
          </p:cNvSpPr>
          <p:nvPr>
            <p:ph type="body" sz="quarter" idx="19" hasCustomPrompt="1"/>
          </p:nvPr>
        </p:nvSpPr>
        <p:spPr>
          <a:xfrm>
            <a:off x="343024" y="6356942"/>
            <a:ext cx="4785481" cy="982129"/>
          </a:xfrm>
          <a:prstGeom prst="rect">
            <a:avLst/>
          </a:prstGeom>
        </p:spPr>
        <p:txBody>
          <a:bodyPr/>
          <a:lstStyle>
            <a:lvl1pPr marL="0" indent="0" algn="ctr">
              <a:lnSpc>
                <a:spcPct val="80000"/>
              </a:lnSpc>
              <a:buNone/>
              <a:defRPr sz="4000">
                <a:solidFill>
                  <a:schemeClr val="accent1"/>
                </a:solidFill>
              </a:defRPr>
            </a:lvl1pPr>
          </a:lstStyle>
          <a:p>
            <a:pPr lvl="0"/>
            <a:r>
              <a:rPr lang="en-US" dirty="0"/>
              <a:t>TITLE HERE WILL BE ON TWO LINES</a:t>
            </a:r>
            <a:endParaRPr lang="en-GB" dirty="0"/>
          </a:p>
        </p:txBody>
      </p:sp>
      <p:sp>
        <p:nvSpPr>
          <p:cNvPr id="29" name="Text Placeholder 33"/>
          <p:cNvSpPr>
            <a:spLocks noGrp="1"/>
          </p:cNvSpPr>
          <p:nvPr>
            <p:ph type="body" sz="quarter" idx="23" hasCustomPrompt="1"/>
          </p:nvPr>
        </p:nvSpPr>
        <p:spPr>
          <a:xfrm>
            <a:off x="5553075" y="6648997"/>
            <a:ext cx="4450286" cy="393441"/>
          </a:xfrm>
          <a:prstGeom prst="rect">
            <a:avLst/>
          </a:prstGeom>
        </p:spPr>
        <p:txBody>
          <a:bodyPr/>
          <a:lstStyle>
            <a:lvl1pPr marL="0" indent="0" algn="ctr">
              <a:buNone/>
              <a:defRPr sz="2400" b="1">
                <a:solidFill>
                  <a:schemeClr val="bg1"/>
                </a:solidFill>
                <a:latin typeface="+mj-lt"/>
              </a:defRPr>
            </a:lvl1pPr>
          </a:lstStyle>
          <a:p>
            <a:pPr lvl="0"/>
            <a:r>
              <a:rPr lang="en-GB" dirty="0"/>
              <a:t>This will be a subtitle on one line   </a:t>
            </a:r>
          </a:p>
        </p:txBody>
      </p:sp>
      <p:sp>
        <p:nvSpPr>
          <p:cNvPr id="28" name="Text Placeholder 2"/>
          <p:cNvSpPr>
            <a:spLocks noGrp="1"/>
          </p:cNvSpPr>
          <p:nvPr>
            <p:ph type="body" sz="quarter" idx="29" hasCustomPrompt="1"/>
          </p:nvPr>
        </p:nvSpPr>
        <p:spPr>
          <a:xfrm>
            <a:off x="5521808" y="890013"/>
            <a:ext cx="4827690" cy="4796028"/>
          </a:xfrm>
          <a:prstGeom prst="rect">
            <a:avLst/>
          </a:prstGeom>
        </p:spPr>
        <p:txBody>
          <a:bodyPr/>
          <a:lstStyle>
            <a:lvl1pPr marL="0" indent="0">
              <a:buNone/>
              <a:defRPr sz="2400"/>
            </a:lvl1pPr>
            <a:lvl2pPr>
              <a:defRPr sz="3200"/>
            </a:lvl2pPr>
            <a:lvl3pPr>
              <a:defRPr sz="2800"/>
            </a:lvl3pPr>
            <a:lvl4pPr>
              <a:defRPr sz="2400"/>
            </a:lvl4pPr>
            <a:lvl5pPr>
              <a:defRPr sz="2400"/>
            </a:lvl5pPr>
          </a:lstStyle>
          <a:p>
            <a:pPr lvl="0"/>
            <a:r>
              <a:rPr lang="en-GB"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a:t>
            </a:r>
            <a:r>
              <a:rPr lang="en-GB" dirty="0" err="1"/>
              <a:t>Letraset</a:t>
            </a:r>
            <a:endParaRPr lang="en-GB" dirty="0"/>
          </a:p>
        </p:txBody>
      </p:sp>
      <p:sp>
        <p:nvSpPr>
          <p:cNvPr id="3" name="Text Placeholder 2"/>
          <p:cNvSpPr>
            <a:spLocks noGrp="1"/>
          </p:cNvSpPr>
          <p:nvPr>
            <p:ph type="body" sz="quarter" idx="27" hasCustomPrompt="1"/>
          </p:nvPr>
        </p:nvSpPr>
        <p:spPr>
          <a:xfrm>
            <a:off x="343024" y="890012"/>
            <a:ext cx="4827690" cy="4796029"/>
          </a:xfrm>
          <a:prstGeom prst="rect">
            <a:avLst/>
          </a:prstGeom>
        </p:spPr>
        <p:txBody>
          <a:bodyPr/>
          <a:lstStyle>
            <a:lvl1pPr marL="0" indent="0">
              <a:buNone/>
              <a:defRPr sz="2400"/>
            </a:lvl1pPr>
            <a:lvl2pPr>
              <a:defRPr sz="3200"/>
            </a:lvl2pPr>
            <a:lvl3pPr>
              <a:defRPr sz="2800"/>
            </a:lvl3pPr>
            <a:lvl4pPr>
              <a:defRPr sz="2400"/>
            </a:lvl4pPr>
            <a:lvl5pPr>
              <a:defRPr sz="2400"/>
            </a:lvl5pPr>
          </a:lstStyle>
          <a:p>
            <a:pPr lvl="0"/>
            <a:r>
              <a:rPr lang="en-GB"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a:t>
            </a:r>
            <a:r>
              <a:rPr lang="en-GB" dirty="0" err="1"/>
              <a:t>Letraset</a:t>
            </a:r>
            <a:endParaRPr lang="en-GB"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2"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2" name="Footer Placeholder 1"/>
          <p:cNvSpPr>
            <a:spLocks noGrp="1"/>
          </p:cNvSpPr>
          <p:nvPr>
            <p:ph type="ftr" sz="quarter" idx="30"/>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916973192"/>
      </p:ext>
    </p:extLst>
  </p:cSld>
  <p:clrMapOvr>
    <a:masterClrMapping/>
  </p:clrMapOvr>
  <p:extLst mod="1">
    <p:ext uri="{DCECCB84-F9BA-43D5-87BE-67443E8EF086}">
      <p15:sldGuideLst xmlns:p15="http://schemas.microsoft.com/office/powerpoint/2012/main">
        <p15:guide id="1" orient="horz" pos="2358">
          <p15:clr>
            <a:srgbClr val="FBAE40"/>
          </p15:clr>
        </p15:guide>
        <p15:guide id="2" pos="336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EFEFE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131" y="5899710"/>
            <a:ext cx="10693944" cy="1659964"/>
            <a:chOff x="-2131" y="5899710"/>
            <a:chExt cx="10693944" cy="1659964"/>
          </a:xfrm>
        </p:grpSpPr>
        <p:sp>
          <p:nvSpPr>
            <p:cNvPr id="16" name="Rectangle 15"/>
            <p:cNvSpPr/>
            <p:nvPr userDrawn="1"/>
          </p:nvSpPr>
          <p:spPr>
            <a:xfrm>
              <a:off x="-1067" y="6136337"/>
              <a:ext cx="10692880" cy="142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19" name="Group 18"/>
            <p:cNvGrpSpPr/>
            <p:nvPr userDrawn="1"/>
          </p:nvGrpSpPr>
          <p:grpSpPr>
            <a:xfrm>
              <a:off x="-2131" y="5899710"/>
              <a:ext cx="10692878" cy="442946"/>
              <a:chOff x="-1064" y="5663252"/>
              <a:chExt cx="10692878" cy="442946"/>
            </a:xfrm>
          </p:grpSpPr>
          <p:sp>
            <p:nvSpPr>
              <p:cNvPr id="21" name="Right Triangle 20"/>
              <p:cNvSpPr/>
              <p:nvPr userDrawn="1"/>
            </p:nvSpPr>
            <p:spPr>
              <a:xfrm rot="18900000">
                <a:off x="5123641" y="5663252"/>
                <a:ext cx="442946" cy="44294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2" name="Rectangle 21"/>
              <p:cNvSpPr/>
              <p:nvPr userDrawn="1"/>
            </p:nvSpPr>
            <p:spPr>
              <a:xfrm rot="5400000">
                <a:off x="5298199" y="517681"/>
                <a:ext cx="94352" cy="10692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26" name="Text Placeholder 25"/>
          <p:cNvSpPr>
            <a:spLocks noGrp="1"/>
          </p:cNvSpPr>
          <p:nvPr>
            <p:ph type="body" sz="quarter" idx="19" hasCustomPrompt="1"/>
          </p:nvPr>
        </p:nvSpPr>
        <p:spPr>
          <a:xfrm>
            <a:off x="343024" y="6356942"/>
            <a:ext cx="4785481" cy="982129"/>
          </a:xfrm>
          <a:prstGeom prst="rect">
            <a:avLst/>
          </a:prstGeom>
        </p:spPr>
        <p:txBody>
          <a:bodyPr/>
          <a:lstStyle>
            <a:lvl1pPr marL="0" indent="0" algn="ctr">
              <a:lnSpc>
                <a:spcPct val="80000"/>
              </a:lnSpc>
              <a:buNone/>
              <a:defRPr sz="4000">
                <a:solidFill>
                  <a:schemeClr val="accent1"/>
                </a:solidFill>
              </a:defRPr>
            </a:lvl1pPr>
          </a:lstStyle>
          <a:p>
            <a:pPr lvl="0"/>
            <a:r>
              <a:rPr lang="en-US" dirty="0"/>
              <a:t>TITLE HERE WILL BE ON TWO LINES</a:t>
            </a:r>
            <a:endParaRPr lang="en-GB" dirty="0"/>
          </a:p>
        </p:txBody>
      </p:sp>
      <p:sp>
        <p:nvSpPr>
          <p:cNvPr id="27" name="Text Placeholder 33"/>
          <p:cNvSpPr>
            <a:spLocks noGrp="1"/>
          </p:cNvSpPr>
          <p:nvPr>
            <p:ph type="body" sz="quarter" idx="23" hasCustomPrompt="1"/>
          </p:nvPr>
        </p:nvSpPr>
        <p:spPr>
          <a:xfrm>
            <a:off x="5553075" y="6648997"/>
            <a:ext cx="4450286" cy="393441"/>
          </a:xfrm>
          <a:prstGeom prst="rect">
            <a:avLst/>
          </a:prstGeom>
        </p:spPr>
        <p:txBody>
          <a:bodyPr/>
          <a:lstStyle>
            <a:lvl1pPr marL="0" indent="0" algn="ctr">
              <a:buNone/>
              <a:defRPr sz="2400" b="1">
                <a:solidFill>
                  <a:schemeClr val="bg1"/>
                </a:solidFill>
                <a:latin typeface="+mj-lt"/>
              </a:defRPr>
            </a:lvl1pPr>
          </a:lstStyle>
          <a:p>
            <a:pPr lvl="0"/>
            <a:r>
              <a:rPr lang="en-GB" dirty="0"/>
              <a:t>This will be a subtitle on one line   </a:t>
            </a: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2"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6" name="Table Placeholder 5"/>
          <p:cNvSpPr>
            <a:spLocks noGrp="1"/>
          </p:cNvSpPr>
          <p:nvPr>
            <p:ph type="tbl" sz="quarter" idx="24"/>
          </p:nvPr>
        </p:nvSpPr>
        <p:spPr>
          <a:xfrm>
            <a:off x="385769" y="894918"/>
            <a:ext cx="9961817" cy="4791124"/>
          </a:xfrm>
          <a:prstGeom prst="rect">
            <a:avLst/>
          </a:prstGeom>
        </p:spPr>
        <p:txBody>
          <a:bodyPr/>
          <a:lstStyle/>
          <a:p>
            <a:r>
              <a:rPr lang="en-US"/>
              <a:t>Click icon to add table</a:t>
            </a:r>
            <a:endParaRPr lang="en-GB"/>
          </a:p>
        </p:txBody>
      </p:sp>
      <p:sp>
        <p:nvSpPr>
          <p:cNvPr id="2" name="Footer Placeholder 1"/>
          <p:cNvSpPr>
            <a:spLocks noGrp="1"/>
          </p:cNvSpPr>
          <p:nvPr>
            <p:ph type="ftr" sz="quarter" idx="25"/>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1489067143"/>
      </p:ext>
    </p:extLst>
  </p:cSld>
  <p:clrMapOvr>
    <a:masterClrMapping/>
  </p:clrMapOvr>
  <p:extLst mod="1">
    <p:ext uri="{DCECCB84-F9BA-43D5-87BE-67443E8EF086}">
      <p15:sldGuideLst xmlns:p15="http://schemas.microsoft.com/office/powerpoint/2012/main">
        <p15:guide id="1" orient="horz" pos="2358">
          <p15:clr>
            <a:srgbClr val="FBAE40"/>
          </p15:clr>
        </p15:guide>
        <p15:guide id="2" pos="336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EFEFE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2131" y="5899710"/>
            <a:ext cx="10693944" cy="1659964"/>
            <a:chOff x="-2131" y="5899710"/>
            <a:chExt cx="10693944" cy="1659964"/>
          </a:xfrm>
        </p:grpSpPr>
        <p:sp>
          <p:nvSpPr>
            <p:cNvPr id="17" name="Rectangle 16"/>
            <p:cNvSpPr/>
            <p:nvPr userDrawn="1"/>
          </p:nvSpPr>
          <p:spPr>
            <a:xfrm>
              <a:off x="-1067" y="6136337"/>
              <a:ext cx="10692880" cy="1423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18" name="Group 17"/>
            <p:cNvGrpSpPr/>
            <p:nvPr userDrawn="1"/>
          </p:nvGrpSpPr>
          <p:grpSpPr>
            <a:xfrm>
              <a:off x="-2131" y="5899710"/>
              <a:ext cx="10692878" cy="442946"/>
              <a:chOff x="-1064" y="5663252"/>
              <a:chExt cx="10692878" cy="442946"/>
            </a:xfrm>
          </p:grpSpPr>
          <p:sp>
            <p:nvSpPr>
              <p:cNvPr id="20" name="Right Triangle 19"/>
              <p:cNvSpPr/>
              <p:nvPr userDrawn="1"/>
            </p:nvSpPr>
            <p:spPr>
              <a:xfrm rot="18900000">
                <a:off x="5123641" y="5663252"/>
                <a:ext cx="442946" cy="44294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6" name="Rectangle 25"/>
              <p:cNvSpPr/>
              <p:nvPr userDrawn="1"/>
            </p:nvSpPr>
            <p:spPr>
              <a:xfrm rot="5400000">
                <a:off x="5298199" y="517681"/>
                <a:ext cx="94352" cy="10692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27" name="Text Placeholder 25"/>
          <p:cNvSpPr>
            <a:spLocks noGrp="1"/>
          </p:cNvSpPr>
          <p:nvPr>
            <p:ph type="body" sz="quarter" idx="19" hasCustomPrompt="1"/>
          </p:nvPr>
        </p:nvSpPr>
        <p:spPr>
          <a:xfrm>
            <a:off x="343024" y="6356942"/>
            <a:ext cx="4785481" cy="982129"/>
          </a:xfrm>
          <a:prstGeom prst="rect">
            <a:avLst/>
          </a:prstGeom>
        </p:spPr>
        <p:txBody>
          <a:bodyPr/>
          <a:lstStyle>
            <a:lvl1pPr marL="0" indent="0" algn="ctr">
              <a:lnSpc>
                <a:spcPct val="80000"/>
              </a:lnSpc>
              <a:buNone/>
              <a:defRPr sz="4000">
                <a:solidFill>
                  <a:schemeClr val="accent1"/>
                </a:solidFill>
              </a:defRPr>
            </a:lvl1pPr>
          </a:lstStyle>
          <a:p>
            <a:pPr lvl="0"/>
            <a:r>
              <a:rPr lang="en-US" dirty="0"/>
              <a:t>TITLE HERE WILL BE ON TWO LINES</a:t>
            </a:r>
            <a:endParaRPr lang="en-GB" dirty="0"/>
          </a:p>
        </p:txBody>
      </p:sp>
      <p:sp>
        <p:nvSpPr>
          <p:cNvPr id="28" name="Text Placeholder 33"/>
          <p:cNvSpPr>
            <a:spLocks noGrp="1"/>
          </p:cNvSpPr>
          <p:nvPr>
            <p:ph type="body" sz="quarter" idx="23" hasCustomPrompt="1"/>
          </p:nvPr>
        </p:nvSpPr>
        <p:spPr>
          <a:xfrm>
            <a:off x="5553075" y="6648997"/>
            <a:ext cx="4450286" cy="393441"/>
          </a:xfrm>
          <a:prstGeom prst="rect">
            <a:avLst/>
          </a:prstGeom>
        </p:spPr>
        <p:txBody>
          <a:bodyPr/>
          <a:lstStyle>
            <a:lvl1pPr marL="0" indent="0" algn="ctr">
              <a:buNone/>
              <a:defRPr sz="2400" b="1">
                <a:solidFill>
                  <a:schemeClr val="bg1"/>
                </a:solidFill>
                <a:latin typeface="+mj-lt"/>
              </a:defRPr>
            </a:lvl1pPr>
          </a:lstStyle>
          <a:p>
            <a:pPr lvl="0"/>
            <a:r>
              <a:rPr lang="en-GB" dirty="0"/>
              <a:t>This will be a subtitle on one line   </a:t>
            </a:r>
          </a:p>
        </p:txBody>
      </p:sp>
      <p:sp>
        <p:nvSpPr>
          <p:cNvPr id="3" name="Picture Placeholder 2"/>
          <p:cNvSpPr>
            <a:spLocks noGrp="1"/>
          </p:cNvSpPr>
          <p:nvPr userDrawn="1">
            <p:ph type="pic" sz="quarter" idx="24"/>
          </p:nvPr>
        </p:nvSpPr>
        <p:spPr>
          <a:xfrm>
            <a:off x="343024" y="890012"/>
            <a:ext cx="4751387" cy="4802479"/>
          </a:xfrm>
          <a:prstGeom prst="rect">
            <a:avLst/>
          </a:prstGeom>
        </p:spPr>
        <p:txBody>
          <a:bodyPr/>
          <a:lstStyle/>
          <a:p>
            <a:r>
              <a:rPr lang="en-US"/>
              <a:t>Click icon to add picture</a:t>
            </a:r>
            <a:endParaRPr lang="en-GB"/>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userDrawn="1">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2" name="Slide Number Placeholder 1"/>
          <p:cNvSpPr>
            <a:spLocks noGrp="1"/>
          </p:cNvSpPr>
          <p:nvPr userDrawn="1">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2" name="Footer Placeholder 1"/>
          <p:cNvSpPr>
            <a:spLocks noGrp="1"/>
          </p:cNvSpPr>
          <p:nvPr userDrawn="1">
            <p:ph type="ftr" sz="quarter" idx="26"/>
          </p:nvPr>
        </p:nvSpPr>
        <p:spPr>
          <a:xfrm>
            <a:off x="3670218" y="66674"/>
            <a:ext cx="3373455" cy="394065"/>
          </a:xfrm>
        </p:spPr>
        <p:txBody>
          <a:bodyPr/>
          <a:lstStyle/>
          <a:p>
            <a:r>
              <a:rPr lang="en-GB"/>
              <a:t>Click here &gt; Insert &gt; Header &amp; Footer</a:t>
            </a:r>
            <a:endParaRPr lang="en-GB" dirty="0"/>
          </a:p>
        </p:txBody>
      </p:sp>
      <p:sp>
        <p:nvSpPr>
          <p:cNvPr id="30" name="Picture Placeholder 2"/>
          <p:cNvSpPr>
            <a:spLocks noGrp="1"/>
          </p:cNvSpPr>
          <p:nvPr>
            <p:ph type="pic" sz="quarter" idx="27"/>
          </p:nvPr>
        </p:nvSpPr>
        <p:spPr>
          <a:xfrm>
            <a:off x="5596199" y="893956"/>
            <a:ext cx="4751387" cy="4802479"/>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1406609180"/>
      </p:ext>
    </p:extLst>
  </p:cSld>
  <p:clrMapOvr>
    <a:masterClrMapping/>
  </p:clrMapOvr>
  <p:extLst mod="1">
    <p:ext uri="{DCECCB84-F9BA-43D5-87BE-67443E8EF086}">
      <p15:sldGuideLst xmlns:p15="http://schemas.microsoft.com/office/powerpoint/2012/main">
        <p15:guide id="1" orient="horz" pos="2358">
          <p15:clr>
            <a:srgbClr val="FBAE40"/>
          </p15:clr>
        </p15:guide>
        <p15:guide id="2" pos="336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EFEFEF"/>
        </a:solidFill>
        <a:effectLst/>
      </p:bgPr>
    </p:bg>
    <p:spTree>
      <p:nvGrpSpPr>
        <p:cNvPr id="1" name=""/>
        <p:cNvGrpSpPr/>
        <p:nvPr/>
      </p:nvGrpSpPr>
      <p:grpSpPr>
        <a:xfrm>
          <a:off x="0" y="0"/>
          <a:ext cx="0" cy="0"/>
          <a:chOff x="0" y="0"/>
          <a:chExt cx="0" cy="0"/>
        </a:xfrm>
      </p:grpSpPr>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grpSp>
        <p:nvGrpSpPr>
          <p:cNvPr id="3" name="Group 2"/>
          <p:cNvGrpSpPr/>
          <p:nvPr userDrawn="1"/>
        </p:nvGrpSpPr>
        <p:grpSpPr>
          <a:xfrm rot="16200000">
            <a:off x="5376373" y="2250949"/>
            <a:ext cx="7034466" cy="3596414"/>
            <a:chOff x="3637387" y="4100996"/>
            <a:chExt cx="7023895" cy="3458679"/>
          </a:xfrm>
        </p:grpSpPr>
        <p:sp>
          <p:nvSpPr>
            <p:cNvPr id="25" name="Rectangle 24"/>
            <p:cNvSpPr/>
            <p:nvPr userDrawn="1"/>
          </p:nvSpPr>
          <p:spPr>
            <a:xfrm>
              <a:off x="8318500" y="4102022"/>
              <a:ext cx="2342782" cy="34576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7" name="Rectangle 26"/>
            <p:cNvSpPr/>
            <p:nvPr userDrawn="1"/>
          </p:nvSpPr>
          <p:spPr>
            <a:xfrm>
              <a:off x="5980169" y="4102021"/>
              <a:ext cx="2338333" cy="345765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8" name="Rectangle 27"/>
            <p:cNvSpPr/>
            <p:nvPr userDrawn="1"/>
          </p:nvSpPr>
          <p:spPr>
            <a:xfrm>
              <a:off x="3637387" y="4100996"/>
              <a:ext cx="2342782" cy="34576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34" name="Text Placeholder 25"/>
          <p:cNvSpPr>
            <a:spLocks noGrp="1"/>
          </p:cNvSpPr>
          <p:nvPr>
            <p:ph type="body" sz="quarter" idx="19" hasCustomPrompt="1"/>
          </p:nvPr>
        </p:nvSpPr>
        <p:spPr>
          <a:xfrm>
            <a:off x="7422144" y="906419"/>
            <a:ext cx="2925441" cy="1598656"/>
          </a:xfrm>
          <a:prstGeom prst="rect">
            <a:avLst/>
          </a:prstGeom>
        </p:spPr>
        <p:txBody>
          <a:bodyPr/>
          <a:lstStyle>
            <a:lvl1pPr marL="0" indent="0" algn="ctr">
              <a:buNone/>
              <a:defRPr sz="3600">
                <a:solidFill>
                  <a:schemeClr val="bg1"/>
                </a:solidFill>
              </a:defRPr>
            </a:lvl1pPr>
          </a:lstStyle>
          <a:p>
            <a:pPr lvl="0"/>
            <a:r>
              <a:rPr lang="en-US" dirty="0"/>
              <a:t>TITLE WILL BE ON TWO OR THREE LINES</a:t>
            </a:r>
            <a:endParaRPr lang="en-GB" dirty="0"/>
          </a:p>
        </p:txBody>
      </p:sp>
      <p:sp>
        <p:nvSpPr>
          <p:cNvPr id="15" name="Text Placeholder 6"/>
          <p:cNvSpPr>
            <a:spLocks noGrp="1"/>
          </p:cNvSpPr>
          <p:nvPr>
            <p:ph type="body" sz="quarter" idx="21" hasCustomPrompt="1"/>
          </p:nvPr>
        </p:nvSpPr>
        <p:spPr>
          <a:xfrm>
            <a:off x="7422145" y="3109681"/>
            <a:ext cx="2925441" cy="1380239"/>
          </a:xfrm>
          <a:prstGeom prst="rect">
            <a:avLst/>
          </a:prstGeom>
        </p:spPr>
        <p:txBody>
          <a:bodyPr/>
          <a:lstStyle>
            <a:lvl1pPr marL="285750" indent="-285750" algn="l">
              <a:buFont typeface="Wingdings" panose="05000000000000000000" pitchFamily="2" charset="2"/>
              <a:buChar char="Ø"/>
              <a:defRPr sz="2400" b="1" baseline="0">
                <a:solidFill>
                  <a:schemeClr val="accent2"/>
                </a:solidFill>
                <a:latin typeface="+mj-lt"/>
              </a:defRPr>
            </a:lvl1pPr>
          </a:lstStyle>
          <a:p>
            <a:pPr lvl="0"/>
            <a:r>
              <a:rPr lang="en-GB" dirty="0"/>
              <a:t>Lorem Ipsum is simply dummy text of the printing and typesetting industry </a:t>
            </a:r>
          </a:p>
        </p:txBody>
      </p:sp>
      <p:grpSp>
        <p:nvGrpSpPr>
          <p:cNvPr id="4" name="Group 3"/>
          <p:cNvGrpSpPr/>
          <p:nvPr userDrawn="1"/>
        </p:nvGrpSpPr>
        <p:grpSpPr>
          <a:xfrm rot="10800000">
            <a:off x="6932295" y="531922"/>
            <a:ext cx="322026" cy="7025666"/>
            <a:chOff x="3453801" y="534008"/>
            <a:chExt cx="322026" cy="7025666"/>
          </a:xfrm>
        </p:grpSpPr>
        <p:sp>
          <p:nvSpPr>
            <p:cNvPr id="32" name="Rectangle 31"/>
            <p:cNvSpPr/>
            <p:nvPr userDrawn="1"/>
          </p:nvSpPr>
          <p:spPr>
            <a:xfrm>
              <a:off x="3595850" y="534008"/>
              <a:ext cx="104117" cy="7025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0" name="Right Triangle 19"/>
            <p:cNvSpPr/>
            <p:nvPr userDrawn="1"/>
          </p:nvSpPr>
          <p:spPr>
            <a:xfrm rot="2700000">
              <a:off x="3453801" y="2714246"/>
              <a:ext cx="322026" cy="32202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1" name="Right Triangle 20"/>
            <p:cNvSpPr/>
            <p:nvPr userDrawn="1"/>
          </p:nvSpPr>
          <p:spPr>
            <a:xfrm rot="2700000">
              <a:off x="3453801" y="5057994"/>
              <a:ext cx="322026" cy="32202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2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26" name="Text Placeholder 6"/>
          <p:cNvSpPr>
            <a:spLocks noGrp="1"/>
          </p:cNvSpPr>
          <p:nvPr>
            <p:ph type="body" sz="quarter" idx="22" hasCustomPrompt="1"/>
          </p:nvPr>
        </p:nvSpPr>
        <p:spPr>
          <a:xfrm>
            <a:off x="7438789" y="5451531"/>
            <a:ext cx="2925441" cy="1384698"/>
          </a:xfrm>
          <a:prstGeom prst="rect">
            <a:avLst/>
          </a:prstGeom>
        </p:spPr>
        <p:txBody>
          <a:bodyPr/>
          <a:lstStyle>
            <a:lvl1pPr marL="285750" indent="-285750" algn="l">
              <a:buFont typeface="Wingdings" panose="05000000000000000000" pitchFamily="2" charset="2"/>
              <a:buChar char="Ø"/>
              <a:defRPr sz="2400" b="1" baseline="0">
                <a:solidFill>
                  <a:schemeClr val="accent2"/>
                </a:solidFill>
                <a:latin typeface="+mj-lt"/>
              </a:defRPr>
            </a:lvl1pPr>
          </a:lstStyle>
          <a:p>
            <a:pPr lvl="0"/>
            <a:r>
              <a:rPr lang="en-GB" dirty="0"/>
              <a:t>Lorem Ipsum is simply dummy text of the printing and typesetting industry </a:t>
            </a:r>
          </a:p>
        </p:txBody>
      </p:sp>
      <p:sp>
        <p:nvSpPr>
          <p:cNvPr id="2" name="Footer Placeholder 1"/>
          <p:cNvSpPr>
            <a:spLocks noGrp="1"/>
          </p:cNvSpPr>
          <p:nvPr>
            <p:ph type="ftr" sz="quarter" idx="23"/>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1248336991"/>
      </p:ext>
    </p:extLst>
  </p:cSld>
  <p:clrMapOvr>
    <a:masterClrMapping/>
  </p:clrMapOvr>
  <p:extLst mod="1">
    <p:ext uri="{DCECCB84-F9BA-43D5-87BE-67443E8EF086}">
      <p15:sldGuideLst xmlns:p15="http://schemas.microsoft.com/office/powerpoint/2012/main">
        <p15:guide id="1" orient="horz" pos="2404">
          <p15:clr>
            <a:srgbClr val="FBAE40"/>
          </p15:clr>
        </p15:guide>
        <p15:guide id="2" pos="336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EFEFEF"/>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2131" y="534008"/>
            <a:ext cx="10693944" cy="1506272"/>
            <a:chOff x="-3195" y="2952288"/>
            <a:chExt cx="10693944" cy="1506272"/>
          </a:xfrm>
        </p:grpSpPr>
        <p:sp>
          <p:nvSpPr>
            <p:cNvPr id="19" name="Rectangle 18"/>
            <p:cNvSpPr/>
            <p:nvPr userDrawn="1"/>
          </p:nvSpPr>
          <p:spPr>
            <a:xfrm rot="10800000">
              <a:off x="-3195" y="2952288"/>
              <a:ext cx="10692880" cy="14233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4" name="Rectangle 23"/>
            <p:cNvSpPr/>
            <p:nvPr userDrawn="1"/>
          </p:nvSpPr>
          <p:spPr>
            <a:xfrm rot="16200000">
              <a:off x="5297134" y="-935055"/>
              <a:ext cx="94352" cy="10692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34" name="Text Placeholder 25"/>
          <p:cNvSpPr>
            <a:spLocks noGrp="1"/>
          </p:cNvSpPr>
          <p:nvPr>
            <p:ph type="body" sz="quarter" idx="19" hasCustomPrompt="1"/>
          </p:nvPr>
        </p:nvSpPr>
        <p:spPr>
          <a:xfrm>
            <a:off x="1034247" y="757464"/>
            <a:ext cx="8620124" cy="570769"/>
          </a:xfrm>
          <a:prstGeom prst="rect">
            <a:avLst/>
          </a:prstGeom>
        </p:spPr>
        <p:txBody>
          <a:bodyPr/>
          <a:lstStyle>
            <a:lvl1pPr marL="0" indent="0" algn="ctr">
              <a:buNone/>
              <a:defRPr sz="4000">
                <a:solidFill>
                  <a:schemeClr val="bg1"/>
                </a:solidFill>
              </a:defRPr>
            </a:lvl1pPr>
          </a:lstStyle>
          <a:p>
            <a:pPr lvl="0"/>
            <a:r>
              <a:rPr lang="en-US" dirty="0"/>
              <a:t>TITLE HERE</a:t>
            </a:r>
            <a:endParaRPr lang="en-GB" dirty="0"/>
          </a:p>
        </p:txBody>
      </p:sp>
      <p:sp>
        <p:nvSpPr>
          <p:cNvPr id="35" name="Text Placeholder 6"/>
          <p:cNvSpPr>
            <a:spLocks noGrp="1"/>
          </p:cNvSpPr>
          <p:nvPr>
            <p:ph type="body" sz="quarter" idx="20" hasCustomPrompt="1"/>
          </p:nvPr>
        </p:nvSpPr>
        <p:spPr>
          <a:xfrm>
            <a:off x="1034247" y="1347844"/>
            <a:ext cx="8620124" cy="369130"/>
          </a:xfrm>
          <a:prstGeom prst="rect">
            <a:avLst/>
          </a:prstGeom>
        </p:spPr>
        <p:txBody>
          <a:bodyPr/>
          <a:lstStyle>
            <a:lvl1pPr marL="0" indent="0" algn="ctr">
              <a:buNone/>
              <a:defRPr sz="2400" b="1" baseline="0">
                <a:solidFill>
                  <a:schemeClr val="accent2"/>
                </a:solidFill>
                <a:latin typeface="+mj-lt"/>
              </a:defRPr>
            </a:lvl1pPr>
          </a:lstStyle>
          <a:p>
            <a:pPr lvl="0"/>
            <a:r>
              <a:rPr lang="en-GB" dirty="0"/>
              <a:t>This will be a subtitle on one line</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4" name="Text Placeholder 3"/>
          <p:cNvSpPr>
            <a:spLocks noGrp="1"/>
          </p:cNvSpPr>
          <p:nvPr>
            <p:ph type="body" sz="quarter" idx="21" hasCustomPrompt="1"/>
          </p:nvPr>
        </p:nvSpPr>
        <p:spPr>
          <a:xfrm>
            <a:off x="385994" y="6008269"/>
            <a:ext cx="3021458" cy="434975"/>
          </a:xfrm>
          <a:prstGeom prst="rect">
            <a:avLst/>
          </a:prstGeom>
        </p:spPr>
        <p:txBody>
          <a:bodyPr/>
          <a:lstStyle>
            <a:lvl1pPr marL="0" indent="0" algn="ctr">
              <a:buNone/>
              <a:defRPr sz="2400"/>
            </a:lvl1pPr>
          </a:lstStyle>
          <a:p>
            <a:pPr lvl="0"/>
            <a:r>
              <a:rPr lang="en-US" dirty="0"/>
              <a:t>This is a strapline</a:t>
            </a:r>
            <a:endParaRPr lang="en-GB" dirty="0"/>
          </a:p>
        </p:txBody>
      </p:sp>
      <p:sp>
        <p:nvSpPr>
          <p:cNvPr id="26" name="Text Placeholder 3"/>
          <p:cNvSpPr>
            <a:spLocks noGrp="1"/>
          </p:cNvSpPr>
          <p:nvPr>
            <p:ph type="body" sz="quarter" idx="22" hasCustomPrompt="1"/>
          </p:nvPr>
        </p:nvSpPr>
        <p:spPr>
          <a:xfrm>
            <a:off x="3834607" y="6008269"/>
            <a:ext cx="3021458" cy="434975"/>
          </a:xfrm>
          <a:prstGeom prst="rect">
            <a:avLst/>
          </a:prstGeom>
        </p:spPr>
        <p:txBody>
          <a:bodyPr/>
          <a:lstStyle>
            <a:lvl1pPr marL="0" indent="0" algn="ctr">
              <a:buNone/>
              <a:defRPr sz="2400"/>
            </a:lvl1pPr>
          </a:lstStyle>
          <a:p>
            <a:pPr lvl="0"/>
            <a:r>
              <a:rPr lang="en-US" dirty="0"/>
              <a:t>This is a strapline</a:t>
            </a:r>
            <a:endParaRPr lang="en-GB" dirty="0"/>
          </a:p>
        </p:txBody>
      </p:sp>
      <p:sp>
        <p:nvSpPr>
          <p:cNvPr id="27" name="Text Placeholder 3"/>
          <p:cNvSpPr>
            <a:spLocks noGrp="1"/>
          </p:cNvSpPr>
          <p:nvPr>
            <p:ph type="body" sz="quarter" idx="23" hasCustomPrompt="1"/>
          </p:nvPr>
        </p:nvSpPr>
        <p:spPr>
          <a:xfrm>
            <a:off x="7283220" y="6008269"/>
            <a:ext cx="3021458" cy="434975"/>
          </a:xfrm>
          <a:prstGeom prst="rect">
            <a:avLst/>
          </a:prstGeom>
        </p:spPr>
        <p:txBody>
          <a:bodyPr/>
          <a:lstStyle>
            <a:lvl1pPr marL="0" indent="0" algn="ctr">
              <a:buNone/>
              <a:defRPr sz="2400"/>
            </a:lvl1pPr>
          </a:lstStyle>
          <a:p>
            <a:pPr lvl="0"/>
            <a:r>
              <a:rPr lang="en-US" dirty="0"/>
              <a:t>This is a strapline</a:t>
            </a:r>
            <a:endParaRPr lang="en-GB" dirty="0"/>
          </a:p>
        </p:txBody>
      </p:sp>
      <p:sp>
        <p:nvSpPr>
          <p:cNvPr id="23" name="Chart Placeholder 22"/>
          <p:cNvSpPr>
            <a:spLocks noGrp="1"/>
          </p:cNvSpPr>
          <p:nvPr>
            <p:ph type="chart" sz="quarter" idx="24"/>
          </p:nvPr>
        </p:nvSpPr>
        <p:spPr>
          <a:xfrm>
            <a:off x="385986" y="2551435"/>
            <a:ext cx="3021012" cy="2895600"/>
          </a:xfrm>
          <a:prstGeom prst="rect">
            <a:avLst/>
          </a:prstGeom>
        </p:spPr>
        <p:txBody>
          <a:bodyPr/>
          <a:lstStyle/>
          <a:p>
            <a:r>
              <a:rPr lang="en-US"/>
              <a:t>Click icon to add chart</a:t>
            </a:r>
            <a:endParaRPr lang="en-GB"/>
          </a:p>
        </p:txBody>
      </p:sp>
      <p:sp>
        <p:nvSpPr>
          <p:cNvPr id="33" name="Chart Placeholder 22"/>
          <p:cNvSpPr>
            <a:spLocks noGrp="1"/>
          </p:cNvSpPr>
          <p:nvPr>
            <p:ph type="chart" sz="quarter" idx="25"/>
          </p:nvPr>
        </p:nvSpPr>
        <p:spPr>
          <a:xfrm>
            <a:off x="3834607" y="2551435"/>
            <a:ext cx="3021012" cy="2895600"/>
          </a:xfrm>
          <a:prstGeom prst="rect">
            <a:avLst/>
          </a:prstGeom>
        </p:spPr>
        <p:txBody>
          <a:bodyPr/>
          <a:lstStyle/>
          <a:p>
            <a:r>
              <a:rPr lang="en-US"/>
              <a:t>Click icon to add chart</a:t>
            </a:r>
            <a:endParaRPr lang="en-GB"/>
          </a:p>
        </p:txBody>
      </p:sp>
      <p:sp>
        <p:nvSpPr>
          <p:cNvPr id="36" name="Chart Placeholder 22"/>
          <p:cNvSpPr>
            <a:spLocks noGrp="1"/>
          </p:cNvSpPr>
          <p:nvPr>
            <p:ph type="chart" sz="quarter" idx="26"/>
          </p:nvPr>
        </p:nvSpPr>
        <p:spPr>
          <a:xfrm>
            <a:off x="7283220" y="2551435"/>
            <a:ext cx="3021012" cy="2895600"/>
          </a:xfrm>
          <a:prstGeom prst="rect">
            <a:avLst/>
          </a:prstGeom>
        </p:spPr>
        <p:txBody>
          <a:bodyPr/>
          <a:lstStyle/>
          <a:p>
            <a:r>
              <a:rPr lang="en-US"/>
              <a:t>Click icon to add chart</a:t>
            </a:r>
            <a:endParaRPr lang="en-GB"/>
          </a:p>
        </p:txBody>
      </p:sp>
      <p:sp>
        <p:nvSpPr>
          <p:cNvPr id="3" name="Footer Placeholder 2"/>
          <p:cNvSpPr>
            <a:spLocks noGrp="1"/>
          </p:cNvSpPr>
          <p:nvPr>
            <p:ph type="ftr" sz="quarter" idx="27"/>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752585944"/>
      </p:ext>
    </p:extLst>
  </p:cSld>
  <p:clrMapOvr>
    <a:masterClrMapping/>
  </p:clrMapOvr>
  <p:extLst mod="1">
    <p:ext uri="{DCECCB84-F9BA-43D5-87BE-67443E8EF086}">
      <p15:sldGuideLst xmlns:p15="http://schemas.microsoft.com/office/powerpoint/2012/main">
        <p15:guide id="1" orient="horz" pos="2404">
          <p15:clr>
            <a:srgbClr val="FBAE40"/>
          </p15:clr>
        </p15:guide>
        <p15:guide id="2" pos="336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EFEFEF"/>
        </a:solidFill>
        <a:effectLst/>
      </p:bgPr>
    </p:bg>
    <p:spTree>
      <p:nvGrpSpPr>
        <p:cNvPr id="1" name=""/>
        <p:cNvGrpSpPr/>
        <p:nvPr/>
      </p:nvGrpSpPr>
      <p:grpSpPr>
        <a:xfrm>
          <a:off x="0" y="0"/>
          <a:ext cx="0" cy="0"/>
          <a:chOff x="0" y="0"/>
          <a:chExt cx="0" cy="0"/>
        </a:xfrm>
      </p:grpSpPr>
      <p:sp>
        <p:nvSpPr>
          <p:cNvPr id="15" name="Rectangle 14"/>
          <p:cNvSpPr/>
          <p:nvPr userDrawn="1"/>
        </p:nvSpPr>
        <p:spPr>
          <a:xfrm rot="10800000">
            <a:off x="7124648" y="534008"/>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14" name="Rectangle 13"/>
          <p:cNvSpPr/>
          <p:nvPr userDrawn="1"/>
        </p:nvSpPr>
        <p:spPr>
          <a:xfrm rot="10800000">
            <a:off x="7031940" y="534007"/>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7" name="Text Placeholder 6"/>
          <p:cNvSpPr>
            <a:spLocks noGrp="1"/>
          </p:cNvSpPr>
          <p:nvPr>
            <p:ph type="body" sz="quarter" idx="26" hasCustomPrompt="1"/>
          </p:nvPr>
        </p:nvSpPr>
        <p:spPr>
          <a:xfrm>
            <a:off x="343023" y="894918"/>
            <a:ext cx="6330050" cy="600075"/>
          </a:xfrm>
          <a:prstGeom prst="rect">
            <a:avLst/>
          </a:prstGeom>
        </p:spPr>
        <p:txBody>
          <a:bodyPr/>
          <a:lstStyle>
            <a:lvl1pPr marL="0" indent="0" algn="ctr">
              <a:buNone/>
              <a:defRPr sz="4000">
                <a:solidFill>
                  <a:schemeClr val="tx2"/>
                </a:solidFill>
              </a:defRPr>
            </a:lvl1pPr>
          </a:lstStyle>
          <a:p>
            <a:pPr lvl="0"/>
            <a:r>
              <a:rPr lang="en-GB" dirty="0"/>
              <a:t>TITLE HERE</a:t>
            </a:r>
          </a:p>
        </p:txBody>
      </p:sp>
      <p:sp>
        <p:nvSpPr>
          <p:cNvPr id="21" name="Text Placeholder 2"/>
          <p:cNvSpPr>
            <a:spLocks noGrp="1"/>
          </p:cNvSpPr>
          <p:nvPr>
            <p:ph type="body" sz="quarter" idx="18" hasCustomPrompt="1"/>
          </p:nvPr>
        </p:nvSpPr>
        <p:spPr>
          <a:xfrm>
            <a:off x="343024" y="1827076"/>
            <a:ext cx="6334408" cy="4789681"/>
          </a:xfrm>
          <a:prstGeom prst="rect">
            <a:avLst/>
          </a:prstGeom>
        </p:spPr>
        <p:txBody>
          <a:bodyPr/>
          <a:lstStyle>
            <a:lvl1pPr marL="342900" indent="-342900">
              <a:buFont typeface="Wingdings" panose="05000000000000000000" pitchFamily="2" charset="2"/>
              <a:buChar char="Ø"/>
              <a:defRPr sz="2400">
                <a:solidFill>
                  <a:schemeClr val="tx2"/>
                </a:solidFill>
              </a:defRPr>
            </a:lvl1pPr>
          </a:lstStyle>
          <a:p>
            <a:pPr lvl="0"/>
            <a:r>
              <a:rPr lang="en-GB" dirty="0"/>
              <a:t>Lorem Ipsum  is simply dummy text of the printing and typesetting industry. Lorem Ipsum has been the industry's standard dummy text</a:t>
            </a:r>
          </a:p>
        </p:txBody>
      </p:sp>
      <p:sp>
        <p:nvSpPr>
          <p:cNvPr id="29" name="Text Placeholder 2"/>
          <p:cNvSpPr>
            <a:spLocks noGrp="1"/>
          </p:cNvSpPr>
          <p:nvPr>
            <p:ph type="body" sz="quarter" idx="33" hasCustomPrompt="1"/>
          </p:nvPr>
        </p:nvSpPr>
        <p:spPr>
          <a:xfrm>
            <a:off x="7470468" y="4946578"/>
            <a:ext cx="2867332" cy="1670180"/>
          </a:xfrm>
          <a:prstGeom prst="rect">
            <a:avLst/>
          </a:prstGeom>
        </p:spPr>
        <p:txBody>
          <a:bodyPr/>
          <a:lstStyle>
            <a:lvl1pPr marL="0" indent="0" algn="ctr">
              <a:buFont typeface="Arial" panose="020B0604020202020204" pitchFamily="34" charset="0"/>
              <a:buNone/>
              <a:defRPr sz="2400">
                <a:solidFill>
                  <a:schemeClr val="bg1"/>
                </a:solidFill>
              </a:defRPr>
            </a:lvl1pPr>
          </a:lstStyle>
          <a:p>
            <a:pPr lvl="0"/>
            <a:r>
              <a:rPr lang="en-GB" dirty="0"/>
              <a:t>Lorem Ipsum  is simply dummy text of the printing and typesetting industry.</a:t>
            </a:r>
          </a:p>
        </p:txBody>
      </p:sp>
      <p:sp>
        <p:nvSpPr>
          <p:cNvPr id="2" name="Footer Placeholder 1"/>
          <p:cNvSpPr>
            <a:spLocks noGrp="1"/>
          </p:cNvSpPr>
          <p:nvPr>
            <p:ph type="ftr" sz="quarter" idx="34"/>
          </p:nvPr>
        </p:nvSpPr>
        <p:spPr>
          <a:xfrm>
            <a:off x="3670218" y="66674"/>
            <a:ext cx="3373455" cy="394065"/>
          </a:xfrm>
        </p:spPr>
        <p:txBody>
          <a:bodyPr/>
          <a:lstStyle/>
          <a:p>
            <a:r>
              <a:rPr lang="en-GB"/>
              <a:t>Click here &gt; Insert &gt; Header &amp; Footer</a:t>
            </a:r>
            <a:endParaRPr lang="en-GB" dirty="0"/>
          </a:p>
        </p:txBody>
      </p:sp>
      <p:sp>
        <p:nvSpPr>
          <p:cNvPr id="4" name="Picture Placeholder 3"/>
          <p:cNvSpPr>
            <a:spLocks noGrp="1"/>
          </p:cNvSpPr>
          <p:nvPr>
            <p:ph type="pic" sz="quarter" idx="35"/>
          </p:nvPr>
        </p:nvSpPr>
        <p:spPr>
          <a:xfrm>
            <a:off x="7130997" y="537254"/>
            <a:ext cx="3565876" cy="3514725"/>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2434859169"/>
      </p:ext>
    </p:extLst>
  </p:cSld>
  <p:clrMapOvr>
    <a:masterClrMapping/>
  </p:clrMapOvr>
  <p:extLst mod="1">
    <p:ext uri="{DCECCB84-F9BA-43D5-87BE-67443E8EF086}">
      <p15:sldGuideLst xmlns:p15="http://schemas.microsoft.com/office/powerpoint/2012/main">
        <p15:guide id="1" orient="horz" pos="2404">
          <p15:clr>
            <a:srgbClr val="FBAE40"/>
          </p15:clr>
        </p15:guide>
        <p15:guide id="2" pos="336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EFEFE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34"/>
          </p:nvPr>
        </p:nvSpPr>
        <p:spPr>
          <a:xfrm>
            <a:off x="190919" y="733830"/>
            <a:ext cx="6652610" cy="6605241"/>
          </a:xfrm>
          <a:prstGeom prst="rect">
            <a:avLst/>
          </a:prstGeom>
        </p:spPr>
        <p:txBody>
          <a:bodyPr/>
          <a:lstStyle/>
          <a:p>
            <a:r>
              <a:rPr lang="en-US"/>
              <a:t>Click icon to add picture</a:t>
            </a:r>
            <a:endParaRPr lang="en-GB"/>
          </a:p>
        </p:txBody>
      </p:sp>
      <p:sp>
        <p:nvSpPr>
          <p:cNvPr id="15" name="Rectangle 14"/>
          <p:cNvSpPr/>
          <p:nvPr userDrawn="1"/>
        </p:nvSpPr>
        <p:spPr>
          <a:xfrm rot="10800000">
            <a:off x="7124648" y="534008"/>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14" name="Rectangle 13"/>
          <p:cNvSpPr/>
          <p:nvPr userDrawn="1"/>
        </p:nvSpPr>
        <p:spPr>
          <a:xfrm rot="10800000">
            <a:off x="7031940" y="534007"/>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29" name="Text Placeholder 2"/>
          <p:cNvSpPr>
            <a:spLocks noGrp="1"/>
          </p:cNvSpPr>
          <p:nvPr>
            <p:ph type="body" sz="quarter" idx="33" hasCustomPrompt="1"/>
          </p:nvPr>
        </p:nvSpPr>
        <p:spPr>
          <a:xfrm>
            <a:off x="7470468" y="4946578"/>
            <a:ext cx="2867332" cy="1670180"/>
          </a:xfrm>
          <a:prstGeom prst="rect">
            <a:avLst/>
          </a:prstGeom>
        </p:spPr>
        <p:txBody>
          <a:bodyPr/>
          <a:lstStyle>
            <a:lvl1pPr marL="0" indent="0" algn="ctr">
              <a:buFont typeface="Arial" panose="020B0604020202020204" pitchFamily="34" charset="0"/>
              <a:buNone/>
              <a:defRPr sz="2400">
                <a:solidFill>
                  <a:schemeClr val="bg1"/>
                </a:solidFill>
              </a:defRPr>
            </a:lvl1pPr>
          </a:lstStyle>
          <a:p>
            <a:pPr lvl="0"/>
            <a:r>
              <a:rPr lang="en-GB" dirty="0"/>
              <a:t>Lorem Ipsum  is simply dummy text of the printing and typesetting industry.</a:t>
            </a:r>
          </a:p>
        </p:txBody>
      </p:sp>
      <p:sp>
        <p:nvSpPr>
          <p:cNvPr id="2" name="Footer Placeholder 1"/>
          <p:cNvSpPr>
            <a:spLocks noGrp="1"/>
          </p:cNvSpPr>
          <p:nvPr>
            <p:ph type="ftr" sz="quarter" idx="35"/>
          </p:nvPr>
        </p:nvSpPr>
        <p:spPr>
          <a:xfrm>
            <a:off x="3670218" y="66674"/>
            <a:ext cx="3373455" cy="394065"/>
          </a:xfrm>
        </p:spPr>
        <p:txBody>
          <a:bodyPr/>
          <a:lstStyle/>
          <a:p>
            <a:r>
              <a:rPr lang="en-GB"/>
              <a:t>Click here &gt; Insert &gt; Header &amp; Footer</a:t>
            </a:r>
            <a:endParaRPr lang="en-GB" dirty="0"/>
          </a:p>
        </p:txBody>
      </p:sp>
      <p:sp>
        <p:nvSpPr>
          <p:cNvPr id="11" name="Picture Placeholder 3"/>
          <p:cNvSpPr>
            <a:spLocks noGrp="1"/>
          </p:cNvSpPr>
          <p:nvPr>
            <p:ph type="pic" sz="quarter" idx="36"/>
          </p:nvPr>
        </p:nvSpPr>
        <p:spPr>
          <a:xfrm>
            <a:off x="7130997" y="537254"/>
            <a:ext cx="3565876" cy="3514725"/>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1831530074"/>
      </p:ext>
    </p:extLst>
  </p:cSld>
  <p:clrMapOvr>
    <a:masterClrMapping/>
  </p:clrMapOvr>
  <p:extLst mod="1">
    <p:ext uri="{DCECCB84-F9BA-43D5-87BE-67443E8EF086}">
      <p15:sldGuideLst xmlns:p15="http://schemas.microsoft.com/office/powerpoint/2012/main">
        <p15:guide id="1" orient="horz" pos="2404">
          <p15:clr>
            <a:srgbClr val="FBAE40"/>
          </p15:clr>
        </p15:guide>
        <p15:guide id="2" pos="336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EFEFEF"/>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34"/>
          </p:nvPr>
        </p:nvSpPr>
        <p:spPr>
          <a:xfrm>
            <a:off x="380445" y="898349"/>
            <a:ext cx="6255073" cy="2822751"/>
          </a:xfrm>
          <a:prstGeom prst="rect">
            <a:avLst/>
          </a:prstGeom>
        </p:spPr>
        <p:txBody>
          <a:bodyPr/>
          <a:lstStyle/>
          <a:p>
            <a:r>
              <a:rPr lang="en-US"/>
              <a:t>Click icon to add chart</a:t>
            </a:r>
            <a:endParaRPr lang="en-GB"/>
          </a:p>
        </p:txBody>
      </p:sp>
      <p:sp>
        <p:nvSpPr>
          <p:cNvPr id="15" name="Rectangle 14"/>
          <p:cNvSpPr/>
          <p:nvPr userDrawn="1"/>
        </p:nvSpPr>
        <p:spPr>
          <a:xfrm rot="10800000">
            <a:off x="7124648" y="534008"/>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14" name="Rectangle 13"/>
          <p:cNvSpPr/>
          <p:nvPr userDrawn="1"/>
        </p:nvSpPr>
        <p:spPr>
          <a:xfrm rot="10800000">
            <a:off x="7031940" y="534007"/>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19" name="Text Placeholder 2"/>
          <p:cNvSpPr>
            <a:spLocks noGrp="1"/>
          </p:cNvSpPr>
          <p:nvPr>
            <p:ph type="body" sz="quarter" idx="33" hasCustomPrompt="1"/>
          </p:nvPr>
        </p:nvSpPr>
        <p:spPr>
          <a:xfrm>
            <a:off x="7470468" y="4946578"/>
            <a:ext cx="2867332" cy="1670180"/>
          </a:xfrm>
          <a:prstGeom prst="rect">
            <a:avLst/>
          </a:prstGeom>
        </p:spPr>
        <p:txBody>
          <a:bodyPr/>
          <a:lstStyle>
            <a:lvl1pPr marL="0" indent="0" algn="ctr">
              <a:buFont typeface="Arial" panose="020B0604020202020204" pitchFamily="34" charset="0"/>
              <a:buNone/>
              <a:defRPr sz="2400">
                <a:solidFill>
                  <a:schemeClr val="bg1"/>
                </a:solidFill>
              </a:defRPr>
            </a:lvl1pPr>
          </a:lstStyle>
          <a:p>
            <a:pPr lvl="0"/>
            <a:r>
              <a:rPr lang="en-GB" dirty="0"/>
              <a:t>Lorem Ipsum  is simply dummy text of the printing and typesetting industry.</a:t>
            </a:r>
          </a:p>
        </p:txBody>
      </p:sp>
      <p:sp>
        <p:nvSpPr>
          <p:cNvPr id="22" name="Chart Placeholder 3"/>
          <p:cNvSpPr>
            <a:spLocks noGrp="1"/>
          </p:cNvSpPr>
          <p:nvPr>
            <p:ph type="chart" sz="quarter" idx="35"/>
          </p:nvPr>
        </p:nvSpPr>
        <p:spPr>
          <a:xfrm>
            <a:off x="380444" y="4130557"/>
            <a:ext cx="6255073" cy="2822751"/>
          </a:xfrm>
          <a:prstGeom prst="rect">
            <a:avLst/>
          </a:prstGeom>
        </p:spPr>
        <p:txBody>
          <a:bodyPr/>
          <a:lstStyle/>
          <a:p>
            <a:r>
              <a:rPr lang="en-US"/>
              <a:t>Click icon to add chart</a:t>
            </a:r>
            <a:endParaRPr lang="en-GB"/>
          </a:p>
        </p:txBody>
      </p:sp>
      <p:sp>
        <p:nvSpPr>
          <p:cNvPr id="2" name="Footer Placeholder 1"/>
          <p:cNvSpPr>
            <a:spLocks noGrp="1"/>
          </p:cNvSpPr>
          <p:nvPr>
            <p:ph type="ftr" sz="quarter" idx="36"/>
          </p:nvPr>
        </p:nvSpPr>
        <p:spPr>
          <a:xfrm>
            <a:off x="3670218" y="66674"/>
            <a:ext cx="3373455" cy="394065"/>
          </a:xfrm>
        </p:spPr>
        <p:txBody>
          <a:bodyPr/>
          <a:lstStyle/>
          <a:p>
            <a:r>
              <a:rPr lang="en-GB"/>
              <a:t>Click here &gt; Insert &gt; Header &amp; Footer</a:t>
            </a:r>
            <a:endParaRPr lang="en-GB" dirty="0"/>
          </a:p>
        </p:txBody>
      </p:sp>
      <p:sp>
        <p:nvSpPr>
          <p:cNvPr id="11" name="Picture Placeholder 3"/>
          <p:cNvSpPr>
            <a:spLocks noGrp="1"/>
          </p:cNvSpPr>
          <p:nvPr>
            <p:ph type="pic" sz="quarter" idx="37"/>
          </p:nvPr>
        </p:nvSpPr>
        <p:spPr>
          <a:xfrm>
            <a:off x="7130997" y="537254"/>
            <a:ext cx="3565876" cy="3514725"/>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1884667632"/>
      </p:ext>
    </p:extLst>
  </p:cSld>
  <p:clrMapOvr>
    <a:masterClrMapping/>
  </p:clrMapOvr>
  <p:extLst mod="1">
    <p:ext uri="{DCECCB84-F9BA-43D5-87BE-67443E8EF086}">
      <p15:sldGuideLst xmlns:p15="http://schemas.microsoft.com/office/powerpoint/2012/main">
        <p15:guide id="1" orient="horz" pos="2404">
          <p15:clr>
            <a:srgbClr val="FBAE40"/>
          </p15:clr>
        </p15:guide>
        <p15:guide id="2" pos="336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EFEFEF"/>
        </a:solidFill>
        <a:effectLst/>
      </p:bgPr>
    </p:bg>
    <p:spTree>
      <p:nvGrpSpPr>
        <p:cNvPr id="1" name=""/>
        <p:cNvGrpSpPr/>
        <p:nvPr/>
      </p:nvGrpSpPr>
      <p:grpSpPr>
        <a:xfrm>
          <a:off x="0" y="0"/>
          <a:ext cx="0" cy="0"/>
          <a:chOff x="0" y="0"/>
          <a:chExt cx="0" cy="0"/>
        </a:xfrm>
      </p:grpSpPr>
      <p:sp>
        <p:nvSpPr>
          <p:cNvPr id="3" name="Rectangle 2"/>
          <p:cNvSpPr/>
          <p:nvPr userDrawn="1"/>
        </p:nvSpPr>
        <p:spPr>
          <a:xfrm>
            <a:off x="3371110" y="534008"/>
            <a:ext cx="7320703" cy="702512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7" name="Oval 6"/>
          <p:cNvSpPr/>
          <p:nvPr userDrawn="1"/>
        </p:nvSpPr>
        <p:spPr>
          <a:xfrm>
            <a:off x="4157880" y="1721322"/>
            <a:ext cx="1219344" cy="1219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2" name="Group 41"/>
          <p:cNvGrpSpPr/>
          <p:nvPr userDrawn="1"/>
        </p:nvGrpSpPr>
        <p:grpSpPr>
          <a:xfrm rot="10800000">
            <a:off x="3057488" y="534009"/>
            <a:ext cx="442946" cy="7025666"/>
            <a:chOff x="3171139" y="561392"/>
            <a:chExt cx="442946" cy="6998283"/>
          </a:xfrm>
        </p:grpSpPr>
        <p:sp>
          <p:nvSpPr>
            <p:cNvPr id="43" name="Right Triangle 42"/>
            <p:cNvSpPr/>
            <p:nvPr userDrawn="1"/>
          </p:nvSpPr>
          <p:spPr>
            <a:xfrm rot="13500000">
              <a:off x="3171139" y="3772438"/>
              <a:ext cx="442946" cy="442946"/>
            </a:xfrm>
            <a:prstGeom prst="rtTriangle">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44" name="Rectangle 43"/>
            <p:cNvSpPr/>
            <p:nvPr userDrawn="1"/>
          </p:nvSpPr>
          <p:spPr>
            <a:xfrm>
              <a:off x="3299381" y="561392"/>
              <a:ext cx="104117" cy="6998283"/>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sp>
        <p:nvSpPr>
          <p:cNvPr id="34" name="Rectangle 33"/>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6" name="Text Placeholder 25"/>
          <p:cNvSpPr>
            <a:spLocks noGrp="1"/>
          </p:cNvSpPr>
          <p:nvPr>
            <p:ph type="body" sz="quarter" idx="15" hasCustomPrompt="1"/>
          </p:nvPr>
        </p:nvSpPr>
        <p:spPr>
          <a:xfrm>
            <a:off x="5931941" y="4337315"/>
            <a:ext cx="4207727" cy="609672"/>
          </a:xfrm>
          <a:prstGeom prst="rect">
            <a:avLst/>
          </a:prstGeom>
        </p:spPr>
        <p:txBody>
          <a:bodyPr/>
          <a:lstStyle>
            <a:lvl1pPr marL="0" indent="0" algn="ctr">
              <a:buNone/>
              <a:defRPr sz="2000" b="1" baseline="0">
                <a:solidFill>
                  <a:schemeClr val="accent1"/>
                </a:solidFill>
                <a:latin typeface="+mj-lt"/>
              </a:defRPr>
            </a:lvl1pPr>
          </a:lstStyle>
          <a:p>
            <a:pPr lvl="0"/>
            <a:r>
              <a:rPr lang="en-GB" dirty="0"/>
              <a:t>This is a subtitle and will be on two lines if you can</a:t>
            </a:r>
          </a:p>
        </p:txBody>
      </p:sp>
      <p:sp>
        <p:nvSpPr>
          <p:cNvPr id="24" name="Text Placeholder 23"/>
          <p:cNvSpPr>
            <a:spLocks noGrp="1"/>
          </p:cNvSpPr>
          <p:nvPr>
            <p:ph type="body" sz="quarter" idx="14" hasCustomPrompt="1"/>
          </p:nvPr>
        </p:nvSpPr>
        <p:spPr>
          <a:xfrm>
            <a:off x="5931942" y="3012775"/>
            <a:ext cx="4207727" cy="1165165"/>
          </a:xfrm>
          <a:prstGeom prst="rect">
            <a:avLst/>
          </a:prstGeom>
        </p:spPr>
        <p:txBody>
          <a:bodyPr/>
          <a:lstStyle>
            <a:lvl1pPr marL="0" indent="0" algn="ctr">
              <a:buNone/>
              <a:defRPr sz="4000">
                <a:solidFill>
                  <a:schemeClr val="accent4"/>
                </a:solidFill>
              </a:defRPr>
            </a:lvl1pPr>
          </a:lstStyle>
          <a:p>
            <a:pPr lvl="0"/>
            <a:r>
              <a:rPr lang="en-US" dirty="0"/>
              <a:t>THIS IS A SECTION BREAK</a:t>
            </a:r>
            <a:endParaRPr lang="en-GB" dirty="0"/>
          </a:p>
        </p:txBody>
      </p:sp>
      <p:sp>
        <p:nvSpPr>
          <p:cNvPr id="2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grpSp>
        <p:nvGrpSpPr>
          <p:cNvPr id="23" name="Group 22"/>
          <p:cNvGrpSpPr/>
          <p:nvPr/>
        </p:nvGrpSpPr>
        <p:grpSpPr>
          <a:xfrm>
            <a:off x="-1" y="-32658"/>
            <a:ext cx="2086791" cy="566666"/>
            <a:chOff x="-1" y="-32658"/>
            <a:chExt cx="2086791" cy="566666"/>
          </a:xfrm>
        </p:grpSpPr>
        <p:sp>
          <p:nvSpPr>
            <p:cNvPr id="25"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8"/>
          </p:nvPr>
        </p:nvSpPr>
        <p:spPr/>
        <p:txBody>
          <a:bodyPr/>
          <a:lstStyle/>
          <a:p>
            <a:fld id="{9350A4DD-A22B-49B1-926C-965716516F84}" type="slidenum">
              <a:rPr lang="en-GB" smtClean="0"/>
              <a:t>‹#›</a:t>
            </a:fld>
            <a:endParaRPr lang="en-GB" dirty="0"/>
          </a:p>
        </p:txBody>
      </p:sp>
      <p:sp>
        <p:nvSpPr>
          <p:cNvPr id="31" name="Oval 30"/>
          <p:cNvSpPr/>
          <p:nvPr/>
        </p:nvSpPr>
        <p:spPr>
          <a:xfrm>
            <a:off x="9284874" y="-19958"/>
            <a:ext cx="1150600" cy="115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4" name="Footer Placeholder 3"/>
          <p:cNvSpPr>
            <a:spLocks noGrp="1"/>
          </p:cNvSpPr>
          <p:nvPr>
            <p:ph type="ftr" sz="quarter" idx="24"/>
          </p:nvPr>
        </p:nvSpPr>
        <p:spPr>
          <a:xfrm>
            <a:off x="3670218" y="66674"/>
            <a:ext cx="3373455" cy="394065"/>
          </a:xfrm>
        </p:spPr>
        <p:txBody>
          <a:bodyPr/>
          <a:lstStyle/>
          <a:p>
            <a:r>
              <a:rPr lang="en-GB"/>
              <a:t>Click here &gt; Insert &gt; Header &amp; Footer</a:t>
            </a:r>
            <a:endParaRPr lang="en-GB" dirty="0"/>
          </a:p>
        </p:txBody>
      </p:sp>
      <p:sp>
        <p:nvSpPr>
          <p:cNvPr id="6" name="Picture Placeholder 5"/>
          <p:cNvSpPr>
            <a:spLocks noGrp="1"/>
          </p:cNvSpPr>
          <p:nvPr>
            <p:ph type="pic" sz="quarter" idx="25"/>
          </p:nvPr>
        </p:nvSpPr>
        <p:spPr>
          <a:xfrm>
            <a:off x="4155901" y="1720780"/>
            <a:ext cx="1219885" cy="1219885"/>
          </a:xfrm>
          <a:prstGeom prst="ellipse">
            <a:avLst/>
          </a:prstGeom>
        </p:spPr>
        <p:txBody>
          <a:bodyPr/>
          <a:lstStyle>
            <a:lvl1pPr>
              <a:defRPr sz="1200"/>
            </a:lvl1pPr>
          </a:lstStyle>
          <a:p>
            <a:r>
              <a:rPr lang="en-US"/>
              <a:t>Click icon to add picture</a:t>
            </a:r>
            <a:endParaRPr lang="en-GB" dirty="0"/>
          </a:p>
        </p:txBody>
      </p:sp>
      <p:sp>
        <p:nvSpPr>
          <p:cNvPr id="32" name="Oval 31"/>
          <p:cNvSpPr/>
          <p:nvPr userDrawn="1"/>
        </p:nvSpPr>
        <p:spPr>
          <a:xfrm>
            <a:off x="4155902" y="3377507"/>
            <a:ext cx="1219344" cy="1219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icture Placeholder 5"/>
          <p:cNvSpPr>
            <a:spLocks noGrp="1"/>
          </p:cNvSpPr>
          <p:nvPr>
            <p:ph type="pic" sz="quarter" idx="26"/>
          </p:nvPr>
        </p:nvSpPr>
        <p:spPr>
          <a:xfrm>
            <a:off x="4146584" y="3376965"/>
            <a:ext cx="1219886" cy="1219886"/>
          </a:xfrm>
          <a:prstGeom prst="ellipse">
            <a:avLst/>
          </a:prstGeom>
        </p:spPr>
        <p:txBody>
          <a:bodyPr/>
          <a:lstStyle>
            <a:lvl1pPr>
              <a:defRPr sz="1200"/>
            </a:lvl1pPr>
          </a:lstStyle>
          <a:p>
            <a:r>
              <a:rPr lang="en-US"/>
              <a:t>Click icon to add picture</a:t>
            </a:r>
            <a:endParaRPr lang="en-GB" dirty="0"/>
          </a:p>
        </p:txBody>
      </p:sp>
      <p:sp>
        <p:nvSpPr>
          <p:cNvPr id="28" name="Oval 27"/>
          <p:cNvSpPr/>
          <p:nvPr userDrawn="1"/>
        </p:nvSpPr>
        <p:spPr>
          <a:xfrm>
            <a:off x="4155902" y="5033150"/>
            <a:ext cx="1219344" cy="1219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icture Placeholder 5"/>
          <p:cNvSpPr>
            <a:spLocks noGrp="1"/>
          </p:cNvSpPr>
          <p:nvPr>
            <p:ph type="pic" sz="quarter" idx="27"/>
          </p:nvPr>
        </p:nvSpPr>
        <p:spPr>
          <a:xfrm>
            <a:off x="4146584" y="5023083"/>
            <a:ext cx="1219886" cy="1219886"/>
          </a:xfrm>
          <a:prstGeom prst="ellipse">
            <a:avLst/>
          </a:prstGeom>
        </p:spPr>
        <p:txBody>
          <a:bodyPr/>
          <a:lstStyle>
            <a:lvl1pPr>
              <a:defRPr sz="1200"/>
            </a:lvl1pPr>
          </a:lstStyle>
          <a:p>
            <a:r>
              <a:rPr lang="en-US"/>
              <a:t>Click icon to add picture</a:t>
            </a:r>
            <a:endParaRPr lang="en-GB" dirty="0"/>
          </a:p>
        </p:txBody>
      </p:sp>
    </p:spTree>
    <p:extLst>
      <p:ext uri="{BB962C8B-B14F-4D97-AF65-F5344CB8AC3E}">
        <p14:creationId xmlns:p14="http://schemas.microsoft.com/office/powerpoint/2010/main" val="3728929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rgbClr val="EFEFEF"/>
        </a:solidFill>
        <a:effectLst/>
      </p:bgPr>
    </p:bg>
    <p:spTree>
      <p:nvGrpSpPr>
        <p:cNvPr id="1" name=""/>
        <p:cNvGrpSpPr/>
        <p:nvPr/>
      </p:nvGrpSpPr>
      <p:grpSpPr>
        <a:xfrm>
          <a:off x="0" y="0"/>
          <a:ext cx="0" cy="0"/>
          <a:chOff x="0" y="0"/>
          <a:chExt cx="0" cy="0"/>
        </a:xfrm>
      </p:grpSpPr>
      <p:sp>
        <p:nvSpPr>
          <p:cNvPr id="22" name="Rectangle 21"/>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4"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grpSp>
        <p:nvGrpSpPr>
          <p:cNvPr id="15" name="Group 14"/>
          <p:cNvGrpSpPr/>
          <p:nvPr userDrawn="1"/>
        </p:nvGrpSpPr>
        <p:grpSpPr>
          <a:xfrm>
            <a:off x="-1" y="-32658"/>
            <a:ext cx="2086791" cy="566666"/>
            <a:chOff x="-1" y="-32658"/>
            <a:chExt cx="2086791" cy="566666"/>
          </a:xfrm>
        </p:grpSpPr>
        <p:sp>
          <p:nvSpPr>
            <p:cNvPr id="16"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8"/>
          </p:nvPr>
        </p:nvSpPr>
        <p:spPr/>
        <p:txBody>
          <a:bodyPr/>
          <a:lstStyle>
            <a:lvl1pPr>
              <a:defRPr>
                <a:solidFill>
                  <a:schemeClr val="accent2"/>
                </a:solidFill>
              </a:defRPr>
            </a:lvl1pPr>
          </a:lstStyle>
          <a:p>
            <a:fld id="{9350A4DD-A22B-49B1-926C-965716516F84}" type="slidenum">
              <a:rPr lang="en-GB" smtClean="0"/>
              <a:pPr/>
              <a:t>‹#›</a:t>
            </a:fld>
            <a:endParaRPr lang="en-GB" dirty="0"/>
          </a:p>
        </p:txBody>
      </p:sp>
      <p:sp>
        <p:nvSpPr>
          <p:cNvPr id="3" name="Footer Placeholder 2"/>
          <p:cNvSpPr>
            <a:spLocks noGrp="1"/>
          </p:cNvSpPr>
          <p:nvPr>
            <p:ph type="ftr" sz="quarter" idx="19"/>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236355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EFEFEF"/>
        </a:solidFill>
        <a:effectLst/>
      </p:bgPr>
    </p:bg>
    <p:spTree>
      <p:nvGrpSpPr>
        <p:cNvPr id="1" name=""/>
        <p:cNvGrpSpPr/>
        <p:nvPr/>
      </p:nvGrpSpPr>
      <p:grpSpPr>
        <a:xfrm>
          <a:off x="0" y="0"/>
          <a:ext cx="0" cy="0"/>
          <a:chOff x="0" y="0"/>
          <a:chExt cx="0" cy="0"/>
        </a:xfrm>
      </p:grpSpPr>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3" name="Text Placeholder 2"/>
          <p:cNvSpPr>
            <a:spLocks noGrp="1"/>
          </p:cNvSpPr>
          <p:nvPr>
            <p:ph type="body" sz="quarter" idx="31" hasCustomPrompt="1"/>
          </p:nvPr>
        </p:nvSpPr>
        <p:spPr>
          <a:xfrm>
            <a:off x="384174" y="1893084"/>
            <a:ext cx="3178175" cy="566378"/>
          </a:xfrm>
          <a:prstGeom prst="rect">
            <a:avLst/>
          </a:prstGeom>
        </p:spPr>
        <p:txBody>
          <a:bodyPr/>
          <a:lstStyle>
            <a:lvl1pPr marL="0" indent="0" algn="ctr">
              <a:buNone/>
              <a:defRPr sz="3600">
                <a:solidFill>
                  <a:schemeClr val="accent1"/>
                </a:solidFill>
              </a:defRPr>
            </a:lvl1pPr>
          </a:lstStyle>
          <a:p>
            <a:pPr lvl="0"/>
            <a:r>
              <a:rPr lang="en-US"/>
              <a:t>Subtitle Here</a:t>
            </a:r>
            <a:endParaRPr lang="en-GB"/>
          </a:p>
        </p:txBody>
      </p:sp>
      <p:sp>
        <p:nvSpPr>
          <p:cNvPr id="5" name="Text Placeholder 4"/>
          <p:cNvSpPr>
            <a:spLocks noGrp="1"/>
          </p:cNvSpPr>
          <p:nvPr>
            <p:ph type="body" sz="quarter" idx="32" hasCustomPrompt="1"/>
          </p:nvPr>
        </p:nvSpPr>
        <p:spPr>
          <a:xfrm>
            <a:off x="384175"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15" name="Text Placeholder 4"/>
          <p:cNvSpPr>
            <a:spLocks noGrp="1"/>
          </p:cNvSpPr>
          <p:nvPr>
            <p:ph type="body" sz="quarter" idx="15" hasCustomPrompt="1"/>
          </p:nvPr>
        </p:nvSpPr>
        <p:spPr>
          <a:xfrm>
            <a:off x="384174" y="886291"/>
            <a:ext cx="9921993" cy="665616"/>
          </a:xfrm>
          <a:prstGeom prst="rect">
            <a:avLst/>
          </a:prstGeom>
        </p:spPr>
        <p:txBody>
          <a:bodyPr/>
          <a:lstStyle>
            <a:lvl1pPr marL="0" indent="0" algn="ctr">
              <a:buNone/>
              <a:defRPr sz="4000" baseline="0">
                <a:solidFill>
                  <a:schemeClr val="tx1"/>
                </a:solidFill>
              </a:defRPr>
            </a:lvl1pPr>
          </a:lstStyle>
          <a:p>
            <a:pPr lvl="0"/>
            <a:r>
              <a:rPr lang="en-US"/>
              <a:t>TITLE HERE</a:t>
            </a:r>
            <a:endParaRPr lang="en-GB"/>
          </a:p>
        </p:txBody>
      </p:sp>
      <p:sp>
        <p:nvSpPr>
          <p:cNvPr id="18" name="Text Placeholder 2"/>
          <p:cNvSpPr>
            <a:spLocks noGrp="1"/>
          </p:cNvSpPr>
          <p:nvPr>
            <p:ph type="body" sz="quarter" idx="37" hasCustomPrompt="1"/>
          </p:nvPr>
        </p:nvSpPr>
        <p:spPr>
          <a:xfrm>
            <a:off x="3754359" y="1893084"/>
            <a:ext cx="3178175" cy="566378"/>
          </a:xfrm>
          <a:prstGeom prst="rect">
            <a:avLst/>
          </a:prstGeom>
        </p:spPr>
        <p:txBody>
          <a:bodyPr/>
          <a:lstStyle>
            <a:lvl1pPr marL="0" indent="0" algn="ctr">
              <a:buNone/>
              <a:defRPr sz="3600">
                <a:solidFill>
                  <a:schemeClr val="accent1"/>
                </a:solidFill>
              </a:defRPr>
            </a:lvl1pPr>
          </a:lstStyle>
          <a:p>
            <a:pPr lvl="0"/>
            <a:r>
              <a:rPr lang="en-US"/>
              <a:t>Subtitle Here</a:t>
            </a:r>
            <a:endParaRPr lang="en-GB"/>
          </a:p>
        </p:txBody>
      </p:sp>
      <p:sp>
        <p:nvSpPr>
          <p:cNvPr id="19" name="Text Placeholder 4"/>
          <p:cNvSpPr>
            <a:spLocks noGrp="1"/>
          </p:cNvSpPr>
          <p:nvPr>
            <p:ph type="body" sz="quarter" idx="38" hasCustomPrompt="1"/>
          </p:nvPr>
        </p:nvSpPr>
        <p:spPr>
          <a:xfrm>
            <a:off x="3754360"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20" name="Text Placeholder 2"/>
          <p:cNvSpPr>
            <a:spLocks noGrp="1"/>
          </p:cNvSpPr>
          <p:nvPr>
            <p:ph type="body" sz="quarter" idx="39" hasCustomPrompt="1"/>
          </p:nvPr>
        </p:nvSpPr>
        <p:spPr>
          <a:xfrm>
            <a:off x="7124543" y="1893084"/>
            <a:ext cx="3178175" cy="566378"/>
          </a:xfrm>
          <a:prstGeom prst="rect">
            <a:avLst/>
          </a:prstGeom>
        </p:spPr>
        <p:txBody>
          <a:bodyPr/>
          <a:lstStyle>
            <a:lvl1pPr marL="0" indent="0" algn="ctr">
              <a:buNone/>
              <a:defRPr sz="3600">
                <a:solidFill>
                  <a:schemeClr val="accent1"/>
                </a:solidFill>
              </a:defRPr>
            </a:lvl1pPr>
          </a:lstStyle>
          <a:p>
            <a:pPr lvl="0"/>
            <a:r>
              <a:rPr lang="en-US"/>
              <a:t>Subtitle Here</a:t>
            </a:r>
            <a:endParaRPr lang="en-GB"/>
          </a:p>
        </p:txBody>
      </p:sp>
      <p:sp>
        <p:nvSpPr>
          <p:cNvPr id="25" name="Text Placeholder 4"/>
          <p:cNvSpPr>
            <a:spLocks noGrp="1"/>
          </p:cNvSpPr>
          <p:nvPr>
            <p:ph type="body" sz="quarter" idx="40" hasCustomPrompt="1"/>
          </p:nvPr>
        </p:nvSpPr>
        <p:spPr>
          <a:xfrm>
            <a:off x="7124544"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6" name="Footer Placeholder 5"/>
          <p:cNvSpPr>
            <a:spLocks noGrp="1"/>
          </p:cNvSpPr>
          <p:nvPr>
            <p:ph type="ftr" sz="quarter" idx="41"/>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3713774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EFEFEF"/>
        </a:solidFill>
        <a:effectLst/>
      </p:bgPr>
    </p:bg>
    <p:spTree>
      <p:nvGrpSpPr>
        <p:cNvPr id="1" name=""/>
        <p:cNvGrpSpPr/>
        <p:nvPr/>
      </p:nvGrpSpPr>
      <p:grpSpPr>
        <a:xfrm>
          <a:off x="0" y="0"/>
          <a:ext cx="0" cy="0"/>
          <a:chOff x="0" y="0"/>
          <a:chExt cx="0" cy="0"/>
        </a:xfrm>
      </p:grpSpPr>
      <p:sp>
        <p:nvSpPr>
          <p:cNvPr id="30" name="Rectangle 29"/>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5" name="TextBox 4"/>
          <p:cNvSpPr txBox="1"/>
          <p:nvPr userDrawn="1"/>
        </p:nvSpPr>
        <p:spPr>
          <a:xfrm>
            <a:off x="4034871" y="3914651"/>
            <a:ext cx="6656943" cy="646331"/>
          </a:xfrm>
          <a:prstGeom prst="rect">
            <a:avLst/>
          </a:prstGeom>
          <a:noFill/>
        </p:spPr>
        <p:txBody>
          <a:bodyPr wrap="square" rtlCol="0">
            <a:spAutoFit/>
          </a:bodyPr>
          <a:lstStyle/>
          <a:p>
            <a:pPr algn="ctr"/>
            <a:r>
              <a:rPr lang="en-GB" sz="3600" dirty="0">
                <a:solidFill>
                  <a:schemeClr val="bg2">
                    <a:lumMod val="50000"/>
                  </a:schemeClr>
                </a:solidFill>
              </a:rPr>
              <a:t>Changing the world of work</a:t>
            </a:r>
          </a:p>
        </p:txBody>
      </p:sp>
      <p:sp>
        <p:nvSpPr>
          <p:cNvPr id="3" name="Rectangle 2"/>
          <p:cNvSpPr/>
          <p:nvPr userDrawn="1"/>
        </p:nvSpPr>
        <p:spPr>
          <a:xfrm>
            <a:off x="-4623" y="534009"/>
            <a:ext cx="3933528" cy="7025666"/>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605" y="2667368"/>
            <a:ext cx="1158599" cy="771010"/>
          </a:xfrm>
          <a:prstGeom prst="rect">
            <a:avLst/>
          </a:prstGeom>
        </p:spPr>
      </p:pic>
      <p:grpSp>
        <p:nvGrpSpPr>
          <p:cNvPr id="25" name="Group 24"/>
          <p:cNvGrpSpPr/>
          <p:nvPr userDrawn="1"/>
        </p:nvGrpSpPr>
        <p:grpSpPr>
          <a:xfrm>
            <a:off x="3792986" y="534010"/>
            <a:ext cx="442946" cy="7025666"/>
            <a:chOff x="3171139" y="561392"/>
            <a:chExt cx="442946" cy="6998283"/>
          </a:xfrm>
        </p:grpSpPr>
        <p:sp>
          <p:nvSpPr>
            <p:cNvPr id="26" name="Right Triangle 25"/>
            <p:cNvSpPr/>
            <p:nvPr userDrawn="1"/>
          </p:nvSpPr>
          <p:spPr>
            <a:xfrm rot="13500000">
              <a:off x="3171139" y="3772438"/>
              <a:ext cx="442946" cy="442946"/>
            </a:xfrm>
            <a:prstGeom prst="rtTriangle">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a:p>
          </p:txBody>
        </p:sp>
        <p:sp>
          <p:nvSpPr>
            <p:cNvPr id="27" name="Rectangle 26"/>
            <p:cNvSpPr/>
            <p:nvPr userDrawn="1"/>
          </p:nvSpPr>
          <p:spPr>
            <a:xfrm>
              <a:off x="3299381" y="561392"/>
              <a:ext cx="104117" cy="6998283"/>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pic>
        <p:nvPicPr>
          <p:cNvPr id="15" name="Picture 14"/>
          <p:cNvPicPr>
            <a:picLocks noChangeAspect="1"/>
          </p:cNvPicPr>
          <p:nvPr userDrawn="1"/>
        </p:nvPicPr>
        <p:blipFill>
          <a:blip r:embed="rId3"/>
          <a:stretch>
            <a:fillRect/>
          </a:stretch>
        </p:blipFill>
        <p:spPr>
          <a:xfrm>
            <a:off x="7049928" y="2466709"/>
            <a:ext cx="733489" cy="1466978"/>
          </a:xfrm>
          <a:prstGeom prst="rect">
            <a:avLst/>
          </a:prstGeom>
        </p:spPr>
      </p:pic>
      <p:sp>
        <p:nvSpPr>
          <p:cNvPr id="18"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dirty="0"/>
              <a:t>- Sub Title to presentation</a:t>
            </a:r>
          </a:p>
        </p:txBody>
      </p:sp>
      <p:grpSp>
        <p:nvGrpSpPr>
          <p:cNvPr id="22" name="Group 21"/>
          <p:cNvGrpSpPr/>
          <p:nvPr userDrawn="1"/>
        </p:nvGrpSpPr>
        <p:grpSpPr>
          <a:xfrm>
            <a:off x="-1" y="-32658"/>
            <a:ext cx="2086791" cy="566666"/>
            <a:chOff x="-1" y="-32658"/>
            <a:chExt cx="2086791" cy="566666"/>
          </a:xfrm>
        </p:grpSpPr>
        <p:sp>
          <p:nvSpPr>
            <p:cNvPr id="23"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8"/>
          </p:nvPr>
        </p:nvSpPr>
        <p:spPr/>
        <p:txBody>
          <a:bodyPr/>
          <a:lstStyle/>
          <a:p>
            <a:fld id="{9350A4DD-A22B-49B1-926C-965716516F84}" type="slidenum">
              <a:rPr lang="en-GB" smtClean="0"/>
              <a:t>‹#›</a:t>
            </a:fld>
            <a:endParaRPr lang="en-GB" dirty="0"/>
          </a:p>
        </p:txBody>
      </p:sp>
      <p:sp>
        <p:nvSpPr>
          <p:cNvPr id="16" name="TextBox 15"/>
          <p:cNvSpPr txBox="1"/>
          <p:nvPr userDrawn="1"/>
        </p:nvSpPr>
        <p:spPr>
          <a:xfrm>
            <a:off x="514744" y="3487666"/>
            <a:ext cx="2892510" cy="1815882"/>
          </a:xfrm>
          <a:prstGeom prst="rect">
            <a:avLst/>
          </a:prstGeom>
          <a:noFill/>
        </p:spPr>
        <p:txBody>
          <a:bodyPr wrap="square" rtlCol="0">
            <a:spAutoFit/>
          </a:bodyPr>
          <a:lstStyle/>
          <a:p>
            <a:r>
              <a:rPr lang="en-GB" sz="1600" cap="all" dirty="0">
                <a:solidFill>
                  <a:schemeClr val="bg1"/>
                </a:solidFill>
              </a:rPr>
              <a:t>AWA</a:t>
            </a:r>
          </a:p>
          <a:p>
            <a:r>
              <a:rPr lang="en-GB" sz="1600" dirty="0">
                <a:solidFill>
                  <a:schemeClr val="bg1"/>
                </a:solidFill>
              </a:rPr>
              <a:t>40 Gracechurch Street</a:t>
            </a:r>
            <a:br>
              <a:rPr lang="en-GB" sz="1600" dirty="0">
                <a:solidFill>
                  <a:schemeClr val="bg1"/>
                </a:solidFill>
              </a:rPr>
            </a:br>
            <a:r>
              <a:rPr lang="en-GB" sz="1600" dirty="0">
                <a:solidFill>
                  <a:schemeClr val="bg1"/>
                </a:solidFill>
              </a:rPr>
              <a:t>London</a:t>
            </a:r>
            <a:br>
              <a:rPr lang="en-GB" sz="1600" dirty="0">
                <a:solidFill>
                  <a:schemeClr val="bg1"/>
                </a:solidFill>
              </a:rPr>
            </a:br>
            <a:r>
              <a:rPr lang="en-GB" sz="1600" dirty="0">
                <a:solidFill>
                  <a:schemeClr val="bg1"/>
                </a:solidFill>
              </a:rPr>
              <a:t>EC3V 0BT</a:t>
            </a:r>
            <a:br>
              <a:rPr lang="en-GB" sz="1600" dirty="0">
                <a:solidFill>
                  <a:schemeClr val="bg1"/>
                </a:solidFill>
              </a:rPr>
            </a:br>
            <a:r>
              <a:rPr lang="en-GB" sz="1600" dirty="0">
                <a:solidFill>
                  <a:schemeClr val="bg1"/>
                </a:solidFill>
              </a:rPr>
              <a:t>United Kingdom</a:t>
            </a:r>
          </a:p>
          <a:p>
            <a:r>
              <a:rPr lang="en-GB" sz="1600" dirty="0">
                <a:solidFill>
                  <a:schemeClr val="bg1"/>
                </a:solidFill>
              </a:rPr>
              <a:t>+44</a:t>
            </a:r>
            <a:r>
              <a:rPr lang="en-GB" sz="1600" baseline="0" dirty="0">
                <a:solidFill>
                  <a:schemeClr val="bg1"/>
                </a:solidFill>
              </a:rPr>
              <a:t> </a:t>
            </a:r>
            <a:r>
              <a:rPr lang="en-GB" sz="1600" dirty="0">
                <a:solidFill>
                  <a:schemeClr val="bg1"/>
                </a:solidFill>
              </a:rPr>
              <a:t>207 743 7110</a:t>
            </a:r>
            <a:r>
              <a:rPr lang="en-GB" sz="1800" dirty="0">
                <a:solidFill>
                  <a:srgbClr val="E5701C"/>
                </a:solidFill>
              </a:rPr>
              <a:t/>
            </a:r>
            <a:br>
              <a:rPr lang="en-GB" sz="1800" dirty="0">
                <a:solidFill>
                  <a:srgbClr val="E5701C"/>
                </a:solidFill>
              </a:rPr>
            </a:br>
            <a:r>
              <a:rPr lang="en-GB" sz="1600" dirty="0">
                <a:solidFill>
                  <a:srgbClr val="E5701C"/>
                </a:solidFill>
                <a:hlinkClick r:id="rId5"/>
              </a:rPr>
              <a:t>info@advanced-workplace.com</a:t>
            </a:r>
            <a:endParaRPr lang="en-GB" sz="1800" dirty="0">
              <a:solidFill>
                <a:srgbClr val="E5701C"/>
              </a:solidFill>
            </a:endParaRPr>
          </a:p>
        </p:txBody>
      </p:sp>
      <p:sp>
        <p:nvSpPr>
          <p:cNvPr id="6" name="TextBox 5"/>
          <p:cNvSpPr txBox="1"/>
          <p:nvPr userDrawn="1"/>
        </p:nvSpPr>
        <p:spPr>
          <a:xfrm>
            <a:off x="4034871" y="4511713"/>
            <a:ext cx="6656942" cy="307777"/>
          </a:xfrm>
          <a:prstGeom prst="rect">
            <a:avLst/>
          </a:prstGeom>
          <a:noFill/>
        </p:spPr>
        <p:txBody>
          <a:bodyPr wrap="square" rtlCol="0">
            <a:spAutoFit/>
          </a:bodyPr>
          <a:lstStyle/>
          <a:p>
            <a:pPr algn="ctr"/>
            <a:r>
              <a:rPr lang="en-GB" sz="1400" dirty="0">
                <a:solidFill>
                  <a:schemeClr val="bg2">
                    <a:lumMod val="50000"/>
                  </a:schemeClr>
                </a:solidFill>
              </a:rPr>
              <a:t>Copyright 2017 Advanced Workplace Associates</a:t>
            </a:r>
          </a:p>
        </p:txBody>
      </p:sp>
      <p:sp>
        <p:nvSpPr>
          <p:cNvPr id="7" name="Footer Placeholder 6"/>
          <p:cNvSpPr>
            <a:spLocks noGrp="1"/>
          </p:cNvSpPr>
          <p:nvPr>
            <p:ph type="ftr" sz="quarter" idx="19"/>
          </p:nvPr>
        </p:nvSpPr>
        <p:spPr>
          <a:xfrm>
            <a:off x="3670218" y="66674"/>
            <a:ext cx="3373455" cy="394065"/>
          </a:xfrm>
        </p:spPr>
        <p:txBody>
          <a:bodyPr/>
          <a:lstStyle/>
          <a:p>
            <a:r>
              <a:rPr lang="en-GB"/>
              <a:t>Click here &gt; Insert &gt; Header &amp; Footer</a:t>
            </a:r>
            <a:endParaRPr lang="en-GB" dirty="0"/>
          </a:p>
        </p:txBody>
      </p:sp>
    </p:spTree>
    <p:extLst>
      <p:ext uri="{BB962C8B-B14F-4D97-AF65-F5344CB8AC3E}">
        <p14:creationId xmlns:p14="http://schemas.microsoft.com/office/powerpoint/2010/main" val="2647315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EFEF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536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E967526-75D9-4167-9039-72F4E9D3BA63}" type="datetime1">
              <a:rPr lang="en-GB" altLang="en-US"/>
              <a:pPr>
                <a:defRPr/>
              </a:pPr>
              <a:t>13/05/2019</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833876D4-8E27-41CE-A795-335E29648A67}" type="slidenum">
              <a:rPr lang="en-US" altLang="en-US"/>
              <a:pPr/>
              <a:t>‹#›</a:t>
            </a:fld>
            <a:endParaRPr lang="en-US" altLang="en-US" dirty="0"/>
          </a:p>
        </p:txBody>
      </p:sp>
    </p:spTree>
    <p:extLst>
      <p:ext uri="{BB962C8B-B14F-4D97-AF65-F5344CB8AC3E}">
        <p14:creationId xmlns:p14="http://schemas.microsoft.com/office/powerpoint/2010/main" val="2893008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EFEFEF"/>
        </a:solidFill>
        <a:effectLst/>
      </p:bgPr>
    </p:bg>
    <p:spTree>
      <p:nvGrpSpPr>
        <p:cNvPr id="1" name=""/>
        <p:cNvGrpSpPr/>
        <p:nvPr/>
      </p:nvGrpSpPr>
      <p:grpSpPr>
        <a:xfrm>
          <a:off x="0" y="0"/>
          <a:ext cx="0" cy="0"/>
          <a:chOff x="0" y="0"/>
          <a:chExt cx="0" cy="0"/>
        </a:xfrm>
      </p:grpSpPr>
      <p:sp>
        <p:nvSpPr>
          <p:cNvPr id="12" name="Rectangle 11"/>
          <p:cNvSpPr/>
          <p:nvPr userDrawn="1"/>
        </p:nvSpPr>
        <p:spPr>
          <a:xfrm>
            <a:off x="7341938" y="534008"/>
            <a:ext cx="3349876" cy="7025667"/>
          </a:xfrm>
          <a:prstGeom prst="rect">
            <a:avLst/>
          </a:prstGeom>
          <a:blipFill>
            <a:blip r:embed="rId2"/>
            <a:srcRect/>
            <a:stretch>
              <a:fillRect l="-116477" t="57" r="-92935" b="-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2" name="Footer Placeholder 1"/>
          <p:cNvSpPr>
            <a:spLocks noGrp="1"/>
          </p:cNvSpPr>
          <p:nvPr>
            <p:ph type="ftr" sz="quarter" idx="35"/>
          </p:nvPr>
        </p:nvSpPr>
        <p:spPr>
          <a:xfrm>
            <a:off x="3670218" y="66674"/>
            <a:ext cx="3373455" cy="394065"/>
          </a:xfrm>
        </p:spPr>
        <p:txBody>
          <a:bodyPr/>
          <a:lstStyle/>
          <a:p>
            <a:endParaRPr lang="en-GB" dirty="0"/>
          </a:p>
        </p:txBody>
      </p:sp>
      <p:sp>
        <p:nvSpPr>
          <p:cNvPr id="11" name="Text Placeholder 2"/>
          <p:cNvSpPr>
            <a:spLocks noGrp="1"/>
          </p:cNvSpPr>
          <p:nvPr>
            <p:ph type="body" sz="quarter" idx="31" hasCustomPrompt="1"/>
          </p:nvPr>
        </p:nvSpPr>
        <p:spPr>
          <a:xfrm>
            <a:off x="384174" y="1893084"/>
            <a:ext cx="3178175" cy="566378"/>
          </a:xfrm>
          <a:prstGeom prst="rect">
            <a:avLst/>
          </a:prstGeom>
        </p:spPr>
        <p:txBody>
          <a:bodyPr/>
          <a:lstStyle>
            <a:lvl1pPr marL="0" indent="0" algn="ctr">
              <a:buNone/>
              <a:defRPr sz="3600">
                <a:solidFill>
                  <a:schemeClr val="accent1"/>
                </a:solidFill>
              </a:defRPr>
            </a:lvl1pPr>
          </a:lstStyle>
          <a:p>
            <a:pPr lvl="0"/>
            <a:r>
              <a:rPr lang="en-US"/>
              <a:t>Subtitle Here</a:t>
            </a:r>
            <a:endParaRPr lang="en-GB"/>
          </a:p>
        </p:txBody>
      </p:sp>
      <p:sp>
        <p:nvSpPr>
          <p:cNvPr id="14" name="Text Placeholder 4"/>
          <p:cNvSpPr>
            <a:spLocks noGrp="1"/>
          </p:cNvSpPr>
          <p:nvPr>
            <p:ph type="body" sz="quarter" idx="32" hasCustomPrompt="1"/>
          </p:nvPr>
        </p:nvSpPr>
        <p:spPr>
          <a:xfrm>
            <a:off x="384175"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15" name="Text Placeholder 2"/>
          <p:cNvSpPr>
            <a:spLocks noGrp="1"/>
          </p:cNvSpPr>
          <p:nvPr>
            <p:ph type="body" sz="quarter" idx="37" hasCustomPrompt="1"/>
          </p:nvPr>
        </p:nvSpPr>
        <p:spPr>
          <a:xfrm>
            <a:off x="3754359" y="1893084"/>
            <a:ext cx="3178175" cy="566378"/>
          </a:xfrm>
          <a:prstGeom prst="rect">
            <a:avLst/>
          </a:prstGeom>
        </p:spPr>
        <p:txBody>
          <a:bodyPr/>
          <a:lstStyle>
            <a:lvl1pPr marL="0" indent="0" algn="ctr">
              <a:buNone/>
              <a:defRPr sz="3600">
                <a:solidFill>
                  <a:schemeClr val="accent1"/>
                </a:solidFill>
              </a:defRPr>
            </a:lvl1pPr>
          </a:lstStyle>
          <a:p>
            <a:pPr lvl="0"/>
            <a:r>
              <a:rPr lang="en-US"/>
              <a:t>Subtitle Here</a:t>
            </a:r>
            <a:endParaRPr lang="en-GB"/>
          </a:p>
        </p:txBody>
      </p:sp>
      <p:sp>
        <p:nvSpPr>
          <p:cNvPr id="16" name="Text Placeholder 4"/>
          <p:cNvSpPr>
            <a:spLocks noGrp="1"/>
          </p:cNvSpPr>
          <p:nvPr>
            <p:ph type="body" sz="quarter" idx="38" hasCustomPrompt="1"/>
          </p:nvPr>
        </p:nvSpPr>
        <p:spPr>
          <a:xfrm>
            <a:off x="3754360" y="2521641"/>
            <a:ext cx="3178175" cy="4217600"/>
          </a:xfrm>
          <a:prstGeom prst="rect">
            <a:avLst/>
          </a:prstGeom>
        </p:spPr>
        <p:txBody>
          <a:bodyPr/>
          <a:lstStyle>
            <a:lvl1pPr marL="0" indent="0" algn="ctr">
              <a:buNone/>
              <a:defRPr sz="2400"/>
            </a:lvl1pPr>
            <a:lvl2pPr>
              <a:defRPr sz="3200"/>
            </a:lvl2pPr>
            <a:lvl3pPr>
              <a:defRPr sz="2800"/>
            </a:lvl3pPr>
            <a:lvl4pPr>
              <a:defRPr sz="2400"/>
            </a:lvl4pPr>
            <a:lvl5pPr>
              <a:defRPr sz="2400"/>
            </a:lvl5pPr>
          </a:lstStyle>
          <a:p>
            <a:pPr lvl="0"/>
            <a:r>
              <a:rPr lang="en-GB"/>
              <a:t>Lorem Ipsum is simply dummy text of the printing and typesetting industry. Lorem Ipsum has been the industry's standard dummy text ever since the 1500s, when an unknown printer took a galley of type and scrambled it to make a type specimen book.</a:t>
            </a:r>
          </a:p>
        </p:txBody>
      </p:sp>
      <p:sp>
        <p:nvSpPr>
          <p:cNvPr id="17" name="Text Placeholder 4"/>
          <p:cNvSpPr>
            <a:spLocks noGrp="1"/>
          </p:cNvSpPr>
          <p:nvPr>
            <p:ph type="body" sz="quarter" idx="15" hasCustomPrompt="1"/>
          </p:nvPr>
        </p:nvSpPr>
        <p:spPr>
          <a:xfrm>
            <a:off x="384175" y="886291"/>
            <a:ext cx="6548360" cy="665616"/>
          </a:xfrm>
          <a:prstGeom prst="rect">
            <a:avLst/>
          </a:prstGeom>
        </p:spPr>
        <p:txBody>
          <a:bodyPr/>
          <a:lstStyle>
            <a:lvl1pPr marL="0" indent="0" algn="ctr">
              <a:buNone/>
              <a:defRPr sz="4000" baseline="0">
                <a:solidFill>
                  <a:schemeClr val="tx1"/>
                </a:solidFill>
              </a:defRPr>
            </a:lvl1pPr>
          </a:lstStyle>
          <a:p>
            <a:pPr lvl="0"/>
            <a:r>
              <a:rPr lang="en-US"/>
              <a:t>TITLE HERE</a:t>
            </a:r>
            <a:endParaRPr lang="en-GB"/>
          </a:p>
        </p:txBody>
      </p:sp>
    </p:spTree>
    <p:extLst>
      <p:ext uri="{BB962C8B-B14F-4D97-AF65-F5344CB8AC3E}">
        <p14:creationId xmlns:p14="http://schemas.microsoft.com/office/powerpoint/2010/main" val="2768088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oup 17"/>
          <p:cNvGrpSpPr/>
          <p:nvPr userDrawn="1"/>
        </p:nvGrpSpPr>
        <p:grpSpPr>
          <a:xfrm>
            <a:off x="5062838" y="523432"/>
            <a:ext cx="1370158" cy="7036244"/>
            <a:chOff x="6358235" y="561392"/>
            <a:chExt cx="1370158" cy="6998283"/>
          </a:xfrm>
        </p:grpSpPr>
        <p:sp>
          <p:nvSpPr>
            <p:cNvPr id="23" name="Oval 22"/>
            <p:cNvSpPr/>
            <p:nvPr userDrawn="1"/>
          </p:nvSpPr>
          <p:spPr>
            <a:xfrm>
              <a:off x="6358235" y="3374571"/>
              <a:ext cx="1370158" cy="1370158"/>
            </a:xfrm>
            <a:prstGeom prst="ellipse">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nvGrpSpPr>
            <p:cNvPr id="24" name="Group 23"/>
            <p:cNvGrpSpPr/>
            <p:nvPr userDrawn="1"/>
          </p:nvGrpSpPr>
          <p:grpSpPr>
            <a:xfrm>
              <a:off x="6815623" y="561392"/>
              <a:ext cx="442946" cy="6998283"/>
              <a:chOff x="6807169" y="561392"/>
              <a:chExt cx="442946" cy="6998283"/>
            </a:xfrm>
            <a:solidFill>
              <a:srgbClr val="3C3C3C"/>
            </a:solidFill>
          </p:grpSpPr>
          <p:sp>
            <p:nvSpPr>
              <p:cNvPr id="28" name="Right Triangle 27"/>
              <p:cNvSpPr/>
              <p:nvPr userDrawn="1"/>
            </p:nvSpPr>
            <p:spPr>
              <a:xfrm rot="2700000">
                <a:off x="6807169" y="3772438"/>
                <a:ext cx="442946" cy="44294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9" name="Rectangle 28"/>
              <p:cNvSpPr/>
              <p:nvPr userDrawn="1"/>
            </p:nvSpPr>
            <p:spPr>
              <a:xfrm rot="10800000">
                <a:off x="7011613" y="561392"/>
                <a:ext cx="104117" cy="69982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grpSp>
      </p:grpSp>
      <p:sp>
        <p:nvSpPr>
          <p:cNvPr id="12" name="Rectangle 11"/>
          <p:cNvSpPr/>
          <p:nvPr userDrawn="1"/>
        </p:nvSpPr>
        <p:spPr>
          <a:xfrm>
            <a:off x="2493" y="523432"/>
            <a:ext cx="5726918" cy="70362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38" name="Rectangle 37"/>
          <p:cNvSpPr/>
          <p:nvPr/>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22" name="Text Placeholder 32"/>
          <p:cNvSpPr>
            <a:spLocks noGrp="1"/>
          </p:cNvSpPr>
          <p:nvPr userDrawn="1">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grpSp>
        <p:nvGrpSpPr>
          <p:cNvPr id="31" name="Group 30"/>
          <p:cNvGrpSpPr/>
          <p:nvPr userDrawn="1"/>
        </p:nvGrpSpPr>
        <p:grpSpPr>
          <a:xfrm>
            <a:off x="-1" y="-32658"/>
            <a:ext cx="2086791" cy="566666"/>
            <a:chOff x="-1" y="-32658"/>
            <a:chExt cx="2086791" cy="566666"/>
          </a:xfrm>
        </p:grpSpPr>
        <p:sp>
          <p:nvSpPr>
            <p:cNvPr id="32" name="Rectangle 1"/>
            <p:cNvSpPr/>
            <p:nvPr userDrawn="1"/>
          </p:nvSpPr>
          <p:spPr>
            <a:xfrm>
              <a:off x="-1" y="-32658"/>
              <a:ext cx="2086791" cy="566666"/>
            </a:xfrm>
            <a:custGeom>
              <a:avLst/>
              <a:gdLst>
                <a:gd name="connsiteX0" fmla="*/ 0 w 1730816"/>
                <a:gd name="connsiteY0" fmla="*/ 0 h 566666"/>
                <a:gd name="connsiteX1" fmla="*/ 1730816 w 1730816"/>
                <a:gd name="connsiteY1" fmla="*/ 0 h 566666"/>
                <a:gd name="connsiteX2" fmla="*/ 1730816 w 1730816"/>
                <a:gd name="connsiteY2" fmla="*/ 566666 h 566666"/>
                <a:gd name="connsiteX3" fmla="*/ 0 w 1730816"/>
                <a:gd name="connsiteY3" fmla="*/ 566666 h 566666"/>
                <a:gd name="connsiteX4" fmla="*/ 0 w 1730816"/>
                <a:gd name="connsiteY4" fmla="*/ 0 h 566666"/>
                <a:gd name="connsiteX0" fmla="*/ 0 w 2127056"/>
                <a:gd name="connsiteY0" fmla="*/ 0 h 566666"/>
                <a:gd name="connsiteX1" fmla="*/ 2127056 w 2127056"/>
                <a:gd name="connsiteY1" fmla="*/ 0 h 566666"/>
                <a:gd name="connsiteX2" fmla="*/ 1730816 w 2127056"/>
                <a:gd name="connsiteY2" fmla="*/ 566666 h 566666"/>
                <a:gd name="connsiteX3" fmla="*/ 0 w 2127056"/>
                <a:gd name="connsiteY3" fmla="*/ 566666 h 566666"/>
                <a:gd name="connsiteX4" fmla="*/ 0 w 2127056"/>
                <a:gd name="connsiteY4" fmla="*/ 0 h 566666"/>
                <a:gd name="connsiteX0" fmla="*/ 0 w 2059377"/>
                <a:gd name="connsiteY0" fmla="*/ 0 h 566666"/>
                <a:gd name="connsiteX1" fmla="*/ 2059377 w 2059377"/>
                <a:gd name="connsiteY1" fmla="*/ 0 h 566666"/>
                <a:gd name="connsiteX2" fmla="*/ 1730816 w 2059377"/>
                <a:gd name="connsiteY2" fmla="*/ 566666 h 566666"/>
                <a:gd name="connsiteX3" fmla="*/ 0 w 2059377"/>
                <a:gd name="connsiteY3" fmla="*/ 566666 h 566666"/>
                <a:gd name="connsiteX4" fmla="*/ 0 w 2059377"/>
                <a:gd name="connsiteY4" fmla="*/ 0 h 56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377" h="566666">
                  <a:moveTo>
                    <a:pt x="0" y="0"/>
                  </a:moveTo>
                  <a:lnTo>
                    <a:pt x="2059377" y="0"/>
                  </a:lnTo>
                  <a:lnTo>
                    <a:pt x="1730816" y="566666"/>
                  </a:lnTo>
                  <a:lnTo>
                    <a:pt x="0" y="56666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72" y="43341"/>
              <a:ext cx="630641" cy="414668"/>
            </a:xfrm>
            <a:prstGeom prst="rect">
              <a:avLst/>
            </a:prstGeom>
          </p:spPr>
        </p:pic>
      </p:grpSp>
      <p:sp>
        <p:nvSpPr>
          <p:cNvPr id="2" name="Slide Number Placeholder 1"/>
          <p:cNvSpPr>
            <a:spLocks noGrp="1"/>
          </p:cNvSpPr>
          <p:nvPr>
            <p:ph type="sldNum" sz="quarter" idx="18"/>
          </p:nvPr>
        </p:nvSpPr>
        <p:spPr/>
        <p:txBody>
          <a:bodyPr/>
          <a:lstStyle/>
          <a:p>
            <a:fld id="{9350A4DD-A22B-49B1-926C-965716516F84}" type="slidenum">
              <a:rPr lang="en-GB" smtClean="0"/>
              <a:t>‹#›</a:t>
            </a:fld>
            <a:endParaRPr lang="en-GB" dirty="0"/>
          </a:p>
        </p:txBody>
      </p:sp>
      <p:sp>
        <p:nvSpPr>
          <p:cNvPr id="36" name="Text Placeholder 25"/>
          <p:cNvSpPr>
            <a:spLocks noGrp="1"/>
          </p:cNvSpPr>
          <p:nvPr>
            <p:ph type="body" sz="quarter" idx="19" hasCustomPrompt="1"/>
          </p:nvPr>
        </p:nvSpPr>
        <p:spPr>
          <a:xfrm>
            <a:off x="759717" y="3355674"/>
            <a:ext cx="4207727" cy="609672"/>
          </a:xfrm>
          <a:prstGeom prst="rect">
            <a:avLst/>
          </a:prstGeom>
        </p:spPr>
        <p:txBody>
          <a:bodyPr/>
          <a:lstStyle>
            <a:lvl1pPr marL="0" indent="0" algn="ctr">
              <a:buNone/>
              <a:defRPr sz="2000" b="1" baseline="0">
                <a:solidFill>
                  <a:schemeClr val="accent2"/>
                </a:solidFill>
                <a:latin typeface="+mj-lt"/>
              </a:defRPr>
            </a:lvl1pPr>
          </a:lstStyle>
          <a:p>
            <a:pPr lvl="0"/>
            <a:r>
              <a:rPr lang="en-GB"/>
              <a:t>This is a subtitle and will be on two lines if you can</a:t>
            </a:r>
          </a:p>
        </p:txBody>
      </p:sp>
      <p:sp>
        <p:nvSpPr>
          <p:cNvPr id="43" name="Text Placeholder 23"/>
          <p:cNvSpPr>
            <a:spLocks noGrp="1"/>
          </p:cNvSpPr>
          <p:nvPr>
            <p:ph type="body" sz="quarter" idx="20" hasCustomPrompt="1"/>
          </p:nvPr>
        </p:nvSpPr>
        <p:spPr>
          <a:xfrm>
            <a:off x="759718" y="2031134"/>
            <a:ext cx="4207727" cy="1165165"/>
          </a:xfrm>
          <a:prstGeom prst="rect">
            <a:avLst/>
          </a:prstGeom>
        </p:spPr>
        <p:txBody>
          <a:bodyPr/>
          <a:lstStyle>
            <a:lvl1pPr marL="0" indent="0" algn="ctr">
              <a:buNone/>
              <a:defRPr sz="4000">
                <a:solidFill>
                  <a:schemeClr val="accent4"/>
                </a:solidFill>
              </a:defRPr>
            </a:lvl1pPr>
          </a:lstStyle>
          <a:p>
            <a:pPr lvl="0"/>
            <a:r>
              <a:rPr lang="en-US"/>
              <a:t>THIS IS A SECTION BREAK</a:t>
            </a:r>
            <a:endParaRPr lang="en-GB"/>
          </a:p>
        </p:txBody>
      </p:sp>
      <p:sp>
        <p:nvSpPr>
          <p:cNvPr id="44" name="Oval 43"/>
          <p:cNvSpPr/>
          <p:nvPr userDrawn="1"/>
        </p:nvSpPr>
        <p:spPr>
          <a:xfrm>
            <a:off x="9284874" y="-19958"/>
            <a:ext cx="1150600" cy="1150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9" name="Footer Placeholder 8"/>
          <p:cNvSpPr>
            <a:spLocks noGrp="1"/>
          </p:cNvSpPr>
          <p:nvPr>
            <p:ph type="ftr" sz="quarter" idx="22"/>
          </p:nvPr>
        </p:nvSpPr>
        <p:spPr>
          <a:xfrm>
            <a:off x="3670218" y="66674"/>
            <a:ext cx="3373455" cy="394065"/>
          </a:xfrm>
        </p:spPr>
        <p:txBody>
          <a:bodyPr/>
          <a:lstStyle/>
          <a:p>
            <a:endParaRPr lang="en-GB" dirty="0"/>
          </a:p>
        </p:txBody>
      </p:sp>
      <p:sp>
        <p:nvSpPr>
          <p:cNvPr id="20" name="Oval 19"/>
          <p:cNvSpPr/>
          <p:nvPr userDrawn="1"/>
        </p:nvSpPr>
        <p:spPr>
          <a:xfrm>
            <a:off x="2253908" y="4516594"/>
            <a:ext cx="1219344" cy="1219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Picture Placeholder 5"/>
          <p:cNvSpPr>
            <a:spLocks noGrp="1"/>
          </p:cNvSpPr>
          <p:nvPr>
            <p:ph type="pic" sz="quarter" idx="26"/>
          </p:nvPr>
        </p:nvSpPr>
        <p:spPr>
          <a:xfrm>
            <a:off x="2248602" y="4516052"/>
            <a:ext cx="1219886" cy="1219886"/>
          </a:xfrm>
          <a:prstGeom prst="ellipse">
            <a:avLst/>
          </a:prstGeom>
        </p:spPr>
        <p:txBody>
          <a:bodyPr/>
          <a:lstStyle>
            <a:lvl1pPr>
              <a:defRPr sz="1200"/>
            </a:lvl1pPr>
          </a:lstStyle>
          <a:p>
            <a:r>
              <a:rPr lang="en-US" dirty="0"/>
              <a:t>Click icon to add picture</a:t>
            </a:r>
            <a:endParaRPr lang="en-GB" dirty="0"/>
          </a:p>
        </p:txBody>
      </p:sp>
    </p:spTree>
    <p:extLst>
      <p:ext uri="{BB962C8B-B14F-4D97-AF65-F5344CB8AC3E}">
        <p14:creationId xmlns:p14="http://schemas.microsoft.com/office/powerpoint/2010/main" val="40515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EFEFEF"/>
        </a:solidFill>
        <a:effectLst/>
      </p:bgPr>
    </p:bg>
    <p:spTree>
      <p:nvGrpSpPr>
        <p:cNvPr id="1" name=""/>
        <p:cNvGrpSpPr/>
        <p:nvPr/>
      </p:nvGrpSpPr>
      <p:grpSpPr>
        <a:xfrm>
          <a:off x="0" y="0"/>
          <a:ext cx="0" cy="0"/>
          <a:chOff x="0" y="0"/>
          <a:chExt cx="0" cy="0"/>
        </a:xfrm>
      </p:grpSpPr>
      <p:sp>
        <p:nvSpPr>
          <p:cNvPr id="28" name="Text Placeholder 2"/>
          <p:cNvSpPr>
            <a:spLocks noGrp="1"/>
          </p:cNvSpPr>
          <p:nvPr>
            <p:ph type="body" sz="quarter" idx="18" hasCustomPrompt="1"/>
          </p:nvPr>
        </p:nvSpPr>
        <p:spPr>
          <a:xfrm>
            <a:off x="3961421" y="1341939"/>
            <a:ext cx="6378901" cy="5382678"/>
          </a:xfrm>
          <a:prstGeom prst="rect">
            <a:avLst/>
          </a:prstGeom>
        </p:spPr>
        <p:txBody>
          <a:bodyPr/>
          <a:lstStyle>
            <a:lvl1pPr marL="342900" marR="0" indent="-342900" algn="l" defTabSz="1007943" rtl="0" eaLnBrk="1" fontAlgn="auto" latinLnBrk="0" hangingPunct="1">
              <a:lnSpc>
                <a:spcPct val="90000"/>
              </a:lnSpc>
              <a:spcBef>
                <a:spcPts val="1102"/>
              </a:spcBef>
              <a:spcAft>
                <a:spcPts val="0"/>
              </a:spcAft>
              <a:buClrTx/>
              <a:buSzTx/>
              <a:buFont typeface="Wingdings" panose="05000000000000000000" pitchFamily="2" charset="2"/>
              <a:buChar char="Ø"/>
              <a:tabLst/>
              <a:defRPr sz="2400"/>
            </a:lvl1pPr>
          </a:lstStyle>
          <a:p>
            <a:pPr lvl="0"/>
            <a:r>
              <a:rPr lang="en-GB"/>
              <a:t>Lorem Ipsum is simply dummy text of the printing and typesetting industry. Lorem Ipsum has been the industry's standard dummy text ever since the 1500s</a:t>
            </a:r>
          </a:p>
          <a:p>
            <a:pPr lvl="0"/>
            <a:r>
              <a:rPr lang="en-GB"/>
              <a:t>Lorem Ipsum is simply dummy text of the printing and typesetting industry. Lorem Ipsum has been the industry's standard dummy text ever since the 1500s</a:t>
            </a:r>
          </a:p>
          <a:p>
            <a:pPr marL="342900" marR="0" lvl="0" indent="-342900" algn="l" defTabSz="1007943" rtl="0" eaLnBrk="1" fontAlgn="auto" latinLnBrk="0" hangingPunct="1">
              <a:lnSpc>
                <a:spcPct val="90000"/>
              </a:lnSpc>
              <a:spcBef>
                <a:spcPts val="1102"/>
              </a:spcBef>
              <a:spcAft>
                <a:spcPts val="0"/>
              </a:spcAft>
              <a:buClrTx/>
              <a:buSzTx/>
              <a:buFont typeface="Wingdings" panose="05000000000000000000" pitchFamily="2" charset="2"/>
              <a:buChar char="Ø"/>
              <a:tabLst/>
              <a:defRPr/>
            </a:pPr>
            <a:r>
              <a:rPr lang="en-GB"/>
              <a:t>Lorem Ipsum is simply dummy text of the printing and typesetting industry. Lorem Ipsum has been the industry's standard dummy text ever since the 1500s</a:t>
            </a:r>
          </a:p>
          <a:p>
            <a:pPr lvl="0"/>
            <a:endParaRPr lang="en-GB"/>
          </a:p>
          <a:p>
            <a:pPr lvl="0"/>
            <a:endParaRPr lang="en-GB"/>
          </a:p>
        </p:txBody>
      </p:sp>
      <p:sp>
        <p:nvSpPr>
          <p:cNvPr id="18" name="Rectangle 17"/>
          <p:cNvSpPr/>
          <p:nvPr userDrawn="1"/>
        </p:nvSpPr>
        <p:spPr>
          <a:xfrm rot="10800000">
            <a:off x="3566101" y="534008"/>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9" name="Rectangle 18"/>
          <p:cNvSpPr/>
          <p:nvPr userDrawn="1"/>
        </p:nvSpPr>
        <p:spPr>
          <a:xfrm>
            <a:off x="-1064" y="534620"/>
            <a:ext cx="3567165" cy="7025055"/>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11" name="Text Placeholder 27"/>
          <p:cNvSpPr>
            <a:spLocks noGrp="1"/>
          </p:cNvSpPr>
          <p:nvPr>
            <p:ph type="body" sz="quarter" idx="11"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2"/>
                </a:solidFill>
                <a:latin typeface="+mj-lt"/>
              </a:defRPr>
            </a:lvl1pPr>
          </a:lstStyle>
          <a:p>
            <a:pPr lvl="0"/>
            <a:r>
              <a:rPr lang="en-GB"/>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12" name="Text Placeholder 25"/>
          <p:cNvSpPr>
            <a:spLocks noGrp="1"/>
          </p:cNvSpPr>
          <p:nvPr>
            <p:ph type="body" sz="quarter" idx="19"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a:t>TITLE WILL BE HERE</a:t>
            </a:r>
            <a:endParaRPr lang="en-GB"/>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6" name="Footer Placeholder 5"/>
          <p:cNvSpPr>
            <a:spLocks noGrp="1"/>
          </p:cNvSpPr>
          <p:nvPr>
            <p:ph type="ftr" sz="quarter" idx="20"/>
          </p:nvPr>
        </p:nvSpPr>
        <p:spPr>
          <a:xfrm>
            <a:off x="3670218" y="66674"/>
            <a:ext cx="3373456" cy="394065"/>
          </a:xfrm>
        </p:spPr>
        <p:txBody>
          <a:bodyPr/>
          <a:lstStyle/>
          <a:p>
            <a:endParaRPr lang="en-GB" dirty="0"/>
          </a:p>
        </p:txBody>
      </p:sp>
    </p:spTree>
    <p:extLst>
      <p:ext uri="{BB962C8B-B14F-4D97-AF65-F5344CB8AC3E}">
        <p14:creationId xmlns:p14="http://schemas.microsoft.com/office/powerpoint/2010/main" val="3189224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EFEFEF"/>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20" hasCustomPrompt="1"/>
          </p:nvPr>
        </p:nvSpPr>
        <p:spPr>
          <a:xfrm>
            <a:off x="3969011" y="6301919"/>
            <a:ext cx="6378575" cy="422698"/>
          </a:xfrm>
          <a:prstGeom prst="rect">
            <a:avLst/>
          </a:prstGeom>
        </p:spPr>
        <p:txBody>
          <a:bodyPr/>
          <a:lstStyle>
            <a:lvl1pPr marL="0" indent="0" algn="ctr">
              <a:buNone/>
              <a:defRPr sz="2400"/>
            </a:lvl1pPr>
          </a:lstStyle>
          <a:p>
            <a:pPr lvl="0"/>
            <a:r>
              <a:rPr lang="en-US"/>
              <a:t>This is a caption</a:t>
            </a:r>
            <a:endParaRPr lang="en-GB"/>
          </a:p>
        </p:txBody>
      </p:sp>
      <p:sp>
        <p:nvSpPr>
          <p:cNvPr id="18" name="Rectangle 17"/>
          <p:cNvSpPr/>
          <p:nvPr userDrawn="1"/>
        </p:nvSpPr>
        <p:spPr>
          <a:xfrm rot="10800000">
            <a:off x="3566101" y="534008"/>
            <a:ext cx="104117" cy="7036554"/>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9" name="Rectangle 18"/>
          <p:cNvSpPr/>
          <p:nvPr userDrawn="1"/>
        </p:nvSpPr>
        <p:spPr>
          <a:xfrm>
            <a:off x="-1064" y="534620"/>
            <a:ext cx="3567165" cy="7035942"/>
          </a:xfrm>
          <a:prstGeom prst="rect">
            <a:avLst/>
          </a:prstGeom>
          <a:solidFill>
            <a:srgbClr val="E57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solidFill>
                <a:srgbClr val="E5701C"/>
              </a:solidFill>
            </a:endParaRPr>
          </a:p>
        </p:txBody>
      </p:sp>
      <p:sp>
        <p:nvSpPr>
          <p:cNvPr id="8" name="Rectangle 7"/>
          <p:cNvSpPr/>
          <p:nvPr userDrawn="1"/>
        </p:nvSpPr>
        <p:spPr>
          <a:xfrm>
            <a:off x="-1064" y="-27816"/>
            <a:ext cx="10692878" cy="561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44" dirty="0"/>
          </a:p>
        </p:txBody>
      </p:sp>
      <p:sp>
        <p:nvSpPr>
          <p:cNvPr id="10" name="Text Placeholder 32"/>
          <p:cNvSpPr>
            <a:spLocks noGrp="1"/>
          </p:cNvSpPr>
          <p:nvPr>
            <p:ph type="body" sz="quarter" idx="17" hasCustomPrompt="1"/>
          </p:nvPr>
        </p:nvSpPr>
        <p:spPr>
          <a:xfrm>
            <a:off x="7153095" y="133350"/>
            <a:ext cx="2096683" cy="307975"/>
          </a:xfrm>
          <a:prstGeom prst="rect">
            <a:avLst/>
          </a:prstGeom>
        </p:spPr>
        <p:txBody>
          <a:bodyPr/>
          <a:lstStyle>
            <a:lvl1pPr marL="0" indent="0">
              <a:buNone/>
              <a:defRPr sz="1200" b="0" baseline="0">
                <a:solidFill>
                  <a:schemeClr val="accent1"/>
                </a:solidFill>
                <a:latin typeface="+mj-lt"/>
              </a:defRPr>
            </a:lvl1pPr>
          </a:lstStyle>
          <a:p>
            <a:pPr lvl="0"/>
            <a:r>
              <a:rPr lang="en-US"/>
              <a:t>- Sub Title to presentation</a:t>
            </a:r>
          </a:p>
        </p:txBody>
      </p:sp>
      <p:sp>
        <p:nvSpPr>
          <p:cNvPr id="13"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accent2"/>
                </a:solidFill>
              </a:defRPr>
            </a:lvl1pPr>
          </a:lstStyle>
          <a:p>
            <a:fld id="{9350A4DD-A22B-49B1-926C-965716516F84}" type="slidenum">
              <a:rPr lang="en-GB" smtClean="0"/>
              <a:pPr/>
              <a:t>‹#›</a:t>
            </a:fld>
            <a:endParaRPr lang="en-GB" dirty="0"/>
          </a:p>
        </p:txBody>
      </p:sp>
      <p:sp>
        <p:nvSpPr>
          <p:cNvPr id="14" name="Text Placeholder 27"/>
          <p:cNvSpPr>
            <a:spLocks noGrp="1"/>
          </p:cNvSpPr>
          <p:nvPr>
            <p:ph type="body" sz="quarter" idx="11" hasCustomPrompt="1"/>
          </p:nvPr>
        </p:nvSpPr>
        <p:spPr>
          <a:xfrm>
            <a:off x="189461" y="2639976"/>
            <a:ext cx="3186113" cy="4084641"/>
          </a:xfrm>
          <a:prstGeom prst="rect">
            <a:avLst/>
          </a:prstGeom>
        </p:spPr>
        <p:txBody>
          <a:bodyPr/>
          <a:lstStyle>
            <a:lvl1pPr marL="0" indent="0" algn="ctr">
              <a:lnSpc>
                <a:spcPct val="100000"/>
              </a:lnSpc>
              <a:buNone/>
              <a:defRPr sz="2400" b="1" baseline="0">
                <a:solidFill>
                  <a:schemeClr val="accent2"/>
                </a:solidFill>
                <a:latin typeface="+mj-lt"/>
              </a:defRPr>
            </a:lvl1pPr>
          </a:lstStyle>
          <a:p>
            <a:pPr lvl="0"/>
            <a:r>
              <a:rPr lang="en-GB"/>
              <a:t>Lorem  is simply dummy text of the printing and typesetting industry. Lorem Ipsum has been the industry's standard dummy text ever since the 1500s, when an unknown printer took a galley of type and scrambled it to make a type specimen book. </a:t>
            </a:r>
          </a:p>
        </p:txBody>
      </p:sp>
      <p:sp>
        <p:nvSpPr>
          <p:cNvPr id="15" name="Text Placeholder 25"/>
          <p:cNvSpPr>
            <a:spLocks noGrp="1"/>
          </p:cNvSpPr>
          <p:nvPr>
            <p:ph type="body" sz="quarter" idx="19" hasCustomPrompt="1"/>
          </p:nvPr>
        </p:nvSpPr>
        <p:spPr>
          <a:xfrm>
            <a:off x="189462" y="1341939"/>
            <a:ext cx="3186113" cy="1215654"/>
          </a:xfrm>
          <a:prstGeom prst="rect">
            <a:avLst/>
          </a:prstGeom>
        </p:spPr>
        <p:txBody>
          <a:bodyPr/>
          <a:lstStyle>
            <a:lvl1pPr marL="0" indent="0" algn="ctr">
              <a:buNone/>
              <a:defRPr sz="4000">
                <a:solidFill>
                  <a:schemeClr val="accent4"/>
                </a:solidFill>
              </a:defRPr>
            </a:lvl1pPr>
          </a:lstStyle>
          <a:p>
            <a:pPr lvl="0"/>
            <a:r>
              <a:rPr lang="en-US"/>
              <a:t>TITLE WILL BE HERE</a:t>
            </a:r>
            <a:endParaRPr lang="en-GB"/>
          </a:p>
        </p:txBody>
      </p:sp>
      <p:sp>
        <p:nvSpPr>
          <p:cNvPr id="2" name="Footer Placeholder 1"/>
          <p:cNvSpPr>
            <a:spLocks noGrp="1"/>
          </p:cNvSpPr>
          <p:nvPr>
            <p:ph type="ftr" sz="quarter" idx="21"/>
          </p:nvPr>
        </p:nvSpPr>
        <p:spPr>
          <a:xfrm>
            <a:off x="3670218" y="66674"/>
            <a:ext cx="3373455" cy="394065"/>
          </a:xfrm>
        </p:spPr>
        <p:txBody>
          <a:bodyPr/>
          <a:lstStyle/>
          <a:p>
            <a:endParaRPr lang="en-GB" dirty="0"/>
          </a:p>
        </p:txBody>
      </p:sp>
    </p:spTree>
    <p:extLst>
      <p:ext uri="{BB962C8B-B14F-4D97-AF65-F5344CB8AC3E}">
        <p14:creationId xmlns:p14="http://schemas.microsoft.com/office/powerpoint/2010/main" val="411106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9" name="Footer Placeholder 8"/>
          <p:cNvSpPr>
            <a:spLocks noGrp="1"/>
          </p:cNvSpPr>
          <p:nvPr>
            <p:ph type="ftr" sz="quarter" idx="3"/>
          </p:nvPr>
        </p:nvSpPr>
        <p:spPr>
          <a:xfrm>
            <a:off x="3670218" y="66674"/>
            <a:ext cx="3373456" cy="394065"/>
          </a:xfrm>
          <a:prstGeom prst="rect">
            <a:avLst/>
          </a:prstGeom>
        </p:spPr>
        <p:txBody>
          <a:bodyPr vert="horz" lIns="91440" tIns="45720" rIns="91440" bIns="45720" rtlCol="0" anchor="ctr"/>
          <a:lstStyle>
            <a:lvl1pPr algn="ctr">
              <a:defRPr sz="1400" b="1">
                <a:solidFill>
                  <a:schemeClr val="tx2"/>
                </a:solidFill>
                <a:latin typeface="+mj-lt"/>
              </a:defRPr>
            </a:lvl1pPr>
          </a:lstStyle>
          <a:p>
            <a:endParaRPr lang="en-GB" dirty="0"/>
          </a:p>
        </p:txBody>
      </p:sp>
    </p:spTree>
    <p:extLst>
      <p:ext uri="{BB962C8B-B14F-4D97-AF65-F5344CB8AC3E}">
        <p14:creationId xmlns:p14="http://schemas.microsoft.com/office/powerpoint/2010/main" val="3517729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4" r:id="rId3"/>
    <p:sldLayoutId id="2147483704" r:id="rId4"/>
    <p:sldLayoutId id="2147483705" r:id="rId5"/>
    <p:sldLayoutId id="2147483706" r:id="rId6"/>
    <p:sldLayoutId id="2147483680" r:id="rId7"/>
    <p:sldLayoutId id="2147483687" r:id="rId8"/>
    <p:sldLayoutId id="2147483696" r:id="rId9"/>
    <p:sldLayoutId id="2147483697" r:id="rId10"/>
    <p:sldLayoutId id="2147483698" r:id="rId11"/>
    <p:sldLayoutId id="2147483688" r:id="rId12"/>
    <p:sldLayoutId id="2147483689" r:id="rId13"/>
    <p:sldLayoutId id="2147483699" r:id="rId14"/>
    <p:sldLayoutId id="2147483700" r:id="rId15"/>
    <p:sldLayoutId id="2147483707" r:id="rId16"/>
    <p:sldLayoutId id="2147483690" r:id="rId17"/>
    <p:sldLayoutId id="2147483691" r:id="rId18"/>
    <p:sldLayoutId id="2147483693" r:id="rId19"/>
    <p:sldLayoutId id="2147483703" r:id="rId20"/>
    <p:sldLayoutId id="2147483702" r:id="rId21"/>
    <p:sldLayoutId id="2147483679" r:id="rId22"/>
    <p:sldLayoutId id="2147483682" r:id="rId23"/>
    <p:sldLayoutId id="2147483683" r:id="rId24"/>
    <p:sldLayoutId id="2147483686" r:id="rId25"/>
    <p:sldLayoutId id="2147483708" r:id="rId26"/>
  </p:sldLayoutIdLst>
  <p:hf hdr="0" ftr="0" dt="0"/>
  <p:txStyles>
    <p:titleStyle>
      <a:lvl1pPr algn="l" defTabSz="1007943" rtl="0" eaLnBrk="1" latinLnBrk="0" hangingPunct="1">
        <a:lnSpc>
          <a:spcPct val="90000"/>
        </a:lnSpc>
        <a:spcBef>
          <a:spcPct val="0"/>
        </a:spcBef>
        <a:buNone/>
        <a:defRPr sz="1400" b="1" kern="1200">
          <a:solidFill>
            <a:schemeClr val="tx2"/>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0126131" y="6953308"/>
            <a:ext cx="442911" cy="385763"/>
          </a:xfrm>
          <a:prstGeom prst="rect">
            <a:avLst/>
          </a:prstGeom>
        </p:spPr>
        <p:txBody>
          <a:bodyPr vert="horz" lIns="91440" tIns="45720" rIns="91440" bIns="45720" rtlCol="0" anchor="ctr"/>
          <a:lstStyle>
            <a:lvl1pPr algn="r">
              <a:defRPr sz="1200">
                <a:solidFill>
                  <a:schemeClr val="bg1"/>
                </a:solidFill>
              </a:defRPr>
            </a:lvl1pPr>
          </a:lstStyle>
          <a:p>
            <a:fld id="{9350A4DD-A22B-49B1-926C-965716516F84}" type="slidenum">
              <a:rPr lang="en-GB" smtClean="0"/>
              <a:pPr/>
              <a:t>‹#›</a:t>
            </a:fld>
            <a:endParaRPr lang="en-GB" dirty="0"/>
          </a:p>
        </p:txBody>
      </p:sp>
      <p:sp>
        <p:nvSpPr>
          <p:cNvPr id="9" name="Footer Placeholder 8"/>
          <p:cNvSpPr>
            <a:spLocks noGrp="1"/>
          </p:cNvSpPr>
          <p:nvPr>
            <p:ph type="ftr" sz="quarter" idx="3"/>
          </p:nvPr>
        </p:nvSpPr>
        <p:spPr>
          <a:xfrm>
            <a:off x="3670218" y="66674"/>
            <a:ext cx="3373456" cy="394065"/>
          </a:xfrm>
          <a:prstGeom prst="rect">
            <a:avLst/>
          </a:prstGeom>
        </p:spPr>
        <p:txBody>
          <a:bodyPr vert="horz" lIns="91440" tIns="45720" rIns="91440" bIns="45720" rtlCol="0" anchor="ctr"/>
          <a:lstStyle>
            <a:lvl1pPr algn="ctr">
              <a:defRPr sz="1400" b="1">
                <a:solidFill>
                  <a:schemeClr val="tx2"/>
                </a:solidFill>
                <a:latin typeface="+mj-lt"/>
              </a:defRPr>
            </a:lvl1pPr>
          </a:lstStyle>
          <a:p>
            <a:r>
              <a:rPr lang="en-GB"/>
              <a:t>Click here &gt; Insert &gt; Header &amp; Footer</a:t>
            </a:r>
            <a:endParaRPr lang="en-GB" dirty="0"/>
          </a:p>
        </p:txBody>
      </p:sp>
    </p:spTree>
    <p:extLst>
      <p:ext uri="{BB962C8B-B14F-4D97-AF65-F5344CB8AC3E}">
        <p14:creationId xmlns:p14="http://schemas.microsoft.com/office/powerpoint/2010/main" val="252623980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Lst>
  <p:hf hdr="0" dt="0"/>
  <p:txStyles>
    <p:titleStyle>
      <a:lvl1pPr algn="l" defTabSz="1007943" rtl="0" eaLnBrk="1" latinLnBrk="0" hangingPunct="1">
        <a:lnSpc>
          <a:spcPct val="90000"/>
        </a:lnSpc>
        <a:spcBef>
          <a:spcPct val="0"/>
        </a:spcBef>
        <a:buNone/>
        <a:defRPr sz="1400" b="1" kern="1200">
          <a:solidFill>
            <a:schemeClr val="tx2"/>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5.xml"/><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5.xml"/><Relationship Id="rId4" Type="http://schemas.openxmlformats.org/officeDocument/2006/relationships/image" Target="../media/image36.emf"/></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4.em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5.xml"/><Relationship Id="rId4" Type="http://schemas.openxmlformats.org/officeDocument/2006/relationships/image" Target="../media/image47.emf"/></Relationships>
</file>

<file path=ppt/slides/_rels/slide5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5.xml"/><Relationship Id="rId4" Type="http://schemas.openxmlformats.org/officeDocument/2006/relationships/image" Target="../media/image50.emf"/></Relationships>
</file>

<file path=ppt/slides/_rels/slide5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5.xml"/><Relationship Id="rId4" Type="http://schemas.openxmlformats.org/officeDocument/2006/relationships/image" Target="../media/image53.emf"/></Relationships>
</file>

<file path=ppt/slides/_rels/slide5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5.xml"/><Relationship Id="rId4" Type="http://schemas.openxmlformats.org/officeDocument/2006/relationships/image" Target="../media/image56.emf"/></Relationships>
</file>

<file path=ppt/slides/_rels/slide5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25.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chart" Target="../charts/chart7.xml"/></Relationships>
</file>

<file path=ppt/slides/_rels/slide5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48.png"/><Relationship Id="rId1" Type="http://schemas.openxmlformats.org/officeDocument/2006/relationships/slideLayout" Target="../slideLayouts/slideLayout25.xml"/><Relationship Id="rId4" Type="http://schemas.openxmlformats.org/officeDocument/2006/relationships/image" Target="../media/image64.emf"/></Relationships>
</file>

<file path=ppt/slides/_rels/slide5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5.xml"/><Relationship Id="rId4" Type="http://schemas.openxmlformats.org/officeDocument/2006/relationships/image" Target="../media/image6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5.xml"/><Relationship Id="rId4" Type="http://schemas.openxmlformats.org/officeDocument/2006/relationships/image" Target="../media/image70.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17.emf"/><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25.xml"/><Relationship Id="rId4" Type="http://schemas.openxmlformats.org/officeDocument/2006/relationships/image" Target="../media/image7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5.xml"/><Relationship Id="rId4" Type="http://schemas.openxmlformats.org/officeDocument/2006/relationships/image" Target="../media/image83.emf"/></Relationships>
</file>

<file path=ppt/slides/_rels/slide7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5.xml"/><Relationship Id="rId4" Type="http://schemas.openxmlformats.org/officeDocument/2006/relationships/image" Target="../media/image90.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8"/>
          </p:nvPr>
        </p:nvSpPr>
        <p:spPr/>
        <p:txBody>
          <a:bodyPr/>
          <a:lstStyle/>
          <a:p>
            <a:fld id="{9350A4DD-A22B-49B1-926C-965716516F84}" type="slidenum">
              <a:rPr lang="en-GB" smtClean="0"/>
              <a:t>1</a:t>
            </a:fld>
            <a:endParaRPr lang="en-GB" dirty="0"/>
          </a:p>
        </p:txBody>
      </p:sp>
      <p:sp>
        <p:nvSpPr>
          <p:cNvPr id="58" name="Text Placeholder 57"/>
          <p:cNvSpPr>
            <a:spLocks noGrp="1"/>
          </p:cNvSpPr>
          <p:nvPr>
            <p:ph type="body" sz="quarter" idx="19"/>
          </p:nvPr>
        </p:nvSpPr>
        <p:spPr>
          <a:xfrm>
            <a:off x="5147303" y="4048501"/>
            <a:ext cx="5200283" cy="1707699"/>
          </a:xfrm>
        </p:spPr>
        <p:txBody>
          <a:bodyPr/>
          <a:lstStyle/>
          <a:p>
            <a:r>
              <a:rPr lang="en-GB" dirty="0"/>
              <a:t>POE survey data</a:t>
            </a:r>
          </a:p>
          <a:p>
            <a:r>
              <a:rPr lang="en-GB" sz="4800" dirty="0"/>
              <a:t>Pilot Group 1</a:t>
            </a:r>
          </a:p>
        </p:txBody>
      </p:sp>
      <p:sp>
        <p:nvSpPr>
          <p:cNvPr id="59" name="Text Placeholder 58"/>
          <p:cNvSpPr>
            <a:spLocks noGrp="1"/>
          </p:cNvSpPr>
          <p:nvPr>
            <p:ph type="body" sz="quarter" idx="22"/>
          </p:nvPr>
        </p:nvSpPr>
        <p:spPr/>
        <p:txBody>
          <a:bodyPr/>
          <a:lstStyle/>
          <a:p>
            <a:r>
              <a:rPr lang="en-GB" dirty="0"/>
              <a:t>08/02/19</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1661" y="305910"/>
            <a:ext cx="580281" cy="580281"/>
          </a:xfrm>
          <a:prstGeom prst="rect">
            <a:avLst/>
          </a:prstGeom>
        </p:spPr>
      </p:pic>
      <p:sp>
        <p:nvSpPr>
          <p:cNvPr id="9" name="Rectangle 8"/>
          <p:cNvSpPr/>
          <p:nvPr/>
        </p:nvSpPr>
        <p:spPr>
          <a:xfrm>
            <a:off x="0" y="537328"/>
            <a:ext cx="4883085" cy="7022347"/>
          </a:xfrm>
          <a:prstGeom prst="rect">
            <a:avLst/>
          </a:prstGeom>
          <a:blipFill>
            <a:blip r:embed="rId4"/>
            <a:srcRect/>
            <a:stretch>
              <a:fillRect l="-36874" r="-665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a:extLst>
              <a:ext uri="{FF2B5EF4-FFF2-40B4-BE49-F238E27FC236}">
                <a16:creationId xmlns:a16="http://schemas.microsoft.com/office/drawing/2014/main" id="{285F0931-2285-4EE4-8D24-3CA39D94D83E}"/>
              </a:ext>
            </a:extLst>
          </p:cNvPr>
          <p:cNvPicPr>
            <a:picLocks noChangeAspect="1"/>
          </p:cNvPicPr>
          <p:nvPr/>
        </p:nvPicPr>
        <p:blipFill rotWithShape="1">
          <a:blip r:embed="rId5"/>
          <a:srcRect l="1211" t="16051" r="1279" b="16328"/>
          <a:stretch/>
        </p:blipFill>
        <p:spPr>
          <a:xfrm>
            <a:off x="7490112" y="2486424"/>
            <a:ext cx="2764465" cy="875336"/>
          </a:xfrm>
          <a:prstGeom prst="rect">
            <a:avLst/>
          </a:prstGeom>
        </p:spPr>
      </p:pic>
    </p:spTree>
    <p:extLst>
      <p:ext uri="{BB962C8B-B14F-4D97-AF65-F5344CB8AC3E}">
        <p14:creationId xmlns:p14="http://schemas.microsoft.com/office/powerpoint/2010/main" val="3036076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3" name="Rectangle 32">
            <a:extLst>
              <a:ext uri="{FF2B5EF4-FFF2-40B4-BE49-F238E27FC236}">
                <a16:creationId xmlns:a16="http://schemas.microsoft.com/office/drawing/2014/main" id="{E4A2B3F8-5948-4D86-925D-1CEE34DBD518}"/>
              </a:ext>
            </a:extLst>
          </p:cNvPr>
          <p:cNvSpPr/>
          <p:nvPr/>
        </p:nvSpPr>
        <p:spPr>
          <a:xfrm>
            <a:off x="1479052" y="656863"/>
            <a:ext cx="7404211" cy="394065"/>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Design the best possible place and create synergies</a:t>
            </a:r>
          </a:p>
        </p:txBody>
      </p:sp>
      <p:sp>
        <p:nvSpPr>
          <p:cNvPr id="9" name="Rectangle 8">
            <a:extLst>
              <a:ext uri="{FF2B5EF4-FFF2-40B4-BE49-F238E27FC236}">
                <a16:creationId xmlns:a16="http://schemas.microsoft.com/office/drawing/2014/main" id="{9B87F502-A5ED-4650-B9C3-50BD941020F4}"/>
              </a:ext>
            </a:extLst>
          </p:cNvPr>
          <p:cNvSpPr/>
          <p:nvPr/>
        </p:nvSpPr>
        <p:spPr>
          <a:xfrm>
            <a:off x="437384" y="1126502"/>
            <a:ext cx="9457304" cy="2069992"/>
          </a:xfrm>
          <a:prstGeom prst="rect">
            <a:avLst/>
          </a:prstGeom>
          <a:solidFill>
            <a:srgbClr val="3C3C3C"/>
          </a:solidFill>
        </p:spPr>
        <p:txBody>
          <a:bodyPr wrap="square">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EBE8E0"/>
                </a:solidFill>
                <a:effectLst/>
                <a:uLnTx/>
                <a:uFillTx/>
                <a:latin typeface="Calibri" panose="020F0502020204030204"/>
                <a:ea typeface="+mn-ea"/>
                <a:cs typeface="+mn-cs"/>
              </a:rPr>
              <a:t>What we did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Provided a layout based on teams and roles which grouped Academics and PDRAs together with their associated PGR teams close by across an internal circulation walkway</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Reasonable adjustments provided for those colleagues who needed them, e.g. a sit to stand desk for one colleague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A shared tea point at one end of the space to provide a central point for tea, coffee and water provision removing the need for individual kettles and coffee machines for example. The tea point also housed a dishwasher, fridge and mains supply water. An honesty box for tea/coffee provision provided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The workspace was cleaned daily commencing at c.16:00</a:t>
            </a: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CA62AFE-36CA-43DF-AE2D-1BF78A6FA637}"/>
              </a:ext>
            </a:extLst>
          </p:cNvPr>
          <p:cNvSpPr/>
          <p:nvPr/>
        </p:nvSpPr>
        <p:spPr>
          <a:xfrm>
            <a:off x="366980" y="3253085"/>
            <a:ext cx="4924847" cy="2741723"/>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worked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64% responded that there was a positive impact on professional interactions working in close proximity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74% responded that there was a positive impact on social interactions working in close proximity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‘Ability to meet PHDs daily means dynamic/quick research discussions which is good in comparison with the weekly meetings previously’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Workplace was clean and bright and the tea point well maintained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Tea point used for lunchtime sessions where researchers shared with others what they were doing</a:t>
            </a:r>
          </a:p>
        </p:txBody>
      </p:sp>
      <p:sp>
        <p:nvSpPr>
          <p:cNvPr id="11" name="Rectangle: Rounded Corners 10">
            <a:extLst>
              <a:ext uri="{FF2B5EF4-FFF2-40B4-BE49-F238E27FC236}">
                <a16:creationId xmlns:a16="http://schemas.microsoft.com/office/drawing/2014/main" id="{9B397592-A279-45E4-ADCC-2C993C928D0E}"/>
              </a:ext>
            </a:extLst>
          </p:cNvPr>
          <p:cNvSpPr/>
          <p:nvPr/>
        </p:nvSpPr>
        <p:spPr>
          <a:xfrm>
            <a:off x="5399986" y="3296230"/>
            <a:ext cx="4509824" cy="2301782"/>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did not work so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Cleaning commencing daily at c.16:00 especially disturbed those colleagues who were at the start of the cleaning route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building construction and the settings provided did not deliver distraction free or quiet environments as required and the level of background noise was an issue for 50% of respondents</a:t>
            </a:r>
          </a:p>
        </p:txBody>
      </p:sp>
      <p:sp>
        <p:nvSpPr>
          <p:cNvPr id="12" name="Rectangle: Rounded Corners 11">
            <a:extLst>
              <a:ext uri="{FF2B5EF4-FFF2-40B4-BE49-F238E27FC236}">
                <a16:creationId xmlns:a16="http://schemas.microsoft.com/office/drawing/2014/main" id="{256EBD3D-3ADD-4DC0-AE2C-C8C91C2B96FA}"/>
              </a:ext>
            </a:extLst>
          </p:cNvPr>
          <p:cNvSpPr/>
          <p:nvPr/>
        </p:nvSpPr>
        <p:spPr>
          <a:xfrm>
            <a:off x="488819" y="6051399"/>
            <a:ext cx="9354434" cy="144160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Changes for Pilot 2 and 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Greater consideration given in the Design Partner process to the impact of noise and the location of work settings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Upfront discussions with Change Champions re how people behave and the impact on others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Different settings added to the kit of parts which include enclosed pods for sole and group working. Quiet room removed and replaced with modular furniture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Seeking to add acoustic panels and lollipops into the building to act as further noise absorbers</a:t>
            </a:r>
          </a:p>
        </p:txBody>
      </p:sp>
    </p:spTree>
    <p:extLst>
      <p:ext uri="{BB962C8B-B14F-4D97-AF65-F5344CB8AC3E}">
        <p14:creationId xmlns:p14="http://schemas.microsoft.com/office/powerpoint/2010/main" val="195124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3" name="Rectangle 32">
            <a:extLst>
              <a:ext uri="{FF2B5EF4-FFF2-40B4-BE49-F238E27FC236}">
                <a16:creationId xmlns:a16="http://schemas.microsoft.com/office/drawing/2014/main" id="{E4A2B3F8-5948-4D86-925D-1CEE34DBD518}"/>
              </a:ext>
            </a:extLst>
          </p:cNvPr>
          <p:cNvSpPr/>
          <p:nvPr/>
        </p:nvSpPr>
        <p:spPr>
          <a:xfrm>
            <a:off x="1479052" y="656863"/>
            <a:ext cx="7404211" cy="394065"/>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Design the best possible place and create synergies</a:t>
            </a:r>
          </a:p>
        </p:txBody>
      </p:sp>
      <p:sp>
        <p:nvSpPr>
          <p:cNvPr id="13" name="Rectangle: Rounded Corners 12">
            <a:extLst>
              <a:ext uri="{FF2B5EF4-FFF2-40B4-BE49-F238E27FC236}">
                <a16:creationId xmlns:a16="http://schemas.microsoft.com/office/drawing/2014/main" id="{5F2ED107-6347-4109-A55E-0C8BE8F57522}"/>
              </a:ext>
            </a:extLst>
          </p:cNvPr>
          <p:cNvSpPr/>
          <p:nvPr/>
        </p:nvSpPr>
        <p:spPr>
          <a:xfrm>
            <a:off x="668689" y="1247052"/>
            <a:ext cx="9354434" cy="216670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Impact for MECD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proximity/colocation of different research groups needs consideration to ensure synergies while accounting for different levels of noise production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Service contracts to be adjusted so that they support the chosen layout and are not a disturbance to productivity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Consideration given to the flexibility needs of the Schools involved and the ability to future proof workplace setting requirements within a kit of parts to enable simpler changes when future work/research activities change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09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7" name="Rectangle 36">
            <a:extLst>
              <a:ext uri="{FF2B5EF4-FFF2-40B4-BE49-F238E27FC236}">
                <a16:creationId xmlns:a16="http://schemas.microsoft.com/office/drawing/2014/main" id="{A21C4D6A-9169-4817-A0BE-FD21EEB7CF34}"/>
              </a:ext>
            </a:extLst>
          </p:cNvPr>
          <p:cNvSpPr/>
          <p:nvPr/>
        </p:nvSpPr>
        <p:spPr>
          <a:xfrm>
            <a:off x="1126000" y="661392"/>
            <a:ext cx="8080072" cy="394065"/>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Demonstrate different ways of working</a:t>
            </a:r>
          </a:p>
        </p:txBody>
      </p:sp>
      <p:sp>
        <p:nvSpPr>
          <p:cNvPr id="8" name="Rectangle 7">
            <a:extLst>
              <a:ext uri="{FF2B5EF4-FFF2-40B4-BE49-F238E27FC236}">
                <a16:creationId xmlns:a16="http://schemas.microsoft.com/office/drawing/2014/main" id="{559F9F12-3276-47F2-A37F-460D643367ED}"/>
              </a:ext>
            </a:extLst>
          </p:cNvPr>
          <p:cNvSpPr/>
          <p:nvPr/>
        </p:nvSpPr>
        <p:spPr>
          <a:xfrm>
            <a:off x="437384" y="1126502"/>
            <a:ext cx="9457304" cy="2069992"/>
          </a:xfrm>
          <a:prstGeom prst="rect">
            <a:avLst/>
          </a:prstGeom>
          <a:solidFill>
            <a:srgbClr val="3C3C3C"/>
          </a:solidFill>
        </p:spPr>
        <p:txBody>
          <a:bodyPr wrap="square">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EBE8E0"/>
                </a:solidFill>
                <a:effectLst/>
                <a:uLnTx/>
                <a:uFillTx/>
                <a:latin typeface="Calibri" panose="020F0502020204030204"/>
                <a:ea typeface="+mn-ea"/>
                <a:cs typeface="+mn-cs"/>
              </a:rPr>
              <a:t>What we did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All colleagues were located in open desking with allocated desks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The PS Faculty Office team worked on a shared desk basis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3 desks provided as touchdown desks for anyone to use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One team subject to export technology control constraints worked in a screened open plan area with behavioural policy for all to respect in terms of restricted access to their area</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Access to alternate work settings for all to use as needed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26093B0A-5107-4BA4-8FF8-2EB6A75752A1}"/>
              </a:ext>
            </a:extLst>
          </p:cNvPr>
          <p:cNvSpPr/>
          <p:nvPr/>
        </p:nvSpPr>
        <p:spPr>
          <a:xfrm>
            <a:off x="350165" y="3267539"/>
            <a:ext cx="3823483" cy="4158786"/>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worked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Having access to shared spaces available to everyone in the pilot space considered good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There was no ownership evident of these environments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Having a mix of bookable and non bookable spaces meant that the space retained a degree of flexibility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One of the working touchdown desks was used by PS Faculty Offices and other visitors to the space when needed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Everyone had a working desk provided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Some academics were surprised converts to working in a more open environment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9FA6630-BE57-48BE-81D8-BF0B13B564F6}"/>
              </a:ext>
            </a:extLst>
          </p:cNvPr>
          <p:cNvSpPr/>
          <p:nvPr/>
        </p:nvSpPr>
        <p:spPr>
          <a:xfrm>
            <a:off x="4267201" y="3296229"/>
            <a:ext cx="5858930" cy="4130096"/>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did not work so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PGRs were not satisfied that the desks were large enough and issues arose through a lack of work space and other PGRs spilling over onto their space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Some of the academic desks were facing onto walkways and with limited screening which meant they were subject to distraction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Some found the lack of quiet and the increased level of visibility not conducive to focused work. One academic measured some tasks and found they took longer than before usual and longer in the open plan area than compared with the quiet room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openness of the controlled area meant that discussions could not be regarded as confidential as required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Working in an open office design requires a level of understanding between individuals in terms of the behaviours acceptable and those not. In addition there also needs to be a degree of comfort in talking about this which was not always evident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sharing ratio of 2:1 for the PS Faculty Office was too high given they were the only team working in a shared desk approach</a:t>
            </a:r>
          </a:p>
        </p:txBody>
      </p:sp>
    </p:spTree>
    <p:extLst>
      <p:ext uri="{BB962C8B-B14F-4D97-AF65-F5344CB8AC3E}">
        <p14:creationId xmlns:p14="http://schemas.microsoft.com/office/powerpoint/2010/main" val="228048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1" name="Rectangle 30">
            <a:extLst>
              <a:ext uri="{FF2B5EF4-FFF2-40B4-BE49-F238E27FC236}">
                <a16:creationId xmlns:a16="http://schemas.microsoft.com/office/drawing/2014/main" id="{1972053D-7D72-43E9-8C7E-F1F68B5FF3B7}"/>
              </a:ext>
            </a:extLst>
          </p:cNvPr>
          <p:cNvSpPr/>
          <p:nvPr/>
        </p:nvSpPr>
        <p:spPr>
          <a:xfrm>
            <a:off x="452506" y="560363"/>
            <a:ext cx="9457304" cy="502627"/>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Clearer definition of the difference between now and MECD</a:t>
            </a:r>
          </a:p>
        </p:txBody>
      </p:sp>
      <p:sp>
        <p:nvSpPr>
          <p:cNvPr id="32" name="Rectangle 31">
            <a:extLst>
              <a:ext uri="{FF2B5EF4-FFF2-40B4-BE49-F238E27FC236}">
                <a16:creationId xmlns:a16="http://schemas.microsoft.com/office/drawing/2014/main" id="{45B561C5-9754-4E87-9361-66D46DDCEC59}"/>
              </a:ext>
            </a:extLst>
          </p:cNvPr>
          <p:cNvSpPr/>
          <p:nvPr/>
        </p:nvSpPr>
        <p:spPr>
          <a:xfrm>
            <a:off x="452506" y="1168355"/>
            <a:ext cx="9457304" cy="2047325"/>
          </a:xfrm>
          <a:prstGeom prst="rect">
            <a:avLst/>
          </a:prstGeom>
          <a:solidFill>
            <a:srgbClr val="3C3C3C"/>
          </a:solidFill>
        </p:spPr>
        <p:txBody>
          <a:bodyPr wrap="square">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EBE8E0"/>
                </a:solidFill>
                <a:effectLst/>
                <a:uLnTx/>
                <a:uFillTx/>
                <a:latin typeface="Calibri" panose="020F0502020204030204"/>
                <a:ea typeface="+mn-ea"/>
                <a:cs typeface="+mn-cs"/>
              </a:rPr>
              <a:t>What we did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A clear floor plan set out the items provided within scope for Pilot 1 shared with the Pilot 1 cohort and with a wider audience via the intranet site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Kit of parts developed to describe the details of each of the work settings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Series of escorted visits to the pilot space for non pilot colleagues in order to view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Set up an intranet site to enable a wider audience to enable both the pilot colleagues and wider audiences to understand what was happening in the pilot</a:t>
            </a: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3836B879-9278-4EE6-9523-E2EF04E3ED85}"/>
              </a:ext>
            </a:extLst>
          </p:cNvPr>
          <p:cNvSpPr/>
          <p:nvPr/>
        </p:nvSpPr>
        <p:spPr>
          <a:xfrm>
            <a:off x="366980" y="3309676"/>
            <a:ext cx="4924847" cy="2302067"/>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worked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floor plan in addition to explaining what was provided was used in block form as a location guide for visitors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Fortnightly escorted visits were held from November and </a:t>
            </a:r>
            <a:r>
              <a:rPr kumimoji="0" lang="en-GB" sz="1400" b="0" i="0" u="none" strike="noStrike" kern="1200" cap="none" spc="0" normalizeH="0" baseline="0" noProof="0" dirty="0" smtClean="0">
                <a:ln>
                  <a:noFill/>
                </a:ln>
                <a:solidFill>
                  <a:srgbClr val="3C3C3C"/>
                </a:solidFill>
                <a:effectLst/>
                <a:uLnTx/>
                <a:uFillTx/>
                <a:latin typeface="Calibri" panose="020F0502020204030204"/>
                <a:ea typeface="+mn-ea"/>
                <a:cs typeface="+mn-cs"/>
              </a:rPr>
              <a:t>39 </a:t>
            </a: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people took up the opportunity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Intranet site was developed and delivered to provide an accessible store of information about the </a:t>
            </a:r>
            <a:r>
              <a:rPr kumimoji="0" lang="en-GB" sz="1400" b="0" i="0" u="none" strike="noStrike" kern="1200" cap="none" spc="0" normalizeH="0" baseline="0" noProof="0" dirty="0" err="1">
                <a:ln>
                  <a:noFill/>
                </a:ln>
                <a:solidFill>
                  <a:srgbClr val="3C3C3C"/>
                </a:solidFill>
                <a:effectLst/>
                <a:uLnTx/>
                <a:uFillTx/>
                <a:latin typeface="Calibri" panose="020F0502020204030204"/>
                <a:ea typeface="+mn-ea"/>
                <a:cs typeface="+mn-cs"/>
              </a:rPr>
              <a:t>WorkSpace</a:t>
            </a: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 pilot. In January i3 of the pages were in the list of top 10 page hits</a:t>
            </a:r>
          </a:p>
        </p:txBody>
      </p:sp>
      <p:sp>
        <p:nvSpPr>
          <p:cNvPr id="11" name="Rectangle: Rounded Corners 10">
            <a:extLst>
              <a:ext uri="{FF2B5EF4-FFF2-40B4-BE49-F238E27FC236}">
                <a16:creationId xmlns:a16="http://schemas.microsoft.com/office/drawing/2014/main" id="{A09032E4-AE32-4D3B-A11F-217DD32911F6}"/>
              </a:ext>
            </a:extLst>
          </p:cNvPr>
          <p:cNvSpPr/>
          <p:nvPr/>
        </p:nvSpPr>
        <p:spPr>
          <a:xfrm>
            <a:off x="5399986" y="3296230"/>
            <a:ext cx="4509824" cy="2301782"/>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did not work so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kit of parts did not specify all items included within for example enclosed meeting rooms as items not confirmed until close to go live or confirmed post live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Communication and sharing this with the teams was therefore not consistent or timely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Although a good communication tool the blog was considered not to reflect all experiences within the pilot and a 3</a:t>
            </a:r>
            <a:r>
              <a:rPr kumimoji="0" lang="en-GB" sz="1400" b="0" i="0" u="none" strike="noStrike" kern="1200" cap="none" spc="0" normalizeH="0" baseline="30000" noProof="0" dirty="0">
                <a:ln>
                  <a:noFill/>
                </a:ln>
                <a:solidFill>
                  <a:srgbClr val="3C3C3C"/>
                </a:solidFill>
                <a:effectLst/>
                <a:uLnTx/>
                <a:uFillTx/>
                <a:latin typeface="Calibri" panose="020F0502020204030204"/>
                <a:ea typeface="+mn-ea"/>
                <a:cs typeface="+mn-cs"/>
              </a:rPr>
              <a:t>rd</a:t>
            </a: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 colleague added</a:t>
            </a:r>
          </a:p>
        </p:txBody>
      </p:sp>
      <p:sp>
        <p:nvSpPr>
          <p:cNvPr id="12" name="Rectangle: Rounded Corners 11">
            <a:extLst>
              <a:ext uri="{FF2B5EF4-FFF2-40B4-BE49-F238E27FC236}">
                <a16:creationId xmlns:a16="http://schemas.microsoft.com/office/drawing/2014/main" id="{56C9E4DE-D9B2-49D1-91BC-229F2390191E}"/>
              </a:ext>
            </a:extLst>
          </p:cNvPr>
          <p:cNvSpPr/>
          <p:nvPr/>
        </p:nvSpPr>
        <p:spPr>
          <a:xfrm>
            <a:off x="437384" y="5827281"/>
            <a:ext cx="9354434" cy="117203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Changes for Pilot 2 and 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blog will continue and requests have been made of the Pilot 2 cohort for volunteers rather than the project making requests of a couple of individuals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Descriptions of the details of what is included in each work setting more detailed in Pilot 2</a:t>
            </a:r>
          </a:p>
        </p:txBody>
      </p:sp>
    </p:spTree>
    <p:extLst>
      <p:ext uri="{BB962C8B-B14F-4D97-AF65-F5344CB8AC3E}">
        <p14:creationId xmlns:p14="http://schemas.microsoft.com/office/powerpoint/2010/main" val="2651005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1" name="Rectangle 30">
            <a:extLst>
              <a:ext uri="{FF2B5EF4-FFF2-40B4-BE49-F238E27FC236}">
                <a16:creationId xmlns:a16="http://schemas.microsoft.com/office/drawing/2014/main" id="{1972053D-7D72-43E9-8C7E-F1F68B5FF3B7}"/>
              </a:ext>
            </a:extLst>
          </p:cNvPr>
          <p:cNvSpPr/>
          <p:nvPr/>
        </p:nvSpPr>
        <p:spPr>
          <a:xfrm>
            <a:off x="452506" y="560363"/>
            <a:ext cx="9457304" cy="502627"/>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Clearer definition of the difference between now and MECD</a:t>
            </a:r>
          </a:p>
        </p:txBody>
      </p:sp>
      <p:sp>
        <p:nvSpPr>
          <p:cNvPr id="13" name="Rectangle: Rounded Corners 12">
            <a:extLst>
              <a:ext uri="{FF2B5EF4-FFF2-40B4-BE49-F238E27FC236}">
                <a16:creationId xmlns:a16="http://schemas.microsoft.com/office/drawing/2014/main" id="{8930FAD3-E545-4028-9487-390F9255198A}"/>
              </a:ext>
            </a:extLst>
          </p:cNvPr>
          <p:cNvSpPr/>
          <p:nvPr/>
        </p:nvSpPr>
        <p:spPr>
          <a:xfrm>
            <a:off x="503941" y="1527382"/>
            <a:ext cx="9354434" cy="1446623"/>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Impact for MECD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Many conversations, even with the pilot 1 cohort identify that the overall timeline, workstreams underway or still to commence to inform the MECD design are not understood or known. There is a need to provide this level of up to date understanding to both the pilot cohorts but probably more importantly the wider community who will move into MECD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713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1" name="Rectangle 30">
            <a:extLst>
              <a:ext uri="{FF2B5EF4-FFF2-40B4-BE49-F238E27FC236}">
                <a16:creationId xmlns:a16="http://schemas.microsoft.com/office/drawing/2014/main" id="{1972053D-7D72-43E9-8C7E-F1F68B5FF3B7}"/>
              </a:ext>
            </a:extLst>
          </p:cNvPr>
          <p:cNvSpPr/>
          <p:nvPr/>
        </p:nvSpPr>
        <p:spPr>
          <a:xfrm>
            <a:off x="991076" y="674948"/>
            <a:ext cx="8709660" cy="490912"/>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Demonstrate what the Work Stage 3 design workspace will look like</a:t>
            </a:r>
          </a:p>
        </p:txBody>
      </p:sp>
      <p:sp>
        <p:nvSpPr>
          <p:cNvPr id="9" name="Rectangle 8">
            <a:extLst>
              <a:ext uri="{FF2B5EF4-FFF2-40B4-BE49-F238E27FC236}">
                <a16:creationId xmlns:a16="http://schemas.microsoft.com/office/drawing/2014/main" id="{54B678CC-78E0-4529-B858-34EEF292056A}"/>
              </a:ext>
            </a:extLst>
          </p:cNvPr>
          <p:cNvSpPr/>
          <p:nvPr/>
        </p:nvSpPr>
        <p:spPr>
          <a:xfrm>
            <a:off x="418174" y="1380069"/>
            <a:ext cx="9457304" cy="1929607"/>
          </a:xfrm>
          <a:prstGeom prst="rect">
            <a:avLst/>
          </a:prstGeom>
          <a:solidFill>
            <a:srgbClr val="3C3C3C"/>
          </a:solidFill>
        </p:spPr>
        <p:txBody>
          <a:bodyPr wrap="square">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EBE8E0"/>
                </a:solidFill>
                <a:effectLst/>
                <a:uLnTx/>
                <a:uFillTx/>
                <a:latin typeface="Calibri" panose="020F0502020204030204"/>
                <a:ea typeface="+mn-ea"/>
                <a:cs typeface="+mn-cs"/>
              </a:rPr>
              <a:t>What we did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The pilot used the planning assumptions from the MECD design</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Desks provided to PGRs on the basis of 1:1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Two desks sizes used in the pilot 1200mm (PGRs) and 1400mm (Academics and PDRAs)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Storage values provided at 4ms for Academics and PDRAs and 0.5ms for PGRs (this was provided in the form of a locker)</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DADADA"/>
                </a:solidFill>
                <a:effectLst/>
                <a:uLnTx/>
                <a:uFillTx/>
                <a:latin typeface="Calibri" panose="020F0502020204030204"/>
                <a:ea typeface="+mn-ea"/>
                <a:cs typeface="+mn-cs"/>
              </a:rPr>
              <a:t>Work area secure and access via swipe card. Planned taught student able to use the entrance phone to make contact with supervisor/academic on arrival. Ad hoc student access possible using the same process</a:t>
            </a:r>
          </a:p>
        </p:txBody>
      </p:sp>
      <p:sp>
        <p:nvSpPr>
          <p:cNvPr id="10" name="Rectangle: Rounded Corners 9">
            <a:extLst>
              <a:ext uri="{FF2B5EF4-FFF2-40B4-BE49-F238E27FC236}">
                <a16:creationId xmlns:a16="http://schemas.microsoft.com/office/drawing/2014/main" id="{F09E919B-F14B-4504-BA77-43BC8A4A364F}"/>
              </a:ext>
            </a:extLst>
          </p:cNvPr>
          <p:cNvSpPr/>
          <p:nvPr/>
        </p:nvSpPr>
        <p:spPr>
          <a:xfrm>
            <a:off x="418174" y="3463858"/>
            <a:ext cx="4577895" cy="1320788"/>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worked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Desk size for Academics and PDRAs considered sufficient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Closeness of the storage for Academics was sufficient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Split of 75% work area and 25% shared space retained</a:t>
            </a:r>
          </a:p>
        </p:txBody>
      </p:sp>
      <p:sp>
        <p:nvSpPr>
          <p:cNvPr id="11" name="Rectangle: Rounded Corners 10">
            <a:extLst>
              <a:ext uri="{FF2B5EF4-FFF2-40B4-BE49-F238E27FC236}">
                <a16:creationId xmlns:a16="http://schemas.microsoft.com/office/drawing/2014/main" id="{F9291D5D-76D6-4F18-AF06-A1654FD065BA}"/>
              </a:ext>
            </a:extLst>
          </p:cNvPr>
          <p:cNvSpPr/>
          <p:nvPr/>
        </p:nvSpPr>
        <p:spPr>
          <a:xfrm>
            <a:off x="418174" y="5020552"/>
            <a:ext cx="4577895" cy="2361543"/>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did not work so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technology set up on the desks looked messy and took up working space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Monitor arms were difficult to adjust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Desk space for PGR students considered too small and impacted by the technology set up, no close by storage for reference books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Lockers were not used by Academics as their desk located storage more accessible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Bottom storage for Academics not accessible</a:t>
            </a:r>
          </a:p>
        </p:txBody>
      </p:sp>
      <p:sp>
        <p:nvSpPr>
          <p:cNvPr id="12" name="Rectangle: Rounded Corners 11">
            <a:extLst>
              <a:ext uri="{FF2B5EF4-FFF2-40B4-BE49-F238E27FC236}">
                <a16:creationId xmlns:a16="http://schemas.microsoft.com/office/drawing/2014/main" id="{F99CE652-1EE2-4C36-9CBD-9BDE0F8D6C50}"/>
              </a:ext>
            </a:extLst>
          </p:cNvPr>
          <p:cNvSpPr/>
          <p:nvPr/>
        </p:nvSpPr>
        <p:spPr>
          <a:xfrm>
            <a:off x="5150264" y="3410994"/>
            <a:ext cx="4857087" cy="216817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Changes for Pilot 2 and 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PGRs provided with 1m of storage close to desk location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More PGRs to use 1400mm desks in Pilot 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Technology set up changed so as cables off the desks and USB connections on the monitor enabled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Planned student meetings booked into pilot space meeting rooms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Meeting hub to be trialled for taught student access in open hours/surgery sessions</a:t>
            </a:r>
          </a:p>
        </p:txBody>
      </p:sp>
      <p:sp>
        <p:nvSpPr>
          <p:cNvPr id="13" name="Rectangle: Rounded Corners 12">
            <a:extLst>
              <a:ext uri="{FF2B5EF4-FFF2-40B4-BE49-F238E27FC236}">
                <a16:creationId xmlns:a16="http://schemas.microsoft.com/office/drawing/2014/main" id="{E4440B09-33EA-40D4-A29D-B4FE4E6B567F}"/>
              </a:ext>
            </a:extLst>
          </p:cNvPr>
          <p:cNvSpPr/>
          <p:nvPr/>
        </p:nvSpPr>
        <p:spPr>
          <a:xfrm>
            <a:off x="5132556" y="5655277"/>
            <a:ext cx="4857087" cy="172033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Impact on MECD design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Impact analysis required of one desk size (1400mm) which would make future management of the space easier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Impact analysis of providing PGRs with 1.0ms of storage rather than the planned 0.5ms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956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3" name="Rectangle 32">
            <a:extLst>
              <a:ext uri="{FF2B5EF4-FFF2-40B4-BE49-F238E27FC236}">
                <a16:creationId xmlns:a16="http://schemas.microsoft.com/office/drawing/2014/main" id="{E4A2B3F8-5948-4D86-925D-1CEE34DBD518}"/>
              </a:ext>
            </a:extLst>
          </p:cNvPr>
          <p:cNvSpPr/>
          <p:nvPr/>
        </p:nvSpPr>
        <p:spPr>
          <a:xfrm>
            <a:off x="694559" y="666376"/>
            <a:ext cx="9148694" cy="394065"/>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Give leadership confidence MECD will be successful</a:t>
            </a:r>
          </a:p>
        </p:txBody>
      </p:sp>
      <p:sp>
        <p:nvSpPr>
          <p:cNvPr id="9" name="Rectangle 8">
            <a:extLst>
              <a:ext uri="{FF2B5EF4-FFF2-40B4-BE49-F238E27FC236}">
                <a16:creationId xmlns:a16="http://schemas.microsoft.com/office/drawing/2014/main" id="{18590FC9-797E-4139-AD21-DAA76AC32522}"/>
              </a:ext>
            </a:extLst>
          </p:cNvPr>
          <p:cNvSpPr/>
          <p:nvPr/>
        </p:nvSpPr>
        <p:spPr>
          <a:xfrm>
            <a:off x="452506" y="1185418"/>
            <a:ext cx="9457304" cy="2301782"/>
          </a:xfrm>
          <a:prstGeom prst="rect">
            <a:avLst/>
          </a:prstGeom>
          <a:solidFill>
            <a:srgbClr val="3C3C3C"/>
          </a:solidFill>
        </p:spPr>
        <p:txBody>
          <a:bodyPr wrap="square">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EBE8E0"/>
                </a:solidFill>
                <a:effectLst/>
                <a:uLnTx/>
                <a:uFillTx/>
                <a:latin typeface="Calibri" panose="020F0502020204030204"/>
                <a:ea typeface="+mn-ea"/>
                <a:cs typeface="+mn-cs"/>
              </a:rPr>
              <a:t>What we did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A change support programme with Change Champions and briefings for Academic leads held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Month one review meeting with Pilot 1 Change Champions and Design Partners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Weekly project meetings with the Change Champions held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Following the Month One review meeting commenced a series of open feedback sessions with pilot occupants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Outputs from the review meetings shared with Change Champions for distribution</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Our way of working developed with the Change Champions for how the pilot space would be used and the behaviours expected of individuals</a:t>
            </a: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7868F68-2C7D-4532-ACA4-A8E1E01484FB}"/>
              </a:ext>
            </a:extLst>
          </p:cNvPr>
          <p:cNvSpPr/>
          <p:nvPr/>
        </p:nvSpPr>
        <p:spPr>
          <a:xfrm>
            <a:off x="407706" y="3561909"/>
            <a:ext cx="4665291" cy="3931092"/>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worked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67% felt well prepared for the change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Open feedback sessions initiated following a suggestion at the Month One review were well attended and enabled constructive discussions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Outputs from the meetings were circulated to provide a picture of what was being said and actions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Champions worked on the “our way of working” which provided a basis for discussions on how the use the space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Where people worked remained largely the same as prior to the pilot period but in the pilot space rather than their original location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Working from home was easier for some with the provision of mobile technology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Design Partner process took onboard the learning from Pilot 1 in subsequent designs</a:t>
            </a:r>
          </a:p>
        </p:txBody>
      </p:sp>
      <p:sp>
        <p:nvSpPr>
          <p:cNvPr id="11" name="Rectangle: Rounded Corners 10">
            <a:extLst>
              <a:ext uri="{FF2B5EF4-FFF2-40B4-BE49-F238E27FC236}">
                <a16:creationId xmlns:a16="http://schemas.microsoft.com/office/drawing/2014/main" id="{45E12FEE-701C-4A1E-8C79-ABE44BCB6E21}"/>
              </a:ext>
            </a:extLst>
          </p:cNvPr>
          <p:cNvSpPr/>
          <p:nvPr/>
        </p:nvSpPr>
        <p:spPr>
          <a:xfrm>
            <a:off x="5181158" y="3561909"/>
            <a:ext cx="4728652" cy="3864416"/>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did not work so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There was a significant percentage who were uncertain if they understood how it would all work (31%) , or if their team had discussed this before the move (25%)</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Change Champion sessions were made more difficult as some of the elements of the pilot were not finalised until just before go live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leader briefings were held only with the senior leader for each group which meant that the level of understanding was more limited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Working in an open office design requires a level of understanding between individuals in terms of the behaviours acceptable and those not. In addition there also needs to be a degree of comfort in talking about this which was not always evident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038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3" name="Rectangle 32">
            <a:extLst>
              <a:ext uri="{FF2B5EF4-FFF2-40B4-BE49-F238E27FC236}">
                <a16:creationId xmlns:a16="http://schemas.microsoft.com/office/drawing/2014/main" id="{E4A2B3F8-5948-4D86-925D-1CEE34DBD518}"/>
              </a:ext>
            </a:extLst>
          </p:cNvPr>
          <p:cNvSpPr/>
          <p:nvPr/>
        </p:nvSpPr>
        <p:spPr>
          <a:xfrm>
            <a:off x="694559" y="666376"/>
            <a:ext cx="9148694" cy="394065"/>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alibri" panose="020F0502020204030204"/>
                <a:ea typeface="+mn-ea"/>
                <a:cs typeface="+mn-cs"/>
              </a:rPr>
              <a:t>Give leadership confidence MECD will be successful</a:t>
            </a:r>
          </a:p>
        </p:txBody>
      </p:sp>
      <p:sp>
        <p:nvSpPr>
          <p:cNvPr id="12" name="Rectangle: Rounded Corners 11">
            <a:extLst>
              <a:ext uri="{FF2B5EF4-FFF2-40B4-BE49-F238E27FC236}">
                <a16:creationId xmlns:a16="http://schemas.microsoft.com/office/drawing/2014/main" id="{BAB49722-F0C8-4026-8CA2-86F18C3BACDD}"/>
              </a:ext>
            </a:extLst>
          </p:cNvPr>
          <p:cNvSpPr/>
          <p:nvPr/>
        </p:nvSpPr>
        <p:spPr>
          <a:xfrm>
            <a:off x="591689" y="1678180"/>
            <a:ext cx="9354434" cy="255091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Changes for Pilot 2 and 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There has been a reemphasis on the need for Champions to engagement with their teams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invitation to the leader briefing was extended to all academics rather than just the senior leads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open feedback sessions have been included in scope for Pilot 2 for the whole pilot period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Change Champion and leader sessions were more specific as decisions made on how things worked and the provisions included at an earlier point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project team emphasised the need for teams to talk all of this through and how they were going to work before the start of the pilot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E5E0067-4AD4-4325-8D77-805C1857102E}"/>
              </a:ext>
            </a:extLst>
          </p:cNvPr>
          <p:cNvSpPr/>
          <p:nvPr/>
        </p:nvSpPr>
        <p:spPr>
          <a:xfrm>
            <a:off x="591689" y="4557454"/>
            <a:ext cx="9354434" cy="132404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Impact for MECD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Given the introduction of new work environments, how you support colleagues through that transition both before and after the move should be considered as it has been noted in the pilot how there is a general reluctance to talk about behaviour and if one of the objectives is to increase that shared knowledge and increase interactions between colleagues,  then it will require things to be done differently</a:t>
            </a:r>
          </a:p>
        </p:txBody>
      </p:sp>
    </p:spTree>
    <p:extLst>
      <p:ext uri="{BB962C8B-B14F-4D97-AF65-F5344CB8AC3E}">
        <p14:creationId xmlns:p14="http://schemas.microsoft.com/office/powerpoint/2010/main" val="3659035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90804-D077-46DA-86ED-866F85F8F909}"/>
              </a:ext>
            </a:extLst>
          </p:cNvPr>
          <p:cNvSpPr>
            <a:spLocks noGrp="1"/>
          </p:cNvSpPr>
          <p:nvPr>
            <p:ph type="body" sz="quarter" idx="15"/>
          </p:nvPr>
        </p:nvSpPr>
        <p:spPr/>
        <p:txBody>
          <a:bodyPr/>
          <a:lstStyle/>
          <a:p>
            <a:r>
              <a:rPr lang="en-GB" dirty="0"/>
              <a:t>Pilot review</a:t>
            </a:r>
          </a:p>
        </p:txBody>
      </p:sp>
      <p:sp>
        <p:nvSpPr>
          <p:cNvPr id="4" name="Text Placeholder 3">
            <a:extLst>
              <a:ext uri="{FF2B5EF4-FFF2-40B4-BE49-F238E27FC236}">
                <a16:creationId xmlns:a16="http://schemas.microsoft.com/office/drawing/2014/main" id="{C1FC0EFC-5491-42B1-A96E-ABA09A5E1643}"/>
              </a:ext>
            </a:extLst>
          </p:cNvPr>
          <p:cNvSpPr>
            <a:spLocks noGrp="1"/>
          </p:cNvSpPr>
          <p:nvPr>
            <p:ph type="body" sz="quarter" idx="18"/>
          </p:nvPr>
        </p:nvSpPr>
        <p:spPr/>
        <p:txBody>
          <a:bodyPr/>
          <a:lstStyle/>
          <a:p>
            <a:endParaRPr lang="en-GB" dirty="0"/>
          </a:p>
        </p:txBody>
      </p:sp>
      <p:sp>
        <p:nvSpPr>
          <p:cNvPr id="5" name="Slide Number Placeholder 4">
            <a:extLst>
              <a:ext uri="{FF2B5EF4-FFF2-40B4-BE49-F238E27FC236}">
                <a16:creationId xmlns:a16="http://schemas.microsoft.com/office/drawing/2014/main" id="{E882BA87-D2AA-4A62-B2E1-C8A5CE5DF5A9}"/>
              </a:ext>
            </a:extLst>
          </p:cNvPr>
          <p:cNvSpPr>
            <a:spLocks noGrp="1"/>
          </p:cNvSpPr>
          <p:nvPr>
            <p:ph type="sldNum" sz="quarter" idx="19"/>
          </p:nvPr>
        </p:nvSpPr>
        <p:spPr/>
        <p:txBody>
          <a:bodyPr/>
          <a:lstStyle/>
          <a:p>
            <a:fld id="{9350A4DD-A22B-49B1-926C-965716516F84}" type="slidenum">
              <a:rPr lang="en-GB" smtClean="0"/>
              <a:t>18</a:t>
            </a:fld>
            <a:endParaRPr lang="en-GB" dirty="0"/>
          </a:p>
        </p:txBody>
      </p:sp>
      <p:sp>
        <p:nvSpPr>
          <p:cNvPr id="6" name="Text Placeholder 5">
            <a:extLst>
              <a:ext uri="{FF2B5EF4-FFF2-40B4-BE49-F238E27FC236}">
                <a16:creationId xmlns:a16="http://schemas.microsoft.com/office/drawing/2014/main" id="{36199F74-7BFE-4F85-99D3-E4E2FD5A2259}"/>
              </a:ext>
            </a:extLst>
          </p:cNvPr>
          <p:cNvSpPr>
            <a:spLocks noGrp="1"/>
          </p:cNvSpPr>
          <p:nvPr>
            <p:ph type="body" sz="quarter" idx="22"/>
          </p:nvPr>
        </p:nvSpPr>
        <p:spPr/>
        <p:txBody>
          <a:bodyPr/>
          <a:lstStyle/>
          <a:p>
            <a:endParaRPr lang="en-GB" dirty="0"/>
          </a:p>
        </p:txBody>
      </p:sp>
    </p:spTree>
    <p:extLst>
      <p:ext uri="{BB962C8B-B14F-4D97-AF65-F5344CB8AC3E}">
        <p14:creationId xmlns:p14="http://schemas.microsoft.com/office/powerpoint/2010/main" val="4195787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DDE58-92C0-4130-94B5-0F57973E80CA}"/>
              </a:ext>
            </a:extLst>
          </p:cNvPr>
          <p:cNvSpPr>
            <a:spLocks noGrp="1"/>
          </p:cNvSpPr>
          <p:nvPr>
            <p:ph type="body" sz="quarter" idx="18"/>
          </p:nvPr>
        </p:nvSpPr>
        <p:spPr>
          <a:xfrm>
            <a:off x="3841685" y="691857"/>
            <a:ext cx="6378901" cy="6454332"/>
          </a:xfrm>
        </p:spPr>
        <p:txBody>
          <a:bodyPr/>
          <a:lstStyle/>
          <a:p>
            <a:r>
              <a:rPr lang="en-GB" sz="2000" dirty="0"/>
              <a:t>Weekly Change Champion meetings held (Appendix 2)</a:t>
            </a:r>
          </a:p>
          <a:p>
            <a:r>
              <a:rPr lang="en-GB" sz="2000" dirty="0"/>
              <a:t>3 open feedback sessions held (Appendix 1)</a:t>
            </a:r>
          </a:p>
          <a:p>
            <a:pPr lvl="1"/>
            <a:r>
              <a:rPr lang="en-GB" sz="2000" dirty="0"/>
              <a:t>14</a:t>
            </a:r>
            <a:r>
              <a:rPr lang="en-GB" sz="2000" baseline="30000" dirty="0"/>
              <a:t>th</a:t>
            </a:r>
            <a:r>
              <a:rPr lang="en-GB" sz="2000" dirty="0"/>
              <a:t> and 27</a:t>
            </a:r>
            <a:r>
              <a:rPr lang="en-GB" sz="2000" baseline="30000" dirty="0"/>
              <a:t>th</a:t>
            </a:r>
            <a:r>
              <a:rPr lang="en-GB" sz="2000" dirty="0"/>
              <a:t> November and 11</a:t>
            </a:r>
            <a:r>
              <a:rPr lang="en-GB" sz="2000" baseline="30000" dirty="0"/>
              <a:t>th</a:t>
            </a:r>
            <a:r>
              <a:rPr lang="en-GB" sz="2000" dirty="0"/>
              <a:t> December</a:t>
            </a:r>
          </a:p>
          <a:p>
            <a:pPr lvl="1"/>
            <a:r>
              <a:rPr lang="en-GB" sz="2000" dirty="0"/>
              <a:t>Total attendees 23 - 25</a:t>
            </a:r>
          </a:p>
          <a:p>
            <a:r>
              <a:rPr lang="en-GB" sz="2000" dirty="0"/>
              <a:t>Month One Design Partner and Change Champion review (Appendix 3) Held 6</a:t>
            </a:r>
            <a:r>
              <a:rPr lang="en-GB" sz="2000" baseline="30000" dirty="0"/>
              <a:t>th</a:t>
            </a:r>
            <a:r>
              <a:rPr lang="en-GB" sz="2000" dirty="0"/>
              <a:t> November</a:t>
            </a:r>
          </a:p>
          <a:p>
            <a:r>
              <a:rPr lang="en-GB" sz="2000" dirty="0"/>
              <a:t>Review of booked meetings – whole pilot period</a:t>
            </a:r>
          </a:p>
          <a:p>
            <a:r>
              <a:rPr lang="en-GB" sz="2000" dirty="0"/>
              <a:t>Review of visitor log – whole pilot period </a:t>
            </a:r>
          </a:p>
          <a:p>
            <a:r>
              <a:rPr lang="en-GB" sz="2000" dirty="0"/>
              <a:t>Taught student survey (Appendix 4)</a:t>
            </a:r>
          </a:p>
          <a:p>
            <a:pPr lvl="1"/>
            <a:r>
              <a:rPr lang="en-GB" sz="2000" dirty="0"/>
              <a:t>On line survey sent to 202 students</a:t>
            </a:r>
          </a:p>
          <a:p>
            <a:pPr lvl="1"/>
            <a:r>
              <a:rPr lang="en-GB" sz="2000" dirty="0"/>
              <a:t>13 responses received</a:t>
            </a:r>
          </a:p>
          <a:p>
            <a:pPr lvl="1"/>
            <a:r>
              <a:rPr lang="en-GB" sz="2000" dirty="0"/>
              <a:t>Survey period 5</a:t>
            </a:r>
            <a:r>
              <a:rPr lang="en-GB" sz="2000" baseline="30000" dirty="0"/>
              <a:t>th</a:t>
            </a:r>
            <a:r>
              <a:rPr lang="en-GB" sz="2000" dirty="0"/>
              <a:t> Dec to 14</a:t>
            </a:r>
            <a:r>
              <a:rPr lang="en-GB" sz="2000" baseline="30000" dirty="0"/>
              <a:t>th</a:t>
            </a:r>
            <a:r>
              <a:rPr lang="en-GB" sz="2000" dirty="0"/>
              <a:t> Dec</a:t>
            </a:r>
          </a:p>
          <a:p>
            <a:r>
              <a:rPr lang="en-GB" sz="2000" dirty="0"/>
              <a:t>Online survey to pilot </a:t>
            </a:r>
          </a:p>
          <a:p>
            <a:pPr lvl="1"/>
            <a:r>
              <a:rPr lang="en-GB" sz="2000" dirty="0"/>
              <a:t>Survey period 5</a:t>
            </a:r>
            <a:r>
              <a:rPr lang="en-GB" sz="2000" baseline="30000" dirty="0"/>
              <a:t>th</a:t>
            </a:r>
            <a:r>
              <a:rPr lang="en-GB" sz="2000" dirty="0"/>
              <a:t> Dec to 14</a:t>
            </a:r>
            <a:r>
              <a:rPr lang="en-GB" sz="2000" baseline="30000" dirty="0"/>
              <a:t>th</a:t>
            </a:r>
            <a:r>
              <a:rPr lang="en-GB" sz="2000" dirty="0"/>
              <a:t> Dec</a:t>
            </a:r>
          </a:p>
          <a:p>
            <a:pPr lvl="1"/>
            <a:r>
              <a:rPr lang="en-GB" sz="2000" dirty="0"/>
              <a:t>38 responses received (80%)</a:t>
            </a:r>
          </a:p>
          <a:p>
            <a:pPr lvl="1"/>
            <a:r>
              <a:rPr lang="en-GB" sz="2000" dirty="0"/>
              <a:t>Comments from survey (anonymised) (Appendix 5)</a:t>
            </a:r>
          </a:p>
          <a:p>
            <a:pPr lvl="1"/>
            <a:endParaRPr lang="en-GB" sz="2246" dirty="0"/>
          </a:p>
          <a:p>
            <a:endParaRPr lang="en-GB" sz="2000" dirty="0"/>
          </a:p>
          <a:p>
            <a:endParaRPr lang="en-GB" sz="2000" dirty="0"/>
          </a:p>
        </p:txBody>
      </p:sp>
      <p:sp>
        <p:nvSpPr>
          <p:cNvPr id="4" name="Text Placeholder 3">
            <a:extLst>
              <a:ext uri="{FF2B5EF4-FFF2-40B4-BE49-F238E27FC236}">
                <a16:creationId xmlns:a16="http://schemas.microsoft.com/office/drawing/2014/main" id="{0DEBD904-3CBA-467E-890F-C0B7F250C189}"/>
              </a:ext>
            </a:extLst>
          </p:cNvPr>
          <p:cNvSpPr>
            <a:spLocks noGrp="1"/>
          </p:cNvSpPr>
          <p:nvPr>
            <p:ph type="body" sz="quarter" idx="19"/>
          </p:nvPr>
        </p:nvSpPr>
        <p:spPr/>
        <p:txBody>
          <a:bodyPr/>
          <a:lstStyle/>
          <a:p>
            <a:r>
              <a:rPr lang="en-GB" dirty="0"/>
              <a:t>Methodology</a:t>
            </a:r>
          </a:p>
          <a:p>
            <a:r>
              <a:rPr lang="en-GB" dirty="0"/>
              <a:t>Review process</a:t>
            </a:r>
          </a:p>
          <a:p>
            <a:endParaRPr lang="en-GB" sz="2500" dirty="0"/>
          </a:p>
          <a:p>
            <a:endParaRPr lang="en-GB" sz="2500" dirty="0"/>
          </a:p>
        </p:txBody>
      </p:sp>
      <p:sp>
        <p:nvSpPr>
          <p:cNvPr id="6" name="Slide Number Placeholder 5">
            <a:extLst>
              <a:ext uri="{FF2B5EF4-FFF2-40B4-BE49-F238E27FC236}">
                <a16:creationId xmlns:a16="http://schemas.microsoft.com/office/drawing/2014/main" id="{07D79AF5-B4C7-4348-B705-57851BA94BDC}"/>
              </a:ext>
            </a:extLst>
          </p:cNvPr>
          <p:cNvSpPr>
            <a:spLocks noGrp="1"/>
          </p:cNvSpPr>
          <p:nvPr>
            <p:ph type="sldNum" sz="quarter" idx="4"/>
          </p:nvPr>
        </p:nvSpPr>
        <p:spPr/>
        <p:txBody>
          <a:bodyPr/>
          <a:lstStyle/>
          <a:p>
            <a:fld id="{9350A4DD-A22B-49B1-926C-965716516F84}" type="slidenum">
              <a:rPr lang="en-GB" smtClean="0"/>
              <a:pPr/>
              <a:t>19</a:t>
            </a:fld>
            <a:endParaRPr lang="en-GB" dirty="0"/>
          </a:p>
        </p:txBody>
      </p:sp>
    </p:spTree>
    <p:extLst>
      <p:ext uri="{BB962C8B-B14F-4D97-AF65-F5344CB8AC3E}">
        <p14:creationId xmlns:p14="http://schemas.microsoft.com/office/powerpoint/2010/main" val="206183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CBEF6B-1DB6-4C5A-AF37-37434995D5E7}"/>
              </a:ext>
            </a:extLst>
          </p:cNvPr>
          <p:cNvSpPr>
            <a:spLocks noGrp="1"/>
          </p:cNvSpPr>
          <p:nvPr>
            <p:ph type="body" sz="quarter" idx="18"/>
          </p:nvPr>
        </p:nvSpPr>
        <p:spPr>
          <a:xfrm>
            <a:off x="3961422" y="654090"/>
            <a:ext cx="6013852" cy="6387978"/>
          </a:xfrm>
        </p:spPr>
        <p:txBody>
          <a:bodyPr anchor="t"/>
          <a:lstStyle/>
          <a:p>
            <a:pPr marL="514350" indent="-514350">
              <a:lnSpc>
                <a:spcPct val="150000"/>
              </a:lnSpc>
              <a:buFont typeface="+mj-lt"/>
              <a:buAutoNum type="arabicPeriod"/>
            </a:pPr>
            <a:r>
              <a:rPr lang="en-GB" sz="2000" dirty="0"/>
              <a:t>Methodology</a:t>
            </a:r>
          </a:p>
          <a:p>
            <a:pPr marL="514350" indent="-514350">
              <a:lnSpc>
                <a:spcPct val="150000"/>
              </a:lnSpc>
              <a:buFont typeface="+mj-lt"/>
              <a:buAutoNum type="arabicPeriod"/>
            </a:pPr>
            <a:r>
              <a:rPr lang="en-GB" sz="2000" dirty="0"/>
              <a:t>Changes made during the pilot period</a:t>
            </a:r>
          </a:p>
          <a:p>
            <a:pPr marL="514350" indent="-514350">
              <a:lnSpc>
                <a:spcPct val="150000"/>
              </a:lnSpc>
              <a:buFont typeface="+mj-lt"/>
              <a:buAutoNum type="arabicPeriod"/>
            </a:pPr>
            <a:r>
              <a:rPr lang="en-GB" sz="2000" dirty="0"/>
              <a:t>Summary</a:t>
            </a:r>
          </a:p>
          <a:p>
            <a:pPr marL="514350" indent="-514350">
              <a:lnSpc>
                <a:spcPct val="150000"/>
              </a:lnSpc>
              <a:buFont typeface="+mj-lt"/>
              <a:buAutoNum type="arabicPeriod"/>
            </a:pPr>
            <a:r>
              <a:rPr lang="en-GB" sz="2000" dirty="0"/>
              <a:t>Pilot review</a:t>
            </a:r>
          </a:p>
          <a:p>
            <a:pPr marL="514350" indent="-514350">
              <a:lnSpc>
                <a:spcPct val="150000"/>
              </a:lnSpc>
              <a:buFont typeface="+mj-lt"/>
              <a:buAutoNum type="arabicPeriod"/>
            </a:pPr>
            <a:r>
              <a:rPr lang="en-GB" sz="2000" dirty="0"/>
              <a:t>Appendix</a:t>
            </a:r>
          </a:p>
          <a:p>
            <a:pPr marL="927407" lvl="1" indent="-514350">
              <a:lnSpc>
                <a:spcPct val="150000"/>
              </a:lnSpc>
              <a:buFont typeface="+mj-lt"/>
              <a:buAutoNum type="arabicPeriod"/>
            </a:pPr>
            <a:r>
              <a:rPr lang="en-GB" sz="2000" dirty="0"/>
              <a:t>Week one Champion feedback</a:t>
            </a:r>
          </a:p>
          <a:p>
            <a:pPr marL="927407" lvl="1" indent="-514350">
              <a:lnSpc>
                <a:spcPct val="150000"/>
              </a:lnSpc>
              <a:buFont typeface="+mj-lt"/>
              <a:buAutoNum type="arabicPeriod"/>
            </a:pPr>
            <a:r>
              <a:rPr lang="en-GB" sz="2000" dirty="0"/>
              <a:t>Month One Design Partner and Change Champion review</a:t>
            </a:r>
          </a:p>
          <a:p>
            <a:pPr marL="927407" lvl="1" indent="-514350">
              <a:lnSpc>
                <a:spcPct val="150000"/>
              </a:lnSpc>
              <a:buFont typeface="+mj-lt"/>
              <a:buAutoNum type="arabicPeriod"/>
            </a:pPr>
            <a:r>
              <a:rPr lang="en-GB" sz="2000" dirty="0"/>
              <a:t>Inflight open feedback sessions</a:t>
            </a:r>
          </a:p>
          <a:p>
            <a:pPr marL="927407" lvl="1" indent="-514350">
              <a:lnSpc>
                <a:spcPct val="150000"/>
              </a:lnSpc>
              <a:buFont typeface="+mj-lt"/>
              <a:buAutoNum type="arabicPeriod"/>
            </a:pPr>
            <a:r>
              <a:rPr lang="en-GB" sz="2000" dirty="0"/>
              <a:t>Taught student survey</a:t>
            </a:r>
          </a:p>
          <a:p>
            <a:pPr marL="927407" lvl="1" indent="-514350">
              <a:lnSpc>
                <a:spcPct val="150000"/>
              </a:lnSpc>
              <a:buFont typeface="+mj-lt"/>
              <a:buAutoNum type="arabicPeriod"/>
            </a:pPr>
            <a:r>
              <a:rPr lang="en-GB" sz="2000" dirty="0"/>
              <a:t>Online survey comments (anonymised)</a:t>
            </a:r>
          </a:p>
          <a:p>
            <a:pPr marL="514350" indent="-514350">
              <a:lnSpc>
                <a:spcPct val="150000"/>
              </a:lnSpc>
              <a:buFont typeface="+mj-lt"/>
              <a:buAutoNum type="arabicPeriod"/>
            </a:pPr>
            <a:endParaRPr lang="en-GB" sz="2000" dirty="0"/>
          </a:p>
        </p:txBody>
      </p:sp>
      <p:sp>
        <p:nvSpPr>
          <p:cNvPr id="4" name="Text Placeholder 3">
            <a:extLst>
              <a:ext uri="{FF2B5EF4-FFF2-40B4-BE49-F238E27FC236}">
                <a16:creationId xmlns:a16="http://schemas.microsoft.com/office/drawing/2014/main" id="{C3F450EC-EB69-4494-90E9-B4021BC532AC}"/>
              </a:ext>
            </a:extLst>
          </p:cNvPr>
          <p:cNvSpPr>
            <a:spLocks noGrp="1"/>
          </p:cNvSpPr>
          <p:nvPr>
            <p:ph type="body" sz="quarter" idx="19"/>
          </p:nvPr>
        </p:nvSpPr>
        <p:spPr/>
        <p:txBody>
          <a:bodyPr/>
          <a:lstStyle/>
          <a:p>
            <a:r>
              <a:rPr lang="en-GB" dirty="0"/>
              <a:t>Contents </a:t>
            </a:r>
          </a:p>
        </p:txBody>
      </p:sp>
      <p:sp>
        <p:nvSpPr>
          <p:cNvPr id="6" name="Slide Number Placeholder 5">
            <a:extLst>
              <a:ext uri="{FF2B5EF4-FFF2-40B4-BE49-F238E27FC236}">
                <a16:creationId xmlns:a16="http://schemas.microsoft.com/office/drawing/2014/main" id="{3624B2F7-A3F3-497D-81C9-F1E8BCD9B3F6}"/>
              </a:ext>
            </a:extLst>
          </p:cNvPr>
          <p:cNvSpPr>
            <a:spLocks noGrp="1"/>
          </p:cNvSpPr>
          <p:nvPr>
            <p:ph type="sldNum" sz="quarter" idx="4"/>
          </p:nvPr>
        </p:nvSpPr>
        <p:spPr/>
        <p:txBody>
          <a:bodyPr/>
          <a:lstStyle/>
          <a:p>
            <a:fld id="{9350A4DD-A22B-49B1-926C-965716516F84}" type="slidenum">
              <a:rPr lang="en-GB" smtClean="0"/>
              <a:pPr/>
              <a:t>2</a:t>
            </a:fld>
            <a:endParaRPr lang="en-GB" dirty="0"/>
          </a:p>
        </p:txBody>
      </p:sp>
    </p:spTree>
    <p:extLst>
      <p:ext uri="{BB962C8B-B14F-4D97-AF65-F5344CB8AC3E}">
        <p14:creationId xmlns:p14="http://schemas.microsoft.com/office/powerpoint/2010/main" val="2279725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640BC7A-FE60-40CF-BC0D-A210E0B8D013}"/>
              </a:ext>
            </a:extLst>
          </p:cNvPr>
          <p:cNvSpPr>
            <a:spLocks noGrp="1"/>
          </p:cNvSpPr>
          <p:nvPr>
            <p:ph type="body" sz="quarter" idx="19"/>
          </p:nvPr>
        </p:nvSpPr>
        <p:spPr/>
        <p:txBody>
          <a:bodyPr/>
          <a:lstStyle/>
          <a:p>
            <a:r>
              <a:rPr lang="en-GB" dirty="0"/>
              <a:t>Pilot Group 1</a:t>
            </a:r>
          </a:p>
        </p:txBody>
      </p:sp>
      <p:sp>
        <p:nvSpPr>
          <p:cNvPr id="9" name="Text Placeholder 8">
            <a:extLst>
              <a:ext uri="{FF2B5EF4-FFF2-40B4-BE49-F238E27FC236}">
                <a16:creationId xmlns:a16="http://schemas.microsoft.com/office/drawing/2014/main" id="{4B28C046-8507-49E1-B7A6-89A1F4E0AE45}"/>
              </a:ext>
            </a:extLst>
          </p:cNvPr>
          <p:cNvSpPr>
            <a:spLocks noGrp="1"/>
          </p:cNvSpPr>
          <p:nvPr>
            <p:ph type="body" sz="quarter" idx="20"/>
          </p:nvPr>
        </p:nvSpPr>
        <p:spPr/>
        <p:txBody>
          <a:bodyPr/>
          <a:lstStyle/>
          <a:p>
            <a:r>
              <a:rPr lang="en-GB" dirty="0"/>
              <a:t>Overall population and survey responses</a:t>
            </a:r>
          </a:p>
        </p:txBody>
      </p:sp>
      <p:sp>
        <p:nvSpPr>
          <p:cNvPr id="6" name="Slide Number Placeholder 5">
            <a:extLst>
              <a:ext uri="{FF2B5EF4-FFF2-40B4-BE49-F238E27FC236}">
                <a16:creationId xmlns:a16="http://schemas.microsoft.com/office/drawing/2014/main" id="{D377E92F-9AD7-4AC2-848B-2400880A4F5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C4577BC-32FA-415C-BA4B-1533A4EDE63A}"/>
              </a:ext>
            </a:extLst>
          </p:cNvPr>
          <p:cNvSpPr txBox="1"/>
          <p:nvPr/>
        </p:nvSpPr>
        <p:spPr>
          <a:xfrm>
            <a:off x="6672801" y="2086137"/>
            <a:ext cx="32147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C"/>
                </a:solidFill>
                <a:effectLst/>
                <a:uLnTx/>
                <a:uFillTx/>
                <a:latin typeface="Calibri" panose="020F0502020204030204"/>
                <a:ea typeface="+mn-ea"/>
                <a:cs typeface="+mn-cs"/>
              </a:rPr>
              <a:t>POE survey response rate is 80%</a:t>
            </a:r>
          </a:p>
        </p:txBody>
      </p:sp>
      <p:graphicFrame>
        <p:nvGraphicFramePr>
          <p:cNvPr id="11" name="Chart 10">
            <a:extLst>
              <a:ext uri="{FF2B5EF4-FFF2-40B4-BE49-F238E27FC236}">
                <a16:creationId xmlns:a16="http://schemas.microsoft.com/office/drawing/2014/main" id="{3E3297AE-D32B-45BB-A49C-41629B10E066}"/>
              </a:ext>
            </a:extLst>
          </p:cNvPr>
          <p:cNvGraphicFramePr>
            <a:graphicFrameLocks/>
          </p:cNvGraphicFramePr>
          <p:nvPr>
            <p:extLst>
              <p:ext uri="{D42A27DB-BD31-4B8C-83A1-F6EECF244321}">
                <p14:modId xmlns:p14="http://schemas.microsoft.com/office/powerpoint/2010/main" val="1990271603"/>
              </p:ext>
            </p:extLst>
          </p:nvPr>
        </p:nvGraphicFramePr>
        <p:xfrm>
          <a:off x="5752250" y="2525602"/>
          <a:ext cx="4816792" cy="38761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C6DDFFD5-4744-482A-99FB-607967B8C4DA}"/>
              </a:ext>
            </a:extLst>
          </p:cNvPr>
          <p:cNvGraphicFramePr>
            <a:graphicFrameLocks/>
          </p:cNvGraphicFramePr>
          <p:nvPr>
            <p:extLst>
              <p:ext uri="{D42A27DB-BD31-4B8C-83A1-F6EECF244321}">
                <p14:modId xmlns:p14="http://schemas.microsoft.com/office/powerpoint/2010/main" val="2915260509"/>
              </p:ext>
            </p:extLst>
          </p:nvPr>
        </p:nvGraphicFramePr>
        <p:xfrm>
          <a:off x="206685" y="2086137"/>
          <a:ext cx="4816792" cy="31393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a:extLst>
              <a:ext uri="{FF2B5EF4-FFF2-40B4-BE49-F238E27FC236}">
                <a16:creationId xmlns:a16="http://schemas.microsoft.com/office/drawing/2014/main" id="{875E84CE-E1AD-4108-9AEF-077C8899A074}"/>
              </a:ext>
            </a:extLst>
          </p:cNvPr>
          <p:cNvGraphicFramePr>
            <a:graphicFrameLocks noGrp="1"/>
          </p:cNvGraphicFramePr>
          <p:nvPr>
            <p:extLst>
              <p:ext uri="{D42A27DB-BD31-4B8C-83A1-F6EECF244321}">
                <p14:modId xmlns:p14="http://schemas.microsoft.com/office/powerpoint/2010/main" val="3286019507"/>
              </p:ext>
            </p:extLst>
          </p:nvPr>
        </p:nvGraphicFramePr>
        <p:xfrm>
          <a:off x="366233" y="5225491"/>
          <a:ext cx="5083015" cy="2239170"/>
        </p:xfrm>
        <a:graphic>
          <a:graphicData uri="http://schemas.openxmlformats.org/drawingml/2006/table">
            <a:tbl>
              <a:tblPr firstRow="1" bandRow="1">
                <a:tableStyleId>{5C22544A-7EE6-4342-B048-85BDC9FD1C3A}</a:tableStyleId>
              </a:tblPr>
              <a:tblGrid>
                <a:gridCol w="2973078">
                  <a:extLst>
                    <a:ext uri="{9D8B030D-6E8A-4147-A177-3AD203B41FA5}">
                      <a16:colId xmlns:a16="http://schemas.microsoft.com/office/drawing/2014/main" val="1666689711"/>
                    </a:ext>
                  </a:extLst>
                </a:gridCol>
                <a:gridCol w="1031789">
                  <a:extLst>
                    <a:ext uri="{9D8B030D-6E8A-4147-A177-3AD203B41FA5}">
                      <a16:colId xmlns:a16="http://schemas.microsoft.com/office/drawing/2014/main" val="4212170449"/>
                    </a:ext>
                  </a:extLst>
                </a:gridCol>
                <a:gridCol w="1078148">
                  <a:extLst>
                    <a:ext uri="{9D8B030D-6E8A-4147-A177-3AD203B41FA5}">
                      <a16:colId xmlns:a16="http://schemas.microsoft.com/office/drawing/2014/main" val="3609472415"/>
                    </a:ext>
                  </a:extLst>
                </a:gridCol>
              </a:tblGrid>
              <a:tr h="296995">
                <a:tc>
                  <a:txBody>
                    <a:bodyPr/>
                    <a:lstStyle/>
                    <a:p>
                      <a:endParaRPr lang="en-GB" sz="1200" dirty="0"/>
                    </a:p>
                  </a:txBody>
                  <a:tcPr/>
                </a:tc>
                <a:tc>
                  <a:txBody>
                    <a:bodyPr/>
                    <a:lstStyle/>
                    <a:p>
                      <a:pPr algn="ctr"/>
                      <a:r>
                        <a:rPr lang="en-GB" sz="1200" dirty="0"/>
                        <a:t>Pre pilot  responses</a:t>
                      </a:r>
                    </a:p>
                  </a:txBody>
                  <a:tcPr/>
                </a:tc>
                <a:tc>
                  <a:txBody>
                    <a:bodyPr/>
                    <a:lstStyle/>
                    <a:p>
                      <a:pPr algn="ctr"/>
                      <a:r>
                        <a:rPr lang="en-GB" sz="1200" dirty="0"/>
                        <a:t>Post pilot responses</a:t>
                      </a:r>
                    </a:p>
                  </a:txBody>
                  <a:tcPr/>
                </a:tc>
                <a:extLst>
                  <a:ext uri="{0D108BD9-81ED-4DB2-BD59-A6C34878D82A}">
                    <a16:rowId xmlns:a16="http://schemas.microsoft.com/office/drawing/2014/main" val="3813962862"/>
                  </a:ext>
                </a:extLst>
              </a:tr>
              <a:tr h="296995">
                <a:tc>
                  <a:txBody>
                    <a:bodyPr/>
                    <a:lstStyle/>
                    <a:p>
                      <a:r>
                        <a:rPr lang="en-GB" sz="1200" dirty="0"/>
                        <a:t>Space &amp; Autonomous Systems</a:t>
                      </a:r>
                    </a:p>
                  </a:txBody>
                  <a:tcPr/>
                </a:tc>
                <a:tc>
                  <a:txBody>
                    <a:bodyPr/>
                    <a:lstStyle/>
                    <a:p>
                      <a:pPr algn="ctr"/>
                      <a:r>
                        <a:rPr lang="en-GB" sz="1200" dirty="0"/>
                        <a:t>16</a:t>
                      </a:r>
                    </a:p>
                  </a:txBody>
                  <a:tcPr/>
                </a:tc>
                <a:tc>
                  <a:txBody>
                    <a:bodyPr/>
                    <a:lstStyle/>
                    <a:p>
                      <a:pPr algn="ctr"/>
                      <a:r>
                        <a:rPr lang="en-GB" sz="1200" dirty="0"/>
                        <a:t>15</a:t>
                      </a:r>
                    </a:p>
                  </a:txBody>
                  <a:tcPr/>
                </a:tc>
                <a:extLst>
                  <a:ext uri="{0D108BD9-81ED-4DB2-BD59-A6C34878D82A}">
                    <a16:rowId xmlns:a16="http://schemas.microsoft.com/office/drawing/2014/main" val="980936090"/>
                  </a:ext>
                </a:extLst>
              </a:tr>
              <a:tr h="296995">
                <a:tc>
                  <a:txBody>
                    <a:bodyPr/>
                    <a:lstStyle/>
                    <a:p>
                      <a:r>
                        <a:rPr lang="en-GB" sz="1200" dirty="0"/>
                        <a:t>Multiscale Modelling</a:t>
                      </a:r>
                    </a:p>
                  </a:txBody>
                  <a:tcPr/>
                </a:tc>
                <a:tc>
                  <a:txBody>
                    <a:bodyPr/>
                    <a:lstStyle/>
                    <a:p>
                      <a:pPr algn="ctr"/>
                      <a:r>
                        <a:rPr lang="en-GB" sz="1200" dirty="0"/>
                        <a:t>8</a:t>
                      </a:r>
                    </a:p>
                  </a:txBody>
                  <a:tcPr/>
                </a:tc>
                <a:tc>
                  <a:txBody>
                    <a:bodyPr/>
                    <a:lstStyle/>
                    <a:p>
                      <a:pPr algn="ctr"/>
                      <a:r>
                        <a:rPr lang="en-GB" sz="1200" dirty="0"/>
                        <a:t>10</a:t>
                      </a:r>
                    </a:p>
                  </a:txBody>
                  <a:tcPr/>
                </a:tc>
                <a:extLst>
                  <a:ext uri="{0D108BD9-81ED-4DB2-BD59-A6C34878D82A}">
                    <a16:rowId xmlns:a16="http://schemas.microsoft.com/office/drawing/2014/main" val="1219575271"/>
                  </a:ext>
                </a:extLst>
              </a:tr>
              <a:tr h="296995">
                <a:tc>
                  <a:txBody>
                    <a:bodyPr/>
                    <a:lstStyle/>
                    <a:p>
                      <a:r>
                        <a:rPr lang="en-GB" sz="1200" dirty="0"/>
                        <a:t>Bio-engineering</a:t>
                      </a:r>
                    </a:p>
                  </a:txBody>
                  <a:tcPr/>
                </a:tc>
                <a:tc>
                  <a:txBody>
                    <a:bodyPr/>
                    <a:lstStyle/>
                    <a:p>
                      <a:pPr algn="ctr"/>
                      <a:r>
                        <a:rPr lang="en-GB" sz="1200" dirty="0"/>
                        <a:t>1</a:t>
                      </a:r>
                    </a:p>
                  </a:txBody>
                  <a:tcPr/>
                </a:tc>
                <a:tc>
                  <a:txBody>
                    <a:bodyPr/>
                    <a:lstStyle/>
                    <a:p>
                      <a:pPr algn="ctr"/>
                      <a:r>
                        <a:rPr lang="en-GB" sz="1200" dirty="0"/>
                        <a:t>3</a:t>
                      </a:r>
                    </a:p>
                  </a:txBody>
                  <a:tcPr/>
                </a:tc>
                <a:extLst>
                  <a:ext uri="{0D108BD9-81ED-4DB2-BD59-A6C34878D82A}">
                    <a16:rowId xmlns:a16="http://schemas.microsoft.com/office/drawing/2014/main" val="1895604165"/>
                  </a:ext>
                </a:extLst>
              </a:tr>
              <a:tr h="296995">
                <a:tc>
                  <a:txBody>
                    <a:bodyPr/>
                    <a:lstStyle/>
                    <a:p>
                      <a:r>
                        <a:rPr lang="en-GB" sz="1200" dirty="0"/>
                        <a:t>MACE School office</a:t>
                      </a:r>
                    </a:p>
                  </a:txBody>
                  <a:tcPr/>
                </a:tc>
                <a:tc>
                  <a:txBody>
                    <a:bodyPr/>
                    <a:lstStyle/>
                    <a:p>
                      <a:pPr algn="ctr"/>
                      <a:r>
                        <a:rPr lang="en-GB" sz="1200" dirty="0"/>
                        <a:t>3</a:t>
                      </a:r>
                    </a:p>
                  </a:txBody>
                  <a:tcPr/>
                </a:tc>
                <a:tc>
                  <a:txBody>
                    <a:bodyPr/>
                    <a:lstStyle/>
                    <a:p>
                      <a:pPr algn="ctr"/>
                      <a:r>
                        <a:rPr lang="en-GB" sz="1200" dirty="0"/>
                        <a:t>3</a:t>
                      </a:r>
                    </a:p>
                  </a:txBody>
                  <a:tcPr/>
                </a:tc>
                <a:extLst>
                  <a:ext uri="{0D108BD9-81ED-4DB2-BD59-A6C34878D82A}">
                    <a16:rowId xmlns:a16="http://schemas.microsoft.com/office/drawing/2014/main" val="1947808087"/>
                  </a:ext>
                </a:extLst>
              </a:tr>
              <a:tr h="296995">
                <a:tc>
                  <a:txBody>
                    <a:bodyPr/>
                    <a:lstStyle/>
                    <a:p>
                      <a:r>
                        <a:rPr lang="en-GB" sz="1200" dirty="0"/>
                        <a:t>PS School Office (included after the survey)</a:t>
                      </a:r>
                    </a:p>
                  </a:txBody>
                  <a:tcPr/>
                </a:tc>
                <a:tc>
                  <a:txBody>
                    <a:bodyPr/>
                    <a:lstStyle/>
                    <a:p>
                      <a:pPr algn="ctr"/>
                      <a:r>
                        <a:rPr lang="en-GB" sz="1200" dirty="0"/>
                        <a:t>0</a:t>
                      </a:r>
                    </a:p>
                  </a:txBody>
                  <a:tcPr/>
                </a:tc>
                <a:tc>
                  <a:txBody>
                    <a:bodyPr/>
                    <a:lstStyle/>
                    <a:p>
                      <a:pPr algn="ctr"/>
                      <a:r>
                        <a:rPr lang="en-GB" sz="1200" dirty="0"/>
                        <a:t>5</a:t>
                      </a:r>
                    </a:p>
                  </a:txBody>
                  <a:tcPr/>
                </a:tc>
                <a:extLst>
                  <a:ext uri="{0D108BD9-81ED-4DB2-BD59-A6C34878D82A}">
                    <a16:rowId xmlns:a16="http://schemas.microsoft.com/office/drawing/2014/main" val="631405861"/>
                  </a:ext>
                </a:extLst>
              </a:tr>
              <a:tr h="296995">
                <a:tc>
                  <a:txBody>
                    <a:bodyPr/>
                    <a:lstStyle/>
                    <a:p>
                      <a:r>
                        <a:rPr lang="en-GB" sz="1200" b="1" dirty="0"/>
                        <a:t>Total</a:t>
                      </a:r>
                    </a:p>
                  </a:txBody>
                  <a:tcPr/>
                </a:tc>
                <a:tc>
                  <a:txBody>
                    <a:bodyPr/>
                    <a:lstStyle/>
                    <a:p>
                      <a:pPr algn="ctr"/>
                      <a:r>
                        <a:rPr lang="en-GB" sz="1200" b="1" dirty="0"/>
                        <a:t>28</a:t>
                      </a:r>
                    </a:p>
                  </a:txBody>
                  <a:tcPr/>
                </a:tc>
                <a:tc>
                  <a:txBody>
                    <a:bodyPr/>
                    <a:lstStyle/>
                    <a:p>
                      <a:pPr algn="ctr"/>
                      <a:r>
                        <a:rPr lang="en-GB" sz="1200" b="1" dirty="0"/>
                        <a:t>36</a:t>
                      </a:r>
                    </a:p>
                  </a:txBody>
                  <a:tcPr/>
                </a:tc>
                <a:extLst>
                  <a:ext uri="{0D108BD9-81ED-4DB2-BD59-A6C34878D82A}">
                    <a16:rowId xmlns:a16="http://schemas.microsoft.com/office/drawing/2014/main" val="3726533995"/>
                  </a:ext>
                </a:extLst>
              </a:tr>
            </a:tbl>
          </a:graphicData>
        </a:graphic>
      </p:graphicFrame>
      <p:sp>
        <p:nvSpPr>
          <p:cNvPr id="3" name="TextBox 2">
            <a:extLst>
              <a:ext uri="{FF2B5EF4-FFF2-40B4-BE49-F238E27FC236}">
                <a16:creationId xmlns:a16="http://schemas.microsoft.com/office/drawing/2014/main" id="{BB1D9259-078A-4E64-83AB-1308ABEC4FC5}"/>
              </a:ext>
            </a:extLst>
          </p:cNvPr>
          <p:cNvSpPr txBox="1"/>
          <p:nvPr/>
        </p:nvSpPr>
        <p:spPr>
          <a:xfrm>
            <a:off x="5957990" y="6384964"/>
            <a:ext cx="4168141" cy="954107"/>
          </a:xfrm>
          <a:prstGeom prst="rect">
            <a:avLst/>
          </a:prstGeom>
          <a:noFill/>
        </p:spPr>
        <p:txBody>
          <a:bodyPr wrap="square" rtlCol="0">
            <a:spAutoFit/>
          </a:bodyPr>
          <a:lstStyle/>
          <a:p>
            <a:r>
              <a:rPr lang="en-GB" sz="1400" dirty="0"/>
              <a:t>1 x PGR did not move into the pilot space</a:t>
            </a:r>
          </a:p>
          <a:p>
            <a:r>
              <a:rPr lang="en-GB" sz="1400" dirty="0"/>
              <a:t>1 x Academic temporarily left the pilot space during the pilot returning to their office for two weeks before returning to the pilot space</a:t>
            </a:r>
          </a:p>
        </p:txBody>
      </p:sp>
    </p:spTree>
    <p:extLst>
      <p:ext uri="{BB962C8B-B14F-4D97-AF65-F5344CB8AC3E}">
        <p14:creationId xmlns:p14="http://schemas.microsoft.com/office/powerpoint/2010/main" val="4041578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3AC3E5-F042-4EC8-94D9-799039972218}"/>
              </a:ext>
            </a:extLst>
          </p:cNvPr>
          <p:cNvSpPr>
            <a:spLocks noGrp="1"/>
          </p:cNvSpPr>
          <p:nvPr>
            <p:ph type="sldNum" sz="quarter" idx="4"/>
          </p:nvPr>
        </p:nvSpPr>
        <p:spPr/>
        <p:txBody>
          <a:bodyPr/>
          <a:lstStyle/>
          <a:p>
            <a:fld id="{9350A4DD-A22B-49B1-926C-965716516F84}" type="slidenum">
              <a:rPr lang="en-GB" smtClean="0"/>
              <a:pPr/>
              <a:t>21</a:t>
            </a:fld>
            <a:endParaRPr lang="en-GB" dirty="0"/>
          </a:p>
        </p:txBody>
      </p:sp>
      <p:sp>
        <p:nvSpPr>
          <p:cNvPr id="4" name="Text Placeholder 3">
            <a:extLst>
              <a:ext uri="{FF2B5EF4-FFF2-40B4-BE49-F238E27FC236}">
                <a16:creationId xmlns:a16="http://schemas.microsoft.com/office/drawing/2014/main" id="{494A2551-CAB2-4A4C-99FE-32CB1B590357}"/>
              </a:ext>
            </a:extLst>
          </p:cNvPr>
          <p:cNvSpPr>
            <a:spLocks noGrp="1"/>
          </p:cNvSpPr>
          <p:nvPr>
            <p:ph type="body" sz="quarter" idx="31"/>
          </p:nvPr>
        </p:nvSpPr>
        <p:spPr>
          <a:xfrm>
            <a:off x="331754" y="1174824"/>
            <a:ext cx="4961732" cy="566378"/>
          </a:xfrm>
          <a:solidFill>
            <a:schemeClr val="accent1"/>
          </a:solidFill>
          <a:ln>
            <a:solidFill>
              <a:schemeClr val="tx1"/>
            </a:solidFill>
          </a:ln>
        </p:spPr>
        <p:txBody>
          <a:bodyPr/>
          <a:lstStyle/>
          <a:p>
            <a:r>
              <a:rPr lang="en-GB" sz="2000" dirty="0">
                <a:solidFill>
                  <a:schemeClr val="bg1"/>
                </a:solidFill>
              </a:rPr>
              <a:t>What did you like most about the pilot experience</a:t>
            </a:r>
          </a:p>
        </p:txBody>
      </p:sp>
      <p:sp>
        <p:nvSpPr>
          <p:cNvPr id="5" name="Text Placeholder 4">
            <a:extLst>
              <a:ext uri="{FF2B5EF4-FFF2-40B4-BE49-F238E27FC236}">
                <a16:creationId xmlns:a16="http://schemas.microsoft.com/office/drawing/2014/main" id="{D2418C30-46A5-4AFC-8274-40C2357FAACF}"/>
              </a:ext>
            </a:extLst>
          </p:cNvPr>
          <p:cNvSpPr>
            <a:spLocks noGrp="1"/>
          </p:cNvSpPr>
          <p:nvPr>
            <p:ph type="body" sz="quarter" idx="32"/>
          </p:nvPr>
        </p:nvSpPr>
        <p:spPr>
          <a:xfrm>
            <a:off x="331755" y="1840440"/>
            <a:ext cx="4961731" cy="5607282"/>
          </a:xfrm>
          <a:ln w="38100">
            <a:solidFill>
              <a:srgbClr val="3366FF"/>
            </a:solidFill>
          </a:ln>
        </p:spPr>
        <p:txBody>
          <a:bodyPr/>
          <a:lstStyle/>
          <a:p>
            <a:pPr algn="l"/>
            <a:r>
              <a:rPr lang="en-GB" sz="1800" b="1" dirty="0"/>
              <a:t>Facilities</a:t>
            </a:r>
          </a:p>
          <a:p>
            <a:pPr marL="285750" indent="-285750" algn="l">
              <a:buFont typeface="Arial" panose="020B0604020202020204" pitchFamily="34" charset="0"/>
              <a:buChar char="•"/>
            </a:pPr>
            <a:r>
              <a:rPr lang="en-GB" sz="1800" dirty="0"/>
              <a:t>Kitchen well equipped – a model to follow</a:t>
            </a:r>
          </a:p>
          <a:p>
            <a:pPr marL="285750" indent="-285750" algn="l">
              <a:buFont typeface="Arial" panose="020B0604020202020204" pitchFamily="34" charset="0"/>
              <a:buChar char="•"/>
            </a:pPr>
            <a:r>
              <a:rPr lang="en-GB" sz="1800" dirty="0"/>
              <a:t>Light, modern and cleanliness of the space</a:t>
            </a:r>
          </a:p>
          <a:p>
            <a:pPr marL="285750" indent="-285750" algn="l">
              <a:buFont typeface="Arial" panose="020B0604020202020204" pitchFamily="34" charset="0"/>
              <a:buChar char="•"/>
            </a:pPr>
            <a:r>
              <a:rPr lang="en-GB" sz="1800" dirty="0"/>
              <a:t>Access to a variety of spaces</a:t>
            </a:r>
          </a:p>
          <a:p>
            <a:pPr algn="l"/>
            <a:r>
              <a:rPr lang="en-GB" sz="1800" b="1" dirty="0"/>
              <a:t>People</a:t>
            </a:r>
          </a:p>
          <a:p>
            <a:pPr marL="285750" indent="-285750" algn="l">
              <a:buFont typeface="Arial" panose="020B0604020202020204" pitchFamily="34" charset="0"/>
              <a:buChar char="•"/>
            </a:pPr>
            <a:r>
              <a:rPr lang="en-GB" sz="1800" dirty="0"/>
              <a:t>Closer informal relationships</a:t>
            </a:r>
          </a:p>
          <a:p>
            <a:pPr marL="285750" indent="-285750" algn="l">
              <a:buFont typeface="Arial" panose="020B0604020202020204" pitchFamily="34" charset="0"/>
              <a:buChar char="•"/>
            </a:pPr>
            <a:r>
              <a:rPr lang="en-GB" sz="1800" dirty="0"/>
              <a:t>Proximity with other PGR students</a:t>
            </a:r>
          </a:p>
          <a:p>
            <a:pPr marL="285750" indent="-285750" algn="l">
              <a:buFont typeface="Arial" panose="020B0604020202020204" pitchFamily="34" charset="0"/>
              <a:buChar char="•"/>
            </a:pPr>
            <a:r>
              <a:rPr lang="en-GB" sz="1800" dirty="0"/>
              <a:t>Being near my supervisor and other professors so I can ask questions</a:t>
            </a:r>
          </a:p>
          <a:p>
            <a:pPr marL="285750" indent="-285750" algn="l">
              <a:buFont typeface="Arial" panose="020B0604020202020204" pitchFamily="34" charset="0"/>
              <a:buChar char="•"/>
            </a:pPr>
            <a:r>
              <a:rPr lang="en-GB" sz="1800" dirty="0"/>
              <a:t>Proximity to colleagues</a:t>
            </a:r>
          </a:p>
          <a:p>
            <a:pPr marL="285750" indent="-285750" algn="l">
              <a:buFont typeface="Arial" panose="020B0604020202020204" pitchFamily="34" charset="0"/>
              <a:buChar char="•"/>
            </a:pPr>
            <a:r>
              <a:rPr lang="en-GB" sz="1800" dirty="0"/>
              <a:t>Congenial, collegiate atmosphere</a:t>
            </a:r>
          </a:p>
          <a:p>
            <a:pPr marL="285750" indent="-285750" algn="l">
              <a:buFont typeface="Arial" panose="020B0604020202020204" pitchFamily="34" charset="0"/>
              <a:buChar char="•"/>
            </a:pPr>
            <a:r>
              <a:rPr lang="en-GB" sz="1800" dirty="0"/>
              <a:t>Interaction with people from other schools</a:t>
            </a:r>
          </a:p>
          <a:p>
            <a:pPr marL="285750" indent="-285750" algn="l">
              <a:buFont typeface="Arial" panose="020B0604020202020204" pitchFamily="34" charset="0"/>
              <a:buChar char="•"/>
            </a:pPr>
            <a:r>
              <a:rPr lang="en-GB" sz="1800" dirty="0"/>
              <a:t>Felt more like part of a community</a:t>
            </a:r>
          </a:p>
          <a:p>
            <a:pPr algn="l"/>
            <a:r>
              <a:rPr lang="en-GB" sz="1800" b="1" dirty="0"/>
              <a:t>Other</a:t>
            </a:r>
          </a:p>
          <a:p>
            <a:pPr marL="285750" indent="-285750" algn="l">
              <a:buFont typeface="Arial" panose="020B0604020202020204" pitchFamily="34" charset="0"/>
              <a:buChar char="•"/>
            </a:pPr>
            <a:r>
              <a:rPr lang="en-GB" sz="1800" dirty="0"/>
              <a:t>Nothing</a:t>
            </a:r>
          </a:p>
          <a:p>
            <a:pPr marL="285750" indent="-285750" algn="l">
              <a:buFont typeface="Arial" panose="020B0604020202020204" pitchFamily="34" charset="0"/>
              <a:buChar char="•"/>
            </a:pPr>
            <a:endParaRPr lang="en-GB" sz="1800" dirty="0"/>
          </a:p>
        </p:txBody>
      </p:sp>
      <p:sp>
        <p:nvSpPr>
          <p:cNvPr id="6" name="Text Placeholder 5">
            <a:extLst>
              <a:ext uri="{FF2B5EF4-FFF2-40B4-BE49-F238E27FC236}">
                <a16:creationId xmlns:a16="http://schemas.microsoft.com/office/drawing/2014/main" id="{D0898743-0207-41B5-9635-AD99A7355941}"/>
              </a:ext>
            </a:extLst>
          </p:cNvPr>
          <p:cNvSpPr>
            <a:spLocks noGrp="1"/>
          </p:cNvSpPr>
          <p:nvPr>
            <p:ph type="body" sz="quarter" idx="15"/>
          </p:nvPr>
        </p:nvSpPr>
        <p:spPr>
          <a:xfrm>
            <a:off x="425593" y="562610"/>
            <a:ext cx="9921993" cy="665616"/>
          </a:xfrm>
        </p:spPr>
        <p:txBody>
          <a:bodyPr/>
          <a:lstStyle/>
          <a:p>
            <a:r>
              <a:rPr lang="en-GB" dirty="0"/>
              <a:t>The pilot experience</a:t>
            </a:r>
          </a:p>
        </p:txBody>
      </p:sp>
      <p:sp>
        <p:nvSpPr>
          <p:cNvPr id="7" name="Text Placeholder 6">
            <a:extLst>
              <a:ext uri="{FF2B5EF4-FFF2-40B4-BE49-F238E27FC236}">
                <a16:creationId xmlns:a16="http://schemas.microsoft.com/office/drawing/2014/main" id="{32F7DB51-DB97-489F-A758-F05118E59993}"/>
              </a:ext>
            </a:extLst>
          </p:cNvPr>
          <p:cNvSpPr>
            <a:spLocks noGrp="1"/>
          </p:cNvSpPr>
          <p:nvPr>
            <p:ph type="body" sz="quarter" idx="37"/>
          </p:nvPr>
        </p:nvSpPr>
        <p:spPr>
          <a:xfrm>
            <a:off x="5398327" y="1179744"/>
            <a:ext cx="4867893" cy="566378"/>
          </a:xfrm>
          <a:solidFill>
            <a:schemeClr val="accent1"/>
          </a:solidFill>
          <a:ln>
            <a:solidFill>
              <a:schemeClr val="tx1"/>
            </a:solidFill>
          </a:ln>
        </p:spPr>
        <p:txBody>
          <a:bodyPr/>
          <a:lstStyle/>
          <a:p>
            <a:r>
              <a:rPr lang="en-GB" sz="2000" dirty="0">
                <a:solidFill>
                  <a:schemeClr val="bg1"/>
                </a:solidFill>
              </a:rPr>
              <a:t>What did you like least about the pilot experience?</a:t>
            </a:r>
          </a:p>
        </p:txBody>
      </p:sp>
      <p:sp>
        <p:nvSpPr>
          <p:cNvPr id="8" name="Text Placeholder 7">
            <a:extLst>
              <a:ext uri="{FF2B5EF4-FFF2-40B4-BE49-F238E27FC236}">
                <a16:creationId xmlns:a16="http://schemas.microsoft.com/office/drawing/2014/main" id="{26317CA9-7BF9-44BF-AA29-A12980277AE8}"/>
              </a:ext>
            </a:extLst>
          </p:cNvPr>
          <p:cNvSpPr>
            <a:spLocks noGrp="1"/>
          </p:cNvSpPr>
          <p:nvPr>
            <p:ph type="body" sz="quarter" idx="38"/>
          </p:nvPr>
        </p:nvSpPr>
        <p:spPr>
          <a:xfrm>
            <a:off x="5398327" y="1844982"/>
            <a:ext cx="4867893" cy="5602740"/>
          </a:xfrm>
          <a:ln w="38100">
            <a:solidFill>
              <a:schemeClr val="accent1"/>
            </a:solidFill>
          </a:ln>
        </p:spPr>
        <p:txBody>
          <a:bodyPr/>
          <a:lstStyle/>
          <a:p>
            <a:pPr algn="l"/>
            <a:r>
              <a:rPr lang="en-GB" sz="1800" b="1" dirty="0"/>
              <a:t>Facilities</a:t>
            </a:r>
          </a:p>
          <a:p>
            <a:pPr marL="285750" indent="-285750" algn="l">
              <a:buFont typeface="Arial" panose="020B0604020202020204" pitchFamily="34" charset="0"/>
              <a:buChar char="•"/>
            </a:pPr>
            <a:r>
              <a:rPr lang="en-GB" sz="1800" dirty="0"/>
              <a:t>Really noisy and with many distractions</a:t>
            </a:r>
          </a:p>
          <a:p>
            <a:pPr marL="285750" indent="-285750" algn="l">
              <a:buFont typeface="Arial" panose="020B0604020202020204" pitchFamily="34" charset="0"/>
              <a:buChar char="•"/>
            </a:pPr>
            <a:r>
              <a:rPr lang="en-GB" sz="1800" dirty="0"/>
              <a:t>Small desks for PGR students</a:t>
            </a:r>
          </a:p>
          <a:p>
            <a:pPr marL="285750" indent="-285750" algn="l">
              <a:buFont typeface="Arial" panose="020B0604020202020204" pitchFamily="34" charset="0"/>
              <a:buChar char="•"/>
            </a:pPr>
            <a:r>
              <a:rPr lang="en-GB" sz="1800" dirty="0"/>
              <a:t>Insufficient meeting rooms</a:t>
            </a:r>
          </a:p>
          <a:p>
            <a:pPr marL="285750" indent="-285750" algn="l">
              <a:buFont typeface="Arial" panose="020B0604020202020204" pitchFamily="34" charset="0"/>
              <a:buChar char="•"/>
            </a:pPr>
            <a:r>
              <a:rPr lang="en-GB" sz="1800" dirty="0"/>
              <a:t>Inability to quickly hold ad-hoc private 1-1 meetings and phone calls</a:t>
            </a:r>
          </a:p>
          <a:p>
            <a:pPr marL="285750" indent="-285750" algn="l">
              <a:buFont typeface="Arial" panose="020B0604020202020204" pitchFamily="34" charset="0"/>
              <a:buChar char="•"/>
            </a:pPr>
            <a:r>
              <a:rPr lang="en-GB" sz="1800" dirty="0"/>
              <a:t>Lack of proximity to lab workspaces</a:t>
            </a:r>
          </a:p>
          <a:p>
            <a:pPr marL="285750" indent="-285750" algn="l">
              <a:buFont typeface="Arial" panose="020B0604020202020204" pitchFamily="34" charset="0"/>
              <a:buChar char="•"/>
            </a:pPr>
            <a:r>
              <a:rPr lang="en-GB" sz="1800" dirty="0"/>
              <a:t>Lack of storage by the workplace (PGR)</a:t>
            </a:r>
          </a:p>
          <a:p>
            <a:pPr algn="l"/>
            <a:r>
              <a:rPr lang="en-GB" sz="1800" b="1" dirty="0"/>
              <a:t>Noise, confidentiality and interruptions</a:t>
            </a:r>
          </a:p>
          <a:p>
            <a:pPr marL="285750" indent="-285750" algn="l">
              <a:buFont typeface="Arial" panose="020B0604020202020204" pitchFamily="34" charset="0"/>
              <a:buChar char="•"/>
            </a:pPr>
            <a:r>
              <a:rPr lang="en-GB" sz="1800" dirty="0"/>
              <a:t>Distraction from cleaning starting at 4pm</a:t>
            </a:r>
          </a:p>
          <a:p>
            <a:pPr marL="285750" indent="-285750" algn="l">
              <a:buFont typeface="Arial" panose="020B0604020202020204" pitchFamily="34" charset="0"/>
              <a:buChar char="•"/>
            </a:pPr>
            <a:r>
              <a:rPr lang="en-GB" sz="1800" dirty="0"/>
              <a:t>Could not be sure of confidentiality</a:t>
            </a:r>
          </a:p>
          <a:p>
            <a:pPr marL="285750" indent="-285750" algn="l">
              <a:buFont typeface="Arial" panose="020B0604020202020204" pitchFamily="34" charset="0"/>
              <a:buChar char="•"/>
            </a:pPr>
            <a:r>
              <a:rPr lang="en-GB" sz="1800" dirty="0"/>
              <a:t>Inability to have confidential discussions without moving or finding and appropriate place</a:t>
            </a:r>
          </a:p>
          <a:p>
            <a:pPr marL="285750" indent="-285750" algn="l">
              <a:buFont typeface="Arial" panose="020B0604020202020204" pitchFamily="34" charset="0"/>
              <a:buChar char="•"/>
            </a:pPr>
            <a:r>
              <a:rPr lang="en-GB" sz="1800" dirty="0"/>
              <a:t>Afraid of disturbing others when talking on the phone or during skype meetings</a:t>
            </a:r>
          </a:p>
        </p:txBody>
      </p:sp>
    </p:spTree>
    <p:extLst>
      <p:ext uri="{BB962C8B-B14F-4D97-AF65-F5344CB8AC3E}">
        <p14:creationId xmlns:p14="http://schemas.microsoft.com/office/powerpoint/2010/main" val="968488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22</a:t>
            </a:fld>
            <a:endParaRPr lang="en-GB" dirty="0"/>
          </a:p>
        </p:txBody>
      </p:sp>
      <p:pic>
        <p:nvPicPr>
          <p:cNvPr id="6" name="Picture 5">
            <a:extLst>
              <a:ext uri="{FF2B5EF4-FFF2-40B4-BE49-F238E27FC236}">
                <a16:creationId xmlns:a16="http://schemas.microsoft.com/office/drawing/2014/main" id="{A6DF92CA-CA5A-41F1-A5FF-9BB1FF72153B}"/>
              </a:ext>
            </a:extLst>
          </p:cNvPr>
          <p:cNvPicPr>
            <a:picLocks noChangeAspect="1"/>
          </p:cNvPicPr>
          <p:nvPr/>
        </p:nvPicPr>
        <p:blipFill rotWithShape="1">
          <a:blip r:embed="rId2">
            <a:clrChange>
              <a:clrFrom>
                <a:srgbClr val="FFFFFF"/>
              </a:clrFrom>
              <a:clrTo>
                <a:srgbClr val="FFFFFF">
                  <a:alpha val="0"/>
                </a:srgbClr>
              </a:clrTo>
            </a:clrChange>
          </a:blip>
          <a:srcRect r="34957"/>
          <a:stretch/>
        </p:blipFill>
        <p:spPr>
          <a:xfrm>
            <a:off x="0" y="1197768"/>
            <a:ext cx="10708069" cy="5755540"/>
          </a:xfrm>
          <a:prstGeom prst="rect">
            <a:avLst/>
          </a:prstGeom>
        </p:spPr>
      </p:pic>
      <p:sp>
        <p:nvSpPr>
          <p:cNvPr id="7" name="TextBox 6">
            <a:extLst>
              <a:ext uri="{FF2B5EF4-FFF2-40B4-BE49-F238E27FC236}">
                <a16:creationId xmlns:a16="http://schemas.microsoft.com/office/drawing/2014/main" id="{028A6981-55C0-4929-B22B-02E8C68A2969}"/>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Workspace</a:t>
            </a:r>
          </a:p>
        </p:txBody>
      </p:sp>
      <p:sp>
        <p:nvSpPr>
          <p:cNvPr id="8" name="TextBox 7">
            <a:extLst>
              <a:ext uri="{FF2B5EF4-FFF2-40B4-BE49-F238E27FC236}">
                <a16:creationId xmlns:a16="http://schemas.microsoft.com/office/drawing/2014/main" id="{1FE5E0F7-6EC4-40CE-87DB-B17FA61EC5CF}"/>
              </a:ext>
            </a:extLst>
          </p:cNvPr>
          <p:cNvSpPr txBox="1"/>
          <p:nvPr/>
        </p:nvSpPr>
        <p:spPr>
          <a:xfrm>
            <a:off x="374782" y="632980"/>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All respondents</a:t>
            </a:r>
          </a:p>
        </p:txBody>
      </p:sp>
    </p:spTree>
    <p:extLst>
      <p:ext uri="{BB962C8B-B14F-4D97-AF65-F5344CB8AC3E}">
        <p14:creationId xmlns:p14="http://schemas.microsoft.com/office/powerpoint/2010/main" val="3098498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Where we work</a:t>
            </a:r>
          </a:p>
        </p:txBody>
      </p:sp>
      <p:graphicFrame>
        <p:nvGraphicFramePr>
          <p:cNvPr id="2" name="Table 1">
            <a:extLst>
              <a:ext uri="{FF2B5EF4-FFF2-40B4-BE49-F238E27FC236}">
                <a16:creationId xmlns:a16="http://schemas.microsoft.com/office/drawing/2014/main" id="{4477819C-154D-4F16-86AF-509B5EF31B74}"/>
              </a:ext>
            </a:extLst>
          </p:cNvPr>
          <p:cNvGraphicFramePr>
            <a:graphicFrameLocks noGrp="1"/>
          </p:cNvGraphicFramePr>
          <p:nvPr>
            <p:extLst>
              <p:ext uri="{D42A27DB-BD31-4B8C-83A1-F6EECF244321}">
                <p14:modId xmlns:p14="http://schemas.microsoft.com/office/powerpoint/2010/main" val="3331964489"/>
              </p:ext>
            </p:extLst>
          </p:nvPr>
        </p:nvGraphicFramePr>
        <p:xfrm>
          <a:off x="400711" y="1260447"/>
          <a:ext cx="9890390" cy="5743085"/>
        </p:xfrm>
        <a:graphic>
          <a:graphicData uri="http://schemas.openxmlformats.org/drawingml/2006/table">
            <a:tbl>
              <a:tblPr>
                <a:tableStyleId>{B301B821-A1FF-4177-AEE7-76D212191A09}</a:tableStyleId>
              </a:tblPr>
              <a:tblGrid>
                <a:gridCol w="3030341">
                  <a:extLst>
                    <a:ext uri="{9D8B030D-6E8A-4147-A177-3AD203B41FA5}">
                      <a16:colId xmlns:a16="http://schemas.microsoft.com/office/drawing/2014/main" val="1507252298"/>
                    </a:ext>
                  </a:extLst>
                </a:gridCol>
                <a:gridCol w="980007">
                  <a:extLst>
                    <a:ext uri="{9D8B030D-6E8A-4147-A177-3AD203B41FA5}">
                      <a16:colId xmlns:a16="http://schemas.microsoft.com/office/drawing/2014/main" val="4113937139"/>
                    </a:ext>
                  </a:extLst>
                </a:gridCol>
                <a:gridCol w="980007">
                  <a:extLst>
                    <a:ext uri="{9D8B030D-6E8A-4147-A177-3AD203B41FA5}">
                      <a16:colId xmlns:a16="http://schemas.microsoft.com/office/drawing/2014/main" val="3713448127"/>
                    </a:ext>
                  </a:extLst>
                </a:gridCol>
                <a:gridCol w="980007">
                  <a:extLst>
                    <a:ext uri="{9D8B030D-6E8A-4147-A177-3AD203B41FA5}">
                      <a16:colId xmlns:a16="http://schemas.microsoft.com/office/drawing/2014/main" val="3336310305"/>
                    </a:ext>
                  </a:extLst>
                </a:gridCol>
                <a:gridCol w="980007">
                  <a:extLst>
                    <a:ext uri="{9D8B030D-6E8A-4147-A177-3AD203B41FA5}">
                      <a16:colId xmlns:a16="http://schemas.microsoft.com/office/drawing/2014/main" val="1365220751"/>
                    </a:ext>
                  </a:extLst>
                </a:gridCol>
                <a:gridCol w="980007">
                  <a:extLst>
                    <a:ext uri="{9D8B030D-6E8A-4147-A177-3AD203B41FA5}">
                      <a16:colId xmlns:a16="http://schemas.microsoft.com/office/drawing/2014/main" val="1363175578"/>
                    </a:ext>
                  </a:extLst>
                </a:gridCol>
                <a:gridCol w="980007">
                  <a:extLst>
                    <a:ext uri="{9D8B030D-6E8A-4147-A177-3AD203B41FA5}">
                      <a16:colId xmlns:a16="http://schemas.microsoft.com/office/drawing/2014/main" val="3316601570"/>
                    </a:ext>
                  </a:extLst>
                </a:gridCol>
                <a:gridCol w="980007">
                  <a:extLst>
                    <a:ext uri="{9D8B030D-6E8A-4147-A177-3AD203B41FA5}">
                      <a16:colId xmlns:a16="http://schemas.microsoft.com/office/drawing/2014/main" val="347965788"/>
                    </a:ext>
                  </a:extLst>
                </a:gridCol>
              </a:tblGrid>
              <a:tr h="335777">
                <a:tc rowSpan="2">
                  <a:txBody>
                    <a:bodyPr/>
                    <a:lstStyle/>
                    <a:p>
                      <a:pPr algn="l" fontAlgn="ctr"/>
                      <a:r>
                        <a:rPr lang="en-GB" sz="1400" b="1" dirty="0">
                          <a:effectLst/>
                          <a:latin typeface="+mn-lt"/>
                        </a:rPr>
                        <a:t>Percentage of time spent</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6">
                  <a:txBody>
                    <a:bodyPr/>
                    <a:lstStyle/>
                    <a:p>
                      <a:pPr algn="l" fontAlgn="ctr"/>
                      <a:r>
                        <a:rPr lang="en-GB" sz="1400" b="1" dirty="0">
                          <a:effectLst/>
                        </a:rPr>
                        <a:t>What is your group</a:t>
                      </a:r>
                      <a:endParaRPr lang="en-GB" sz="14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ctr"/>
                      <a:endParaRPr lang="en-GB" sz="12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tc hMerge="1">
                  <a:txBody>
                    <a:bodyPr/>
                    <a:lstStyle/>
                    <a:p>
                      <a:pPr algn="ctr" fontAlgn="ctr"/>
                      <a:endParaRPr lang="en-GB" sz="12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extLst>
                  <a:ext uri="{0D108BD9-81ED-4DB2-BD59-A6C34878D82A}">
                    <a16:rowId xmlns:a16="http://schemas.microsoft.com/office/drawing/2014/main" val="4132338112"/>
                  </a:ext>
                </a:extLst>
              </a:tr>
              <a:tr h="1058160">
                <a:tc vMerge="1">
                  <a:txBody>
                    <a:bodyPr/>
                    <a:lstStyle/>
                    <a:p>
                      <a:endParaRPr lang="en-GB"/>
                    </a:p>
                  </a:txBody>
                  <a:tcPr/>
                </a:tc>
                <a:tc vMerge="1">
                  <a:txBody>
                    <a:bodyPr/>
                    <a:lstStyle/>
                    <a:p>
                      <a:endParaRPr lang="en-GB"/>
                    </a:p>
                  </a:txBody>
                  <a:tcPr/>
                </a:tc>
                <a:tc>
                  <a:txBody>
                    <a:bodyPr/>
                    <a:lstStyle/>
                    <a:p>
                      <a:pPr algn="ctr" fontAlgn="b"/>
                      <a:r>
                        <a:rPr lang="en-GB" sz="1400" b="1" dirty="0">
                          <a:solidFill>
                            <a:srgbClr val="404040"/>
                          </a:solidFill>
                          <a:effectLst/>
                          <a:latin typeface="+mn-lt"/>
                        </a:rPr>
                        <a:t>Multiscale Modelling</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S&amp;AS - Discoverer</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Space and Autonomous Systems</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Bio Engineering</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MACE School Office</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PS Faculty Office</a:t>
                      </a:r>
                      <a:endParaRPr lang="en-GB" sz="1400" dirty="0">
                        <a:solidFill>
                          <a:srgbClr val="404040"/>
                        </a:solidFill>
                        <a:effectLst/>
                        <a:latin typeface="+mn-lt"/>
                      </a:endParaRPr>
                    </a:p>
                  </a:txBody>
                  <a:tcPr marL="11215" marR="11215" marT="11215" marB="11215" anchor="b"/>
                </a:tc>
                <a:extLst>
                  <a:ext uri="{0D108BD9-81ED-4DB2-BD59-A6C34878D82A}">
                    <a16:rowId xmlns:a16="http://schemas.microsoft.com/office/drawing/2014/main" val="2966282076"/>
                  </a:ext>
                </a:extLst>
              </a:tr>
              <a:tr h="333522">
                <a:tc>
                  <a:txBody>
                    <a:bodyPr/>
                    <a:lstStyle/>
                    <a:p>
                      <a:pPr algn="r" fontAlgn="t"/>
                      <a:r>
                        <a:rPr lang="en-GB" sz="1400" b="1" dirty="0">
                          <a:solidFill>
                            <a:srgbClr val="404040"/>
                          </a:solidFill>
                          <a:effectLst/>
                          <a:latin typeface="+mn-lt"/>
                        </a:rPr>
                        <a:t>At a workstation in the pilot workspace</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49</a:t>
                      </a:r>
                      <a:endParaRPr lang="en-GB" sz="1400" dirty="0">
                        <a:solidFill>
                          <a:srgbClr val="404040"/>
                        </a:solidFill>
                        <a:effectLst/>
                        <a:latin typeface="+mn-lt"/>
                      </a:endParaRPr>
                    </a:p>
                  </a:txBody>
                  <a:tcPr marL="11215" marR="11215" marT="11215" marB="11215">
                    <a:solidFill>
                      <a:srgbClr val="EFEFEF"/>
                    </a:solidFill>
                  </a:tcPr>
                </a:tc>
                <a:tc>
                  <a:txBody>
                    <a:bodyPr/>
                    <a:lstStyle/>
                    <a:p>
                      <a:pPr algn="ctr" fontAlgn="t"/>
                      <a:r>
                        <a:rPr lang="en-GB" sz="1400" dirty="0">
                          <a:solidFill>
                            <a:srgbClr val="404040"/>
                          </a:solidFill>
                          <a:effectLst/>
                          <a:latin typeface="+mn-lt"/>
                        </a:rPr>
                        <a:t>56</a:t>
                      </a:r>
                    </a:p>
                  </a:txBody>
                  <a:tcPr marL="11215" marR="11215" marT="11215" marB="11215"/>
                </a:tc>
                <a:tc>
                  <a:txBody>
                    <a:bodyPr/>
                    <a:lstStyle/>
                    <a:p>
                      <a:pPr algn="ctr" fontAlgn="t"/>
                      <a:r>
                        <a:rPr lang="en-GB" sz="1400" dirty="0">
                          <a:solidFill>
                            <a:srgbClr val="404040"/>
                          </a:solidFill>
                          <a:effectLst/>
                          <a:latin typeface="+mn-lt"/>
                        </a:rPr>
                        <a:t>74</a:t>
                      </a:r>
                    </a:p>
                  </a:txBody>
                  <a:tcPr marL="11215" marR="11215" marT="11215" marB="11215"/>
                </a:tc>
                <a:tc>
                  <a:txBody>
                    <a:bodyPr/>
                    <a:lstStyle/>
                    <a:p>
                      <a:pPr algn="ctr" fontAlgn="t"/>
                      <a:r>
                        <a:rPr lang="en-GB" sz="1400" dirty="0">
                          <a:solidFill>
                            <a:srgbClr val="404040"/>
                          </a:solidFill>
                          <a:effectLst/>
                          <a:latin typeface="+mn-lt"/>
                        </a:rPr>
                        <a:t>31</a:t>
                      </a:r>
                    </a:p>
                  </a:txBody>
                  <a:tcPr marL="11215" marR="11215" marT="11215" marB="11215"/>
                </a:tc>
                <a:tc>
                  <a:txBody>
                    <a:bodyPr/>
                    <a:lstStyle/>
                    <a:p>
                      <a:pPr algn="ctr" fontAlgn="t"/>
                      <a:r>
                        <a:rPr lang="en-GB" sz="1400" dirty="0">
                          <a:solidFill>
                            <a:srgbClr val="404040"/>
                          </a:solidFill>
                          <a:effectLst/>
                          <a:latin typeface="+mn-lt"/>
                        </a:rPr>
                        <a:t>40</a:t>
                      </a:r>
                    </a:p>
                  </a:txBody>
                  <a:tcPr marL="11215" marR="11215" marT="11215" marB="11215"/>
                </a:tc>
                <a:tc>
                  <a:txBody>
                    <a:bodyPr/>
                    <a:lstStyle/>
                    <a:p>
                      <a:pPr algn="ctr" fontAlgn="t"/>
                      <a:r>
                        <a:rPr lang="en-GB" sz="1400" dirty="0">
                          <a:solidFill>
                            <a:srgbClr val="404040"/>
                          </a:solidFill>
                          <a:effectLst/>
                          <a:latin typeface="+mn-lt"/>
                        </a:rPr>
                        <a:t>45</a:t>
                      </a:r>
                    </a:p>
                  </a:txBody>
                  <a:tcPr marL="11215" marR="11215" marT="11215" marB="11215"/>
                </a:tc>
                <a:tc>
                  <a:txBody>
                    <a:bodyPr/>
                    <a:lstStyle/>
                    <a:p>
                      <a:pPr algn="ctr" fontAlgn="t"/>
                      <a:r>
                        <a:rPr lang="en-GB" sz="1400" dirty="0">
                          <a:solidFill>
                            <a:srgbClr val="404040"/>
                          </a:solidFill>
                          <a:effectLst/>
                          <a:latin typeface="+mn-lt"/>
                        </a:rPr>
                        <a:t>51</a:t>
                      </a:r>
                    </a:p>
                  </a:txBody>
                  <a:tcPr marL="11215" marR="11215" marT="11215" marB="11215"/>
                </a:tc>
                <a:extLst>
                  <a:ext uri="{0D108BD9-81ED-4DB2-BD59-A6C34878D82A}">
                    <a16:rowId xmlns:a16="http://schemas.microsoft.com/office/drawing/2014/main" val="3809601757"/>
                  </a:ext>
                </a:extLst>
              </a:tr>
              <a:tr h="333522">
                <a:tc>
                  <a:txBody>
                    <a:bodyPr/>
                    <a:lstStyle/>
                    <a:p>
                      <a:pPr algn="r" fontAlgn="t"/>
                      <a:r>
                        <a:rPr lang="en-GB" sz="1400" b="1" dirty="0">
                          <a:solidFill>
                            <a:srgbClr val="404040"/>
                          </a:solidFill>
                          <a:effectLst/>
                          <a:latin typeface="+mn-lt"/>
                        </a:rPr>
                        <a:t>In meeting rooms or communal spaces in the pilot workspace</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13</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14</a:t>
                      </a:r>
                    </a:p>
                  </a:txBody>
                  <a:tcPr marL="11215" marR="11215" marT="11215" marB="11215"/>
                </a:tc>
                <a:tc>
                  <a:txBody>
                    <a:bodyPr/>
                    <a:lstStyle/>
                    <a:p>
                      <a:pPr algn="ctr" fontAlgn="t"/>
                      <a:r>
                        <a:rPr lang="en-GB" sz="1400" dirty="0">
                          <a:solidFill>
                            <a:srgbClr val="404040"/>
                          </a:solidFill>
                          <a:effectLst/>
                          <a:latin typeface="+mn-lt"/>
                        </a:rPr>
                        <a:t>10</a:t>
                      </a:r>
                    </a:p>
                  </a:txBody>
                  <a:tcPr marL="11215" marR="11215" marT="11215" marB="11215"/>
                </a:tc>
                <a:tc>
                  <a:txBody>
                    <a:bodyPr/>
                    <a:lstStyle/>
                    <a:p>
                      <a:pPr algn="ctr" fontAlgn="t"/>
                      <a:r>
                        <a:rPr lang="en-GB" sz="1400" dirty="0">
                          <a:solidFill>
                            <a:srgbClr val="404040"/>
                          </a:solidFill>
                          <a:effectLst/>
                          <a:latin typeface="+mn-lt"/>
                        </a:rPr>
                        <a:t>8</a:t>
                      </a:r>
                    </a:p>
                  </a:txBody>
                  <a:tcPr marL="11215" marR="11215" marT="11215" marB="11215"/>
                </a:tc>
                <a:tc>
                  <a:txBody>
                    <a:bodyPr/>
                    <a:lstStyle/>
                    <a:p>
                      <a:pPr algn="ctr" fontAlgn="t"/>
                      <a:r>
                        <a:rPr lang="en-GB" sz="1400" dirty="0">
                          <a:solidFill>
                            <a:srgbClr val="404040"/>
                          </a:solidFill>
                          <a:effectLst/>
                          <a:latin typeface="+mn-lt"/>
                        </a:rPr>
                        <a:t>8</a:t>
                      </a:r>
                    </a:p>
                  </a:txBody>
                  <a:tcPr marL="11215" marR="11215" marT="11215" marB="11215"/>
                </a:tc>
                <a:tc>
                  <a:txBody>
                    <a:bodyPr/>
                    <a:lstStyle/>
                    <a:p>
                      <a:pPr algn="ctr" fontAlgn="t"/>
                      <a:r>
                        <a:rPr lang="en-GB" sz="1400" dirty="0">
                          <a:solidFill>
                            <a:srgbClr val="404040"/>
                          </a:solidFill>
                          <a:effectLst/>
                          <a:latin typeface="+mn-lt"/>
                        </a:rPr>
                        <a:t>28</a:t>
                      </a:r>
                    </a:p>
                  </a:txBody>
                  <a:tcPr marL="11215" marR="11215" marT="11215" marB="11215"/>
                </a:tc>
                <a:tc>
                  <a:txBody>
                    <a:bodyPr/>
                    <a:lstStyle/>
                    <a:p>
                      <a:pPr algn="ctr" fontAlgn="t"/>
                      <a:r>
                        <a:rPr lang="en-GB" sz="1400" dirty="0">
                          <a:solidFill>
                            <a:srgbClr val="404040"/>
                          </a:solidFill>
                          <a:effectLst/>
                          <a:latin typeface="+mn-lt"/>
                        </a:rPr>
                        <a:t>20</a:t>
                      </a:r>
                    </a:p>
                  </a:txBody>
                  <a:tcPr marL="11215" marR="11215" marT="11215" marB="11215"/>
                </a:tc>
                <a:extLst>
                  <a:ext uri="{0D108BD9-81ED-4DB2-BD59-A6C34878D82A}">
                    <a16:rowId xmlns:a16="http://schemas.microsoft.com/office/drawing/2014/main" val="1217587704"/>
                  </a:ext>
                </a:extLst>
              </a:tr>
              <a:tr h="333522">
                <a:tc>
                  <a:txBody>
                    <a:bodyPr/>
                    <a:lstStyle/>
                    <a:p>
                      <a:pPr algn="r" fontAlgn="t"/>
                      <a:r>
                        <a:rPr lang="en-GB" sz="1400" b="1" dirty="0">
                          <a:solidFill>
                            <a:srgbClr val="404040"/>
                          </a:solidFill>
                          <a:effectLst/>
                          <a:latin typeface="+mn-lt"/>
                        </a:rPr>
                        <a:t>In meeting rooms or communal spaces elsewhere</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8</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5</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7</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18</a:t>
                      </a:r>
                    </a:p>
                  </a:txBody>
                  <a:tcPr marL="11215" marR="11215" marT="11215" marB="11215"/>
                </a:tc>
                <a:tc>
                  <a:txBody>
                    <a:bodyPr/>
                    <a:lstStyle/>
                    <a:p>
                      <a:pPr algn="ctr" fontAlgn="t"/>
                      <a:r>
                        <a:rPr lang="en-GB" sz="1400" dirty="0">
                          <a:solidFill>
                            <a:srgbClr val="404040"/>
                          </a:solidFill>
                          <a:effectLst/>
                          <a:latin typeface="+mn-lt"/>
                        </a:rPr>
                        <a:t>17</a:t>
                      </a:r>
                    </a:p>
                  </a:txBody>
                  <a:tcPr marL="11215" marR="11215" marT="11215" marB="11215"/>
                </a:tc>
                <a:extLst>
                  <a:ext uri="{0D108BD9-81ED-4DB2-BD59-A6C34878D82A}">
                    <a16:rowId xmlns:a16="http://schemas.microsoft.com/office/drawing/2014/main" val="1120049915"/>
                  </a:ext>
                </a:extLst>
              </a:tr>
              <a:tr h="333522">
                <a:tc>
                  <a:txBody>
                    <a:bodyPr/>
                    <a:lstStyle/>
                    <a:p>
                      <a:pPr algn="r" fontAlgn="t"/>
                      <a:r>
                        <a:rPr lang="en-GB" sz="1400" b="1" dirty="0">
                          <a:solidFill>
                            <a:srgbClr val="404040"/>
                          </a:solidFill>
                          <a:effectLst/>
                          <a:latin typeface="+mn-lt"/>
                        </a:rPr>
                        <a:t>In a teaching room/lab</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7</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5</a:t>
                      </a:r>
                    </a:p>
                  </a:txBody>
                  <a:tcPr marL="11215" marR="11215" marT="11215" marB="11215"/>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15</a:t>
                      </a:r>
                    </a:p>
                  </a:txBody>
                  <a:tcPr marL="11215" marR="11215" marT="11215" marB="11215"/>
                </a:tc>
                <a:tc>
                  <a:txBody>
                    <a:bodyPr/>
                    <a:lstStyle/>
                    <a:p>
                      <a:pPr algn="ctr" fontAlgn="t"/>
                      <a:r>
                        <a:rPr lang="en-GB" sz="1400" dirty="0">
                          <a:solidFill>
                            <a:srgbClr val="404040"/>
                          </a:solidFill>
                          <a:effectLst/>
                          <a:latin typeface="+mn-lt"/>
                        </a:rPr>
                        <a:t>11</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extLst>
                  <a:ext uri="{0D108BD9-81ED-4DB2-BD59-A6C34878D82A}">
                    <a16:rowId xmlns:a16="http://schemas.microsoft.com/office/drawing/2014/main" val="1027903544"/>
                  </a:ext>
                </a:extLst>
              </a:tr>
              <a:tr h="333522">
                <a:tc>
                  <a:txBody>
                    <a:bodyPr/>
                    <a:lstStyle/>
                    <a:p>
                      <a:pPr algn="r" fontAlgn="t"/>
                      <a:r>
                        <a:rPr lang="en-GB" sz="1400" b="1" dirty="0">
                          <a:solidFill>
                            <a:srgbClr val="404040"/>
                          </a:solidFill>
                          <a:effectLst/>
                          <a:latin typeface="+mn-lt"/>
                        </a:rPr>
                        <a:t>At home</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6</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8</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7</a:t>
                      </a:r>
                    </a:p>
                  </a:txBody>
                  <a:tcPr marL="11215" marR="11215" marT="11215" marB="11215"/>
                </a:tc>
                <a:tc>
                  <a:txBody>
                    <a:bodyPr/>
                    <a:lstStyle/>
                    <a:p>
                      <a:pPr algn="ctr" fontAlgn="t"/>
                      <a:r>
                        <a:rPr lang="en-GB" sz="1400" dirty="0">
                          <a:solidFill>
                            <a:srgbClr val="404040"/>
                          </a:solidFill>
                          <a:effectLst/>
                          <a:latin typeface="+mn-lt"/>
                        </a:rPr>
                        <a:t>14</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5</a:t>
                      </a:r>
                    </a:p>
                  </a:txBody>
                  <a:tcPr marL="11215" marR="11215" marT="11215" marB="11215"/>
                </a:tc>
                <a:extLst>
                  <a:ext uri="{0D108BD9-81ED-4DB2-BD59-A6C34878D82A}">
                    <a16:rowId xmlns:a16="http://schemas.microsoft.com/office/drawing/2014/main" val="3351082818"/>
                  </a:ext>
                </a:extLst>
              </a:tr>
              <a:tr h="333522">
                <a:tc>
                  <a:txBody>
                    <a:bodyPr/>
                    <a:lstStyle/>
                    <a:p>
                      <a:pPr algn="r" fontAlgn="t"/>
                      <a:r>
                        <a:rPr lang="en-GB" sz="1400" b="1" dirty="0">
                          <a:solidFill>
                            <a:srgbClr val="404040"/>
                          </a:solidFill>
                          <a:effectLst/>
                          <a:latin typeface="+mn-lt"/>
                        </a:rPr>
                        <a:t>In labs</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5</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13</a:t>
                      </a:r>
                    </a:p>
                  </a:txBody>
                  <a:tcPr marL="11215" marR="11215" marT="11215" marB="11215"/>
                </a:tc>
                <a:tc>
                  <a:txBody>
                    <a:bodyPr/>
                    <a:lstStyle/>
                    <a:p>
                      <a:pPr algn="ctr" fontAlgn="t"/>
                      <a:r>
                        <a:rPr lang="en-GB" sz="1400" dirty="0">
                          <a:solidFill>
                            <a:srgbClr val="404040"/>
                          </a:solidFill>
                          <a:effectLst/>
                          <a:latin typeface="+mn-lt"/>
                        </a:rPr>
                        <a:t>18</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extLst>
                  <a:ext uri="{0D108BD9-81ED-4DB2-BD59-A6C34878D82A}">
                    <a16:rowId xmlns:a16="http://schemas.microsoft.com/office/drawing/2014/main" val="3640693804"/>
                  </a:ext>
                </a:extLst>
              </a:tr>
              <a:tr h="333522">
                <a:tc>
                  <a:txBody>
                    <a:bodyPr/>
                    <a:lstStyle/>
                    <a:p>
                      <a:pPr algn="r" fontAlgn="t"/>
                      <a:r>
                        <a:rPr lang="en-GB" sz="1400" b="1" dirty="0">
                          <a:solidFill>
                            <a:srgbClr val="404040"/>
                          </a:solidFill>
                          <a:effectLst/>
                          <a:latin typeface="+mn-lt"/>
                        </a:rPr>
                        <a:t>In the workplace I occupied before the pilot</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3</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9</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extLst>
                  <a:ext uri="{0D108BD9-81ED-4DB2-BD59-A6C34878D82A}">
                    <a16:rowId xmlns:a16="http://schemas.microsoft.com/office/drawing/2014/main" val="968526546"/>
                  </a:ext>
                </a:extLst>
              </a:tr>
              <a:tr h="333522">
                <a:tc>
                  <a:txBody>
                    <a:bodyPr/>
                    <a:lstStyle/>
                    <a:p>
                      <a:pPr algn="r" fontAlgn="t"/>
                      <a:r>
                        <a:rPr lang="en-GB" sz="1400" b="1" dirty="0">
                          <a:solidFill>
                            <a:srgbClr val="404040"/>
                          </a:solidFill>
                          <a:effectLst/>
                          <a:latin typeface="+mn-lt"/>
                        </a:rPr>
                        <a:t>In transit</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2</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extLst>
                  <a:ext uri="{0D108BD9-81ED-4DB2-BD59-A6C34878D82A}">
                    <a16:rowId xmlns:a16="http://schemas.microsoft.com/office/drawing/2014/main" val="4083991289"/>
                  </a:ext>
                </a:extLst>
              </a:tr>
              <a:tr h="333522">
                <a:tc>
                  <a:txBody>
                    <a:bodyPr/>
                    <a:lstStyle/>
                    <a:p>
                      <a:pPr algn="r" fontAlgn="t"/>
                      <a:r>
                        <a:rPr lang="en-GB" sz="1400" b="1" dirty="0">
                          <a:solidFill>
                            <a:srgbClr val="404040"/>
                          </a:solidFill>
                          <a:effectLst/>
                          <a:latin typeface="+mn-lt"/>
                        </a:rPr>
                        <a:t>Abroad</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2</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7</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extLst>
                  <a:ext uri="{0D108BD9-81ED-4DB2-BD59-A6C34878D82A}">
                    <a16:rowId xmlns:a16="http://schemas.microsoft.com/office/drawing/2014/main" val="95013684"/>
                  </a:ext>
                </a:extLst>
              </a:tr>
              <a:tr h="333522">
                <a:tc>
                  <a:txBody>
                    <a:bodyPr/>
                    <a:lstStyle/>
                    <a:p>
                      <a:pPr algn="r" fontAlgn="t"/>
                      <a:r>
                        <a:rPr lang="en-GB" sz="1400" b="1" dirty="0">
                          <a:solidFill>
                            <a:srgbClr val="404040"/>
                          </a:solidFill>
                          <a:effectLst/>
                          <a:latin typeface="+mn-lt"/>
                        </a:rPr>
                        <a:t>Elsewhere on campus</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2</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3</a:t>
                      </a:r>
                    </a:p>
                  </a:txBody>
                  <a:tcPr marL="11215" marR="11215" marT="11215" marB="11215"/>
                </a:tc>
                <a:extLst>
                  <a:ext uri="{0D108BD9-81ED-4DB2-BD59-A6C34878D82A}">
                    <a16:rowId xmlns:a16="http://schemas.microsoft.com/office/drawing/2014/main" val="4242447318"/>
                  </a:ext>
                </a:extLst>
              </a:tr>
              <a:tr h="333522">
                <a:tc>
                  <a:txBody>
                    <a:bodyPr/>
                    <a:lstStyle/>
                    <a:p>
                      <a:pPr algn="r" fontAlgn="t"/>
                      <a:r>
                        <a:rPr lang="en-GB" sz="1400" b="1" dirty="0">
                          <a:solidFill>
                            <a:srgbClr val="404040"/>
                          </a:solidFill>
                          <a:effectLst/>
                          <a:latin typeface="+mn-lt"/>
                        </a:rPr>
                        <a:t>Visiting other institutions</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extLst>
                  <a:ext uri="{0D108BD9-81ED-4DB2-BD59-A6C34878D82A}">
                    <a16:rowId xmlns:a16="http://schemas.microsoft.com/office/drawing/2014/main" val="3961687076"/>
                  </a:ext>
                </a:extLst>
              </a:tr>
              <a:tr h="333522">
                <a:tc>
                  <a:txBody>
                    <a:bodyPr/>
                    <a:lstStyle/>
                    <a:p>
                      <a:pPr algn="r" fontAlgn="t"/>
                      <a:r>
                        <a:rPr lang="en-GB" sz="1400" b="1" dirty="0">
                          <a:solidFill>
                            <a:srgbClr val="404040"/>
                          </a:solidFill>
                          <a:effectLst/>
                          <a:latin typeface="+mn-lt"/>
                        </a:rPr>
                        <a:t>In a café or library</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extLst>
                  <a:ext uri="{0D108BD9-81ED-4DB2-BD59-A6C34878D82A}">
                    <a16:rowId xmlns:a16="http://schemas.microsoft.com/office/drawing/2014/main" val="4116338238"/>
                  </a:ext>
                </a:extLst>
              </a:tr>
            </a:tbl>
          </a:graphicData>
        </a:graphic>
      </p:graphicFrame>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23</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
        <p:nvSpPr>
          <p:cNvPr id="6" name="TextBox 5">
            <a:extLst>
              <a:ext uri="{FF2B5EF4-FFF2-40B4-BE49-F238E27FC236}">
                <a16:creationId xmlns:a16="http://schemas.microsoft.com/office/drawing/2014/main" id="{BAA8633B-D058-4592-A233-27DB92A69EB4}"/>
              </a:ext>
            </a:extLst>
          </p:cNvPr>
          <p:cNvSpPr txBox="1"/>
          <p:nvPr/>
        </p:nvSpPr>
        <p:spPr>
          <a:xfrm>
            <a:off x="400711" y="4149219"/>
            <a:ext cx="2186078" cy="523220"/>
          </a:xfrm>
          <a:prstGeom prst="rect">
            <a:avLst/>
          </a:prstGeom>
          <a:solidFill>
            <a:schemeClr val="bg1"/>
          </a:solidFill>
          <a:ln w="28575">
            <a:solidFill>
              <a:schemeClr val="accent1"/>
            </a:solidFill>
          </a:ln>
        </p:spPr>
        <p:txBody>
          <a:bodyPr wrap="square" rtlCol="0">
            <a:spAutoFit/>
          </a:bodyPr>
          <a:lstStyle/>
          <a:p>
            <a:r>
              <a:rPr lang="en-GB" sz="1400" dirty="0"/>
              <a:t>Survey prior to pilot this was 12% during term time</a:t>
            </a:r>
          </a:p>
        </p:txBody>
      </p:sp>
      <p:cxnSp>
        <p:nvCxnSpPr>
          <p:cNvPr id="8" name="Straight Arrow Connector 7">
            <a:extLst>
              <a:ext uri="{FF2B5EF4-FFF2-40B4-BE49-F238E27FC236}">
                <a16:creationId xmlns:a16="http://schemas.microsoft.com/office/drawing/2014/main" id="{57E4EEE1-2ED9-4D9A-987B-09BEE522395F}"/>
              </a:ext>
            </a:extLst>
          </p:cNvPr>
          <p:cNvCxnSpPr>
            <a:cxnSpLocks/>
          </p:cNvCxnSpPr>
          <p:nvPr/>
        </p:nvCxnSpPr>
        <p:spPr>
          <a:xfrm>
            <a:off x="2586789" y="4463716"/>
            <a:ext cx="1143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44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Where we work</a:t>
            </a:r>
          </a:p>
        </p:txBody>
      </p:sp>
      <p:graphicFrame>
        <p:nvGraphicFramePr>
          <p:cNvPr id="2" name="Table 1">
            <a:extLst>
              <a:ext uri="{FF2B5EF4-FFF2-40B4-BE49-F238E27FC236}">
                <a16:creationId xmlns:a16="http://schemas.microsoft.com/office/drawing/2014/main" id="{4477819C-154D-4F16-86AF-509B5EF31B74}"/>
              </a:ext>
            </a:extLst>
          </p:cNvPr>
          <p:cNvGraphicFramePr>
            <a:graphicFrameLocks noGrp="1"/>
          </p:cNvGraphicFramePr>
          <p:nvPr>
            <p:extLst>
              <p:ext uri="{D42A27DB-BD31-4B8C-83A1-F6EECF244321}">
                <p14:modId xmlns:p14="http://schemas.microsoft.com/office/powerpoint/2010/main" val="788510460"/>
              </p:ext>
            </p:extLst>
          </p:nvPr>
        </p:nvGraphicFramePr>
        <p:xfrm>
          <a:off x="719033" y="1503995"/>
          <a:ext cx="7091876" cy="5449313"/>
        </p:xfrm>
        <a:graphic>
          <a:graphicData uri="http://schemas.openxmlformats.org/drawingml/2006/table">
            <a:tbl>
              <a:tblPr>
                <a:tableStyleId>{B301B821-A1FF-4177-AEE7-76D212191A09}</a:tableStyleId>
              </a:tblPr>
              <a:tblGrid>
                <a:gridCol w="2709936">
                  <a:extLst>
                    <a:ext uri="{9D8B030D-6E8A-4147-A177-3AD203B41FA5}">
                      <a16:colId xmlns:a16="http://schemas.microsoft.com/office/drawing/2014/main" val="1507252298"/>
                    </a:ext>
                  </a:extLst>
                </a:gridCol>
                <a:gridCol w="876388">
                  <a:extLst>
                    <a:ext uri="{9D8B030D-6E8A-4147-A177-3AD203B41FA5}">
                      <a16:colId xmlns:a16="http://schemas.microsoft.com/office/drawing/2014/main" val="4113937139"/>
                    </a:ext>
                  </a:extLst>
                </a:gridCol>
                <a:gridCol w="876388">
                  <a:extLst>
                    <a:ext uri="{9D8B030D-6E8A-4147-A177-3AD203B41FA5}">
                      <a16:colId xmlns:a16="http://schemas.microsoft.com/office/drawing/2014/main" val="3713448127"/>
                    </a:ext>
                  </a:extLst>
                </a:gridCol>
                <a:gridCol w="876388">
                  <a:extLst>
                    <a:ext uri="{9D8B030D-6E8A-4147-A177-3AD203B41FA5}">
                      <a16:colId xmlns:a16="http://schemas.microsoft.com/office/drawing/2014/main" val="3336310305"/>
                    </a:ext>
                  </a:extLst>
                </a:gridCol>
                <a:gridCol w="876388">
                  <a:extLst>
                    <a:ext uri="{9D8B030D-6E8A-4147-A177-3AD203B41FA5}">
                      <a16:colId xmlns:a16="http://schemas.microsoft.com/office/drawing/2014/main" val="1365220751"/>
                    </a:ext>
                  </a:extLst>
                </a:gridCol>
                <a:gridCol w="876388">
                  <a:extLst>
                    <a:ext uri="{9D8B030D-6E8A-4147-A177-3AD203B41FA5}">
                      <a16:colId xmlns:a16="http://schemas.microsoft.com/office/drawing/2014/main" val="1363175578"/>
                    </a:ext>
                  </a:extLst>
                </a:gridCol>
              </a:tblGrid>
              <a:tr h="301936">
                <a:tc rowSpan="2">
                  <a:txBody>
                    <a:bodyPr/>
                    <a:lstStyle/>
                    <a:p>
                      <a:pPr algn="l" fontAlgn="ctr"/>
                      <a:r>
                        <a:rPr lang="en-GB" sz="1400" b="1" dirty="0">
                          <a:effectLst/>
                          <a:latin typeface="+mn-lt"/>
                        </a:rPr>
                        <a:t>Percentage of time spent</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4">
                  <a:txBody>
                    <a:bodyPr/>
                    <a:lstStyle/>
                    <a:p>
                      <a:pPr fontAlgn="ctr"/>
                      <a:r>
                        <a:rPr lang="en-GB" sz="1400" b="1" dirty="0">
                          <a:effectLst/>
                        </a:rPr>
                        <a:t>What staff/student category are you?</a:t>
                      </a: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338112"/>
                  </a:ext>
                </a:extLst>
              </a:tr>
              <a:tr h="951513">
                <a:tc vMerge="1">
                  <a:txBody>
                    <a:bodyPr/>
                    <a:lstStyle/>
                    <a:p>
                      <a:endParaRPr lang="en-GB"/>
                    </a:p>
                  </a:txBody>
                  <a:tcPr/>
                </a:tc>
                <a:tc vMerge="1">
                  <a:txBody>
                    <a:bodyPr/>
                    <a:lstStyle/>
                    <a:p>
                      <a:endParaRPr lang="en-GB"/>
                    </a:p>
                  </a:txBody>
                  <a:tcPr/>
                </a:tc>
                <a:tc>
                  <a:txBody>
                    <a:bodyPr/>
                    <a:lstStyle/>
                    <a:p>
                      <a:pPr algn="ctr" fontAlgn="b"/>
                      <a:r>
                        <a:rPr lang="en-GB" sz="1100" b="1" dirty="0">
                          <a:solidFill>
                            <a:srgbClr val="404040"/>
                          </a:solidFill>
                          <a:effectLst/>
                          <a:latin typeface="Arial" panose="020B0604020202020204" pitchFamily="34" charset="0"/>
                        </a:rPr>
                        <a:t>Academic</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PDRA</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PGR</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PS Admin</a:t>
                      </a:r>
                      <a:endParaRPr lang="en-GB" sz="1100" dirty="0">
                        <a:solidFill>
                          <a:srgbClr val="404040"/>
                        </a:solidFill>
                        <a:effectLst/>
                        <a:latin typeface="Arial" panose="020B0604020202020204" pitchFamily="34" charset="0"/>
                      </a:endParaRPr>
                    </a:p>
                  </a:txBody>
                  <a:tcPr marL="11215" marR="11215" marT="11215" marB="11215" anchor="b"/>
                </a:tc>
                <a:extLst>
                  <a:ext uri="{0D108BD9-81ED-4DB2-BD59-A6C34878D82A}">
                    <a16:rowId xmlns:a16="http://schemas.microsoft.com/office/drawing/2014/main" val="2966282076"/>
                  </a:ext>
                </a:extLst>
              </a:tr>
              <a:tr h="299908">
                <a:tc>
                  <a:txBody>
                    <a:bodyPr/>
                    <a:lstStyle/>
                    <a:p>
                      <a:pPr algn="r" fontAlgn="t"/>
                      <a:r>
                        <a:rPr lang="en-GB" sz="1400" b="1" dirty="0">
                          <a:solidFill>
                            <a:srgbClr val="404040"/>
                          </a:solidFill>
                          <a:effectLst/>
                          <a:latin typeface="+mn-lt"/>
                        </a:rPr>
                        <a:t>At a workstation in the pilot workspace</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49</a:t>
                      </a:r>
                      <a:endParaRPr lang="en-GB" sz="1400" dirty="0">
                        <a:solidFill>
                          <a:srgbClr val="404040"/>
                        </a:solidFill>
                        <a:effectLst/>
                        <a:latin typeface="+mn-lt"/>
                      </a:endParaRPr>
                    </a:p>
                  </a:txBody>
                  <a:tcPr marL="11215" marR="11215" marT="11215" marB="11215">
                    <a:solidFill>
                      <a:srgbClr val="EFEFEF"/>
                    </a:solidFill>
                  </a:tcPr>
                </a:tc>
                <a:tc>
                  <a:txBody>
                    <a:bodyPr/>
                    <a:lstStyle/>
                    <a:p>
                      <a:pPr algn="ctr" fontAlgn="t"/>
                      <a:r>
                        <a:rPr lang="en-GB" sz="1400" dirty="0">
                          <a:solidFill>
                            <a:srgbClr val="404040"/>
                          </a:solidFill>
                          <a:effectLst/>
                          <a:latin typeface="+mn-lt"/>
                        </a:rPr>
                        <a:t>35</a:t>
                      </a:r>
                    </a:p>
                  </a:txBody>
                  <a:tcPr marL="11215" marR="11215" marT="11215" marB="11215"/>
                </a:tc>
                <a:tc>
                  <a:txBody>
                    <a:bodyPr/>
                    <a:lstStyle/>
                    <a:p>
                      <a:pPr algn="ctr" fontAlgn="t"/>
                      <a:r>
                        <a:rPr lang="en-GB" sz="1400" dirty="0">
                          <a:solidFill>
                            <a:srgbClr val="404040"/>
                          </a:solidFill>
                          <a:effectLst/>
                          <a:latin typeface="+mn-lt"/>
                        </a:rPr>
                        <a:t>66</a:t>
                      </a:r>
                    </a:p>
                  </a:txBody>
                  <a:tcPr marL="11215" marR="11215" marT="11215" marB="11215"/>
                </a:tc>
                <a:tc>
                  <a:txBody>
                    <a:bodyPr/>
                    <a:lstStyle/>
                    <a:p>
                      <a:pPr algn="ctr" fontAlgn="t"/>
                      <a:r>
                        <a:rPr lang="en-GB" sz="1400" dirty="0">
                          <a:solidFill>
                            <a:srgbClr val="404040"/>
                          </a:solidFill>
                          <a:effectLst/>
                          <a:latin typeface="+mn-lt"/>
                        </a:rPr>
                        <a:t>54</a:t>
                      </a:r>
                    </a:p>
                  </a:txBody>
                  <a:tcPr marL="11215" marR="11215" marT="11215" marB="11215"/>
                </a:tc>
                <a:tc>
                  <a:txBody>
                    <a:bodyPr/>
                    <a:lstStyle/>
                    <a:p>
                      <a:pPr algn="ctr" fontAlgn="t"/>
                      <a:r>
                        <a:rPr lang="en-GB" sz="1400" dirty="0">
                          <a:solidFill>
                            <a:srgbClr val="404040"/>
                          </a:solidFill>
                          <a:effectLst/>
                          <a:latin typeface="+mn-lt"/>
                        </a:rPr>
                        <a:t>52</a:t>
                      </a:r>
                    </a:p>
                  </a:txBody>
                  <a:tcPr marL="11215" marR="11215" marT="11215" marB="11215"/>
                </a:tc>
                <a:extLst>
                  <a:ext uri="{0D108BD9-81ED-4DB2-BD59-A6C34878D82A}">
                    <a16:rowId xmlns:a16="http://schemas.microsoft.com/office/drawing/2014/main" val="3809601757"/>
                  </a:ext>
                </a:extLst>
              </a:tr>
              <a:tr h="403882">
                <a:tc>
                  <a:txBody>
                    <a:bodyPr/>
                    <a:lstStyle/>
                    <a:p>
                      <a:pPr algn="r" fontAlgn="t"/>
                      <a:r>
                        <a:rPr lang="en-GB" sz="1400" b="1" dirty="0">
                          <a:solidFill>
                            <a:srgbClr val="404040"/>
                          </a:solidFill>
                          <a:effectLst/>
                          <a:latin typeface="+mn-lt"/>
                        </a:rPr>
                        <a:t>In meeting rooms or communal spaces in the pilot workspace</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13</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16</a:t>
                      </a:r>
                    </a:p>
                  </a:txBody>
                  <a:tcPr marL="11215" marR="11215" marT="11215" marB="11215"/>
                </a:tc>
                <a:tc>
                  <a:txBody>
                    <a:bodyPr/>
                    <a:lstStyle/>
                    <a:p>
                      <a:pPr algn="ctr" fontAlgn="t"/>
                      <a:r>
                        <a:rPr lang="en-GB" sz="1400" dirty="0">
                          <a:solidFill>
                            <a:srgbClr val="404040"/>
                          </a:solidFill>
                          <a:effectLst/>
                          <a:latin typeface="+mn-lt"/>
                        </a:rPr>
                        <a:t>10</a:t>
                      </a:r>
                    </a:p>
                  </a:txBody>
                  <a:tcPr marL="11215" marR="11215" marT="11215" marB="11215"/>
                </a:tc>
                <a:tc>
                  <a:txBody>
                    <a:bodyPr/>
                    <a:lstStyle/>
                    <a:p>
                      <a:pPr algn="ctr" fontAlgn="t"/>
                      <a:r>
                        <a:rPr lang="en-GB" sz="1400" dirty="0">
                          <a:solidFill>
                            <a:srgbClr val="404040"/>
                          </a:solidFill>
                          <a:effectLst/>
                          <a:latin typeface="+mn-lt"/>
                        </a:rPr>
                        <a:t>7</a:t>
                      </a:r>
                    </a:p>
                  </a:txBody>
                  <a:tcPr marL="11215" marR="11215" marT="11215" marB="11215"/>
                </a:tc>
                <a:tc>
                  <a:txBody>
                    <a:bodyPr/>
                    <a:lstStyle/>
                    <a:p>
                      <a:pPr algn="ctr" fontAlgn="t"/>
                      <a:r>
                        <a:rPr lang="en-GB" sz="1400" dirty="0">
                          <a:solidFill>
                            <a:srgbClr val="404040"/>
                          </a:solidFill>
                          <a:effectLst/>
                          <a:latin typeface="+mn-lt"/>
                        </a:rPr>
                        <a:t>22</a:t>
                      </a:r>
                    </a:p>
                  </a:txBody>
                  <a:tcPr marL="11215" marR="11215" marT="11215" marB="11215"/>
                </a:tc>
                <a:extLst>
                  <a:ext uri="{0D108BD9-81ED-4DB2-BD59-A6C34878D82A}">
                    <a16:rowId xmlns:a16="http://schemas.microsoft.com/office/drawing/2014/main" val="1217587704"/>
                  </a:ext>
                </a:extLst>
              </a:tr>
              <a:tr h="403882">
                <a:tc>
                  <a:txBody>
                    <a:bodyPr/>
                    <a:lstStyle/>
                    <a:p>
                      <a:pPr algn="r" fontAlgn="t"/>
                      <a:r>
                        <a:rPr lang="en-GB" sz="1400" b="1" dirty="0">
                          <a:solidFill>
                            <a:srgbClr val="404040"/>
                          </a:solidFill>
                          <a:effectLst/>
                          <a:latin typeface="+mn-lt"/>
                        </a:rPr>
                        <a:t>In meeting rooms or communal spaces elsewhere</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8</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10</a:t>
                      </a:r>
                    </a:p>
                  </a:txBody>
                  <a:tcPr marL="11215" marR="11215" marT="11215" marB="11215"/>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16</a:t>
                      </a:r>
                    </a:p>
                  </a:txBody>
                  <a:tcPr marL="11215" marR="11215" marT="11215" marB="11215"/>
                </a:tc>
                <a:extLst>
                  <a:ext uri="{0D108BD9-81ED-4DB2-BD59-A6C34878D82A}">
                    <a16:rowId xmlns:a16="http://schemas.microsoft.com/office/drawing/2014/main" val="1120049915"/>
                  </a:ext>
                </a:extLst>
              </a:tr>
              <a:tr h="299908">
                <a:tc>
                  <a:txBody>
                    <a:bodyPr/>
                    <a:lstStyle/>
                    <a:p>
                      <a:pPr algn="r" fontAlgn="t"/>
                      <a:r>
                        <a:rPr lang="en-GB" sz="1400" b="1" dirty="0">
                          <a:solidFill>
                            <a:srgbClr val="404040"/>
                          </a:solidFill>
                          <a:effectLst/>
                          <a:latin typeface="+mn-lt"/>
                        </a:rPr>
                        <a:t>In a teaching room/lab</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7</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9</a:t>
                      </a:r>
                    </a:p>
                  </a:txBody>
                  <a:tcPr marL="11215" marR="11215" marT="11215" marB="11215"/>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10</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extLst>
                  <a:ext uri="{0D108BD9-81ED-4DB2-BD59-A6C34878D82A}">
                    <a16:rowId xmlns:a16="http://schemas.microsoft.com/office/drawing/2014/main" val="1027903544"/>
                  </a:ext>
                </a:extLst>
              </a:tr>
              <a:tr h="299908">
                <a:tc>
                  <a:txBody>
                    <a:bodyPr/>
                    <a:lstStyle/>
                    <a:p>
                      <a:pPr algn="r" fontAlgn="t"/>
                      <a:r>
                        <a:rPr lang="en-GB" sz="1400" b="1" dirty="0">
                          <a:solidFill>
                            <a:srgbClr val="404040"/>
                          </a:solidFill>
                          <a:effectLst/>
                          <a:latin typeface="+mn-lt"/>
                        </a:rPr>
                        <a:t>At home</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6</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7</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8</a:t>
                      </a:r>
                    </a:p>
                  </a:txBody>
                  <a:tcPr marL="11215" marR="11215" marT="11215" marB="11215"/>
                </a:tc>
                <a:tc>
                  <a:txBody>
                    <a:bodyPr/>
                    <a:lstStyle/>
                    <a:p>
                      <a:pPr algn="ctr" fontAlgn="t"/>
                      <a:r>
                        <a:rPr lang="en-GB" sz="1400" dirty="0">
                          <a:solidFill>
                            <a:srgbClr val="404040"/>
                          </a:solidFill>
                          <a:effectLst/>
                          <a:latin typeface="+mn-lt"/>
                        </a:rPr>
                        <a:t>4</a:t>
                      </a:r>
                    </a:p>
                  </a:txBody>
                  <a:tcPr marL="11215" marR="11215" marT="11215" marB="11215"/>
                </a:tc>
                <a:extLst>
                  <a:ext uri="{0D108BD9-81ED-4DB2-BD59-A6C34878D82A}">
                    <a16:rowId xmlns:a16="http://schemas.microsoft.com/office/drawing/2014/main" val="3351082818"/>
                  </a:ext>
                </a:extLst>
              </a:tr>
              <a:tr h="299908">
                <a:tc>
                  <a:txBody>
                    <a:bodyPr/>
                    <a:lstStyle/>
                    <a:p>
                      <a:pPr algn="r" fontAlgn="t"/>
                      <a:r>
                        <a:rPr lang="en-GB" sz="1400" b="1" dirty="0">
                          <a:solidFill>
                            <a:srgbClr val="404040"/>
                          </a:solidFill>
                          <a:effectLst/>
                          <a:latin typeface="+mn-lt"/>
                        </a:rPr>
                        <a:t>In labs</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5</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4</a:t>
                      </a:r>
                    </a:p>
                  </a:txBody>
                  <a:tcPr marL="11215" marR="11215" marT="11215" marB="11215"/>
                </a:tc>
                <a:tc>
                  <a:txBody>
                    <a:bodyPr/>
                    <a:lstStyle/>
                    <a:p>
                      <a:pPr algn="ctr" fontAlgn="t"/>
                      <a:r>
                        <a:rPr lang="en-GB" sz="1400" dirty="0">
                          <a:solidFill>
                            <a:srgbClr val="404040"/>
                          </a:solidFill>
                          <a:effectLst/>
                          <a:latin typeface="+mn-lt"/>
                        </a:rPr>
                        <a:t>4</a:t>
                      </a:r>
                    </a:p>
                  </a:txBody>
                  <a:tcPr marL="11215" marR="11215" marT="11215" marB="11215"/>
                </a:tc>
                <a:tc>
                  <a:txBody>
                    <a:bodyPr/>
                    <a:lstStyle/>
                    <a:p>
                      <a:pPr algn="ctr" fontAlgn="t"/>
                      <a:r>
                        <a:rPr lang="en-GB" sz="1400" dirty="0">
                          <a:solidFill>
                            <a:srgbClr val="404040"/>
                          </a:solidFill>
                          <a:effectLst/>
                          <a:latin typeface="+mn-lt"/>
                        </a:rPr>
                        <a:t>10</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extLst>
                  <a:ext uri="{0D108BD9-81ED-4DB2-BD59-A6C34878D82A}">
                    <a16:rowId xmlns:a16="http://schemas.microsoft.com/office/drawing/2014/main" val="3640693804"/>
                  </a:ext>
                </a:extLst>
              </a:tr>
              <a:tr h="403882">
                <a:tc>
                  <a:txBody>
                    <a:bodyPr/>
                    <a:lstStyle/>
                    <a:p>
                      <a:pPr algn="r" fontAlgn="t"/>
                      <a:r>
                        <a:rPr lang="en-GB" sz="1400" b="1" dirty="0">
                          <a:solidFill>
                            <a:srgbClr val="404040"/>
                          </a:solidFill>
                          <a:effectLst/>
                          <a:latin typeface="+mn-lt"/>
                        </a:rPr>
                        <a:t>In the workplace I occupied before the pilot</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3</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6</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4</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extLst>
                  <a:ext uri="{0D108BD9-81ED-4DB2-BD59-A6C34878D82A}">
                    <a16:rowId xmlns:a16="http://schemas.microsoft.com/office/drawing/2014/main" val="968526546"/>
                  </a:ext>
                </a:extLst>
              </a:tr>
              <a:tr h="299908">
                <a:tc>
                  <a:txBody>
                    <a:bodyPr/>
                    <a:lstStyle/>
                    <a:p>
                      <a:pPr algn="r" fontAlgn="t"/>
                      <a:r>
                        <a:rPr lang="en-GB" sz="1400" b="1" dirty="0">
                          <a:solidFill>
                            <a:srgbClr val="404040"/>
                          </a:solidFill>
                          <a:effectLst/>
                          <a:latin typeface="+mn-lt"/>
                        </a:rPr>
                        <a:t>In transit</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2</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4</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extLst>
                  <a:ext uri="{0D108BD9-81ED-4DB2-BD59-A6C34878D82A}">
                    <a16:rowId xmlns:a16="http://schemas.microsoft.com/office/drawing/2014/main" val="4083991289"/>
                  </a:ext>
                </a:extLst>
              </a:tr>
              <a:tr h="299908">
                <a:tc>
                  <a:txBody>
                    <a:bodyPr/>
                    <a:lstStyle/>
                    <a:p>
                      <a:pPr algn="r" fontAlgn="t"/>
                      <a:r>
                        <a:rPr lang="en-GB" sz="1400" b="1" dirty="0">
                          <a:solidFill>
                            <a:srgbClr val="404040"/>
                          </a:solidFill>
                          <a:effectLst/>
                          <a:latin typeface="+mn-lt"/>
                        </a:rPr>
                        <a:t>Abroad</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2</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10</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extLst>
                  <a:ext uri="{0D108BD9-81ED-4DB2-BD59-A6C34878D82A}">
                    <a16:rowId xmlns:a16="http://schemas.microsoft.com/office/drawing/2014/main" val="95013684"/>
                  </a:ext>
                </a:extLst>
              </a:tr>
              <a:tr h="299908">
                <a:tc>
                  <a:txBody>
                    <a:bodyPr/>
                    <a:lstStyle/>
                    <a:p>
                      <a:pPr algn="r" fontAlgn="t"/>
                      <a:r>
                        <a:rPr lang="en-GB" sz="1400" b="1" dirty="0">
                          <a:solidFill>
                            <a:srgbClr val="404040"/>
                          </a:solidFill>
                          <a:effectLst/>
                          <a:latin typeface="+mn-lt"/>
                        </a:rPr>
                        <a:t>Elsewhere on campus</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2</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3</a:t>
                      </a:r>
                    </a:p>
                  </a:txBody>
                  <a:tcPr marL="11215" marR="11215" marT="11215" marB="11215"/>
                </a:tc>
                <a:extLst>
                  <a:ext uri="{0D108BD9-81ED-4DB2-BD59-A6C34878D82A}">
                    <a16:rowId xmlns:a16="http://schemas.microsoft.com/office/drawing/2014/main" val="4242447318"/>
                  </a:ext>
                </a:extLst>
              </a:tr>
              <a:tr h="299908">
                <a:tc>
                  <a:txBody>
                    <a:bodyPr/>
                    <a:lstStyle/>
                    <a:p>
                      <a:pPr algn="r" fontAlgn="t"/>
                      <a:r>
                        <a:rPr lang="en-GB" sz="1400" b="1" dirty="0">
                          <a:solidFill>
                            <a:srgbClr val="404040"/>
                          </a:solidFill>
                          <a:effectLst/>
                          <a:latin typeface="+mn-lt"/>
                        </a:rPr>
                        <a:t>Visiting other institutions</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3</a:t>
                      </a:r>
                    </a:p>
                  </a:txBody>
                  <a:tcPr marL="11215" marR="11215" marT="11215" marB="11215"/>
                </a:tc>
                <a:tc>
                  <a:txBody>
                    <a:bodyPr/>
                    <a:lstStyle/>
                    <a:p>
                      <a:pPr algn="ctr" fontAlgn="t"/>
                      <a:r>
                        <a:rPr lang="en-GB" sz="1400" dirty="0">
                          <a:solidFill>
                            <a:srgbClr val="404040"/>
                          </a:solidFill>
                          <a:effectLst/>
                          <a:latin typeface="+mn-lt"/>
                        </a:rPr>
                        <a:t>2</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extLst>
                  <a:ext uri="{0D108BD9-81ED-4DB2-BD59-A6C34878D82A}">
                    <a16:rowId xmlns:a16="http://schemas.microsoft.com/office/drawing/2014/main" val="3961687076"/>
                  </a:ext>
                </a:extLst>
              </a:tr>
              <a:tr h="299908">
                <a:tc>
                  <a:txBody>
                    <a:bodyPr/>
                    <a:lstStyle/>
                    <a:p>
                      <a:pPr algn="r" fontAlgn="t"/>
                      <a:r>
                        <a:rPr lang="en-GB" sz="1400" b="1" dirty="0">
                          <a:solidFill>
                            <a:srgbClr val="404040"/>
                          </a:solidFill>
                          <a:effectLst/>
                          <a:latin typeface="+mn-lt"/>
                        </a:rPr>
                        <a:t>In a café or library</a:t>
                      </a:r>
                      <a:endParaRPr lang="en-GB" sz="1400" dirty="0">
                        <a:solidFill>
                          <a:srgbClr val="404040"/>
                        </a:solidFill>
                        <a:effectLst/>
                        <a:latin typeface="+mn-lt"/>
                      </a:endParaRPr>
                    </a:p>
                  </a:txBody>
                  <a:tcPr marL="11215" marR="11215" marT="11215" marB="11215"/>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1215" marR="11215" marT="11215" marB="11215">
                    <a:solidFill>
                      <a:schemeClr val="accent4"/>
                    </a:solidFill>
                  </a:tcPr>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0</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tc>
                  <a:txBody>
                    <a:bodyPr/>
                    <a:lstStyle/>
                    <a:p>
                      <a:pPr algn="ctr" fontAlgn="t"/>
                      <a:r>
                        <a:rPr lang="en-GB" sz="1400" dirty="0">
                          <a:solidFill>
                            <a:srgbClr val="404040"/>
                          </a:solidFill>
                          <a:effectLst/>
                          <a:latin typeface="+mn-lt"/>
                        </a:rPr>
                        <a:t>1</a:t>
                      </a:r>
                    </a:p>
                  </a:txBody>
                  <a:tcPr marL="11215" marR="11215" marT="11215" marB="11215"/>
                </a:tc>
                <a:extLst>
                  <a:ext uri="{0D108BD9-81ED-4DB2-BD59-A6C34878D82A}">
                    <a16:rowId xmlns:a16="http://schemas.microsoft.com/office/drawing/2014/main" val="4116338238"/>
                  </a:ext>
                </a:extLst>
              </a:tr>
            </a:tbl>
          </a:graphicData>
        </a:graphic>
      </p:graphicFrame>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24</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
        <p:nvSpPr>
          <p:cNvPr id="6" name="Rectangle 5">
            <a:extLst>
              <a:ext uri="{FF2B5EF4-FFF2-40B4-BE49-F238E27FC236}">
                <a16:creationId xmlns:a16="http://schemas.microsoft.com/office/drawing/2014/main" id="{06C657E6-D954-4EE8-9349-C9722AEA96EE}"/>
              </a:ext>
            </a:extLst>
          </p:cNvPr>
          <p:cNvSpPr/>
          <p:nvPr/>
        </p:nvSpPr>
        <p:spPr>
          <a:xfrm>
            <a:off x="5385662" y="5772852"/>
            <a:ext cx="469231" cy="21656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5BB4D8F-B330-448A-B6C6-9939B3F79564}"/>
              </a:ext>
            </a:extLst>
          </p:cNvPr>
          <p:cNvSpPr/>
          <p:nvPr/>
        </p:nvSpPr>
        <p:spPr>
          <a:xfrm>
            <a:off x="6296959" y="4120367"/>
            <a:ext cx="469231" cy="21656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67AC5130-DF8D-4980-9F69-E987202BDB5C}"/>
              </a:ext>
            </a:extLst>
          </p:cNvPr>
          <p:cNvSpPr/>
          <p:nvPr/>
        </p:nvSpPr>
        <p:spPr>
          <a:xfrm>
            <a:off x="6296960" y="4754349"/>
            <a:ext cx="469231" cy="21656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A3C04B34-319E-44A0-89FE-AAAC9DFBDF7F}"/>
              </a:ext>
            </a:extLst>
          </p:cNvPr>
          <p:cNvSpPr/>
          <p:nvPr/>
        </p:nvSpPr>
        <p:spPr>
          <a:xfrm>
            <a:off x="7864156" y="2823745"/>
            <a:ext cx="2632507" cy="3131285"/>
          </a:xfrm>
          <a:prstGeom prst="roundRect">
            <a:avLst/>
          </a:prstGeom>
          <a:solidFill>
            <a:schemeClr val="bg1"/>
          </a:solidFill>
          <a:ln w="28575">
            <a:solidFill>
              <a:srgbClr val="08C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Similar responses when compared with the survey responses prior to the pilot. The areas of change (increased time) difference are shown highlighted</a:t>
            </a:r>
          </a:p>
          <a:p>
            <a:pPr marL="285750" indent="-285750">
              <a:buFont typeface="Arial" panose="020B0604020202020204" pitchFamily="34" charset="0"/>
              <a:buChar char="•"/>
            </a:pPr>
            <a:endParaRPr lang="en-GB" sz="1400" dirty="0">
              <a:solidFill>
                <a:schemeClr val="tx1"/>
              </a:solidFill>
            </a:endParaRPr>
          </a:p>
          <a:p>
            <a:pPr marL="285750" indent="-285750">
              <a:buFont typeface="Arial" panose="020B0604020202020204" pitchFamily="34" charset="0"/>
              <a:buChar char="•"/>
            </a:pPr>
            <a:r>
              <a:rPr lang="en-GB" sz="1400" dirty="0">
                <a:solidFill>
                  <a:schemeClr val="tx1"/>
                </a:solidFill>
              </a:rPr>
              <a:t>Some working in previous location reported to support UCAS interviews (</a:t>
            </a:r>
            <a:r>
              <a:rPr lang="en-GB" sz="1400" dirty="0">
                <a:solidFill>
                  <a:srgbClr val="FF0000"/>
                </a:solidFill>
              </a:rPr>
              <a:t>any other items to record?)</a:t>
            </a:r>
          </a:p>
        </p:txBody>
      </p:sp>
    </p:spTree>
    <p:extLst>
      <p:ext uri="{BB962C8B-B14F-4D97-AF65-F5344CB8AC3E}">
        <p14:creationId xmlns:p14="http://schemas.microsoft.com/office/powerpoint/2010/main" val="2703197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Where we work</a:t>
            </a:r>
          </a:p>
        </p:txBody>
      </p:sp>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25</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pic>
        <p:nvPicPr>
          <p:cNvPr id="11" name="Picture 10">
            <a:extLst>
              <a:ext uri="{FF2B5EF4-FFF2-40B4-BE49-F238E27FC236}">
                <a16:creationId xmlns:a16="http://schemas.microsoft.com/office/drawing/2014/main" id="{F5C2776F-80AC-4C51-843A-3C5118172F4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1282" y="2481183"/>
            <a:ext cx="9051766" cy="4150963"/>
          </a:xfrm>
          <a:prstGeom prst="rect">
            <a:avLst/>
          </a:prstGeom>
        </p:spPr>
      </p:pic>
      <p:sp>
        <p:nvSpPr>
          <p:cNvPr id="14" name="Rectangle: Rounded Corners 13">
            <a:extLst>
              <a:ext uri="{FF2B5EF4-FFF2-40B4-BE49-F238E27FC236}">
                <a16:creationId xmlns:a16="http://schemas.microsoft.com/office/drawing/2014/main" id="{97C9B9D7-5124-4D30-9722-59E8D322B08C}"/>
              </a:ext>
            </a:extLst>
          </p:cNvPr>
          <p:cNvSpPr/>
          <p:nvPr/>
        </p:nvSpPr>
        <p:spPr>
          <a:xfrm>
            <a:off x="7179400" y="1236261"/>
            <a:ext cx="2632507" cy="1811733"/>
          </a:xfrm>
          <a:prstGeom prst="roundRect">
            <a:avLst/>
          </a:prstGeom>
          <a:solidFill>
            <a:schemeClr val="bg1"/>
          </a:solidFill>
          <a:ln w="28575">
            <a:solidFill>
              <a:srgbClr val="08C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pilot workspace was used as the prime work location during the pilot with a couple of exceptions</a:t>
            </a:r>
          </a:p>
        </p:txBody>
      </p:sp>
      <p:cxnSp>
        <p:nvCxnSpPr>
          <p:cNvPr id="15" name="Straight Connector 14">
            <a:extLst>
              <a:ext uri="{FF2B5EF4-FFF2-40B4-BE49-F238E27FC236}">
                <a16:creationId xmlns:a16="http://schemas.microsoft.com/office/drawing/2014/main" id="{26DB3F4A-F8BA-4C9C-B7E4-77ABBDC5FC32}"/>
              </a:ext>
            </a:extLst>
          </p:cNvPr>
          <p:cNvCxnSpPr>
            <a:cxnSpLocks/>
          </p:cNvCxnSpPr>
          <p:nvPr/>
        </p:nvCxnSpPr>
        <p:spPr>
          <a:xfrm>
            <a:off x="189808" y="4939365"/>
            <a:ext cx="826823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37E05C4-D0E6-4C0B-A160-09D6D0DD3F8D}"/>
              </a:ext>
            </a:extLst>
          </p:cNvPr>
          <p:cNvSpPr txBox="1"/>
          <p:nvPr/>
        </p:nvSpPr>
        <p:spPr>
          <a:xfrm>
            <a:off x="400711" y="1411983"/>
            <a:ext cx="478073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How often have you been in the pilot space?</a:t>
            </a:r>
          </a:p>
        </p:txBody>
      </p:sp>
      <p:sp>
        <p:nvSpPr>
          <p:cNvPr id="17" name="TextBox 16">
            <a:extLst>
              <a:ext uri="{FF2B5EF4-FFF2-40B4-BE49-F238E27FC236}">
                <a16:creationId xmlns:a16="http://schemas.microsoft.com/office/drawing/2014/main" id="{ABAA436E-AFC6-42CD-83AD-E024E4B477B6}"/>
              </a:ext>
            </a:extLst>
          </p:cNvPr>
          <p:cNvSpPr txBox="1"/>
          <p:nvPr/>
        </p:nvSpPr>
        <p:spPr>
          <a:xfrm>
            <a:off x="7480571" y="5538142"/>
            <a:ext cx="2632507" cy="954107"/>
          </a:xfrm>
          <a:prstGeom prst="rect">
            <a:avLst/>
          </a:prstGeom>
          <a:noFill/>
        </p:spPr>
        <p:txBody>
          <a:bodyPr wrap="square" rtlCol="0">
            <a:spAutoFit/>
          </a:bodyPr>
          <a:lstStyle/>
          <a:p>
            <a:r>
              <a:rPr lang="en-GB" sz="1400" dirty="0"/>
              <a:t>1 respondent spent 54% in their previous desk 30% in labs and other linked environments outside of the pilot space</a:t>
            </a:r>
          </a:p>
        </p:txBody>
      </p:sp>
      <p:cxnSp>
        <p:nvCxnSpPr>
          <p:cNvPr id="18" name="Straight Arrow Connector 17">
            <a:extLst>
              <a:ext uri="{FF2B5EF4-FFF2-40B4-BE49-F238E27FC236}">
                <a16:creationId xmlns:a16="http://schemas.microsoft.com/office/drawing/2014/main" id="{F73F9E16-C94A-4CCB-A61C-C2873EA15B3B}"/>
              </a:ext>
            </a:extLst>
          </p:cNvPr>
          <p:cNvCxnSpPr/>
          <p:nvPr/>
        </p:nvCxnSpPr>
        <p:spPr>
          <a:xfrm flipH="1">
            <a:off x="6939395" y="6015196"/>
            <a:ext cx="480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403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Where we work</a:t>
            </a:r>
          </a:p>
        </p:txBody>
      </p:sp>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26</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pic>
        <p:nvPicPr>
          <p:cNvPr id="6" name="Picture 5">
            <a:extLst>
              <a:ext uri="{FF2B5EF4-FFF2-40B4-BE49-F238E27FC236}">
                <a16:creationId xmlns:a16="http://schemas.microsoft.com/office/drawing/2014/main" id="{E0641ECB-8101-462E-989B-18F06087B87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2683357"/>
            <a:ext cx="9951112" cy="4563386"/>
          </a:xfrm>
          <a:prstGeom prst="rect">
            <a:avLst/>
          </a:prstGeom>
        </p:spPr>
      </p:pic>
      <p:cxnSp>
        <p:nvCxnSpPr>
          <p:cNvPr id="8" name="Straight Connector 7">
            <a:extLst>
              <a:ext uri="{FF2B5EF4-FFF2-40B4-BE49-F238E27FC236}">
                <a16:creationId xmlns:a16="http://schemas.microsoft.com/office/drawing/2014/main" id="{B5005C23-B157-4DFF-B645-29C5642756EE}"/>
              </a:ext>
            </a:extLst>
          </p:cNvPr>
          <p:cNvCxnSpPr/>
          <p:nvPr/>
        </p:nvCxnSpPr>
        <p:spPr>
          <a:xfrm>
            <a:off x="212302" y="5431345"/>
            <a:ext cx="930998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CC9B513-2029-4840-9F22-DC9ED83221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44648" y="904170"/>
            <a:ext cx="4000621" cy="1834606"/>
          </a:xfrm>
          <a:prstGeom prst="rect">
            <a:avLst/>
          </a:prstGeom>
        </p:spPr>
      </p:pic>
      <p:sp>
        <p:nvSpPr>
          <p:cNvPr id="13" name="TextBox 12">
            <a:extLst>
              <a:ext uri="{FF2B5EF4-FFF2-40B4-BE49-F238E27FC236}">
                <a16:creationId xmlns:a16="http://schemas.microsoft.com/office/drawing/2014/main" id="{4CC573B6-D599-4FA7-B5BE-2E5C2AB3B819}"/>
              </a:ext>
            </a:extLst>
          </p:cNvPr>
          <p:cNvSpPr txBox="1"/>
          <p:nvPr/>
        </p:nvSpPr>
        <p:spPr>
          <a:xfrm>
            <a:off x="471034" y="964645"/>
            <a:ext cx="364791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Has the amount of time you spend at your desk changed?</a:t>
            </a:r>
          </a:p>
        </p:txBody>
      </p:sp>
      <p:pic>
        <p:nvPicPr>
          <p:cNvPr id="2" name="Picture 1">
            <a:extLst>
              <a:ext uri="{FF2B5EF4-FFF2-40B4-BE49-F238E27FC236}">
                <a16:creationId xmlns:a16="http://schemas.microsoft.com/office/drawing/2014/main" id="{E15F820A-7A74-49FA-B989-B0DC84E5ECCA}"/>
              </a:ext>
            </a:extLst>
          </p:cNvPr>
          <p:cNvPicPr>
            <a:picLocks noChangeAspect="1"/>
          </p:cNvPicPr>
          <p:nvPr/>
        </p:nvPicPr>
        <p:blipFill rotWithShape="1">
          <a:blip r:embed="rId4">
            <a:clrChange>
              <a:clrFrom>
                <a:srgbClr val="FFFFFF"/>
              </a:clrFrom>
              <a:clrTo>
                <a:srgbClr val="FFFFFF">
                  <a:alpha val="0"/>
                </a:srgbClr>
              </a:clrTo>
            </a:clrChange>
          </a:blip>
          <a:srcRect l="28567" r="25279"/>
          <a:stretch/>
        </p:blipFill>
        <p:spPr>
          <a:xfrm>
            <a:off x="7945270" y="723127"/>
            <a:ext cx="2402316" cy="2386939"/>
          </a:xfrm>
          <a:prstGeom prst="rect">
            <a:avLst/>
          </a:prstGeom>
        </p:spPr>
      </p:pic>
      <p:cxnSp>
        <p:nvCxnSpPr>
          <p:cNvPr id="7" name="Straight Arrow Connector 6">
            <a:extLst>
              <a:ext uri="{FF2B5EF4-FFF2-40B4-BE49-F238E27FC236}">
                <a16:creationId xmlns:a16="http://schemas.microsoft.com/office/drawing/2014/main" id="{1FCEB1F3-5614-4508-A9AE-B7FD1043A6D9}"/>
              </a:ext>
            </a:extLst>
          </p:cNvPr>
          <p:cNvCxnSpPr/>
          <p:nvPr/>
        </p:nvCxnSpPr>
        <p:spPr>
          <a:xfrm>
            <a:off x="6747164" y="1917424"/>
            <a:ext cx="1600041" cy="39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665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83F325-FE33-4C3C-8671-71C477FDA98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26310" y="723127"/>
            <a:ext cx="3243466" cy="3099031"/>
          </a:xfrm>
          <a:prstGeom prst="rect">
            <a:avLst/>
          </a:prstGeom>
        </p:spPr>
      </p:pic>
      <p:pic>
        <p:nvPicPr>
          <p:cNvPr id="3" name="Picture 2">
            <a:extLst>
              <a:ext uri="{FF2B5EF4-FFF2-40B4-BE49-F238E27FC236}">
                <a16:creationId xmlns:a16="http://schemas.microsoft.com/office/drawing/2014/main" id="{E9A37195-96CD-4021-AD47-FD47C952B8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6310" y="3911803"/>
            <a:ext cx="3243468" cy="3099031"/>
          </a:xfrm>
          <a:prstGeom prst="rect">
            <a:avLst/>
          </a:prstGeom>
        </p:spPr>
      </p:pic>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27</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Working elsewhere</a:t>
            </a:r>
          </a:p>
        </p:txBody>
      </p:sp>
      <p:sp>
        <p:nvSpPr>
          <p:cNvPr id="12" name="TextBox 11">
            <a:extLst>
              <a:ext uri="{FF2B5EF4-FFF2-40B4-BE49-F238E27FC236}">
                <a16:creationId xmlns:a16="http://schemas.microsoft.com/office/drawing/2014/main" id="{0DA31311-2647-401F-88BB-4100F2E26BA2}"/>
              </a:ext>
            </a:extLst>
          </p:cNvPr>
          <p:cNvSpPr txBox="1"/>
          <p:nvPr/>
        </p:nvSpPr>
        <p:spPr>
          <a:xfrm>
            <a:off x="666164" y="3884872"/>
            <a:ext cx="266591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Elsewhere</a:t>
            </a:r>
          </a:p>
        </p:txBody>
      </p:sp>
      <p:sp>
        <p:nvSpPr>
          <p:cNvPr id="13" name="TextBox 12">
            <a:extLst>
              <a:ext uri="{FF2B5EF4-FFF2-40B4-BE49-F238E27FC236}">
                <a16:creationId xmlns:a16="http://schemas.microsoft.com/office/drawing/2014/main" id="{D25CE295-4305-4F6C-B6FE-C950A156A577}"/>
              </a:ext>
            </a:extLst>
          </p:cNvPr>
          <p:cNvSpPr txBox="1"/>
          <p:nvPr/>
        </p:nvSpPr>
        <p:spPr>
          <a:xfrm>
            <a:off x="666164" y="758910"/>
            <a:ext cx="266591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Work from home</a:t>
            </a:r>
          </a:p>
        </p:txBody>
      </p:sp>
      <p:sp>
        <p:nvSpPr>
          <p:cNvPr id="14" name="Rectangle: Rounded Corners 13">
            <a:extLst>
              <a:ext uri="{FF2B5EF4-FFF2-40B4-BE49-F238E27FC236}">
                <a16:creationId xmlns:a16="http://schemas.microsoft.com/office/drawing/2014/main" id="{DCEA77DD-123E-48E5-8628-6886DDFA5EAC}"/>
              </a:ext>
            </a:extLst>
          </p:cNvPr>
          <p:cNvSpPr/>
          <p:nvPr/>
        </p:nvSpPr>
        <p:spPr>
          <a:xfrm>
            <a:off x="3969778" y="1330742"/>
            <a:ext cx="6595439" cy="30769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The provision of mobile technology enables individuals to be more flexible in where they choose to work both within the pilot space , elsewhere on campus or home or other location</a:t>
            </a:r>
          </a:p>
          <a:p>
            <a:pPr marL="285750" indent="-285750">
              <a:buFont typeface="Arial" panose="020B0604020202020204" pitchFamily="34" charset="0"/>
              <a:buChar char="•"/>
            </a:pPr>
            <a:r>
              <a:rPr lang="en-GB" sz="1400" dirty="0">
                <a:solidFill>
                  <a:schemeClr val="tx1"/>
                </a:solidFill>
              </a:rPr>
              <a:t>There was a leadership concern that one consequence of any dissatisfaction might be an increased level of working from home leading to a reduction in availability to research and taught students</a:t>
            </a:r>
          </a:p>
          <a:p>
            <a:pPr marL="742950" lvl="1" indent="-285750">
              <a:buFont typeface="Arial" panose="020B0604020202020204" pitchFamily="34" charset="0"/>
              <a:buChar char="•"/>
            </a:pPr>
            <a:r>
              <a:rPr lang="en-GB" sz="1400" dirty="0">
                <a:solidFill>
                  <a:schemeClr val="tx1"/>
                </a:solidFill>
              </a:rPr>
              <a:t>For all respondents the overall time spent working from home reported as 6% compared with 12% prior to the pilot based on response to mix of time and location</a:t>
            </a:r>
          </a:p>
          <a:p>
            <a:pPr marL="742950" lvl="1" indent="-285750">
              <a:buFont typeface="Arial" panose="020B0604020202020204" pitchFamily="34" charset="0"/>
              <a:buChar char="•"/>
            </a:pPr>
            <a:r>
              <a:rPr lang="en-GB" sz="1400" dirty="0">
                <a:solidFill>
                  <a:schemeClr val="tx1"/>
                </a:solidFill>
              </a:rPr>
              <a:t>7 people said it has changed since being in the pilot, and that they work from home more</a:t>
            </a:r>
          </a:p>
        </p:txBody>
      </p:sp>
      <p:graphicFrame>
        <p:nvGraphicFramePr>
          <p:cNvPr id="15" name="Table 14">
            <a:extLst>
              <a:ext uri="{FF2B5EF4-FFF2-40B4-BE49-F238E27FC236}">
                <a16:creationId xmlns:a16="http://schemas.microsoft.com/office/drawing/2014/main" id="{53425F68-02E5-4C46-9BB0-A3133718FDAB}"/>
              </a:ext>
            </a:extLst>
          </p:cNvPr>
          <p:cNvGraphicFramePr>
            <a:graphicFrameLocks noGrp="1"/>
          </p:cNvGraphicFramePr>
          <p:nvPr>
            <p:extLst>
              <p:ext uri="{D42A27DB-BD31-4B8C-83A1-F6EECF244321}">
                <p14:modId xmlns:p14="http://schemas.microsoft.com/office/powerpoint/2010/main" val="1193774778"/>
              </p:ext>
            </p:extLst>
          </p:nvPr>
        </p:nvGraphicFramePr>
        <p:xfrm>
          <a:off x="4282896" y="4834557"/>
          <a:ext cx="5732016" cy="1659677"/>
        </p:xfrm>
        <a:graphic>
          <a:graphicData uri="http://schemas.openxmlformats.org/drawingml/2006/table">
            <a:tbl>
              <a:tblPr firstRow="1" bandRow="1">
                <a:tableStyleId>{5C22544A-7EE6-4342-B048-85BDC9FD1C3A}</a:tableStyleId>
              </a:tblPr>
              <a:tblGrid>
                <a:gridCol w="934726">
                  <a:extLst>
                    <a:ext uri="{9D8B030D-6E8A-4147-A177-3AD203B41FA5}">
                      <a16:colId xmlns:a16="http://schemas.microsoft.com/office/drawing/2014/main" val="3639565238"/>
                    </a:ext>
                  </a:extLst>
                </a:gridCol>
                <a:gridCol w="498278">
                  <a:extLst>
                    <a:ext uri="{9D8B030D-6E8A-4147-A177-3AD203B41FA5}">
                      <a16:colId xmlns:a16="http://schemas.microsoft.com/office/drawing/2014/main" val="2691811858"/>
                    </a:ext>
                  </a:extLst>
                </a:gridCol>
                <a:gridCol w="716502">
                  <a:extLst>
                    <a:ext uri="{9D8B030D-6E8A-4147-A177-3AD203B41FA5}">
                      <a16:colId xmlns:a16="http://schemas.microsoft.com/office/drawing/2014/main" val="3667297826"/>
                    </a:ext>
                  </a:extLst>
                </a:gridCol>
                <a:gridCol w="716502">
                  <a:extLst>
                    <a:ext uri="{9D8B030D-6E8A-4147-A177-3AD203B41FA5}">
                      <a16:colId xmlns:a16="http://schemas.microsoft.com/office/drawing/2014/main" val="3392614275"/>
                    </a:ext>
                  </a:extLst>
                </a:gridCol>
                <a:gridCol w="716502">
                  <a:extLst>
                    <a:ext uri="{9D8B030D-6E8A-4147-A177-3AD203B41FA5}">
                      <a16:colId xmlns:a16="http://schemas.microsoft.com/office/drawing/2014/main" val="2977787986"/>
                    </a:ext>
                  </a:extLst>
                </a:gridCol>
                <a:gridCol w="716502">
                  <a:extLst>
                    <a:ext uri="{9D8B030D-6E8A-4147-A177-3AD203B41FA5}">
                      <a16:colId xmlns:a16="http://schemas.microsoft.com/office/drawing/2014/main" val="1826710687"/>
                    </a:ext>
                  </a:extLst>
                </a:gridCol>
                <a:gridCol w="716502">
                  <a:extLst>
                    <a:ext uri="{9D8B030D-6E8A-4147-A177-3AD203B41FA5}">
                      <a16:colId xmlns:a16="http://schemas.microsoft.com/office/drawing/2014/main" val="3391397241"/>
                    </a:ext>
                  </a:extLst>
                </a:gridCol>
                <a:gridCol w="716502">
                  <a:extLst>
                    <a:ext uri="{9D8B030D-6E8A-4147-A177-3AD203B41FA5}">
                      <a16:colId xmlns:a16="http://schemas.microsoft.com/office/drawing/2014/main" val="1966373904"/>
                    </a:ext>
                  </a:extLst>
                </a:gridCol>
              </a:tblGrid>
              <a:tr h="409997">
                <a:tc>
                  <a:txBody>
                    <a:bodyPr/>
                    <a:lstStyle/>
                    <a:p>
                      <a:endParaRPr lang="en-GB" sz="1400" dirty="0"/>
                    </a:p>
                  </a:txBody>
                  <a:tcPr/>
                </a:tc>
                <a:tc>
                  <a:txBody>
                    <a:bodyPr/>
                    <a:lstStyle/>
                    <a:p>
                      <a:pPr algn="ctr"/>
                      <a:r>
                        <a:rPr lang="en-GB" sz="1400" dirty="0"/>
                        <a:t>PGR</a:t>
                      </a:r>
                    </a:p>
                  </a:txBody>
                  <a:tcPr/>
                </a:tc>
                <a:tc>
                  <a:txBody>
                    <a:bodyPr/>
                    <a:lstStyle/>
                    <a:p>
                      <a:pPr algn="ctr"/>
                      <a:r>
                        <a:rPr lang="en-GB" sz="1400" dirty="0"/>
                        <a:t>PDRA</a:t>
                      </a:r>
                    </a:p>
                  </a:txBody>
                  <a:tcPr/>
                </a:tc>
                <a:tc>
                  <a:txBody>
                    <a:bodyPr/>
                    <a:lstStyle/>
                    <a:p>
                      <a:pPr algn="ctr"/>
                      <a:r>
                        <a:rPr lang="en-GB" sz="1400" dirty="0"/>
                        <a:t>A</a:t>
                      </a:r>
                    </a:p>
                  </a:txBody>
                  <a:tcPr/>
                </a:tc>
                <a:tc>
                  <a:txBody>
                    <a:bodyPr/>
                    <a:lstStyle/>
                    <a:p>
                      <a:pPr algn="ctr"/>
                      <a:r>
                        <a:rPr lang="en-GB" sz="1400" dirty="0"/>
                        <a:t>PGR</a:t>
                      </a:r>
                    </a:p>
                  </a:txBody>
                  <a:tcPr/>
                </a:tc>
                <a:tc>
                  <a:txBody>
                    <a:bodyPr/>
                    <a:lstStyle/>
                    <a:p>
                      <a:pPr algn="ctr"/>
                      <a:r>
                        <a:rPr lang="en-GB" sz="1400" dirty="0"/>
                        <a:t>A</a:t>
                      </a:r>
                    </a:p>
                  </a:txBody>
                  <a:tcPr/>
                </a:tc>
                <a:tc>
                  <a:txBody>
                    <a:bodyPr/>
                    <a:lstStyle/>
                    <a:p>
                      <a:pPr algn="ctr"/>
                      <a:r>
                        <a:rPr lang="en-GB" sz="1400" dirty="0"/>
                        <a:t>PGR</a:t>
                      </a:r>
                    </a:p>
                  </a:txBody>
                  <a:tcPr/>
                </a:tc>
                <a:tc>
                  <a:txBody>
                    <a:bodyPr/>
                    <a:lstStyle/>
                    <a:p>
                      <a:pPr algn="ctr"/>
                      <a:r>
                        <a:rPr lang="en-GB" sz="1400" dirty="0"/>
                        <a:t>A</a:t>
                      </a:r>
                    </a:p>
                  </a:txBody>
                  <a:tcPr/>
                </a:tc>
                <a:extLst>
                  <a:ext uri="{0D108BD9-81ED-4DB2-BD59-A6C34878D82A}">
                    <a16:rowId xmlns:a16="http://schemas.microsoft.com/office/drawing/2014/main" val="465571665"/>
                  </a:ext>
                </a:extLst>
              </a:tr>
              <a:tr h="409997">
                <a:tc>
                  <a:txBody>
                    <a:bodyPr/>
                    <a:lstStyle/>
                    <a:p>
                      <a:r>
                        <a:rPr lang="en-GB" sz="1400" dirty="0"/>
                        <a:t>Teaching duties</a:t>
                      </a:r>
                    </a:p>
                  </a:txBody>
                  <a:tcPr/>
                </a:tc>
                <a:tc>
                  <a:txBody>
                    <a:bodyPr/>
                    <a:lstStyle/>
                    <a:p>
                      <a:pPr algn="ctr"/>
                      <a:r>
                        <a:rPr lang="en-GB" sz="1400" dirty="0"/>
                        <a:t>Y</a:t>
                      </a:r>
                    </a:p>
                  </a:txBody>
                  <a:tcPr/>
                </a:tc>
                <a:tc>
                  <a:txBody>
                    <a:bodyPr/>
                    <a:lstStyle/>
                    <a:p>
                      <a:pPr algn="ctr"/>
                      <a:r>
                        <a:rPr lang="en-GB" sz="1400" dirty="0"/>
                        <a:t>N</a:t>
                      </a:r>
                    </a:p>
                  </a:txBody>
                  <a:tcPr/>
                </a:tc>
                <a:tc>
                  <a:txBody>
                    <a:bodyPr/>
                    <a:lstStyle/>
                    <a:p>
                      <a:pPr algn="ctr"/>
                      <a:r>
                        <a:rPr lang="en-GB" sz="1400" dirty="0"/>
                        <a:t>Y</a:t>
                      </a:r>
                    </a:p>
                  </a:txBody>
                  <a:tcPr/>
                </a:tc>
                <a:tc>
                  <a:txBody>
                    <a:bodyPr/>
                    <a:lstStyle/>
                    <a:p>
                      <a:pPr algn="ctr"/>
                      <a:r>
                        <a:rPr lang="en-GB" sz="1400" dirty="0"/>
                        <a:t>Y</a:t>
                      </a:r>
                    </a:p>
                  </a:txBody>
                  <a:tcPr/>
                </a:tc>
                <a:tc>
                  <a:txBody>
                    <a:bodyPr/>
                    <a:lstStyle/>
                    <a:p>
                      <a:pPr algn="ctr"/>
                      <a:r>
                        <a:rPr lang="en-GB" sz="1400" dirty="0"/>
                        <a:t>N</a:t>
                      </a:r>
                    </a:p>
                  </a:txBody>
                  <a:tcPr/>
                </a:tc>
                <a:tc>
                  <a:txBody>
                    <a:bodyPr/>
                    <a:lstStyle/>
                    <a:p>
                      <a:pPr algn="ctr"/>
                      <a:r>
                        <a:rPr lang="en-GB" sz="1400" dirty="0"/>
                        <a:t>N</a:t>
                      </a:r>
                    </a:p>
                  </a:txBody>
                  <a:tcPr/>
                </a:tc>
                <a:tc>
                  <a:txBody>
                    <a:bodyPr/>
                    <a:lstStyle/>
                    <a:p>
                      <a:pPr algn="ctr"/>
                      <a:r>
                        <a:rPr lang="en-GB" sz="1400" dirty="0"/>
                        <a:t>Y</a:t>
                      </a:r>
                    </a:p>
                  </a:txBody>
                  <a:tcPr/>
                </a:tc>
                <a:extLst>
                  <a:ext uri="{0D108BD9-81ED-4DB2-BD59-A6C34878D82A}">
                    <a16:rowId xmlns:a16="http://schemas.microsoft.com/office/drawing/2014/main" val="1976431876"/>
                  </a:ext>
                </a:extLst>
              </a:tr>
              <a:tr h="409997">
                <a:tc>
                  <a:txBody>
                    <a:bodyPr/>
                    <a:lstStyle/>
                    <a:p>
                      <a:r>
                        <a:rPr lang="en-GB" sz="1400" dirty="0"/>
                        <a:t>Reported% time at home</a:t>
                      </a:r>
                    </a:p>
                  </a:txBody>
                  <a:tcPr/>
                </a:tc>
                <a:tc>
                  <a:txBody>
                    <a:bodyPr/>
                    <a:lstStyle/>
                    <a:p>
                      <a:pPr algn="ctr"/>
                      <a:r>
                        <a:rPr lang="en-GB" sz="1400" dirty="0"/>
                        <a:t>10%</a:t>
                      </a:r>
                    </a:p>
                  </a:txBody>
                  <a:tcPr/>
                </a:tc>
                <a:tc>
                  <a:txBody>
                    <a:bodyPr/>
                    <a:lstStyle/>
                    <a:p>
                      <a:pPr algn="ctr"/>
                      <a:r>
                        <a:rPr lang="en-GB" sz="1400" dirty="0"/>
                        <a:t>4%</a:t>
                      </a:r>
                    </a:p>
                  </a:txBody>
                  <a:tcPr/>
                </a:tc>
                <a:tc>
                  <a:txBody>
                    <a:bodyPr/>
                    <a:lstStyle/>
                    <a:p>
                      <a:pPr algn="ctr"/>
                      <a:r>
                        <a:rPr lang="en-GB" sz="1400" dirty="0"/>
                        <a:t>9%</a:t>
                      </a:r>
                    </a:p>
                  </a:txBody>
                  <a:tcPr/>
                </a:tc>
                <a:tc>
                  <a:txBody>
                    <a:bodyPr/>
                    <a:lstStyle/>
                    <a:p>
                      <a:pPr algn="ctr"/>
                      <a:r>
                        <a:rPr lang="en-GB" sz="1400" dirty="0"/>
                        <a:t>10%</a:t>
                      </a:r>
                    </a:p>
                  </a:txBody>
                  <a:tcPr/>
                </a:tc>
                <a:tc>
                  <a:txBody>
                    <a:bodyPr/>
                    <a:lstStyle/>
                    <a:p>
                      <a:pPr algn="ctr"/>
                      <a:r>
                        <a:rPr lang="en-GB" sz="1400" dirty="0"/>
                        <a:t>0%</a:t>
                      </a:r>
                    </a:p>
                  </a:txBody>
                  <a:tcPr/>
                </a:tc>
                <a:tc>
                  <a:txBody>
                    <a:bodyPr/>
                    <a:lstStyle/>
                    <a:p>
                      <a:pPr algn="ctr"/>
                      <a:r>
                        <a:rPr lang="en-GB" sz="1400" dirty="0"/>
                        <a:t>30%</a:t>
                      </a:r>
                    </a:p>
                  </a:txBody>
                  <a:tcPr/>
                </a:tc>
                <a:tc>
                  <a:txBody>
                    <a:bodyPr/>
                    <a:lstStyle/>
                    <a:p>
                      <a:pPr algn="ctr"/>
                      <a:r>
                        <a:rPr lang="en-GB" sz="1400" dirty="0"/>
                        <a:t>0%</a:t>
                      </a:r>
                    </a:p>
                  </a:txBody>
                  <a:tcPr/>
                </a:tc>
                <a:extLst>
                  <a:ext uri="{0D108BD9-81ED-4DB2-BD59-A6C34878D82A}">
                    <a16:rowId xmlns:a16="http://schemas.microsoft.com/office/drawing/2014/main" val="2425401993"/>
                  </a:ext>
                </a:extLst>
              </a:tr>
            </a:tbl>
          </a:graphicData>
        </a:graphic>
      </p:graphicFrame>
      <p:cxnSp>
        <p:nvCxnSpPr>
          <p:cNvPr id="16" name="Straight Arrow Connector 15">
            <a:extLst>
              <a:ext uri="{FF2B5EF4-FFF2-40B4-BE49-F238E27FC236}">
                <a16:creationId xmlns:a16="http://schemas.microsoft.com/office/drawing/2014/main" id="{9C334F3B-6256-4053-AB2D-15E9E82D3984}"/>
              </a:ext>
            </a:extLst>
          </p:cNvPr>
          <p:cNvCxnSpPr>
            <a:cxnSpLocks/>
          </p:cNvCxnSpPr>
          <p:nvPr/>
        </p:nvCxnSpPr>
        <p:spPr>
          <a:xfrm flipH="1">
            <a:off x="4853747" y="4121426"/>
            <a:ext cx="314601" cy="7131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914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Working with others</a:t>
            </a:r>
          </a:p>
        </p:txBody>
      </p:sp>
      <p:graphicFrame>
        <p:nvGraphicFramePr>
          <p:cNvPr id="2" name="Table 1">
            <a:extLst>
              <a:ext uri="{FF2B5EF4-FFF2-40B4-BE49-F238E27FC236}">
                <a16:creationId xmlns:a16="http://schemas.microsoft.com/office/drawing/2014/main" id="{4477819C-154D-4F16-86AF-509B5EF31B74}"/>
              </a:ext>
            </a:extLst>
          </p:cNvPr>
          <p:cNvGraphicFramePr>
            <a:graphicFrameLocks noGrp="1"/>
          </p:cNvGraphicFramePr>
          <p:nvPr>
            <p:extLst>
              <p:ext uri="{D42A27DB-BD31-4B8C-83A1-F6EECF244321}">
                <p14:modId xmlns:p14="http://schemas.microsoft.com/office/powerpoint/2010/main" val="4230073005"/>
              </p:ext>
            </p:extLst>
          </p:nvPr>
        </p:nvGraphicFramePr>
        <p:xfrm>
          <a:off x="400711" y="1246957"/>
          <a:ext cx="9890390" cy="4514035"/>
        </p:xfrm>
        <a:graphic>
          <a:graphicData uri="http://schemas.openxmlformats.org/drawingml/2006/table">
            <a:tbl>
              <a:tblPr>
                <a:tableStyleId>{B301B821-A1FF-4177-AEE7-76D212191A09}</a:tableStyleId>
              </a:tblPr>
              <a:tblGrid>
                <a:gridCol w="3030341">
                  <a:extLst>
                    <a:ext uri="{9D8B030D-6E8A-4147-A177-3AD203B41FA5}">
                      <a16:colId xmlns:a16="http://schemas.microsoft.com/office/drawing/2014/main" val="1507252298"/>
                    </a:ext>
                  </a:extLst>
                </a:gridCol>
                <a:gridCol w="980007">
                  <a:extLst>
                    <a:ext uri="{9D8B030D-6E8A-4147-A177-3AD203B41FA5}">
                      <a16:colId xmlns:a16="http://schemas.microsoft.com/office/drawing/2014/main" val="4113937139"/>
                    </a:ext>
                  </a:extLst>
                </a:gridCol>
                <a:gridCol w="980007">
                  <a:extLst>
                    <a:ext uri="{9D8B030D-6E8A-4147-A177-3AD203B41FA5}">
                      <a16:colId xmlns:a16="http://schemas.microsoft.com/office/drawing/2014/main" val="3713448127"/>
                    </a:ext>
                  </a:extLst>
                </a:gridCol>
                <a:gridCol w="980007">
                  <a:extLst>
                    <a:ext uri="{9D8B030D-6E8A-4147-A177-3AD203B41FA5}">
                      <a16:colId xmlns:a16="http://schemas.microsoft.com/office/drawing/2014/main" val="3336310305"/>
                    </a:ext>
                  </a:extLst>
                </a:gridCol>
                <a:gridCol w="980007">
                  <a:extLst>
                    <a:ext uri="{9D8B030D-6E8A-4147-A177-3AD203B41FA5}">
                      <a16:colId xmlns:a16="http://schemas.microsoft.com/office/drawing/2014/main" val="1365220751"/>
                    </a:ext>
                  </a:extLst>
                </a:gridCol>
                <a:gridCol w="980007">
                  <a:extLst>
                    <a:ext uri="{9D8B030D-6E8A-4147-A177-3AD203B41FA5}">
                      <a16:colId xmlns:a16="http://schemas.microsoft.com/office/drawing/2014/main" val="1363175578"/>
                    </a:ext>
                  </a:extLst>
                </a:gridCol>
                <a:gridCol w="980007">
                  <a:extLst>
                    <a:ext uri="{9D8B030D-6E8A-4147-A177-3AD203B41FA5}">
                      <a16:colId xmlns:a16="http://schemas.microsoft.com/office/drawing/2014/main" val="3316601570"/>
                    </a:ext>
                  </a:extLst>
                </a:gridCol>
                <a:gridCol w="980007">
                  <a:extLst>
                    <a:ext uri="{9D8B030D-6E8A-4147-A177-3AD203B41FA5}">
                      <a16:colId xmlns:a16="http://schemas.microsoft.com/office/drawing/2014/main" val="347965788"/>
                    </a:ext>
                  </a:extLst>
                </a:gridCol>
              </a:tblGrid>
              <a:tr h="335777">
                <a:tc rowSpan="2">
                  <a:txBody>
                    <a:bodyPr/>
                    <a:lstStyle/>
                    <a:p>
                      <a:pPr algn="l" fontAlgn="ctr"/>
                      <a:r>
                        <a:rPr lang="en-GB" sz="1400" b="1" dirty="0">
                          <a:effectLst/>
                          <a:latin typeface="+mn-lt"/>
                        </a:rPr>
                        <a:t>Percentage of time spent</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6">
                  <a:txBody>
                    <a:bodyPr/>
                    <a:lstStyle/>
                    <a:p>
                      <a:pPr algn="l" fontAlgn="ctr"/>
                      <a:r>
                        <a:rPr lang="en-GB" sz="1400" b="1" dirty="0">
                          <a:effectLst/>
                        </a:rPr>
                        <a:t>What is your group</a:t>
                      </a:r>
                      <a:endParaRPr lang="en-GB" sz="14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ctr"/>
                      <a:endParaRPr lang="en-GB" sz="12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tc hMerge="1">
                  <a:txBody>
                    <a:bodyPr/>
                    <a:lstStyle/>
                    <a:p>
                      <a:pPr algn="ctr" fontAlgn="ctr"/>
                      <a:endParaRPr lang="en-GB" sz="12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extLst>
                  <a:ext uri="{0D108BD9-81ED-4DB2-BD59-A6C34878D82A}">
                    <a16:rowId xmlns:a16="http://schemas.microsoft.com/office/drawing/2014/main" val="4132338112"/>
                  </a:ext>
                </a:extLst>
              </a:tr>
              <a:tr h="1058160">
                <a:tc vMerge="1">
                  <a:txBody>
                    <a:bodyPr/>
                    <a:lstStyle/>
                    <a:p>
                      <a:endParaRPr lang="en-GB"/>
                    </a:p>
                  </a:txBody>
                  <a:tcPr/>
                </a:tc>
                <a:tc vMerge="1">
                  <a:txBody>
                    <a:bodyPr/>
                    <a:lstStyle/>
                    <a:p>
                      <a:endParaRPr lang="en-GB"/>
                    </a:p>
                  </a:txBody>
                  <a:tcPr/>
                </a:tc>
                <a:tc>
                  <a:txBody>
                    <a:bodyPr/>
                    <a:lstStyle/>
                    <a:p>
                      <a:pPr algn="ctr" fontAlgn="b"/>
                      <a:r>
                        <a:rPr lang="en-GB" sz="1400" b="1" dirty="0">
                          <a:solidFill>
                            <a:srgbClr val="404040"/>
                          </a:solidFill>
                          <a:effectLst/>
                          <a:latin typeface="+mn-lt"/>
                        </a:rPr>
                        <a:t>Multiscale Modelling</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S&amp;AS - Discoverer</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Space and Autonomous Systems</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Bio Engineering</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MACE School Office</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PS Faculty Office</a:t>
                      </a:r>
                      <a:endParaRPr lang="en-GB" sz="1400" dirty="0">
                        <a:solidFill>
                          <a:srgbClr val="404040"/>
                        </a:solidFill>
                        <a:effectLst/>
                        <a:latin typeface="+mn-lt"/>
                      </a:endParaRPr>
                    </a:p>
                  </a:txBody>
                  <a:tcPr marL="11215" marR="11215" marT="11215" marB="11215" anchor="b"/>
                </a:tc>
                <a:extLst>
                  <a:ext uri="{0D108BD9-81ED-4DB2-BD59-A6C34878D82A}">
                    <a16:rowId xmlns:a16="http://schemas.microsoft.com/office/drawing/2014/main" val="2966282076"/>
                  </a:ext>
                </a:extLst>
              </a:tr>
              <a:tr h="333522">
                <a:tc>
                  <a:txBody>
                    <a:bodyPr/>
                    <a:lstStyle/>
                    <a:p>
                      <a:pPr algn="r" fontAlgn="t"/>
                      <a:r>
                        <a:rPr lang="en-GB" sz="1400" b="1" dirty="0">
                          <a:solidFill>
                            <a:srgbClr val="404040"/>
                          </a:solidFill>
                          <a:effectLst/>
                          <a:latin typeface="+mj-lt"/>
                        </a:rPr>
                        <a:t>A meeting room in the pilot workspace</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33</a:t>
                      </a:r>
                      <a:endParaRPr lang="en-GB" sz="1400" dirty="0">
                        <a:solidFill>
                          <a:srgbClr val="404040"/>
                        </a:solidFill>
                        <a:effectLst/>
                        <a:latin typeface="+mj-lt"/>
                      </a:endParaRPr>
                    </a:p>
                  </a:txBody>
                  <a:tcPr marL="12601" marR="12601" marT="12601" marB="12601">
                    <a:solidFill>
                      <a:srgbClr val="EFEFEF"/>
                    </a:solidFill>
                  </a:tcPr>
                </a:tc>
                <a:tc>
                  <a:txBody>
                    <a:bodyPr/>
                    <a:lstStyle/>
                    <a:p>
                      <a:pPr algn="ctr" fontAlgn="t"/>
                      <a:r>
                        <a:rPr lang="en-GB" sz="1400" dirty="0">
                          <a:solidFill>
                            <a:srgbClr val="404040"/>
                          </a:solidFill>
                          <a:effectLst/>
                          <a:latin typeface="+mj-lt"/>
                        </a:rPr>
                        <a:t>38</a:t>
                      </a:r>
                    </a:p>
                  </a:txBody>
                  <a:tcPr marL="12601" marR="12601" marT="12601" marB="12601"/>
                </a:tc>
                <a:tc>
                  <a:txBody>
                    <a:bodyPr/>
                    <a:lstStyle/>
                    <a:p>
                      <a:pPr algn="ctr" fontAlgn="t"/>
                      <a:r>
                        <a:rPr lang="en-GB" sz="1400" dirty="0">
                          <a:solidFill>
                            <a:srgbClr val="404040"/>
                          </a:solidFill>
                          <a:effectLst/>
                          <a:latin typeface="+mj-lt"/>
                        </a:rPr>
                        <a:t>20</a:t>
                      </a:r>
                    </a:p>
                  </a:txBody>
                  <a:tcPr marL="12601" marR="12601" marT="12601" marB="12601"/>
                </a:tc>
                <a:tc>
                  <a:txBody>
                    <a:bodyPr/>
                    <a:lstStyle/>
                    <a:p>
                      <a:pPr algn="ctr" fontAlgn="t"/>
                      <a:r>
                        <a:rPr lang="en-GB" sz="1400" dirty="0">
                          <a:solidFill>
                            <a:srgbClr val="404040"/>
                          </a:solidFill>
                          <a:effectLst/>
                          <a:latin typeface="+mj-lt"/>
                        </a:rPr>
                        <a:t>36</a:t>
                      </a:r>
                    </a:p>
                  </a:txBody>
                  <a:tcPr marL="12601" marR="12601" marT="12601" marB="12601"/>
                </a:tc>
                <a:tc>
                  <a:txBody>
                    <a:bodyPr/>
                    <a:lstStyle/>
                    <a:p>
                      <a:pPr algn="ctr" fontAlgn="t"/>
                      <a:r>
                        <a:rPr lang="en-GB" sz="1400" dirty="0">
                          <a:solidFill>
                            <a:srgbClr val="404040"/>
                          </a:solidFill>
                          <a:effectLst/>
                          <a:latin typeface="+mj-lt"/>
                        </a:rPr>
                        <a:t>30</a:t>
                      </a:r>
                    </a:p>
                  </a:txBody>
                  <a:tcPr marL="12601" marR="12601" marT="12601" marB="12601"/>
                </a:tc>
                <a:tc>
                  <a:txBody>
                    <a:bodyPr/>
                    <a:lstStyle/>
                    <a:p>
                      <a:pPr algn="ctr" fontAlgn="t"/>
                      <a:r>
                        <a:rPr lang="en-GB" sz="1400" dirty="0">
                          <a:solidFill>
                            <a:srgbClr val="404040"/>
                          </a:solidFill>
                          <a:effectLst/>
                          <a:latin typeface="+mj-lt"/>
                        </a:rPr>
                        <a:t>53</a:t>
                      </a:r>
                    </a:p>
                  </a:txBody>
                  <a:tcPr marL="12601" marR="12601" marT="12601" marB="12601"/>
                </a:tc>
                <a:tc>
                  <a:txBody>
                    <a:bodyPr/>
                    <a:lstStyle/>
                    <a:p>
                      <a:pPr algn="ctr" fontAlgn="t"/>
                      <a:r>
                        <a:rPr lang="en-GB" sz="1400" dirty="0">
                          <a:solidFill>
                            <a:srgbClr val="404040"/>
                          </a:solidFill>
                          <a:effectLst/>
                          <a:latin typeface="+mj-lt"/>
                        </a:rPr>
                        <a:t>23</a:t>
                      </a:r>
                    </a:p>
                  </a:txBody>
                  <a:tcPr marL="12601" marR="12601" marT="12601" marB="12601"/>
                </a:tc>
                <a:extLst>
                  <a:ext uri="{0D108BD9-81ED-4DB2-BD59-A6C34878D82A}">
                    <a16:rowId xmlns:a16="http://schemas.microsoft.com/office/drawing/2014/main" val="3809601757"/>
                  </a:ext>
                </a:extLst>
              </a:tr>
              <a:tr h="333522">
                <a:tc>
                  <a:txBody>
                    <a:bodyPr/>
                    <a:lstStyle/>
                    <a:p>
                      <a:pPr algn="r" fontAlgn="t"/>
                      <a:r>
                        <a:rPr lang="en-GB" sz="1400" b="1" dirty="0">
                          <a:solidFill>
                            <a:srgbClr val="404040"/>
                          </a:solidFill>
                          <a:effectLst/>
                          <a:latin typeface="+mj-lt"/>
                        </a:rPr>
                        <a:t>A meeting room elsewhere on campus</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18</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20</a:t>
                      </a:r>
                    </a:p>
                  </a:txBody>
                  <a:tcPr marL="12601" marR="12601" marT="12601" marB="12601"/>
                </a:tc>
                <a:tc>
                  <a:txBody>
                    <a:bodyPr/>
                    <a:lstStyle/>
                    <a:p>
                      <a:pPr algn="ctr" fontAlgn="t"/>
                      <a:r>
                        <a:rPr lang="en-GB" sz="1400" dirty="0">
                          <a:solidFill>
                            <a:srgbClr val="404040"/>
                          </a:solidFill>
                          <a:effectLst/>
                          <a:latin typeface="+mj-lt"/>
                        </a:rPr>
                        <a:t>24</a:t>
                      </a:r>
                    </a:p>
                  </a:txBody>
                  <a:tcPr marL="12601" marR="12601" marT="12601" marB="12601"/>
                </a:tc>
                <a:tc>
                  <a:txBody>
                    <a:bodyPr/>
                    <a:lstStyle/>
                    <a:p>
                      <a:pPr algn="ctr" fontAlgn="t"/>
                      <a:r>
                        <a:rPr lang="en-GB" sz="1400" dirty="0">
                          <a:solidFill>
                            <a:srgbClr val="404040"/>
                          </a:solidFill>
                          <a:effectLst/>
                          <a:latin typeface="+mj-lt"/>
                        </a:rPr>
                        <a:t>14</a:t>
                      </a:r>
                    </a:p>
                  </a:txBody>
                  <a:tcPr marL="12601" marR="12601" marT="12601" marB="12601"/>
                </a:tc>
                <a:tc>
                  <a:txBody>
                    <a:bodyPr/>
                    <a:lstStyle/>
                    <a:p>
                      <a:pPr algn="ctr" fontAlgn="t"/>
                      <a:r>
                        <a:rPr lang="en-GB" sz="1400" dirty="0">
                          <a:solidFill>
                            <a:srgbClr val="404040"/>
                          </a:solidFill>
                          <a:effectLst/>
                          <a:latin typeface="+mj-lt"/>
                        </a:rPr>
                        <a:t>12</a:t>
                      </a:r>
                    </a:p>
                  </a:txBody>
                  <a:tcPr marL="12601" marR="12601" marT="12601" marB="12601"/>
                </a:tc>
                <a:tc>
                  <a:txBody>
                    <a:bodyPr/>
                    <a:lstStyle/>
                    <a:p>
                      <a:pPr algn="ctr" fontAlgn="t"/>
                      <a:r>
                        <a:rPr lang="en-GB" sz="1400" dirty="0">
                          <a:solidFill>
                            <a:srgbClr val="404040"/>
                          </a:solidFill>
                          <a:effectLst/>
                          <a:latin typeface="+mj-lt"/>
                        </a:rPr>
                        <a:t>8</a:t>
                      </a:r>
                    </a:p>
                  </a:txBody>
                  <a:tcPr marL="12601" marR="12601" marT="12601" marB="12601"/>
                </a:tc>
                <a:tc>
                  <a:txBody>
                    <a:bodyPr/>
                    <a:lstStyle/>
                    <a:p>
                      <a:pPr algn="ctr" fontAlgn="t"/>
                      <a:r>
                        <a:rPr lang="en-GB" sz="1400" dirty="0">
                          <a:solidFill>
                            <a:srgbClr val="404040"/>
                          </a:solidFill>
                          <a:effectLst/>
                          <a:latin typeface="+mj-lt"/>
                        </a:rPr>
                        <a:t>25</a:t>
                      </a:r>
                    </a:p>
                  </a:txBody>
                  <a:tcPr marL="12601" marR="12601" marT="12601" marB="12601"/>
                </a:tc>
                <a:extLst>
                  <a:ext uri="{0D108BD9-81ED-4DB2-BD59-A6C34878D82A}">
                    <a16:rowId xmlns:a16="http://schemas.microsoft.com/office/drawing/2014/main" val="1217587704"/>
                  </a:ext>
                </a:extLst>
              </a:tr>
              <a:tr h="333522">
                <a:tc>
                  <a:txBody>
                    <a:bodyPr/>
                    <a:lstStyle/>
                    <a:p>
                      <a:pPr algn="r" fontAlgn="t"/>
                      <a:r>
                        <a:rPr lang="en-GB" sz="1400" b="1" dirty="0">
                          <a:solidFill>
                            <a:srgbClr val="404040"/>
                          </a:solidFill>
                          <a:effectLst/>
                          <a:latin typeface="+mj-lt"/>
                        </a:rPr>
                        <a:t>An open meeting space in the pilot workspace</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17</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3</a:t>
                      </a:r>
                    </a:p>
                  </a:txBody>
                  <a:tcPr marL="12601" marR="12601" marT="12601" marB="12601"/>
                </a:tc>
                <a:tc>
                  <a:txBody>
                    <a:bodyPr/>
                    <a:lstStyle/>
                    <a:p>
                      <a:pPr algn="ctr" fontAlgn="t"/>
                      <a:r>
                        <a:rPr lang="en-GB" sz="1400" dirty="0">
                          <a:solidFill>
                            <a:srgbClr val="404040"/>
                          </a:solidFill>
                          <a:effectLst/>
                          <a:latin typeface="+mj-lt"/>
                        </a:rPr>
                        <a:t>19</a:t>
                      </a:r>
                    </a:p>
                  </a:txBody>
                  <a:tcPr marL="12601" marR="12601" marT="12601" marB="12601"/>
                </a:tc>
                <a:tc>
                  <a:txBody>
                    <a:bodyPr/>
                    <a:lstStyle/>
                    <a:p>
                      <a:pPr algn="ctr" fontAlgn="t"/>
                      <a:r>
                        <a:rPr lang="en-GB" sz="1400" dirty="0">
                          <a:solidFill>
                            <a:srgbClr val="404040"/>
                          </a:solidFill>
                          <a:effectLst/>
                          <a:latin typeface="+mj-lt"/>
                        </a:rPr>
                        <a:t>14</a:t>
                      </a:r>
                    </a:p>
                  </a:txBody>
                  <a:tcPr marL="12601" marR="12601" marT="12601" marB="12601"/>
                </a:tc>
                <a:tc>
                  <a:txBody>
                    <a:bodyPr/>
                    <a:lstStyle/>
                    <a:p>
                      <a:pPr algn="ctr" fontAlgn="t"/>
                      <a:r>
                        <a:rPr lang="en-GB" sz="1400" dirty="0">
                          <a:solidFill>
                            <a:srgbClr val="404040"/>
                          </a:solidFill>
                          <a:effectLst/>
                          <a:latin typeface="+mj-lt"/>
                        </a:rPr>
                        <a:t>23</a:t>
                      </a:r>
                    </a:p>
                  </a:txBody>
                  <a:tcPr marL="12601" marR="12601" marT="12601" marB="12601"/>
                </a:tc>
                <a:tc>
                  <a:txBody>
                    <a:bodyPr/>
                    <a:lstStyle/>
                    <a:p>
                      <a:pPr algn="ctr" fontAlgn="t"/>
                      <a:r>
                        <a:rPr lang="en-GB" sz="1400" dirty="0">
                          <a:solidFill>
                            <a:srgbClr val="404040"/>
                          </a:solidFill>
                          <a:effectLst/>
                          <a:latin typeface="+mj-lt"/>
                        </a:rPr>
                        <a:t>33</a:t>
                      </a:r>
                    </a:p>
                  </a:txBody>
                  <a:tcPr marL="12601" marR="12601" marT="12601" marB="12601"/>
                </a:tc>
                <a:tc>
                  <a:txBody>
                    <a:bodyPr/>
                    <a:lstStyle/>
                    <a:p>
                      <a:pPr algn="ctr" fontAlgn="t"/>
                      <a:r>
                        <a:rPr lang="en-GB" sz="1400" dirty="0">
                          <a:solidFill>
                            <a:srgbClr val="404040"/>
                          </a:solidFill>
                          <a:effectLst/>
                          <a:latin typeface="+mj-lt"/>
                        </a:rPr>
                        <a:t>34</a:t>
                      </a:r>
                    </a:p>
                  </a:txBody>
                  <a:tcPr marL="12601" marR="12601" marT="12601" marB="12601"/>
                </a:tc>
                <a:extLst>
                  <a:ext uri="{0D108BD9-81ED-4DB2-BD59-A6C34878D82A}">
                    <a16:rowId xmlns:a16="http://schemas.microsoft.com/office/drawing/2014/main" val="1120049915"/>
                  </a:ext>
                </a:extLst>
              </a:tr>
              <a:tr h="333522">
                <a:tc>
                  <a:txBody>
                    <a:bodyPr/>
                    <a:lstStyle/>
                    <a:p>
                      <a:pPr algn="r" fontAlgn="t"/>
                      <a:r>
                        <a:rPr lang="en-GB" sz="1400" b="1" dirty="0">
                          <a:solidFill>
                            <a:srgbClr val="404040"/>
                          </a:solidFill>
                          <a:effectLst/>
                          <a:latin typeface="+mj-lt"/>
                        </a:rPr>
                        <a:t>A desk in the pilot workspace</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16</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30</a:t>
                      </a:r>
                    </a:p>
                  </a:txBody>
                  <a:tcPr marL="12601" marR="12601" marT="12601" marB="12601"/>
                </a:tc>
                <a:tc>
                  <a:txBody>
                    <a:bodyPr/>
                    <a:lstStyle/>
                    <a:p>
                      <a:pPr algn="ctr" fontAlgn="t"/>
                      <a:r>
                        <a:rPr lang="en-GB" sz="1400" dirty="0">
                          <a:solidFill>
                            <a:srgbClr val="404040"/>
                          </a:solidFill>
                          <a:effectLst/>
                          <a:latin typeface="+mj-lt"/>
                        </a:rPr>
                        <a:t>27</a:t>
                      </a:r>
                    </a:p>
                  </a:txBody>
                  <a:tcPr marL="12601" marR="12601" marT="12601" marB="12601"/>
                </a:tc>
                <a:tc>
                  <a:txBody>
                    <a:bodyPr/>
                    <a:lstStyle/>
                    <a:p>
                      <a:pPr algn="ctr" fontAlgn="t"/>
                      <a:r>
                        <a:rPr lang="en-GB" sz="1400" dirty="0">
                          <a:solidFill>
                            <a:srgbClr val="404040"/>
                          </a:solidFill>
                          <a:effectLst/>
                          <a:latin typeface="+mj-lt"/>
                        </a:rPr>
                        <a:t>5</a:t>
                      </a:r>
                    </a:p>
                  </a:txBody>
                  <a:tcPr marL="12601" marR="12601" marT="12601" marB="12601"/>
                </a:tc>
                <a:tc>
                  <a:txBody>
                    <a:bodyPr/>
                    <a:lstStyle/>
                    <a:p>
                      <a:pPr algn="ctr" fontAlgn="t"/>
                      <a:r>
                        <a:rPr lang="en-GB" sz="1400" dirty="0">
                          <a:solidFill>
                            <a:srgbClr val="404040"/>
                          </a:solidFill>
                          <a:effectLst/>
                          <a:latin typeface="+mj-lt"/>
                        </a:rPr>
                        <a:t>26</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5</a:t>
                      </a:r>
                    </a:p>
                  </a:txBody>
                  <a:tcPr marL="12601" marR="12601" marT="12601" marB="12601"/>
                </a:tc>
                <a:extLst>
                  <a:ext uri="{0D108BD9-81ED-4DB2-BD59-A6C34878D82A}">
                    <a16:rowId xmlns:a16="http://schemas.microsoft.com/office/drawing/2014/main" val="1027903544"/>
                  </a:ext>
                </a:extLst>
              </a:tr>
              <a:tr h="333522">
                <a:tc>
                  <a:txBody>
                    <a:bodyPr/>
                    <a:lstStyle/>
                    <a:p>
                      <a:pPr algn="r" fontAlgn="t"/>
                      <a:r>
                        <a:rPr lang="en-GB" sz="1400" b="1" dirty="0">
                          <a:solidFill>
                            <a:srgbClr val="404040"/>
                          </a:solidFill>
                          <a:effectLst/>
                          <a:latin typeface="+mj-lt"/>
                        </a:rPr>
                        <a:t>The tea point area in the pilot workspace</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5</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2</a:t>
                      </a:r>
                    </a:p>
                  </a:txBody>
                  <a:tcPr marL="12601" marR="12601" marT="12601" marB="12601"/>
                </a:tc>
                <a:tc>
                  <a:txBody>
                    <a:bodyPr/>
                    <a:lstStyle/>
                    <a:p>
                      <a:pPr algn="ctr" fontAlgn="t"/>
                      <a:r>
                        <a:rPr lang="en-GB" sz="1400" dirty="0">
                          <a:solidFill>
                            <a:srgbClr val="404040"/>
                          </a:solidFill>
                          <a:effectLst/>
                          <a:latin typeface="+mj-lt"/>
                        </a:rPr>
                        <a:t>7</a:t>
                      </a:r>
                    </a:p>
                  </a:txBody>
                  <a:tcPr marL="12601" marR="12601" marT="12601" marB="12601"/>
                </a:tc>
                <a:tc>
                  <a:txBody>
                    <a:bodyPr/>
                    <a:lstStyle/>
                    <a:p>
                      <a:pPr algn="ctr" fontAlgn="t"/>
                      <a:r>
                        <a:rPr lang="en-GB" sz="1400" dirty="0">
                          <a:solidFill>
                            <a:srgbClr val="404040"/>
                          </a:solidFill>
                          <a:effectLst/>
                          <a:latin typeface="+mj-lt"/>
                        </a:rPr>
                        <a:t>10</a:t>
                      </a:r>
                    </a:p>
                  </a:txBody>
                  <a:tcPr marL="12601" marR="12601" marT="12601" marB="12601"/>
                </a:tc>
                <a:tc>
                  <a:txBody>
                    <a:bodyPr/>
                    <a:lstStyle/>
                    <a:p>
                      <a:pPr algn="ctr" fontAlgn="t"/>
                      <a:r>
                        <a:rPr lang="en-GB" sz="1400" dirty="0">
                          <a:solidFill>
                            <a:srgbClr val="404040"/>
                          </a:solidFill>
                          <a:effectLst/>
                          <a:latin typeface="+mj-lt"/>
                        </a:rPr>
                        <a:t>1</a:t>
                      </a:r>
                    </a:p>
                  </a:txBody>
                  <a:tcPr marL="12601" marR="12601" marT="12601" marB="12601"/>
                </a:tc>
                <a:tc>
                  <a:txBody>
                    <a:bodyPr/>
                    <a:lstStyle/>
                    <a:p>
                      <a:pPr algn="ctr" fontAlgn="t"/>
                      <a:r>
                        <a:rPr lang="en-GB" sz="1400" dirty="0">
                          <a:solidFill>
                            <a:srgbClr val="404040"/>
                          </a:solidFill>
                          <a:effectLst/>
                          <a:latin typeface="+mj-lt"/>
                        </a:rPr>
                        <a:t>2</a:t>
                      </a:r>
                    </a:p>
                  </a:txBody>
                  <a:tcPr marL="12601" marR="12601" marT="12601" marB="12601"/>
                </a:tc>
                <a:tc>
                  <a:txBody>
                    <a:bodyPr/>
                    <a:lstStyle/>
                    <a:p>
                      <a:pPr algn="ctr" fontAlgn="t"/>
                      <a:r>
                        <a:rPr lang="en-GB" sz="1400" dirty="0">
                          <a:solidFill>
                            <a:srgbClr val="404040"/>
                          </a:solidFill>
                          <a:effectLst/>
                          <a:latin typeface="+mj-lt"/>
                        </a:rPr>
                        <a:t>7</a:t>
                      </a:r>
                    </a:p>
                  </a:txBody>
                  <a:tcPr marL="12601" marR="12601" marT="12601" marB="12601"/>
                </a:tc>
                <a:extLst>
                  <a:ext uri="{0D108BD9-81ED-4DB2-BD59-A6C34878D82A}">
                    <a16:rowId xmlns:a16="http://schemas.microsoft.com/office/drawing/2014/main" val="3351082818"/>
                  </a:ext>
                </a:extLst>
              </a:tr>
              <a:tr h="333522">
                <a:tc>
                  <a:txBody>
                    <a:bodyPr/>
                    <a:lstStyle/>
                    <a:p>
                      <a:pPr algn="r" fontAlgn="t"/>
                      <a:r>
                        <a:rPr lang="en-GB" sz="1400" b="1" dirty="0">
                          <a:solidFill>
                            <a:srgbClr val="404040"/>
                          </a:solidFill>
                          <a:effectLst/>
                          <a:latin typeface="+mj-lt"/>
                        </a:rPr>
                        <a:t>The workplace I occupied before the pilot</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5</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1</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16</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2</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extLst>
                  <a:ext uri="{0D108BD9-81ED-4DB2-BD59-A6C34878D82A}">
                    <a16:rowId xmlns:a16="http://schemas.microsoft.com/office/drawing/2014/main" val="3640693804"/>
                  </a:ext>
                </a:extLst>
              </a:tr>
              <a:tr h="333522">
                <a:tc>
                  <a:txBody>
                    <a:bodyPr/>
                    <a:lstStyle/>
                    <a:p>
                      <a:pPr algn="r" fontAlgn="t"/>
                      <a:r>
                        <a:rPr lang="en-GB" sz="1400" b="1" dirty="0">
                          <a:solidFill>
                            <a:srgbClr val="404040"/>
                          </a:solidFill>
                          <a:effectLst/>
                          <a:latin typeface="+mj-lt"/>
                        </a:rPr>
                        <a:t>A communal space elsewhere on campus</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3</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4</a:t>
                      </a:r>
                    </a:p>
                  </a:txBody>
                  <a:tcPr marL="12601" marR="12601" marT="12601" marB="12601"/>
                </a:tc>
                <a:tc>
                  <a:txBody>
                    <a:bodyPr/>
                    <a:lstStyle/>
                    <a:p>
                      <a:pPr algn="ctr" fontAlgn="t"/>
                      <a:r>
                        <a:rPr lang="en-GB" sz="1400" dirty="0">
                          <a:solidFill>
                            <a:srgbClr val="404040"/>
                          </a:solidFill>
                          <a:effectLst/>
                          <a:latin typeface="+mj-lt"/>
                        </a:rPr>
                        <a:t>2</a:t>
                      </a:r>
                    </a:p>
                  </a:txBody>
                  <a:tcPr marL="12601" marR="12601" marT="12601" marB="12601"/>
                </a:tc>
                <a:tc>
                  <a:txBody>
                    <a:bodyPr/>
                    <a:lstStyle/>
                    <a:p>
                      <a:pPr algn="ctr" fontAlgn="t"/>
                      <a:r>
                        <a:rPr lang="en-GB" sz="1400" dirty="0">
                          <a:solidFill>
                            <a:srgbClr val="404040"/>
                          </a:solidFill>
                          <a:effectLst/>
                          <a:latin typeface="+mj-lt"/>
                        </a:rPr>
                        <a:t>3</a:t>
                      </a:r>
                    </a:p>
                  </a:txBody>
                  <a:tcPr marL="12601" marR="12601" marT="12601" marB="12601"/>
                </a:tc>
                <a:tc>
                  <a:txBody>
                    <a:bodyPr/>
                    <a:lstStyle/>
                    <a:p>
                      <a:pPr algn="ctr" fontAlgn="t"/>
                      <a:r>
                        <a:rPr lang="en-GB" sz="1400" dirty="0">
                          <a:solidFill>
                            <a:srgbClr val="404040"/>
                          </a:solidFill>
                          <a:effectLst/>
                          <a:latin typeface="+mj-lt"/>
                        </a:rPr>
                        <a:t>2</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2</a:t>
                      </a:r>
                    </a:p>
                  </a:txBody>
                  <a:tcPr marL="12601" marR="12601" marT="12601" marB="12601"/>
                </a:tc>
                <a:extLst>
                  <a:ext uri="{0D108BD9-81ED-4DB2-BD59-A6C34878D82A}">
                    <a16:rowId xmlns:a16="http://schemas.microsoft.com/office/drawing/2014/main" val="968526546"/>
                  </a:ext>
                </a:extLst>
              </a:tr>
              <a:tr h="333522">
                <a:tc>
                  <a:txBody>
                    <a:bodyPr/>
                    <a:lstStyle/>
                    <a:p>
                      <a:pPr algn="r" fontAlgn="t"/>
                      <a:r>
                        <a:rPr lang="en-GB" sz="1400" b="1" dirty="0">
                          <a:solidFill>
                            <a:srgbClr val="404040"/>
                          </a:solidFill>
                          <a:effectLst/>
                          <a:latin typeface="+mj-lt"/>
                        </a:rPr>
                        <a:t>A nearby cafe or other place on campus</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2</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1</a:t>
                      </a:r>
                    </a:p>
                  </a:txBody>
                  <a:tcPr marL="12601" marR="12601" marT="12601" marB="12601"/>
                </a:tc>
                <a:tc>
                  <a:txBody>
                    <a:bodyPr/>
                    <a:lstStyle/>
                    <a:p>
                      <a:pPr algn="ctr" fontAlgn="t"/>
                      <a:r>
                        <a:rPr lang="en-GB" sz="1400" dirty="0">
                          <a:solidFill>
                            <a:srgbClr val="404040"/>
                          </a:solidFill>
                          <a:effectLst/>
                          <a:latin typeface="+mj-lt"/>
                        </a:rPr>
                        <a:t>1</a:t>
                      </a:r>
                    </a:p>
                  </a:txBody>
                  <a:tcPr marL="12601" marR="12601" marT="12601" marB="12601"/>
                </a:tc>
                <a:tc>
                  <a:txBody>
                    <a:bodyPr/>
                    <a:lstStyle/>
                    <a:p>
                      <a:pPr algn="ctr" fontAlgn="t"/>
                      <a:r>
                        <a:rPr lang="en-GB" sz="1400" dirty="0">
                          <a:solidFill>
                            <a:srgbClr val="404040"/>
                          </a:solidFill>
                          <a:effectLst/>
                          <a:latin typeface="+mj-lt"/>
                        </a:rPr>
                        <a:t>3</a:t>
                      </a:r>
                    </a:p>
                  </a:txBody>
                  <a:tcPr marL="12601" marR="12601" marT="12601" marB="12601"/>
                </a:tc>
                <a:tc>
                  <a:txBody>
                    <a:bodyPr/>
                    <a:lstStyle/>
                    <a:p>
                      <a:pPr algn="ctr" fontAlgn="t"/>
                      <a:r>
                        <a:rPr lang="en-GB" sz="1400" dirty="0">
                          <a:solidFill>
                            <a:srgbClr val="404040"/>
                          </a:solidFill>
                          <a:effectLst/>
                          <a:latin typeface="+mj-lt"/>
                        </a:rPr>
                        <a:t>6</a:t>
                      </a:r>
                    </a:p>
                  </a:txBody>
                  <a:tcPr marL="12601" marR="12601" marT="12601" marB="12601"/>
                </a:tc>
                <a:tc>
                  <a:txBody>
                    <a:bodyPr/>
                    <a:lstStyle/>
                    <a:p>
                      <a:pPr algn="ctr" fontAlgn="t"/>
                      <a:r>
                        <a:rPr lang="en-GB" sz="1400" dirty="0">
                          <a:solidFill>
                            <a:srgbClr val="404040"/>
                          </a:solidFill>
                          <a:effectLst/>
                          <a:latin typeface="+mj-lt"/>
                        </a:rPr>
                        <a:t>2</a:t>
                      </a:r>
                    </a:p>
                  </a:txBody>
                  <a:tcPr marL="12601" marR="12601" marT="12601" marB="12601"/>
                </a:tc>
                <a:tc>
                  <a:txBody>
                    <a:bodyPr/>
                    <a:lstStyle/>
                    <a:p>
                      <a:pPr algn="ctr" fontAlgn="t"/>
                      <a:r>
                        <a:rPr lang="en-GB" sz="1400" dirty="0">
                          <a:solidFill>
                            <a:srgbClr val="404040"/>
                          </a:solidFill>
                          <a:effectLst/>
                          <a:latin typeface="+mj-lt"/>
                        </a:rPr>
                        <a:t>3</a:t>
                      </a:r>
                    </a:p>
                  </a:txBody>
                  <a:tcPr marL="12601" marR="12601" marT="12601" marB="12601"/>
                </a:tc>
                <a:extLst>
                  <a:ext uri="{0D108BD9-81ED-4DB2-BD59-A6C34878D82A}">
                    <a16:rowId xmlns:a16="http://schemas.microsoft.com/office/drawing/2014/main" val="4083991289"/>
                  </a:ext>
                </a:extLst>
              </a:tr>
              <a:tr h="333522">
                <a:tc>
                  <a:txBody>
                    <a:bodyPr/>
                    <a:lstStyle/>
                    <a:p>
                      <a:pPr algn="r" fontAlgn="t"/>
                      <a:r>
                        <a:rPr lang="en-GB" sz="1400" b="1" dirty="0">
                          <a:solidFill>
                            <a:srgbClr val="404040"/>
                          </a:solidFill>
                          <a:effectLst/>
                          <a:latin typeface="+mj-lt"/>
                        </a:rPr>
                        <a:t>Off campus</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1</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2</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1</a:t>
                      </a:r>
                    </a:p>
                  </a:txBody>
                  <a:tcPr marL="12601" marR="12601" marT="12601" marB="12601"/>
                </a:tc>
                <a:extLst>
                  <a:ext uri="{0D108BD9-81ED-4DB2-BD59-A6C34878D82A}">
                    <a16:rowId xmlns:a16="http://schemas.microsoft.com/office/drawing/2014/main" val="95013684"/>
                  </a:ext>
                </a:extLst>
              </a:tr>
            </a:tbl>
          </a:graphicData>
        </a:graphic>
      </p:graphicFrame>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28</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Tree>
    <p:extLst>
      <p:ext uri="{BB962C8B-B14F-4D97-AF65-F5344CB8AC3E}">
        <p14:creationId xmlns:p14="http://schemas.microsoft.com/office/powerpoint/2010/main" val="3845731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Working with others</a:t>
            </a:r>
          </a:p>
        </p:txBody>
      </p:sp>
      <p:graphicFrame>
        <p:nvGraphicFramePr>
          <p:cNvPr id="2" name="Table 1">
            <a:extLst>
              <a:ext uri="{FF2B5EF4-FFF2-40B4-BE49-F238E27FC236}">
                <a16:creationId xmlns:a16="http://schemas.microsoft.com/office/drawing/2014/main" id="{4477819C-154D-4F16-86AF-509B5EF31B74}"/>
              </a:ext>
            </a:extLst>
          </p:cNvPr>
          <p:cNvGraphicFramePr>
            <a:graphicFrameLocks noGrp="1"/>
          </p:cNvGraphicFramePr>
          <p:nvPr>
            <p:extLst>
              <p:ext uri="{D42A27DB-BD31-4B8C-83A1-F6EECF244321}">
                <p14:modId xmlns:p14="http://schemas.microsoft.com/office/powerpoint/2010/main" val="1906551467"/>
              </p:ext>
            </p:extLst>
          </p:nvPr>
        </p:nvGraphicFramePr>
        <p:xfrm>
          <a:off x="1380718" y="1751644"/>
          <a:ext cx="7930376" cy="4514035"/>
        </p:xfrm>
        <a:graphic>
          <a:graphicData uri="http://schemas.openxmlformats.org/drawingml/2006/table">
            <a:tbl>
              <a:tblPr>
                <a:tableStyleId>{B301B821-A1FF-4177-AEE7-76D212191A09}</a:tableStyleId>
              </a:tblPr>
              <a:tblGrid>
                <a:gridCol w="3030341">
                  <a:extLst>
                    <a:ext uri="{9D8B030D-6E8A-4147-A177-3AD203B41FA5}">
                      <a16:colId xmlns:a16="http://schemas.microsoft.com/office/drawing/2014/main" val="1507252298"/>
                    </a:ext>
                  </a:extLst>
                </a:gridCol>
                <a:gridCol w="980007">
                  <a:extLst>
                    <a:ext uri="{9D8B030D-6E8A-4147-A177-3AD203B41FA5}">
                      <a16:colId xmlns:a16="http://schemas.microsoft.com/office/drawing/2014/main" val="4113937139"/>
                    </a:ext>
                  </a:extLst>
                </a:gridCol>
                <a:gridCol w="980007">
                  <a:extLst>
                    <a:ext uri="{9D8B030D-6E8A-4147-A177-3AD203B41FA5}">
                      <a16:colId xmlns:a16="http://schemas.microsoft.com/office/drawing/2014/main" val="3713448127"/>
                    </a:ext>
                  </a:extLst>
                </a:gridCol>
                <a:gridCol w="980007">
                  <a:extLst>
                    <a:ext uri="{9D8B030D-6E8A-4147-A177-3AD203B41FA5}">
                      <a16:colId xmlns:a16="http://schemas.microsoft.com/office/drawing/2014/main" val="3336310305"/>
                    </a:ext>
                  </a:extLst>
                </a:gridCol>
                <a:gridCol w="980007">
                  <a:extLst>
                    <a:ext uri="{9D8B030D-6E8A-4147-A177-3AD203B41FA5}">
                      <a16:colId xmlns:a16="http://schemas.microsoft.com/office/drawing/2014/main" val="1365220751"/>
                    </a:ext>
                  </a:extLst>
                </a:gridCol>
                <a:gridCol w="980007">
                  <a:extLst>
                    <a:ext uri="{9D8B030D-6E8A-4147-A177-3AD203B41FA5}">
                      <a16:colId xmlns:a16="http://schemas.microsoft.com/office/drawing/2014/main" val="1363175578"/>
                    </a:ext>
                  </a:extLst>
                </a:gridCol>
              </a:tblGrid>
              <a:tr h="335777">
                <a:tc rowSpan="2">
                  <a:txBody>
                    <a:bodyPr/>
                    <a:lstStyle/>
                    <a:p>
                      <a:pPr algn="l" fontAlgn="ctr"/>
                      <a:r>
                        <a:rPr lang="en-GB" sz="1400" b="1" dirty="0">
                          <a:effectLst/>
                          <a:latin typeface="+mn-lt"/>
                        </a:rPr>
                        <a:t>Percentage of time spent</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4">
                  <a:txBody>
                    <a:bodyPr/>
                    <a:lstStyle/>
                    <a:p>
                      <a:pPr fontAlgn="ctr"/>
                      <a:r>
                        <a:rPr lang="en-GB" sz="1400" b="1" dirty="0">
                          <a:effectLst/>
                        </a:rPr>
                        <a:t>What staff/student category are you?</a:t>
                      </a: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338112"/>
                  </a:ext>
                </a:extLst>
              </a:tr>
              <a:tr h="1058160">
                <a:tc vMerge="1">
                  <a:txBody>
                    <a:bodyPr/>
                    <a:lstStyle/>
                    <a:p>
                      <a:endParaRPr lang="en-GB"/>
                    </a:p>
                  </a:txBody>
                  <a:tcPr/>
                </a:tc>
                <a:tc vMerge="1">
                  <a:txBody>
                    <a:bodyPr/>
                    <a:lstStyle/>
                    <a:p>
                      <a:endParaRPr lang="en-GB"/>
                    </a:p>
                  </a:txBody>
                  <a:tcPr/>
                </a:tc>
                <a:tc>
                  <a:txBody>
                    <a:bodyPr/>
                    <a:lstStyle/>
                    <a:p>
                      <a:pPr algn="ctr" fontAlgn="b"/>
                      <a:r>
                        <a:rPr lang="en-GB" sz="1100" b="1" dirty="0">
                          <a:solidFill>
                            <a:srgbClr val="404040"/>
                          </a:solidFill>
                          <a:effectLst/>
                          <a:latin typeface="Arial" panose="020B0604020202020204" pitchFamily="34" charset="0"/>
                        </a:rPr>
                        <a:t>Academic</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PDRA</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PGR</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PS Admin</a:t>
                      </a:r>
                      <a:endParaRPr lang="en-GB" sz="1100" dirty="0">
                        <a:solidFill>
                          <a:srgbClr val="404040"/>
                        </a:solidFill>
                        <a:effectLst/>
                        <a:latin typeface="Arial" panose="020B0604020202020204" pitchFamily="34" charset="0"/>
                      </a:endParaRPr>
                    </a:p>
                  </a:txBody>
                  <a:tcPr marL="11215" marR="11215" marT="11215" marB="11215" anchor="b"/>
                </a:tc>
                <a:extLst>
                  <a:ext uri="{0D108BD9-81ED-4DB2-BD59-A6C34878D82A}">
                    <a16:rowId xmlns:a16="http://schemas.microsoft.com/office/drawing/2014/main" val="2966282076"/>
                  </a:ext>
                </a:extLst>
              </a:tr>
              <a:tr h="333522">
                <a:tc>
                  <a:txBody>
                    <a:bodyPr/>
                    <a:lstStyle/>
                    <a:p>
                      <a:pPr algn="r" fontAlgn="t"/>
                      <a:r>
                        <a:rPr lang="en-GB" sz="1400" b="1" dirty="0">
                          <a:solidFill>
                            <a:srgbClr val="404040"/>
                          </a:solidFill>
                          <a:effectLst/>
                          <a:latin typeface="+mj-lt"/>
                        </a:rPr>
                        <a:t>A meeting room in the pilot workspace</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33</a:t>
                      </a:r>
                      <a:endParaRPr lang="en-GB" sz="1400" dirty="0">
                        <a:solidFill>
                          <a:srgbClr val="404040"/>
                        </a:solidFill>
                        <a:effectLst/>
                        <a:latin typeface="+mj-lt"/>
                      </a:endParaRPr>
                    </a:p>
                  </a:txBody>
                  <a:tcPr marL="12601" marR="12601" marT="12601" marB="12601">
                    <a:solidFill>
                      <a:srgbClr val="EFEFEF"/>
                    </a:solidFill>
                  </a:tcPr>
                </a:tc>
                <a:tc>
                  <a:txBody>
                    <a:bodyPr/>
                    <a:lstStyle/>
                    <a:p>
                      <a:pPr algn="ctr" fontAlgn="t"/>
                      <a:r>
                        <a:rPr lang="en-GB" sz="1400" dirty="0">
                          <a:solidFill>
                            <a:srgbClr val="404040"/>
                          </a:solidFill>
                          <a:effectLst/>
                          <a:latin typeface="+mn-lt"/>
                        </a:rPr>
                        <a:t>50</a:t>
                      </a:r>
                    </a:p>
                  </a:txBody>
                  <a:tcPr marL="12601" marR="12601" marT="12601" marB="12601"/>
                </a:tc>
                <a:tc>
                  <a:txBody>
                    <a:bodyPr/>
                    <a:lstStyle/>
                    <a:p>
                      <a:pPr algn="ctr" fontAlgn="t"/>
                      <a:r>
                        <a:rPr lang="en-GB" sz="1400" dirty="0">
                          <a:solidFill>
                            <a:srgbClr val="404040"/>
                          </a:solidFill>
                          <a:effectLst/>
                          <a:latin typeface="+mn-lt"/>
                        </a:rPr>
                        <a:t>13</a:t>
                      </a:r>
                    </a:p>
                  </a:txBody>
                  <a:tcPr marL="12601" marR="12601" marT="12601" marB="12601"/>
                </a:tc>
                <a:tc>
                  <a:txBody>
                    <a:bodyPr/>
                    <a:lstStyle/>
                    <a:p>
                      <a:pPr algn="ctr" fontAlgn="t"/>
                      <a:r>
                        <a:rPr lang="en-GB" sz="1400" dirty="0">
                          <a:solidFill>
                            <a:srgbClr val="404040"/>
                          </a:solidFill>
                          <a:effectLst/>
                          <a:latin typeface="+mn-lt"/>
                        </a:rPr>
                        <a:t>25</a:t>
                      </a:r>
                    </a:p>
                  </a:txBody>
                  <a:tcPr marL="12601" marR="12601" marT="12601" marB="12601"/>
                </a:tc>
                <a:tc>
                  <a:txBody>
                    <a:bodyPr/>
                    <a:lstStyle/>
                    <a:p>
                      <a:pPr algn="ctr" fontAlgn="t"/>
                      <a:r>
                        <a:rPr lang="en-GB" sz="1400" dirty="0">
                          <a:solidFill>
                            <a:srgbClr val="404040"/>
                          </a:solidFill>
                          <a:effectLst/>
                          <a:latin typeface="+mn-lt"/>
                        </a:rPr>
                        <a:t>33</a:t>
                      </a:r>
                    </a:p>
                  </a:txBody>
                  <a:tcPr marL="12601" marR="12601" marT="12601" marB="12601"/>
                </a:tc>
                <a:extLst>
                  <a:ext uri="{0D108BD9-81ED-4DB2-BD59-A6C34878D82A}">
                    <a16:rowId xmlns:a16="http://schemas.microsoft.com/office/drawing/2014/main" val="3809601757"/>
                  </a:ext>
                </a:extLst>
              </a:tr>
              <a:tr h="333522">
                <a:tc>
                  <a:txBody>
                    <a:bodyPr/>
                    <a:lstStyle/>
                    <a:p>
                      <a:pPr algn="r" fontAlgn="t"/>
                      <a:r>
                        <a:rPr lang="en-GB" sz="1400" b="1" dirty="0">
                          <a:solidFill>
                            <a:srgbClr val="404040"/>
                          </a:solidFill>
                          <a:effectLst/>
                          <a:latin typeface="+mj-lt"/>
                        </a:rPr>
                        <a:t>A meeting room elsewhere on campus</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18</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14</a:t>
                      </a:r>
                    </a:p>
                  </a:txBody>
                  <a:tcPr marL="12601" marR="12601" marT="12601" marB="12601"/>
                </a:tc>
                <a:tc>
                  <a:txBody>
                    <a:bodyPr/>
                    <a:lstStyle/>
                    <a:p>
                      <a:pPr algn="ctr" fontAlgn="t"/>
                      <a:r>
                        <a:rPr lang="en-GB" sz="1400" dirty="0">
                          <a:solidFill>
                            <a:srgbClr val="404040"/>
                          </a:solidFill>
                          <a:effectLst/>
                          <a:latin typeface="+mn-lt"/>
                        </a:rPr>
                        <a:t>6</a:t>
                      </a:r>
                    </a:p>
                  </a:txBody>
                  <a:tcPr marL="12601" marR="12601" marT="12601" marB="12601"/>
                </a:tc>
                <a:tc>
                  <a:txBody>
                    <a:bodyPr/>
                    <a:lstStyle/>
                    <a:p>
                      <a:pPr algn="ctr" fontAlgn="t"/>
                      <a:r>
                        <a:rPr lang="en-GB" sz="1400" dirty="0">
                          <a:solidFill>
                            <a:srgbClr val="404040"/>
                          </a:solidFill>
                          <a:effectLst/>
                          <a:latin typeface="+mn-lt"/>
                        </a:rPr>
                        <a:t>23</a:t>
                      </a:r>
                    </a:p>
                  </a:txBody>
                  <a:tcPr marL="12601" marR="12601" marT="12601" marB="12601"/>
                </a:tc>
                <a:tc>
                  <a:txBody>
                    <a:bodyPr/>
                    <a:lstStyle/>
                    <a:p>
                      <a:pPr algn="ctr" fontAlgn="t"/>
                      <a:r>
                        <a:rPr lang="en-GB" sz="1400" dirty="0">
                          <a:solidFill>
                            <a:srgbClr val="404040"/>
                          </a:solidFill>
                          <a:effectLst/>
                          <a:latin typeface="+mn-lt"/>
                        </a:rPr>
                        <a:t>19</a:t>
                      </a:r>
                    </a:p>
                  </a:txBody>
                  <a:tcPr marL="12601" marR="12601" marT="12601" marB="12601"/>
                </a:tc>
                <a:extLst>
                  <a:ext uri="{0D108BD9-81ED-4DB2-BD59-A6C34878D82A}">
                    <a16:rowId xmlns:a16="http://schemas.microsoft.com/office/drawing/2014/main" val="1217587704"/>
                  </a:ext>
                </a:extLst>
              </a:tr>
              <a:tr h="333522">
                <a:tc>
                  <a:txBody>
                    <a:bodyPr/>
                    <a:lstStyle/>
                    <a:p>
                      <a:pPr algn="r" fontAlgn="t"/>
                      <a:r>
                        <a:rPr lang="en-GB" sz="1400" b="1" dirty="0">
                          <a:solidFill>
                            <a:srgbClr val="404040"/>
                          </a:solidFill>
                          <a:effectLst/>
                          <a:latin typeface="+mj-lt"/>
                        </a:rPr>
                        <a:t>An open meeting space in the pilot workspace</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17</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9</a:t>
                      </a:r>
                    </a:p>
                  </a:txBody>
                  <a:tcPr marL="12601" marR="12601" marT="12601" marB="12601"/>
                </a:tc>
                <a:tc>
                  <a:txBody>
                    <a:bodyPr/>
                    <a:lstStyle/>
                    <a:p>
                      <a:pPr algn="ctr" fontAlgn="t"/>
                      <a:r>
                        <a:rPr lang="en-GB" sz="1400" dirty="0">
                          <a:solidFill>
                            <a:srgbClr val="404040"/>
                          </a:solidFill>
                          <a:effectLst/>
                          <a:latin typeface="+mn-lt"/>
                        </a:rPr>
                        <a:t>7</a:t>
                      </a:r>
                    </a:p>
                  </a:txBody>
                  <a:tcPr marL="12601" marR="12601" marT="12601" marB="12601"/>
                </a:tc>
                <a:tc>
                  <a:txBody>
                    <a:bodyPr/>
                    <a:lstStyle/>
                    <a:p>
                      <a:pPr algn="ctr" fontAlgn="t"/>
                      <a:r>
                        <a:rPr lang="en-GB" sz="1400" dirty="0">
                          <a:solidFill>
                            <a:srgbClr val="404040"/>
                          </a:solidFill>
                          <a:effectLst/>
                          <a:latin typeface="+mn-lt"/>
                        </a:rPr>
                        <a:t>15</a:t>
                      </a:r>
                    </a:p>
                  </a:txBody>
                  <a:tcPr marL="12601" marR="12601" marT="12601" marB="12601"/>
                </a:tc>
                <a:tc>
                  <a:txBody>
                    <a:bodyPr/>
                    <a:lstStyle/>
                    <a:p>
                      <a:pPr algn="ctr" fontAlgn="t"/>
                      <a:r>
                        <a:rPr lang="en-GB" sz="1400" dirty="0">
                          <a:solidFill>
                            <a:srgbClr val="404040"/>
                          </a:solidFill>
                          <a:effectLst/>
                          <a:latin typeface="+mn-lt"/>
                        </a:rPr>
                        <a:t>34</a:t>
                      </a:r>
                    </a:p>
                  </a:txBody>
                  <a:tcPr marL="12601" marR="12601" marT="12601" marB="12601"/>
                </a:tc>
                <a:extLst>
                  <a:ext uri="{0D108BD9-81ED-4DB2-BD59-A6C34878D82A}">
                    <a16:rowId xmlns:a16="http://schemas.microsoft.com/office/drawing/2014/main" val="1120049915"/>
                  </a:ext>
                </a:extLst>
              </a:tr>
              <a:tr h="333522">
                <a:tc>
                  <a:txBody>
                    <a:bodyPr/>
                    <a:lstStyle/>
                    <a:p>
                      <a:pPr algn="r" fontAlgn="t"/>
                      <a:r>
                        <a:rPr lang="en-GB" sz="1400" b="1" dirty="0">
                          <a:solidFill>
                            <a:srgbClr val="404040"/>
                          </a:solidFill>
                          <a:effectLst/>
                          <a:latin typeface="+mj-lt"/>
                        </a:rPr>
                        <a:t>A desk in the pilot workspace</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16</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8</a:t>
                      </a:r>
                    </a:p>
                  </a:txBody>
                  <a:tcPr marL="12601" marR="12601" marT="12601" marB="12601"/>
                </a:tc>
                <a:tc>
                  <a:txBody>
                    <a:bodyPr/>
                    <a:lstStyle/>
                    <a:p>
                      <a:pPr algn="ctr" fontAlgn="t"/>
                      <a:r>
                        <a:rPr lang="en-GB" sz="1400" dirty="0">
                          <a:solidFill>
                            <a:srgbClr val="404040"/>
                          </a:solidFill>
                          <a:effectLst/>
                          <a:latin typeface="+mn-lt"/>
                        </a:rPr>
                        <a:t>58</a:t>
                      </a:r>
                    </a:p>
                  </a:txBody>
                  <a:tcPr marL="12601" marR="12601" marT="12601" marB="12601"/>
                </a:tc>
                <a:tc>
                  <a:txBody>
                    <a:bodyPr/>
                    <a:lstStyle/>
                    <a:p>
                      <a:pPr algn="ctr" fontAlgn="t"/>
                      <a:r>
                        <a:rPr lang="en-GB" sz="1400" dirty="0">
                          <a:solidFill>
                            <a:srgbClr val="404040"/>
                          </a:solidFill>
                          <a:effectLst/>
                          <a:latin typeface="+mn-lt"/>
                        </a:rPr>
                        <a:t>21</a:t>
                      </a:r>
                    </a:p>
                  </a:txBody>
                  <a:tcPr marL="12601" marR="12601" marT="12601" marB="12601"/>
                </a:tc>
                <a:tc>
                  <a:txBody>
                    <a:bodyPr/>
                    <a:lstStyle/>
                    <a:p>
                      <a:pPr algn="ctr" fontAlgn="t"/>
                      <a:r>
                        <a:rPr lang="en-GB" sz="1400" dirty="0">
                          <a:solidFill>
                            <a:srgbClr val="404040"/>
                          </a:solidFill>
                          <a:effectLst/>
                          <a:latin typeface="+mn-lt"/>
                        </a:rPr>
                        <a:t>4</a:t>
                      </a:r>
                    </a:p>
                  </a:txBody>
                  <a:tcPr marL="12601" marR="12601" marT="12601" marB="12601"/>
                </a:tc>
                <a:extLst>
                  <a:ext uri="{0D108BD9-81ED-4DB2-BD59-A6C34878D82A}">
                    <a16:rowId xmlns:a16="http://schemas.microsoft.com/office/drawing/2014/main" val="1027903544"/>
                  </a:ext>
                </a:extLst>
              </a:tr>
              <a:tr h="333522">
                <a:tc>
                  <a:txBody>
                    <a:bodyPr/>
                    <a:lstStyle/>
                    <a:p>
                      <a:pPr algn="r" fontAlgn="t"/>
                      <a:r>
                        <a:rPr lang="en-GB" sz="1400" b="1" dirty="0">
                          <a:solidFill>
                            <a:srgbClr val="404040"/>
                          </a:solidFill>
                          <a:effectLst/>
                          <a:latin typeface="+mj-lt"/>
                        </a:rPr>
                        <a:t>The tea point area in the pilot workspace</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5</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5</a:t>
                      </a:r>
                    </a:p>
                  </a:txBody>
                  <a:tcPr marL="12601" marR="12601" marT="12601" marB="12601"/>
                </a:tc>
                <a:tc>
                  <a:txBody>
                    <a:bodyPr/>
                    <a:lstStyle/>
                    <a:p>
                      <a:pPr algn="ctr" fontAlgn="t"/>
                      <a:r>
                        <a:rPr lang="en-GB" sz="1400" dirty="0">
                          <a:solidFill>
                            <a:srgbClr val="404040"/>
                          </a:solidFill>
                          <a:effectLst/>
                          <a:latin typeface="+mn-lt"/>
                        </a:rPr>
                        <a:t>8</a:t>
                      </a:r>
                    </a:p>
                  </a:txBody>
                  <a:tcPr marL="12601" marR="12601" marT="12601" marB="12601"/>
                </a:tc>
                <a:tc>
                  <a:txBody>
                    <a:bodyPr/>
                    <a:lstStyle/>
                    <a:p>
                      <a:pPr algn="ctr" fontAlgn="t"/>
                      <a:r>
                        <a:rPr lang="en-GB" sz="1400" dirty="0">
                          <a:solidFill>
                            <a:srgbClr val="404040"/>
                          </a:solidFill>
                          <a:effectLst/>
                          <a:latin typeface="+mn-lt"/>
                        </a:rPr>
                        <a:t>6</a:t>
                      </a:r>
                    </a:p>
                  </a:txBody>
                  <a:tcPr marL="12601" marR="12601" marT="12601" marB="12601"/>
                </a:tc>
                <a:tc>
                  <a:txBody>
                    <a:bodyPr/>
                    <a:lstStyle/>
                    <a:p>
                      <a:pPr algn="ctr" fontAlgn="t"/>
                      <a:r>
                        <a:rPr lang="en-GB" sz="1400" dirty="0">
                          <a:solidFill>
                            <a:srgbClr val="404040"/>
                          </a:solidFill>
                          <a:effectLst/>
                          <a:latin typeface="+mn-lt"/>
                        </a:rPr>
                        <a:t>5</a:t>
                      </a:r>
                    </a:p>
                  </a:txBody>
                  <a:tcPr marL="12601" marR="12601" marT="12601" marB="12601"/>
                </a:tc>
                <a:extLst>
                  <a:ext uri="{0D108BD9-81ED-4DB2-BD59-A6C34878D82A}">
                    <a16:rowId xmlns:a16="http://schemas.microsoft.com/office/drawing/2014/main" val="3351082818"/>
                  </a:ext>
                </a:extLst>
              </a:tr>
              <a:tr h="333522">
                <a:tc>
                  <a:txBody>
                    <a:bodyPr/>
                    <a:lstStyle/>
                    <a:p>
                      <a:pPr algn="r" fontAlgn="t"/>
                      <a:r>
                        <a:rPr lang="en-GB" sz="1400" b="1" dirty="0">
                          <a:solidFill>
                            <a:srgbClr val="404040"/>
                          </a:solidFill>
                          <a:effectLst/>
                          <a:latin typeface="+mj-lt"/>
                        </a:rPr>
                        <a:t>The workplace I occupied before the pilot</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5</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7</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6</a:t>
                      </a:r>
                    </a:p>
                  </a:txBody>
                  <a:tcPr marL="12601" marR="12601" marT="12601" marB="12601"/>
                </a:tc>
                <a:tc>
                  <a:txBody>
                    <a:bodyPr/>
                    <a:lstStyle/>
                    <a:p>
                      <a:pPr algn="ctr" fontAlgn="t"/>
                      <a:r>
                        <a:rPr lang="en-GB" sz="1400" dirty="0">
                          <a:solidFill>
                            <a:srgbClr val="404040"/>
                          </a:solidFill>
                          <a:effectLst/>
                          <a:latin typeface="+mn-lt"/>
                        </a:rPr>
                        <a:t>1</a:t>
                      </a:r>
                    </a:p>
                  </a:txBody>
                  <a:tcPr marL="12601" marR="12601" marT="12601" marB="12601"/>
                </a:tc>
                <a:extLst>
                  <a:ext uri="{0D108BD9-81ED-4DB2-BD59-A6C34878D82A}">
                    <a16:rowId xmlns:a16="http://schemas.microsoft.com/office/drawing/2014/main" val="3640693804"/>
                  </a:ext>
                </a:extLst>
              </a:tr>
              <a:tr h="333522">
                <a:tc>
                  <a:txBody>
                    <a:bodyPr/>
                    <a:lstStyle/>
                    <a:p>
                      <a:pPr algn="r" fontAlgn="t"/>
                      <a:r>
                        <a:rPr lang="en-GB" sz="1400" b="1" dirty="0">
                          <a:solidFill>
                            <a:srgbClr val="404040"/>
                          </a:solidFill>
                          <a:effectLst/>
                          <a:latin typeface="+mj-lt"/>
                        </a:rPr>
                        <a:t>A communal space elsewhere on campus</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3</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3</a:t>
                      </a:r>
                    </a:p>
                  </a:txBody>
                  <a:tcPr marL="12601" marR="12601" marT="12601" marB="12601"/>
                </a:tc>
                <a:tc>
                  <a:txBody>
                    <a:bodyPr/>
                    <a:lstStyle/>
                    <a:p>
                      <a:pPr algn="ctr" fontAlgn="t"/>
                      <a:r>
                        <a:rPr lang="en-GB" sz="1400" dirty="0">
                          <a:solidFill>
                            <a:srgbClr val="404040"/>
                          </a:solidFill>
                          <a:effectLst/>
                          <a:latin typeface="+mn-lt"/>
                        </a:rPr>
                        <a:t>2</a:t>
                      </a:r>
                    </a:p>
                  </a:txBody>
                  <a:tcPr marL="12601" marR="12601" marT="12601" marB="12601"/>
                </a:tc>
                <a:tc>
                  <a:txBody>
                    <a:bodyPr/>
                    <a:lstStyle/>
                    <a:p>
                      <a:pPr algn="ctr" fontAlgn="t"/>
                      <a:r>
                        <a:rPr lang="en-GB" sz="1400" dirty="0">
                          <a:solidFill>
                            <a:srgbClr val="404040"/>
                          </a:solidFill>
                          <a:effectLst/>
                          <a:latin typeface="+mn-lt"/>
                        </a:rPr>
                        <a:t>3</a:t>
                      </a:r>
                    </a:p>
                  </a:txBody>
                  <a:tcPr marL="12601" marR="12601" marT="12601" marB="12601"/>
                </a:tc>
                <a:tc>
                  <a:txBody>
                    <a:bodyPr/>
                    <a:lstStyle/>
                    <a:p>
                      <a:pPr algn="ctr" fontAlgn="t"/>
                      <a:r>
                        <a:rPr lang="en-GB" sz="1400" dirty="0">
                          <a:solidFill>
                            <a:srgbClr val="404040"/>
                          </a:solidFill>
                          <a:effectLst/>
                          <a:latin typeface="+mn-lt"/>
                        </a:rPr>
                        <a:t>2</a:t>
                      </a:r>
                    </a:p>
                  </a:txBody>
                  <a:tcPr marL="12601" marR="12601" marT="12601" marB="12601"/>
                </a:tc>
                <a:extLst>
                  <a:ext uri="{0D108BD9-81ED-4DB2-BD59-A6C34878D82A}">
                    <a16:rowId xmlns:a16="http://schemas.microsoft.com/office/drawing/2014/main" val="968526546"/>
                  </a:ext>
                </a:extLst>
              </a:tr>
              <a:tr h="333522">
                <a:tc>
                  <a:txBody>
                    <a:bodyPr/>
                    <a:lstStyle/>
                    <a:p>
                      <a:pPr algn="r" fontAlgn="t"/>
                      <a:r>
                        <a:rPr lang="en-GB" sz="1400" b="1" dirty="0">
                          <a:solidFill>
                            <a:srgbClr val="404040"/>
                          </a:solidFill>
                          <a:effectLst/>
                          <a:latin typeface="+mj-lt"/>
                        </a:rPr>
                        <a:t>A nearby cafe or other place on campus</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2</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3</a:t>
                      </a:r>
                    </a:p>
                  </a:txBody>
                  <a:tcPr marL="12601" marR="12601" marT="12601" marB="12601"/>
                </a:tc>
                <a:tc>
                  <a:txBody>
                    <a:bodyPr/>
                    <a:lstStyle/>
                    <a:p>
                      <a:pPr algn="ctr" fontAlgn="t"/>
                      <a:r>
                        <a:rPr lang="en-GB" sz="1400" dirty="0">
                          <a:solidFill>
                            <a:srgbClr val="404040"/>
                          </a:solidFill>
                          <a:effectLst/>
                          <a:latin typeface="+mn-lt"/>
                        </a:rPr>
                        <a:t>2</a:t>
                      </a:r>
                    </a:p>
                  </a:txBody>
                  <a:tcPr marL="12601" marR="12601" marT="12601" marB="12601"/>
                </a:tc>
                <a:tc>
                  <a:txBody>
                    <a:bodyPr/>
                    <a:lstStyle/>
                    <a:p>
                      <a:pPr algn="ctr" fontAlgn="t"/>
                      <a:r>
                        <a:rPr lang="en-GB" sz="1400" dirty="0">
                          <a:solidFill>
                            <a:srgbClr val="404040"/>
                          </a:solidFill>
                          <a:effectLst/>
                          <a:latin typeface="+mn-lt"/>
                        </a:rPr>
                        <a:t>2</a:t>
                      </a:r>
                    </a:p>
                  </a:txBody>
                  <a:tcPr marL="12601" marR="12601" marT="12601" marB="12601"/>
                </a:tc>
                <a:tc>
                  <a:txBody>
                    <a:bodyPr/>
                    <a:lstStyle/>
                    <a:p>
                      <a:pPr algn="ctr" fontAlgn="t"/>
                      <a:r>
                        <a:rPr lang="en-GB" sz="1400" dirty="0">
                          <a:solidFill>
                            <a:srgbClr val="404040"/>
                          </a:solidFill>
                          <a:effectLst/>
                          <a:latin typeface="+mn-lt"/>
                        </a:rPr>
                        <a:t>3</a:t>
                      </a:r>
                    </a:p>
                  </a:txBody>
                  <a:tcPr marL="12601" marR="12601" marT="12601" marB="12601"/>
                </a:tc>
                <a:extLst>
                  <a:ext uri="{0D108BD9-81ED-4DB2-BD59-A6C34878D82A}">
                    <a16:rowId xmlns:a16="http://schemas.microsoft.com/office/drawing/2014/main" val="4083991289"/>
                  </a:ext>
                </a:extLst>
              </a:tr>
              <a:tr h="333522">
                <a:tc>
                  <a:txBody>
                    <a:bodyPr/>
                    <a:lstStyle/>
                    <a:p>
                      <a:pPr algn="r" fontAlgn="t"/>
                      <a:r>
                        <a:rPr lang="en-GB" sz="1400" b="1" dirty="0">
                          <a:solidFill>
                            <a:srgbClr val="404040"/>
                          </a:solidFill>
                          <a:effectLst/>
                          <a:latin typeface="+mj-lt"/>
                        </a:rPr>
                        <a:t>Off campus</a:t>
                      </a:r>
                      <a:endParaRPr lang="en-GB" sz="1400" dirty="0">
                        <a:solidFill>
                          <a:srgbClr val="404040"/>
                        </a:solidFill>
                        <a:effectLst/>
                        <a:latin typeface="+mj-lt"/>
                      </a:endParaRPr>
                    </a:p>
                  </a:txBody>
                  <a:tcPr marL="12601" marR="12601" marT="12601" marB="12601"/>
                </a:tc>
                <a:tc>
                  <a:txBody>
                    <a:bodyPr/>
                    <a:lstStyle/>
                    <a:p>
                      <a:pPr algn="ctr" fontAlgn="t"/>
                      <a:r>
                        <a:rPr lang="en-GB" sz="1400" b="1" dirty="0">
                          <a:solidFill>
                            <a:srgbClr val="404040"/>
                          </a:solidFill>
                          <a:effectLst/>
                          <a:latin typeface="+mj-lt"/>
                        </a:rPr>
                        <a:t>1</a:t>
                      </a:r>
                      <a:endParaRPr lang="en-GB" sz="1400" dirty="0">
                        <a:solidFill>
                          <a:srgbClr val="404040"/>
                        </a:solidFill>
                        <a:effectLst/>
                        <a:latin typeface="+mj-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1</a:t>
                      </a:r>
                    </a:p>
                  </a:txBody>
                  <a:tcPr marL="12601" marR="12601" marT="12601" marB="12601"/>
                </a:tc>
                <a:tc>
                  <a:txBody>
                    <a:bodyPr/>
                    <a:lstStyle/>
                    <a:p>
                      <a:pPr algn="ctr" fontAlgn="t"/>
                      <a:r>
                        <a:rPr lang="en-GB" sz="1400" dirty="0">
                          <a:solidFill>
                            <a:srgbClr val="404040"/>
                          </a:solidFill>
                          <a:effectLst/>
                          <a:latin typeface="+mn-lt"/>
                        </a:rPr>
                        <a:t>3</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1</a:t>
                      </a:r>
                    </a:p>
                  </a:txBody>
                  <a:tcPr marL="12601" marR="12601" marT="12601" marB="12601"/>
                </a:tc>
                <a:extLst>
                  <a:ext uri="{0D108BD9-81ED-4DB2-BD59-A6C34878D82A}">
                    <a16:rowId xmlns:a16="http://schemas.microsoft.com/office/drawing/2014/main" val="95013684"/>
                  </a:ext>
                </a:extLst>
              </a:tr>
            </a:tbl>
          </a:graphicData>
        </a:graphic>
      </p:graphicFrame>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29</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Tree>
    <p:extLst>
      <p:ext uri="{BB962C8B-B14F-4D97-AF65-F5344CB8AC3E}">
        <p14:creationId xmlns:p14="http://schemas.microsoft.com/office/powerpoint/2010/main" val="1095497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4DDE58-92C0-4130-94B5-0F57973E80CA}"/>
              </a:ext>
            </a:extLst>
          </p:cNvPr>
          <p:cNvSpPr>
            <a:spLocks noGrp="1"/>
          </p:cNvSpPr>
          <p:nvPr>
            <p:ph type="body" sz="quarter" idx="18"/>
          </p:nvPr>
        </p:nvSpPr>
        <p:spPr>
          <a:xfrm>
            <a:off x="3841685" y="691857"/>
            <a:ext cx="6378901" cy="6454332"/>
          </a:xfrm>
        </p:spPr>
        <p:txBody>
          <a:bodyPr/>
          <a:lstStyle/>
          <a:p>
            <a:r>
              <a:rPr lang="en-GB" sz="2000" dirty="0"/>
              <a:t>The Workspace Pilot is testing the Community proposal for MECD which is an:</a:t>
            </a:r>
          </a:p>
          <a:p>
            <a:pPr lvl="1"/>
            <a:r>
              <a:rPr lang="en-GB" sz="2000" dirty="0"/>
              <a:t>Open office design</a:t>
            </a:r>
          </a:p>
          <a:p>
            <a:pPr lvl="1"/>
            <a:r>
              <a:rPr lang="en-GB" sz="2000" dirty="0"/>
              <a:t>Using a range of items from a kit of parts to meet the needs of each pilot cohort</a:t>
            </a:r>
          </a:p>
          <a:p>
            <a:pPr lvl="1"/>
            <a:r>
              <a:rPr lang="en-GB" sz="2000" dirty="0"/>
              <a:t>Three pilots cohorts, with a variety of workplace needs are tested and observed</a:t>
            </a:r>
          </a:p>
          <a:p>
            <a:pPr lvl="2"/>
            <a:r>
              <a:rPr lang="en-GB" sz="2000" dirty="0"/>
              <a:t>Each pilot design developed through a series of requirement workshops with Design Partners from teams and roles within the proposed MECD occupant teams</a:t>
            </a:r>
          </a:p>
          <a:p>
            <a:r>
              <a:rPr lang="en-GB" sz="2000" dirty="0"/>
              <a:t>Pilot 1:</a:t>
            </a:r>
          </a:p>
          <a:p>
            <a:pPr lvl="1"/>
            <a:r>
              <a:rPr lang="en-GB" sz="2000" dirty="0"/>
              <a:t>Went live on 24</a:t>
            </a:r>
            <a:r>
              <a:rPr lang="en-GB" sz="2000" baseline="30000" dirty="0"/>
              <a:t>th</a:t>
            </a:r>
            <a:r>
              <a:rPr lang="en-GB" sz="2000" dirty="0"/>
              <a:t> September 2018 and,</a:t>
            </a:r>
          </a:p>
          <a:p>
            <a:pPr lvl="1"/>
            <a:r>
              <a:rPr lang="en-GB" sz="2000" dirty="0"/>
              <a:t>closed 14</a:t>
            </a:r>
            <a:r>
              <a:rPr lang="en-GB" sz="2000" baseline="30000" dirty="0"/>
              <a:t>th</a:t>
            </a:r>
            <a:r>
              <a:rPr lang="en-GB" sz="2000" dirty="0"/>
              <a:t> December 2018 with the cohort returning to their previously occupied location</a:t>
            </a:r>
          </a:p>
          <a:p>
            <a:pPr lvl="1"/>
            <a:r>
              <a:rPr lang="en-GB" sz="2000" dirty="0"/>
              <a:t>The pilot was reviewed both throughout the life of the pilot and as it completed its lifespan with feedback from both the occupiers and some taught students</a:t>
            </a:r>
          </a:p>
          <a:p>
            <a:endParaRPr lang="en-GB" sz="2000" dirty="0"/>
          </a:p>
          <a:p>
            <a:endParaRPr lang="en-GB" sz="2000" dirty="0"/>
          </a:p>
        </p:txBody>
      </p:sp>
      <p:sp>
        <p:nvSpPr>
          <p:cNvPr id="4" name="Text Placeholder 3">
            <a:extLst>
              <a:ext uri="{FF2B5EF4-FFF2-40B4-BE49-F238E27FC236}">
                <a16:creationId xmlns:a16="http://schemas.microsoft.com/office/drawing/2014/main" id="{0DEBD904-3CBA-467E-890F-C0B7F250C189}"/>
              </a:ext>
            </a:extLst>
          </p:cNvPr>
          <p:cNvSpPr>
            <a:spLocks noGrp="1"/>
          </p:cNvSpPr>
          <p:nvPr>
            <p:ph type="body" sz="quarter" idx="19"/>
          </p:nvPr>
        </p:nvSpPr>
        <p:spPr/>
        <p:txBody>
          <a:bodyPr/>
          <a:lstStyle/>
          <a:p>
            <a:r>
              <a:rPr lang="en-GB" dirty="0"/>
              <a:t>Methodology</a:t>
            </a:r>
          </a:p>
          <a:p>
            <a:endParaRPr lang="en-GB" sz="2500" dirty="0"/>
          </a:p>
          <a:p>
            <a:endParaRPr lang="en-GB" sz="2500" dirty="0"/>
          </a:p>
        </p:txBody>
      </p:sp>
      <p:sp>
        <p:nvSpPr>
          <p:cNvPr id="6" name="Slide Number Placeholder 5">
            <a:extLst>
              <a:ext uri="{FF2B5EF4-FFF2-40B4-BE49-F238E27FC236}">
                <a16:creationId xmlns:a16="http://schemas.microsoft.com/office/drawing/2014/main" id="{07D79AF5-B4C7-4348-B705-57851BA94BDC}"/>
              </a:ext>
            </a:extLst>
          </p:cNvPr>
          <p:cNvSpPr>
            <a:spLocks noGrp="1"/>
          </p:cNvSpPr>
          <p:nvPr>
            <p:ph type="sldNum" sz="quarter" idx="4"/>
          </p:nvPr>
        </p:nvSpPr>
        <p:spPr/>
        <p:txBody>
          <a:bodyPr/>
          <a:lstStyle/>
          <a:p>
            <a:fld id="{9350A4DD-A22B-49B1-926C-965716516F84}" type="slidenum">
              <a:rPr lang="en-GB" smtClean="0"/>
              <a:pPr/>
              <a:t>3</a:t>
            </a:fld>
            <a:endParaRPr lang="en-GB" dirty="0"/>
          </a:p>
        </p:txBody>
      </p:sp>
    </p:spTree>
    <p:extLst>
      <p:ext uri="{BB962C8B-B14F-4D97-AF65-F5344CB8AC3E}">
        <p14:creationId xmlns:p14="http://schemas.microsoft.com/office/powerpoint/2010/main" val="1218129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Working with taught students</a:t>
            </a:r>
          </a:p>
        </p:txBody>
      </p:sp>
      <p:graphicFrame>
        <p:nvGraphicFramePr>
          <p:cNvPr id="2" name="Table 1">
            <a:extLst>
              <a:ext uri="{FF2B5EF4-FFF2-40B4-BE49-F238E27FC236}">
                <a16:creationId xmlns:a16="http://schemas.microsoft.com/office/drawing/2014/main" id="{4477819C-154D-4F16-86AF-509B5EF31B74}"/>
              </a:ext>
            </a:extLst>
          </p:cNvPr>
          <p:cNvGraphicFramePr>
            <a:graphicFrameLocks noGrp="1"/>
          </p:cNvGraphicFramePr>
          <p:nvPr>
            <p:extLst>
              <p:ext uri="{D42A27DB-BD31-4B8C-83A1-F6EECF244321}">
                <p14:modId xmlns:p14="http://schemas.microsoft.com/office/powerpoint/2010/main" val="685993777"/>
              </p:ext>
            </p:extLst>
          </p:nvPr>
        </p:nvGraphicFramePr>
        <p:xfrm>
          <a:off x="471034" y="1541053"/>
          <a:ext cx="9435106" cy="4395635"/>
        </p:xfrm>
        <a:graphic>
          <a:graphicData uri="http://schemas.openxmlformats.org/drawingml/2006/table">
            <a:tbl>
              <a:tblPr>
                <a:tableStyleId>{B301B821-A1FF-4177-AEE7-76D212191A09}</a:tableStyleId>
              </a:tblPr>
              <a:tblGrid>
                <a:gridCol w="3605326">
                  <a:extLst>
                    <a:ext uri="{9D8B030D-6E8A-4147-A177-3AD203B41FA5}">
                      <a16:colId xmlns:a16="http://schemas.microsoft.com/office/drawing/2014/main" val="1507252298"/>
                    </a:ext>
                  </a:extLst>
                </a:gridCol>
                <a:gridCol w="1165956">
                  <a:extLst>
                    <a:ext uri="{9D8B030D-6E8A-4147-A177-3AD203B41FA5}">
                      <a16:colId xmlns:a16="http://schemas.microsoft.com/office/drawing/2014/main" val="4113937139"/>
                    </a:ext>
                  </a:extLst>
                </a:gridCol>
                <a:gridCol w="1165956">
                  <a:extLst>
                    <a:ext uri="{9D8B030D-6E8A-4147-A177-3AD203B41FA5}">
                      <a16:colId xmlns:a16="http://schemas.microsoft.com/office/drawing/2014/main" val="3713448127"/>
                    </a:ext>
                  </a:extLst>
                </a:gridCol>
                <a:gridCol w="1165956">
                  <a:extLst>
                    <a:ext uri="{9D8B030D-6E8A-4147-A177-3AD203B41FA5}">
                      <a16:colId xmlns:a16="http://schemas.microsoft.com/office/drawing/2014/main" val="3336310305"/>
                    </a:ext>
                  </a:extLst>
                </a:gridCol>
                <a:gridCol w="1165956">
                  <a:extLst>
                    <a:ext uri="{9D8B030D-6E8A-4147-A177-3AD203B41FA5}">
                      <a16:colId xmlns:a16="http://schemas.microsoft.com/office/drawing/2014/main" val="1365220751"/>
                    </a:ext>
                  </a:extLst>
                </a:gridCol>
                <a:gridCol w="1165956">
                  <a:extLst>
                    <a:ext uri="{9D8B030D-6E8A-4147-A177-3AD203B41FA5}">
                      <a16:colId xmlns:a16="http://schemas.microsoft.com/office/drawing/2014/main" val="1363175578"/>
                    </a:ext>
                  </a:extLst>
                </a:gridCol>
              </a:tblGrid>
              <a:tr h="335777">
                <a:tc rowSpan="2">
                  <a:txBody>
                    <a:bodyPr/>
                    <a:lstStyle/>
                    <a:p>
                      <a:pPr algn="l" fontAlgn="ctr"/>
                      <a:r>
                        <a:rPr lang="en-GB" sz="1400" b="1" dirty="0">
                          <a:effectLst/>
                          <a:latin typeface="+mn-lt"/>
                        </a:rPr>
                        <a:t>Percentage of time spent</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4">
                  <a:txBody>
                    <a:bodyPr/>
                    <a:lstStyle/>
                    <a:p>
                      <a:pPr algn="l" fontAlgn="ctr"/>
                      <a:r>
                        <a:rPr lang="en-GB" sz="1400" b="1" dirty="0">
                          <a:effectLst/>
                        </a:rPr>
                        <a:t>What is your group</a:t>
                      </a:r>
                      <a:endParaRPr lang="en-GB" sz="14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338112"/>
                  </a:ext>
                </a:extLst>
              </a:tr>
              <a:tr h="1058160">
                <a:tc vMerge="1">
                  <a:txBody>
                    <a:bodyPr/>
                    <a:lstStyle/>
                    <a:p>
                      <a:endParaRPr lang="en-GB"/>
                    </a:p>
                  </a:txBody>
                  <a:tcPr/>
                </a:tc>
                <a:tc vMerge="1">
                  <a:txBody>
                    <a:bodyPr/>
                    <a:lstStyle/>
                    <a:p>
                      <a:endParaRPr lang="en-GB"/>
                    </a:p>
                  </a:txBody>
                  <a:tcPr/>
                </a:tc>
                <a:tc>
                  <a:txBody>
                    <a:bodyPr/>
                    <a:lstStyle/>
                    <a:p>
                      <a:pPr algn="ctr" fontAlgn="b"/>
                      <a:r>
                        <a:rPr lang="en-GB" sz="1400" b="1" dirty="0">
                          <a:solidFill>
                            <a:srgbClr val="404040"/>
                          </a:solidFill>
                          <a:effectLst/>
                          <a:latin typeface="+mn-lt"/>
                        </a:rPr>
                        <a:t>Multiscale Modelling</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S&amp;AS - Discoverer</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Space and Autonomous Systems</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Bio Engineering</a:t>
                      </a:r>
                      <a:endParaRPr lang="en-GB" sz="1400" dirty="0">
                        <a:solidFill>
                          <a:srgbClr val="404040"/>
                        </a:solidFill>
                        <a:effectLst/>
                        <a:latin typeface="+mn-lt"/>
                      </a:endParaRPr>
                    </a:p>
                  </a:txBody>
                  <a:tcPr marL="11215" marR="11215" marT="11215" marB="11215" anchor="b"/>
                </a:tc>
                <a:extLst>
                  <a:ext uri="{0D108BD9-81ED-4DB2-BD59-A6C34878D82A}">
                    <a16:rowId xmlns:a16="http://schemas.microsoft.com/office/drawing/2014/main" val="2966282076"/>
                  </a:ext>
                </a:extLst>
              </a:tr>
              <a:tr h="333522">
                <a:tc>
                  <a:txBody>
                    <a:bodyPr/>
                    <a:lstStyle/>
                    <a:p>
                      <a:pPr algn="r" fontAlgn="t"/>
                      <a:r>
                        <a:rPr lang="en-GB" sz="1400" b="1" dirty="0">
                          <a:solidFill>
                            <a:srgbClr val="404040"/>
                          </a:solidFill>
                          <a:effectLst/>
                          <a:latin typeface="+mn-lt"/>
                        </a:rPr>
                        <a:t>A meeting room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36</a:t>
                      </a:r>
                      <a:endParaRPr lang="en-GB" sz="1400" dirty="0">
                        <a:solidFill>
                          <a:srgbClr val="404040"/>
                        </a:solidFill>
                        <a:effectLst/>
                        <a:latin typeface="+mn-lt"/>
                      </a:endParaRPr>
                    </a:p>
                  </a:txBody>
                  <a:tcPr marL="12601" marR="12601" marT="12601" marB="12601">
                    <a:solidFill>
                      <a:srgbClr val="EFEFEF"/>
                    </a:solidFill>
                  </a:tcPr>
                </a:tc>
                <a:tc>
                  <a:txBody>
                    <a:bodyPr/>
                    <a:lstStyle/>
                    <a:p>
                      <a:pPr algn="ctr" fontAlgn="t"/>
                      <a:r>
                        <a:rPr lang="en-GB" sz="1400" dirty="0">
                          <a:solidFill>
                            <a:srgbClr val="404040"/>
                          </a:solidFill>
                          <a:effectLst/>
                          <a:latin typeface="+mn-lt"/>
                        </a:rPr>
                        <a:t>49</a:t>
                      </a:r>
                    </a:p>
                  </a:txBody>
                  <a:tcPr marL="12601" marR="12601" marT="12601" marB="12601"/>
                </a:tc>
                <a:tc>
                  <a:txBody>
                    <a:bodyPr/>
                    <a:lstStyle/>
                    <a:p>
                      <a:pPr algn="ctr" fontAlgn="t"/>
                      <a:r>
                        <a:rPr lang="en-GB" sz="1400" dirty="0">
                          <a:solidFill>
                            <a:srgbClr val="404040"/>
                          </a:solidFill>
                          <a:effectLst/>
                          <a:latin typeface="+mn-lt"/>
                        </a:rPr>
                        <a:t>25</a:t>
                      </a:r>
                    </a:p>
                  </a:txBody>
                  <a:tcPr marL="12601" marR="12601" marT="12601" marB="12601"/>
                </a:tc>
                <a:tc>
                  <a:txBody>
                    <a:bodyPr/>
                    <a:lstStyle/>
                    <a:p>
                      <a:pPr algn="ctr" fontAlgn="t"/>
                      <a:r>
                        <a:rPr lang="en-GB" sz="1400" dirty="0">
                          <a:solidFill>
                            <a:srgbClr val="404040"/>
                          </a:solidFill>
                          <a:effectLst/>
                          <a:latin typeface="+mn-lt"/>
                        </a:rPr>
                        <a:t>29</a:t>
                      </a:r>
                    </a:p>
                  </a:txBody>
                  <a:tcPr marL="12601" marR="12601" marT="12601" marB="12601"/>
                </a:tc>
                <a:tc>
                  <a:txBody>
                    <a:bodyPr/>
                    <a:lstStyle/>
                    <a:p>
                      <a:pPr algn="ctr" fontAlgn="t"/>
                      <a:r>
                        <a:rPr lang="en-GB" sz="1400" dirty="0">
                          <a:solidFill>
                            <a:srgbClr val="404040"/>
                          </a:solidFill>
                          <a:effectLst/>
                          <a:latin typeface="+mn-lt"/>
                        </a:rPr>
                        <a:t>50</a:t>
                      </a:r>
                    </a:p>
                  </a:txBody>
                  <a:tcPr marL="12601" marR="12601" marT="12601" marB="12601"/>
                </a:tc>
                <a:extLst>
                  <a:ext uri="{0D108BD9-81ED-4DB2-BD59-A6C34878D82A}">
                    <a16:rowId xmlns:a16="http://schemas.microsoft.com/office/drawing/2014/main" val="3809601757"/>
                  </a:ext>
                </a:extLst>
              </a:tr>
              <a:tr h="333522">
                <a:tc>
                  <a:txBody>
                    <a:bodyPr/>
                    <a:lstStyle/>
                    <a:p>
                      <a:pPr algn="r" fontAlgn="t"/>
                      <a:r>
                        <a:rPr lang="en-GB" sz="1400" b="1" dirty="0">
                          <a:solidFill>
                            <a:srgbClr val="404040"/>
                          </a:solidFill>
                          <a:effectLst/>
                          <a:latin typeface="+mn-lt"/>
                        </a:rPr>
                        <a:t>A meeting room elsewhere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27</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30</a:t>
                      </a:r>
                    </a:p>
                  </a:txBody>
                  <a:tcPr marL="12601" marR="12601" marT="12601" marB="12601"/>
                </a:tc>
                <a:tc>
                  <a:txBody>
                    <a:bodyPr/>
                    <a:lstStyle/>
                    <a:p>
                      <a:pPr algn="ctr" fontAlgn="t"/>
                      <a:r>
                        <a:rPr lang="en-GB" sz="1400" dirty="0">
                          <a:solidFill>
                            <a:srgbClr val="404040"/>
                          </a:solidFill>
                          <a:effectLst/>
                          <a:latin typeface="+mn-lt"/>
                        </a:rPr>
                        <a:t>13</a:t>
                      </a:r>
                    </a:p>
                  </a:txBody>
                  <a:tcPr marL="12601" marR="12601" marT="12601" marB="12601"/>
                </a:tc>
                <a:tc>
                  <a:txBody>
                    <a:bodyPr/>
                    <a:lstStyle/>
                    <a:p>
                      <a:pPr algn="ctr" fontAlgn="t"/>
                      <a:r>
                        <a:rPr lang="en-GB" sz="1400" dirty="0">
                          <a:solidFill>
                            <a:srgbClr val="404040"/>
                          </a:solidFill>
                          <a:effectLst/>
                          <a:latin typeface="+mn-lt"/>
                        </a:rPr>
                        <a:t>31</a:t>
                      </a:r>
                    </a:p>
                  </a:txBody>
                  <a:tcPr marL="12601" marR="12601" marT="12601" marB="12601"/>
                </a:tc>
                <a:tc>
                  <a:txBody>
                    <a:bodyPr/>
                    <a:lstStyle/>
                    <a:p>
                      <a:pPr algn="ctr" fontAlgn="t"/>
                      <a:r>
                        <a:rPr lang="en-GB" sz="1400" dirty="0">
                          <a:solidFill>
                            <a:srgbClr val="404040"/>
                          </a:solidFill>
                          <a:effectLst/>
                          <a:latin typeface="+mn-lt"/>
                        </a:rPr>
                        <a:t>10</a:t>
                      </a:r>
                    </a:p>
                  </a:txBody>
                  <a:tcPr marL="12601" marR="12601" marT="12601" marB="12601"/>
                </a:tc>
                <a:extLst>
                  <a:ext uri="{0D108BD9-81ED-4DB2-BD59-A6C34878D82A}">
                    <a16:rowId xmlns:a16="http://schemas.microsoft.com/office/drawing/2014/main" val="1217587704"/>
                  </a:ext>
                </a:extLst>
              </a:tr>
              <a:tr h="333522">
                <a:tc>
                  <a:txBody>
                    <a:bodyPr/>
                    <a:lstStyle/>
                    <a:p>
                      <a:pPr algn="r" fontAlgn="t"/>
                      <a:r>
                        <a:rPr lang="en-GB" sz="1400" b="1" dirty="0">
                          <a:solidFill>
                            <a:srgbClr val="404040"/>
                          </a:solidFill>
                          <a:effectLst/>
                          <a:latin typeface="+mn-lt"/>
                        </a:rPr>
                        <a:t>The workplace I occupied before the pilot</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20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20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27</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1120049915"/>
                  </a:ext>
                </a:extLst>
              </a:tr>
              <a:tr h="333522">
                <a:tc>
                  <a:txBody>
                    <a:bodyPr/>
                    <a:lstStyle/>
                    <a:p>
                      <a:pPr algn="r" fontAlgn="t"/>
                      <a:r>
                        <a:rPr lang="en-GB" sz="1400" b="1" dirty="0">
                          <a:solidFill>
                            <a:srgbClr val="404040"/>
                          </a:solidFill>
                          <a:effectLst/>
                          <a:latin typeface="+mn-lt"/>
                        </a:rPr>
                        <a:t>An open meeting space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1</a:t>
                      </a:r>
                    </a:p>
                  </a:txBody>
                  <a:tcPr marL="12601" marR="12601" marT="12601" marB="12601"/>
                </a:tc>
                <a:tc>
                  <a:txBody>
                    <a:bodyPr/>
                    <a:lstStyle/>
                    <a:p>
                      <a:pPr algn="ctr" fontAlgn="t"/>
                      <a:r>
                        <a:rPr lang="en-GB" sz="1400" dirty="0">
                          <a:solidFill>
                            <a:srgbClr val="404040"/>
                          </a:solidFill>
                          <a:effectLst/>
                          <a:latin typeface="+mn-lt"/>
                        </a:rPr>
                        <a:t>13</a:t>
                      </a:r>
                    </a:p>
                  </a:txBody>
                  <a:tcPr marL="12601" marR="12601" marT="12601" marB="12601"/>
                </a:tc>
                <a:tc>
                  <a:txBody>
                    <a:bodyPr/>
                    <a:lstStyle/>
                    <a:p>
                      <a:pPr algn="ctr" fontAlgn="t"/>
                      <a:r>
                        <a:rPr lang="en-GB" sz="1400" dirty="0">
                          <a:solidFill>
                            <a:srgbClr val="404040"/>
                          </a:solidFill>
                          <a:effectLst/>
                          <a:latin typeface="+mn-lt"/>
                        </a:rPr>
                        <a:t>12</a:t>
                      </a:r>
                    </a:p>
                  </a:txBody>
                  <a:tcPr marL="12601" marR="12601" marT="12601" marB="12601"/>
                </a:tc>
                <a:tc>
                  <a:txBody>
                    <a:bodyPr/>
                    <a:lstStyle/>
                    <a:p>
                      <a:pPr algn="ctr" fontAlgn="t"/>
                      <a:r>
                        <a:rPr lang="en-GB" sz="1400" dirty="0">
                          <a:solidFill>
                            <a:srgbClr val="404040"/>
                          </a:solidFill>
                          <a:effectLst/>
                          <a:latin typeface="+mn-lt"/>
                        </a:rPr>
                        <a:t>30</a:t>
                      </a:r>
                    </a:p>
                  </a:txBody>
                  <a:tcPr marL="12601" marR="12601" marT="12601" marB="12601"/>
                </a:tc>
                <a:extLst>
                  <a:ext uri="{0D108BD9-81ED-4DB2-BD59-A6C34878D82A}">
                    <a16:rowId xmlns:a16="http://schemas.microsoft.com/office/drawing/2014/main" val="1027903544"/>
                  </a:ext>
                </a:extLst>
              </a:tr>
              <a:tr h="333522">
                <a:tc>
                  <a:txBody>
                    <a:bodyPr/>
                    <a:lstStyle/>
                    <a:p>
                      <a:pPr algn="r" fontAlgn="t"/>
                      <a:r>
                        <a:rPr lang="en-GB" sz="1400" b="1" dirty="0">
                          <a:solidFill>
                            <a:srgbClr val="404040"/>
                          </a:solidFill>
                          <a:effectLst/>
                          <a:latin typeface="+mn-lt"/>
                        </a:rPr>
                        <a:t>A nearby cafe or other place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6</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50</a:t>
                      </a:r>
                    </a:p>
                  </a:txBody>
                  <a:tcPr marL="12601" marR="12601" marT="12601" marB="12601"/>
                </a:tc>
                <a:tc>
                  <a:txBody>
                    <a:bodyPr/>
                    <a:lstStyle/>
                    <a:p>
                      <a:pPr algn="ctr" fontAlgn="t"/>
                      <a:r>
                        <a:rPr lang="en-GB" sz="1400" dirty="0">
                          <a:solidFill>
                            <a:srgbClr val="404040"/>
                          </a:solidFill>
                          <a:effectLst/>
                          <a:latin typeface="+mn-lt"/>
                        </a:rPr>
                        <a:t>1</a:t>
                      </a:r>
                    </a:p>
                  </a:txBody>
                  <a:tcPr marL="12601" marR="12601" marT="12601" marB="12601"/>
                </a:tc>
                <a:tc>
                  <a:txBody>
                    <a:bodyPr/>
                    <a:lstStyle/>
                    <a:p>
                      <a:pPr algn="ctr" fontAlgn="t"/>
                      <a:r>
                        <a:rPr lang="en-GB" sz="1400" dirty="0">
                          <a:solidFill>
                            <a:srgbClr val="404040"/>
                          </a:solidFill>
                          <a:effectLst/>
                          <a:latin typeface="+mn-lt"/>
                        </a:rPr>
                        <a:t>5</a:t>
                      </a:r>
                    </a:p>
                  </a:txBody>
                  <a:tcPr marL="12601" marR="12601" marT="12601" marB="12601"/>
                </a:tc>
                <a:extLst>
                  <a:ext uri="{0D108BD9-81ED-4DB2-BD59-A6C34878D82A}">
                    <a16:rowId xmlns:a16="http://schemas.microsoft.com/office/drawing/2014/main" val="3351082818"/>
                  </a:ext>
                </a:extLst>
              </a:tr>
              <a:tr h="333522">
                <a:tc>
                  <a:txBody>
                    <a:bodyPr/>
                    <a:lstStyle/>
                    <a:p>
                      <a:pPr algn="r" fontAlgn="t"/>
                      <a:r>
                        <a:rPr lang="en-GB" sz="1400" b="1" dirty="0">
                          <a:solidFill>
                            <a:srgbClr val="404040"/>
                          </a:solidFill>
                          <a:effectLst/>
                          <a:latin typeface="+mn-lt"/>
                        </a:rPr>
                        <a:t>A communal space elsewhere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5</a:t>
                      </a:r>
                    </a:p>
                  </a:txBody>
                  <a:tcPr marL="12601" marR="12601" marT="12601" marB="12601"/>
                </a:tc>
                <a:extLst>
                  <a:ext uri="{0D108BD9-81ED-4DB2-BD59-A6C34878D82A}">
                    <a16:rowId xmlns:a16="http://schemas.microsoft.com/office/drawing/2014/main" val="3640693804"/>
                  </a:ext>
                </a:extLst>
              </a:tr>
              <a:tr h="333522">
                <a:tc>
                  <a:txBody>
                    <a:bodyPr/>
                    <a:lstStyle/>
                    <a:p>
                      <a:pPr algn="r" fontAlgn="t"/>
                      <a:r>
                        <a:rPr lang="en-GB" sz="1400" b="1" dirty="0">
                          <a:solidFill>
                            <a:srgbClr val="404040"/>
                          </a:solidFill>
                          <a:effectLst/>
                          <a:latin typeface="+mn-lt"/>
                        </a:rPr>
                        <a:t>The tea point area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968526546"/>
                  </a:ext>
                </a:extLst>
              </a:tr>
              <a:tr h="333522">
                <a:tc>
                  <a:txBody>
                    <a:bodyPr/>
                    <a:lstStyle/>
                    <a:p>
                      <a:pPr algn="r" fontAlgn="t"/>
                      <a:r>
                        <a:rPr lang="en-GB" sz="1400" b="1" dirty="0">
                          <a:solidFill>
                            <a:srgbClr val="404040"/>
                          </a:solidFill>
                          <a:effectLst/>
                          <a:latin typeface="+mn-lt"/>
                        </a:rPr>
                        <a:t>A desk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4083991289"/>
                  </a:ext>
                </a:extLst>
              </a:tr>
              <a:tr h="333522">
                <a:tc>
                  <a:txBody>
                    <a:bodyPr/>
                    <a:lstStyle/>
                    <a:p>
                      <a:pPr algn="r" fontAlgn="t"/>
                      <a:r>
                        <a:rPr lang="en-GB" sz="1400" b="1" dirty="0">
                          <a:solidFill>
                            <a:srgbClr val="404040"/>
                          </a:solidFill>
                          <a:effectLst/>
                          <a:latin typeface="+mn-lt"/>
                        </a:rPr>
                        <a:t>Off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95013684"/>
                  </a:ext>
                </a:extLst>
              </a:tr>
            </a:tbl>
          </a:graphicData>
        </a:graphic>
      </p:graphicFrame>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30</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
        <p:nvSpPr>
          <p:cNvPr id="6" name="TextBox 5">
            <a:extLst>
              <a:ext uri="{FF2B5EF4-FFF2-40B4-BE49-F238E27FC236}">
                <a16:creationId xmlns:a16="http://schemas.microsoft.com/office/drawing/2014/main" id="{15CD1515-A36D-46F2-981A-0596BE814AD2}"/>
              </a:ext>
            </a:extLst>
          </p:cNvPr>
          <p:cNvSpPr txBox="1"/>
          <p:nvPr/>
        </p:nvSpPr>
        <p:spPr>
          <a:xfrm>
            <a:off x="471034" y="964645"/>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Planned meetings</a:t>
            </a:r>
          </a:p>
        </p:txBody>
      </p:sp>
      <p:sp>
        <p:nvSpPr>
          <p:cNvPr id="7" name="Oval 6">
            <a:extLst>
              <a:ext uri="{FF2B5EF4-FFF2-40B4-BE49-F238E27FC236}">
                <a16:creationId xmlns:a16="http://schemas.microsoft.com/office/drawing/2014/main" id="{B2B9C86D-6B0C-4F7D-9C6C-7BC9272F5246}"/>
              </a:ext>
            </a:extLst>
          </p:cNvPr>
          <p:cNvSpPr/>
          <p:nvPr/>
        </p:nvSpPr>
        <p:spPr>
          <a:xfrm>
            <a:off x="4118950" y="3592170"/>
            <a:ext cx="5638800" cy="2933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FDD8DBB2-F3BB-4143-8E98-3D6A246D15DE}"/>
              </a:ext>
            </a:extLst>
          </p:cNvPr>
          <p:cNvSpPr/>
          <p:nvPr/>
        </p:nvSpPr>
        <p:spPr>
          <a:xfrm>
            <a:off x="1046381" y="6071852"/>
            <a:ext cx="8599050" cy="1365523"/>
          </a:xfrm>
          <a:prstGeom prst="roundRect">
            <a:avLst/>
          </a:prstGeom>
          <a:noFill/>
          <a:ln>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“The closed entry system is a psychological barrier to u/g students – very few attempted entry.”</a:t>
            </a:r>
          </a:p>
          <a:p>
            <a:endParaRPr lang="en-GB" sz="1400" dirty="0">
              <a:solidFill>
                <a:schemeClr val="tx1"/>
              </a:solidFill>
            </a:endParaRPr>
          </a:p>
          <a:p>
            <a:pPr algn="ctr"/>
            <a:r>
              <a:rPr lang="en-GB" sz="1400" dirty="0">
                <a:solidFill>
                  <a:schemeClr val="tx1"/>
                </a:solidFill>
              </a:rPr>
              <a:t>“The process for receiving students at different times (say according to a schedule) is difficult in the current space as it requires repeated trips to the entrance.”</a:t>
            </a:r>
          </a:p>
        </p:txBody>
      </p:sp>
    </p:spTree>
    <p:extLst>
      <p:ext uri="{BB962C8B-B14F-4D97-AF65-F5344CB8AC3E}">
        <p14:creationId xmlns:p14="http://schemas.microsoft.com/office/powerpoint/2010/main" val="3103591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35B721B-C6C0-4B7A-9068-5066360ACAE3}"/>
              </a:ext>
            </a:extLst>
          </p:cNvPr>
          <p:cNvGraphicFramePr>
            <a:graphicFrameLocks noGrp="1"/>
          </p:cNvGraphicFramePr>
          <p:nvPr>
            <p:extLst>
              <p:ext uri="{D42A27DB-BD31-4B8C-83A1-F6EECF244321}">
                <p14:modId xmlns:p14="http://schemas.microsoft.com/office/powerpoint/2010/main" val="4113509830"/>
              </p:ext>
            </p:extLst>
          </p:nvPr>
        </p:nvGraphicFramePr>
        <p:xfrm>
          <a:off x="779705" y="1740572"/>
          <a:ext cx="9095873" cy="4655708"/>
        </p:xfrm>
        <a:graphic>
          <a:graphicData uri="http://schemas.openxmlformats.org/drawingml/2006/table">
            <a:tbl>
              <a:tblPr>
                <a:tableStyleId>{B301B821-A1FF-4177-AEE7-76D212191A09}</a:tableStyleId>
              </a:tblPr>
              <a:tblGrid>
                <a:gridCol w="3965777">
                  <a:extLst>
                    <a:ext uri="{9D8B030D-6E8A-4147-A177-3AD203B41FA5}">
                      <a16:colId xmlns:a16="http://schemas.microsoft.com/office/drawing/2014/main" val="1507252298"/>
                    </a:ext>
                  </a:extLst>
                </a:gridCol>
                <a:gridCol w="1282524">
                  <a:extLst>
                    <a:ext uri="{9D8B030D-6E8A-4147-A177-3AD203B41FA5}">
                      <a16:colId xmlns:a16="http://schemas.microsoft.com/office/drawing/2014/main" val="4113937139"/>
                    </a:ext>
                  </a:extLst>
                </a:gridCol>
                <a:gridCol w="1282524">
                  <a:extLst>
                    <a:ext uri="{9D8B030D-6E8A-4147-A177-3AD203B41FA5}">
                      <a16:colId xmlns:a16="http://schemas.microsoft.com/office/drawing/2014/main" val="3713448127"/>
                    </a:ext>
                  </a:extLst>
                </a:gridCol>
                <a:gridCol w="1282524">
                  <a:extLst>
                    <a:ext uri="{9D8B030D-6E8A-4147-A177-3AD203B41FA5}">
                      <a16:colId xmlns:a16="http://schemas.microsoft.com/office/drawing/2014/main" val="3336310305"/>
                    </a:ext>
                  </a:extLst>
                </a:gridCol>
                <a:gridCol w="1282524">
                  <a:extLst>
                    <a:ext uri="{9D8B030D-6E8A-4147-A177-3AD203B41FA5}">
                      <a16:colId xmlns:a16="http://schemas.microsoft.com/office/drawing/2014/main" val="1365220751"/>
                    </a:ext>
                  </a:extLst>
                </a:gridCol>
              </a:tblGrid>
              <a:tr h="336544">
                <a:tc rowSpan="2">
                  <a:txBody>
                    <a:bodyPr/>
                    <a:lstStyle/>
                    <a:p>
                      <a:pPr algn="l" fontAlgn="ctr"/>
                      <a:r>
                        <a:rPr lang="en-GB" sz="1400" b="1" dirty="0">
                          <a:effectLst/>
                          <a:latin typeface="+mn-lt"/>
                        </a:rPr>
                        <a:t>Percentage of time spent</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3">
                  <a:txBody>
                    <a:bodyPr/>
                    <a:lstStyle/>
                    <a:p>
                      <a:pPr fontAlgn="ctr"/>
                      <a:r>
                        <a:rPr lang="en-GB" sz="1400" b="1" dirty="0">
                          <a:effectLst/>
                        </a:rPr>
                        <a:t>What staff/student category are you?</a:t>
                      </a: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338112"/>
                  </a:ext>
                </a:extLst>
              </a:tr>
              <a:tr h="1191934">
                <a:tc vMerge="1">
                  <a:txBody>
                    <a:bodyPr/>
                    <a:lstStyle/>
                    <a:p>
                      <a:endParaRPr lang="en-GB"/>
                    </a:p>
                  </a:txBody>
                  <a:tcPr/>
                </a:tc>
                <a:tc vMerge="1">
                  <a:txBody>
                    <a:bodyPr/>
                    <a:lstStyle/>
                    <a:p>
                      <a:endParaRPr lang="en-GB"/>
                    </a:p>
                  </a:txBody>
                  <a:tcPr/>
                </a:tc>
                <a:tc>
                  <a:txBody>
                    <a:bodyPr/>
                    <a:lstStyle/>
                    <a:p>
                      <a:pPr algn="ctr" fontAlgn="b"/>
                      <a:r>
                        <a:rPr lang="en-GB" sz="1100" b="1" dirty="0">
                          <a:solidFill>
                            <a:srgbClr val="404040"/>
                          </a:solidFill>
                          <a:effectLst/>
                          <a:latin typeface="Arial" panose="020B0604020202020204" pitchFamily="34" charset="0"/>
                        </a:rPr>
                        <a:t>Academic</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PDRA</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PGR</a:t>
                      </a:r>
                      <a:endParaRPr lang="en-GB" sz="1100" dirty="0">
                        <a:solidFill>
                          <a:srgbClr val="404040"/>
                        </a:solidFill>
                        <a:effectLst/>
                        <a:latin typeface="Arial" panose="020B0604020202020204" pitchFamily="34" charset="0"/>
                      </a:endParaRPr>
                    </a:p>
                  </a:txBody>
                  <a:tcPr marL="11215" marR="11215" marT="11215" marB="11215" anchor="b"/>
                </a:tc>
                <a:extLst>
                  <a:ext uri="{0D108BD9-81ED-4DB2-BD59-A6C34878D82A}">
                    <a16:rowId xmlns:a16="http://schemas.microsoft.com/office/drawing/2014/main" val="2966282076"/>
                  </a:ext>
                </a:extLst>
              </a:tr>
              <a:tr h="347470">
                <a:tc>
                  <a:txBody>
                    <a:bodyPr/>
                    <a:lstStyle/>
                    <a:p>
                      <a:pPr algn="r" fontAlgn="t"/>
                      <a:r>
                        <a:rPr lang="en-GB" sz="1400" b="1" dirty="0">
                          <a:solidFill>
                            <a:srgbClr val="404040"/>
                          </a:solidFill>
                          <a:effectLst/>
                          <a:latin typeface="+mn-lt"/>
                        </a:rPr>
                        <a:t>A meeting room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36</a:t>
                      </a:r>
                      <a:endParaRPr lang="en-GB" sz="1400" dirty="0">
                        <a:solidFill>
                          <a:srgbClr val="404040"/>
                        </a:solidFill>
                        <a:effectLst/>
                        <a:latin typeface="+mn-lt"/>
                      </a:endParaRPr>
                    </a:p>
                  </a:txBody>
                  <a:tcPr marL="12601" marR="12601" marT="12601" marB="12601">
                    <a:solidFill>
                      <a:srgbClr val="EFEFEF"/>
                    </a:solidFill>
                  </a:tcPr>
                </a:tc>
                <a:tc>
                  <a:txBody>
                    <a:bodyPr/>
                    <a:lstStyle/>
                    <a:p>
                      <a:pPr algn="ctr" fontAlgn="t"/>
                      <a:r>
                        <a:rPr lang="en-GB" sz="1400" dirty="0">
                          <a:solidFill>
                            <a:srgbClr val="404040"/>
                          </a:solidFill>
                          <a:effectLst/>
                          <a:latin typeface="+mj-lt"/>
                        </a:rPr>
                        <a:t>53</a:t>
                      </a:r>
                    </a:p>
                  </a:txBody>
                  <a:tcPr marL="12601" marR="12601" marT="12601" marB="12601"/>
                </a:tc>
                <a:tc>
                  <a:txBody>
                    <a:bodyPr/>
                    <a:lstStyle/>
                    <a:p>
                      <a:pPr algn="ctr" fontAlgn="t"/>
                      <a:r>
                        <a:rPr lang="en-GB" sz="1400" dirty="0">
                          <a:solidFill>
                            <a:srgbClr val="404040"/>
                          </a:solidFill>
                          <a:effectLst/>
                          <a:latin typeface="+mj-lt"/>
                        </a:rPr>
                        <a:t>50</a:t>
                      </a:r>
                    </a:p>
                  </a:txBody>
                  <a:tcPr marL="12601" marR="12601" marT="12601" marB="12601"/>
                </a:tc>
                <a:tc>
                  <a:txBody>
                    <a:bodyPr/>
                    <a:lstStyle/>
                    <a:p>
                      <a:pPr algn="ctr" fontAlgn="t"/>
                      <a:r>
                        <a:rPr lang="en-GB" sz="1400" dirty="0">
                          <a:solidFill>
                            <a:srgbClr val="404040"/>
                          </a:solidFill>
                          <a:effectLst/>
                          <a:latin typeface="+mj-lt"/>
                        </a:rPr>
                        <a:t>11</a:t>
                      </a:r>
                    </a:p>
                  </a:txBody>
                  <a:tcPr marL="12601" marR="12601" marT="12601" marB="12601"/>
                </a:tc>
                <a:extLst>
                  <a:ext uri="{0D108BD9-81ED-4DB2-BD59-A6C34878D82A}">
                    <a16:rowId xmlns:a16="http://schemas.microsoft.com/office/drawing/2014/main" val="3809601757"/>
                  </a:ext>
                </a:extLst>
              </a:tr>
              <a:tr h="347470">
                <a:tc>
                  <a:txBody>
                    <a:bodyPr/>
                    <a:lstStyle/>
                    <a:p>
                      <a:pPr algn="r" fontAlgn="t"/>
                      <a:r>
                        <a:rPr lang="en-GB" sz="1400" b="1" dirty="0">
                          <a:solidFill>
                            <a:srgbClr val="404040"/>
                          </a:solidFill>
                          <a:effectLst/>
                          <a:latin typeface="+mn-lt"/>
                        </a:rPr>
                        <a:t>A meeting room elsewhere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27</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21</a:t>
                      </a:r>
                    </a:p>
                  </a:txBody>
                  <a:tcPr marL="12601" marR="12601" marT="12601" marB="12601"/>
                </a:tc>
                <a:tc>
                  <a:txBody>
                    <a:bodyPr/>
                    <a:lstStyle/>
                    <a:p>
                      <a:pPr algn="ctr" fontAlgn="t"/>
                      <a:r>
                        <a:rPr lang="en-GB" sz="1400" dirty="0">
                          <a:solidFill>
                            <a:srgbClr val="404040"/>
                          </a:solidFill>
                          <a:effectLst/>
                          <a:latin typeface="+mj-lt"/>
                        </a:rPr>
                        <a:t>25</a:t>
                      </a:r>
                    </a:p>
                  </a:txBody>
                  <a:tcPr marL="12601" marR="12601" marT="12601" marB="12601"/>
                </a:tc>
                <a:tc>
                  <a:txBody>
                    <a:bodyPr/>
                    <a:lstStyle/>
                    <a:p>
                      <a:pPr algn="ctr" fontAlgn="t"/>
                      <a:r>
                        <a:rPr lang="en-GB" sz="1400" dirty="0">
                          <a:solidFill>
                            <a:srgbClr val="404040"/>
                          </a:solidFill>
                          <a:effectLst/>
                          <a:latin typeface="+mj-lt"/>
                        </a:rPr>
                        <a:t>36</a:t>
                      </a:r>
                    </a:p>
                  </a:txBody>
                  <a:tcPr marL="12601" marR="12601" marT="12601" marB="12601"/>
                </a:tc>
                <a:extLst>
                  <a:ext uri="{0D108BD9-81ED-4DB2-BD59-A6C34878D82A}">
                    <a16:rowId xmlns:a16="http://schemas.microsoft.com/office/drawing/2014/main" val="1217587704"/>
                  </a:ext>
                </a:extLst>
              </a:tr>
              <a:tr h="347470">
                <a:tc>
                  <a:txBody>
                    <a:bodyPr/>
                    <a:lstStyle/>
                    <a:p>
                      <a:pPr algn="r" fontAlgn="t"/>
                      <a:r>
                        <a:rPr lang="en-GB" sz="1400" b="1" dirty="0">
                          <a:solidFill>
                            <a:srgbClr val="404040"/>
                          </a:solidFill>
                          <a:effectLst/>
                          <a:latin typeface="+mn-lt"/>
                        </a:rPr>
                        <a:t>The workplace I occupied before the pilot</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20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16</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29</a:t>
                      </a:r>
                    </a:p>
                  </a:txBody>
                  <a:tcPr marL="12601" marR="12601" marT="12601" marB="12601"/>
                </a:tc>
                <a:extLst>
                  <a:ext uri="{0D108BD9-81ED-4DB2-BD59-A6C34878D82A}">
                    <a16:rowId xmlns:a16="http://schemas.microsoft.com/office/drawing/2014/main" val="1120049915"/>
                  </a:ext>
                </a:extLst>
              </a:tr>
              <a:tr h="347470">
                <a:tc>
                  <a:txBody>
                    <a:bodyPr/>
                    <a:lstStyle/>
                    <a:p>
                      <a:pPr algn="r" fontAlgn="t"/>
                      <a:r>
                        <a:rPr lang="en-GB" sz="1400" b="1" dirty="0">
                          <a:solidFill>
                            <a:srgbClr val="404040"/>
                          </a:solidFill>
                          <a:effectLst/>
                          <a:latin typeface="+mn-lt"/>
                        </a:rPr>
                        <a:t>An open meeting space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8</a:t>
                      </a:r>
                    </a:p>
                  </a:txBody>
                  <a:tcPr marL="12601" marR="12601" marT="12601" marB="12601"/>
                </a:tc>
                <a:tc>
                  <a:txBody>
                    <a:bodyPr/>
                    <a:lstStyle/>
                    <a:p>
                      <a:pPr algn="ctr" fontAlgn="t"/>
                      <a:r>
                        <a:rPr lang="en-GB" sz="1400" dirty="0">
                          <a:solidFill>
                            <a:srgbClr val="404040"/>
                          </a:solidFill>
                          <a:effectLst/>
                          <a:latin typeface="+mj-lt"/>
                        </a:rPr>
                        <a:t>25</a:t>
                      </a:r>
                    </a:p>
                  </a:txBody>
                  <a:tcPr marL="12601" marR="12601" marT="12601" marB="12601"/>
                </a:tc>
                <a:tc>
                  <a:txBody>
                    <a:bodyPr/>
                    <a:lstStyle/>
                    <a:p>
                      <a:pPr algn="ctr" fontAlgn="t"/>
                      <a:r>
                        <a:rPr lang="en-GB" sz="1400" dirty="0">
                          <a:solidFill>
                            <a:srgbClr val="404040"/>
                          </a:solidFill>
                          <a:effectLst/>
                          <a:latin typeface="+mj-lt"/>
                        </a:rPr>
                        <a:t>11</a:t>
                      </a:r>
                    </a:p>
                  </a:txBody>
                  <a:tcPr marL="12601" marR="12601" marT="12601" marB="12601"/>
                </a:tc>
                <a:extLst>
                  <a:ext uri="{0D108BD9-81ED-4DB2-BD59-A6C34878D82A}">
                    <a16:rowId xmlns:a16="http://schemas.microsoft.com/office/drawing/2014/main" val="1027903544"/>
                  </a:ext>
                </a:extLst>
              </a:tr>
              <a:tr h="347470">
                <a:tc>
                  <a:txBody>
                    <a:bodyPr/>
                    <a:lstStyle/>
                    <a:p>
                      <a:pPr algn="r" fontAlgn="t"/>
                      <a:r>
                        <a:rPr lang="en-GB" sz="1400" b="1" dirty="0">
                          <a:solidFill>
                            <a:srgbClr val="404040"/>
                          </a:solidFill>
                          <a:effectLst/>
                          <a:latin typeface="+mn-lt"/>
                        </a:rPr>
                        <a:t>A nearby cafe or other place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6</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1</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14</a:t>
                      </a:r>
                    </a:p>
                  </a:txBody>
                  <a:tcPr marL="12601" marR="12601" marT="12601" marB="12601"/>
                </a:tc>
                <a:extLst>
                  <a:ext uri="{0D108BD9-81ED-4DB2-BD59-A6C34878D82A}">
                    <a16:rowId xmlns:a16="http://schemas.microsoft.com/office/drawing/2014/main" val="3351082818"/>
                  </a:ext>
                </a:extLst>
              </a:tr>
              <a:tr h="347470">
                <a:tc>
                  <a:txBody>
                    <a:bodyPr/>
                    <a:lstStyle/>
                    <a:p>
                      <a:pPr algn="r" fontAlgn="t"/>
                      <a:r>
                        <a:rPr lang="en-GB" sz="1400" b="1" dirty="0">
                          <a:solidFill>
                            <a:srgbClr val="404040"/>
                          </a:solidFill>
                          <a:effectLst/>
                          <a:latin typeface="+mn-lt"/>
                        </a:rPr>
                        <a:t>A communal space elsewhere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1</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extLst>
                  <a:ext uri="{0D108BD9-81ED-4DB2-BD59-A6C34878D82A}">
                    <a16:rowId xmlns:a16="http://schemas.microsoft.com/office/drawing/2014/main" val="3640693804"/>
                  </a:ext>
                </a:extLst>
              </a:tr>
              <a:tr h="347470">
                <a:tc>
                  <a:txBody>
                    <a:bodyPr/>
                    <a:lstStyle/>
                    <a:p>
                      <a:pPr algn="r" fontAlgn="t"/>
                      <a:r>
                        <a:rPr lang="en-GB" sz="1400" b="1" dirty="0">
                          <a:solidFill>
                            <a:srgbClr val="404040"/>
                          </a:solidFill>
                          <a:effectLst/>
                          <a:latin typeface="+mn-lt"/>
                        </a:rPr>
                        <a:t>The tea point area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extLst>
                  <a:ext uri="{0D108BD9-81ED-4DB2-BD59-A6C34878D82A}">
                    <a16:rowId xmlns:a16="http://schemas.microsoft.com/office/drawing/2014/main" val="968526546"/>
                  </a:ext>
                </a:extLst>
              </a:tr>
              <a:tr h="347470">
                <a:tc>
                  <a:txBody>
                    <a:bodyPr/>
                    <a:lstStyle/>
                    <a:p>
                      <a:pPr algn="r" fontAlgn="t"/>
                      <a:r>
                        <a:rPr lang="en-GB" sz="1400" b="1" dirty="0">
                          <a:solidFill>
                            <a:srgbClr val="404040"/>
                          </a:solidFill>
                          <a:effectLst/>
                          <a:latin typeface="+mn-lt"/>
                        </a:rPr>
                        <a:t>A desk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extLst>
                  <a:ext uri="{0D108BD9-81ED-4DB2-BD59-A6C34878D82A}">
                    <a16:rowId xmlns:a16="http://schemas.microsoft.com/office/drawing/2014/main" val="4083991289"/>
                  </a:ext>
                </a:extLst>
              </a:tr>
              <a:tr h="347470">
                <a:tc>
                  <a:txBody>
                    <a:bodyPr/>
                    <a:lstStyle/>
                    <a:p>
                      <a:pPr algn="r" fontAlgn="t"/>
                      <a:r>
                        <a:rPr lang="en-GB" sz="1400" b="1" dirty="0">
                          <a:solidFill>
                            <a:srgbClr val="404040"/>
                          </a:solidFill>
                          <a:effectLst/>
                          <a:latin typeface="+mn-lt"/>
                        </a:rPr>
                        <a:t>Off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tc>
                  <a:txBody>
                    <a:bodyPr/>
                    <a:lstStyle/>
                    <a:p>
                      <a:pPr algn="ctr" fontAlgn="t"/>
                      <a:r>
                        <a:rPr lang="en-GB" sz="1400" dirty="0">
                          <a:solidFill>
                            <a:srgbClr val="404040"/>
                          </a:solidFill>
                          <a:effectLst/>
                          <a:latin typeface="+mj-lt"/>
                        </a:rPr>
                        <a:t>0</a:t>
                      </a:r>
                    </a:p>
                  </a:txBody>
                  <a:tcPr marL="12601" marR="12601" marT="12601" marB="12601"/>
                </a:tc>
                <a:extLst>
                  <a:ext uri="{0D108BD9-81ED-4DB2-BD59-A6C34878D82A}">
                    <a16:rowId xmlns:a16="http://schemas.microsoft.com/office/drawing/2014/main" val="95013684"/>
                  </a:ext>
                </a:extLst>
              </a:tr>
            </a:tbl>
          </a:graphicData>
        </a:graphic>
      </p:graphicFrame>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Working with taught students</a:t>
            </a:r>
          </a:p>
        </p:txBody>
      </p:sp>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31</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
        <p:nvSpPr>
          <p:cNvPr id="7" name="TextBox 6">
            <a:extLst>
              <a:ext uri="{FF2B5EF4-FFF2-40B4-BE49-F238E27FC236}">
                <a16:creationId xmlns:a16="http://schemas.microsoft.com/office/drawing/2014/main" id="{F705BCD9-50A4-4455-9B40-7A1A8C416163}"/>
              </a:ext>
            </a:extLst>
          </p:cNvPr>
          <p:cNvSpPr txBox="1"/>
          <p:nvPr/>
        </p:nvSpPr>
        <p:spPr>
          <a:xfrm>
            <a:off x="471034" y="964645"/>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Planned meetings</a:t>
            </a:r>
          </a:p>
        </p:txBody>
      </p:sp>
      <p:sp>
        <p:nvSpPr>
          <p:cNvPr id="8" name="Oval 7">
            <a:extLst>
              <a:ext uri="{FF2B5EF4-FFF2-40B4-BE49-F238E27FC236}">
                <a16:creationId xmlns:a16="http://schemas.microsoft.com/office/drawing/2014/main" id="{EE75270A-149B-40BD-9AF6-35654A4B270F}"/>
              </a:ext>
            </a:extLst>
          </p:cNvPr>
          <p:cNvSpPr/>
          <p:nvPr/>
        </p:nvSpPr>
        <p:spPr>
          <a:xfrm>
            <a:off x="4793673" y="3921726"/>
            <a:ext cx="5081905" cy="2933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3CED8283-CF41-4539-B99B-24A08CFD1845}"/>
              </a:ext>
            </a:extLst>
          </p:cNvPr>
          <p:cNvSpPr txBox="1"/>
          <p:nvPr/>
        </p:nvSpPr>
        <p:spPr>
          <a:xfrm>
            <a:off x="1514156" y="6595030"/>
            <a:ext cx="3234603" cy="954107"/>
          </a:xfrm>
          <a:prstGeom prst="rect">
            <a:avLst/>
          </a:prstGeom>
          <a:noFill/>
        </p:spPr>
        <p:txBody>
          <a:bodyPr wrap="none" rtlCol="0">
            <a:spAutoFit/>
          </a:bodyPr>
          <a:lstStyle/>
          <a:p>
            <a:r>
              <a:rPr lang="en-GB" sz="1400" dirty="0"/>
              <a:t> 2 x PGR respondents stated 100% of time</a:t>
            </a:r>
          </a:p>
          <a:p>
            <a:r>
              <a:rPr lang="en-GB" sz="1400" dirty="0"/>
              <a:t>1 x Academics stated 60% of time</a:t>
            </a:r>
          </a:p>
          <a:p>
            <a:r>
              <a:rPr lang="en-GB" sz="1400" dirty="0"/>
              <a:t>1 x Academic stated 45% of time</a:t>
            </a:r>
          </a:p>
          <a:p>
            <a:r>
              <a:rPr lang="en-GB" sz="1400" dirty="0"/>
              <a:t>1 x Academic stated 40% of time</a:t>
            </a:r>
          </a:p>
        </p:txBody>
      </p:sp>
      <p:cxnSp>
        <p:nvCxnSpPr>
          <p:cNvPr id="11" name="Straight Arrow Connector 10">
            <a:extLst>
              <a:ext uri="{FF2B5EF4-FFF2-40B4-BE49-F238E27FC236}">
                <a16:creationId xmlns:a16="http://schemas.microsoft.com/office/drawing/2014/main" id="{A36626E3-ED2E-4988-8443-8ECE28A8153B}"/>
              </a:ext>
            </a:extLst>
          </p:cNvPr>
          <p:cNvCxnSpPr/>
          <p:nvPr/>
        </p:nvCxnSpPr>
        <p:spPr>
          <a:xfrm flipV="1">
            <a:off x="4793673" y="4068425"/>
            <a:ext cx="207818" cy="2734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348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Working with taught students</a:t>
            </a:r>
          </a:p>
        </p:txBody>
      </p:sp>
      <p:graphicFrame>
        <p:nvGraphicFramePr>
          <p:cNvPr id="2" name="Table 1">
            <a:extLst>
              <a:ext uri="{FF2B5EF4-FFF2-40B4-BE49-F238E27FC236}">
                <a16:creationId xmlns:a16="http://schemas.microsoft.com/office/drawing/2014/main" id="{4477819C-154D-4F16-86AF-509B5EF31B74}"/>
              </a:ext>
            </a:extLst>
          </p:cNvPr>
          <p:cNvGraphicFramePr>
            <a:graphicFrameLocks noGrp="1"/>
          </p:cNvGraphicFramePr>
          <p:nvPr>
            <p:extLst>
              <p:ext uri="{D42A27DB-BD31-4B8C-83A1-F6EECF244321}">
                <p14:modId xmlns:p14="http://schemas.microsoft.com/office/powerpoint/2010/main" val="875405354"/>
              </p:ext>
            </p:extLst>
          </p:nvPr>
        </p:nvGraphicFramePr>
        <p:xfrm>
          <a:off x="691025" y="2199395"/>
          <a:ext cx="9435106" cy="4395635"/>
        </p:xfrm>
        <a:graphic>
          <a:graphicData uri="http://schemas.openxmlformats.org/drawingml/2006/table">
            <a:tbl>
              <a:tblPr>
                <a:tableStyleId>{B301B821-A1FF-4177-AEE7-76D212191A09}</a:tableStyleId>
              </a:tblPr>
              <a:tblGrid>
                <a:gridCol w="3605326">
                  <a:extLst>
                    <a:ext uri="{9D8B030D-6E8A-4147-A177-3AD203B41FA5}">
                      <a16:colId xmlns:a16="http://schemas.microsoft.com/office/drawing/2014/main" val="1507252298"/>
                    </a:ext>
                  </a:extLst>
                </a:gridCol>
                <a:gridCol w="1165956">
                  <a:extLst>
                    <a:ext uri="{9D8B030D-6E8A-4147-A177-3AD203B41FA5}">
                      <a16:colId xmlns:a16="http://schemas.microsoft.com/office/drawing/2014/main" val="4113937139"/>
                    </a:ext>
                  </a:extLst>
                </a:gridCol>
                <a:gridCol w="1165956">
                  <a:extLst>
                    <a:ext uri="{9D8B030D-6E8A-4147-A177-3AD203B41FA5}">
                      <a16:colId xmlns:a16="http://schemas.microsoft.com/office/drawing/2014/main" val="3713448127"/>
                    </a:ext>
                  </a:extLst>
                </a:gridCol>
                <a:gridCol w="1165956">
                  <a:extLst>
                    <a:ext uri="{9D8B030D-6E8A-4147-A177-3AD203B41FA5}">
                      <a16:colId xmlns:a16="http://schemas.microsoft.com/office/drawing/2014/main" val="3336310305"/>
                    </a:ext>
                  </a:extLst>
                </a:gridCol>
                <a:gridCol w="1165956">
                  <a:extLst>
                    <a:ext uri="{9D8B030D-6E8A-4147-A177-3AD203B41FA5}">
                      <a16:colId xmlns:a16="http://schemas.microsoft.com/office/drawing/2014/main" val="1365220751"/>
                    </a:ext>
                  </a:extLst>
                </a:gridCol>
                <a:gridCol w="1165956">
                  <a:extLst>
                    <a:ext uri="{9D8B030D-6E8A-4147-A177-3AD203B41FA5}">
                      <a16:colId xmlns:a16="http://schemas.microsoft.com/office/drawing/2014/main" val="1363175578"/>
                    </a:ext>
                  </a:extLst>
                </a:gridCol>
              </a:tblGrid>
              <a:tr h="335777">
                <a:tc rowSpan="2">
                  <a:txBody>
                    <a:bodyPr/>
                    <a:lstStyle/>
                    <a:p>
                      <a:pPr algn="l" fontAlgn="ctr"/>
                      <a:r>
                        <a:rPr lang="en-GB" sz="1400" b="1" dirty="0">
                          <a:effectLst/>
                          <a:latin typeface="+mn-lt"/>
                        </a:rPr>
                        <a:t>Percentage of time spent</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4">
                  <a:txBody>
                    <a:bodyPr/>
                    <a:lstStyle/>
                    <a:p>
                      <a:pPr algn="l" fontAlgn="ctr"/>
                      <a:r>
                        <a:rPr lang="en-GB" sz="1400" b="1" dirty="0">
                          <a:effectLst/>
                        </a:rPr>
                        <a:t>What is your group</a:t>
                      </a:r>
                      <a:endParaRPr lang="en-GB" sz="14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338112"/>
                  </a:ext>
                </a:extLst>
              </a:tr>
              <a:tr h="1058160">
                <a:tc vMerge="1">
                  <a:txBody>
                    <a:bodyPr/>
                    <a:lstStyle/>
                    <a:p>
                      <a:endParaRPr lang="en-GB"/>
                    </a:p>
                  </a:txBody>
                  <a:tcPr/>
                </a:tc>
                <a:tc vMerge="1">
                  <a:txBody>
                    <a:bodyPr/>
                    <a:lstStyle/>
                    <a:p>
                      <a:endParaRPr lang="en-GB"/>
                    </a:p>
                  </a:txBody>
                  <a:tcPr/>
                </a:tc>
                <a:tc>
                  <a:txBody>
                    <a:bodyPr/>
                    <a:lstStyle/>
                    <a:p>
                      <a:pPr algn="ctr" fontAlgn="b"/>
                      <a:r>
                        <a:rPr lang="en-GB" sz="1400" b="1" dirty="0">
                          <a:solidFill>
                            <a:srgbClr val="404040"/>
                          </a:solidFill>
                          <a:effectLst/>
                          <a:latin typeface="+mn-lt"/>
                        </a:rPr>
                        <a:t>Multiscale Modelling</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S&amp;AS - Discoverer</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Space and Autonomous Systems</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Bio Engineering</a:t>
                      </a:r>
                      <a:endParaRPr lang="en-GB" sz="1400" dirty="0">
                        <a:solidFill>
                          <a:srgbClr val="404040"/>
                        </a:solidFill>
                        <a:effectLst/>
                        <a:latin typeface="+mn-lt"/>
                      </a:endParaRPr>
                    </a:p>
                  </a:txBody>
                  <a:tcPr marL="11215" marR="11215" marT="11215" marB="11215" anchor="b"/>
                </a:tc>
                <a:extLst>
                  <a:ext uri="{0D108BD9-81ED-4DB2-BD59-A6C34878D82A}">
                    <a16:rowId xmlns:a16="http://schemas.microsoft.com/office/drawing/2014/main" val="2966282076"/>
                  </a:ext>
                </a:extLst>
              </a:tr>
              <a:tr h="333522">
                <a:tc>
                  <a:txBody>
                    <a:bodyPr/>
                    <a:lstStyle/>
                    <a:p>
                      <a:pPr algn="r" fontAlgn="t"/>
                      <a:r>
                        <a:rPr lang="en-GB" sz="1400" b="1" dirty="0">
                          <a:solidFill>
                            <a:srgbClr val="404040"/>
                          </a:solidFill>
                          <a:effectLst/>
                          <a:latin typeface="+mn-lt"/>
                        </a:rPr>
                        <a:t>A meeting room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30</a:t>
                      </a:r>
                      <a:endParaRPr lang="en-GB" sz="1400" dirty="0">
                        <a:solidFill>
                          <a:srgbClr val="404040"/>
                        </a:solidFill>
                        <a:effectLst/>
                        <a:latin typeface="+mn-lt"/>
                      </a:endParaRPr>
                    </a:p>
                  </a:txBody>
                  <a:tcPr marL="12601" marR="12601" marT="12601" marB="12601">
                    <a:solidFill>
                      <a:srgbClr val="EFEFEF"/>
                    </a:solidFill>
                  </a:tcPr>
                </a:tc>
                <a:tc>
                  <a:txBody>
                    <a:bodyPr/>
                    <a:lstStyle/>
                    <a:p>
                      <a:pPr algn="ctr" fontAlgn="t"/>
                      <a:r>
                        <a:rPr lang="en-GB" sz="1400" dirty="0">
                          <a:solidFill>
                            <a:srgbClr val="404040"/>
                          </a:solidFill>
                          <a:effectLst/>
                          <a:latin typeface="+mn-lt"/>
                        </a:rPr>
                        <a:t>26</a:t>
                      </a:r>
                    </a:p>
                  </a:txBody>
                  <a:tcPr marL="12601" marR="12601" marT="12601" marB="12601"/>
                </a:tc>
                <a:tc>
                  <a:txBody>
                    <a:bodyPr/>
                    <a:lstStyle/>
                    <a:p>
                      <a:pPr algn="ctr" fontAlgn="t"/>
                      <a:r>
                        <a:rPr lang="en-GB" sz="1400" dirty="0">
                          <a:solidFill>
                            <a:srgbClr val="404040"/>
                          </a:solidFill>
                          <a:effectLst/>
                          <a:latin typeface="+mn-lt"/>
                        </a:rPr>
                        <a:t>50</a:t>
                      </a:r>
                    </a:p>
                  </a:txBody>
                  <a:tcPr marL="12601" marR="12601" marT="12601" marB="12601"/>
                </a:tc>
                <a:tc>
                  <a:txBody>
                    <a:bodyPr/>
                    <a:lstStyle/>
                    <a:p>
                      <a:pPr algn="ctr" fontAlgn="t"/>
                      <a:r>
                        <a:rPr lang="en-GB" sz="1400" dirty="0">
                          <a:solidFill>
                            <a:srgbClr val="404040"/>
                          </a:solidFill>
                          <a:effectLst/>
                          <a:latin typeface="+mn-lt"/>
                        </a:rPr>
                        <a:t>26</a:t>
                      </a:r>
                    </a:p>
                  </a:txBody>
                  <a:tcPr marL="12601" marR="12601" marT="12601" marB="12601"/>
                </a:tc>
                <a:tc>
                  <a:txBody>
                    <a:bodyPr/>
                    <a:lstStyle/>
                    <a:p>
                      <a:pPr algn="ctr" fontAlgn="t"/>
                      <a:r>
                        <a:rPr lang="en-GB" sz="1400" dirty="0">
                          <a:solidFill>
                            <a:srgbClr val="404040"/>
                          </a:solidFill>
                          <a:effectLst/>
                          <a:latin typeface="+mn-lt"/>
                        </a:rPr>
                        <a:t>50</a:t>
                      </a:r>
                    </a:p>
                  </a:txBody>
                  <a:tcPr marL="12601" marR="12601" marT="12601" marB="12601"/>
                </a:tc>
                <a:extLst>
                  <a:ext uri="{0D108BD9-81ED-4DB2-BD59-A6C34878D82A}">
                    <a16:rowId xmlns:a16="http://schemas.microsoft.com/office/drawing/2014/main" val="3809601757"/>
                  </a:ext>
                </a:extLst>
              </a:tr>
              <a:tr h="333522">
                <a:tc>
                  <a:txBody>
                    <a:bodyPr/>
                    <a:lstStyle/>
                    <a:p>
                      <a:pPr algn="r" fontAlgn="t"/>
                      <a:r>
                        <a:rPr lang="en-GB" sz="1400" b="1" dirty="0">
                          <a:solidFill>
                            <a:srgbClr val="404040"/>
                          </a:solidFill>
                          <a:effectLst/>
                          <a:latin typeface="+mn-lt"/>
                        </a:rPr>
                        <a:t>An open meeting space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24</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16</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32</a:t>
                      </a:r>
                    </a:p>
                  </a:txBody>
                  <a:tcPr marL="12601" marR="12601" marT="12601" marB="12601"/>
                </a:tc>
                <a:tc>
                  <a:txBody>
                    <a:bodyPr/>
                    <a:lstStyle/>
                    <a:p>
                      <a:pPr algn="ctr" fontAlgn="t"/>
                      <a:r>
                        <a:rPr lang="en-GB" sz="1400" dirty="0">
                          <a:solidFill>
                            <a:srgbClr val="404040"/>
                          </a:solidFill>
                          <a:effectLst/>
                          <a:latin typeface="+mn-lt"/>
                        </a:rPr>
                        <a:t>30</a:t>
                      </a:r>
                    </a:p>
                  </a:txBody>
                  <a:tcPr marL="12601" marR="12601" marT="12601" marB="12601"/>
                </a:tc>
                <a:extLst>
                  <a:ext uri="{0D108BD9-81ED-4DB2-BD59-A6C34878D82A}">
                    <a16:rowId xmlns:a16="http://schemas.microsoft.com/office/drawing/2014/main" val="1217587704"/>
                  </a:ext>
                </a:extLst>
              </a:tr>
              <a:tr h="333522">
                <a:tc>
                  <a:txBody>
                    <a:bodyPr/>
                    <a:lstStyle/>
                    <a:p>
                      <a:pPr algn="r" fontAlgn="t"/>
                      <a:r>
                        <a:rPr lang="en-GB" sz="1400" b="1" dirty="0">
                          <a:solidFill>
                            <a:srgbClr val="404040"/>
                          </a:solidFill>
                          <a:effectLst/>
                          <a:latin typeface="+mn-lt"/>
                        </a:rPr>
                        <a:t>A meeting room elsewhere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16</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30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13</a:t>
                      </a:r>
                    </a:p>
                  </a:txBody>
                  <a:tcPr marL="12601" marR="12601" marT="12601" marB="12601"/>
                </a:tc>
                <a:tc>
                  <a:txBody>
                    <a:bodyPr/>
                    <a:lstStyle/>
                    <a:p>
                      <a:pPr algn="ctr" fontAlgn="t"/>
                      <a:r>
                        <a:rPr lang="en-GB" sz="1400" dirty="0">
                          <a:solidFill>
                            <a:srgbClr val="404040"/>
                          </a:solidFill>
                          <a:effectLst/>
                          <a:latin typeface="+mn-lt"/>
                        </a:rPr>
                        <a:t>10</a:t>
                      </a:r>
                    </a:p>
                  </a:txBody>
                  <a:tcPr marL="12601" marR="12601" marT="12601" marB="12601"/>
                </a:tc>
                <a:extLst>
                  <a:ext uri="{0D108BD9-81ED-4DB2-BD59-A6C34878D82A}">
                    <a16:rowId xmlns:a16="http://schemas.microsoft.com/office/drawing/2014/main" val="1120049915"/>
                  </a:ext>
                </a:extLst>
              </a:tr>
              <a:tr h="333522">
                <a:tc>
                  <a:txBody>
                    <a:bodyPr/>
                    <a:lstStyle/>
                    <a:p>
                      <a:pPr algn="r" fontAlgn="t"/>
                      <a:r>
                        <a:rPr lang="en-GB" sz="1400" b="1" dirty="0">
                          <a:solidFill>
                            <a:srgbClr val="404040"/>
                          </a:solidFill>
                          <a:effectLst/>
                          <a:latin typeface="+mn-lt"/>
                        </a:rPr>
                        <a:t>The workplace I occupied before the pilot</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15</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26</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14</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1027903544"/>
                  </a:ext>
                </a:extLst>
              </a:tr>
              <a:tr h="333522">
                <a:tc>
                  <a:txBody>
                    <a:bodyPr/>
                    <a:lstStyle/>
                    <a:p>
                      <a:pPr algn="r" fontAlgn="t"/>
                      <a:r>
                        <a:rPr lang="en-GB" sz="1400" b="1" dirty="0">
                          <a:solidFill>
                            <a:srgbClr val="404040"/>
                          </a:solidFill>
                          <a:effectLst/>
                          <a:latin typeface="+mn-lt"/>
                        </a:rPr>
                        <a:t>A nearby cafe or other place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6</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50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10</a:t>
                      </a:r>
                    </a:p>
                  </a:txBody>
                  <a:tcPr marL="12601" marR="12601" marT="12601" marB="12601"/>
                </a:tc>
                <a:extLst>
                  <a:ext uri="{0D108BD9-81ED-4DB2-BD59-A6C34878D82A}">
                    <a16:rowId xmlns:a16="http://schemas.microsoft.com/office/drawing/2014/main" val="3351082818"/>
                  </a:ext>
                </a:extLst>
              </a:tr>
              <a:tr h="333522">
                <a:tc>
                  <a:txBody>
                    <a:bodyPr/>
                    <a:lstStyle/>
                    <a:p>
                      <a:pPr algn="r" fontAlgn="t"/>
                      <a:r>
                        <a:rPr lang="en-GB" sz="1400" b="1" dirty="0">
                          <a:solidFill>
                            <a:srgbClr val="404040"/>
                          </a:solidFill>
                          <a:effectLst/>
                          <a:latin typeface="+mn-lt"/>
                        </a:rPr>
                        <a:t>A communal space elsewhere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5</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9</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3640693804"/>
                  </a:ext>
                </a:extLst>
              </a:tr>
              <a:tr h="333522">
                <a:tc>
                  <a:txBody>
                    <a:bodyPr/>
                    <a:lstStyle/>
                    <a:p>
                      <a:pPr algn="r" fontAlgn="t"/>
                      <a:r>
                        <a:rPr lang="en-GB" sz="1400" b="1" dirty="0">
                          <a:solidFill>
                            <a:srgbClr val="404040"/>
                          </a:solidFill>
                          <a:effectLst/>
                          <a:latin typeface="+mn-lt"/>
                        </a:rPr>
                        <a:t>The tea point area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3</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6</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968526546"/>
                  </a:ext>
                </a:extLst>
              </a:tr>
              <a:tr h="333522">
                <a:tc>
                  <a:txBody>
                    <a:bodyPr/>
                    <a:lstStyle/>
                    <a:p>
                      <a:pPr algn="r" fontAlgn="t"/>
                      <a:r>
                        <a:rPr lang="en-GB" sz="1400" b="1" dirty="0">
                          <a:solidFill>
                            <a:srgbClr val="404040"/>
                          </a:solidFill>
                          <a:effectLst/>
                          <a:latin typeface="+mn-lt"/>
                        </a:rPr>
                        <a:t>A desk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2</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4083991289"/>
                  </a:ext>
                </a:extLst>
              </a:tr>
              <a:tr h="333522">
                <a:tc>
                  <a:txBody>
                    <a:bodyPr/>
                    <a:lstStyle/>
                    <a:p>
                      <a:pPr algn="r" fontAlgn="t"/>
                      <a:r>
                        <a:rPr lang="en-GB" sz="1400" b="1" dirty="0">
                          <a:solidFill>
                            <a:srgbClr val="404040"/>
                          </a:solidFill>
                          <a:effectLst/>
                          <a:latin typeface="+mn-lt"/>
                        </a:rPr>
                        <a:t>Off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95013684"/>
                  </a:ext>
                </a:extLst>
              </a:tr>
            </a:tbl>
          </a:graphicData>
        </a:graphic>
      </p:graphicFrame>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32</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
        <p:nvSpPr>
          <p:cNvPr id="6" name="TextBox 5">
            <a:extLst>
              <a:ext uri="{FF2B5EF4-FFF2-40B4-BE49-F238E27FC236}">
                <a16:creationId xmlns:a16="http://schemas.microsoft.com/office/drawing/2014/main" id="{15CD1515-A36D-46F2-981A-0596BE814AD2}"/>
              </a:ext>
            </a:extLst>
          </p:cNvPr>
          <p:cNvSpPr txBox="1"/>
          <p:nvPr/>
        </p:nvSpPr>
        <p:spPr>
          <a:xfrm>
            <a:off x="471034" y="964645"/>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Ad-hoc meetings</a:t>
            </a:r>
          </a:p>
        </p:txBody>
      </p:sp>
      <p:sp>
        <p:nvSpPr>
          <p:cNvPr id="5" name="Oval 4">
            <a:extLst>
              <a:ext uri="{FF2B5EF4-FFF2-40B4-BE49-F238E27FC236}">
                <a16:creationId xmlns:a16="http://schemas.microsoft.com/office/drawing/2014/main" id="{A95EBFA0-7C46-4427-8B4F-EC6E3BBCD7A2}"/>
              </a:ext>
            </a:extLst>
          </p:cNvPr>
          <p:cNvSpPr/>
          <p:nvPr/>
        </p:nvSpPr>
        <p:spPr>
          <a:xfrm>
            <a:off x="4253345" y="4544291"/>
            <a:ext cx="5971310" cy="3857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8843D63B-AAB9-4222-B6DC-71F49E24FACD}"/>
              </a:ext>
            </a:extLst>
          </p:cNvPr>
          <p:cNvSpPr txBox="1"/>
          <p:nvPr/>
        </p:nvSpPr>
        <p:spPr>
          <a:xfrm>
            <a:off x="1528011" y="6802875"/>
            <a:ext cx="3234603" cy="523220"/>
          </a:xfrm>
          <a:prstGeom prst="rect">
            <a:avLst/>
          </a:prstGeom>
          <a:noFill/>
        </p:spPr>
        <p:txBody>
          <a:bodyPr wrap="none" rtlCol="0">
            <a:spAutoFit/>
          </a:bodyPr>
          <a:lstStyle/>
          <a:p>
            <a:r>
              <a:rPr lang="en-GB" sz="1400" dirty="0"/>
              <a:t> 2 x PGR respondents stated 100% of time</a:t>
            </a:r>
          </a:p>
          <a:p>
            <a:r>
              <a:rPr lang="en-GB" sz="1400" dirty="0"/>
              <a:t>2 x Academics stated 30% of time</a:t>
            </a:r>
          </a:p>
        </p:txBody>
      </p:sp>
      <p:cxnSp>
        <p:nvCxnSpPr>
          <p:cNvPr id="10" name="Straight Arrow Connector 9">
            <a:extLst>
              <a:ext uri="{FF2B5EF4-FFF2-40B4-BE49-F238E27FC236}">
                <a16:creationId xmlns:a16="http://schemas.microsoft.com/office/drawing/2014/main" id="{08B49DFF-C513-4127-A3E7-1E720B6349C9}"/>
              </a:ext>
            </a:extLst>
          </p:cNvPr>
          <p:cNvCxnSpPr/>
          <p:nvPr/>
        </p:nvCxnSpPr>
        <p:spPr>
          <a:xfrm flipH="1">
            <a:off x="3453063" y="4740442"/>
            <a:ext cx="1600200" cy="2093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219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Working with taught students</a:t>
            </a:r>
          </a:p>
        </p:txBody>
      </p:sp>
      <p:graphicFrame>
        <p:nvGraphicFramePr>
          <p:cNvPr id="2" name="Table 1">
            <a:extLst>
              <a:ext uri="{FF2B5EF4-FFF2-40B4-BE49-F238E27FC236}">
                <a16:creationId xmlns:a16="http://schemas.microsoft.com/office/drawing/2014/main" id="{4477819C-154D-4F16-86AF-509B5EF31B74}"/>
              </a:ext>
            </a:extLst>
          </p:cNvPr>
          <p:cNvGraphicFramePr>
            <a:graphicFrameLocks noGrp="1"/>
          </p:cNvGraphicFramePr>
          <p:nvPr>
            <p:extLst>
              <p:ext uri="{D42A27DB-BD31-4B8C-83A1-F6EECF244321}">
                <p14:modId xmlns:p14="http://schemas.microsoft.com/office/powerpoint/2010/main" val="729913430"/>
              </p:ext>
            </p:extLst>
          </p:nvPr>
        </p:nvGraphicFramePr>
        <p:xfrm>
          <a:off x="1495792" y="2189280"/>
          <a:ext cx="7700227" cy="4760160"/>
        </p:xfrm>
        <a:graphic>
          <a:graphicData uri="http://schemas.openxmlformats.org/drawingml/2006/table">
            <a:tbl>
              <a:tblPr>
                <a:tableStyleId>{B301B821-A1FF-4177-AEE7-76D212191A09}</a:tableStyleId>
              </a:tblPr>
              <a:tblGrid>
                <a:gridCol w="3357279">
                  <a:extLst>
                    <a:ext uri="{9D8B030D-6E8A-4147-A177-3AD203B41FA5}">
                      <a16:colId xmlns:a16="http://schemas.microsoft.com/office/drawing/2014/main" val="1507252298"/>
                    </a:ext>
                  </a:extLst>
                </a:gridCol>
                <a:gridCol w="1085737">
                  <a:extLst>
                    <a:ext uri="{9D8B030D-6E8A-4147-A177-3AD203B41FA5}">
                      <a16:colId xmlns:a16="http://schemas.microsoft.com/office/drawing/2014/main" val="4113937139"/>
                    </a:ext>
                  </a:extLst>
                </a:gridCol>
                <a:gridCol w="1085737">
                  <a:extLst>
                    <a:ext uri="{9D8B030D-6E8A-4147-A177-3AD203B41FA5}">
                      <a16:colId xmlns:a16="http://schemas.microsoft.com/office/drawing/2014/main" val="3713448127"/>
                    </a:ext>
                  </a:extLst>
                </a:gridCol>
                <a:gridCol w="1085737">
                  <a:extLst>
                    <a:ext uri="{9D8B030D-6E8A-4147-A177-3AD203B41FA5}">
                      <a16:colId xmlns:a16="http://schemas.microsoft.com/office/drawing/2014/main" val="3336310305"/>
                    </a:ext>
                  </a:extLst>
                </a:gridCol>
                <a:gridCol w="1085737">
                  <a:extLst>
                    <a:ext uri="{9D8B030D-6E8A-4147-A177-3AD203B41FA5}">
                      <a16:colId xmlns:a16="http://schemas.microsoft.com/office/drawing/2014/main" val="1365220751"/>
                    </a:ext>
                  </a:extLst>
                </a:gridCol>
              </a:tblGrid>
              <a:tr h="336544">
                <a:tc rowSpan="2">
                  <a:txBody>
                    <a:bodyPr/>
                    <a:lstStyle/>
                    <a:p>
                      <a:pPr algn="l" fontAlgn="ctr"/>
                      <a:r>
                        <a:rPr lang="en-GB" sz="1400" b="1" dirty="0">
                          <a:effectLst/>
                          <a:latin typeface="+mn-lt"/>
                        </a:rPr>
                        <a:t>Percentage of time spent</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3">
                  <a:txBody>
                    <a:bodyPr/>
                    <a:lstStyle/>
                    <a:p>
                      <a:pPr fontAlgn="ctr"/>
                      <a:r>
                        <a:rPr lang="en-GB" sz="1400" b="1" dirty="0">
                          <a:effectLst/>
                        </a:rPr>
                        <a:t>What staff/student category are you?</a:t>
                      </a: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338112"/>
                  </a:ext>
                </a:extLst>
              </a:tr>
              <a:tr h="1191934">
                <a:tc vMerge="1">
                  <a:txBody>
                    <a:bodyPr/>
                    <a:lstStyle/>
                    <a:p>
                      <a:endParaRPr lang="en-GB"/>
                    </a:p>
                  </a:txBody>
                  <a:tcPr/>
                </a:tc>
                <a:tc vMerge="1">
                  <a:txBody>
                    <a:bodyPr/>
                    <a:lstStyle/>
                    <a:p>
                      <a:endParaRPr lang="en-GB"/>
                    </a:p>
                  </a:txBody>
                  <a:tcPr/>
                </a:tc>
                <a:tc>
                  <a:txBody>
                    <a:bodyPr/>
                    <a:lstStyle/>
                    <a:p>
                      <a:pPr algn="ctr" fontAlgn="b"/>
                      <a:r>
                        <a:rPr lang="en-GB" sz="1100" b="1" dirty="0">
                          <a:solidFill>
                            <a:srgbClr val="404040"/>
                          </a:solidFill>
                          <a:effectLst/>
                          <a:latin typeface="Arial" panose="020B0604020202020204" pitchFamily="34" charset="0"/>
                        </a:rPr>
                        <a:t>Academic</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PDRA</a:t>
                      </a:r>
                      <a:endParaRPr lang="en-GB" sz="1100" dirty="0">
                        <a:solidFill>
                          <a:srgbClr val="404040"/>
                        </a:solidFill>
                        <a:effectLst/>
                        <a:latin typeface="Arial" panose="020B0604020202020204" pitchFamily="34" charset="0"/>
                      </a:endParaRPr>
                    </a:p>
                  </a:txBody>
                  <a:tcPr marL="11215" marR="11215" marT="11215" marB="11215" anchor="b"/>
                </a:tc>
                <a:tc>
                  <a:txBody>
                    <a:bodyPr/>
                    <a:lstStyle/>
                    <a:p>
                      <a:pPr algn="ctr" fontAlgn="b"/>
                      <a:r>
                        <a:rPr lang="en-GB" sz="1100" b="1" dirty="0">
                          <a:solidFill>
                            <a:srgbClr val="404040"/>
                          </a:solidFill>
                          <a:effectLst/>
                          <a:latin typeface="Arial" panose="020B0604020202020204" pitchFamily="34" charset="0"/>
                        </a:rPr>
                        <a:t>PGR</a:t>
                      </a:r>
                      <a:endParaRPr lang="en-GB" sz="1100" dirty="0">
                        <a:solidFill>
                          <a:srgbClr val="404040"/>
                        </a:solidFill>
                        <a:effectLst/>
                        <a:latin typeface="Arial" panose="020B0604020202020204" pitchFamily="34" charset="0"/>
                      </a:endParaRPr>
                    </a:p>
                  </a:txBody>
                  <a:tcPr marL="11215" marR="11215" marT="11215" marB="11215" anchor="b"/>
                </a:tc>
                <a:extLst>
                  <a:ext uri="{0D108BD9-81ED-4DB2-BD59-A6C34878D82A}">
                    <a16:rowId xmlns:a16="http://schemas.microsoft.com/office/drawing/2014/main" val="2966282076"/>
                  </a:ext>
                </a:extLst>
              </a:tr>
              <a:tr h="347470">
                <a:tc>
                  <a:txBody>
                    <a:bodyPr/>
                    <a:lstStyle/>
                    <a:p>
                      <a:pPr algn="r" fontAlgn="t"/>
                      <a:r>
                        <a:rPr lang="en-GB" sz="1400" b="1" dirty="0">
                          <a:solidFill>
                            <a:srgbClr val="404040"/>
                          </a:solidFill>
                          <a:effectLst/>
                          <a:latin typeface="+mn-lt"/>
                        </a:rPr>
                        <a:t>A meeting room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30</a:t>
                      </a:r>
                      <a:endParaRPr lang="en-GB" sz="1400" dirty="0">
                        <a:solidFill>
                          <a:srgbClr val="404040"/>
                        </a:solidFill>
                        <a:effectLst/>
                        <a:latin typeface="+mn-lt"/>
                      </a:endParaRPr>
                    </a:p>
                  </a:txBody>
                  <a:tcPr marL="12601" marR="12601" marT="12601" marB="12601">
                    <a:solidFill>
                      <a:srgbClr val="EFEFEF"/>
                    </a:solidFill>
                  </a:tcPr>
                </a:tc>
                <a:tc>
                  <a:txBody>
                    <a:bodyPr/>
                    <a:lstStyle/>
                    <a:p>
                      <a:pPr algn="ctr" fontAlgn="t"/>
                      <a:r>
                        <a:rPr lang="en-GB" sz="1400" dirty="0">
                          <a:solidFill>
                            <a:srgbClr val="404040"/>
                          </a:solidFill>
                          <a:effectLst/>
                          <a:latin typeface="+mn-lt"/>
                        </a:rPr>
                        <a:t>34</a:t>
                      </a:r>
                    </a:p>
                  </a:txBody>
                  <a:tcPr marL="12601" marR="12601" marT="12601" marB="12601"/>
                </a:tc>
                <a:tc>
                  <a:txBody>
                    <a:bodyPr/>
                    <a:lstStyle/>
                    <a:p>
                      <a:pPr algn="ctr" fontAlgn="t"/>
                      <a:r>
                        <a:rPr lang="en-GB" sz="1400" dirty="0">
                          <a:solidFill>
                            <a:srgbClr val="404040"/>
                          </a:solidFill>
                          <a:effectLst/>
                          <a:latin typeface="+mn-lt"/>
                        </a:rPr>
                        <a:t>100</a:t>
                      </a:r>
                    </a:p>
                  </a:txBody>
                  <a:tcPr marL="12601" marR="12601" marT="12601" marB="12601"/>
                </a:tc>
                <a:tc>
                  <a:txBody>
                    <a:bodyPr/>
                    <a:lstStyle/>
                    <a:p>
                      <a:pPr algn="ctr" fontAlgn="t"/>
                      <a:r>
                        <a:rPr lang="en-GB" sz="1400" dirty="0">
                          <a:solidFill>
                            <a:srgbClr val="404040"/>
                          </a:solidFill>
                          <a:effectLst/>
                          <a:latin typeface="+mn-lt"/>
                        </a:rPr>
                        <a:t>14</a:t>
                      </a:r>
                    </a:p>
                  </a:txBody>
                  <a:tcPr marL="12601" marR="12601" marT="12601" marB="12601"/>
                </a:tc>
                <a:extLst>
                  <a:ext uri="{0D108BD9-81ED-4DB2-BD59-A6C34878D82A}">
                    <a16:rowId xmlns:a16="http://schemas.microsoft.com/office/drawing/2014/main" val="3809601757"/>
                  </a:ext>
                </a:extLst>
              </a:tr>
              <a:tr h="347470">
                <a:tc>
                  <a:txBody>
                    <a:bodyPr/>
                    <a:lstStyle/>
                    <a:p>
                      <a:pPr algn="r" fontAlgn="t"/>
                      <a:r>
                        <a:rPr lang="en-GB" sz="1400" b="1" dirty="0">
                          <a:solidFill>
                            <a:srgbClr val="404040"/>
                          </a:solidFill>
                          <a:effectLst/>
                          <a:latin typeface="+mn-lt"/>
                        </a:rPr>
                        <a:t>An open meeting space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24</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33</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14</a:t>
                      </a:r>
                    </a:p>
                  </a:txBody>
                  <a:tcPr marL="12601" marR="12601" marT="12601" marB="12601"/>
                </a:tc>
                <a:extLst>
                  <a:ext uri="{0D108BD9-81ED-4DB2-BD59-A6C34878D82A}">
                    <a16:rowId xmlns:a16="http://schemas.microsoft.com/office/drawing/2014/main" val="1217587704"/>
                  </a:ext>
                </a:extLst>
              </a:tr>
              <a:tr h="347470">
                <a:tc>
                  <a:txBody>
                    <a:bodyPr/>
                    <a:lstStyle/>
                    <a:p>
                      <a:pPr algn="r" fontAlgn="t"/>
                      <a:r>
                        <a:rPr lang="en-GB" sz="1400" b="1" dirty="0">
                          <a:solidFill>
                            <a:srgbClr val="404040"/>
                          </a:solidFill>
                          <a:effectLst/>
                          <a:latin typeface="+mn-lt"/>
                        </a:rPr>
                        <a:t>A meeting room elsewhere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16</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9</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29</a:t>
                      </a:r>
                    </a:p>
                  </a:txBody>
                  <a:tcPr marL="12601" marR="12601" marT="12601" marB="12601"/>
                </a:tc>
                <a:extLst>
                  <a:ext uri="{0D108BD9-81ED-4DB2-BD59-A6C34878D82A}">
                    <a16:rowId xmlns:a16="http://schemas.microsoft.com/office/drawing/2014/main" val="1120049915"/>
                  </a:ext>
                </a:extLst>
              </a:tr>
              <a:tr h="347470">
                <a:tc>
                  <a:txBody>
                    <a:bodyPr/>
                    <a:lstStyle/>
                    <a:p>
                      <a:pPr algn="r" fontAlgn="t"/>
                      <a:r>
                        <a:rPr lang="en-GB" sz="1400" b="1" dirty="0">
                          <a:solidFill>
                            <a:srgbClr val="404040"/>
                          </a:solidFill>
                          <a:effectLst/>
                          <a:latin typeface="+mn-lt"/>
                        </a:rPr>
                        <a:t>The workplace I occupied before the pilot</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15</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7</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29</a:t>
                      </a:r>
                    </a:p>
                  </a:txBody>
                  <a:tcPr marL="12601" marR="12601" marT="12601" marB="12601"/>
                </a:tc>
                <a:extLst>
                  <a:ext uri="{0D108BD9-81ED-4DB2-BD59-A6C34878D82A}">
                    <a16:rowId xmlns:a16="http://schemas.microsoft.com/office/drawing/2014/main" val="1027903544"/>
                  </a:ext>
                </a:extLst>
              </a:tr>
              <a:tr h="347470">
                <a:tc>
                  <a:txBody>
                    <a:bodyPr/>
                    <a:lstStyle/>
                    <a:p>
                      <a:pPr algn="r" fontAlgn="t"/>
                      <a:r>
                        <a:rPr lang="en-GB" sz="1400" b="1" dirty="0">
                          <a:solidFill>
                            <a:srgbClr val="404040"/>
                          </a:solidFill>
                          <a:effectLst/>
                          <a:latin typeface="+mn-lt"/>
                        </a:rPr>
                        <a:t>A nearby cafe or other place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6</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1</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14</a:t>
                      </a:r>
                    </a:p>
                  </a:txBody>
                  <a:tcPr marL="12601" marR="12601" marT="12601" marB="12601"/>
                </a:tc>
                <a:extLst>
                  <a:ext uri="{0D108BD9-81ED-4DB2-BD59-A6C34878D82A}">
                    <a16:rowId xmlns:a16="http://schemas.microsoft.com/office/drawing/2014/main" val="3351082818"/>
                  </a:ext>
                </a:extLst>
              </a:tr>
              <a:tr h="347470">
                <a:tc>
                  <a:txBody>
                    <a:bodyPr/>
                    <a:lstStyle/>
                    <a:p>
                      <a:pPr algn="r" fontAlgn="t"/>
                      <a:r>
                        <a:rPr lang="en-GB" sz="1400" b="1" dirty="0">
                          <a:solidFill>
                            <a:srgbClr val="404040"/>
                          </a:solidFill>
                          <a:effectLst/>
                          <a:latin typeface="+mn-lt"/>
                        </a:rPr>
                        <a:t>A communal space elsewhere on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5</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9</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3640693804"/>
                  </a:ext>
                </a:extLst>
              </a:tr>
              <a:tr h="347470">
                <a:tc>
                  <a:txBody>
                    <a:bodyPr/>
                    <a:lstStyle/>
                    <a:p>
                      <a:pPr algn="r" fontAlgn="t"/>
                      <a:r>
                        <a:rPr lang="en-GB" sz="1400" b="1" dirty="0">
                          <a:solidFill>
                            <a:srgbClr val="404040"/>
                          </a:solidFill>
                          <a:effectLst/>
                          <a:latin typeface="+mn-lt"/>
                        </a:rPr>
                        <a:t>The tea point area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3</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6</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968526546"/>
                  </a:ext>
                </a:extLst>
              </a:tr>
              <a:tr h="347470">
                <a:tc>
                  <a:txBody>
                    <a:bodyPr/>
                    <a:lstStyle/>
                    <a:p>
                      <a:pPr algn="r" fontAlgn="t"/>
                      <a:r>
                        <a:rPr lang="en-GB" sz="1400" b="1" dirty="0">
                          <a:solidFill>
                            <a:srgbClr val="404040"/>
                          </a:solidFill>
                          <a:effectLst/>
                          <a:latin typeface="+mn-lt"/>
                        </a:rPr>
                        <a:t>A desk in the pilot workspace</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1</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4083991289"/>
                  </a:ext>
                </a:extLst>
              </a:tr>
              <a:tr h="347470">
                <a:tc>
                  <a:txBody>
                    <a:bodyPr/>
                    <a:lstStyle/>
                    <a:p>
                      <a:pPr algn="r" fontAlgn="t"/>
                      <a:r>
                        <a:rPr lang="en-GB" sz="1400" b="1" dirty="0">
                          <a:solidFill>
                            <a:srgbClr val="404040"/>
                          </a:solidFill>
                          <a:effectLst/>
                          <a:latin typeface="+mn-lt"/>
                        </a:rPr>
                        <a:t>Off campus</a:t>
                      </a:r>
                      <a:endParaRPr lang="en-GB" sz="1400" dirty="0">
                        <a:solidFill>
                          <a:srgbClr val="404040"/>
                        </a:solidFill>
                        <a:effectLst/>
                        <a:latin typeface="+mn-lt"/>
                      </a:endParaRPr>
                    </a:p>
                  </a:txBody>
                  <a:tcPr marL="12601" marR="12601" marT="12601" marB="12601"/>
                </a:tc>
                <a:tc>
                  <a:txBody>
                    <a:bodyPr/>
                    <a:lstStyle/>
                    <a:p>
                      <a:pPr algn="ctr" fontAlgn="t"/>
                      <a:r>
                        <a:rPr lang="en-GB" sz="1400" b="1" dirty="0">
                          <a:solidFill>
                            <a:srgbClr val="404040"/>
                          </a:solidFill>
                          <a:effectLst/>
                          <a:latin typeface="+mn-lt"/>
                        </a:rPr>
                        <a:t>0</a:t>
                      </a:r>
                      <a:endParaRPr lang="en-GB" sz="1400" dirty="0">
                        <a:solidFill>
                          <a:srgbClr val="404040"/>
                        </a:solidFill>
                        <a:effectLst/>
                        <a:latin typeface="+mn-lt"/>
                      </a:endParaRPr>
                    </a:p>
                  </a:txBody>
                  <a:tcPr marL="12601" marR="12601" marT="12601" marB="12601">
                    <a:solidFill>
                      <a:schemeClr val="accent4"/>
                    </a:solidFill>
                  </a:tcPr>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tc>
                  <a:txBody>
                    <a:bodyPr/>
                    <a:lstStyle/>
                    <a:p>
                      <a:pPr algn="ctr" fontAlgn="t"/>
                      <a:r>
                        <a:rPr lang="en-GB" sz="1400" dirty="0">
                          <a:solidFill>
                            <a:srgbClr val="404040"/>
                          </a:solidFill>
                          <a:effectLst/>
                          <a:latin typeface="+mn-lt"/>
                        </a:rPr>
                        <a:t>0</a:t>
                      </a:r>
                    </a:p>
                  </a:txBody>
                  <a:tcPr marL="12601" marR="12601" marT="12601" marB="12601"/>
                </a:tc>
                <a:extLst>
                  <a:ext uri="{0D108BD9-81ED-4DB2-BD59-A6C34878D82A}">
                    <a16:rowId xmlns:a16="http://schemas.microsoft.com/office/drawing/2014/main" val="95013684"/>
                  </a:ext>
                </a:extLst>
              </a:tr>
            </a:tbl>
          </a:graphicData>
        </a:graphic>
      </p:graphicFrame>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33</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
        <p:nvSpPr>
          <p:cNvPr id="7" name="TextBox 6">
            <a:extLst>
              <a:ext uri="{FF2B5EF4-FFF2-40B4-BE49-F238E27FC236}">
                <a16:creationId xmlns:a16="http://schemas.microsoft.com/office/drawing/2014/main" id="{F705BCD9-50A4-4455-9B40-7A1A8C416163}"/>
              </a:ext>
            </a:extLst>
          </p:cNvPr>
          <p:cNvSpPr txBox="1"/>
          <p:nvPr/>
        </p:nvSpPr>
        <p:spPr>
          <a:xfrm>
            <a:off x="471034" y="964645"/>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Ad-hoc meetings</a:t>
            </a:r>
          </a:p>
        </p:txBody>
      </p:sp>
    </p:spTree>
    <p:extLst>
      <p:ext uri="{BB962C8B-B14F-4D97-AF65-F5344CB8AC3E}">
        <p14:creationId xmlns:p14="http://schemas.microsoft.com/office/powerpoint/2010/main" val="2595452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34</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Access for taught students</a:t>
            </a:r>
          </a:p>
        </p:txBody>
      </p:sp>
      <p:sp>
        <p:nvSpPr>
          <p:cNvPr id="7" name="TextBox 6">
            <a:extLst>
              <a:ext uri="{FF2B5EF4-FFF2-40B4-BE49-F238E27FC236}">
                <a16:creationId xmlns:a16="http://schemas.microsoft.com/office/drawing/2014/main" id="{2D008428-D23F-473A-80B8-39C1CC7C1412}"/>
              </a:ext>
            </a:extLst>
          </p:cNvPr>
          <p:cNvSpPr txBox="1"/>
          <p:nvPr/>
        </p:nvSpPr>
        <p:spPr>
          <a:xfrm>
            <a:off x="314624" y="502295"/>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All respondents</a:t>
            </a:r>
          </a:p>
        </p:txBody>
      </p:sp>
      <p:pic>
        <p:nvPicPr>
          <p:cNvPr id="4" name="Picture 3">
            <a:extLst>
              <a:ext uri="{FF2B5EF4-FFF2-40B4-BE49-F238E27FC236}">
                <a16:creationId xmlns:a16="http://schemas.microsoft.com/office/drawing/2014/main" id="{A2E697AF-8652-4BDC-A2FC-5F10E773F89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1110273"/>
            <a:ext cx="10691813" cy="4517217"/>
          </a:xfrm>
          <a:prstGeom prst="rect">
            <a:avLst/>
          </a:prstGeom>
        </p:spPr>
      </p:pic>
      <p:pic>
        <p:nvPicPr>
          <p:cNvPr id="3" name="Picture 2">
            <a:extLst>
              <a:ext uri="{FF2B5EF4-FFF2-40B4-BE49-F238E27FC236}">
                <a16:creationId xmlns:a16="http://schemas.microsoft.com/office/drawing/2014/main" id="{9A548834-A240-482B-A491-3F56B727B459}"/>
              </a:ext>
            </a:extLst>
          </p:cNvPr>
          <p:cNvPicPr>
            <a:picLocks noChangeAspect="1"/>
          </p:cNvPicPr>
          <p:nvPr/>
        </p:nvPicPr>
        <p:blipFill>
          <a:blip r:embed="rId3"/>
          <a:stretch>
            <a:fillRect/>
          </a:stretch>
        </p:blipFill>
        <p:spPr>
          <a:xfrm>
            <a:off x="685799" y="5627490"/>
            <a:ext cx="3826703" cy="1781037"/>
          </a:xfrm>
          <a:prstGeom prst="rect">
            <a:avLst/>
          </a:prstGeom>
        </p:spPr>
      </p:pic>
    </p:spTree>
    <p:extLst>
      <p:ext uri="{BB962C8B-B14F-4D97-AF65-F5344CB8AC3E}">
        <p14:creationId xmlns:p14="http://schemas.microsoft.com/office/powerpoint/2010/main" val="3130434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35</a:t>
            </a:fld>
            <a:endParaRPr lang="en-GB" dirty="0"/>
          </a:p>
        </p:txBody>
      </p:sp>
      <p:sp>
        <p:nvSpPr>
          <p:cNvPr id="7" name="TextBox 6">
            <a:extLst>
              <a:ext uri="{FF2B5EF4-FFF2-40B4-BE49-F238E27FC236}">
                <a16:creationId xmlns:a16="http://schemas.microsoft.com/office/drawing/2014/main" id="{2D008428-D23F-473A-80B8-39C1CC7C1412}"/>
              </a:ext>
            </a:extLst>
          </p:cNvPr>
          <p:cNvSpPr txBox="1"/>
          <p:nvPr/>
        </p:nvSpPr>
        <p:spPr>
          <a:xfrm>
            <a:off x="314624" y="745748"/>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What improvements?</a:t>
            </a:r>
          </a:p>
        </p:txBody>
      </p:sp>
      <p:sp>
        <p:nvSpPr>
          <p:cNvPr id="6" name="Rectangle: Rounded Corners 5">
            <a:extLst>
              <a:ext uri="{FF2B5EF4-FFF2-40B4-BE49-F238E27FC236}">
                <a16:creationId xmlns:a16="http://schemas.microsoft.com/office/drawing/2014/main" id="{DDBCCF61-3CCF-4C04-8CA7-B7C44147A69E}"/>
              </a:ext>
            </a:extLst>
          </p:cNvPr>
          <p:cNvSpPr/>
          <p:nvPr/>
        </p:nvSpPr>
        <p:spPr>
          <a:xfrm>
            <a:off x="122772" y="1708500"/>
            <a:ext cx="10480934" cy="5497379"/>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fontAlgn="ctr">
              <a:spcBef>
                <a:spcPts val="600"/>
              </a:spcBef>
            </a:pPr>
            <a:r>
              <a:rPr lang="en-GB" sz="1600" dirty="0">
                <a:solidFill>
                  <a:schemeClr val="tx1"/>
                </a:solidFill>
              </a:rPr>
              <a:t>“I would give them the option to meet academics in their individual offices, rather than in an open space where they can feel inhibited.”</a:t>
            </a:r>
          </a:p>
          <a:p>
            <a:pPr fontAlgn="ctr">
              <a:spcBef>
                <a:spcPts val="600"/>
              </a:spcBef>
            </a:pPr>
            <a:r>
              <a:rPr lang="en-GB" sz="1600" dirty="0">
                <a:solidFill>
                  <a:schemeClr val="tx1"/>
                </a:solidFill>
              </a:rPr>
              <a:t>“Students were often confused, they preferred not to come to office hours, they called the wrong number, or couldn't find me because I was in the quiet area. It is also very inconvenient to be a porter when having a meeting with several students, each arriving a few minutes apart from each other.”</a:t>
            </a:r>
          </a:p>
          <a:p>
            <a:pPr fontAlgn="ctr">
              <a:spcBef>
                <a:spcPts val="600"/>
              </a:spcBef>
            </a:pPr>
            <a:r>
              <a:rPr lang="en-GB" sz="1600" dirty="0">
                <a:solidFill>
                  <a:schemeClr val="tx1"/>
                </a:solidFill>
              </a:rPr>
              <a:t>“Receptionist”</a:t>
            </a:r>
          </a:p>
          <a:p>
            <a:pPr fontAlgn="ctr">
              <a:spcBef>
                <a:spcPts val="600"/>
              </a:spcBef>
            </a:pPr>
            <a:r>
              <a:rPr lang="en-GB" sz="1600" dirty="0">
                <a:solidFill>
                  <a:schemeClr val="tx1"/>
                </a:solidFill>
              </a:rPr>
              <a:t>“Students forgot the number to dial. Some enter the pilot as others allow them to get in but then did not find me and email from inside the pilot (a bit silly) once a had an unscheduled meeting with a distress student in the gazebo as the meeting rooms were busy. I do not feel comfortable to meet undergraduate in the boot it is too informal.”</a:t>
            </a:r>
          </a:p>
          <a:p>
            <a:pPr fontAlgn="ctr">
              <a:spcBef>
                <a:spcPts val="600"/>
              </a:spcBef>
            </a:pPr>
            <a:r>
              <a:rPr lang="en-GB" sz="1600" dirty="0">
                <a:solidFill>
                  <a:schemeClr val="tx1"/>
                </a:solidFill>
              </a:rPr>
              <a:t>“A system to enable entry to the pilot without having to go to the front entrance”</a:t>
            </a:r>
          </a:p>
          <a:p>
            <a:pPr fontAlgn="ctr">
              <a:spcBef>
                <a:spcPts val="600"/>
              </a:spcBef>
            </a:pPr>
            <a:r>
              <a:rPr lang="en-GB" sz="1600" dirty="0">
                <a:solidFill>
                  <a:schemeClr val="tx1"/>
                </a:solidFill>
              </a:rPr>
              <a:t>“Again, the open plan, closed access does not work for the current academic business model”</a:t>
            </a:r>
          </a:p>
          <a:p>
            <a:pPr fontAlgn="ctr">
              <a:spcBef>
                <a:spcPts val="600"/>
              </a:spcBef>
            </a:pPr>
            <a:r>
              <a:rPr lang="en-GB" sz="1600" dirty="0">
                <a:solidFill>
                  <a:schemeClr val="tx1"/>
                </a:solidFill>
              </a:rPr>
              <a:t>“Same as mentioned before, the phone didn't work often.”</a:t>
            </a:r>
          </a:p>
          <a:p>
            <a:pPr fontAlgn="ctr">
              <a:spcBef>
                <a:spcPts val="600"/>
              </a:spcBef>
            </a:pPr>
            <a:r>
              <a:rPr lang="en-GB" sz="1600" dirty="0">
                <a:solidFill>
                  <a:schemeClr val="tx1"/>
                </a:solidFill>
              </a:rPr>
              <a:t>“The closed entry system is a psychological barrier to u/g/ students - very few attempted entry”</a:t>
            </a:r>
          </a:p>
          <a:p>
            <a:pPr fontAlgn="t">
              <a:spcBef>
                <a:spcPts val="600"/>
              </a:spcBef>
            </a:pPr>
            <a:r>
              <a:rPr lang="en-GB" sz="1600" dirty="0">
                <a:solidFill>
                  <a:schemeClr val="tx1"/>
                </a:solidFill>
              </a:rPr>
              <a:t>“The process for receiving students at different times (say according to a schedule) is difficult in the current space as it requires repeated trips to the entrance.”</a:t>
            </a:r>
          </a:p>
          <a:p>
            <a:pPr fontAlgn="ctr">
              <a:spcBef>
                <a:spcPts val="600"/>
              </a:spcBef>
            </a:pPr>
            <a:r>
              <a:rPr lang="en-GB" sz="1600" dirty="0">
                <a:solidFill>
                  <a:schemeClr val="tx1"/>
                </a:solidFill>
              </a:rPr>
              <a:t>“Students were put off from visiting - 90% reduction in ad hoc visits by students”</a:t>
            </a:r>
          </a:p>
          <a:p>
            <a:pPr fontAlgn="t">
              <a:spcBef>
                <a:spcPts val="600"/>
              </a:spcBef>
            </a:pPr>
            <a:r>
              <a:rPr lang="en-GB" sz="1600" dirty="0">
                <a:solidFill>
                  <a:schemeClr val="tx1"/>
                </a:solidFill>
              </a:rPr>
              <a:t>“The access to work space was students unfriendly - All students stopped to come and see me in office!”</a:t>
            </a:r>
            <a:endParaRPr lang="en-GB" sz="1200" dirty="0">
              <a:solidFill>
                <a:schemeClr val="tx1"/>
              </a:solidFill>
            </a:endParaRPr>
          </a:p>
        </p:txBody>
      </p:sp>
      <p:sp>
        <p:nvSpPr>
          <p:cNvPr id="8" name="TextBox 7">
            <a:extLst>
              <a:ext uri="{FF2B5EF4-FFF2-40B4-BE49-F238E27FC236}">
                <a16:creationId xmlns:a16="http://schemas.microsoft.com/office/drawing/2014/main" id="{888232AA-D295-4B67-B8FF-C7DD2A59060F}"/>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Access for taught students</a:t>
            </a:r>
          </a:p>
        </p:txBody>
      </p:sp>
    </p:spTree>
    <p:extLst>
      <p:ext uri="{BB962C8B-B14F-4D97-AF65-F5344CB8AC3E}">
        <p14:creationId xmlns:p14="http://schemas.microsoft.com/office/powerpoint/2010/main" val="771867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FBC907-A239-4CDC-AF27-7BFE60EC72EE}"/>
              </a:ext>
            </a:extLst>
          </p:cNvPr>
          <p:cNvSpPr>
            <a:spLocks noGrp="1"/>
          </p:cNvSpPr>
          <p:nvPr>
            <p:ph type="body" sz="quarter" idx="15"/>
          </p:nvPr>
        </p:nvSpPr>
        <p:spPr/>
        <p:txBody>
          <a:bodyPr/>
          <a:lstStyle/>
          <a:p>
            <a:r>
              <a:rPr lang="en-GB" dirty="0"/>
              <a:t>Work settings feedback</a:t>
            </a:r>
          </a:p>
        </p:txBody>
      </p:sp>
      <p:sp>
        <p:nvSpPr>
          <p:cNvPr id="5" name="Text Placeholder 4">
            <a:extLst>
              <a:ext uri="{FF2B5EF4-FFF2-40B4-BE49-F238E27FC236}">
                <a16:creationId xmlns:a16="http://schemas.microsoft.com/office/drawing/2014/main" id="{8516F30A-557A-4634-8B97-EA46A4F63A04}"/>
              </a:ext>
            </a:extLst>
          </p:cNvPr>
          <p:cNvSpPr>
            <a:spLocks noGrp="1"/>
          </p:cNvSpPr>
          <p:nvPr>
            <p:ph type="body" sz="quarter" idx="18"/>
          </p:nvPr>
        </p:nvSpPr>
        <p:spPr/>
        <p:txBody>
          <a:bodyPr/>
          <a:lstStyle/>
          <a:p>
            <a:endParaRPr lang="en-GB" dirty="0"/>
          </a:p>
        </p:txBody>
      </p:sp>
      <p:sp>
        <p:nvSpPr>
          <p:cNvPr id="2" name="Slide Number Placeholder 1">
            <a:extLst>
              <a:ext uri="{FF2B5EF4-FFF2-40B4-BE49-F238E27FC236}">
                <a16:creationId xmlns:a16="http://schemas.microsoft.com/office/drawing/2014/main" id="{BCCB901C-B29C-423A-8BCC-AB433D1F3D76}"/>
              </a:ext>
            </a:extLst>
          </p:cNvPr>
          <p:cNvSpPr>
            <a:spLocks noGrp="1"/>
          </p:cNvSpPr>
          <p:nvPr>
            <p:ph type="sldNum" sz="quarter" idx="19"/>
          </p:nvPr>
        </p:nvSpPr>
        <p:spPr/>
        <p:txBody>
          <a:bodyPr/>
          <a:lstStyle/>
          <a:p>
            <a:fld id="{9350A4DD-A22B-49B1-926C-965716516F84}" type="slidenum">
              <a:rPr lang="en-GB" smtClean="0"/>
              <a:pPr/>
              <a:t>36</a:t>
            </a:fld>
            <a:endParaRPr lang="en-GB" dirty="0"/>
          </a:p>
        </p:txBody>
      </p:sp>
      <p:sp>
        <p:nvSpPr>
          <p:cNvPr id="6" name="Text Placeholder 5">
            <a:extLst>
              <a:ext uri="{FF2B5EF4-FFF2-40B4-BE49-F238E27FC236}">
                <a16:creationId xmlns:a16="http://schemas.microsoft.com/office/drawing/2014/main" id="{CB559ED0-86D2-47D4-B090-F2D14B245752}"/>
              </a:ext>
            </a:extLst>
          </p:cNvPr>
          <p:cNvSpPr>
            <a:spLocks noGrp="1"/>
          </p:cNvSpPr>
          <p:nvPr>
            <p:ph type="body" sz="quarter" idx="22"/>
          </p:nvPr>
        </p:nvSpPr>
        <p:spPr/>
        <p:txBody>
          <a:bodyPr/>
          <a:lstStyle/>
          <a:p>
            <a:endParaRPr lang="en-GB" dirty="0"/>
          </a:p>
        </p:txBody>
      </p:sp>
    </p:spTree>
    <p:extLst>
      <p:ext uri="{BB962C8B-B14F-4D97-AF65-F5344CB8AC3E}">
        <p14:creationId xmlns:p14="http://schemas.microsoft.com/office/powerpoint/2010/main" val="2773680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Workplaces</a:t>
            </a:r>
          </a:p>
        </p:txBody>
      </p:sp>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37</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
        <p:nvSpPr>
          <p:cNvPr id="8" name="TextBox 7">
            <a:extLst>
              <a:ext uri="{FF2B5EF4-FFF2-40B4-BE49-F238E27FC236}">
                <a16:creationId xmlns:a16="http://schemas.microsoft.com/office/drawing/2014/main" id="{8EA9662B-F103-4FAB-A694-70389A166FA3}"/>
              </a:ext>
            </a:extLst>
          </p:cNvPr>
          <p:cNvSpPr txBox="1"/>
          <p:nvPr/>
        </p:nvSpPr>
        <p:spPr>
          <a:xfrm>
            <a:off x="779705" y="1618705"/>
            <a:ext cx="8838398" cy="3693319"/>
          </a:xfrm>
          <a:prstGeom prst="rect">
            <a:avLst/>
          </a:prstGeom>
          <a:noFill/>
        </p:spPr>
        <p:txBody>
          <a:bodyPr wrap="square" rtlCol="0">
            <a:spAutoFit/>
          </a:bodyPr>
          <a:lstStyle/>
          <a:p>
            <a:pPr marL="285750" indent="-285750">
              <a:buFont typeface="Arial" panose="020B0604020202020204" pitchFamily="34" charset="0"/>
              <a:buChar char="•"/>
            </a:pPr>
            <a:r>
              <a:rPr lang="en-GB" dirty="0"/>
              <a:t>Survey time taken as between 10:00 – 17:00</a:t>
            </a:r>
          </a:p>
          <a:p>
            <a:pPr marL="742950" lvl="1" indent="-285750">
              <a:buFont typeface="Arial" panose="020B0604020202020204" pitchFamily="34" charset="0"/>
              <a:buChar char="•"/>
            </a:pPr>
            <a:r>
              <a:rPr lang="en-GB" dirty="0"/>
              <a:t>Know that there is earlier and later working but seeking to understand where the concentration of work is undertaken</a:t>
            </a:r>
          </a:p>
          <a:p>
            <a:pPr marL="742950" lvl="1" indent="-285750">
              <a:buFont typeface="Arial" panose="020B0604020202020204" pitchFamily="34" charset="0"/>
              <a:buChar char="•"/>
            </a:pPr>
            <a:r>
              <a:rPr lang="en-GB" dirty="0"/>
              <a:t>Main concentration of activity seen in the 11:00 14:00 time period</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Survey data taken across two time spans to more easily see if there are any changes in the second period of the pilot once the review process commenced and people had started to get used to the work area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PGR desks were observed in use on 5 weekends during the pilot period by 1 or 2 people at a time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No data received from desk 10 sensor from late October</a:t>
            </a:r>
          </a:p>
        </p:txBody>
      </p:sp>
    </p:spTree>
    <p:extLst>
      <p:ext uri="{BB962C8B-B14F-4D97-AF65-F5344CB8AC3E}">
        <p14:creationId xmlns:p14="http://schemas.microsoft.com/office/powerpoint/2010/main" val="2500407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F1380CC-544C-4B4F-94AF-906482873E2F}"/>
              </a:ext>
            </a:extLst>
          </p:cNvPr>
          <p:cNvSpPr>
            <a:spLocks noGrp="1"/>
          </p:cNvSpPr>
          <p:nvPr>
            <p:ph type="body" sz="quarter" idx="19"/>
          </p:nvPr>
        </p:nvSpPr>
        <p:spPr>
          <a:xfrm>
            <a:off x="184037" y="894187"/>
            <a:ext cx="10312626" cy="570769"/>
          </a:xfrm>
        </p:spPr>
        <p:txBody>
          <a:bodyPr/>
          <a:lstStyle/>
          <a:p>
            <a:r>
              <a:rPr lang="en-GB" dirty="0"/>
              <a:t>Desks</a:t>
            </a:r>
          </a:p>
        </p:txBody>
      </p:sp>
      <p:sp>
        <p:nvSpPr>
          <p:cNvPr id="6" name="Slide Number Placeholder 5">
            <a:extLst>
              <a:ext uri="{FF2B5EF4-FFF2-40B4-BE49-F238E27FC236}">
                <a16:creationId xmlns:a16="http://schemas.microsoft.com/office/drawing/2014/main" id="{6CC94065-2E03-4A55-9D84-1D0906C1F03C}"/>
              </a:ext>
            </a:extLst>
          </p:cNvPr>
          <p:cNvSpPr>
            <a:spLocks noGrp="1"/>
          </p:cNvSpPr>
          <p:nvPr>
            <p:ph type="sldNum" sz="quarter" idx="4"/>
          </p:nvPr>
        </p:nvSpPr>
        <p:spPr/>
        <p:txBody>
          <a:bodyPr/>
          <a:lstStyle/>
          <a:p>
            <a:fld id="{9350A4DD-A22B-49B1-926C-965716516F84}" type="slidenum">
              <a:rPr lang="en-GB" smtClean="0"/>
              <a:pPr/>
              <a:t>38</a:t>
            </a:fld>
            <a:endParaRPr lang="en-GB" dirty="0"/>
          </a:p>
        </p:txBody>
      </p:sp>
      <p:sp>
        <p:nvSpPr>
          <p:cNvPr id="2" name="Rectangle: Rounded Corners 1">
            <a:extLst>
              <a:ext uri="{FF2B5EF4-FFF2-40B4-BE49-F238E27FC236}">
                <a16:creationId xmlns:a16="http://schemas.microsoft.com/office/drawing/2014/main" id="{923CD8D1-8081-4A0A-AA5F-3FD26FE96391}"/>
              </a:ext>
            </a:extLst>
          </p:cNvPr>
          <p:cNvSpPr/>
          <p:nvPr/>
        </p:nvSpPr>
        <p:spPr>
          <a:xfrm>
            <a:off x="491490" y="2194560"/>
            <a:ext cx="2052927" cy="4792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Desk size</a:t>
            </a:r>
          </a:p>
        </p:txBody>
      </p:sp>
      <p:sp>
        <p:nvSpPr>
          <p:cNvPr id="4" name="Rectangle: Rounded Corners 3">
            <a:extLst>
              <a:ext uri="{FF2B5EF4-FFF2-40B4-BE49-F238E27FC236}">
                <a16:creationId xmlns:a16="http://schemas.microsoft.com/office/drawing/2014/main" id="{1DB96776-F263-45F9-86B5-296D31E9E3FB}"/>
              </a:ext>
            </a:extLst>
          </p:cNvPr>
          <p:cNvSpPr/>
          <p:nvPr/>
        </p:nvSpPr>
        <p:spPr>
          <a:xfrm>
            <a:off x="2697480" y="2194560"/>
            <a:ext cx="7623810" cy="105222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dirty="0">
                <a:solidFill>
                  <a:schemeClr val="tx1"/>
                </a:solidFill>
              </a:rPr>
              <a:t>Pilot used 2 desk sizes</a:t>
            </a:r>
          </a:p>
          <a:p>
            <a:pPr marL="285750" lvl="0" indent="-285750">
              <a:buFont typeface="Arial" panose="020B0604020202020204" pitchFamily="34" charset="0"/>
              <a:buChar char="•"/>
            </a:pPr>
            <a:r>
              <a:rPr lang="en-GB" sz="1400" dirty="0">
                <a:solidFill>
                  <a:schemeClr val="tx1"/>
                </a:solidFill>
              </a:rPr>
              <a:t>Desks 1200mm for PGRs were too small for normal working due to set up of the desk and the closeness to colleagues, e.g. Overspill between desks</a:t>
            </a:r>
          </a:p>
          <a:p>
            <a:pPr marL="285750" lvl="0" indent="-285750">
              <a:buFont typeface="Arial" panose="020B0604020202020204" pitchFamily="34" charset="0"/>
              <a:buChar char="•"/>
            </a:pPr>
            <a:r>
              <a:rPr lang="en-GB" sz="1400" dirty="0">
                <a:solidFill>
                  <a:schemeClr val="tx1"/>
                </a:solidFill>
              </a:rPr>
              <a:t>Desk set ups untidy with cables and monitors taking up too much working space</a:t>
            </a:r>
          </a:p>
        </p:txBody>
      </p:sp>
      <p:sp>
        <p:nvSpPr>
          <p:cNvPr id="8" name="Rectangle: Rounded Corners 7">
            <a:extLst>
              <a:ext uri="{FF2B5EF4-FFF2-40B4-BE49-F238E27FC236}">
                <a16:creationId xmlns:a16="http://schemas.microsoft.com/office/drawing/2014/main" id="{81736855-CB53-462F-8A06-DB1D13FEBF8A}"/>
              </a:ext>
            </a:extLst>
          </p:cNvPr>
          <p:cNvSpPr/>
          <p:nvPr/>
        </p:nvSpPr>
        <p:spPr>
          <a:xfrm>
            <a:off x="2697480" y="3308844"/>
            <a:ext cx="7623810" cy="156149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dirty="0">
                <a:solidFill>
                  <a:schemeClr val="tx1"/>
                </a:solidFill>
              </a:rPr>
              <a:t>MECD design to consider impact of one desk size throughout to provide greater flexibility and ease of changing teams in the future</a:t>
            </a:r>
          </a:p>
          <a:p>
            <a:pPr marL="285750" lvl="0" indent="-285750">
              <a:buFont typeface="Arial" panose="020B0604020202020204" pitchFamily="34" charset="0"/>
              <a:buChar char="•"/>
            </a:pPr>
            <a:r>
              <a:rPr lang="en-GB" sz="1400" dirty="0">
                <a:solidFill>
                  <a:schemeClr val="tx1"/>
                </a:solidFill>
              </a:rPr>
              <a:t>New cable trays installed for pilot 2 in order to provide a clearer work surface</a:t>
            </a:r>
          </a:p>
          <a:p>
            <a:pPr marL="285750" lvl="0" indent="-285750">
              <a:buFont typeface="Arial" panose="020B0604020202020204" pitchFamily="34" charset="0"/>
              <a:buChar char="•"/>
            </a:pPr>
            <a:r>
              <a:rPr lang="en-GB" sz="1400" dirty="0">
                <a:solidFill>
                  <a:schemeClr val="tx1"/>
                </a:solidFill>
              </a:rPr>
              <a:t>New style of monitor arms installed for pilot 2 </a:t>
            </a:r>
          </a:p>
          <a:p>
            <a:pPr marL="285750" lvl="0" indent="-285750">
              <a:buFont typeface="Arial" panose="020B0604020202020204" pitchFamily="34" charset="0"/>
              <a:buChar char="•"/>
            </a:pPr>
            <a:r>
              <a:rPr lang="en-GB" sz="1400" dirty="0">
                <a:solidFill>
                  <a:schemeClr val="tx1"/>
                </a:solidFill>
              </a:rPr>
              <a:t>Pilot 2 will seek to have more PGRs using the larger desk size to test the revised working assumption</a:t>
            </a:r>
          </a:p>
          <a:p>
            <a:pPr marL="285750" lvl="0" indent="-285750">
              <a:buFont typeface="Arial" panose="020B0604020202020204" pitchFamily="34" charset="0"/>
              <a:buChar char="•"/>
            </a:pPr>
            <a:r>
              <a:rPr lang="en-GB" sz="1400" dirty="0">
                <a:solidFill>
                  <a:schemeClr val="tx1"/>
                </a:solidFill>
              </a:rPr>
              <a:t>USB ports on LH monitor enabled</a:t>
            </a:r>
          </a:p>
        </p:txBody>
      </p:sp>
      <p:sp>
        <p:nvSpPr>
          <p:cNvPr id="10" name="Rectangle: Rounded Corners 9">
            <a:extLst>
              <a:ext uri="{FF2B5EF4-FFF2-40B4-BE49-F238E27FC236}">
                <a16:creationId xmlns:a16="http://schemas.microsoft.com/office/drawing/2014/main" id="{62AFE066-E78C-427F-858F-E9D621C8C93F}"/>
              </a:ext>
            </a:extLst>
          </p:cNvPr>
          <p:cNvSpPr/>
          <p:nvPr/>
        </p:nvSpPr>
        <p:spPr>
          <a:xfrm>
            <a:off x="411479" y="5048998"/>
            <a:ext cx="2052927" cy="4792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Desk location</a:t>
            </a:r>
          </a:p>
        </p:txBody>
      </p:sp>
      <p:sp>
        <p:nvSpPr>
          <p:cNvPr id="11" name="Rectangle: Rounded Corners 10">
            <a:extLst>
              <a:ext uri="{FF2B5EF4-FFF2-40B4-BE49-F238E27FC236}">
                <a16:creationId xmlns:a16="http://schemas.microsoft.com/office/drawing/2014/main" id="{ECF608DA-7E34-416F-B7D1-65654CB732E0}"/>
              </a:ext>
            </a:extLst>
          </p:cNvPr>
          <p:cNvSpPr/>
          <p:nvPr/>
        </p:nvSpPr>
        <p:spPr>
          <a:xfrm>
            <a:off x="2697480" y="5017808"/>
            <a:ext cx="7582854" cy="88011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dirty="0">
                <a:solidFill>
                  <a:schemeClr val="tx1"/>
                </a:solidFill>
              </a:rPr>
              <a:t>Locating desks adjacent to informal spaces very disrupting</a:t>
            </a:r>
          </a:p>
          <a:p>
            <a:pPr marL="285750" lvl="0" indent="-285750">
              <a:buFont typeface="Arial" panose="020B0604020202020204" pitchFamily="34" charset="0"/>
              <a:buChar char="•"/>
            </a:pPr>
            <a:r>
              <a:rPr lang="en-GB" sz="1400" dirty="0">
                <a:solidFill>
                  <a:schemeClr val="tx1"/>
                </a:solidFill>
              </a:rPr>
              <a:t>Some desks were located facing walk ways which was disrupting</a:t>
            </a:r>
          </a:p>
          <a:p>
            <a:pPr marL="285750" lvl="0" indent="-285750">
              <a:buFont typeface="Arial" panose="020B0604020202020204" pitchFamily="34" charset="0"/>
              <a:buChar char="•"/>
            </a:pPr>
            <a:r>
              <a:rPr lang="en-GB" sz="1400" dirty="0">
                <a:solidFill>
                  <a:schemeClr val="tx1"/>
                </a:solidFill>
              </a:rPr>
              <a:t>Colleagues who have either a lot of visitors or in and out of the space a lot can be distracting to those they walk past</a:t>
            </a:r>
          </a:p>
        </p:txBody>
      </p:sp>
      <p:sp>
        <p:nvSpPr>
          <p:cNvPr id="12" name="Rectangle: Rounded Corners 11">
            <a:extLst>
              <a:ext uri="{FF2B5EF4-FFF2-40B4-BE49-F238E27FC236}">
                <a16:creationId xmlns:a16="http://schemas.microsoft.com/office/drawing/2014/main" id="{99C2E2DE-268F-4E6A-8DCF-54E3A1D7FFAC}"/>
              </a:ext>
            </a:extLst>
          </p:cNvPr>
          <p:cNvSpPr/>
          <p:nvPr/>
        </p:nvSpPr>
        <p:spPr>
          <a:xfrm>
            <a:off x="2697480" y="6139376"/>
            <a:ext cx="7582854" cy="1052223"/>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dirty="0">
                <a:solidFill>
                  <a:schemeClr val="tx1"/>
                </a:solidFill>
              </a:rPr>
              <a:t>Informal meeting spaces have been moved away from the adjacency to workplaces in Pilot 2</a:t>
            </a:r>
          </a:p>
          <a:p>
            <a:pPr marL="285750" lvl="0" indent="-285750">
              <a:buFont typeface="Arial" panose="020B0604020202020204" pitchFamily="34" charset="0"/>
              <a:buChar char="•"/>
            </a:pPr>
            <a:r>
              <a:rPr lang="en-GB" sz="1400" dirty="0">
                <a:solidFill>
                  <a:schemeClr val="tx1"/>
                </a:solidFill>
              </a:rPr>
              <a:t>In Pilot 2 the style of working and their volume of interactions with others form outside of the pilot community has strongly influenced workplace team location</a:t>
            </a:r>
          </a:p>
          <a:p>
            <a:pPr marL="285750" lvl="0" indent="-285750">
              <a:buFont typeface="Arial" panose="020B0604020202020204" pitchFamily="34" charset="0"/>
              <a:buChar char="•"/>
            </a:pPr>
            <a:r>
              <a:rPr lang="en-GB" sz="1400" dirty="0">
                <a:solidFill>
                  <a:schemeClr val="tx1"/>
                </a:solidFill>
              </a:rPr>
              <a:t>In pilot 2 a mix of dividers used</a:t>
            </a:r>
          </a:p>
        </p:txBody>
      </p:sp>
    </p:spTree>
    <p:extLst>
      <p:ext uri="{BB962C8B-B14F-4D97-AF65-F5344CB8AC3E}">
        <p14:creationId xmlns:p14="http://schemas.microsoft.com/office/powerpoint/2010/main" val="39120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Individual workstations</a:t>
            </a:r>
          </a:p>
        </p:txBody>
      </p:sp>
      <p:graphicFrame>
        <p:nvGraphicFramePr>
          <p:cNvPr id="2" name="Table 1">
            <a:extLst>
              <a:ext uri="{FF2B5EF4-FFF2-40B4-BE49-F238E27FC236}">
                <a16:creationId xmlns:a16="http://schemas.microsoft.com/office/drawing/2014/main" id="{4477819C-154D-4F16-86AF-509B5EF31B74}"/>
              </a:ext>
            </a:extLst>
          </p:cNvPr>
          <p:cNvGraphicFramePr>
            <a:graphicFrameLocks noGrp="1"/>
          </p:cNvGraphicFramePr>
          <p:nvPr>
            <p:extLst>
              <p:ext uri="{D42A27DB-BD31-4B8C-83A1-F6EECF244321}">
                <p14:modId xmlns:p14="http://schemas.microsoft.com/office/powerpoint/2010/main" val="3279219521"/>
              </p:ext>
            </p:extLst>
          </p:nvPr>
        </p:nvGraphicFramePr>
        <p:xfrm>
          <a:off x="400711" y="1168947"/>
          <a:ext cx="7828887" cy="2444014"/>
        </p:xfrm>
        <a:graphic>
          <a:graphicData uri="http://schemas.openxmlformats.org/drawingml/2006/table">
            <a:tbl>
              <a:tblPr>
                <a:tableStyleId>{B301B821-A1FF-4177-AEE7-76D212191A09}</a:tableStyleId>
              </a:tblPr>
              <a:tblGrid>
                <a:gridCol w="1852946">
                  <a:extLst>
                    <a:ext uri="{9D8B030D-6E8A-4147-A177-3AD203B41FA5}">
                      <a16:colId xmlns:a16="http://schemas.microsoft.com/office/drawing/2014/main" val="1507252298"/>
                    </a:ext>
                  </a:extLst>
                </a:gridCol>
                <a:gridCol w="742354">
                  <a:extLst>
                    <a:ext uri="{9D8B030D-6E8A-4147-A177-3AD203B41FA5}">
                      <a16:colId xmlns:a16="http://schemas.microsoft.com/office/drawing/2014/main" val="4113937139"/>
                    </a:ext>
                  </a:extLst>
                </a:gridCol>
                <a:gridCol w="853706">
                  <a:extLst>
                    <a:ext uri="{9D8B030D-6E8A-4147-A177-3AD203B41FA5}">
                      <a16:colId xmlns:a16="http://schemas.microsoft.com/office/drawing/2014/main" val="3713448127"/>
                    </a:ext>
                  </a:extLst>
                </a:gridCol>
                <a:gridCol w="987326">
                  <a:extLst>
                    <a:ext uri="{9D8B030D-6E8A-4147-A177-3AD203B41FA5}">
                      <a16:colId xmlns:a16="http://schemas.microsoft.com/office/drawing/2014/main" val="3336310305"/>
                    </a:ext>
                  </a:extLst>
                </a:gridCol>
                <a:gridCol w="1065338">
                  <a:extLst>
                    <a:ext uri="{9D8B030D-6E8A-4147-A177-3AD203B41FA5}">
                      <a16:colId xmlns:a16="http://schemas.microsoft.com/office/drawing/2014/main" val="1365220751"/>
                    </a:ext>
                  </a:extLst>
                </a:gridCol>
                <a:gridCol w="935741">
                  <a:extLst>
                    <a:ext uri="{9D8B030D-6E8A-4147-A177-3AD203B41FA5}">
                      <a16:colId xmlns:a16="http://schemas.microsoft.com/office/drawing/2014/main" val="1363175578"/>
                    </a:ext>
                  </a:extLst>
                </a:gridCol>
                <a:gridCol w="615737">
                  <a:extLst>
                    <a:ext uri="{9D8B030D-6E8A-4147-A177-3AD203B41FA5}">
                      <a16:colId xmlns:a16="http://schemas.microsoft.com/office/drawing/2014/main" val="3316601570"/>
                    </a:ext>
                  </a:extLst>
                </a:gridCol>
                <a:gridCol w="775739">
                  <a:extLst>
                    <a:ext uri="{9D8B030D-6E8A-4147-A177-3AD203B41FA5}">
                      <a16:colId xmlns:a16="http://schemas.microsoft.com/office/drawing/2014/main" val="347965788"/>
                    </a:ext>
                  </a:extLst>
                </a:gridCol>
              </a:tblGrid>
              <a:tr h="233561">
                <a:tc rowSpan="2">
                  <a:txBody>
                    <a:bodyPr/>
                    <a:lstStyle/>
                    <a:p>
                      <a:pPr algn="l" fontAlgn="ctr"/>
                      <a:r>
                        <a:rPr lang="en-GB" sz="1400" b="1" dirty="0">
                          <a:effectLst/>
                          <a:latin typeface="+mn-lt"/>
                        </a:rPr>
                        <a:t>Number of answers</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6">
                  <a:txBody>
                    <a:bodyPr/>
                    <a:lstStyle/>
                    <a:p>
                      <a:pPr algn="l" fontAlgn="ctr"/>
                      <a:r>
                        <a:rPr lang="en-GB" sz="1400" b="1" dirty="0">
                          <a:effectLst/>
                        </a:rPr>
                        <a:t>What is your group</a:t>
                      </a:r>
                      <a:endParaRPr lang="en-GB" sz="14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ctr"/>
                      <a:endParaRPr lang="en-GB" sz="12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tc hMerge="1">
                  <a:txBody>
                    <a:bodyPr/>
                    <a:lstStyle/>
                    <a:p>
                      <a:pPr algn="ctr" fontAlgn="ctr"/>
                      <a:endParaRPr lang="en-GB" sz="1200" b="1" dirty="0">
                        <a:solidFill>
                          <a:srgbClr val="404040"/>
                        </a:solidFill>
                        <a:effectLst/>
                        <a:latin typeface="Arial" panose="020B0604020202020204" pitchFamily="34" charset="0"/>
                      </a:endParaRPr>
                    </a:p>
                  </a:txBody>
                  <a:tcPr marL="12176" marR="12176" marT="12176" marB="12176" anchor="ctr">
                    <a:solidFill>
                      <a:schemeClr val="accent1">
                        <a:lumMod val="20000"/>
                        <a:lumOff val="80000"/>
                      </a:schemeClr>
                    </a:solidFill>
                  </a:tcPr>
                </a:tc>
                <a:extLst>
                  <a:ext uri="{0D108BD9-81ED-4DB2-BD59-A6C34878D82A}">
                    <a16:rowId xmlns:a16="http://schemas.microsoft.com/office/drawing/2014/main" val="4132338112"/>
                  </a:ext>
                </a:extLst>
              </a:tr>
              <a:tr h="793202">
                <a:tc vMerge="1">
                  <a:txBody>
                    <a:bodyPr/>
                    <a:lstStyle/>
                    <a:p>
                      <a:endParaRPr lang="en-GB"/>
                    </a:p>
                  </a:txBody>
                  <a:tcPr/>
                </a:tc>
                <a:tc vMerge="1">
                  <a:txBody>
                    <a:bodyPr/>
                    <a:lstStyle/>
                    <a:p>
                      <a:endParaRPr lang="en-GB"/>
                    </a:p>
                  </a:txBody>
                  <a:tcPr/>
                </a:tc>
                <a:tc>
                  <a:txBody>
                    <a:bodyPr/>
                    <a:lstStyle/>
                    <a:p>
                      <a:pPr algn="ctr" fontAlgn="b"/>
                      <a:r>
                        <a:rPr lang="en-GB" sz="1400" b="1" dirty="0">
                          <a:solidFill>
                            <a:srgbClr val="404040"/>
                          </a:solidFill>
                          <a:effectLst/>
                          <a:latin typeface="+mn-lt"/>
                        </a:rPr>
                        <a:t>Multiscale Modelling</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S&amp;AS - Discoverer</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Space and Autonomous Systems</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Bio Engineering</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MACE School Office</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PS Faculty Office</a:t>
                      </a:r>
                      <a:endParaRPr lang="en-GB" sz="1400" dirty="0">
                        <a:solidFill>
                          <a:srgbClr val="404040"/>
                        </a:solidFill>
                        <a:effectLst/>
                        <a:latin typeface="+mn-lt"/>
                      </a:endParaRPr>
                    </a:p>
                  </a:txBody>
                  <a:tcPr marL="11215" marR="11215" marT="11215" marB="11215" anchor="b"/>
                </a:tc>
                <a:extLst>
                  <a:ext uri="{0D108BD9-81ED-4DB2-BD59-A6C34878D82A}">
                    <a16:rowId xmlns:a16="http://schemas.microsoft.com/office/drawing/2014/main" val="2966282076"/>
                  </a:ext>
                </a:extLst>
              </a:tr>
              <a:tr h="231672">
                <a:tc>
                  <a:txBody>
                    <a:bodyPr/>
                    <a:lstStyle/>
                    <a:p>
                      <a:pPr algn="r" fontAlgn="t"/>
                      <a:r>
                        <a:rPr lang="en-GB" sz="1200" dirty="0">
                          <a:solidFill>
                            <a:srgbClr val="404040"/>
                          </a:solidFill>
                          <a:effectLst/>
                          <a:latin typeface="Arial" panose="020B0604020202020204" pitchFamily="34" charset="0"/>
                        </a:rPr>
                        <a:t>Total</a:t>
                      </a:r>
                    </a:p>
                  </a:txBody>
                  <a:tcPr marL="11051" marR="11051" marT="11051" marB="11051" anchor="ctr"/>
                </a:tc>
                <a:tc>
                  <a:txBody>
                    <a:bodyPr/>
                    <a:lstStyle/>
                    <a:p>
                      <a:pPr algn="ctr" fontAlgn="t"/>
                      <a:r>
                        <a:rPr lang="en-GB" sz="1400" b="1" dirty="0">
                          <a:solidFill>
                            <a:srgbClr val="404040"/>
                          </a:solidFill>
                          <a:effectLst/>
                          <a:latin typeface="+mn-lt"/>
                        </a:rPr>
                        <a:t>36</a:t>
                      </a:r>
                    </a:p>
                  </a:txBody>
                  <a:tcPr marL="11215" marR="11215" marT="11215" marB="11215" anchor="ctr">
                    <a:solidFill>
                      <a:schemeClr val="accent6"/>
                    </a:solidFill>
                  </a:tcPr>
                </a:tc>
                <a:tc>
                  <a:txBody>
                    <a:bodyPr/>
                    <a:lstStyle/>
                    <a:p>
                      <a:pPr algn="ctr" fontAlgn="t"/>
                      <a:r>
                        <a:rPr lang="en-GB" sz="1400" b="1" dirty="0">
                          <a:solidFill>
                            <a:srgbClr val="404040"/>
                          </a:solidFill>
                          <a:effectLst/>
                          <a:latin typeface="+mn-lt"/>
                        </a:rPr>
                        <a:t>10</a:t>
                      </a:r>
                      <a:endParaRPr lang="en-GB" sz="1400" dirty="0">
                        <a:solidFill>
                          <a:srgbClr val="404040"/>
                        </a:solidFill>
                        <a:effectLst/>
                        <a:latin typeface="+mn-lt"/>
                      </a:endParaRPr>
                    </a:p>
                  </a:txBody>
                  <a:tcPr marL="11051" marR="11051" marT="11051" marB="11051" anchor="ctr">
                    <a:solidFill>
                      <a:schemeClr val="accent6"/>
                    </a:solidFill>
                  </a:tcPr>
                </a:tc>
                <a:tc>
                  <a:txBody>
                    <a:bodyPr/>
                    <a:lstStyle/>
                    <a:p>
                      <a:pPr algn="ctr" fontAlgn="t"/>
                      <a:r>
                        <a:rPr lang="en-GB" sz="1400" b="1" dirty="0">
                          <a:solidFill>
                            <a:srgbClr val="404040"/>
                          </a:solidFill>
                          <a:effectLst/>
                          <a:latin typeface="+mn-lt"/>
                        </a:rPr>
                        <a:t>5</a:t>
                      </a:r>
                      <a:endParaRPr lang="en-GB" sz="1400" dirty="0">
                        <a:solidFill>
                          <a:srgbClr val="404040"/>
                        </a:solidFill>
                        <a:effectLst/>
                        <a:latin typeface="+mn-lt"/>
                      </a:endParaRPr>
                    </a:p>
                  </a:txBody>
                  <a:tcPr marL="11051" marR="11051" marT="11051" marB="11051" anchor="ctr">
                    <a:solidFill>
                      <a:schemeClr val="accent6"/>
                    </a:solidFill>
                  </a:tcPr>
                </a:tc>
                <a:tc>
                  <a:txBody>
                    <a:bodyPr/>
                    <a:lstStyle/>
                    <a:p>
                      <a:pPr algn="ctr" fontAlgn="t"/>
                      <a:r>
                        <a:rPr lang="en-GB" sz="1400" b="1" dirty="0">
                          <a:solidFill>
                            <a:srgbClr val="404040"/>
                          </a:solidFill>
                          <a:effectLst/>
                          <a:latin typeface="+mn-lt"/>
                        </a:rPr>
                        <a:t>10</a:t>
                      </a:r>
                      <a:endParaRPr lang="en-GB" sz="1400" dirty="0">
                        <a:solidFill>
                          <a:srgbClr val="404040"/>
                        </a:solidFill>
                        <a:effectLst/>
                        <a:latin typeface="+mn-lt"/>
                      </a:endParaRPr>
                    </a:p>
                  </a:txBody>
                  <a:tcPr marL="11051" marR="11051" marT="11051" marB="11051" anchor="ctr">
                    <a:solidFill>
                      <a:schemeClr val="accent6"/>
                    </a:solidFill>
                  </a:tcPr>
                </a:tc>
                <a:tc>
                  <a:txBody>
                    <a:bodyPr/>
                    <a:lstStyle/>
                    <a:p>
                      <a:pPr algn="ctr" fontAlgn="t"/>
                      <a:r>
                        <a:rPr lang="en-GB" sz="1400" b="1" dirty="0">
                          <a:solidFill>
                            <a:srgbClr val="404040"/>
                          </a:solidFill>
                          <a:effectLst/>
                          <a:latin typeface="+mn-lt"/>
                        </a:rPr>
                        <a:t>3</a:t>
                      </a:r>
                      <a:endParaRPr lang="en-GB" sz="1400" dirty="0">
                        <a:solidFill>
                          <a:srgbClr val="404040"/>
                        </a:solidFill>
                        <a:effectLst/>
                        <a:latin typeface="+mn-lt"/>
                      </a:endParaRPr>
                    </a:p>
                  </a:txBody>
                  <a:tcPr marL="11051" marR="11051" marT="11051" marB="11051" anchor="ctr">
                    <a:solidFill>
                      <a:schemeClr val="accent6"/>
                    </a:solidFill>
                  </a:tcPr>
                </a:tc>
                <a:tc>
                  <a:txBody>
                    <a:bodyPr/>
                    <a:lstStyle/>
                    <a:p>
                      <a:pPr algn="ctr" fontAlgn="t"/>
                      <a:r>
                        <a:rPr lang="en-GB" sz="1400" b="1" dirty="0">
                          <a:solidFill>
                            <a:srgbClr val="404040"/>
                          </a:solidFill>
                          <a:effectLst/>
                          <a:latin typeface="+mn-lt"/>
                        </a:rPr>
                        <a:t>3</a:t>
                      </a:r>
                      <a:endParaRPr lang="en-GB" sz="1400" dirty="0">
                        <a:solidFill>
                          <a:srgbClr val="404040"/>
                        </a:solidFill>
                        <a:effectLst/>
                        <a:latin typeface="+mn-lt"/>
                      </a:endParaRPr>
                    </a:p>
                  </a:txBody>
                  <a:tcPr marL="11051" marR="11051" marT="11051" marB="11051" anchor="ctr">
                    <a:solidFill>
                      <a:schemeClr val="accent6"/>
                    </a:solidFill>
                  </a:tcPr>
                </a:tc>
                <a:tc>
                  <a:txBody>
                    <a:bodyPr/>
                    <a:lstStyle/>
                    <a:p>
                      <a:pPr algn="ctr" fontAlgn="t"/>
                      <a:r>
                        <a:rPr lang="en-GB" sz="1400" b="1" dirty="0">
                          <a:solidFill>
                            <a:srgbClr val="404040"/>
                          </a:solidFill>
                          <a:effectLst/>
                          <a:latin typeface="+mn-lt"/>
                        </a:rPr>
                        <a:t>5</a:t>
                      </a:r>
                      <a:endParaRPr lang="en-GB" sz="1400" dirty="0">
                        <a:solidFill>
                          <a:srgbClr val="404040"/>
                        </a:solidFill>
                        <a:effectLst/>
                        <a:latin typeface="+mn-lt"/>
                      </a:endParaRPr>
                    </a:p>
                  </a:txBody>
                  <a:tcPr marL="11051" marR="11051" marT="11051" marB="11051" anchor="ctr">
                    <a:solidFill>
                      <a:schemeClr val="accent6"/>
                    </a:solidFill>
                  </a:tcPr>
                </a:tc>
                <a:extLst>
                  <a:ext uri="{0D108BD9-81ED-4DB2-BD59-A6C34878D82A}">
                    <a16:rowId xmlns:a16="http://schemas.microsoft.com/office/drawing/2014/main" val="781391170"/>
                  </a:ext>
                </a:extLst>
              </a:tr>
              <a:tr h="231350">
                <a:tc>
                  <a:txBody>
                    <a:bodyPr/>
                    <a:lstStyle/>
                    <a:p>
                      <a:pPr algn="r" fontAlgn="t"/>
                      <a:r>
                        <a:rPr lang="en-GB" sz="1200" b="1" dirty="0">
                          <a:solidFill>
                            <a:srgbClr val="404040"/>
                          </a:solidFill>
                          <a:effectLst/>
                          <a:latin typeface="Arial" panose="020B0604020202020204" pitchFamily="34" charset="0"/>
                        </a:rPr>
                        <a:t>Very satisfied</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8</a:t>
                      </a:r>
                      <a:endParaRPr lang="en-GB" sz="1400" dirty="0">
                        <a:solidFill>
                          <a:srgbClr val="404040"/>
                        </a:solidFill>
                        <a:effectLst/>
                        <a:latin typeface="+mn-lt"/>
                      </a:endParaRPr>
                    </a:p>
                  </a:txBody>
                  <a:tcPr marL="11051" marR="11051" marT="11051" marB="11051" anchor="ctr">
                    <a:solidFill>
                      <a:srgbClr val="EFEFEF"/>
                    </a:solidFill>
                  </a:tcPr>
                </a:tc>
                <a:tc>
                  <a:txBody>
                    <a:bodyPr/>
                    <a:lstStyle/>
                    <a:p>
                      <a:pPr algn="ctr" fontAlgn="t"/>
                      <a:r>
                        <a:rPr lang="en-GB" sz="1400" dirty="0">
                          <a:solidFill>
                            <a:srgbClr val="404040"/>
                          </a:solidFill>
                          <a:effectLst/>
                          <a:latin typeface="+mn-lt"/>
                        </a:rPr>
                        <a:t>2</a:t>
                      </a:r>
                    </a:p>
                  </a:txBody>
                  <a:tcPr marL="11051" marR="11051" marT="11051" marB="11051" anchor="ctr"/>
                </a:tc>
                <a:tc>
                  <a:txBody>
                    <a:bodyPr/>
                    <a:lstStyle/>
                    <a:p>
                      <a:pPr algn="ctr" fontAlgn="t"/>
                      <a:r>
                        <a:rPr lang="en-GB" sz="1400" dirty="0">
                          <a:solidFill>
                            <a:srgbClr val="404040"/>
                          </a:solidFill>
                          <a:effectLst/>
                          <a:latin typeface="+mn-lt"/>
                        </a:rPr>
                        <a:t>3</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extLst>
                  <a:ext uri="{0D108BD9-81ED-4DB2-BD59-A6C34878D82A}">
                    <a16:rowId xmlns:a16="http://schemas.microsoft.com/office/drawing/2014/main" val="3809601757"/>
                  </a:ext>
                </a:extLst>
              </a:tr>
              <a:tr h="231350">
                <a:tc>
                  <a:txBody>
                    <a:bodyPr/>
                    <a:lstStyle/>
                    <a:p>
                      <a:pPr algn="r" fontAlgn="t"/>
                      <a:r>
                        <a:rPr lang="en-GB" sz="1200" b="1" dirty="0">
                          <a:solidFill>
                            <a:srgbClr val="404040"/>
                          </a:solidFill>
                          <a:effectLst/>
                          <a:latin typeface="Arial" panose="020B0604020202020204" pitchFamily="34" charset="0"/>
                        </a:rPr>
                        <a:t>Satisfied</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11</a:t>
                      </a:r>
                      <a:endParaRPr lang="en-GB" sz="1400" dirty="0">
                        <a:solidFill>
                          <a:srgbClr val="404040"/>
                        </a:solidFill>
                        <a:effectLst/>
                        <a:latin typeface="+mn-lt"/>
                      </a:endParaRPr>
                    </a:p>
                  </a:txBody>
                  <a:tcPr marL="11051" marR="11051" marT="11051" marB="11051" anchor="ctr">
                    <a:solidFill>
                      <a:schemeClr val="accent4"/>
                    </a:solidFill>
                  </a:tcP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3</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2</a:t>
                      </a:r>
                    </a:p>
                  </a:txBody>
                  <a:tcPr marL="11051" marR="11051" marT="11051" marB="11051" anchor="ctr"/>
                </a:tc>
                <a:tc>
                  <a:txBody>
                    <a:bodyPr/>
                    <a:lstStyle/>
                    <a:p>
                      <a:pPr algn="ctr" fontAlgn="t"/>
                      <a:r>
                        <a:rPr lang="en-GB" sz="1400" dirty="0">
                          <a:solidFill>
                            <a:srgbClr val="404040"/>
                          </a:solidFill>
                          <a:effectLst/>
                          <a:latin typeface="+mn-lt"/>
                        </a:rPr>
                        <a:t>3</a:t>
                      </a:r>
                    </a:p>
                  </a:txBody>
                  <a:tcPr marL="11051" marR="11051" marT="11051" marB="11051" anchor="ctr"/>
                </a:tc>
                <a:extLst>
                  <a:ext uri="{0D108BD9-81ED-4DB2-BD59-A6C34878D82A}">
                    <a16:rowId xmlns:a16="http://schemas.microsoft.com/office/drawing/2014/main" val="1217587704"/>
                  </a:ext>
                </a:extLst>
              </a:tr>
              <a:tr h="231350">
                <a:tc>
                  <a:txBody>
                    <a:bodyPr/>
                    <a:lstStyle/>
                    <a:p>
                      <a:pPr algn="r" fontAlgn="t"/>
                      <a:r>
                        <a:rPr lang="en-GB" sz="1200" b="1" dirty="0">
                          <a:solidFill>
                            <a:srgbClr val="404040"/>
                          </a:solidFill>
                          <a:effectLst/>
                          <a:latin typeface="Arial" panose="020B0604020202020204" pitchFamily="34" charset="0"/>
                        </a:rPr>
                        <a:t>Neutral</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6</a:t>
                      </a:r>
                      <a:endParaRPr lang="en-GB" sz="1400" dirty="0">
                        <a:solidFill>
                          <a:srgbClr val="404040"/>
                        </a:solidFill>
                        <a:effectLst/>
                        <a:latin typeface="+mn-lt"/>
                      </a:endParaRPr>
                    </a:p>
                  </a:txBody>
                  <a:tcPr marL="11051" marR="11051" marT="11051" marB="11051" anchor="ctr">
                    <a:solidFill>
                      <a:schemeClr val="accent4"/>
                    </a:solidFill>
                  </a:tcP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2</a:t>
                      </a:r>
                    </a:p>
                  </a:txBody>
                  <a:tcPr marL="11051" marR="11051" marT="11051" marB="11051" anchor="ctr"/>
                </a:tc>
                <a:tc>
                  <a:txBody>
                    <a:bodyPr/>
                    <a:lstStyle/>
                    <a:p>
                      <a:pPr algn="ctr" fontAlgn="t"/>
                      <a:r>
                        <a:rPr lang="en-GB" sz="1400" dirty="0">
                          <a:solidFill>
                            <a:srgbClr val="404040"/>
                          </a:solidFill>
                          <a:effectLst/>
                          <a:latin typeface="+mn-lt"/>
                        </a:rPr>
                        <a:t>2</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extLst>
                  <a:ext uri="{0D108BD9-81ED-4DB2-BD59-A6C34878D82A}">
                    <a16:rowId xmlns:a16="http://schemas.microsoft.com/office/drawing/2014/main" val="1120049915"/>
                  </a:ext>
                </a:extLst>
              </a:tr>
              <a:tr h="231350">
                <a:tc>
                  <a:txBody>
                    <a:bodyPr/>
                    <a:lstStyle/>
                    <a:p>
                      <a:pPr algn="r" fontAlgn="t"/>
                      <a:r>
                        <a:rPr lang="en-GB" sz="1200" b="1" dirty="0">
                          <a:solidFill>
                            <a:srgbClr val="404040"/>
                          </a:solidFill>
                          <a:effectLst/>
                          <a:latin typeface="Arial" panose="020B0604020202020204" pitchFamily="34" charset="0"/>
                        </a:rPr>
                        <a:t>Dissatisfied</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10</a:t>
                      </a:r>
                      <a:endParaRPr lang="en-GB" sz="1400" dirty="0">
                        <a:solidFill>
                          <a:srgbClr val="404040"/>
                        </a:solidFill>
                        <a:effectLst/>
                        <a:latin typeface="+mn-lt"/>
                      </a:endParaRPr>
                    </a:p>
                  </a:txBody>
                  <a:tcPr marL="11051" marR="11051" marT="11051" marB="11051" anchor="ctr">
                    <a:solidFill>
                      <a:schemeClr val="accent4"/>
                    </a:solidFill>
                  </a:tcPr>
                </a:tc>
                <a:tc>
                  <a:txBody>
                    <a:bodyPr/>
                    <a:lstStyle/>
                    <a:p>
                      <a:pPr algn="ctr" fontAlgn="t"/>
                      <a:r>
                        <a:rPr lang="en-GB" sz="1400" dirty="0">
                          <a:solidFill>
                            <a:srgbClr val="404040"/>
                          </a:solidFill>
                          <a:effectLst/>
                          <a:latin typeface="+mn-lt"/>
                        </a:rPr>
                        <a:t>5</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4</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extLst>
                  <a:ext uri="{0D108BD9-81ED-4DB2-BD59-A6C34878D82A}">
                    <a16:rowId xmlns:a16="http://schemas.microsoft.com/office/drawing/2014/main" val="1027903544"/>
                  </a:ext>
                </a:extLst>
              </a:tr>
              <a:tr h="231350">
                <a:tc>
                  <a:txBody>
                    <a:bodyPr/>
                    <a:lstStyle/>
                    <a:p>
                      <a:pPr algn="r" fontAlgn="t"/>
                      <a:r>
                        <a:rPr lang="en-GB" sz="1200" b="1" dirty="0">
                          <a:solidFill>
                            <a:srgbClr val="404040"/>
                          </a:solidFill>
                          <a:effectLst/>
                          <a:latin typeface="Arial" panose="020B0604020202020204" pitchFamily="34" charset="0"/>
                        </a:rPr>
                        <a:t>Very Dissatisfied</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1051" marR="11051" marT="11051" marB="11051" anchor="ctr">
                    <a:solidFill>
                      <a:schemeClr val="accent4"/>
                    </a:solidFill>
                  </a:tcP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extLst>
                  <a:ext uri="{0D108BD9-81ED-4DB2-BD59-A6C34878D82A}">
                    <a16:rowId xmlns:a16="http://schemas.microsoft.com/office/drawing/2014/main" val="3351082818"/>
                  </a:ext>
                </a:extLst>
              </a:tr>
            </a:tbl>
          </a:graphicData>
        </a:graphic>
      </p:graphicFrame>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39</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graphicFrame>
        <p:nvGraphicFramePr>
          <p:cNvPr id="6" name="Table 5">
            <a:extLst>
              <a:ext uri="{FF2B5EF4-FFF2-40B4-BE49-F238E27FC236}">
                <a16:creationId xmlns:a16="http://schemas.microsoft.com/office/drawing/2014/main" id="{22657205-1851-45FB-8F75-0DA9DDFE21AC}"/>
              </a:ext>
            </a:extLst>
          </p:cNvPr>
          <p:cNvGraphicFramePr>
            <a:graphicFrameLocks noGrp="1"/>
          </p:cNvGraphicFramePr>
          <p:nvPr>
            <p:extLst>
              <p:ext uri="{D42A27DB-BD31-4B8C-83A1-F6EECF244321}">
                <p14:modId xmlns:p14="http://schemas.microsoft.com/office/powerpoint/2010/main" val="744974113"/>
              </p:ext>
            </p:extLst>
          </p:nvPr>
        </p:nvGraphicFramePr>
        <p:xfrm>
          <a:off x="349966" y="3779837"/>
          <a:ext cx="5759286" cy="2537186"/>
        </p:xfrm>
        <a:graphic>
          <a:graphicData uri="http://schemas.openxmlformats.org/drawingml/2006/table">
            <a:tbl>
              <a:tblPr>
                <a:tableStyleId>{B301B821-A1FF-4177-AEE7-76D212191A09}</a:tableStyleId>
              </a:tblPr>
              <a:tblGrid>
                <a:gridCol w="1916156">
                  <a:extLst>
                    <a:ext uri="{9D8B030D-6E8A-4147-A177-3AD203B41FA5}">
                      <a16:colId xmlns:a16="http://schemas.microsoft.com/office/drawing/2014/main" val="1507252298"/>
                    </a:ext>
                  </a:extLst>
                </a:gridCol>
                <a:gridCol w="715617">
                  <a:extLst>
                    <a:ext uri="{9D8B030D-6E8A-4147-A177-3AD203B41FA5}">
                      <a16:colId xmlns:a16="http://schemas.microsoft.com/office/drawing/2014/main" val="4113937139"/>
                    </a:ext>
                  </a:extLst>
                </a:gridCol>
                <a:gridCol w="967409">
                  <a:extLst>
                    <a:ext uri="{9D8B030D-6E8A-4147-A177-3AD203B41FA5}">
                      <a16:colId xmlns:a16="http://schemas.microsoft.com/office/drawing/2014/main" val="3713448127"/>
                    </a:ext>
                  </a:extLst>
                </a:gridCol>
                <a:gridCol w="715617">
                  <a:extLst>
                    <a:ext uri="{9D8B030D-6E8A-4147-A177-3AD203B41FA5}">
                      <a16:colId xmlns:a16="http://schemas.microsoft.com/office/drawing/2014/main" val="3336310305"/>
                    </a:ext>
                  </a:extLst>
                </a:gridCol>
                <a:gridCol w="675861">
                  <a:extLst>
                    <a:ext uri="{9D8B030D-6E8A-4147-A177-3AD203B41FA5}">
                      <a16:colId xmlns:a16="http://schemas.microsoft.com/office/drawing/2014/main" val="1365220751"/>
                    </a:ext>
                  </a:extLst>
                </a:gridCol>
                <a:gridCol w="768626">
                  <a:extLst>
                    <a:ext uri="{9D8B030D-6E8A-4147-A177-3AD203B41FA5}">
                      <a16:colId xmlns:a16="http://schemas.microsoft.com/office/drawing/2014/main" val="1363175578"/>
                    </a:ext>
                  </a:extLst>
                </a:gridCol>
              </a:tblGrid>
              <a:tr h="144951">
                <a:tc rowSpan="2">
                  <a:txBody>
                    <a:bodyPr/>
                    <a:lstStyle/>
                    <a:p>
                      <a:pPr algn="l" fontAlgn="ctr"/>
                      <a:r>
                        <a:rPr lang="en-GB" sz="1400" b="1" dirty="0">
                          <a:effectLst/>
                          <a:latin typeface="+mn-lt"/>
                        </a:rPr>
                        <a:t>Number of answers</a:t>
                      </a:r>
                      <a:endParaRPr lang="en-GB" sz="1400" b="1" dirty="0">
                        <a:solidFill>
                          <a:srgbClr val="404040"/>
                        </a:solidFill>
                        <a:effectLst/>
                        <a:latin typeface="+mn-lt"/>
                      </a:endParaRPr>
                    </a:p>
                  </a:txBody>
                  <a:tcPr marL="12176" marR="12176" marT="12176" marB="12176" anchor="ctr"/>
                </a:tc>
                <a:tc rowSpan="2">
                  <a:txBody>
                    <a:bodyPr/>
                    <a:lstStyle/>
                    <a:p>
                      <a:pPr algn="ctr" fontAlgn="b"/>
                      <a:r>
                        <a:rPr lang="en-GB" sz="1400" b="0" dirty="0">
                          <a:effectLst/>
                          <a:latin typeface="+mn-lt"/>
                        </a:rPr>
                        <a:t>Total</a:t>
                      </a:r>
                      <a:endParaRPr lang="en-GB" sz="1400" b="0" dirty="0">
                        <a:solidFill>
                          <a:srgbClr val="404040"/>
                        </a:solidFill>
                        <a:effectLst/>
                        <a:latin typeface="+mn-lt"/>
                      </a:endParaRPr>
                    </a:p>
                  </a:txBody>
                  <a:tcPr marL="12176" marR="12176" marT="12176" marB="12176" anchor="b"/>
                </a:tc>
                <a:tc gridSpan="4">
                  <a:txBody>
                    <a:bodyPr/>
                    <a:lstStyle/>
                    <a:p>
                      <a:pPr fontAlgn="ctr"/>
                      <a:r>
                        <a:rPr lang="en-GB" sz="1400" b="1" dirty="0">
                          <a:effectLst/>
                          <a:latin typeface="+mn-lt"/>
                        </a:rPr>
                        <a:t>What staff/student category are you?</a:t>
                      </a:r>
                    </a:p>
                  </a:txBody>
                  <a:tcPr marL="12176" marR="12176" marT="12176" marB="12176" anchor="ctr">
                    <a:solidFill>
                      <a:schemeClr val="accent1">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338112"/>
                  </a:ext>
                </a:extLst>
              </a:tr>
              <a:tr h="298342">
                <a:tc vMerge="1">
                  <a:txBody>
                    <a:bodyPr/>
                    <a:lstStyle/>
                    <a:p>
                      <a:endParaRPr lang="en-GB"/>
                    </a:p>
                  </a:txBody>
                  <a:tcPr/>
                </a:tc>
                <a:tc vMerge="1">
                  <a:txBody>
                    <a:bodyPr/>
                    <a:lstStyle/>
                    <a:p>
                      <a:endParaRPr lang="en-GB"/>
                    </a:p>
                  </a:txBody>
                  <a:tcPr/>
                </a:tc>
                <a:tc>
                  <a:txBody>
                    <a:bodyPr/>
                    <a:lstStyle/>
                    <a:p>
                      <a:pPr algn="ctr" fontAlgn="b"/>
                      <a:r>
                        <a:rPr lang="en-GB" sz="1400" b="1" dirty="0">
                          <a:solidFill>
                            <a:srgbClr val="404040"/>
                          </a:solidFill>
                          <a:effectLst/>
                          <a:latin typeface="+mn-lt"/>
                        </a:rPr>
                        <a:t>Academic</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PDRA</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PGR</a:t>
                      </a:r>
                      <a:endParaRPr lang="en-GB" sz="1400" dirty="0">
                        <a:solidFill>
                          <a:srgbClr val="404040"/>
                        </a:solidFill>
                        <a:effectLst/>
                        <a:latin typeface="+mn-lt"/>
                      </a:endParaRPr>
                    </a:p>
                  </a:txBody>
                  <a:tcPr marL="11215" marR="11215" marT="11215" marB="11215" anchor="b"/>
                </a:tc>
                <a:tc>
                  <a:txBody>
                    <a:bodyPr/>
                    <a:lstStyle/>
                    <a:p>
                      <a:pPr algn="ctr" fontAlgn="b"/>
                      <a:r>
                        <a:rPr lang="en-GB" sz="1400" b="1" dirty="0">
                          <a:solidFill>
                            <a:srgbClr val="404040"/>
                          </a:solidFill>
                          <a:effectLst/>
                          <a:latin typeface="+mn-lt"/>
                        </a:rPr>
                        <a:t>PS Admin</a:t>
                      </a:r>
                      <a:endParaRPr lang="en-GB" sz="1400" dirty="0">
                        <a:solidFill>
                          <a:srgbClr val="404040"/>
                        </a:solidFill>
                        <a:effectLst/>
                        <a:latin typeface="+mn-lt"/>
                      </a:endParaRPr>
                    </a:p>
                  </a:txBody>
                  <a:tcPr marL="11215" marR="11215" marT="11215" marB="11215" anchor="b"/>
                </a:tc>
                <a:extLst>
                  <a:ext uri="{0D108BD9-81ED-4DB2-BD59-A6C34878D82A}">
                    <a16:rowId xmlns:a16="http://schemas.microsoft.com/office/drawing/2014/main" val="2966282076"/>
                  </a:ext>
                </a:extLst>
              </a:tr>
              <a:tr h="333522">
                <a:tc>
                  <a:txBody>
                    <a:bodyPr/>
                    <a:lstStyle/>
                    <a:p>
                      <a:pPr algn="r" fontAlgn="t"/>
                      <a:r>
                        <a:rPr lang="en-GB" sz="1200" dirty="0">
                          <a:solidFill>
                            <a:srgbClr val="404040"/>
                          </a:solidFill>
                          <a:effectLst/>
                          <a:latin typeface="Arial" panose="020B0604020202020204" pitchFamily="34" charset="0"/>
                        </a:rPr>
                        <a:t>Total</a:t>
                      </a:r>
                    </a:p>
                  </a:txBody>
                  <a:tcPr marL="11051" marR="11051" marT="11051" marB="11051" anchor="ctr"/>
                </a:tc>
                <a:tc>
                  <a:txBody>
                    <a:bodyPr/>
                    <a:lstStyle/>
                    <a:p>
                      <a:pPr algn="ctr" fontAlgn="t"/>
                      <a:r>
                        <a:rPr lang="en-GB" sz="1400" b="1" dirty="0">
                          <a:solidFill>
                            <a:srgbClr val="404040"/>
                          </a:solidFill>
                          <a:effectLst/>
                          <a:latin typeface="+mn-lt"/>
                        </a:rPr>
                        <a:t>36</a:t>
                      </a:r>
                    </a:p>
                  </a:txBody>
                  <a:tcPr marL="11215" marR="11215" marT="11215" marB="11215" anchor="ctr">
                    <a:solidFill>
                      <a:srgbClr val="EFEFEF"/>
                    </a:solidFill>
                  </a:tcPr>
                </a:tc>
                <a:tc>
                  <a:txBody>
                    <a:bodyPr/>
                    <a:lstStyle/>
                    <a:p>
                      <a:pPr algn="ctr" fontAlgn="t"/>
                      <a:r>
                        <a:rPr lang="en-GB" sz="1400" b="1" dirty="0">
                          <a:solidFill>
                            <a:srgbClr val="404040"/>
                          </a:solidFill>
                          <a:effectLst/>
                          <a:latin typeface="+mn-lt"/>
                        </a:rPr>
                        <a:t>11</a:t>
                      </a:r>
                      <a:endParaRPr lang="en-GB" sz="1400" dirty="0">
                        <a:solidFill>
                          <a:srgbClr val="404040"/>
                        </a:solidFill>
                        <a:effectLst/>
                        <a:latin typeface="+mn-lt"/>
                      </a:endParaRPr>
                    </a:p>
                  </a:txBody>
                  <a:tcPr marL="11051" marR="11051" marT="11051" marB="11051" anchor="ctr">
                    <a:solidFill>
                      <a:schemeClr val="accent6"/>
                    </a:solidFill>
                  </a:tcPr>
                </a:tc>
                <a:tc>
                  <a:txBody>
                    <a:bodyPr/>
                    <a:lstStyle/>
                    <a:p>
                      <a:pPr algn="ctr" fontAlgn="t"/>
                      <a:r>
                        <a:rPr lang="en-GB" sz="1400" b="1" dirty="0">
                          <a:solidFill>
                            <a:srgbClr val="404040"/>
                          </a:solidFill>
                          <a:effectLst/>
                          <a:latin typeface="+mn-lt"/>
                        </a:rPr>
                        <a:t>3</a:t>
                      </a:r>
                      <a:endParaRPr lang="en-GB" sz="1400" dirty="0">
                        <a:solidFill>
                          <a:srgbClr val="404040"/>
                        </a:solidFill>
                        <a:effectLst/>
                        <a:latin typeface="+mn-lt"/>
                      </a:endParaRPr>
                    </a:p>
                  </a:txBody>
                  <a:tcPr marL="11051" marR="11051" marT="11051" marB="11051" anchor="ctr">
                    <a:solidFill>
                      <a:schemeClr val="accent6"/>
                    </a:solidFill>
                  </a:tcPr>
                </a:tc>
                <a:tc>
                  <a:txBody>
                    <a:bodyPr/>
                    <a:lstStyle/>
                    <a:p>
                      <a:pPr algn="ctr" fontAlgn="t"/>
                      <a:r>
                        <a:rPr lang="en-GB" sz="1400" b="1" dirty="0">
                          <a:solidFill>
                            <a:srgbClr val="404040"/>
                          </a:solidFill>
                          <a:effectLst/>
                          <a:latin typeface="+mn-lt"/>
                        </a:rPr>
                        <a:t>14</a:t>
                      </a:r>
                      <a:endParaRPr lang="en-GB" sz="1400" dirty="0">
                        <a:solidFill>
                          <a:srgbClr val="404040"/>
                        </a:solidFill>
                        <a:effectLst/>
                        <a:latin typeface="+mn-lt"/>
                      </a:endParaRPr>
                    </a:p>
                  </a:txBody>
                  <a:tcPr marL="11051" marR="11051" marT="11051" marB="11051" anchor="ctr">
                    <a:solidFill>
                      <a:schemeClr val="accent6"/>
                    </a:solidFill>
                  </a:tcPr>
                </a:tc>
                <a:tc>
                  <a:txBody>
                    <a:bodyPr/>
                    <a:lstStyle/>
                    <a:p>
                      <a:pPr algn="ctr" fontAlgn="t"/>
                      <a:r>
                        <a:rPr lang="en-GB" sz="1400" b="1" dirty="0">
                          <a:solidFill>
                            <a:srgbClr val="404040"/>
                          </a:solidFill>
                          <a:effectLst/>
                          <a:latin typeface="+mn-lt"/>
                        </a:rPr>
                        <a:t>8</a:t>
                      </a:r>
                      <a:endParaRPr lang="en-GB" sz="1400" dirty="0">
                        <a:solidFill>
                          <a:srgbClr val="404040"/>
                        </a:solidFill>
                        <a:effectLst/>
                        <a:latin typeface="+mn-lt"/>
                      </a:endParaRPr>
                    </a:p>
                  </a:txBody>
                  <a:tcPr marL="11051" marR="11051" marT="11051" marB="11051" anchor="ctr">
                    <a:solidFill>
                      <a:schemeClr val="accent6"/>
                    </a:solidFill>
                  </a:tcPr>
                </a:tc>
                <a:extLst>
                  <a:ext uri="{0D108BD9-81ED-4DB2-BD59-A6C34878D82A}">
                    <a16:rowId xmlns:a16="http://schemas.microsoft.com/office/drawing/2014/main" val="3809601757"/>
                  </a:ext>
                </a:extLst>
              </a:tr>
              <a:tr h="333522">
                <a:tc>
                  <a:txBody>
                    <a:bodyPr/>
                    <a:lstStyle/>
                    <a:p>
                      <a:pPr algn="r" fontAlgn="t"/>
                      <a:r>
                        <a:rPr lang="en-GB" sz="1200" b="1" dirty="0">
                          <a:solidFill>
                            <a:srgbClr val="404040"/>
                          </a:solidFill>
                          <a:effectLst/>
                          <a:latin typeface="Arial" panose="020B0604020202020204" pitchFamily="34" charset="0"/>
                        </a:rPr>
                        <a:t>Very satisfied</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8</a:t>
                      </a:r>
                      <a:endParaRPr lang="en-GB" sz="1400" dirty="0">
                        <a:solidFill>
                          <a:srgbClr val="404040"/>
                        </a:solidFill>
                        <a:effectLst/>
                        <a:latin typeface="+mn-lt"/>
                      </a:endParaRPr>
                    </a:p>
                  </a:txBody>
                  <a:tcPr marL="11051" marR="11051" marT="11051" marB="11051" anchor="ctr">
                    <a:solidFill>
                      <a:schemeClr val="accent4"/>
                    </a:solidFill>
                  </a:tcPr>
                </a:tc>
                <a:tc>
                  <a:txBody>
                    <a:bodyPr/>
                    <a:lstStyle/>
                    <a:p>
                      <a:pPr algn="ctr" fontAlgn="t"/>
                      <a:r>
                        <a:rPr lang="en-GB" sz="1400" dirty="0">
                          <a:solidFill>
                            <a:srgbClr val="404040"/>
                          </a:solidFill>
                          <a:effectLst/>
                          <a:latin typeface="+mn-lt"/>
                        </a:rPr>
                        <a:t>2</a:t>
                      </a:r>
                    </a:p>
                  </a:txBody>
                  <a:tcPr marL="11051" marR="11051" marT="11051" marB="11051" anchor="ctr"/>
                </a:tc>
                <a:tc>
                  <a:txBody>
                    <a:bodyPr/>
                    <a:lstStyle/>
                    <a:p>
                      <a:pPr algn="ctr" fontAlgn="t"/>
                      <a:r>
                        <a:rPr lang="en-GB" sz="1400" dirty="0">
                          <a:solidFill>
                            <a:srgbClr val="404040"/>
                          </a:solidFill>
                          <a:effectLst/>
                          <a:latin typeface="+mn-lt"/>
                        </a:rPr>
                        <a:t>2</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3</a:t>
                      </a:r>
                    </a:p>
                  </a:txBody>
                  <a:tcPr marL="11051" marR="11051" marT="11051" marB="11051" anchor="ctr"/>
                </a:tc>
                <a:extLst>
                  <a:ext uri="{0D108BD9-81ED-4DB2-BD59-A6C34878D82A}">
                    <a16:rowId xmlns:a16="http://schemas.microsoft.com/office/drawing/2014/main" val="1217587704"/>
                  </a:ext>
                </a:extLst>
              </a:tr>
              <a:tr h="333522">
                <a:tc>
                  <a:txBody>
                    <a:bodyPr/>
                    <a:lstStyle/>
                    <a:p>
                      <a:pPr algn="r" fontAlgn="t"/>
                      <a:r>
                        <a:rPr lang="en-GB" sz="1200" b="1" dirty="0">
                          <a:solidFill>
                            <a:srgbClr val="404040"/>
                          </a:solidFill>
                          <a:effectLst/>
                          <a:latin typeface="Arial" panose="020B0604020202020204" pitchFamily="34" charset="0"/>
                        </a:rPr>
                        <a:t>Satisfied</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11</a:t>
                      </a:r>
                      <a:endParaRPr lang="en-GB" sz="1400" dirty="0">
                        <a:solidFill>
                          <a:srgbClr val="404040"/>
                        </a:solidFill>
                        <a:effectLst/>
                        <a:latin typeface="+mn-lt"/>
                      </a:endParaRPr>
                    </a:p>
                  </a:txBody>
                  <a:tcPr marL="11051" marR="11051" marT="11051" marB="11051" anchor="ctr">
                    <a:solidFill>
                      <a:schemeClr val="accent4"/>
                    </a:solidFill>
                  </a:tcPr>
                </a:tc>
                <a:tc>
                  <a:txBody>
                    <a:bodyPr/>
                    <a:lstStyle/>
                    <a:p>
                      <a:pPr algn="ctr" fontAlgn="t"/>
                      <a:r>
                        <a:rPr lang="en-GB" sz="1400" dirty="0">
                          <a:solidFill>
                            <a:srgbClr val="404040"/>
                          </a:solidFill>
                          <a:effectLst/>
                          <a:latin typeface="+mn-lt"/>
                        </a:rPr>
                        <a:t>4</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3</a:t>
                      </a:r>
                    </a:p>
                  </a:txBody>
                  <a:tcPr marL="11051" marR="11051" marT="11051" marB="11051" anchor="ctr"/>
                </a:tc>
                <a:tc>
                  <a:txBody>
                    <a:bodyPr/>
                    <a:lstStyle/>
                    <a:p>
                      <a:pPr algn="ctr" fontAlgn="t"/>
                      <a:r>
                        <a:rPr lang="en-GB" sz="1400" dirty="0">
                          <a:solidFill>
                            <a:srgbClr val="404040"/>
                          </a:solidFill>
                          <a:effectLst/>
                          <a:latin typeface="+mn-lt"/>
                        </a:rPr>
                        <a:t>4</a:t>
                      </a:r>
                    </a:p>
                  </a:txBody>
                  <a:tcPr marL="11051" marR="11051" marT="11051" marB="11051" anchor="ctr"/>
                </a:tc>
                <a:extLst>
                  <a:ext uri="{0D108BD9-81ED-4DB2-BD59-A6C34878D82A}">
                    <a16:rowId xmlns:a16="http://schemas.microsoft.com/office/drawing/2014/main" val="1120049915"/>
                  </a:ext>
                </a:extLst>
              </a:tr>
              <a:tr h="333522">
                <a:tc>
                  <a:txBody>
                    <a:bodyPr/>
                    <a:lstStyle/>
                    <a:p>
                      <a:pPr algn="r" fontAlgn="t"/>
                      <a:r>
                        <a:rPr lang="en-GB" sz="1200" b="1" dirty="0">
                          <a:solidFill>
                            <a:srgbClr val="404040"/>
                          </a:solidFill>
                          <a:effectLst/>
                          <a:latin typeface="Arial" panose="020B0604020202020204" pitchFamily="34" charset="0"/>
                        </a:rPr>
                        <a:t>Neutral</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6</a:t>
                      </a:r>
                      <a:endParaRPr lang="en-GB" sz="1400" dirty="0">
                        <a:solidFill>
                          <a:srgbClr val="404040"/>
                        </a:solidFill>
                        <a:effectLst/>
                        <a:latin typeface="+mn-lt"/>
                      </a:endParaRPr>
                    </a:p>
                  </a:txBody>
                  <a:tcPr marL="11051" marR="11051" marT="11051" marB="11051" anchor="ctr">
                    <a:solidFill>
                      <a:schemeClr val="accent4"/>
                    </a:solidFill>
                  </a:tcPr>
                </a:tc>
                <a:tc>
                  <a:txBody>
                    <a:bodyPr/>
                    <a:lstStyle/>
                    <a:p>
                      <a:pPr algn="ctr" fontAlgn="t"/>
                      <a:r>
                        <a:rPr lang="en-GB" sz="1400" dirty="0">
                          <a:solidFill>
                            <a:srgbClr val="404040"/>
                          </a:solidFill>
                          <a:effectLst/>
                          <a:latin typeface="+mn-lt"/>
                        </a:rPr>
                        <a:t>2</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3</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extLst>
                  <a:ext uri="{0D108BD9-81ED-4DB2-BD59-A6C34878D82A}">
                    <a16:rowId xmlns:a16="http://schemas.microsoft.com/office/drawing/2014/main" val="1027903544"/>
                  </a:ext>
                </a:extLst>
              </a:tr>
              <a:tr h="333522">
                <a:tc>
                  <a:txBody>
                    <a:bodyPr/>
                    <a:lstStyle/>
                    <a:p>
                      <a:pPr algn="r" fontAlgn="t"/>
                      <a:r>
                        <a:rPr lang="en-GB" sz="1200" b="1" dirty="0">
                          <a:solidFill>
                            <a:srgbClr val="404040"/>
                          </a:solidFill>
                          <a:effectLst/>
                          <a:latin typeface="Arial" panose="020B0604020202020204" pitchFamily="34" charset="0"/>
                        </a:rPr>
                        <a:t>Dissatisfied</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10</a:t>
                      </a:r>
                      <a:endParaRPr lang="en-GB" sz="1400" dirty="0">
                        <a:solidFill>
                          <a:srgbClr val="404040"/>
                        </a:solidFill>
                        <a:effectLst/>
                        <a:latin typeface="+mn-lt"/>
                      </a:endParaRPr>
                    </a:p>
                  </a:txBody>
                  <a:tcPr marL="11051" marR="11051" marT="11051" marB="11051" anchor="ctr">
                    <a:solidFill>
                      <a:schemeClr val="accent4"/>
                    </a:solidFill>
                  </a:tcPr>
                </a:tc>
                <a:tc>
                  <a:txBody>
                    <a:bodyPr/>
                    <a:lstStyle/>
                    <a:p>
                      <a:pPr algn="ctr" fontAlgn="t"/>
                      <a:r>
                        <a:rPr lang="en-GB" sz="1400" dirty="0">
                          <a:solidFill>
                            <a:srgbClr val="404040"/>
                          </a:solidFill>
                          <a:effectLst/>
                          <a:latin typeface="+mn-lt"/>
                        </a:rPr>
                        <a:t>2</a:t>
                      </a:r>
                    </a:p>
                  </a:txBody>
                  <a:tcPr marL="11051" marR="11051" marT="11051" marB="11051" anchor="ct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7</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extLst>
                  <a:ext uri="{0D108BD9-81ED-4DB2-BD59-A6C34878D82A}">
                    <a16:rowId xmlns:a16="http://schemas.microsoft.com/office/drawing/2014/main" val="3351082818"/>
                  </a:ext>
                </a:extLst>
              </a:tr>
              <a:tr h="333522">
                <a:tc>
                  <a:txBody>
                    <a:bodyPr/>
                    <a:lstStyle/>
                    <a:p>
                      <a:pPr algn="r" fontAlgn="t"/>
                      <a:r>
                        <a:rPr lang="en-GB" sz="1200" b="1" dirty="0">
                          <a:solidFill>
                            <a:srgbClr val="404040"/>
                          </a:solidFill>
                          <a:effectLst/>
                          <a:latin typeface="Arial" panose="020B0604020202020204" pitchFamily="34" charset="0"/>
                        </a:rPr>
                        <a:t>Very Dissatisfied</a:t>
                      </a:r>
                      <a:endParaRPr lang="en-GB" sz="1200" dirty="0">
                        <a:solidFill>
                          <a:srgbClr val="404040"/>
                        </a:solidFill>
                        <a:effectLst/>
                        <a:latin typeface="Arial" panose="020B0604020202020204" pitchFamily="34" charset="0"/>
                      </a:endParaRPr>
                    </a:p>
                  </a:txBody>
                  <a:tcPr marL="11051" marR="11051" marT="11051" marB="11051" anchor="ctr"/>
                </a:tc>
                <a:tc>
                  <a:txBody>
                    <a:bodyPr/>
                    <a:lstStyle/>
                    <a:p>
                      <a:pPr algn="ctr" fontAlgn="t"/>
                      <a:r>
                        <a:rPr lang="en-GB" sz="1400" b="1" dirty="0">
                          <a:solidFill>
                            <a:srgbClr val="404040"/>
                          </a:solidFill>
                          <a:effectLst/>
                          <a:latin typeface="+mn-lt"/>
                        </a:rPr>
                        <a:t>1</a:t>
                      </a:r>
                      <a:endParaRPr lang="en-GB" sz="1400" dirty="0">
                        <a:solidFill>
                          <a:srgbClr val="404040"/>
                        </a:solidFill>
                        <a:effectLst/>
                        <a:latin typeface="+mn-lt"/>
                      </a:endParaRPr>
                    </a:p>
                  </a:txBody>
                  <a:tcPr marL="11051" marR="11051" marT="11051" marB="11051" anchor="ctr">
                    <a:solidFill>
                      <a:schemeClr val="accent4"/>
                    </a:solidFill>
                  </a:tcPr>
                </a:tc>
                <a:tc>
                  <a:txBody>
                    <a:bodyPr/>
                    <a:lstStyle/>
                    <a:p>
                      <a:pPr algn="ctr" fontAlgn="t"/>
                      <a:r>
                        <a:rPr lang="en-GB" sz="1400" dirty="0">
                          <a:solidFill>
                            <a:srgbClr val="404040"/>
                          </a:solidFill>
                          <a:effectLst/>
                          <a:latin typeface="+mn-lt"/>
                        </a:rPr>
                        <a:t>1</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tc>
                  <a:txBody>
                    <a:bodyPr/>
                    <a:lstStyle/>
                    <a:p>
                      <a:pPr algn="ctr" fontAlgn="t"/>
                      <a:r>
                        <a:rPr lang="en-GB" sz="1400" dirty="0">
                          <a:solidFill>
                            <a:srgbClr val="404040"/>
                          </a:solidFill>
                          <a:effectLst/>
                          <a:latin typeface="+mn-lt"/>
                        </a:rPr>
                        <a:t>-</a:t>
                      </a:r>
                    </a:p>
                  </a:txBody>
                  <a:tcPr marL="11051" marR="11051" marT="11051" marB="11051" anchor="ctr"/>
                </a:tc>
                <a:extLst>
                  <a:ext uri="{0D108BD9-81ED-4DB2-BD59-A6C34878D82A}">
                    <a16:rowId xmlns:a16="http://schemas.microsoft.com/office/drawing/2014/main" val="3640693804"/>
                  </a:ext>
                </a:extLst>
              </a:tr>
            </a:tbl>
          </a:graphicData>
        </a:graphic>
      </p:graphicFrame>
      <p:sp>
        <p:nvSpPr>
          <p:cNvPr id="7" name="TextBox 6">
            <a:extLst>
              <a:ext uri="{FF2B5EF4-FFF2-40B4-BE49-F238E27FC236}">
                <a16:creationId xmlns:a16="http://schemas.microsoft.com/office/drawing/2014/main" id="{E94A0CE3-B1E6-427B-917A-ECC44C56049C}"/>
              </a:ext>
            </a:extLst>
          </p:cNvPr>
          <p:cNvSpPr txBox="1"/>
          <p:nvPr/>
        </p:nvSpPr>
        <p:spPr>
          <a:xfrm>
            <a:off x="400711" y="674022"/>
            <a:ext cx="531534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 can work effectively at my allocated desk</a:t>
            </a:r>
          </a:p>
        </p:txBody>
      </p:sp>
      <p:sp>
        <p:nvSpPr>
          <p:cNvPr id="8" name="TextBox 7">
            <a:extLst>
              <a:ext uri="{FF2B5EF4-FFF2-40B4-BE49-F238E27FC236}">
                <a16:creationId xmlns:a16="http://schemas.microsoft.com/office/drawing/2014/main" id="{CEB8DAE4-27C0-4AD2-8007-E9CF271AD377}"/>
              </a:ext>
            </a:extLst>
          </p:cNvPr>
          <p:cNvSpPr txBox="1"/>
          <p:nvPr/>
        </p:nvSpPr>
        <p:spPr>
          <a:xfrm>
            <a:off x="6367812" y="3810950"/>
            <a:ext cx="374526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The amount of work-surface at the desk meets my needs</a:t>
            </a:r>
          </a:p>
        </p:txBody>
      </p:sp>
      <p:graphicFrame>
        <p:nvGraphicFramePr>
          <p:cNvPr id="9" name="Table 8">
            <a:extLst>
              <a:ext uri="{FF2B5EF4-FFF2-40B4-BE49-F238E27FC236}">
                <a16:creationId xmlns:a16="http://schemas.microsoft.com/office/drawing/2014/main" id="{BB653AB8-6048-4A93-A31C-4FBE0DD35AE0}"/>
              </a:ext>
            </a:extLst>
          </p:cNvPr>
          <p:cNvGraphicFramePr>
            <a:graphicFrameLocks noGrp="1"/>
          </p:cNvGraphicFramePr>
          <p:nvPr>
            <p:extLst>
              <p:ext uri="{D42A27DB-BD31-4B8C-83A1-F6EECF244321}">
                <p14:modId xmlns:p14="http://schemas.microsoft.com/office/powerpoint/2010/main" val="916609669"/>
              </p:ext>
            </p:extLst>
          </p:nvPr>
        </p:nvGraphicFramePr>
        <p:xfrm>
          <a:off x="6367812" y="4499969"/>
          <a:ext cx="3745265" cy="1817054"/>
        </p:xfrm>
        <a:graphic>
          <a:graphicData uri="http://schemas.openxmlformats.org/drawingml/2006/table">
            <a:tbl>
              <a:tblPr firstRow="1" bandRow="1">
                <a:tableStyleId>{5C22544A-7EE6-4342-B048-85BDC9FD1C3A}</a:tableStyleId>
              </a:tblPr>
              <a:tblGrid>
                <a:gridCol w="749053">
                  <a:extLst>
                    <a:ext uri="{9D8B030D-6E8A-4147-A177-3AD203B41FA5}">
                      <a16:colId xmlns:a16="http://schemas.microsoft.com/office/drawing/2014/main" val="1051188476"/>
                    </a:ext>
                  </a:extLst>
                </a:gridCol>
                <a:gridCol w="749053">
                  <a:extLst>
                    <a:ext uri="{9D8B030D-6E8A-4147-A177-3AD203B41FA5}">
                      <a16:colId xmlns:a16="http://schemas.microsoft.com/office/drawing/2014/main" val="2720681879"/>
                    </a:ext>
                  </a:extLst>
                </a:gridCol>
                <a:gridCol w="749053">
                  <a:extLst>
                    <a:ext uri="{9D8B030D-6E8A-4147-A177-3AD203B41FA5}">
                      <a16:colId xmlns:a16="http://schemas.microsoft.com/office/drawing/2014/main" val="1341941678"/>
                    </a:ext>
                  </a:extLst>
                </a:gridCol>
                <a:gridCol w="749053">
                  <a:extLst>
                    <a:ext uri="{9D8B030D-6E8A-4147-A177-3AD203B41FA5}">
                      <a16:colId xmlns:a16="http://schemas.microsoft.com/office/drawing/2014/main" val="2624954298"/>
                    </a:ext>
                  </a:extLst>
                </a:gridCol>
                <a:gridCol w="749053">
                  <a:extLst>
                    <a:ext uri="{9D8B030D-6E8A-4147-A177-3AD203B41FA5}">
                      <a16:colId xmlns:a16="http://schemas.microsoft.com/office/drawing/2014/main" val="1135947657"/>
                    </a:ext>
                  </a:extLst>
                </a:gridCol>
              </a:tblGrid>
              <a:tr h="250628">
                <a:tc>
                  <a:txBody>
                    <a:bodyPr/>
                    <a:lstStyle/>
                    <a:p>
                      <a:endParaRPr lang="en-GB" sz="1000" dirty="0"/>
                    </a:p>
                  </a:txBody>
                  <a:tcPr/>
                </a:tc>
                <a:tc>
                  <a:txBody>
                    <a:bodyPr/>
                    <a:lstStyle/>
                    <a:p>
                      <a:pPr algn="ctr"/>
                      <a:r>
                        <a:rPr lang="en-GB" sz="1000" dirty="0"/>
                        <a:t>Academic</a:t>
                      </a:r>
                    </a:p>
                  </a:txBody>
                  <a:tcPr/>
                </a:tc>
                <a:tc>
                  <a:txBody>
                    <a:bodyPr/>
                    <a:lstStyle/>
                    <a:p>
                      <a:pPr algn="ctr"/>
                      <a:r>
                        <a:rPr lang="en-GB" sz="1000" dirty="0"/>
                        <a:t>PDRA</a:t>
                      </a:r>
                    </a:p>
                  </a:txBody>
                  <a:tcPr/>
                </a:tc>
                <a:tc>
                  <a:txBody>
                    <a:bodyPr/>
                    <a:lstStyle/>
                    <a:p>
                      <a:pPr algn="ctr"/>
                      <a:r>
                        <a:rPr lang="en-GB" sz="1000" dirty="0"/>
                        <a:t>PGR</a:t>
                      </a:r>
                    </a:p>
                  </a:txBody>
                  <a:tcPr/>
                </a:tc>
                <a:tc>
                  <a:txBody>
                    <a:bodyPr/>
                    <a:lstStyle/>
                    <a:p>
                      <a:pPr algn="ctr"/>
                      <a:r>
                        <a:rPr lang="en-GB" sz="1000" dirty="0"/>
                        <a:t>PSS</a:t>
                      </a:r>
                    </a:p>
                  </a:txBody>
                  <a:tcPr/>
                </a:tc>
                <a:extLst>
                  <a:ext uri="{0D108BD9-81ED-4DB2-BD59-A6C34878D82A}">
                    <a16:rowId xmlns:a16="http://schemas.microsoft.com/office/drawing/2014/main" val="2259826274"/>
                  </a:ext>
                </a:extLst>
              </a:tr>
              <a:tr h="407271">
                <a:tc>
                  <a:txBody>
                    <a:bodyPr/>
                    <a:lstStyle/>
                    <a:p>
                      <a:r>
                        <a:rPr lang="en-GB" sz="1000" b="1" dirty="0"/>
                        <a:t>Strongly agree</a:t>
                      </a:r>
                    </a:p>
                  </a:txBody>
                  <a:tcPr/>
                </a:tc>
                <a:tc>
                  <a:txBody>
                    <a:bodyPr/>
                    <a:lstStyle/>
                    <a:p>
                      <a:pPr algn="ctr"/>
                      <a:r>
                        <a:rPr lang="en-GB" sz="1000" dirty="0"/>
                        <a:t>4</a:t>
                      </a:r>
                    </a:p>
                  </a:txBody>
                  <a:tcPr>
                    <a:solidFill>
                      <a:srgbClr val="99CCFF"/>
                    </a:solidFill>
                  </a:tcPr>
                </a:tc>
                <a:tc>
                  <a:txBody>
                    <a:bodyPr/>
                    <a:lstStyle/>
                    <a:p>
                      <a:pPr algn="ctr"/>
                      <a:r>
                        <a:rPr lang="en-GB" sz="1000" dirty="0"/>
                        <a:t>1</a:t>
                      </a:r>
                    </a:p>
                  </a:txBody>
                  <a:tcPr>
                    <a:solidFill>
                      <a:srgbClr val="99CCFF"/>
                    </a:solidFill>
                  </a:tcPr>
                </a:tc>
                <a:tc>
                  <a:txBody>
                    <a:bodyPr/>
                    <a:lstStyle/>
                    <a:p>
                      <a:pPr algn="ctr"/>
                      <a:r>
                        <a:rPr lang="en-GB" sz="1000" dirty="0"/>
                        <a:t>1</a:t>
                      </a:r>
                    </a:p>
                  </a:txBody>
                  <a:tcPr>
                    <a:solidFill>
                      <a:srgbClr val="99CCFF"/>
                    </a:solidFill>
                  </a:tcPr>
                </a:tc>
                <a:tc>
                  <a:txBody>
                    <a:bodyPr/>
                    <a:lstStyle/>
                    <a:p>
                      <a:pPr algn="ctr"/>
                      <a:r>
                        <a:rPr lang="en-GB" sz="1000" dirty="0"/>
                        <a:t>6</a:t>
                      </a:r>
                    </a:p>
                  </a:txBody>
                  <a:tcPr>
                    <a:solidFill>
                      <a:srgbClr val="99CCFF"/>
                    </a:solidFill>
                  </a:tcPr>
                </a:tc>
                <a:extLst>
                  <a:ext uri="{0D108BD9-81ED-4DB2-BD59-A6C34878D82A}">
                    <a16:rowId xmlns:a16="http://schemas.microsoft.com/office/drawing/2014/main" val="3106499870"/>
                  </a:ext>
                </a:extLst>
              </a:tr>
              <a:tr h="250628">
                <a:tc>
                  <a:txBody>
                    <a:bodyPr/>
                    <a:lstStyle/>
                    <a:p>
                      <a:r>
                        <a:rPr lang="en-GB" sz="1000" b="1" dirty="0"/>
                        <a:t>Agree</a:t>
                      </a:r>
                    </a:p>
                  </a:txBody>
                  <a:tcPr/>
                </a:tc>
                <a:tc>
                  <a:txBody>
                    <a:bodyPr/>
                    <a:lstStyle/>
                    <a:p>
                      <a:pPr algn="ctr"/>
                      <a:r>
                        <a:rPr lang="en-GB" sz="1000" dirty="0"/>
                        <a:t>3</a:t>
                      </a:r>
                    </a:p>
                  </a:txBody>
                  <a:tcPr>
                    <a:solidFill>
                      <a:srgbClr val="99CCFF"/>
                    </a:solidFill>
                  </a:tcPr>
                </a:tc>
                <a:tc>
                  <a:txBody>
                    <a:bodyPr/>
                    <a:lstStyle/>
                    <a:p>
                      <a:pPr algn="ctr"/>
                      <a:r>
                        <a:rPr lang="en-GB" sz="1000" dirty="0"/>
                        <a:t>1</a:t>
                      </a:r>
                    </a:p>
                  </a:txBody>
                  <a:tcPr>
                    <a:solidFill>
                      <a:srgbClr val="99CCFF"/>
                    </a:solidFill>
                  </a:tcPr>
                </a:tc>
                <a:tc>
                  <a:txBody>
                    <a:bodyPr/>
                    <a:lstStyle/>
                    <a:p>
                      <a:pPr algn="ctr"/>
                      <a:r>
                        <a:rPr lang="en-GB" sz="1000" dirty="0"/>
                        <a:t>4</a:t>
                      </a:r>
                    </a:p>
                  </a:txBody>
                  <a:tcPr>
                    <a:solidFill>
                      <a:srgbClr val="99CCFF"/>
                    </a:solidFill>
                  </a:tcPr>
                </a:tc>
                <a:tc>
                  <a:txBody>
                    <a:bodyPr/>
                    <a:lstStyle/>
                    <a:p>
                      <a:pPr algn="ctr"/>
                      <a:r>
                        <a:rPr lang="en-GB" sz="1000" dirty="0"/>
                        <a:t>2</a:t>
                      </a:r>
                    </a:p>
                  </a:txBody>
                  <a:tcPr>
                    <a:solidFill>
                      <a:srgbClr val="99CCFF"/>
                    </a:solidFill>
                  </a:tcPr>
                </a:tc>
                <a:extLst>
                  <a:ext uri="{0D108BD9-81ED-4DB2-BD59-A6C34878D82A}">
                    <a16:rowId xmlns:a16="http://schemas.microsoft.com/office/drawing/2014/main" val="2504453342"/>
                  </a:ext>
                </a:extLst>
              </a:tr>
              <a:tr h="250628">
                <a:tc>
                  <a:txBody>
                    <a:bodyPr/>
                    <a:lstStyle/>
                    <a:p>
                      <a:r>
                        <a:rPr lang="en-GB" sz="1000" b="1" dirty="0"/>
                        <a:t>Neutral</a:t>
                      </a:r>
                    </a:p>
                  </a:txBody>
                  <a:tcPr/>
                </a:tc>
                <a:tc>
                  <a:txBody>
                    <a:bodyPr/>
                    <a:lstStyle/>
                    <a:p>
                      <a:pPr algn="ctr"/>
                      <a:r>
                        <a:rPr lang="en-GB" sz="1000" dirty="0"/>
                        <a:t>0</a:t>
                      </a:r>
                    </a:p>
                  </a:txBody>
                  <a:tcPr/>
                </a:tc>
                <a:tc>
                  <a:txBody>
                    <a:bodyPr/>
                    <a:lstStyle/>
                    <a:p>
                      <a:pPr algn="ctr"/>
                      <a:r>
                        <a:rPr lang="en-GB" sz="1000" dirty="0"/>
                        <a:t>0</a:t>
                      </a:r>
                    </a:p>
                  </a:txBody>
                  <a:tcPr/>
                </a:tc>
                <a:tc>
                  <a:txBody>
                    <a:bodyPr/>
                    <a:lstStyle/>
                    <a:p>
                      <a:pPr algn="ctr"/>
                      <a:r>
                        <a:rPr lang="en-GB" sz="1000" dirty="0"/>
                        <a:t>0</a:t>
                      </a:r>
                    </a:p>
                  </a:txBody>
                  <a:tcPr/>
                </a:tc>
                <a:tc>
                  <a:txBody>
                    <a:bodyPr/>
                    <a:lstStyle/>
                    <a:p>
                      <a:pPr algn="ctr"/>
                      <a:r>
                        <a:rPr lang="en-GB" sz="1000" dirty="0"/>
                        <a:t>0</a:t>
                      </a:r>
                    </a:p>
                  </a:txBody>
                  <a:tcPr/>
                </a:tc>
                <a:extLst>
                  <a:ext uri="{0D108BD9-81ED-4DB2-BD59-A6C34878D82A}">
                    <a16:rowId xmlns:a16="http://schemas.microsoft.com/office/drawing/2014/main" val="4000820693"/>
                  </a:ext>
                </a:extLst>
              </a:tr>
              <a:tr h="250628">
                <a:tc>
                  <a:txBody>
                    <a:bodyPr/>
                    <a:lstStyle/>
                    <a:p>
                      <a:r>
                        <a:rPr lang="en-GB" sz="1000" b="1" dirty="0"/>
                        <a:t>Disagree</a:t>
                      </a:r>
                    </a:p>
                  </a:txBody>
                  <a:tcPr/>
                </a:tc>
                <a:tc>
                  <a:txBody>
                    <a:bodyPr/>
                    <a:lstStyle/>
                    <a:p>
                      <a:pPr algn="ctr"/>
                      <a:r>
                        <a:rPr lang="en-GB" sz="1000" dirty="0"/>
                        <a:t>3</a:t>
                      </a:r>
                    </a:p>
                  </a:txBody>
                  <a:tcPr>
                    <a:solidFill>
                      <a:srgbClr val="FAE1CE"/>
                    </a:solidFill>
                  </a:tcPr>
                </a:tc>
                <a:tc>
                  <a:txBody>
                    <a:bodyPr/>
                    <a:lstStyle/>
                    <a:p>
                      <a:pPr algn="ctr"/>
                      <a:r>
                        <a:rPr lang="en-GB" sz="1000" dirty="0"/>
                        <a:t>1</a:t>
                      </a:r>
                    </a:p>
                  </a:txBody>
                  <a:tcPr>
                    <a:solidFill>
                      <a:srgbClr val="FAE1CE"/>
                    </a:solidFill>
                  </a:tcPr>
                </a:tc>
                <a:tc>
                  <a:txBody>
                    <a:bodyPr/>
                    <a:lstStyle/>
                    <a:p>
                      <a:pPr algn="ctr"/>
                      <a:r>
                        <a:rPr lang="en-GB" sz="1000" dirty="0"/>
                        <a:t>1</a:t>
                      </a:r>
                    </a:p>
                  </a:txBody>
                  <a:tcPr>
                    <a:solidFill>
                      <a:srgbClr val="FAE1CE"/>
                    </a:solidFill>
                  </a:tcPr>
                </a:tc>
                <a:tc>
                  <a:txBody>
                    <a:bodyPr/>
                    <a:lstStyle/>
                    <a:p>
                      <a:pPr algn="ctr"/>
                      <a:r>
                        <a:rPr lang="en-GB" sz="1000" dirty="0"/>
                        <a:t>0</a:t>
                      </a:r>
                    </a:p>
                  </a:txBody>
                  <a:tcPr>
                    <a:solidFill>
                      <a:srgbClr val="FAE1CE"/>
                    </a:solidFill>
                  </a:tcPr>
                </a:tc>
                <a:extLst>
                  <a:ext uri="{0D108BD9-81ED-4DB2-BD59-A6C34878D82A}">
                    <a16:rowId xmlns:a16="http://schemas.microsoft.com/office/drawing/2014/main" val="74001523"/>
                  </a:ext>
                </a:extLst>
              </a:tr>
              <a:tr h="407271">
                <a:tc>
                  <a:txBody>
                    <a:bodyPr/>
                    <a:lstStyle/>
                    <a:p>
                      <a:r>
                        <a:rPr lang="en-GB" sz="1000" b="1" dirty="0"/>
                        <a:t>Strongly disagree</a:t>
                      </a:r>
                    </a:p>
                  </a:txBody>
                  <a:tcPr/>
                </a:tc>
                <a:tc>
                  <a:txBody>
                    <a:bodyPr/>
                    <a:lstStyle/>
                    <a:p>
                      <a:pPr algn="ctr"/>
                      <a:r>
                        <a:rPr lang="en-GB" sz="1000" dirty="0"/>
                        <a:t>1</a:t>
                      </a:r>
                    </a:p>
                  </a:txBody>
                  <a:tcPr>
                    <a:solidFill>
                      <a:srgbClr val="FAE1CE"/>
                    </a:solidFill>
                  </a:tcPr>
                </a:tc>
                <a:tc>
                  <a:txBody>
                    <a:bodyPr/>
                    <a:lstStyle/>
                    <a:p>
                      <a:pPr algn="ctr"/>
                      <a:r>
                        <a:rPr lang="en-GB" sz="1000" dirty="0"/>
                        <a:t>0</a:t>
                      </a:r>
                    </a:p>
                  </a:txBody>
                  <a:tcPr>
                    <a:solidFill>
                      <a:srgbClr val="FAE1CE"/>
                    </a:solidFill>
                  </a:tcPr>
                </a:tc>
                <a:tc>
                  <a:txBody>
                    <a:bodyPr/>
                    <a:lstStyle/>
                    <a:p>
                      <a:pPr algn="ctr"/>
                      <a:r>
                        <a:rPr lang="en-GB" sz="1000" dirty="0"/>
                        <a:t>8</a:t>
                      </a:r>
                    </a:p>
                  </a:txBody>
                  <a:tcPr>
                    <a:solidFill>
                      <a:srgbClr val="FAE1CE"/>
                    </a:solidFill>
                  </a:tcPr>
                </a:tc>
                <a:tc>
                  <a:txBody>
                    <a:bodyPr/>
                    <a:lstStyle/>
                    <a:p>
                      <a:pPr algn="ctr"/>
                      <a:r>
                        <a:rPr lang="en-GB" sz="1000" dirty="0"/>
                        <a:t>0</a:t>
                      </a:r>
                    </a:p>
                  </a:txBody>
                  <a:tcPr>
                    <a:solidFill>
                      <a:srgbClr val="FAE1CE"/>
                    </a:solidFill>
                  </a:tcPr>
                </a:tc>
                <a:extLst>
                  <a:ext uri="{0D108BD9-81ED-4DB2-BD59-A6C34878D82A}">
                    <a16:rowId xmlns:a16="http://schemas.microsoft.com/office/drawing/2014/main" val="3145186775"/>
                  </a:ext>
                </a:extLst>
              </a:tr>
            </a:tbl>
          </a:graphicData>
        </a:graphic>
      </p:graphicFrame>
    </p:spTree>
    <p:extLst>
      <p:ext uri="{BB962C8B-B14F-4D97-AF65-F5344CB8AC3E}">
        <p14:creationId xmlns:p14="http://schemas.microsoft.com/office/powerpoint/2010/main" val="1773609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F1380CC-544C-4B4F-94AF-906482873E2F}"/>
              </a:ext>
            </a:extLst>
          </p:cNvPr>
          <p:cNvSpPr>
            <a:spLocks noGrp="1"/>
          </p:cNvSpPr>
          <p:nvPr>
            <p:ph type="body" sz="quarter" idx="19"/>
          </p:nvPr>
        </p:nvSpPr>
        <p:spPr>
          <a:xfrm>
            <a:off x="1035844" y="715232"/>
            <a:ext cx="8620124" cy="570769"/>
          </a:xfrm>
        </p:spPr>
        <p:txBody>
          <a:bodyPr/>
          <a:lstStyle/>
          <a:p>
            <a:r>
              <a:rPr lang="en-GB" dirty="0"/>
              <a:t>Workspace changes made during the Pilot 1 period</a:t>
            </a:r>
          </a:p>
        </p:txBody>
      </p:sp>
      <p:sp>
        <p:nvSpPr>
          <p:cNvPr id="6" name="Slide Number Placeholder 5">
            <a:extLst>
              <a:ext uri="{FF2B5EF4-FFF2-40B4-BE49-F238E27FC236}">
                <a16:creationId xmlns:a16="http://schemas.microsoft.com/office/drawing/2014/main" id="{6CC94065-2E03-4A55-9D84-1D0906C1F03C}"/>
              </a:ext>
            </a:extLst>
          </p:cNvPr>
          <p:cNvSpPr>
            <a:spLocks noGrp="1"/>
          </p:cNvSpPr>
          <p:nvPr>
            <p:ph type="sldNum" sz="quarter" idx="4"/>
          </p:nvPr>
        </p:nvSpPr>
        <p:spPr/>
        <p:txBody>
          <a:bodyPr/>
          <a:lstStyle/>
          <a:p>
            <a:fld id="{9350A4DD-A22B-49B1-926C-965716516F84}" type="slidenum">
              <a:rPr lang="en-GB" smtClean="0"/>
              <a:pPr/>
              <a:t>4</a:t>
            </a:fld>
            <a:endParaRPr lang="en-GB" dirty="0"/>
          </a:p>
        </p:txBody>
      </p:sp>
      <p:grpSp>
        <p:nvGrpSpPr>
          <p:cNvPr id="2" name="Group 1">
            <a:extLst>
              <a:ext uri="{FF2B5EF4-FFF2-40B4-BE49-F238E27FC236}">
                <a16:creationId xmlns:a16="http://schemas.microsoft.com/office/drawing/2014/main" id="{6DCAAF3E-04C8-449A-A189-830307B830B8}"/>
              </a:ext>
            </a:extLst>
          </p:cNvPr>
          <p:cNvGrpSpPr/>
          <p:nvPr/>
        </p:nvGrpSpPr>
        <p:grpSpPr>
          <a:xfrm>
            <a:off x="3640982" y="2176119"/>
            <a:ext cx="3223260" cy="3231882"/>
            <a:chOff x="491490" y="2194560"/>
            <a:chExt cx="3223260" cy="3231882"/>
          </a:xfrm>
        </p:grpSpPr>
        <p:sp>
          <p:nvSpPr>
            <p:cNvPr id="5" name="TextBox 4">
              <a:extLst>
                <a:ext uri="{FF2B5EF4-FFF2-40B4-BE49-F238E27FC236}">
                  <a16:creationId xmlns:a16="http://schemas.microsoft.com/office/drawing/2014/main" id="{91FBD565-013C-4123-8555-8DE4931FC4E8}"/>
                </a:ext>
              </a:extLst>
            </p:cNvPr>
            <p:cNvSpPr txBox="1"/>
            <p:nvPr/>
          </p:nvSpPr>
          <p:spPr>
            <a:xfrm>
              <a:off x="491490" y="2625675"/>
              <a:ext cx="3223260" cy="2800767"/>
            </a:xfrm>
            <a:prstGeom prst="rect">
              <a:avLst/>
            </a:prstGeom>
            <a:noFill/>
            <a:ln>
              <a:solidFill>
                <a:schemeClr val="accent2"/>
              </a:solidFill>
            </a:ln>
          </p:spPr>
          <p:txBody>
            <a:bodyPr wrap="square" rtlCol="0">
              <a:spAutoFit/>
            </a:bodyPr>
            <a:lstStyle/>
            <a:p>
              <a:pPr marL="285750" indent="-285750">
                <a:buFont typeface="Arial" panose="020B0604020202020204" pitchFamily="34" charset="0"/>
                <a:buChar char="•"/>
              </a:pPr>
              <a:r>
                <a:rPr lang="en-GB" sz="1600" dirty="0"/>
                <a:t>Hooks added in the changing area and on the doors in the toilets</a:t>
              </a:r>
            </a:p>
            <a:p>
              <a:pPr marL="285750" indent="-285750">
                <a:buFont typeface="Arial" panose="020B0604020202020204" pitchFamily="34" charset="0"/>
                <a:buChar char="•"/>
              </a:pPr>
              <a:r>
                <a:rPr lang="en-GB" sz="1600" dirty="0"/>
                <a:t>Tables added to the toilet area</a:t>
              </a:r>
            </a:p>
            <a:p>
              <a:pPr marL="285750" indent="-285750">
                <a:buFont typeface="Arial" panose="020B0604020202020204" pitchFamily="34" charset="0"/>
                <a:buChar char="•"/>
              </a:pPr>
              <a:r>
                <a:rPr lang="en-GB" sz="1600" dirty="0"/>
                <a:t>Umbrella stand</a:t>
              </a:r>
            </a:p>
            <a:p>
              <a:pPr marL="285750" indent="-285750">
                <a:buFont typeface="Arial" panose="020B0604020202020204" pitchFamily="34" charset="0"/>
                <a:buChar char="•"/>
              </a:pPr>
              <a:r>
                <a:rPr lang="en-GB" sz="1600" dirty="0"/>
                <a:t>Padding to stop banging of the coat cupboards</a:t>
              </a:r>
            </a:p>
            <a:p>
              <a:pPr marL="285750" indent="-285750">
                <a:buFont typeface="Arial" panose="020B0604020202020204" pitchFamily="34" charset="0"/>
                <a:buChar char="•"/>
              </a:pPr>
              <a:r>
                <a:rPr lang="en-GB" sz="1600" dirty="0"/>
                <a:t>Desk storage provided for some PGR students in last week of Pilot 1</a:t>
              </a:r>
            </a:p>
            <a:p>
              <a:pPr marL="285750" indent="-285750">
                <a:buFont typeface="Arial" panose="020B0604020202020204" pitchFamily="34" charset="0"/>
                <a:buChar char="•"/>
              </a:pPr>
              <a:endParaRPr lang="en-GB" sz="1600" dirty="0"/>
            </a:p>
          </p:txBody>
        </p:sp>
        <p:sp>
          <p:nvSpPr>
            <p:cNvPr id="7" name="Rectangle: Rounded Corners 6">
              <a:extLst>
                <a:ext uri="{FF2B5EF4-FFF2-40B4-BE49-F238E27FC236}">
                  <a16:creationId xmlns:a16="http://schemas.microsoft.com/office/drawing/2014/main" id="{7A2C1E6B-FAE9-406B-A8E9-A7F96B588F73}"/>
                </a:ext>
              </a:extLst>
            </p:cNvPr>
            <p:cNvSpPr/>
            <p:nvPr/>
          </p:nvSpPr>
          <p:spPr>
            <a:xfrm>
              <a:off x="491490" y="2194560"/>
              <a:ext cx="3223260" cy="388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chemeClr val="accent4"/>
                  </a:solidFill>
                </a:rPr>
                <a:t>Furniture</a:t>
              </a:r>
            </a:p>
          </p:txBody>
        </p:sp>
      </p:grpSp>
      <p:grpSp>
        <p:nvGrpSpPr>
          <p:cNvPr id="3" name="Group 2">
            <a:extLst>
              <a:ext uri="{FF2B5EF4-FFF2-40B4-BE49-F238E27FC236}">
                <a16:creationId xmlns:a16="http://schemas.microsoft.com/office/drawing/2014/main" id="{4238602C-3F86-4996-82F5-EC5095849B5A}"/>
              </a:ext>
            </a:extLst>
          </p:cNvPr>
          <p:cNvGrpSpPr/>
          <p:nvPr/>
        </p:nvGrpSpPr>
        <p:grpSpPr>
          <a:xfrm>
            <a:off x="304902" y="2176119"/>
            <a:ext cx="3223260" cy="4462988"/>
            <a:chOff x="7345782" y="3025557"/>
            <a:chExt cx="3223260" cy="4462988"/>
          </a:xfrm>
        </p:grpSpPr>
        <p:sp>
          <p:nvSpPr>
            <p:cNvPr id="8" name="TextBox 7">
              <a:extLst>
                <a:ext uri="{FF2B5EF4-FFF2-40B4-BE49-F238E27FC236}">
                  <a16:creationId xmlns:a16="http://schemas.microsoft.com/office/drawing/2014/main" id="{CC012F5E-0EEF-4247-A073-E0490A5AA27A}"/>
                </a:ext>
              </a:extLst>
            </p:cNvPr>
            <p:cNvSpPr txBox="1"/>
            <p:nvPr/>
          </p:nvSpPr>
          <p:spPr>
            <a:xfrm>
              <a:off x="7345782" y="3456672"/>
              <a:ext cx="3223260" cy="4031873"/>
            </a:xfrm>
            <a:prstGeom prst="rect">
              <a:avLst/>
            </a:prstGeom>
            <a:noFill/>
            <a:ln>
              <a:solidFill>
                <a:schemeClr val="accent2"/>
              </a:solidFill>
            </a:ln>
          </p:spPr>
          <p:txBody>
            <a:bodyPr wrap="square" rtlCol="0">
              <a:spAutoFit/>
            </a:bodyPr>
            <a:lstStyle/>
            <a:p>
              <a:pPr marL="285750" indent="-285750">
                <a:buFont typeface="Arial" panose="020B0604020202020204" pitchFamily="34" charset="0"/>
                <a:buChar char="•"/>
              </a:pPr>
              <a:r>
                <a:rPr lang="en-GB" sz="1600" dirty="0"/>
                <a:t>Open access provided to the entrance hall of the pilot workspace, initially it has been swipe access only</a:t>
              </a:r>
            </a:p>
            <a:p>
              <a:pPr marL="742950" lvl="1" indent="-285750">
                <a:buFont typeface="Arial" panose="020B0604020202020204" pitchFamily="34" charset="0"/>
                <a:buChar char="•"/>
              </a:pPr>
              <a:r>
                <a:rPr lang="en-GB" sz="1600" dirty="0"/>
                <a:t>Easier access to the vestibule phone</a:t>
              </a:r>
            </a:p>
            <a:p>
              <a:pPr marL="285750" indent="-285750">
                <a:buFont typeface="Arial" panose="020B0604020202020204" pitchFamily="34" charset="0"/>
                <a:buChar char="•"/>
              </a:pPr>
              <a:r>
                <a:rPr lang="en-GB" sz="1600" dirty="0"/>
                <a:t>Telephony switched in the 3 enclosed meeting rooms to enable individuals to log onto the phone in the space</a:t>
              </a:r>
            </a:p>
            <a:p>
              <a:pPr marL="285750" indent="-285750">
                <a:buFont typeface="Arial" panose="020B0604020202020204" pitchFamily="34" charset="0"/>
                <a:buChar char="•"/>
              </a:pPr>
              <a:r>
                <a:rPr lang="en-GB" sz="1600" dirty="0"/>
                <a:t>Some PGR desks had the telephony provision reduced from 1 per desk to 1 per bank of desks to support shared usage </a:t>
              </a:r>
            </a:p>
            <a:p>
              <a:pPr marL="285750" indent="-285750">
                <a:buFont typeface="Arial" panose="020B0604020202020204" pitchFamily="34" charset="0"/>
                <a:buChar char="•"/>
              </a:pPr>
              <a:r>
                <a:rPr lang="en-GB" sz="1600" dirty="0"/>
                <a:t>Printers switched</a:t>
              </a:r>
            </a:p>
            <a:p>
              <a:pPr marL="285750" indent="-285750">
                <a:buFont typeface="Arial" panose="020B0604020202020204" pitchFamily="34" charset="0"/>
                <a:buChar char="•"/>
              </a:pPr>
              <a:endParaRPr lang="en-GB" sz="1600" dirty="0"/>
            </a:p>
          </p:txBody>
        </p:sp>
        <p:sp>
          <p:nvSpPr>
            <p:cNvPr id="10" name="Rectangle: Rounded Corners 9">
              <a:extLst>
                <a:ext uri="{FF2B5EF4-FFF2-40B4-BE49-F238E27FC236}">
                  <a16:creationId xmlns:a16="http://schemas.microsoft.com/office/drawing/2014/main" id="{ADCAA35A-4926-41B1-BD38-F9A9B93938C7}"/>
                </a:ext>
              </a:extLst>
            </p:cNvPr>
            <p:cNvSpPr/>
            <p:nvPr/>
          </p:nvSpPr>
          <p:spPr>
            <a:xfrm>
              <a:off x="7345782" y="3025557"/>
              <a:ext cx="3223260" cy="388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chemeClr val="accent4"/>
                  </a:solidFill>
                </a:rPr>
                <a:t>Technology</a:t>
              </a:r>
            </a:p>
          </p:txBody>
        </p:sp>
      </p:grpSp>
      <p:grpSp>
        <p:nvGrpSpPr>
          <p:cNvPr id="11" name="Group 10">
            <a:extLst>
              <a:ext uri="{FF2B5EF4-FFF2-40B4-BE49-F238E27FC236}">
                <a16:creationId xmlns:a16="http://schemas.microsoft.com/office/drawing/2014/main" id="{C5BC4BD6-0BEF-47DD-A7A6-60F0E59542C4}"/>
              </a:ext>
            </a:extLst>
          </p:cNvPr>
          <p:cNvGrpSpPr/>
          <p:nvPr/>
        </p:nvGrpSpPr>
        <p:grpSpPr>
          <a:xfrm>
            <a:off x="6977062" y="2176119"/>
            <a:ext cx="3223260" cy="2204502"/>
            <a:chOff x="491490" y="2194560"/>
            <a:chExt cx="3223260" cy="2204502"/>
          </a:xfrm>
        </p:grpSpPr>
        <p:sp>
          <p:nvSpPr>
            <p:cNvPr id="12" name="TextBox 11">
              <a:extLst>
                <a:ext uri="{FF2B5EF4-FFF2-40B4-BE49-F238E27FC236}">
                  <a16:creationId xmlns:a16="http://schemas.microsoft.com/office/drawing/2014/main" id="{ADFEB759-0D3A-4326-9E42-F38DB5DDE321}"/>
                </a:ext>
              </a:extLst>
            </p:cNvPr>
            <p:cNvSpPr txBox="1"/>
            <p:nvPr/>
          </p:nvSpPr>
          <p:spPr>
            <a:xfrm>
              <a:off x="491490" y="2583180"/>
              <a:ext cx="3223260" cy="1815882"/>
            </a:xfrm>
            <a:prstGeom prst="rect">
              <a:avLst/>
            </a:prstGeom>
            <a:noFill/>
            <a:ln>
              <a:solidFill>
                <a:schemeClr val="accent2"/>
              </a:solidFill>
            </a:ln>
          </p:spPr>
          <p:txBody>
            <a:bodyPr wrap="square" rtlCol="0">
              <a:spAutoFit/>
            </a:bodyPr>
            <a:lstStyle/>
            <a:p>
              <a:pPr marL="285750" indent="-285750">
                <a:buFont typeface="Arial" panose="020B0604020202020204" pitchFamily="34" charset="0"/>
                <a:buChar char="•"/>
              </a:pPr>
              <a:r>
                <a:rPr lang="en-GB" sz="1600" dirty="0"/>
                <a:t>Shared tea and coffee provision with an honesty box for weekly contribution</a:t>
              </a:r>
            </a:p>
            <a:p>
              <a:pPr marL="285750" indent="-285750">
                <a:buFont typeface="Arial" panose="020B0604020202020204" pitchFamily="34" charset="0"/>
                <a:buChar char="•"/>
              </a:pPr>
              <a:r>
                <a:rPr lang="en-GB" sz="1600" dirty="0"/>
                <a:t>Whiteboard added to tea point area for information sharing</a:t>
              </a:r>
            </a:p>
            <a:p>
              <a:pPr marL="285750" indent="-285750">
                <a:buFont typeface="Arial" panose="020B0604020202020204" pitchFamily="34" charset="0"/>
                <a:buChar char="•"/>
              </a:pPr>
              <a:r>
                <a:rPr lang="en-GB" sz="1600" dirty="0"/>
                <a:t>Who’s who in the entrance hall</a:t>
              </a:r>
            </a:p>
            <a:p>
              <a:pPr marL="285750" indent="-285750">
                <a:buFont typeface="Arial" panose="020B0604020202020204" pitchFamily="34" charset="0"/>
                <a:buChar char="•"/>
              </a:pPr>
              <a:endParaRPr lang="en-GB" sz="1600" dirty="0"/>
            </a:p>
          </p:txBody>
        </p:sp>
        <p:sp>
          <p:nvSpPr>
            <p:cNvPr id="13" name="Rectangle: Rounded Corners 12">
              <a:extLst>
                <a:ext uri="{FF2B5EF4-FFF2-40B4-BE49-F238E27FC236}">
                  <a16:creationId xmlns:a16="http://schemas.microsoft.com/office/drawing/2014/main" id="{8FFE403F-F6D7-4E84-9908-822EDEBD4E6A}"/>
                </a:ext>
              </a:extLst>
            </p:cNvPr>
            <p:cNvSpPr/>
            <p:nvPr/>
          </p:nvSpPr>
          <p:spPr>
            <a:xfrm>
              <a:off x="491490" y="2194560"/>
              <a:ext cx="3223260" cy="3886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chemeClr val="accent4"/>
                  </a:solidFill>
                </a:rPr>
                <a:t>Community</a:t>
              </a:r>
            </a:p>
          </p:txBody>
        </p:sp>
      </p:grpSp>
    </p:spTree>
    <p:extLst>
      <p:ext uri="{BB962C8B-B14F-4D97-AF65-F5344CB8AC3E}">
        <p14:creationId xmlns:p14="http://schemas.microsoft.com/office/powerpoint/2010/main" val="3626728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40</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498489" y="365225"/>
            <a:ext cx="353174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Individual workstations</a:t>
            </a:r>
          </a:p>
          <a:p>
            <a:pPr algn="ctr"/>
            <a:r>
              <a:rPr lang="en-GB" b="1" dirty="0"/>
              <a:t>Academics/PDRA</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498488" y="5067087"/>
            <a:ext cx="4924847" cy="2271984"/>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‘I'm happily converted to liking the idea of open offices, but still need to be able to isolate myself for certain tasks. Sound proof glass walled offices with a door that is closed when needed would be my idea solution, near to colleagues and our research teams. Still open, but confidential when necessary’</a:t>
            </a:r>
          </a:p>
          <a:p>
            <a:pPr algn="ctr"/>
            <a:endParaRPr lang="en-GB" sz="1400" dirty="0">
              <a:solidFill>
                <a:schemeClr val="tx1"/>
              </a:solidFill>
            </a:endParaRPr>
          </a:p>
        </p:txBody>
      </p:sp>
      <p:sp>
        <p:nvSpPr>
          <p:cNvPr id="13" name="Rectangle: Rounded Corners 12">
            <a:extLst>
              <a:ext uri="{FF2B5EF4-FFF2-40B4-BE49-F238E27FC236}">
                <a16:creationId xmlns:a16="http://schemas.microsoft.com/office/drawing/2014/main" id="{BBAD0EE8-54B6-4093-A3CD-3DCA4ADDE9F7}"/>
              </a:ext>
            </a:extLst>
          </p:cNvPr>
          <p:cNvSpPr/>
          <p:nvPr/>
        </p:nvSpPr>
        <p:spPr>
          <a:xfrm>
            <a:off x="498489" y="2303125"/>
            <a:ext cx="4847417" cy="2611775"/>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sz="1400" dirty="0">
              <a:solidFill>
                <a:schemeClr val="tx1"/>
              </a:solidFill>
            </a:endParaRPr>
          </a:p>
          <a:p>
            <a:pPr algn="ctr"/>
            <a:r>
              <a:rPr lang="en-GB" sz="1400" dirty="0">
                <a:solidFill>
                  <a:schemeClr val="tx1"/>
                </a:solidFill>
              </a:rPr>
              <a:t>“My desk is too close to that of other colleagues.”</a:t>
            </a:r>
          </a:p>
          <a:p>
            <a:pPr algn="ctr"/>
            <a:endParaRPr lang="en-GB" sz="1400" dirty="0">
              <a:solidFill>
                <a:schemeClr val="tx1"/>
              </a:solidFill>
            </a:endParaRPr>
          </a:p>
          <a:p>
            <a:pPr algn="ctr"/>
            <a:r>
              <a:rPr lang="en-GB" sz="1400" dirty="0">
                <a:solidFill>
                  <a:schemeClr val="tx1"/>
                </a:solidFill>
              </a:rPr>
              <a:t>“Desk distribution left me more isolated from colleagues.”</a:t>
            </a:r>
          </a:p>
          <a:p>
            <a:pPr algn="ctr"/>
            <a:r>
              <a:rPr lang="en-GB" sz="1400" dirty="0">
                <a:solidFill>
                  <a:schemeClr val="tx1"/>
                </a:solidFill>
              </a:rPr>
              <a:t>  </a:t>
            </a:r>
          </a:p>
          <a:p>
            <a:pPr algn="ctr"/>
            <a:r>
              <a:rPr lang="en-GB" sz="1400" dirty="0">
                <a:solidFill>
                  <a:schemeClr val="tx1"/>
                </a:solidFill>
              </a:rPr>
              <a:t>“Proximity of workstation to that of colleagues was really poor particularly that the desk could not be moved around and was visible to all walking people in the corridor and being close to talkative colleagues.”</a:t>
            </a:r>
          </a:p>
          <a:p>
            <a:pPr algn="ctr"/>
            <a:r>
              <a:rPr lang="en-GB" sz="1400" dirty="0">
                <a:solidFill>
                  <a:schemeClr val="tx1"/>
                </a:solidFill>
              </a:rPr>
              <a:t>Concerns expressed in some feedback sessions that concerned about someone reading what is on your screen as they pass</a:t>
            </a:r>
          </a:p>
          <a:p>
            <a:pPr algn="ctr"/>
            <a:endParaRPr lang="en-GB" sz="1400" dirty="0">
              <a:solidFill>
                <a:schemeClr val="tx1"/>
              </a:solidFill>
            </a:endParaRPr>
          </a:p>
          <a:p>
            <a:pPr algn="ctr"/>
            <a:endParaRPr lang="en-GB" sz="1400" dirty="0">
              <a:solidFill>
                <a:schemeClr val="tx1"/>
              </a:solidFill>
            </a:endParaRPr>
          </a:p>
        </p:txBody>
      </p:sp>
      <p:sp>
        <p:nvSpPr>
          <p:cNvPr id="16" name="TextBox 15">
            <a:extLst>
              <a:ext uri="{FF2B5EF4-FFF2-40B4-BE49-F238E27FC236}">
                <a16:creationId xmlns:a16="http://schemas.microsoft.com/office/drawing/2014/main" id="{E289CD7E-964D-4090-B509-71B8E21D71DB}"/>
              </a:ext>
            </a:extLst>
          </p:cNvPr>
          <p:cNvSpPr txBox="1"/>
          <p:nvPr/>
        </p:nvSpPr>
        <p:spPr>
          <a:xfrm>
            <a:off x="498489" y="1296193"/>
            <a:ext cx="3801980" cy="923330"/>
          </a:xfrm>
          <a:prstGeom prst="rect">
            <a:avLst/>
          </a:prstGeom>
          <a:noFill/>
        </p:spPr>
        <p:txBody>
          <a:bodyPr wrap="square" rtlCol="0">
            <a:spAutoFit/>
          </a:bodyPr>
          <a:lstStyle/>
          <a:p>
            <a:pPr marL="285750" indent="-285750">
              <a:buFont typeface="Arial" panose="020B0604020202020204" pitchFamily="34" charset="0"/>
              <a:buChar char="•"/>
            </a:pPr>
            <a:r>
              <a:rPr lang="en-GB" dirty="0"/>
              <a:t>16 desks</a:t>
            </a:r>
          </a:p>
          <a:p>
            <a:pPr marL="285750" indent="-285750">
              <a:buFont typeface="Arial" panose="020B0604020202020204" pitchFamily="34" charset="0"/>
              <a:buChar char="•"/>
            </a:pPr>
            <a:r>
              <a:rPr lang="en-GB" dirty="0"/>
              <a:t>Desk size 1400mm</a:t>
            </a:r>
          </a:p>
          <a:p>
            <a:pPr marL="285750" indent="-285750">
              <a:buFont typeface="Arial" panose="020B0604020202020204" pitchFamily="34" charset="0"/>
              <a:buChar char="•"/>
            </a:pPr>
            <a:r>
              <a:rPr lang="en-GB" dirty="0"/>
              <a:t>Set either singly or facing in pairs</a:t>
            </a:r>
          </a:p>
        </p:txBody>
      </p:sp>
      <p:sp>
        <p:nvSpPr>
          <p:cNvPr id="17" name="TextBox 16">
            <a:extLst>
              <a:ext uri="{FF2B5EF4-FFF2-40B4-BE49-F238E27FC236}">
                <a16:creationId xmlns:a16="http://schemas.microsoft.com/office/drawing/2014/main" id="{28AE3332-1854-403D-8622-55EF206C46AC}"/>
              </a:ext>
            </a:extLst>
          </p:cNvPr>
          <p:cNvSpPr txBox="1"/>
          <p:nvPr/>
        </p:nvSpPr>
        <p:spPr>
          <a:xfrm>
            <a:off x="6353223" y="365225"/>
            <a:ext cx="298075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Individual workstations</a:t>
            </a:r>
          </a:p>
          <a:p>
            <a:pPr algn="ctr"/>
            <a:r>
              <a:rPr lang="en-GB" b="1" dirty="0"/>
              <a:t>PGR/PS</a:t>
            </a:r>
          </a:p>
        </p:txBody>
      </p:sp>
      <p:sp>
        <p:nvSpPr>
          <p:cNvPr id="18" name="Rectangle: Rounded Corners 17">
            <a:extLst>
              <a:ext uri="{FF2B5EF4-FFF2-40B4-BE49-F238E27FC236}">
                <a16:creationId xmlns:a16="http://schemas.microsoft.com/office/drawing/2014/main" id="{C8417AD1-E89C-4F4E-8BCE-316017EFB769}"/>
              </a:ext>
            </a:extLst>
          </p:cNvPr>
          <p:cNvSpPr/>
          <p:nvPr/>
        </p:nvSpPr>
        <p:spPr>
          <a:xfrm>
            <a:off x="5708334" y="2219523"/>
            <a:ext cx="4575710" cy="3838935"/>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spcAft>
                <a:spcPts val="600"/>
              </a:spcAft>
            </a:pPr>
            <a:r>
              <a:rPr lang="en-GB" sz="1400" dirty="0">
                <a:solidFill>
                  <a:schemeClr val="tx1"/>
                </a:solidFill>
              </a:rPr>
              <a:t>“Workstation is too cramped and noisy, not enough space on desk for storage and personalisation.”</a:t>
            </a:r>
          </a:p>
          <a:p>
            <a:pPr algn="ctr">
              <a:spcAft>
                <a:spcPts val="600"/>
              </a:spcAft>
            </a:pPr>
            <a:r>
              <a:rPr lang="en-GB" sz="1400" dirty="0">
                <a:solidFill>
                  <a:schemeClr val="tx1"/>
                </a:solidFill>
              </a:rPr>
              <a:t>“Too little space. Groups that come and go the most (head of school) are at the end of the workspace which means foot traffic by the desk is far too high.”</a:t>
            </a:r>
          </a:p>
          <a:p>
            <a:pPr algn="ctr">
              <a:spcAft>
                <a:spcPts val="600"/>
              </a:spcAft>
            </a:pPr>
            <a:r>
              <a:rPr lang="en-GB" sz="1400" dirty="0">
                <a:solidFill>
                  <a:schemeClr val="tx1"/>
                </a:solidFill>
              </a:rPr>
              <a:t>“The desk assigned to me was too small and my colleagues next to me were sometimes conquering my already limited space.”  </a:t>
            </a:r>
          </a:p>
          <a:p>
            <a:pPr algn="ctr">
              <a:spcAft>
                <a:spcPts val="600"/>
              </a:spcAft>
            </a:pPr>
            <a:r>
              <a:rPr lang="en-GB" sz="1400" dirty="0">
                <a:solidFill>
                  <a:schemeClr val="tx1"/>
                </a:solidFill>
              </a:rPr>
              <a:t>“Desk too tiny and without sufficient storage. Too close with coworkers, so I get interrupted/distracted often.”</a:t>
            </a:r>
          </a:p>
          <a:p>
            <a:pPr algn="ctr">
              <a:spcAft>
                <a:spcPts val="600"/>
              </a:spcAft>
            </a:pPr>
            <a:r>
              <a:rPr lang="en-GB" sz="1400" dirty="0">
                <a:solidFill>
                  <a:schemeClr val="tx1"/>
                </a:solidFill>
              </a:rPr>
              <a:t>“Allocated workstation had insufficient space for additional PC's that could be remote accessed requiring use of existing lab workspaces and PC equipment. Workspace did not allow the use of benchtop prototyping with DAQ systems requiring use of lab workspace.”</a:t>
            </a:r>
          </a:p>
        </p:txBody>
      </p:sp>
      <p:sp>
        <p:nvSpPr>
          <p:cNvPr id="19" name="TextBox 18">
            <a:extLst>
              <a:ext uri="{FF2B5EF4-FFF2-40B4-BE49-F238E27FC236}">
                <a16:creationId xmlns:a16="http://schemas.microsoft.com/office/drawing/2014/main" id="{DB8BA96F-D86B-4FAB-840B-7CA74D6A7C4E}"/>
              </a:ext>
            </a:extLst>
          </p:cNvPr>
          <p:cNvSpPr txBox="1"/>
          <p:nvPr/>
        </p:nvSpPr>
        <p:spPr>
          <a:xfrm>
            <a:off x="5989983" y="1257847"/>
            <a:ext cx="4123095" cy="923330"/>
          </a:xfrm>
          <a:prstGeom prst="rect">
            <a:avLst/>
          </a:prstGeom>
          <a:noFill/>
        </p:spPr>
        <p:txBody>
          <a:bodyPr wrap="square" rtlCol="0">
            <a:spAutoFit/>
          </a:bodyPr>
          <a:lstStyle/>
          <a:p>
            <a:pPr marL="285750" indent="-285750">
              <a:buFont typeface="Arial" panose="020B0604020202020204" pitchFamily="34" charset="0"/>
              <a:buChar char="•"/>
            </a:pPr>
            <a:r>
              <a:rPr lang="en-GB" dirty="0"/>
              <a:t>25 desks</a:t>
            </a:r>
          </a:p>
          <a:p>
            <a:pPr marL="285750" indent="-285750">
              <a:buFont typeface="Arial" panose="020B0604020202020204" pitchFamily="34" charset="0"/>
              <a:buChar char="•"/>
            </a:pPr>
            <a:r>
              <a:rPr lang="en-GB" dirty="0"/>
              <a:t>Desk size 1200mm and a few 1400mm</a:t>
            </a:r>
          </a:p>
          <a:p>
            <a:pPr marL="285750" indent="-285750">
              <a:buFont typeface="Arial" panose="020B0604020202020204" pitchFamily="34" charset="0"/>
              <a:buChar char="•"/>
            </a:pPr>
            <a:r>
              <a:rPr lang="en-GB" dirty="0"/>
              <a:t>Set either singly or facing in pairs</a:t>
            </a:r>
          </a:p>
        </p:txBody>
      </p:sp>
      <p:sp>
        <p:nvSpPr>
          <p:cNvPr id="11" name="Rectangle: Rounded Corners 10">
            <a:extLst>
              <a:ext uri="{FF2B5EF4-FFF2-40B4-BE49-F238E27FC236}">
                <a16:creationId xmlns:a16="http://schemas.microsoft.com/office/drawing/2014/main" id="{A64783EB-6B9C-466E-844E-76851D3FE1C8}"/>
              </a:ext>
            </a:extLst>
          </p:cNvPr>
          <p:cNvSpPr/>
          <p:nvPr/>
        </p:nvSpPr>
        <p:spPr>
          <a:xfrm>
            <a:off x="5771876" y="6212429"/>
            <a:ext cx="4575710" cy="1135993"/>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“The normal allocated desks were all too close together and I think teams/groups brave enough to forgo a 1:1 desk-ratio would enjoy much better space (rarely was any team all present </a:t>
            </a:r>
            <a:r>
              <a:rPr lang="en-GB" sz="1400">
                <a:solidFill>
                  <a:schemeClr val="tx1"/>
                </a:solidFill>
              </a:rPr>
              <a:t>together).”</a:t>
            </a:r>
            <a:endParaRPr lang="en-GB" sz="1400" dirty="0">
              <a:solidFill>
                <a:schemeClr val="tx1"/>
              </a:solidFill>
            </a:endParaRPr>
          </a:p>
        </p:txBody>
      </p:sp>
    </p:spTree>
    <p:extLst>
      <p:ext uri="{BB962C8B-B14F-4D97-AF65-F5344CB8AC3E}">
        <p14:creationId xmlns:p14="http://schemas.microsoft.com/office/powerpoint/2010/main" val="3914251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F1380CC-544C-4B4F-94AF-906482873E2F}"/>
              </a:ext>
            </a:extLst>
          </p:cNvPr>
          <p:cNvSpPr>
            <a:spLocks noGrp="1"/>
          </p:cNvSpPr>
          <p:nvPr>
            <p:ph type="body" sz="quarter" idx="19"/>
          </p:nvPr>
        </p:nvSpPr>
        <p:spPr>
          <a:xfrm>
            <a:off x="184037" y="894187"/>
            <a:ext cx="10312626" cy="570769"/>
          </a:xfrm>
        </p:spPr>
        <p:txBody>
          <a:bodyPr/>
          <a:lstStyle/>
          <a:p>
            <a:r>
              <a:rPr lang="en-GB" dirty="0"/>
              <a:t>Desks</a:t>
            </a:r>
          </a:p>
        </p:txBody>
      </p:sp>
      <p:sp>
        <p:nvSpPr>
          <p:cNvPr id="6" name="Slide Number Placeholder 5">
            <a:extLst>
              <a:ext uri="{FF2B5EF4-FFF2-40B4-BE49-F238E27FC236}">
                <a16:creationId xmlns:a16="http://schemas.microsoft.com/office/drawing/2014/main" id="{6CC94065-2E03-4A55-9D84-1D0906C1F03C}"/>
              </a:ext>
            </a:extLst>
          </p:cNvPr>
          <p:cNvSpPr>
            <a:spLocks noGrp="1"/>
          </p:cNvSpPr>
          <p:nvPr>
            <p:ph type="sldNum" sz="quarter" idx="4"/>
          </p:nvPr>
        </p:nvSpPr>
        <p:spPr/>
        <p:txBody>
          <a:bodyPr/>
          <a:lstStyle/>
          <a:p>
            <a:fld id="{9350A4DD-A22B-49B1-926C-965716516F84}" type="slidenum">
              <a:rPr lang="en-GB" smtClean="0"/>
              <a:pPr/>
              <a:t>41</a:t>
            </a:fld>
            <a:endParaRPr lang="en-GB" dirty="0"/>
          </a:p>
        </p:txBody>
      </p:sp>
      <p:sp>
        <p:nvSpPr>
          <p:cNvPr id="2" name="Rectangle: Rounded Corners 1">
            <a:extLst>
              <a:ext uri="{FF2B5EF4-FFF2-40B4-BE49-F238E27FC236}">
                <a16:creationId xmlns:a16="http://schemas.microsoft.com/office/drawing/2014/main" id="{923CD8D1-8081-4A0A-AA5F-3FD26FE96391}"/>
              </a:ext>
            </a:extLst>
          </p:cNvPr>
          <p:cNvSpPr/>
          <p:nvPr/>
        </p:nvSpPr>
        <p:spPr>
          <a:xfrm>
            <a:off x="377190" y="2297430"/>
            <a:ext cx="2052927" cy="4792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Desk numbers</a:t>
            </a:r>
          </a:p>
        </p:txBody>
      </p:sp>
      <p:sp>
        <p:nvSpPr>
          <p:cNvPr id="8" name="Rectangle: Rounded Corners 7">
            <a:extLst>
              <a:ext uri="{FF2B5EF4-FFF2-40B4-BE49-F238E27FC236}">
                <a16:creationId xmlns:a16="http://schemas.microsoft.com/office/drawing/2014/main" id="{81736855-CB53-462F-8A06-DB1D13FEBF8A}"/>
              </a:ext>
            </a:extLst>
          </p:cNvPr>
          <p:cNvSpPr/>
          <p:nvPr/>
        </p:nvSpPr>
        <p:spPr>
          <a:xfrm>
            <a:off x="2723776" y="2194559"/>
            <a:ext cx="7402355" cy="3980953"/>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dirty="0">
                <a:solidFill>
                  <a:schemeClr val="tx1"/>
                </a:solidFill>
              </a:rPr>
              <a:t>MECD design has a working assumption that the number of desks are provided on the following basis:</a:t>
            </a:r>
          </a:p>
          <a:p>
            <a:pPr marL="742950" lvl="1" indent="-285750">
              <a:buFont typeface="Arial" panose="020B0604020202020204" pitchFamily="34" charset="0"/>
              <a:buChar char="•"/>
            </a:pPr>
            <a:r>
              <a:rPr lang="en-GB" sz="1400" dirty="0">
                <a:solidFill>
                  <a:schemeClr val="tx1"/>
                </a:solidFill>
              </a:rPr>
              <a:t>Academics/PDRA 1 per person</a:t>
            </a:r>
          </a:p>
          <a:p>
            <a:pPr marL="742950" lvl="1" indent="-285750">
              <a:buFont typeface="Arial" panose="020B0604020202020204" pitchFamily="34" charset="0"/>
              <a:buChar char="•"/>
            </a:pPr>
            <a:r>
              <a:rPr lang="en-GB" sz="1400" dirty="0">
                <a:solidFill>
                  <a:schemeClr val="tx1"/>
                </a:solidFill>
              </a:rPr>
              <a:t>PGRs based on 85%</a:t>
            </a:r>
          </a:p>
          <a:p>
            <a:pPr marL="742950" lvl="1" indent="-285750">
              <a:buFont typeface="Arial" panose="020B0604020202020204" pitchFamily="34" charset="0"/>
              <a:buChar char="•"/>
            </a:pPr>
            <a:endParaRPr lang="en-GB" sz="1400" dirty="0">
              <a:solidFill>
                <a:schemeClr val="tx1"/>
              </a:solidFill>
            </a:endParaRPr>
          </a:p>
          <a:p>
            <a:pPr marL="742950" lvl="1" indent="-285750">
              <a:buFont typeface="Arial" panose="020B0604020202020204" pitchFamily="34" charset="0"/>
              <a:buChar char="•"/>
            </a:pPr>
            <a:r>
              <a:rPr lang="en-GB" sz="1400" dirty="0">
                <a:solidFill>
                  <a:schemeClr val="tx1"/>
                </a:solidFill>
              </a:rPr>
              <a:t>If a PGR team is not lab based then they would be wholly based in the workspace and therefore should they be considered for a 1:1 provision as a consequence in the work area?</a:t>
            </a:r>
          </a:p>
          <a:p>
            <a:pPr marL="742950" lvl="1" indent="-285750">
              <a:buFont typeface="Arial" panose="020B0604020202020204" pitchFamily="34" charset="0"/>
              <a:buChar char="•"/>
            </a:pPr>
            <a:r>
              <a:rPr lang="en-GB" sz="1400" dirty="0">
                <a:solidFill>
                  <a:schemeClr val="tx1"/>
                </a:solidFill>
              </a:rPr>
              <a:t>If this is the case, and no other changes made, this would require the other PGR team to work to a higher sharing ratio</a:t>
            </a:r>
          </a:p>
          <a:p>
            <a:pPr marL="1200150" lvl="2" indent="-285750">
              <a:buFont typeface="Arial" panose="020B0604020202020204" pitchFamily="34" charset="0"/>
              <a:buChar char="•"/>
            </a:pPr>
            <a:r>
              <a:rPr lang="en-GB" sz="1400" dirty="0">
                <a:solidFill>
                  <a:schemeClr val="tx1"/>
                </a:solidFill>
              </a:rPr>
              <a:t>If workplaces provided in small groupings then this has a greater impact than if provided as part of a larger arrangement of desks</a:t>
            </a:r>
          </a:p>
          <a:p>
            <a:pPr marL="1200150" lvl="2" indent="-285750">
              <a:buFont typeface="Arial" panose="020B0604020202020204" pitchFamily="34" charset="0"/>
              <a:buChar char="•"/>
            </a:pPr>
            <a:r>
              <a:rPr lang="en-GB" sz="1400" dirty="0">
                <a:solidFill>
                  <a:schemeClr val="tx1"/>
                </a:solidFill>
              </a:rPr>
              <a:t>What is the mix and volume of lab based and non lab based teams?</a:t>
            </a:r>
          </a:p>
          <a:p>
            <a:pPr marL="1200150" lvl="2" indent="-285750">
              <a:buFont typeface="Arial" panose="020B0604020202020204" pitchFamily="34" charset="0"/>
              <a:buChar char="•"/>
            </a:pPr>
            <a:r>
              <a:rPr lang="en-GB" sz="1400" dirty="0">
                <a:solidFill>
                  <a:schemeClr val="tx1"/>
                </a:solidFill>
              </a:rPr>
              <a:t>How might this flex in the future and what implications does this have for future planning?</a:t>
            </a:r>
          </a:p>
          <a:p>
            <a:pPr marL="1200150" lvl="2" indent="-285750">
              <a:buFont typeface="Arial" panose="020B0604020202020204" pitchFamily="34" charset="0"/>
              <a:buChar char="•"/>
            </a:pPr>
            <a:endParaRPr lang="en-GB" sz="1400" dirty="0">
              <a:solidFill>
                <a:schemeClr val="tx1"/>
              </a:solidFill>
            </a:endParaRPr>
          </a:p>
        </p:txBody>
      </p:sp>
    </p:spTree>
    <p:extLst>
      <p:ext uri="{BB962C8B-B14F-4D97-AF65-F5344CB8AC3E}">
        <p14:creationId xmlns:p14="http://schemas.microsoft.com/office/powerpoint/2010/main" val="1317281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42</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94385" y="152965"/>
            <a:ext cx="353174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Individual workstations</a:t>
            </a:r>
          </a:p>
          <a:p>
            <a:pPr algn="ctr"/>
            <a:r>
              <a:rPr lang="en-GB" b="1" dirty="0"/>
              <a:t>Academics/PDRA</a:t>
            </a:r>
          </a:p>
          <a:p>
            <a:pPr algn="ctr"/>
            <a:r>
              <a:rPr lang="en-GB" b="1" dirty="0">
                <a:solidFill>
                  <a:srgbClr val="FF0000"/>
                </a:solidFill>
              </a:rPr>
              <a:t>Workplace utilisation</a:t>
            </a:r>
          </a:p>
        </p:txBody>
      </p:sp>
      <p:sp>
        <p:nvSpPr>
          <p:cNvPr id="14" name="Rectangle 13">
            <a:extLst>
              <a:ext uri="{FF2B5EF4-FFF2-40B4-BE49-F238E27FC236}">
                <a16:creationId xmlns:a16="http://schemas.microsoft.com/office/drawing/2014/main" id="{AE743FA4-DC0D-47FC-92E1-052E079F0518}"/>
              </a:ext>
            </a:extLst>
          </p:cNvPr>
          <p:cNvSpPr/>
          <p:nvPr/>
        </p:nvSpPr>
        <p:spPr>
          <a:xfrm>
            <a:off x="312017" y="6153441"/>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Average Occupancy</a:t>
            </a:r>
          </a:p>
          <a:p>
            <a:pPr algn="ctr"/>
            <a:r>
              <a:rPr lang="en-GB" sz="1400" dirty="0"/>
              <a:t>4 (24%)</a:t>
            </a:r>
          </a:p>
        </p:txBody>
      </p:sp>
      <p:sp>
        <p:nvSpPr>
          <p:cNvPr id="15" name="Rectangle 14">
            <a:extLst>
              <a:ext uri="{FF2B5EF4-FFF2-40B4-BE49-F238E27FC236}">
                <a16:creationId xmlns:a16="http://schemas.microsoft.com/office/drawing/2014/main" id="{EC447C50-02AA-4BE2-B036-9D39968DF4DE}"/>
              </a:ext>
            </a:extLst>
          </p:cNvPr>
          <p:cNvSpPr/>
          <p:nvPr/>
        </p:nvSpPr>
        <p:spPr>
          <a:xfrm>
            <a:off x="2693352" y="6153441"/>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Maximum Occupancy</a:t>
            </a:r>
          </a:p>
          <a:p>
            <a:pPr algn="ctr"/>
            <a:r>
              <a:rPr lang="en-GB" sz="1400" dirty="0"/>
              <a:t>12 ( 75%)</a:t>
            </a:r>
          </a:p>
        </p:txBody>
      </p:sp>
      <p:sp>
        <p:nvSpPr>
          <p:cNvPr id="22" name="TextBox 21">
            <a:extLst>
              <a:ext uri="{FF2B5EF4-FFF2-40B4-BE49-F238E27FC236}">
                <a16:creationId xmlns:a16="http://schemas.microsoft.com/office/drawing/2014/main" id="{CCD80482-C0FC-4281-B0A3-33FDDF116602}"/>
              </a:ext>
            </a:extLst>
          </p:cNvPr>
          <p:cNvSpPr txBox="1"/>
          <p:nvPr/>
        </p:nvSpPr>
        <p:spPr>
          <a:xfrm>
            <a:off x="480290" y="1059715"/>
            <a:ext cx="2413096" cy="369332"/>
          </a:xfrm>
          <a:prstGeom prst="rect">
            <a:avLst/>
          </a:prstGeom>
          <a:noFill/>
        </p:spPr>
        <p:txBody>
          <a:bodyPr wrap="none" rtlCol="0">
            <a:spAutoFit/>
          </a:bodyPr>
          <a:lstStyle/>
          <a:p>
            <a:r>
              <a:rPr lang="en-GB" b="1" dirty="0"/>
              <a:t>Period 1</a:t>
            </a:r>
            <a:r>
              <a:rPr lang="en-GB" b="1" baseline="30000" dirty="0"/>
              <a:t>st</a:t>
            </a:r>
            <a:r>
              <a:rPr lang="en-GB" b="1" dirty="0"/>
              <a:t> Oct – 2</a:t>
            </a:r>
            <a:r>
              <a:rPr lang="en-GB" b="1" baseline="30000" dirty="0"/>
              <a:t>nd</a:t>
            </a:r>
            <a:r>
              <a:rPr lang="en-GB" b="1" dirty="0"/>
              <a:t> Nov</a:t>
            </a:r>
          </a:p>
        </p:txBody>
      </p:sp>
      <p:pic>
        <p:nvPicPr>
          <p:cNvPr id="4" name="Picture 3">
            <a:extLst>
              <a:ext uri="{FF2B5EF4-FFF2-40B4-BE49-F238E27FC236}">
                <a16:creationId xmlns:a16="http://schemas.microsoft.com/office/drawing/2014/main" id="{6D646DA7-697A-4112-AC32-0AFFDFA46FE5}"/>
              </a:ext>
            </a:extLst>
          </p:cNvPr>
          <p:cNvPicPr>
            <a:picLocks noChangeAspect="1"/>
          </p:cNvPicPr>
          <p:nvPr/>
        </p:nvPicPr>
        <p:blipFill rotWithShape="1">
          <a:blip r:embed="rId2"/>
          <a:srcRect l="17105" t="29334" r="58907" b="30058"/>
          <a:stretch/>
        </p:blipFill>
        <p:spPr>
          <a:xfrm>
            <a:off x="252664" y="1525834"/>
            <a:ext cx="4250935" cy="2023899"/>
          </a:xfrm>
          <a:prstGeom prst="rect">
            <a:avLst/>
          </a:prstGeom>
        </p:spPr>
      </p:pic>
      <p:pic>
        <p:nvPicPr>
          <p:cNvPr id="6" name="Picture 5">
            <a:extLst>
              <a:ext uri="{FF2B5EF4-FFF2-40B4-BE49-F238E27FC236}">
                <a16:creationId xmlns:a16="http://schemas.microsoft.com/office/drawing/2014/main" id="{89D5C6FE-2000-4E33-AC11-892B62FE9B3B}"/>
              </a:ext>
            </a:extLst>
          </p:cNvPr>
          <p:cNvPicPr>
            <a:picLocks noChangeAspect="1"/>
          </p:cNvPicPr>
          <p:nvPr/>
        </p:nvPicPr>
        <p:blipFill rotWithShape="1">
          <a:blip r:embed="rId3"/>
          <a:srcRect l="17217" t="21067" r="58139" b="27258"/>
          <a:stretch/>
        </p:blipFill>
        <p:spPr>
          <a:xfrm>
            <a:off x="312017" y="3646520"/>
            <a:ext cx="4250935" cy="2506921"/>
          </a:xfrm>
          <a:prstGeom prst="rect">
            <a:avLst/>
          </a:prstGeom>
        </p:spPr>
      </p:pic>
      <p:sp>
        <p:nvSpPr>
          <p:cNvPr id="12" name="Rectangle 11">
            <a:extLst>
              <a:ext uri="{FF2B5EF4-FFF2-40B4-BE49-F238E27FC236}">
                <a16:creationId xmlns:a16="http://schemas.microsoft.com/office/drawing/2014/main" id="{FF28328E-5CCE-4529-9305-99A427234E91}"/>
              </a:ext>
            </a:extLst>
          </p:cNvPr>
          <p:cNvSpPr/>
          <p:nvPr/>
        </p:nvSpPr>
        <p:spPr>
          <a:xfrm>
            <a:off x="6016394" y="6211709"/>
            <a:ext cx="1709624" cy="838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Average Occupancy based on 15</a:t>
            </a:r>
          </a:p>
          <a:p>
            <a:pPr algn="ctr"/>
            <a:r>
              <a:rPr lang="en-GB" sz="1400" dirty="0"/>
              <a:t>3 (20%)</a:t>
            </a:r>
          </a:p>
        </p:txBody>
      </p:sp>
      <p:sp>
        <p:nvSpPr>
          <p:cNvPr id="16" name="Rectangle 15">
            <a:extLst>
              <a:ext uri="{FF2B5EF4-FFF2-40B4-BE49-F238E27FC236}">
                <a16:creationId xmlns:a16="http://schemas.microsoft.com/office/drawing/2014/main" id="{67983BE2-601B-4789-9B4C-E3586132AB09}"/>
              </a:ext>
            </a:extLst>
          </p:cNvPr>
          <p:cNvSpPr/>
          <p:nvPr/>
        </p:nvSpPr>
        <p:spPr>
          <a:xfrm>
            <a:off x="7908046" y="6222325"/>
            <a:ext cx="1903165" cy="827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Maximum Occupancy based on 15 </a:t>
            </a:r>
          </a:p>
          <a:p>
            <a:pPr algn="ctr"/>
            <a:r>
              <a:rPr lang="en-GB" sz="1400" dirty="0"/>
              <a:t>10 (67%)</a:t>
            </a:r>
          </a:p>
        </p:txBody>
      </p:sp>
      <p:sp>
        <p:nvSpPr>
          <p:cNvPr id="17" name="TextBox 16">
            <a:extLst>
              <a:ext uri="{FF2B5EF4-FFF2-40B4-BE49-F238E27FC236}">
                <a16:creationId xmlns:a16="http://schemas.microsoft.com/office/drawing/2014/main" id="{AEDE7F34-E389-4216-B86A-004E8830320D}"/>
              </a:ext>
            </a:extLst>
          </p:cNvPr>
          <p:cNvSpPr txBox="1"/>
          <p:nvPr/>
        </p:nvSpPr>
        <p:spPr>
          <a:xfrm>
            <a:off x="5608103" y="1076295"/>
            <a:ext cx="2549480" cy="369332"/>
          </a:xfrm>
          <a:prstGeom prst="rect">
            <a:avLst/>
          </a:prstGeom>
          <a:noFill/>
        </p:spPr>
        <p:txBody>
          <a:bodyPr wrap="none" rtlCol="0">
            <a:spAutoFit/>
          </a:bodyPr>
          <a:lstStyle/>
          <a:p>
            <a:r>
              <a:rPr lang="en-GB" b="1" dirty="0"/>
              <a:t>Period 5</a:t>
            </a:r>
            <a:r>
              <a:rPr lang="en-GB" b="1" baseline="30000" dirty="0"/>
              <a:t>th</a:t>
            </a:r>
            <a:r>
              <a:rPr lang="en-GB" b="1" dirty="0"/>
              <a:t> Nov – 14</a:t>
            </a:r>
            <a:r>
              <a:rPr lang="en-GB" b="1" baseline="30000" dirty="0"/>
              <a:t>th</a:t>
            </a:r>
            <a:r>
              <a:rPr lang="en-GB" b="1" dirty="0"/>
              <a:t> Dec</a:t>
            </a:r>
          </a:p>
        </p:txBody>
      </p:sp>
      <p:pic>
        <p:nvPicPr>
          <p:cNvPr id="20" name="Picture 19">
            <a:extLst>
              <a:ext uri="{FF2B5EF4-FFF2-40B4-BE49-F238E27FC236}">
                <a16:creationId xmlns:a16="http://schemas.microsoft.com/office/drawing/2014/main" id="{FA0440DA-DD5C-40D5-B03A-D8C84C20156E}"/>
              </a:ext>
            </a:extLst>
          </p:cNvPr>
          <p:cNvPicPr>
            <a:picLocks noChangeAspect="1"/>
          </p:cNvPicPr>
          <p:nvPr/>
        </p:nvPicPr>
        <p:blipFill rotWithShape="1">
          <a:blip r:embed="rId4"/>
          <a:srcRect l="33377" t="28684" r="16809" b="30378"/>
          <a:stretch/>
        </p:blipFill>
        <p:spPr>
          <a:xfrm>
            <a:off x="5312708" y="1418491"/>
            <a:ext cx="4793807" cy="2216080"/>
          </a:xfrm>
          <a:prstGeom prst="rect">
            <a:avLst/>
          </a:prstGeom>
        </p:spPr>
      </p:pic>
      <p:pic>
        <p:nvPicPr>
          <p:cNvPr id="21" name="Picture 20">
            <a:extLst>
              <a:ext uri="{FF2B5EF4-FFF2-40B4-BE49-F238E27FC236}">
                <a16:creationId xmlns:a16="http://schemas.microsoft.com/office/drawing/2014/main" id="{C8000EE6-3AFB-4419-86B0-102EFB718D7F}"/>
              </a:ext>
            </a:extLst>
          </p:cNvPr>
          <p:cNvPicPr>
            <a:picLocks noChangeAspect="1"/>
          </p:cNvPicPr>
          <p:nvPr/>
        </p:nvPicPr>
        <p:blipFill rotWithShape="1">
          <a:blip r:embed="rId5"/>
          <a:srcRect l="37190" t="26313" r="17716" b="23697"/>
          <a:stretch/>
        </p:blipFill>
        <p:spPr>
          <a:xfrm>
            <a:off x="6016393" y="3770675"/>
            <a:ext cx="3794818" cy="2366309"/>
          </a:xfrm>
          <a:prstGeom prst="rect">
            <a:avLst/>
          </a:prstGeom>
        </p:spPr>
      </p:pic>
    </p:spTree>
    <p:extLst>
      <p:ext uri="{BB962C8B-B14F-4D97-AF65-F5344CB8AC3E}">
        <p14:creationId xmlns:p14="http://schemas.microsoft.com/office/powerpoint/2010/main" val="1219978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43</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94385" y="184131"/>
            <a:ext cx="353174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Individual workstations</a:t>
            </a:r>
          </a:p>
          <a:p>
            <a:pPr algn="ctr"/>
            <a:r>
              <a:rPr lang="en-GB" b="1" dirty="0"/>
              <a:t>PGR/PS</a:t>
            </a:r>
          </a:p>
          <a:p>
            <a:pPr algn="ctr"/>
            <a:r>
              <a:rPr lang="en-GB" b="1" dirty="0">
                <a:solidFill>
                  <a:srgbClr val="FF0000"/>
                </a:solidFill>
              </a:rPr>
              <a:t>Workplace utilisation</a:t>
            </a:r>
          </a:p>
        </p:txBody>
      </p:sp>
      <p:sp>
        <p:nvSpPr>
          <p:cNvPr id="7" name="Rectangle 6">
            <a:extLst>
              <a:ext uri="{FF2B5EF4-FFF2-40B4-BE49-F238E27FC236}">
                <a16:creationId xmlns:a16="http://schemas.microsoft.com/office/drawing/2014/main" id="{7A701549-8193-47CA-A381-5548327EAD9D}"/>
              </a:ext>
            </a:extLst>
          </p:cNvPr>
          <p:cNvSpPr/>
          <p:nvPr/>
        </p:nvSpPr>
        <p:spPr>
          <a:xfrm>
            <a:off x="254484" y="6349021"/>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Average Occupancy</a:t>
            </a:r>
          </a:p>
          <a:p>
            <a:pPr algn="ctr"/>
            <a:r>
              <a:rPr lang="en-GB" sz="1400" dirty="0"/>
              <a:t>8 (33%)</a:t>
            </a:r>
          </a:p>
        </p:txBody>
      </p:sp>
      <p:sp>
        <p:nvSpPr>
          <p:cNvPr id="12" name="Rectangle 11">
            <a:extLst>
              <a:ext uri="{FF2B5EF4-FFF2-40B4-BE49-F238E27FC236}">
                <a16:creationId xmlns:a16="http://schemas.microsoft.com/office/drawing/2014/main" id="{169C41A3-B31B-49A4-9D3B-7A692D65DA79}"/>
              </a:ext>
            </a:extLst>
          </p:cNvPr>
          <p:cNvSpPr/>
          <p:nvPr/>
        </p:nvSpPr>
        <p:spPr>
          <a:xfrm>
            <a:off x="2472528" y="6342114"/>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Maximum Occupancy</a:t>
            </a:r>
          </a:p>
          <a:p>
            <a:pPr algn="ctr"/>
            <a:r>
              <a:rPr lang="en-GB" sz="1400" dirty="0"/>
              <a:t>18 ( 72%)</a:t>
            </a:r>
          </a:p>
        </p:txBody>
      </p:sp>
      <p:pic>
        <p:nvPicPr>
          <p:cNvPr id="2" name="Picture 1">
            <a:extLst>
              <a:ext uri="{FF2B5EF4-FFF2-40B4-BE49-F238E27FC236}">
                <a16:creationId xmlns:a16="http://schemas.microsoft.com/office/drawing/2014/main" id="{0883DEC1-12B5-4793-B16F-DD700D04637A}"/>
              </a:ext>
            </a:extLst>
          </p:cNvPr>
          <p:cNvPicPr>
            <a:picLocks noChangeAspect="1"/>
          </p:cNvPicPr>
          <p:nvPr/>
        </p:nvPicPr>
        <p:blipFill rotWithShape="1">
          <a:blip r:embed="rId2"/>
          <a:srcRect l="17217" t="28624" r="58364" b="32058"/>
          <a:stretch/>
        </p:blipFill>
        <p:spPr>
          <a:xfrm>
            <a:off x="254484" y="1564740"/>
            <a:ext cx="4436088" cy="2008845"/>
          </a:xfrm>
          <a:prstGeom prst="rect">
            <a:avLst/>
          </a:prstGeom>
        </p:spPr>
      </p:pic>
      <p:pic>
        <p:nvPicPr>
          <p:cNvPr id="3" name="Picture 2">
            <a:extLst>
              <a:ext uri="{FF2B5EF4-FFF2-40B4-BE49-F238E27FC236}">
                <a16:creationId xmlns:a16="http://schemas.microsoft.com/office/drawing/2014/main" id="{4D9AB46C-AB1A-4E97-8B16-7DEC1341C62A}"/>
              </a:ext>
            </a:extLst>
          </p:cNvPr>
          <p:cNvPicPr>
            <a:picLocks noChangeAspect="1"/>
          </p:cNvPicPr>
          <p:nvPr/>
        </p:nvPicPr>
        <p:blipFill rotWithShape="1">
          <a:blip r:embed="rId3"/>
          <a:srcRect l="17780" t="35510" r="59063" b="13472"/>
          <a:stretch/>
        </p:blipFill>
        <p:spPr>
          <a:xfrm>
            <a:off x="254484" y="3661532"/>
            <a:ext cx="4337472" cy="2687489"/>
          </a:xfrm>
          <a:prstGeom prst="rect">
            <a:avLst/>
          </a:prstGeom>
        </p:spPr>
      </p:pic>
      <p:sp>
        <p:nvSpPr>
          <p:cNvPr id="11" name="TextBox 10">
            <a:extLst>
              <a:ext uri="{FF2B5EF4-FFF2-40B4-BE49-F238E27FC236}">
                <a16:creationId xmlns:a16="http://schemas.microsoft.com/office/drawing/2014/main" id="{9E897FCB-EFB0-473B-A55F-25B914B3B67D}"/>
              </a:ext>
            </a:extLst>
          </p:cNvPr>
          <p:cNvSpPr txBox="1"/>
          <p:nvPr/>
        </p:nvSpPr>
        <p:spPr>
          <a:xfrm>
            <a:off x="254484" y="1107461"/>
            <a:ext cx="2413096" cy="369332"/>
          </a:xfrm>
          <a:prstGeom prst="rect">
            <a:avLst/>
          </a:prstGeom>
          <a:noFill/>
        </p:spPr>
        <p:txBody>
          <a:bodyPr wrap="none" rtlCol="0">
            <a:spAutoFit/>
          </a:bodyPr>
          <a:lstStyle/>
          <a:p>
            <a:r>
              <a:rPr lang="en-GB" b="1" dirty="0"/>
              <a:t>Period 1</a:t>
            </a:r>
            <a:r>
              <a:rPr lang="en-GB" b="1" baseline="30000" dirty="0"/>
              <a:t>st</a:t>
            </a:r>
            <a:r>
              <a:rPr lang="en-GB" b="1" dirty="0"/>
              <a:t> Oct – 2</a:t>
            </a:r>
            <a:r>
              <a:rPr lang="en-GB" b="1" baseline="30000" dirty="0"/>
              <a:t>nd</a:t>
            </a:r>
            <a:r>
              <a:rPr lang="en-GB" b="1" dirty="0"/>
              <a:t> Nov</a:t>
            </a:r>
          </a:p>
        </p:txBody>
      </p:sp>
      <p:sp>
        <p:nvSpPr>
          <p:cNvPr id="13" name="TextBox 12">
            <a:extLst>
              <a:ext uri="{FF2B5EF4-FFF2-40B4-BE49-F238E27FC236}">
                <a16:creationId xmlns:a16="http://schemas.microsoft.com/office/drawing/2014/main" id="{9CB70DB6-D62C-48C5-868B-A38F41176936}"/>
              </a:ext>
            </a:extLst>
          </p:cNvPr>
          <p:cNvSpPr txBox="1"/>
          <p:nvPr/>
        </p:nvSpPr>
        <p:spPr>
          <a:xfrm>
            <a:off x="5886026" y="1096357"/>
            <a:ext cx="2549480" cy="369332"/>
          </a:xfrm>
          <a:prstGeom prst="rect">
            <a:avLst/>
          </a:prstGeom>
          <a:noFill/>
        </p:spPr>
        <p:txBody>
          <a:bodyPr wrap="none" rtlCol="0">
            <a:spAutoFit/>
          </a:bodyPr>
          <a:lstStyle/>
          <a:p>
            <a:r>
              <a:rPr lang="en-GB" b="1" dirty="0"/>
              <a:t>Period 5</a:t>
            </a:r>
            <a:r>
              <a:rPr lang="en-GB" b="1" baseline="30000" dirty="0"/>
              <a:t>th</a:t>
            </a:r>
            <a:r>
              <a:rPr lang="en-GB" b="1" dirty="0"/>
              <a:t> Nov – 14</a:t>
            </a:r>
            <a:r>
              <a:rPr lang="en-GB" b="1" baseline="30000" dirty="0"/>
              <a:t>th</a:t>
            </a:r>
            <a:r>
              <a:rPr lang="en-GB" b="1" dirty="0"/>
              <a:t> Dec</a:t>
            </a:r>
          </a:p>
        </p:txBody>
      </p:sp>
      <p:sp>
        <p:nvSpPr>
          <p:cNvPr id="14" name="Rectangle 13">
            <a:extLst>
              <a:ext uri="{FF2B5EF4-FFF2-40B4-BE49-F238E27FC236}">
                <a16:creationId xmlns:a16="http://schemas.microsoft.com/office/drawing/2014/main" id="{AAB8209D-BD15-4308-B7C6-A2B8BF4DEFE1}"/>
              </a:ext>
            </a:extLst>
          </p:cNvPr>
          <p:cNvSpPr/>
          <p:nvPr/>
        </p:nvSpPr>
        <p:spPr>
          <a:xfrm>
            <a:off x="5345906" y="6353596"/>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Average Occupancy</a:t>
            </a:r>
          </a:p>
          <a:p>
            <a:pPr algn="ctr"/>
            <a:r>
              <a:rPr lang="en-GB" sz="1400" dirty="0"/>
              <a:t>7 (28%)</a:t>
            </a:r>
          </a:p>
        </p:txBody>
      </p:sp>
      <p:sp>
        <p:nvSpPr>
          <p:cNvPr id="15" name="Rectangle 14">
            <a:extLst>
              <a:ext uri="{FF2B5EF4-FFF2-40B4-BE49-F238E27FC236}">
                <a16:creationId xmlns:a16="http://schemas.microsoft.com/office/drawing/2014/main" id="{1F0C89AA-CC04-42C7-A4D7-9A98973439FA}"/>
              </a:ext>
            </a:extLst>
          </p:cNvPr>
          <p:cNvSpPr/>
          <p:nvPr/>
        </p:nvSpPr>
        <p:spPr>
          <a:xfrm>
            <a:off x="7652944" y="6349021"/>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Maximum Occupancy</a:t>
            </a:r>
          </a:p>
          <a:p>
            <a:pPr algn="ctr"/>
            <a:r>
              <a:rPr lang="en-GB" sz="1400" dirty="0"/>
              <a:t>18 ( 72%)</a:t>
            </a:r>
          </a:p>
        </p:txBody>
      </p:sp>
      <p:pic>
        <p:nvPicPr>
          <p:cNvPr id="16" name="Picture 15">
            <a:extLst>
              <a:ext uri="{FF2B5EF4-FFF2-40B4-BE49-F238E27FC236}">
                <a16:creationId xmlns:a16="http://schemas.microsoft.com/office/drawing/2014/main" id="{6B528324-8D58-4B8C-B45B-8FBFDD8B5346}"/>
              </a:ext>
            </a:extLst>
          </p:cNvPr>
          <p:cNvPicPr>
            <a:picLocks noChangeAspect="1"/>
          </p:cNvPicPr>
          <p:nvPr/>
        </p:nvPicPr>
        <p:blipFill rotWithShape="1">
          <a:blip r:embed="rId4"/>
          <a:srcRect l="34340" t="22167" r="17197" b="35358"/>
          <a:stretch/>
        </p:blipFill>
        <p:spPr>
          <a:xfrm>
            <a:off x="5345907" y="1476793"/>
            <a:ext cx="4431492" cy="2184739"/>
          </a:xfrm>
          <a:prstGeom prst="rect">
            <a:avLst/>
          </a:prstGeom>
        </p:spPr>
      </p:pic>
      <p:pic>
        <p:nvPicPr>
          <p:cNvPr id="17" name="Picture 16">
            <a:extLst>
              <a:ext uri="{FF2B5EF4-FFF2-40B4-BE49-F238E27FC236}">
                <a16:creationId xmlns:a16="http://schemas.microsoft.com/office/drawing/2014/main" id="{4E44B3EC-6BBD-4497-866B-F8BBDD403F02}"/>
              </a:ext>
            </a:extLst>
          </p:cNvPr>
          <p:cNvPicPr>
            <a:picLocks noChangeAspect="1"/>
          </p:cNvPicPr>
          <p:nvPr/>
        </p:nvPicPr>
        <p:blipFill rotWithShape="1">
          <a:blip r:embed="rId5"/>
          <a:srcRect l="37449" t="29078" r="16680" b="18814"/>
          <a:stretch/>
        </p:blipFill>
        <p:spPr>
          <a:xfrm>
            <a:off x="5345907" y="3751581"/>
            <a:ext cx="4243864" cy="2711737"/>
          </a:xfrm>
          <a:prstGeom prst="rect">
            <a:avLst/>
          </a:prstGeom>
        </p:spPr>
      </p:pic>
    </p:spTree>
    <p:extLst>
      <p:ext uri="{BB962C8B-B14F-4D97-AF65-F5344CB8AC3E}">
        <p14:creationId xmlns:p14="http://schemas.microsoft.com/office/powerpoint/2010/main" val="1958727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44</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Touchdown workstations</a:t>
            </a:r>
          </a:p>
          <a:p>
            <a:pPr algn="ctr"/>
            <a:r>
              <a:rPr lang="en-GB" b="1" dirty="0"/>
              <a:t>3 desks</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5484069" y="1184958"/>
            <a:ext cx="4668242" cy="1270157"/>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“They weren't in useful locations near to where I was required to work. For example I had a visiting student who was a very long way from me. Another one seemed to be being used to store coats so was unavailable for actual use…..”</a:t>
            </a:r>
          </a:p>
        </p:txBody>
      </p:sp>
      <p:pic>
        <p:nvPicPr>
          <p:cNvPr id="11" name="Picture 10">
            <a:extLst>
              <a:ext uri="{FF2B5EF4-FFF2-40B4-BE49-F238E27FC236}">
                <a16:creationId xmlns:a16="http://schemas.microsoft.com/office/drawing/2014/main" id="{8E130DB1-1106-4A3B-80F9-B9135B486F4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4791" y="1000126"/>
            <a:ext cx="2506530" cy="1934206"/>
          </a:xfrm>
          <a:prstGeom prst="rect">
            <a:avLst/>
          </a:prstGeom>
        </p:spPr>
      </p:pic>
      <p:pic>
        <p:nvPicPr>
          <p:cNvPr id="4" name="Picture 3">
            <a:extLst>
              <a:ext uri="{FF2B5EF4-FFF2-40B4-BE49-F238E27FC236}">
                <a16:creationId xmlns:a16="http://schemas.microsoft.com/office/drawing/2014/main" id="{6F533736-6E09-4C9F-BBA7-C37851519BA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5845" y="3891582"/>
            <a:ext cx="3204423" cy="3061726"/>
          </a:xfrm>
          <a:prstGeom prst="rect">
            <a:avLst/>
          </a:prstGeom>
        </p:spPr>
      </p:pic>
      <p:sp>
        <p:nvSpPr>
          <p:cNvPr id="10" name="TextBox 9">
            <a:extLst>
              <a:ext uri="{FF2B5EF4-FFF2-40B4-BE49-F238E27FC236}">
                <a16:creationId xmlns:a16="http://schemas.microsoft.com/office/drawing/2014/main" id="{7323F020-9345-4B93-9557-0087D53BD248}"/>
              </a:ext>
            </a:extLst>
          </p:cNvPr>
          <p:cNvSpPr txBox="1"/>
          <p:nvPr/>
        </p:nvSpPr>
        <p:spPr>
          <a:xfrm>
            <a:off x="501372" y="3706916"/>
            <a:ext cx="21598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4027859" y="3789963"/>
            <a:ext cx="263609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3871495" y="4158259"/>
            <a:ext cx="4005746" cy="338554"/>
          </a:xfrm>
          <a:prstGeom prst="rect">
            <a:avLst/>
          </a:prstGeom>
          <a:noFill/>
        </p:spPr>
        <p:txBody>
          <a:bodyPr wrap="square" rtlCol="0">
            <a:spAutoFit/>
          </a:bodyPr>
          <a:lstStyle/>
          <a:p>
            <a:r>
              <a:rPr lang="en-GB" sz="1600" dirty="0"/>
              <a:t>*based on 7 users who said used them</a:t>
            </a:r>
          </a:p>
        </p:txBody>
      </p:sp>
      <p:pic>
        <p:nvPicPr>
          <p:cNvPr id="8" name="Picture 7">
            <a:extLst>
              <a:ext uri="{FF2B5EF4-FFF2-40B4-BE49-F238E27FC236}">
                <a16:creationId xmlns:a16="http://schemas.microsoft.com/office/drawing/2014/main" id="{8AE492F8-6F94-42D3-84A8-F8B01517C58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074259" y="3857258"/>
            <a:ext cx="3504691" cy="3348622"/>
          </a:xfrm>
          <a:prstGeom prst="rect">
            <a:avLst/>
          </a:prstGeom>
        </p:spPr>
      </p:pic>
      <p:sp>
        <p:nvSpPr>
          <p:cNvPr id="3" name="TextBox 2">
            <a:extLst>
              <a:ext uri="{FF2B5EF4-FFF2-40B4-BE49-F238E27FC236}">
                <a16:creationId xmlns:a16="http://schemas.microsoft.com/office/drawing/2014/main" id="{B36DB819-B51D-4C00-B4CC-11CAA478D44A}"/>
              </a:ext>
            </a:extLst>
          </p:cNvPr>
          <p:cNvSpPr txBox="1"/>
          <p:nvPr/>
        </p:nvSpPr>
        <p:spPr>
          <a:xfrm>
            <a:off x="7554348" y="3953482"/>
            <a:ext cx="2636093" cy="2554545"/>
          </a:xfrm>
          <a:prstGeom prst="rect">
            <a:avLst/>
          </a:prstGeom>
          <a:noFill/>
        </p:spPr>
        <p:txBody>
          <a:bodyPr wrap="square" rtlCol="0">
            <a:spAutoFit/>
          </a:bodyPr>
          <a:lstStyle/>
          <a:p>
            <a:pPr marL="285750" indent="-285750">
              <a:buFont typeface="Arial" panose="020B0604020202020204" pitchFamily="34" charset="0"/>
              <a:buChar char="•"/>
            </a:pPr>
            <a:r>
              <a:rPr lang="en-GB" sz="1600" dirty="0"/>
              <a:t>1 touchdown desk alongside a walk way for ease of access working fully</a:t>
            </a:r>
          </a:p>
          <a:p>
            <a:pPr marL="285750" indent="-285750">
              <a:buFont typeface="Arial" panose="020B0604020202020204" pitchFamily="34" charset="0"/>
              <a:buChar char="•"/>
            </a:pPr>
            <a:r>
              <a:rPr lang="en-GB" sz="1600" dirty="0"/>
              <a:t>1 on a walk way but no power for the majority of the pilot period</a:t>
            </a:r>
          </a:p>
          <a:p>
            <a:pPr marL="285750" indent="-285750">
              <a:buFont typeface="Arial" panose="020B0604020202020204" pitchFamily="34" charset="0"/>
              <a:buChar char="•"/>
            </a:pPr>
            <a:r>
              <a:rPr lang="en-GB" sz="1600" dirty="0"/>
              <a:t>1 in the middle of a bank of desks and not easy to access</a:t>
            </a:r>
          </a:p>
        </p:txBody>
      </p:sp>
      <p:sp>
        <p:nvSpPr>
          <p:cNvPr id="13" name="Rectangle: Rounded Corners 12">
            <a:extLst>
              <a:ext uri="{FF2B5EF4-FFF2-40B4-BE49-F238E27FC236}">
                <a16:creationId xmlns:a16="http://schemas.microsoft.com/office/drawing/2014/main" id="{407AE945-481C-4895-8D91-B7DA0CC823B9}"/>
              </a:ext>
            </a:extLst>
          </p:cNvPr>
          <p:cNvSpPr/>
          <p:nvPr/>
        </p:nvSpPr>
        <p:spPr>
          <a:xfrm>
            <a:off x="5522199" y="2659212"/>
            <a:ext cx="4668242" cy="865795"/>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 However, having touch down desks is a good idea.”</a:t>
            </a:r>
          </a:p>
        </p:txBody>
      </p:sp>
    </p:spTree>
    <p:extLst>
      <p:ext uri="{BB962C8B-B14F-4D97-AF65-F5344CB8AC3E}">
        <p14:creationId xmlns:p14="http://schemas.microsoft.com/office/powerpoint/2010/main" val="61883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45</a:t>
            </a:fld>
            <a:endParaRPr lang="en-GB" dirty="0"/>
          </a:p>
        </p:txBody>
      </p:sp>
      <p:sp>
        <p:nvSpPr>
          <p:cNvPr id="13" name="TextBox 12">
            <a:extLst>
              <a:ext uri="{FF2B5EF4-FFF2-40B4-BE49-F238E27FC236}">
                <a16:creationId xmlns:a16="http://schemas.microsoft.com/office/drawing/2014/main" id="{147C007E-A431-4857-9144-4E35085AA65B}"/>
              </a:ext>
            </a:extLst>
          </p:cNvPr>
          <p:cNvSpPr txBox="1"/>
          <p:nvPr/>
        </p:nvSpPr>
        <p:spPr>
          <a:xfrm>
            <a:off x="6298237" y="1702812"/>
            <a:ext cx="2638799" cy="369332"/>
          </a:xfrm>
          <a:prstGeom prst="rect">
            <a:avLst/>
          </a:prstGeom>
          <a:noFill/>
        </p:spPr>
        <p:txBody>
          <a:bodyPr wrap="none" rtlCol="0">
            <a:spAutoFit/>
          </a:bodyPr>
          <a:lstStyle/>
          <a:p>
            <a:r>
              <a:rPr lang="en-GB" dirty="0"/>
              <a:t>Number of Workplaces - 3</a:t>
            </a:r>
          </a:p>
        </p:txBody>
      </p:sp>
      <p:sp>
        <p:nvSpPr>
          <p:cNvPr id="19" name="TextBox 18">
            <a:extLst>
              <a:ext uri="{FF2B5EF4-FFF2-40B4-BE49-F238E27FC236}">
                <a16:creationId xmlns:a16="http://schemas.microsoft.com/office/drawing/2014/main" id="{DDC8BC8F-72E5-47C9-AB2A-6EB06323B92B}"/>
              </a:ext>
            </a:extLst>
          </p:cNvPr>
          <p:cNvSpPr txBox="1"/>
          <p:nvPr/>
        </p:nvSpPr>
        <p:spPr>
          <a:xfrm>
            <a:off x="6382759" y="3779836"/>
            <a:ext cx="3615785"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t>Desk no 44 used the most</a:t>
            </a:r>
          </a:p>
        </p:txBody>
      </p:sp>
      <p:sp>
        <p:nvSpPr>
          <p:cNvPr id="12" name="TextBox 11">
            <a:extLst>
              <a:ext uri="{FF2B5EF4-FFF2-40B4-BE49-F238E27FC236}">
                <a16:creationId xmlns:a16="http://schemas.microsoft.com/office/drawing/2014/main" id="{A5D5FC63-821E-4E24-955B-3E5053FC0B02}"/>
              </a:ext>
            </a:extLst>
          </p:cNvPr>
          <p:cNvSpPr txBox="1"/>
          <p:nvPr/>
        </p:nvSpPr>
        <p:spPr>
          <a:xfrm>
            <a:off x="6581332" y="353795"/>
            <a:ext cx="353174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Touchdown workstations</a:t>
            </a:r>
          </a:p>
          <a:p>
            <a:pPr algn="ctr"/>
            <a:r>
              <a:rPr lang="en-GB" b="1" dirty="0">
                <a:solidFill>
                  <a:srgbClr val="FF0000"/>
                </a:solidFill>
              </a:rPr>
              <a:t>Workplace utilisation</a:t>
            </a:r>
          </a:p>
        </p:txBody>
      </p:sp>
      <p:pic>
        <p:nvPicPr>
          <p:cNvPr id="2" name="Picture 1">
            <a:extLst>
              <a:ext uri="{FF2B5EF4-FFF2-40B4-BE49-F238E27FC236}">
                <a16:creationId xmlns:a16="http://schemas.microsoft.com/office/drawing/2014/main" id="{02660E1C-290B-466B-970D-54083447C2F8}"/>
              </a:ext>
            </a:extLst>
          </p:cNvPr>
          <p:cNvPicPr>
            <a:picLocks noChangeAspect="1"/>
          </p:cNvPicPr>
          <p:nvPr/>
        </p:nvPicPr>
        <p:blipFill rotWithShape="1">
          <a:blip r:embed="rId2"/>
          <a:srcRect l="17329" t="30253" r="58406" b="31659"/>
          <a:stretch/>
        </p:blipFill>
        <p:spPr>
          <a:xfrm>
            <a:off x="312820" y="987850"/>
            <a:ext cx="5938321" cy="2621624"/>
          </a:xfrm>
          <a:prstGeom prst="rect">
            <a:avLst/>
          </a:prstGeom>
        </p:spPr>
      </p:pic>
      <p:sp>
        <p:nvSpPr>
          <p:cNvPr id="14" name="Rectangle 13">
            <a:extLst>
              <a:ext uri="{FF2B5EF4-FFF2-40B4-BE49-F238E27FC236}">
                <a16:creationId xmlns:a16="http://schemas.microsoft.com/office/drawing/2014/main" id="{FF771971-BFC8-4077-8D00-B1D0B1CEB5AD}"/>
              </a:ext>
            </a:extLst>
          </p:cNvPr>
          <p:cNvSpPr/>
          <p:nvPr/>
        </p:nvSpPr>
        <p:spPr>
          <a:xfrm>
            <a:off x="6382759" y="2206070"/>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Average Occupancy</a:t>
            </a:r>
          </a:p>
          <a:p>
            <a:pPr algn="ctr"/>
            <a:r>
              <a:rPr lang="en-GB" sz="1400" dirty="0"/>
              <a:t>0.1 (3%)</a:t>
            </a:r>
          </a:p>
        </p:txBody>
      </p:sp>
      <p:sp>
        <p:nvSpPr>
          <p:cNvPr id="15" name="Rectangle 14">
            <a:extLst>
              <a:ext uri="{FF2B5EF4-FFF2-40B4-BE49-F238E27FC236}">
                <a16:creationId xmlns:a16="http://schemas.microsoft.com/office/drawing/2014/main" id="{5359756E-8345-4291-980A-88C18CFDB37B}"/>
              </a:ext>
            </a:extLst>
          </p:cNvPr>
          <p:cNvSpPr/>
          <p:nvPr/>
        </p:nvSpPr>
        <p:spPr>
          <a:xfrm>
            <a:off x="6382759" y="2881389"/>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Maximum Occupancy</a:t>
            </a:r>
          </a:p>
          <a:p>
            <a:pPr algn="ctr"/>
            <a:r>
              <a:rPr lang="en-GB" sz="1400" dirty="0"/>
              <a:t>2 ( 67%)</a:t>
            </a:r>
          </a:p>
        </p:txBody>
      </p:sp>
      <p:pic>
        <p:nvPicPr>
          <p:cNvPr id="3" name="Picture 2">
            <a:extLst>
              <a:ext uri="{FF2B5EF4-FFF2-40B4-BE49-F238E27FC236}">
                <a16:creationId xmlns:a16="http://schemas.microsoft.com/office/drawing/2014/main" id="{4B3147F8-6D58-486D-84A6-D246FD9CECCF}"/>
              </a:ext>
            </a:extLst>
          </p:cNvPr>
          <p:cNvPicPr>
            <a:picLocks noChangeAspect="1"/>
          </p:cNvPicPr>
          <p:nvPr/>
        </p:nvPicPr>
        <p:blipFill rotWithShape="1">
          <a:blip r:embed="rId3"/>
          <a:srcRect l="18680" t="31531" r="58908" b="16593"/>
          <a:stretch/>
        </p:blipFill>
        <p:spPr>
          <a:xfrm>
            <a:off x="327414" y="3779836"/>
            <a:ext cx="5018492" cy="3266885"/>
          </a:xfrm>
          <a:prstGeom prst="rect">
            <a:avLst/>
          </a:prstGeom>
        </p:spPr>
      </p:pic>
      <p:sp>
        <p:nvSpPr>
          <p:cNvPr id="22" name="TextBox 21">
            <a:extLst>
              <a:ext uri="{FF2B5EF4-FFF2-40B4-BE49-F238E27FC236}">
                <a16:creationId xmlns:a16="http://schemas.microsoft.com/office/drawing/2014/main" id="{D2024538-324F-4A71-BE10-CA526502DB8A}"/>
              </a:ext>
            </a:extLst>
          </p:cNvPr>
          <p:cNvSpPr txBox="1"/>
          <p:nvPr/>
        </p:nvSpPr>
        <p:spPr>
          <a:xfrm>
            <a:off x="806114" y="590259"/>
            <a:ext cx="2473113" cy="369332"/>
          </a:xfrm>
          <a:prstGeom prst="rect">
            <a:avLst/>
          </a:prstGeom>
          <a:noFill/>
        </p:spPr>
        <p:txBody>
          <a:bodyPr wrap="none" rtlCol="0">
            <a:spAutoFit/>
          </a:bodyPr>
          <a:lstStyle/>
          <a:p>
            <a:r>
              <a:rPr lang="en-GB" b="1" dirty="0"/>
              <a:t>Period 1</a:t>
            </a:r>
            <a:r>
              <a:rPr lang="en-GB" b="1" baseline="30000" dirty="0"/>
              <a:t>st</a:t>
            </a:r>
            <a:r>
              <a:rPr lang="en-GB" b="1" dirty="0"/>
              <a:t> Oct – 14</a:t>
            </a:r>
            <a:r>
              <a:rPr lang="en-GB" b="1" baseline="30000" dirty="0"/>
              <a:t>th</a:t>
            </a:r>
            <a:r>
              <a:rPr lang="en-GB" b="1" dirty="0"/>
              <a:t> Dec</a:t>
            </a:r>
          </a:p>
        </p:txBody>
      </p:sp>
    </p:spTree>
    <p:extLst>
      <p:ext uri="{BB962C8B-B14F-4D97-AF65-F5344CB8AC3E}">
        <p14:creationId xmlns:p14="http://schemas.microsoft.com/office/powerpoint/2010/main" val="963319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46</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Shared workspaces</a:t>
            </a:r>
          </a:p>
          <a:p>
            <a:pPr algn="ctr"/>
            <a:r>
              <a:rPr lang="en-GB" b="1" dirty="0">
                <a:solidFill>
                  <a:srgbClr val="FF0000"/>
                </a:solidFill>
              </a:rPr>
              <a:t>Workplace utilisation</a:t>
            </a:r>
          </a:p>
        </p:txBody>
      </p:sp>
      <p:sp>
        <p:nvSpPr>
          <p:cNvPr id="11" name="Rectangle: Rounded Corners 10">
            <a:extLst>
              <a:ext uri="{FF2B5EF4-FFF2-40B4-BE49-F238E27FC236}">
                <a16:creationId xmlns:a16="http://schemas.microsoft.com/office/drawing/2014/main" id="{F27FD857-64AA-4C94-9D54-663D4157EF31}"/>
              </a:ext>
            </a:extLst>
          </p:cNvPr>
          <p:cNvSpPr/>
          <p:nvPr/>
        </p:nvSpPr>
        <p:spPr>
          <a:xfrm>
            <a:off x="491480" y="1071528"/>
            <a:ext cx="5737861" cy="1047705"/>
          </a:xfrm>
          <a:prstGeom prst="roundRect">
            <a:avLst/>
          </a:prstGeom>
          <a:solidFill>
            <a:schemeClr val="bg1"/>
          </a:solidFill>
          <a:ln w="28575">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Shared spaces available for everyone to use in the pilot space</a:t>
            </a:r>
          </a:p>
          <a:p>
            <a:pPr marL="285750" indent="-285750">
              <a:buFont typeface="Arial" panose="020B0604020202020204" pitchFamily="34" charset="0"/>
              <a:buChar char="•"/>
            </a:pPr>
            <a:r>
              <a:rPr lang="en-GB" sz="1400" dirty="0">
                <a:solidFill>
                  <a:schemeClr val="tx1"/>
                </a:solidFill>
              </a:rPr>
              <a:t>Mix of settings provided both bookable and non bookable</a:t>
            </a:r>
          </a:p>
          <a:p>
            <a:pPr marL="285750" indent="-285750">
              <a:buFont typeface="Arial" panose="020B0604020202020204" pitchFamily="34" charset="0"/>
              <a:buChar char="•"/>
            </a:pPr>
            <a:r>
              <a:rPr lang="en-GB" sz="1400" dirty="0">
                <a:solidFill>
                  <a:schemeClr val="tx1"/>
                </a:solidFill>
              </a:rPr>
              <a:t>Good to have an available mix of workspaces easily accessible</a:t>
            </a:r>
          </a:p>
        </p:txBody>
      </p:sp>
      <p:graphicFrame>
        <p:nvGraphicFramePr>
          <p:cNvPr id="12" name="Table 11">
            <a:extLst>
              <a:ext uri="{FF2B5EF4-FFF2-40B4-BE49-F238E27FC236}">
                <a16:creationId xmlns:a16="http://schemas.microsoft.com/office/drawing/2014/main" id="{60AECE66-CBE7-4A6B-A38C-2E9C7336AB83}"/>
              </a:ext>
            </a:extLst>
          </p:cNvPr>
          <p:cNvGraphicFramePr>
            <a:graphicFrameLocks noGrp="1"/>
          </p:cNvGraphicFramePr>
          <p:nvPr>
            <p:extLst>
              <p:ext uri="{D42A27DB-BD31-4B8C-83A1-F6EECF244321}">
                <p14:modId xmlns:p14="http://schemas.microsoft.com/office/powerpoint/2010/main" val="736525235"/>
              </p:ext>
            </p:extLst>
          </p:nvPr>
        </p:nvGraphicFramePr>
        <p:xfrm>
          <a:off x="6545606" y="1739300"/>
          <a:ext cx="3801980" cy="4901430"/>
        </p:xfrm>
        <a:graphic>
          <a:graphicData uri="http://schemas.openxmlformats.org/drawingml/2006/table">
            <a:tbl>
              <a:tblPr firstRow="1" bandRow="1">
                <a:tableStyleId>{5C22544A-7EE6-4342-B048-85BDC9FD1C3A}</a:tableStyleId>
              </a:tblPr>
              <a:tblGrid>
                <a:gridCol w="890337">
                  <a:extLst>
                    <a:ext uri="{9D8B030D-6E8A-4147-A177-3AD203B41FA5}">
                      <a16:colId xmlns:a16="http://schemas.microsoft.com/office/drawing/2014/main" val="3544854340"/>
                    </a:ext>
                  </a:extLst>
                </a:gridCol>
                <a:gridCol w="709863">
                  <a:extLst>
                    <a:ext uri="{9D8B030D-6E8A-4147-A177-3AD203B41FA5}">
                      <a16:colId xmlns:a16="http://schemas.microsoft.com/office/drawing/2014/main" val="2004349878"/>
                    </a:ext>
                  </a:extLst>
                </a:gridCol>
                <a:gridCol w="1186475">
                  <a:extLst>
                    <a:ext uri="{9D8B030D-6E8A-4147-A177-3AD203B41FA5}">
                      <a16:colId xmlns:a16="http://schemas.microsoft.com/office/drawing/2014/main" val="894559415"/>
                    </a:ext>
                  </a:extLst>
                </a:gridCol>
                <a:gridCol w="1015305">
                  <a:extLst>
                    <a:ext uri="{9D8B030D-6E8A-4147-A177-3AD203B41FA5}">
                      <a16:colId xmlns:a16="http://schemas.microsoft.com/office/drawing/2014/main" val="2751834391"/>
                    </a:ext>
                  </a:extLst>
                </a:gridCol>
              </a:tblGrid>
              <a:tr h="307263">
                <a:tc>
                  <a:txBody>
                    <a:bodyPr/>
                    <a:lstStyle/>
                    <a:p>
                      <a:pPr algn="ctr"/>
                      <a:r>
                        <a:rPr lang="en-GB" sz="1200" dirty="0"/>
                        <a:t>Workspace number</a:t>
                      </a:r>
                    </a:p>
                  </a:txBody>
                  <a:tcPr/>
                </a:tc>
                <a:tc>
                  <a:txBody>
                    <a:bodyPr/>
                    <a:lstStyle/>
                    <a:p>
                      <a:pPr algn="ctr"/>
                      <a:r>
                        <a:rPr lang="en-GB" sz="1200" dirty="0"/>
                        <a:t>Average Occ</a:t>
                      </a:r>
                    </a:p>
                  </a:txBody>
                  <a:tcPr/>
                </a:tc>
                <a:tc>
                  <a:txBody>
                    <a:bodyPr/>
                    <a:lstStyle/>
                    <a:p>
                      <a:pPr algn="ctr"/>
                      <a:r>
                        <a:rPr lang="en-GB" sz="1200" dirty="0"/>
                        <a:t>Type</a:t>
                      </a:r>
                    </a:p>
                  </a:txBody>
                  <a:tcPr/>
                </a:tc>
                <a:tc>
                  <a:txBody>
                    <a:bodyPr/>
                    <a:lstStyle/>
                    <a:p>
                      <a:pPr algn="ctr"/>
                      <a:r>
                        <a:rPr lang="en-GB" sz="1200" dirty="0"/>
                        <a:t>Comments</a:t>
                      </a:r>
                    </a:p>
                  </a:txBody>
                  <a:tcPr/>
                </a:tc>
                <a:extLst>
                  <a:ext uri="{0D108BD9-81ED-4DB2-BD59-A6C34878D82A}">
                    <a16:rowId xmlns:a16="http://schemas.microsoft.com/office/drawing/2014/main" val="3356985713"/>
                  </a:ext>
                </a:extLst>
              </a:tr>
              <a:tr h="307263">
                <a:tc>
                  <a:txBody>
                    <a:bodyPr/>
                    <a:lstStyle/>
                    <a:p>
                      <a:pPr algn="ctr"/>
                      <a:r>
                        <a:rPr lang="en-GB" sz="1200" dirty="0"/>
                        <a:t>51</a:t>
                      </a:r>
                    </a:p>
                  </a:txBody>
                  <a:tcPr/>
                </a:tc>
                <a:tc>
                  <a:txBody>
                    <a:bodyPr/>
                    <a:lstStyle/>
                    <a:p>
                      <a:pPr algn="ctr"/>
                      <a:r>
                        <a:rPr lang="en-GB" sz="1200" dirty="0"/>
                        <a:t>9%</a:t>
                      </a:r>
                    </a:p>
                  </a:txBody>
                  <a:tcPr/>
                </a:tc>
                <a:tc>
                  <a:txBody>
                    <a:bodyPr/>
                    <a:lstStyle/>
                    <a:p>
                      <a:pPr algn="ctr"/>
                      <a:r>
                        <a:rPr lang="en-GB" sz="1200" dirty="0"/>
                        <a:t>Non bookable room</a:t>
                      </a:r>
                    </a:p>
                  </a:txBody>
                  <a:tcPr/>
                </a:tc>
                <a:tc>
                  <a:txBody>
                    <a:bodyPr/>
                    <a:lstStyle/>
                    <a:p>
                      <a:pPr algn="ctr"/>
                      <a:endParaRPr lang="en-GB" sz="1200" dirty="0"/>
                    </a:p>
                  </a:txBody>
                  <a:tcPr/>
                </a:tc>
                <a:extLst>
                  <a:ext uri="{0D108BD9-81ED-4DB2-BD59-A6C34878D82A}">
                    <a16:rowId xmlns:a16="http://schemas.microsoft.com/office/drawing/2014/main" val="2435828305"/>
                  </a:ext>
                </a:extLst>
              </a:tr>
              <a:tr h="307263">
                <a:tc>
                  <a:txBody>
                    <a:bodyPr/>
                    <a:lstStyle/>
                    <a:p>
                      <a:pPr algn="ctr"/>
                      <a:r>
                        <a:rPr lang="en-GB" sz="1200" dirty="0"/>
                        <a:t>52</a:t>
                      </a:r>
                    </a:p>
                  </a:txBody>
                  <a:tcPr/>
                </a:tc>
                <a:tc>
                  <a:txBody>
                    <a:bodyPr/>
                    <a:lstStyle/>
                    <a:p>
                      <a:pPr algn="ctr"/>
                      <a:r>
                        <a:rPr lang="en-GB" sz="1200" dirty="0"/>
                        <a:t>22%</a:t>
                      </a:r>
                    </a:p>
                  </a:txBody>
                  <a:tcPr/>
                </a:tc>
                <a:tc>
                  <a:txBody>
                    <a:bodyPr/>
                    <a:lstStyle/>
                    <a:p>
                      <a:pPr algn="ctr"/>
                      <a:r>
                        <a:rPr lang="en-GB" sz="1200" dirty="0"/>
                        <a:t>4 p pod</a:t>
                      </a:r>
                    </a:p>
                  </a:txBody>
                  <a:tcPr/>
                </a:tc>
                <a:tc>
                  <a:txBody>
                    <a:bodyPr/>
                    <a:lstStyle/>
                    <a:p>
                      <a:pPr algn="ctr"/>
                      <a:endParaRPr lang="en-GB" sz="1200" dirty="0"/>
                    </a:p>
                  </a:txBody>
                  <a:tcPr/>
                </a:tc>
                <a:extLst>
                  <a:ext uri="{0D108BD9-81ED-4DB2-BD59-A6C34878D82A}">
                    <a16:rowId xmlns:a16="http://schemas.microsoft.com/office/drawing/2014/main" val="2520711763"/>
                  </a:ext>
                </a:extLst>
              </a:tr>
              <a:tr h="307263">
                <a:tc>
                  <a:txBody>
                    <a:bodyPr/>
                    <a:lstStyle/>
                    <a:p>
                      <a:pPr algn="ctr"/>
                      <a:r>
                        <a:rPr lang="en-GB" sz="1200" dirty="0"/>
                        <a:t>53</a:t>
                      </a:r>
                    </a:p>
                  </a:txBody>
                  <a:tcPr/>
                </a:tc>
                <a:tc>
                  <a:txBody>
                    <a:bodyPr/>
                    <a:lstStyle/>
                    <a:p>
                      <a:pPr algn="ctr"/>
                      <a:r>
                        <a:rPr lang="en-GB" sz="1200" dirty="0"/>
                        <a:t>16%</a:t>
                      </a:r>
                    </a:p>
                  </a:txBody>
                  <a:tcPr/>
                </a:tc>
                <a:tc>
                  <a:txBody>
                    <a:bodyPr/>
                    <a:lstStyle/>
                    <a:p>
                      <a:pPr algn="ctr"/>
                      <a:r>
                        <a:rPr lang="en-GB" sz="1200" dirty="0"/>
                        <a:t>Study pod</a:t>
                      </a:r>
                    </a:p>
                  </a:txBody>
                  <a:tcPr/>
                </a:tc>
                <a:tc>
                  <a:txBody>
                    <a:bodyPr/>
                    <a:lstStyle/>
                    <a:p>
                      <a:pPr algn="ctr"/>
                      <a:endParaRPr lang="en-GB" sz="1200" dirty="0"/>
                    </a:p>
                  </a:txBody>
                  <a:tcPr/>
                </a:tc>
                <a:extLst>
                  <a:ext uri="{0D108BD9-81ED-4DB2-BD59-A6C34878D82A}">
                    <a16:rowId xmlns:a16="http://schemas.microsoft.com/office/drawing/2014/main" val="2739600909"/>
                  </a:ext>
                </a:extLst>
              </a:tr>
              <a:tr h="307263">
                <a:tc>
                  <a:txBody>
                    <a:bodyPr/>
                    <a:lstStyle/>
                    <a:p>
                      <a:pPr algn="ctr"/>
                      <a:r>
                        <a:rPr lang="en-GB" sz="1200" dirty="0"/>
                        <a:t>54</a:t>
                      </a:r>
                    </a:p>
                  </a:txBody>
                  <a:tcPr/>
                </a:tc>
                <a:tc>
                  <a:txBody>
                    <a:bodyPr/>
                    <a:lstStyle/>
                    <a:p>
                      <a:pPr algn="ctr"/>
                      <a:r>
                        <a:rPr lang="en-GB" sz="1200" dirty="0"/>
                        <a:t>3%</a:t>
                      </a:r>
                    </a:p>
                  </a:txBody>
                  <a:tcPr/>
                </a:tc>
                <a:tc>
                  <a:txBody>
                    <a:bodyPr/>
                    <a:lstStyle/>
                    <a:p>
                      <a:pPr algn="ctr"/>
                      <a:r>
                        <a:rPr lang="en-GB" sz="1200" dirty="0"/>
                        <a:t>Study pod</a:t>
                      </a:r>
                    </a:p>
                  </a:txBody>
                  <a:tcPr/>
                </a:tc>
                <a:tc>
                  <a:txBody>
                    <a:bodyPr/>
                    <a:lstStyle/>
                    <a:p>
                      <a:pPr algn="ctr"/>
                      <a:endParaRPr lang="en-GB" sz="1200" dirty="0"/>
                    </a:p>
                  </a:txBody>
                  <a:tcPr/>
                </a:tc>
                <a:extLst>
                  <a:ext uri="{0D108BD9-81ED-4DB2-BD59-A6C34878D82A}">
                    <a16:rowId xmlns:a16="http://schemas.microsoft.com/office/drawing/2014/main" val="2455750943"/>
                  </a:ext>
                </a:extLst>
              </a:tr>
              <a:tr h="307263">
                <a:tc>
                  <a:txBody>
                    <a:bodyPr/>
                    <a:lstStyle/>
                    <a:p>
                      <a:pPr algn="ctr"/>
                      <a:r>
                        <a:rPr lang="en-GB" sz="1200" dirty="0"/>
                        <a:t>55</a:t>
                      </a:r>
                    </a:p>
                  </a:txBody>
                  <a:tcPr/>
                </a:tc>
                <a:tc>
                  <a:txBody>
                    <a:bodyPr/>
                    <a:lstStyle/>
                    <a:p>
                      <a:pPr algn="ctr"/>
                      <a:r>
                        <a:rPr lang="en-GB" sz="1200" dirty="0"/>
                        <a:t>9%</a:t>
                      </a:r>
                    </a:p>
                  </a:txBody>
                  <a:tcPr/>
                </a:tc>
                <a:tc>
                  <a:txBody>
                    <a:bodyPr/>
                    <a:lstStyle/>
                    <a:p>
                      <a:pPr algn="ctr"/>
                      <a:r>
                        <a:rPr lang="en-GB" sz="1200" dirty="0"/>
                        <a:t>Informal seat</a:t>
                      </a:r>
                    </a:p>
                  </a:txBody>
                  <a:tcPr/>
                </a:tc>
                <a:tc>
                  <a:txBody>
                    <a:bodyPr/>
                    <a:lstStyle/>
                    <a:p>
                      <a:pPr algn="ctr"/>
                      <a:endParaRPr lang="en-GB" sz="1200" dirty="0"/>
                    </a:p>
                  </a:txBody>
                  <a:tcPr/>
                </a:tc>
                <a:extLst>
                  <a:ext uri="{0D108BD9-81ED-4DB2-BD59-A6C34878D82A}">
                    <a16:rowId xmlns:a16="http://schemas.microsoft.com/office/drawing/2014/main" val="3984136345"/>
                  </a:ext>
                </a:extLst>
              </a:tr>
              <a:tr h="307263">
                <a:tc>
                  <a:txBody>
                    <a:bodyPr/>
                    <a:lstStyle/>
                    <a:p>
                      <a:pPr algn="ctr"/>
                      <a:r>
                        <a:rPr lang="en-GB" sz="1200" dirty="0"/>
                        <a:t>56</a:t>
                      </a:r>
                    </a:p>
                  </a:txBody>
                  <a:tcPr/>
                </a:tc>
                <a:tc>
                  <a:txBody>
                    <a:bodyPr/>
                    <a:lstStyle/>
                    <a:p>
                      <a:pPr algn="ctr"/>
                      <a:r>
                        <a:rPr lang="en-GB" sz="1200" dirty="0"/>
                        <a:t>10%</a:t>
                      </a:r>
                    </a:p>
                  </a:txBody>
                  <a:tcPr/>
                </a:tc>
                <a:tc>
                  <a:txBody>
                    <a:bodyPr/>
                    <a:lstStyle/>
                    <a:p>
                      <a:pPr algn="ctr"/>
                      <a:r>
                        <a:rPr lang="en-GB" sz="1200" dirty="0"/>
                        <a:t>Informal seat</a:t>
                      </a:r>
                    </a:p>
                  </a:txBody>
                  <a:tcPr/>
                </a:tc>
                <a:tc>
                  <a:txBody>
                    <a:bodyPr/>
                    <a:lstStyle/>
                    <a:p>
                      <a:pPr algn="ctr"/>
                      <a:endParaRPr lang="en-GB" sz="1200" dirty="0"/>
                    </a:p>
                  </a:txBody>
                  <a:tcPr/>
                </a:tc>
                <a:extLst>
                  <a:ext uri="{0D108BD9-81ED-4DB2-BD59-A6C34878D82A}">
                    <a16:rowId xmlns:a16="http://schemas.microsoft.com/office/drawing/2014/main" val="2875421680"/>
                  </a:ext>
                </a:extLst>
              </a:tr>
              <a:tr h="307263">
                <a:tc>
                  <a:txBody>
                    <a:bodyPr/>
                    <a:lstStyle/>
                    <a:p>
                      <a:pPr algn="ctr"/>
                      <a:r>
                        <a:rPr lang="en-GB" sz="1200" dirty="0"/>
                        <a:t>57</a:t>
                      </a:r>
                    </a:p>
                  </a:txBody>
                  <a:tcPr/>
                </a:tc>
                <a:tc>
                  <a:txBody>
                    <a:bodyPr/>
                    <a:lstStyle/>
                    <a:p>
                      <a:pPr algn="ctr"/>
                      <a:r>
                        <a:rPr lang="en-GB" sz="1200" dirty="0"/>
                        <a:t>17%</a:t>
                      </a:r>
                    </a:p>
                  </a:txBody>
                  <a:tcPr/>
                </a:tc>
                <a:tc>
                  <a:txBody>
                    <a:bodyPr/>
                    <a:lstStyle/>
                    <a:p>
                      <a:pPr algn="ctr"/>
                      <a:r>
                        <a:rPr lang="en-GB" sz="1200" dirty="0"/>
                        <a:t>2 p pod</a:t>
                      </a:r>
                    </a:p>
                  </a:txBody>
                  <a:tcPr/>
                </a:tc>
                <a:tc>
                  <a:txBody>
                    <a:bodyPr/>
                    <a:lstStyle/>
                    <a:p>
                      <a:pPr algn="ctr"/>
                      <a:endParaRPr lang="en-GB" sz="1200" dirty="0"/>
                    </a:p>
                  </a:txBody>
                  <a:tcPr/>
                </a:tc>
                <a:extLst>
                  <a:ext uri="{0D108BD9-81ED-4DB2-BD59-A6C34878D82A}">
                    <a16:rowId xmlns:a16="http://schemas.microsoft.com/office/drawing/2014/main" val="1363780847"/>
                  </a:ext>
                </a:extLst>
              </a:tr>
              <a:tr h="307263">
                <a:tc>
                  <a:txBody>
                    <a:bodyPr/>
                    <a:lstStyle/>
                    <a:p>
                      <a:pPr algn="ctr"/>
                      <a:r>
                        <a:rPr lang="en-GB" sz="1200" dirty="0"/>
                        <a:t>58</a:t>
                      </a:r>
                    </a:p>
                  </a:txBody>
                  <a:tcPr/>
                </a:tc>
                <a:tc>
                  <a:txBody>
                    <a:bodyPr/>
                    <a:lstStyle/>
                    <a:p>
                      <a:pPr algn="ctr"/>
                      <a:r>
                        <a:rPr lang="en-GB" sz="1200" dirty="0"/>
                        <a:t>2%</a:t>
                      </a:r>
                    </a:p>
                  </a:txBody>
                  <a:tcPr/>
                </a:tc>
                <a:tc>
                  <a:txBody>
                    <a:bodyPr/>
                    <a:lstStyle/>
                    <a:p>
                      <a:pPr algn="ctr"/>
                      <a:r>
                        <a:rPr lang="en-GB" sz="1200" dirty="0"/>
                        <a:t>Informal seat</a:t>
                      </a:r>
                    </a:p>
                  </a:txBody>
                  <a:tcPr/>
                </a:tc>
                <a:tc>
                  <a:txBody>
                    <a:bodyPr/>
                    <a:lstStyle/>
                    <a:p>
                      <a:pPr algn="ctr"/>
                      <a:endParaRPr lang="en-GB" sz="1200" dirty="0"/>
                    </a:p>
                  </a:txBody>
                  <a:tcPr/>
                </a:tc>
                <a:extLst>
                  <a:ext uri="{0D108BD9-81ED-4DB2-BD59-A6C34878D82A}">
                    <a16:rowId xmlns:a16="http://schemas.microsoft.com/office/drawing/2014/main" val="37904647"/>
                  </a:ext>
                </a:extLst>
              </a:tr>
              <a:tr h="307263">
                <a:tc>
                  <a:txBody>
                    <a:bodyPr/>
                    <a:lstStyle/>
                    <a:p>
                      <a:pPr algn="ctr"/>
                      <a:r>
                        <a:rPr lang="en-GB" sz="1200" dirty="0"/>
                        <a:t>59</a:t>
                      </a:r>
                    </a:p>
                  </a:txBody>
                  <a:tcPr/>
                </a:tc>
                <a:tc>
                  <a:txBody>
                    <a:bodyPr/>
                    <a:lstStyle/>
                    <a:p>
                      <a:pPr algn="ctr"/>
                      <a:r>
                        <a:rPr lang="en-GB" sz="1200" dirty="0"/>
                        <a:t>2%</a:t>
                      </a:r>
                    </a:p>
                  </a:txBody>
                  <a:tcPr/>
                </a:tc>
                <a:tc>
                  <a:txBody>
                    <a:bodyPr/>
                    <a:lstStyle/>
                    <a:p>
                      <a:pPr algn="ctr"/>
                      <a:r>
                        <a:rPr lang="en-GB" sz="1200" dirty="0"/>
                        <a:t>Informal seat</a:t>
                      </a:r>
                    </a:p>
                  </a:txBody>
                  <a:tcPr/>
                </a:tc>
                <a:tc>
                  <a:txBody>
                    <a:bodyPr/>
                    <a:lstStyle/>
                    <a:p>
                      <a:pPr algn="ctr"/>
                      <a:endParaRPr lang="en-GB" sz="1200" dirty="0"/>
                    </a:p>
                  </a:txBody>
                  <a:tcPr/>
                </a:tc>
                <a:extLst>
                  <a:ext uri="{0D108BD9-81ED-4DB2-BD59-A6C34878D82A}">
                    <a16:rowId xmlns:a16="http://schemas.microsoft.com/office/drawing/2014/main" val="607108449"/>
                  </a:ext>
                </a:extLst>
              </a:tr>
              <a:tr h="307263">
                <a:tc>
                  <a:txBody>
                    <a:bodyPr/>
                    <a:lstStyle/>
                    <a:p>
                      <a:pPr algn="ctr"/>
                      <a:r>
                        <a:rPr lang="en-GB" sz="1200" dirty="0"/>
                        <a:t>60</a:t>
                      </a:r>
                    </a:p>
                  </a:txBody>
                  <a:tcPr/>
                </a:tc>
                <a:tc>
                  <a:txBody>
                    <a:bodyPr/>
                    <a:lstStyle/>
                    <a:p>
                      <a:pPr algn="ctr"/>
                      <a:r>
                        <a:rPr lang="en-GB" sz="1200" dirty="0"/>
                        <a:t>15%</a:t>
                      </a:r>
                    </a:p>
                  </a:txBody>
                  <a:tcPr/>
                </a:tc>
                <a:tc>
                  <a:txBody>
                    <a:bodyPr/>
                    <a:lstStyle/>
                    <a:p>
                      <a:pPr algn="ctr"/>
                      <a:r>
                        <a:rPr lang="en-GB" sz="1200" dirty="0"/>
                        <a:t>High table</a:t>
                      </a:r>
                    </a:p>
                  </a:txBody>
                  <a:tcPr/>
                </a:tc>
                <a:tc>
                  <a:txBody>
                    <a:bodyPr/>
                    <a:lstStyle/>
                    <a:p>
                      <a:pPr algn="ctr"/>
                      <a:r>
                        <a:rPr lang="en-GB" sz="1200" dirty="0"/>
                        <a:t>No data from 23</a:t>
                      </a:r>
                      <a:r>
                        <a:rPr lang="en-GB" sz="1200" baseline="30000" dirty="0"/>
                        <a:t>rd</a:t>
                      </a:r>
                      <a:r>
                        <a:rPr lang="en-GB" sz="1200" dirty="0"/>
                        <a:t> Nov</a:t>
                      </a:r>
                    </a:p>
                  </a:txBody>
                  <a:tcPr/>
                </a:tc>
                <a:extLst>
                  <a:ext uri="{0D108BD9-81ED-4DB2-BD59-A6C34878D82A}">
                    <a16:rowId xmlns:a16="http://schemas.microsoft.com/office/drawing/2014/main" val="3199569220"/>
                  </a:ext>
                </a:extLst>
              </a:tr>
              <a:tr h="307263">
                <a:tc>
                  <a:txBody>
                    <a:bodyPr/>
                    <a:lstStyle/>
                    <a:p>
                      <a:pPr algn="ctr"/>
                      <a:r>
                        <a:rPr lang="en-GB" sz="1200" dirty="0"/>
                        <a:t>61</a:t>
                      </a:r>
                    </a:p>
                  </a:txBody>
                  <a:tcPr/>
                </a:tc>
                <a:tc>
                  <a:txBody>
                    <a:bodyPr/>
                    <a:lstStyle/>
                    <a:p>
                      <a:pPr algn="ctr"/>
                      <a:r>
                        <a:rPr lang="en-GB" sz="1200" dirty="0"/>
                        <a:t>11%</a:t>
                      </a:r>
                    </a:p>
                  </a:txBody>
                  <a:tcPr/>
                </a:tc>
                <a:tc>
                  <a:txBody>
                    <a:bodyPr/>
                    <a:lstStyle/>
                    <a:p>
                      <a:pPr algn="ctr"/>
                      <a:r>
                        <a:rPr lang="en-GB" sz="1200" dirty="0"/>
                        <a:t>Bookable meeting room</a:t>
                      </a:r>
                    </a:p>
                  </a:txBody>
                  <a:tcPr/>
                </a:tc>
                <a:tc>
                  <a:txBody>
                    <a:bodyPr/>
                    <a:lstStyle/>
                    <a:p>
                      <a:pPr algn="ctr"/>
                      <a:endParaRPr lang="en-GB" sz="1200" dirty="0"/>
                    </a:p>
                  </a:txBody>
                  <a:tcPr/>
                </a:tc>
                <a:extLst>
                  <a:ext uri="{0D108BD9-81ED-4DB2-BD59-A6C34878D82A}">
                    <a16:rowId xmlns:a16="http://schemas.microsoft.com/office/drawing/2014/main" val="1413095256"/>
                  </a:ext>
                </a:extLst>
              </a:tr>
              <a:tr h="307263">
                <a:tc>
                  <a:txBody>
                    <a:bodyPr/>
                    <a:lstStyle/>
                    <a:p>
                      <a:pPr algn="ctr"/>
                      <a:r>
                        <a:rPr lang="en-GB" sz="1200" dirty="0"/>
                        <a:t>62</a:t>
                      </a:r>
                    </a:p>
                  </a:txBody>
                  <a:tcPr/>
                </a:tc>
                <a:tc>
                  <a:txBody>
                    <a:bodyPr/>
                    <a:lstStyle/>
                    <a:p>
                      <a:pPr algn="ctr"/>
                      <a:r>
                        <a:rPr lang="en-GB" sz="1200" dirty="0"/>
                        <a:t>17%</a:t>
                      </a:r>
                    </a:p>
                  </a:txBody>
                  <a:tcPr/>
                </a:tc>
                <a:tc>
                  <a:txBody>
                    <a:bodyPr/>
                    <a:lstStyle/>
                    <a:p>
                      <a:pPr algn="ctr"/>
                      <a:r>
                        <a:rPr lang="en-GB" sz="1200" dirty="0"/>
                        <a:t>2p room</a:t>
                      </a:r>
                    </a:p>
                  </a:txBody>
                  <a:tcPr/>
                </a:tc>
                <a:tc>
                  <a:txBody>
                    <a:bodyPr/>
                    <a:lstStyle/>
                    <a:p>
                      <a:pPr algn="ctr"/>
                      <a:endParaRPr lang="en-GB" sz="1200" dirty="0"/>
                    </a:p>
                  </a:txBody>
                  <a:tcPr/>
                </a:tc>
                <a:extLst>
                  <a:ext uri="{0D108BD9-81ED-4DB2-BD59-A6C34878D82A}">
                    <a16:rowId xmlns:a16="http://schemas.microsoft.com/office/drawing/2014/main" val="1465147173"/>
                  </a:ext>
                </a:extLst>
              </a:tr>
              <a:tr h="307263">
                <a:tc>
                  <a:txBody>
                    <a:bodyPr/>
                    <a:lstStyle/>
                    <a:p>
                      <a:pPr algn="ctr"/>
                      <a:r>
                        <a:rPr lang="en-GB" sz="1200" dirty="0"/>
                        <a:t>63</a:t>
                      </a:r>
                    </a:p>
                  </a:txBody>
                  <a:tcPr/>
                </a:tc>
                <a:tc>
                  <a:txBody>
                    <a:bodyPr/>
                    <a:lstStyle/>
                    <a:p>
                      <a:pPr algn="ctr"/>
                      <a:r>
                        <a:rPr lang="en-GB" sz="1200" dirty="0"/>
                        <a:t>4%</a:t>
                      </a:r>
                    </a:p>
                  </a:txBody>
                  <a:tcPr/>
                </a:tc>
                <a:tc>
                  <a:txBody>
                    <a:bodyPr/>
                    <a:lstStyle/>
                    <a:p>
                      <a:pPr algn="ctr"/>
                      <a:r>
                        <a:rPr lang="en-GB" sz="1200" dirty="0"/>
                        <a:t>Informal seats</a:t>
                      </a:r>
                    </a:p>
                  </a:txBody>
                  <a:tcPr/>
                </a:tc>
                <a:tc>
                  <a:txBody>
                    <a:bodyPr/>
                    <a:lstStyle/>
                    <a:p>
                      <a:pPr algn="ctr"/>
                      <a:endParaRPr lang="en-GB" sz="1200" dirty="0"/>
                    </a:p>
                  </a:txBody>
                  <a:tcPr/>
                </a:tc>
                <a:extLst>
                  <a:ext uri="{0D108BD9-81ED-4DB2-BD59-A6C34878D82A}">
                    <a16:rowId xmlns:a16="http://schemas.microsoft.com/office/drawing/2014/main" val="3737153148"/>
                  </a:ext>
                </a:extLst>
              </a:tr>
            </a:tbl>
          </a:graphicData>
        </a:graphic>
      </p:graphicFrame>
      <p:sp>
        <p:nvSpPr>
          <p:cNvPr id="13" name="Rectangle: Rounded Corners 12">
            <a:extLst>
              <a:ext uri="{FF2B5EF4-FFF2-40B4-BE49-F238E27FC236}">
                <a16:creationId xmlns:a16="http://schemas.microsoft.com/office/drawing/2014/main" id="{9799C7DD-CA56-4C88-B3BB-E455F19C076E}"/>
              </a:ext>
            </a:extLst>
          </p:cNvPr>
          <p:cNvSpPr/>
          <p:nvPr/>
        </p:nvSpPr>
        <p:spPr>
          <a:xfrm>
            <a:off x="491479" y="2249828"/>
            <a:ext cx="5737861" cy="306001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No power nor monitors in focused pods (refer to quiet room discussion)</a:t>
            </a:r>
          </a:p>
          <a:p>
            <a:pPr marL="285750" indent="-285750">
              <a:buFont typeface="Arial" panose="020B0604020202020204" pitchFamily="34" charset="0"/>
              <a:buChar char="•"/>
            </a:pPr>
            <a:r>
              <a:rPr lang="en-GB" sz="1400" dirty="0">
                <a:solidFill>
                  <a:schemeClr val="tx1"/>
                </a:solidFill>
              </a:rPr>
              <a:t>Only 1 bookable space</a:t>
            </a:r>
          </a:p>
          <a:p>
            <a:pPr marL="285750" indent="-285750">
              <a:buFont typeface="Arial" panose="020B0604020202020204" pitchFamily="34" charset="0"/>
              <a:buChar char="•"/>
            </a:pPr>
            <a:r>
              <a:rPr lang="en-GB" sz="1400" dirty="0">
                <a:solidFill>
                  <a:schemeClr val="tx1"/>
                </a:solidFill>
              </a:rPr>
              <a:t>Informal spaces too close to desks and impacts on distraction for all parties</a:t>
            </a:r>
          </a:p>
          <a:p>
            <a:pPr marL="285750" indent="-285750">
              <a:buFont typeface="Arial" panose="020B0604020202020204" pitchFamily="34" charset="0"/>
              <a:buChar char="•"/>
            </a:pPr>
            <a:r>
              <a:rPr lang="en-GB" sz="1400" dirty="0">
                <a:solidFill>
                  <a:schemeClr val="tx1"/>
                </a:solidFill>
              </a:rPr>
              <a:t>Need to consider accessibility in all designs, especially if there are few alternatives available</a:t>
            </a:r>
          </a:p>
          <a:p>
            <a:pPr marL="285750" indent="-285750">
              <a:buFont typeface="Arial" panose="020B0604020202020204" pitchFamily="34" charset="0"/>
              <a:buChar char="•"/>
            </a:pPr>
            <a:r>
              <a:rPr lang="en-GB" sz="1400" dirty="0">
                <a:solidFill>
                  <a:schemeClr val="tx1"/>
                </a:solidFill>
              </a:rPr>
              <a:t>No space provide a quiet focused working arrangement</a:t>
            </a:r>
          </a:p>
          <a:p>
            <a:pPr marL="285750" indent="-285750">
              <a:buFont typeface="Arial" panose="020B0604020202020204" pitchFamily="34" charset="0"/>
              <a:buChar char="•"/>
            </a:pPr>
            <a:r>
              <a:rPr lang="en-GB" sz="1400" dirty="0">
                <a:solidFill>
                  <a:schemeClr val="tx1"/>
                </a:solidFill>
              </a:rPr>
              <a:t>Chairs too close to the screens in the meeting rooms</a:t>
            </a:r>
          </a:p>
          <a:p>
            <a:pPr marL="285750" indent="-285750">
              <a:buFont typeface="Arial" panose="020B0604020202020204" pitchFamily="34" charset="0"/>
              <a:buChar char="•"/>
            </a:pPr>
            <a:r>
              <a:rPr lang="en-GB" sz="1400" dirty="0">
                <a:solidFill>
                  <a:schemeClr val="tx1"/>
                </a:solidFill>
              </a:rPr>
              <a:t>No screening to the meeting rooms provides no confidentiality of information and makes passers by distractions</a:t>
            </a:r>
          </a:p>
          <a:p>
            <a:pPr marL="285750" indent="-285750">
              <a:buFont typeface="Arial" panose="020B0604020202020204" pitchFamily="34" charset="0"/>
              <a:buChar char="•"/>
            </a:pPr>
            <a:r>
              <a:rPr lang="en-GB" sz="1400" dirty="0">
                <a:solidFill>
                  <a:schemeClr val="tx1"/>
                </a:solidFill>
              </a:rPr>
              <a:t>Whiteboards useful but design is a trip hazard</a:t>
            </a:r>
          </a:p>
          <a:p>
            <a:pPr marL="285750" indent="-285750">
              <a:buFont typeface="Arial" panose="020B0604020202020204" pitchFamily="34" charset="0"/>
              <a:buChar char="•"/>
            </a:pPr>
            <a:endParaRPr lang="en-GB" sz="1400" dirty="0">
              <a:solidFill>
                <a:schemeClr val="tx1"/>
              </a:solidFill>
            </a:endParaRPr>
          </a:p>
        </p:txBody>
      </p:sp>
      <p:sp>
        <p:nvSpPr>
          <p:cNvPr id="14" name="Rectangle: Rounded Corners 13">
            <a:extLst>
              <a:ext uri="{FF2B5EF4-FFF2-40B4-BE49-F238E27FC236}">
                <a16:creationId xmlns:a16="http://schemas.microsoft.com/office/drawing/2014/main" id="{94EC5036-BB5C-4D9C-8E09-EC412D1AD26F}"/>
              </a:ext>
            </a:extLst>
          </p:cNvPr>
          <p:cNvSpPr/>
          <p:nvPr/>
        </p:nvSpPr>
        <p:spPr>
          <a:xfrm>
            <a:off x="491478" y="5489748"/>
            <a:ext cx="5737861" cy="1802623"/>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In Pilot 2</a:t>
            </a:r>
          </a:p>
          <a:p>
            <a:pPr marL="742950" lvl="1" indent="-285750">
              <a:buFont typeface="Arial" panose="020B0604020202020204" pitchFamily="34" charset="0"/>
              <a:buChar char="•"/>
            </a:pPr>
            <a:r>
              <a:rPr lang="en-GB" sz="1400" dirty="0">
                <a:solidFill>
                  <a:schemeClr val="tx1"/>
                </a:solidFill>
              </a:rPr>
              <a:t>Testing a single occupier quiet pod</a:t>
            </a:r>
          </a:p>
          <a:p>
            <a:pPr marL="742950" lvl="1" indent="-285750">
              <a:buFont typeface="Arial" panose="020B0604020202020204" pitchFamily="34" charset="0"/>
              <a:buChar char="•"/>
            </a:pPr>
            <a:r>
              <a:rPr lang="en-GB" sz="1400" dirty="0">
                <a:solidFill>
                  <a:schemeClr val="tx1"/>
                </a:solidFill>
              </a:rPr>
              <a:t>Introducing acoustic tool into enclosed meeting spaces to reduce noise travel</a:t>
            </a:r>
          </a:p>
          <a:p>
            <a:pPr marL="742950" lvl="1" indent="-285750">
              <a:buFont typeface="Arial" panose="020B0604020202020204" pitchFamily="34" charset="0"/>
              <a:buChar char="•"/>
            </a:pPr>
            <a:r>
              <a:rPr lang="en-GB" sz="1400" dirty="0">
                <a:solidFill>
                  <a:schemeClr val="tx1"/>
                </a:solidFill>
              </a:rPr>
              <a:t>Adding both power and monitor to the enclosed single working booth</a:t>
            </a:r>
          </a:p>
          <a:p>
            <a:pPr marL="742950" lvl="1" indent="-285750">
              <a:buFont typeface="Arial" panose="020B0604020202020204" pitchFamily="34" charset="0"/>
              <a:buChar char="•"/>
            </a:pPr>
            <a:r>
              <a:rPr lang="en-GB" sz="1400" dirty="0">
                <a:solidFill>
                  <a:schemeClr val="tx1"/>
                </a:solidFill>
              </a:rPr>
              <a:t>Frosting to meeting rooms to be applied to reduce distractions and increase confidentiality</a:t>
            </a:r>
          </a:p>
        </p:txBody>
      </p:sp>
    </p:spTree>
    <p:extLst>
      <p:ext uri="{BB962C8B-B14F-4D97-AF65-F5344CB8AC3E}">
        <p14:creationId xmlns:p14="http://schemas.microsoft.com/office/powerpoint/2010/main" val="595763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47</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Desks in the quiet room</a:t>
            </a:r>
          </a:p>
        </p:txBody>
      </p:sp>
      <p:sp>
        <p:nvSpPr>
          <p:cNvPr id="15" name="Rectangle: Rounded Corners 14">
            <a:extLst>
              <a:ext uri="{FF2B5EF4-FFF2-40B4-BE49-F238E27FC236}">
                <a16:creationId xmlns:a16="http://schemas.microsoft.com/office/drawing/2014/main" id="{F0242D47-2FD8-456D-8358-80E6D70D1DC1}"/>
              </a:ext>
            </a:extLst>
          </p:cNvPr>
          <p:cNvSpPr/>
          <p:nvPr/>
        </p:nvSpPr>
        <p:spPr>
          <a:xfrm>
            <a:off x="5776831" y="1274401"/>
            <a:ext cx="4405313" cy="1641104"/>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“I think the acoustics in the quiet space weren't great but that is due to the nature of the building rather than the space itself, people were mostly very respectful.”</a:t>
            </a:r>
          </a:p>
          <a:p>
            <a:pPr algn="ctr"/>
            <a:r>
              <a:rPr lang="en-GB" sz="1400" dirty="0">
                <a:solidFill>
                  <a:schemeClr val="tx1"/>
                </a:solidFill>
              </a:rPr>
              <a:t>‘’Good that everyone has the opportunity to use it’</a:t>
            </a:r>
          </a:p>
          <a:p>
            <a:pPr algn="ctr"/>
            <a:r>
              <a:rPr lang="en-GB" sz="1400" dirty="0">
                <a:solidFill>
                  <a:schemeClr val="tx1"/>
                </a:solidFill>
              </a:rPr>
              <a:t>‘Concept of a quiet space is good’</a:t>
            </a:r>
          </a:p>
          <a:p>
            <a:endParaRPr lang="en-GB" sz="1400" dirty="0">
              <a:solidFill>
                <a:schemeClr val="tx1"/>
              </a:solidFill>
            </a:endParaRPr>
          </a:p>
        </p:txBody>
      </p:sp>
      <p:pic>
        <p:nvPicPr>
          <p:cNvPr id="16" name="Picture 15">
            <a:extLst>
              <a:ext uri="{FF2B5EF4-FFF2-40B4-BE49-F238E27FC236}">
                <a16:creationId xmlns:a16="http://schemas.microsoft.com/office/drawing/2014/main" id="{B1AC0CE5-3B12-4BB5-AF2B-4771FB0779C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3861" y="1194761"/>
            <a:ext cx="2781738" cy="2598478"/>
          </a:xfrm>
          <a:prstGeom prst="rect">
            <a:avLst/>
          </a:prstGeom>
        </p:spPr>
      </p:pic>
      <p:sp>
        <p:nvSpPr>
          <p:cNvPr id="17" name="Rectangle: Rounded Corners 16">
            <a:extLst>
              <a:ext uri="{FF2B5EF4-FFF2-40B4-BE49-F238E27FC236}">
                <a16:creationId xmlns:a16="http://schemas.microsoft.com/office/drawing/2014/main" id="{FC3DC1BD-BD66-4D91-AB11-1633BF416627}"/>
              </a:ext>
            </a:extLst>
          </p:cNvPr>
          <p:cNvSpPr/>
          <p:nvPr/>
        </p:nvSpPr>
        <p:spPr>
          <a:xfrm>
            <a:off x="5795009" y="3130015"/>
            <a:ext cx="4387135" cy="2011396"/>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sz="1400" dirty="0">
              <a:solidFill>
                <a:schemeClr val="tx1"/>
              </a:solidFill>
            </a:endParaRPr>
          </a:p>
          <a:p>
            <a:pPr algn="ctr"/>
            <a:r>
              <a:rPr lang="en-GB" sz="1400" dirty="0">
                <a:solidFill>
                  <a:schemeClr val="tx1"/>
                </a:solidFill>
              </a:rPr>
              <a:t>“The quiet room would work better if the dividers were higher, preventing visual distraction, and maybe bigger in MECD with more workstations/better utilised: communal spaces feel more "anonymous" the bigger/more people there are (feels a bit intimate and awkward when there's only 2 or 3 of you in there.”</a:t>
            </a:r>
          </a:p>
        </p:txBody>
      </p:sp>
      <p:sp>
        <p:nvSpPr>
          <p:cNvPr id="20" name="Rectangle: Rounded Corners 19">
            <a:extLst>
              <a:ext uri="{FF2B5EF4-FFF2-40B4-BE49-F238E27FC236}">
                <a16:creationId xmlns:a16="http://schemas.microsoft.com/office/drawing/2014/main" id="{95B28782-DF5E-4BAD-85B9-279140F35F8E}"/>
              </a:ext>
            </a:extLst>
          </p:cNvPr>
          <p:cNvSpPr/>
          <p:nvPr/>
        </p:nvSpPr>
        <p:spPr>
          <a:xfrm>
            <a:off x="5865202" y="5355921"/>
            <a:ext cx="4495349" cy="168146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dirty="0">
                <a:solidFill>
                  <a:schemeClr val="tx1"/>
                </a:solidFill>
              </a:rPr>
              <a:t>The full desk set up positions were used most</a:t>
            </a:r>
          </a:p>
          <a:p>
            <a:pPr marL="742950" lvl="1" indent="-285750">
              <a:buFont typeface="Arial" panose="020B0604020202020204" pitchFamily="34" charset="0"/>
              <a:buChar char="•"/>
            </a:pPr>
            <a:r>
              <a:rPr lang="en-GB" sz="1400" dirty="0">
                <a:solidFill>
                  <a:schemeClr val="tx1"/>
                </a:solidFill>
              </a:rPr>
              <a:t>Monitor, keyboard and mouse required for focused work support</a:t>
            </a:r>
          </a:p>
          <a:p>
            <a:pPr marL="285750" indent="-285750">
              <a:buFont typeface="Arial" panose="020B0604020202020204" pitchFamily="34" charset="0"/>
              <a:buChar char="•"/>
            </a:pPr>
            <a:r>
              <a:rPr lang="en-GB" sz="1400" dirty="0">
                <a:solidFill>
                  <a:schemeClr val="tx1"/>
                </a:solidFill>
              </a:rPr>
              <a:t>In Pilot 2 the quiet room removed</a:t>
            </a:r>
          </a:p>
          <a:p>
            <a:pPr marL="742950" lvl="1" indent="-285750">
              <a:buFont typeface="Arial" panose="020B0604020202020204" pitchFamily="34" charset="0"/>
              <a:buChar char="•"/>
            </a:pPr>
            <a:r>
              <a:rPr lang="en-GB" sz="1400" dirty="0">
                <a:solidFill>
                  <a:schemeClr val="tx1"/>
                </a:solidFill>
              </a:rPr>
              <a:t>Testing a single occupier quiet pod</a:t>
            </a:r>
          </a:p>
          <a:p>
            <a:pPr marL="742950" lvl="1" indent="-285750">
              <a:buFont typeface="Arial" panose="020B0604020202020204" pitchFamily="34" charset="0"/>
              <a:buChar char="•"/>
            </a:pPr>
            <a:endParaRPr lang="en-GB" sz="1400" dirty="0">
              <a:solidFill>
                <a:schemeClr val="tx1"/>
              </a:solidFill>
            </a:endParaRPr>
          </a:p>
        </p:txBody>
      </p:sp>
      <p:sp>
        <p:nvSpPr>
          <p:cNvPr id="21" name="TextBox 20">
            <a:extLst>
              <a:ext uri="{FF2B5EF4-FFF2-40B4-BE49-F238E27FC236}">
                <a16:creationId xmlns:a16="http://schemas.microsoft.com/office/drawing/2014/main" id="{6C0DCCED-8C3E-40CF-BE98-DCCDED1A5BE8}"/>
              </a:ext>
            </a:extLst>
          </p:cNvPr>
          <p:cNvSpPr txBox="1"/>
          <p:nvPr/>
        </p:nvSpPr>
        <p:spPr>
          <a:xfrm>
            <a:off x="1023861" y="1124301"/>
            <a:ext cx="1905061" cy="3002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22" name="TextBox 21">
            <a:extLst>
              <a:ext uri="{FF2B5EF4-FFF2-40B4-BE49-F238E27FC236}">
                <a16:creationId xmlns:a16="http://schemas.microsoft.com/office/drawing/2014/main" id="{52A94381-D637-4A12-A43C-95D353EFFA55}"/>
              </a:ext>
            </a:extLst>
          </p:cNvPr>
          <p:cNvSpPr txBox="1"/>
          <p:nvPr/>
        </p:nvSpPr>
        <p:spPr>
          <a:xfrm>
            <a:off x="253458" y="3747259"/>
            <a:ext cx="3519283" cy="338554"/>
          </a:xfrm>
          <a:prstGeom prst="rect">
            <a:avLst/>
          </a:prstGeom>
          <a:noFill/>
        </p:spPr>
        <p:txBody>
          <a:bodyPr wrap="square" rtlCol="0">
            <a:spAutoFit/>
          </a:bodyPr>
          <a:lstStyle/>
          <a:p>
            <a:r>
              <a:rPr lang="en-GB" sz="1600" dirty="0"/>
              <a:t>*based on 18 users who said used them</a:t>
            </a:r>
          </a:p>
        </p:txBody>
      </p:sp>
    </p:spTree>
    <p:extLst>
      <p:ext uri="{BB962C8B-B14F-4D97-AF65-F5344CB8AC3E}">
        <p14:creationId xmlns:p14="http://schemas.microsoft.com/office/powerpoint/2010/main" val="2149839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48</a:t>
            </a:fld>
            <a:endParaRPr lang="en-GB" dirty="0"/>
          </a:p>
        </p:txBody>
      </p:sp>
      <p:sp>
        <p:nvSpPr>
          <p:cNvPr id="10" name="TextBox 9">
            <a:extLst>
              <a:ext uri="{FF2B5EF4-FFF2-40B4-BE49-F238E27FC236}">
                <a16:creationId xmlns:a16="http://schemas.microsoft.com/office/drawing/2014/main" id="{E20E3D0C-C41E-4FD8-872C-01E6D4BC436A}"/>
              </a:ext>
            </a:extLst>
          </p:cNvPr>
          <p:cNvSpPr txBox="1"/>
          <p:nvPr/>
        </p:nvSpPr>
        <p:spPr>
          <a:xfrm>
            <a:off x="5464242" y="3592939"/>
            <a:ext cx="3705813"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t>Desks 45 and 49 used the most</a:t>
            </a:r>
          </a:p>
          <a:p>
            <a:pPr marL="285750" indent="-285750">
              <a:buFont typeface="Arial" panose="020B0604020202020204" pitchFamily="34" charset="0"/>
              <a:buChar char="•"/>
            </a:pPr>
            <a:endParaRPr lang="en-GB" sz="1600" dirty="0"/>
          </a:p>
          <a:p>
            <a:pPr lvl="1"/>
            <a:endParaRPr lang="en-GB" sz="1600" dirty="0"/>
          </a:p>
        </p:txBody>
      </p:sp>
      <p:sp>
        <p:nvSpPr>
          <p:cNvPr id="11" name="TextBox 10">
            <a:extLst>
              <a:ext uri="{FF2B5EF4-FFF2-40B4-BE49-F238E27FC236}">
                <a16:creationId xmlns:a16="http://schemas.microsoft.com/office/drawing/2014/main" id="{9E897FCB-EFB0-473B-A55F-25B914B3B67D}"/>
              </a:ext>
            </a:extLst>
          </p:cNvPr>
          <p:cNvSpPr txBox="1"/>
          <p:nvPr/>
        </p:nvSpPr>
        <p:spPr>
          <a:xfrm>
            <a:off x="806114" y="590259"/>
            <a:ext cx="2473113" cy="369332"/>
          </a:xfrm>
          <a:prstGeom prst="rect">
            <a:avLst/>
          </a:prstGeom>
          <a:noFill/>
        </p:spPr>
        <p:txBody>
          <a:bodyPr wrap="none" rtlCol="0">
            <a:spAutoFit/>
          </a:bodyPr>
          <a:lstStyle/>
          <a:p>
            <a:r>
              <a:rPr lang="en-GB" b="1" dirty="0"/>
              <a:t>Period 1</a:t>
            </a:r>
            <a:r>
              <a:rPr lang="en-GB" b="1" baseline="30000" dirty="0"/>
              <a:t>st</a:t>
            </a:r>
            <a:r>
              <a:rPr lang="en-GB" b="1" dirty="0"/>
              <a:t> Oct – 14</a:t>
            </a:r>
            <a:r>
              <a:rPr lang="en-GB" b="1" baseline="30000" dirty="0"/>
              <a:t>th</a:t>
            </a:r>
            <a:r>
              <a:rPr lang="en-GB" b="1" dirty="0"/>
              <a:t> Dec</a:t>
            </a:r>
          </a:p>
        </p:txBody>
      </p:sp>
      <p:sp>
        <p:nvSpPr>
          <p:cNvPr id="18" name="Rectangle 17">
            <a:extLst>
              <a:ext uri="{FF2B5EF4-FFF2-40B4-BE49-F238E27FC236}">
                <a16:creationId xmlns:a16="http://schemas.microsoft.com/office/drawing/2014/main" id="{0AD18EB1-9F06-411B-9839-B0F5E0782CAF}"/>
              </a:ext>
            </a:extLst>
          </p:cNvPr>
          <p:cNvSpPr/>
          <p:nvPr/>
        </p:nvSpPr>
        <p:spPr>
          <a:xfrm>
            <a:off x="5676208" y="1196055"/>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Average Occupancy</a:t>
            </a:r>
          </a:p>
          <a:p>
            <a:pPr algn="ctr"/>
            <a:r>
              <a:rPr lang="en-GB" sz="1400" dirty="0"/>
              <a:t>0.4 (6%)</a:t>
            </a:r>
          </a:p>
        </p:txBody>
      </p:sp>
      <p:sp>
        <p:nvSpPr>
          <p:cNvPr id="19" name="Rectangle 18">
            <a:extLst>
              <a:ext uri="{FF2B5EF4-FFF2-40B4-BE49-F238E27FC236}">
                <a16:creationId xmlns:a16="http://schemas.microsoft.com/office/drawing/2014/main" id="{5992623A-7205-4034-AE7C-82DE7D09B7BA}"/>
              </a:ext>
            </a:extLst>
          </p:cNvPr>
          <p:cNvSpPr/>
          <p:nvPr/>
        </p:nvSpPr>
        <p:spPr>
          <a:xfrm>
            <a:off x="5676207" y="1957417"/>
            <a:ext cx="1810247" cy="543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Maximum Occupancy</a:t>
            </a:r>
          </a:p>
          <a:p>
            <a:pPr algn="ctr"/>
            <a:r>
              <a:rPr lang="en-GB" sz="1400" dirty="0"/>
              <a:t>3 ( 50%)</a:t>
            </a:r>
          </a:p>
        </p:txBody>
      </p:sp>
      <p:sp>
        <p:nvSpPr>
          <p:cNvPr id="16" name="TextBox 15">
            <a:extLst>
              <a:ext uri="{FF2B5EF4-FFF2-40B4-BE49-F238E27FC236}">
                <a16:creationId xmlns:a16="http://schemas.microsoft.com/office/drawing/2014/main" id="{B8B1BC9E-91A8-4BD1-911D-FD0B99021ABF}"/>
              </a:ext>
            </a:extLst>
          </p:cNvPr>
          <p:cNvSpPr txBox="1"/>
          <p:nvPr/>
        </p:nvSpPr>
        <p:spPr>
          <a:xfrm>
            <a:off x="6581330" y="266969"/>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Desks in the quiet room</a:t>
            </a:r>
          </a:p>
        </p:txBody>
      </p:sp>
      <p:graphicFrame>
        <p:nvGraphicFramePr>
          <p:cNvPr id="7" name="Table 6">
            <a:extLst>
              <a:ext uri="{FF2B5EF4-FFF2-40B4-BE49-F238E27FC236}">
                <a16:creationId xmlns:a16="http://schemas.microsoft.com/office/drawing/2014/main" id="{F783C436-455D-45CA-A8F5-ED5C3372337B}"/>
              </a:ext>
            </a:extLst>
          </p:cNvPr>
          <p:cNvGraphicFramePr>
            <a:graphicFrameLocks noGrp="1"/>
          </p:cNvGraphicFramePr>
          <p:nvPr>
            <p:extLst>
              <p:ext uri="{D42A27DB-BD31-4B8C-83A1-F6EECF244321}">
                <p14:modId xmlns:p14="http://schemas.microsoft.com/office/powerpoint/2010/main" val="2670463312"/>
              </p:ext>
            </p:extLst>
          </p:nvPr>
        </p:nvGraphicFramePr>
        <p:xfrm>
          <a:off x="5386946" y="4521653"/>
          <a:ext cx="5009088" cy="2150844"/>
        </p:xfrm>
        <a:graphic>
          <a:graphicData uri="http://schemas.openxmlformats.org/drawingml/2006/table">
            <a:tbl>
              <a:tblPr firstRow="1" bandRow="1">
                <a:tableStyleId>{5C22544A-7EE6-4342-B048-85BDC9FD1C3A}</a:tableStyleId>
              </a:tblPr>
              <a:tblGrid>
                <a:gridCol w="1086043">
                  <a:extLst>
                    <a:ext uri="{9D8B030D-6E8A-4147-A177-3AD203B41FA5}">
                      <a16:colId xmlns:a16="http://schemas.microsoft.com/office/drawing/2014/main" val="3123113035"/>
                    </a:ext>
                  </a:extLst>
                </a:gridCol>
                <a:gridCol w="818148">
                  <a:extLst>
                    <a:ext uri="{9D8B030D-6E8A-4147-A177-3AD203B41FA5}">
                      <a16:colId xmlns:a16="http://schemas.microsoft.com/office/drawing/2014/main" val="1530077912"/>
                    </a:ext>
                  </a:extLst>
                </a:gridCol>
                <a:gridCol w="818147">
                  <a:extLst>
                    <a:ext uri="{9D8B030D-6E8A-4147-A177-3AD203B41FA5}">
                      <a16:colId xmlns:a16="http://schemas.microsoft.com/office/drawing/2014/main" val="3557884252"/>
                    </a:ext>
                  </a:extLst>
                </a:gridCol>
                <a:gridCol w="617054">
                  <a:extLst>
                    <a:ext uri="{9D8B030D-6E8A-4147-A177-3AD203B41FA5}">
                      <a16:colId xmlns:a16="http://schemas.microsoft.com/office/drawing/2014/main" val="307208535"/>
                    </a:ext>
                  </a:extLst>
                </a:gridCol>
                <a:gridCol w="834848">
                  <a:extLst>
                    <a:ext uri="{9D8B030D-6E8A-4147-A177-3AD203B41FA5}">
                      <a16:colId xmlns:a16="http://schemas.microsoft.com/office/drawing/2014/main" val="50223366"/>
                    </a:ext>
                  </a:extLst>
                </a:gridCol>
                <a:gridCol w="834848">
                  <a:extLst>
                    <a:ext uri="{9D8B030D-6E8A-4147-A177-3AD203B41FA5}">
                      <a16:colId xmlns:a16="http://schemas.microsoft.com/office/drawing/2014/main" val="4034566736"/>
                    </a:ext>
                  </a:extLst>
                </a:gridCol>
              </a:tblGrid>
              <a:tr h="358474">
                <a:tc>
                  <a:txBody>
                    <a:bodyPr/>
                    <a:lstStyle/>
                    <a:p>
                      <a:endParaRPr lang="en-GB" sz="1200" dirty="0"/>
                    </a:p>
                  </a:txBody>
                  <a:tcPr/>
                </a:tc>
                <a:tc>
                  <a:txBody>
                    <a:bodyPr/>
                    <a:lstStyle/>
                    <a:p>
                      <a:pPr algn="ctr"/>
                      <a:r>
                        <a:rPr lang="en-GB" sz="1200" dirty="0"/>
                        <a:t>Academic</a:t>
                      </a:r>
                    </a:p>
                  </a:txBody>
                  <a:tcPr/>
                </a:tc>
                <a:tc>
                  <a:txBody>
                    <a:bodyPr/>
                    <a:lstStyle/>
                    <a:p>
                      <a:pPr algn="ctr"/>
                      <a:r>
                        <a:rPr lang="en-GB" sz="1200" dirty="0"/>
                        <a:t>PDRA</a:t>
                      </a:r>
                    </a:p>
                  </a:txBody>
                  <a:tcPr/>
                </a:tc>
                <a:tc>
                  <a:txBody>
                    <a:bodyPr/>
                    <a:lstStyle/>
                    <a:p>
                      <a:pPr algn="ctr"/>
                      <a:r>
                        <a:rPr lang="en-GB" sz="1200" dirty="0"/>
                        <a:t>PGR</a:t>
                      </a:r>
                    </a:p>
                  </a:txBody>
                  <a:tcPr/>
                </a:tc>
                <a:tc>
                  <a:txBody>
                    <a:bodyPr/>
                    <a:lstStyle/>
                    <a:p>
                      <a:pPr algn="ctr"/>
                      <a:r>
                        <a:rPr lang="en-GB" sz="1200" dirty="0"/>
                        <a:t>PS Admin</a:t>
                      </a:r>
                    </a:p>
                  </a:txBody>
                  <a:tcPr/>
                </a:tc>
                <a:tc>
                  <a:txBody>
                    <a:bodyPr/>
                    <a:lstStyle/>
                    <a:p>
                      <a:pPr algn="ctr"/>
                      <a:r>
                        <a:rPr lang="en-GB" sz="1200" dirty="0"/>
                        <a:t>Total</a:t>
                      </a:r>
                    </a:p>
                  </a:txBody>
                  <a:tcPr/>
                </a:tc>
                <a:extLst>
                  <a:ext uri="{0D108BD9-81ED-4DB2-BD59-A6C34878D82A}">
                    <a16:rowId xmlns:a16="http://schemas.microsoft.com/office/drawing/2014/main" val="1210048192"/>
                  </a:ext>
                </a:extLst>
              </a:tr>
              <a:tr h="358474">
                <a:tc>
                  <a:txBody>
                    <a:bodyPr/>
                    <a:lstStyle/>
                    <a:p>
                      <a:r>
                        <a:rPr lang="en-GB" sz="1200" b="1" dirty="0"/>
                        <a:t>Each day</a:t>
                      </a:r>
                    </a:p>
                  </a:txBody>
                  <a:tcPr/>
                </a:tc>
                <a:tc>
                  <a:txBody>
                    <a:bodyPr/>
                    <a:lstStyle/>
                    <a:p>
                      <a:pPr algn="ctr"/>
                      <a:r>
                        <a:rPr lang="en-GB" sz="1200" dirty="0"/>
                        <a:t>1</a:t>
                      </a:r>
                    </a:p>
                  </a:txBody>
                  <a:tcPr/>
                </a:tc>
                <a:tc>
                  <a:txBody>
                    <a:bodyPr/>
                    <a:lstStyle/>
                    <a:p>
                      <a:pPr algn="ctr"/>
                      <a:r>
                        <a:rPr lang="en-GB" sz="1200" dirty="0"/>
                        <a:t>0</a:t>
                      </a:r>
                    </a:p>
                  </a:txBody>
                  <a:tcPr/>
                </a:tc>
                <a:tc>
                  <a:txBody>
                    <a:bodyPr/>
                    <a:lstStyle/>
                    <a:p>
                      <a:pPr algn="ctr"/>
                      <a:r>
                        <a:rPr lang="en-GB" sz="1200" dirty="0"/>
                        <a:t>0</a:t>
                      </a:r>
                    </a:p>
                  </a:txBody>
                  <a:tcPr/>
                </a:tc>
                <a:tc>
                  <a:txBody>
                    <a:bodyPr/>
                    <a:lstStyle/>
                    <a:p>
                      <a:pPr algn="ctr"/>
                      <a:r>
                        <a:rPr lang="en-GB" sz="1200" dirty="0"/>
                        <a:t>0</a:t>
                      </a:r>
                    </a:p>
                  </a:txBody>
                  <a:tcPr/>
                </a:tc>
                <a:tc>
                  <a:txBody>
                    <a:bodyPr/>
                    <a:lstStyle/>
                    <a:p>
                      <a:pPr algn="ctr"/>
                      <a:r>
                        <a:rPr lang="en-GB" sz="1200" b="1" dirty="0"/>
                        <a:t>1</a:t>
                      </a:r>
                    </a:p>
                  </a:txBody>
                  <a:tcPr/>
                </a:tc>
                <a:extLst>
                  <a:ext uri="{0D108BD9-81ED-4DB2-BD59-A6C34878D82A}">
                    <a16:rowId xmlns:a16="http://schemas.microsoft.com/office/drawing/2014/main" val="4004974251"/>
                  </a:ext>
                </a:extLst>
              </a:tr>
              <a:tr h="358474">
                <a:tc>
                  <a:txBody>
                    <a:bodyPr/>
                    <a:lstStyle/>
                    <a:p>
                      <a:r>
                        <a:rPr lang="en-GB" sz="1200" b="1" dirty="0"/>
                        <a:t>Most days</a:t>
                      </a:r>
                    </a:p>
                  </a:txBody>
                  <a:tcPr/>
                </a:tc>
                <a:tc>
                  <a:txBody>
                    <a:bodyPr/>
                    <a:lstStyle/>
                    <a:p>
                      <a:pPr algn="ctr"/>
                      <a:r>
                        <a:rPr lang="en-GB" sz="1200" dirty="0"/>
                        <a:t>1</a:t>
                      </a:r>
                    </a:p>
                  </a:txBody>
                  <a:tcPr/>
                </a:tc>
                <a:tc>
                  <a:txBody>
                    <a:bodyPr/>
                    <a:lstStyle/>
                    <a:p>
                      <a:pPr algn="ctr"/>
                      <a:r>
                        <a:rPr lang="en-GB" sz="1200" dirty="0"/>
                        <a:t>1</a:t>
                      </a:r>
                    </a:p>
                  </a:txBody>
                  <a:tcPr/>
                </a:tc>
                <a:tc>
                  <a:txBody>
                    <a:bodyPr/>
                    <a:lstStyle/>
                    <a:p>
                      <a:pPr algn="ctr"/>
                      <a:r>
                        <a:rPr lang="en-GB" sz="1200" dirty="0"/>
                        <a:t>1</a:t>
                      </a:r>
                    </a:p>
                  </a:txBody>
                  <a:tcPr/>
                </a:tc>
                <a:tc>
                  <a:txBody>
                    <a:bodyPr/>
                    <a:lstStyle/>
                    <a:p>
                      <a:pPr algn="ctr"/>
                      <a:r>
                        <a:rPr lang="en-GB" sz="1200" dirty="0"/>
                        <a:t>0</a:t>
                      </a:r>
                    </a:p>
                  </a:txBody>
                  <a:tcPr/>
                </a:tc>
                <a:tc>
                  <a:txBody>
                    <a:bodyPr/>
                    <a:lstStyle/>
                    <a:p>
                      <a:pPr algn="ctr"/>
                      <a:r>
                        <a:rPr lang="en-GB" sz="1200" b="1" dirty="0"/>
                        <a:t>3</a:t>
                      </a:r>
                    </a:p>
                  </a:txBody>
                  <a:tcPr/>
                </a:tc>
                <a:extLst>
                  <a:ext uri="{0D108BD9-81ED-4DB2-BD59-A6C34878D82A}">
                    <a16:rowId xmlns:a16="http://schemas.microsoft.com/office/drawing/2014/main" val="1155203789"/>
                  </a:ext>
                </a:extLst>
              </a:tr>
              <a:tr h="358474">
                <a:tc>
                  <a:txBody>
                    <a:bodyPr/>
                    <a:lstStyle/>
                    <a:p>
                      <a:r>
                        <a:rPr lang="en-GB" sz="1200" b="1" dirty="0"/>
                        <a:t>Occasionally</a:t>
                      </a:r>
                    </a:p>
                  </a:txBody>
                  <a:tcPr/>
                </a:tc>
                <a:tc>
                  <a:txBody>
                    <a:bodyPr/>
                    <a:lstStyle/>
                    <a:p>
                      <a:pPr algn="ctr"/>
                      <a:r>
                        <a:rPr lang="en-GB" sz="1200" dirty="0"/>
                        <a:t>2</a:t>
                      </a:r>
                    </a:p>
                  </a:txBody>
                  <a:tcPr/>
                </a:tc>
                <a:tc>
                  <a:txBody>
                    <a:bodyPr/>
                    <a:lstStyle/>
                    <a:p>
                      <a:pPr algn="ctr"/>
                      <a:r>
                        <a:rPr lang="en-GB" sz="1200" dirty="0"/>
                        <a:t>0</a:t>
                      </a:r>
                    </a:p>
                  </a:txBody>
                  <a:tcPr/>
                </a:tc>
                <a:tc>
                  <a:txBody>
                    <a:bodyPr/>
                    <a:lstStyle/>
                    <a:p>
                      <a:pPr algn="ctr"/>
                      <a:r>
                        <a:rPr lang="en-GB" sz="1200" dirty="0"/>
                        <a:t>4</a:t>
                      </a:r>
                    </a:p>
                  </a:txBody>
                  <a:tcPr/>
                </a:tc>
                <a:tc>
                  <a:txBody>
                    <a:bodyPr/>
                    <a:lstStyle/>
                    <a:p>
                      <a:pPr algn="ctr"/>
                      <a:r>
                        <a:rPr lang="en-GB" sz="1200" dirty="0"/>
                        <a:t>4</a:t>
                      </a:r>
                    </a:p>
                  </a:txBody>
                  <a:tcPr/>
                </a:tc>
                <a:tc>
                  <a:txBody>
                    <a:bodyPr/>
                    <a:lstStyle/>
                    <a:p>
                      <a:pPr algn="ctr"/>
                      <a:r>
                        <a:rPr lang="en-GB" sz="1200" b="1" dirty="0"/>
                        <a:t>10</a:t>
                      </a:r>
                    </a:p>
                  </a:txBody>
                  <a:tcPr/>
                </a:tc>
                <a:extLst>
                  <a:ext uri="{0D108BD9-81ED-4DB2-BD59-A6C34878D82A}">
                    <a16:rowId xmlns:a16="http://schemas.microsoft.com/office/drawing/2014/main" val="2074826300"/>
                  </a:ext>
                </a:extLst>
              </a:tr>
              <a:tr h="358474">
                <a:tc>
                  <a:txBody>
                    <a:bodyPr/>
                    <a:lstStyle/>
                    <a:p>
                      <a:r>
                        <a:rPr lang="en-GB" sz="1200" b="1" dirty="0"/>
                        <a:t>Rarely</a:t>
                      </a:r>
                    </a:p>
                  </a:txBody>
                  <a:tcPr/>
                </a:tc>
                <a:tc>
                  <a:txBody>
                    <a:bodyPr/>
                    <a:lstStyle/>
                    <a:p>
                      <a:pPr algn="ctr"/>
                      <a:r>
                        <a:rPr lang="en-GB" sz="1200" dirty="0"/>
                        <a:t>2</a:t>
                      </a:r>
                    </a:p>
                  </a:txBody>
                  <a:tcPr/>
                </a:tc>
                <a:tc>
                  <a:txBody>
                    <a:bodyPr/>
                    <a:lstStyle/>
                    <a:p>
                      <a:pPr algn="ctr"/>
                      <a:r>
                        <a:rPr lang="en-GB" sz="1200" dirty="0"/>
                        <a:t>0</a:t>
                      </a:r>
                    </a:p>
                  </a:txBody>
                  <a:tcPr/>
                </a:tc>
                <a:tc>
                  <a:txBody>
                    <a:bodyPr/>
                    <a:lstStyle/>
                    <a:p>
                      <a:pPr algn="ctr"/>
                      <a:r>
                        <a:rPr lang="en-GB" sz="1200" dirty="0"/>
                        <a:t>1</a:t>
                      </a:r>
                    </a:p>
                  </a:txBody>
                  <a:tcPr/>
                </a:tc>
                <a:tc>
                  <a:txBody>
                    <a:bodyPr/>
                    <a:lstStyle/>
                    <a:p>
                      <a:pPr algn="ctr"/>
                      <a:r>
                        <a:rPr lang="en-GB" sz="1200" dirty="0"/>
                        <a:t>1</a:t>
                      </a:r>
                    </a:p>
                  </a:txBody>
                  <a:tcPr/>
                </a:tc>
                <a:tc>
                  <a:txBody>
                    <a:bodyPr/>
                    <a:lstStyle/>
                    <a:p>
                      <a:pPr algn="ctr"/>
                      <a:r>
                        <a:rPr lang="en-GB" sz="1200" b="1" dirty="0"/>
                        <a:t>4</a:t>
                      </a:r>
                    </a:p>
                  </a:txBody>
                  <a:tcPr/>
                </a:tc>
                <a:extLst>
                  <a:ext uri="{0D108BD9-81ED-4DB2-BD59-A6C34878D82A}">
                    <a16:rowId xmlns:a16="http://schemas.microsoft.com/office/drawing/2014/main" val="1447413511"/>
                  </a:ext>
                </a:extLst>
              </a:tr>
              <a:tr h="358474">
                <a:tc>
                  <a:txBody>
                    <a:bodyPr/>
                    <a:lstStyle/>
                    <a:p>
                      <a:r>
                        <a:rPr lang="en-GB" sz="1200" b="1" dirty="0"/>
                        <a:t>Total</a:t>
                      </a:r>
                    </a:p>
                  </a:txBody>
                  <a:tcPr/>
                </a:tc>
                <a:tc>
                  <a:txBody>
                    <a:bodyPr/>
                    <a:lstStyle/>
                    <a:p>
                      <a:pPr algn="ctr"/>
                      <a:r>
                        <a:rPr lang="en-GB" sz="1200" b="1" dirty="0"/>
                        <a:t>6</a:t>
                      </a:r>
                    </a:p>
                  </a:txBody>
                  <a:tcPr/>
                </a:tc>
                <a:tc>
                  <a:txBody>
                    <a:bodyPr/>
                    <a:lstStyle/>
                    <a:p>
                      <a:pPr algn="ctr"/>
                      <a:r>
                        <a:rPr lang="en-GB" sz="1200" b="1" dirty="0"/>
                        <a:t>1</a:t>
                      </a:r>
                    </a:p>
                  </a:txBody>
                  <a:tcPr/>
                </a:tc>
                <a:tc>
                  <a:txBody>
                    <a:bodyPr/>
                    <a:lstStyle/>
                    <a:p>
                      <a:pPr algn="ctr"/>
                      <a:r>
                        <a:rPr lang="en-GB" sz="1200" b="1" dirty="0"/>
                        <a:t>6</a:t>
                      </a:r>
                    </a:p>
                  </a:txBody>
                  <a:tcPr/>
                </a:tc>
                <a:tc>
                  <a:txBody>
                    <a:bodyPr/>
                    <a:lstStyle/>
                    <a:p>
                      <a:pPr algn="ctr"/>
                      <a:r>
                        <a:rPr lang="en-GB" sz="1200" b="1" dirty="0"/>
                        <a:t>4</a:t>
                      </a:r>
                    </a:p>
                  </a:txBody>
                  <a:tcPr/>
                </a:tc>
                <a:tc>
                  <a:txBody>
                    <a:bodyPr/>
                    <a:lstStyle/>
                    <a:p>
                      <a:pPr algn="ctr"/>
                      <a:r>
                        <a:rPr lang="en-GB" sz="1200" b="1" dirty="0"/>
                        <a:t>18</a:t>
                      </a:r>
                    </a:p>
                  </a:txBody>
                  <a:tcPr/>
                </a:tc>
                <a:extLst>
                  <a:ext uri="{0D108BD9-81ED-4DB2-BD59-A6C34878D82A}">
                    <a16:rowId xmlns:a16="http://schemas.microsoft.com/office/drawing/2014/main" val="3823406522"/>
                  </a:ext>
                </a:extLst>
              </a:tr>
            </a:tbl>
          </a:graphicData>
        </a:graphic>
      </p:graphicFrame>
      <p:graphicFrame>
        <p:nvGraphicFramePr>
          <p:cNvPr id="12" name="Table 11">
            <a:extLst>
              <a:ext uri="{FF2B5EF4-FFF2-40B4-BE49-F238E27FC236}">
                <a16:creationId xmlns:a16="http://schemas.microsoft.com/office/drawing/2014/main" id="{B43F2452-AAEB-4E40-AEE5-B156871F1A8B}"/>
              </a:ext>
            </a:extLst>
          </p:cNvPr>
          <p:cNvGraphicFramePr>
            <a:graphicFrameLocks noGrp="1"/>
          </p:cNvGraphicFramePr>
          <p:nvPr>
            <p:extLst>
              <p:ext uri="{D42A27DB-BD31-4B8C-83A1-F6EECF244321}">
                <p14:modId xmlns:p14="http://schemas.microsoft.com/office/powerpoint/2010/main" val="3348869162"/>
              </p:ext>
            </p:extLst>
          </p:nvPr>
        </p:nvGraphicFramePr>
        <p:xfrm>
          <a:off x="7627967" y="1042094"/>
          <a:ext cx="2498164" cy="2300778"/>
        </p:xfrm>
        <a:graphic>
          <a:graphicData uri="http://schemas.openxmlformats.org/drawingml/2006/table">
            <a:tbl>
              <a:tblPr firstRow="1" bandRow="1">
                <a:tableStyleId>{5C22544A-7EE6-4342-B048-85BDC9FD1C3A}</a:tableStyleId>
              </a:tblPr>
              <a:tblGrid>
                <a:gridCol w="767888">
                  <a:extLst>
                    <a:ext uri="{9D8B030D-6E8A-4147-A177-3AD203B41FA5}">
                      <a16:colId xmlns:a16="http://schemas.microsoft.com/office/drawing/2014/main" val="3544854340"/>
                    </a:ext>
                  </a:extLst>
                </a:gridCol>
                <a:gridCol w="820088">
                  <a:extLst>
                    <a:ext uri="{9D8B030D-6E8A-4147-A177-3AD203B41FA5}">
                      <a16:colId xmlns:a16="http://schemas.microsoft.com/office/drawing/2014/main" val="2004349878"/>
                    </a:ext>
                  </a:extLst>
                </a:gridCol>
                <a:gridCol w="910188">
                  <a:extLst>
                    <a:ext uri="{9D8B030D-6E8A-4147-A177-3AD203B41FA5}">
                      <a16:colId xmlns:a16="http://schemas.microsoft.com/office/drawing/2014/main" val="2751834391"/>
                    </a:ext>
                  </a:extLst>
                </a:gridCol>
              </a:tblGrid>
              <a:tr h="307263">
                <a:tc>
                  <a:txBody>
                    <a:bodyPr/>
                    <a:lstStyle/>
                    <a:p>
                      <a:pPr algn="ctr"/>
                      <a:r>
                        <a:rPr lang="en-GB" sz="1200" dirty="0"/>
                        <a:t>Desk number</a:t>
                      </a:r>
                    </a:p>
                  </a:txBody>
                  <a:tcPr/>
                </a:tc>
                <a:tc>
                  <a:txBody>
                    <a:bodyPr/>
                    <a:lstStyle/>
                    <a:p>
                      <a:pPr algn="ctr"/>
                      <a:r>
                        <a:rPr lang="en-GB" sz="1200" dirty="0"/>
                        <a:t>Average Occ</a:t>
                      </a:r>
                    </a:p>
                  </a:txBody>
                  <a:tcPr/>
                </a:tc>
                <a:tc>
                  <a:txBody>
                    <a:bodyPr/>
                    <a:lstStyle/>
                    <a:p>
                      <a:pPr algn="ctr"/>
                      <a:r>
                        <a:rPr lang="en-GB" sz="1200" dirty="0"/>
                        <a:t>Set up</a:t>
                      </a:r>
                    </a:p>
                  </a:txBody>
                  <a:tcPr/>
                </a:tc>
                <a:extLst>
                  <a:ext uri="{0D108BD9-81ED-4DB2-BD59-A6C34878D82A}">
                    <a16:rowId xmlns:a16="http://schemas.microsoft.com/office/drawing/2014/main" val="3356985713"/>
                  </a:ext>
                </a:extLst>
              </a:tr>
              <a:tr h="307263">
                <a:tc>
                  <a:txBody>
                    <a:bodyPr/>
                    <a:lstStyle/>
                    <a:p>
                      <a:pPr algn="ctr"/>
                      <a:r>
                        <a:rPr lang="en-GB" sz="1200" dirty="0"/>
                        <a:t>45</a:t>
                      </a:r>
                    </a:p>
                  </a:txBody>
                  <a:tcPr/>
                </a:tc>
                <a:tc>
                  <a:txBody>
                    <a:bodyPr/>
                    <a:lstStyle/>
                    <a:p>
                      <a:pPr algn="ctr"/>
                      <a:r>
                        <a:rPr lang="en-GB" sz="1200" dirty="0"/>
                        <a:t>29%</a:t>
                      </a:r>
                    </a:p>
                  </a:txBody>
                  <a:tcPr/>
                </a:tc>
                <a:tc>
                  <a:txBody>
                    <a:bodyPr/>
                    <a:lstStyle/>
                    <a:p>
                      <a:pPr algn="ctr"/>
                      <a:r>
                        <a:rPr lang="en-GB" sz="1200" dirty="0"/>
                        <a:t>Full</a:t>
                      </a:r>
                    </a:p>
                  </a:txBody>
                  <a:tcPr/>
                </a:tc>
                <a:extLst>
                  <a:ext uri="{0D108BD9-81ED-4DB2-BD59-A6C34878D82A}">
                    <a16:rowId xmlns:a16="http://schemas.microsoft.com/office/drawing/2014/main" val="2435828305"/>
                  </a:ext>
                </a:extLst>
              </a:tr>
              <a:tr h="307263">
                <a:tc>
                  <a:txBody>
                    <a:bodyPr/>
                    <a:lstStyle/>
                    <a:p>
                      <a:pPr algn="ctr"/>
                      <a:r>
                        <a:rPr lang="en-GB" sz="1200" dirty="0"/>
                        <a:t>46</a:t>
                      </a:r>
                    </a:p>
                  </a:txBody>
                  <a:tcPr/>
                </a:tc>
                <a:tc>
                  <a:txBody>
                    <a:bodyPr/>
                    <a:lstStyle/>
                    <a:p>
                      <a:pPr algn="ctr"/>
                      <a:r>
                        <a:rPr lang="en-GB" sz="1200" dirty="0"/>
                        <a:t>2%</a:t>
                      </a:r>
                    </a:p>
                  </a:txBody>
                  <a:tcPr/>
                </a:tc>
                <a:tc>
                  <a:txBody>
                    <a:bodyPr/>
                    <a:lstStyle/>
                    <a:p>
                      <a:pPr algn="ctr"/>
                      <a:r>
                        <a:rPr lang="en-GB" sz="1200" dirty="0"/>
                        <a:t>Power only</a:t>
                      </a:r>
                    </a:p>
                  </a:txBody>
                  <a:tcPr/>
                </a:tc>
                <a:extLst>
                  <a:ext uri="{0D108BD9-81ED-4DB2-BD59-A6C34878D82A}">
                    <a16:rowId xmlns:a16="http://schemas.microsoft.com/office/drawing/2014/main" val="2520711763"/>
                  </a:ext>
                </a:extLst>
              </a:tr>
              <a:tr h="307263">
                <a:tc>
                  <a:txBody>
                    <a:bodyPr/>
                    <a:lstStyle/>
                    <a:p>
                      <a:pPr algn="ctr"/>
                      <a:r>
                        <a:rPr lang="en-GB" sz="1200" dirty="0"/>
                        <a:t>47</a:t>
                      </a:r>
                    </a:p>
                  </a:txBody>
                  <a:tcPr/>
                </a:tc>
                <a:tc>
                  <a:txBody>
                    <a:bodyPr/>
                    <a:lstStyle/>
                    <a:p>
                      <a:pPr algn="ctr"/>
                      <a:r>
                        <a:rPr lang="en-GB" sz="1200" dirty="0"/>
                        <a:t>7%</a:t>
                      </a:r>
                    </a:p>
                  </a:txBody>
                  <a:tcPr/>
                </a:tc>
                <a:tc>
                  <a:txBody>
                    <a:bodyPr/>
                    <a:lstStyle/>
                    <a:p>
                      <a:pPr algn="ctr"/>
                      <a:r>
                        <a:rPr lang="en-GB" sz="1200" dirty="0"/>
                        <a:t>Full</a:t>
                      </a:r>
                    </a:p>
                  </a:txBody>
                  <a:tcPr/>
                </a:tc>
                <a:extLst>
                  <a:ext uri="{0D108BD9-81ED-4DB2-BD59-A6C34878D82A}">
                    <a16:rowId xmlns:a16="http://schemas.microsoft.com/office/drawing/2014/main" val="2739600909"/>
                  </a:ext>
                </a:extLst>
              </a:tr>
              <a:tr h="307263">
                <a:tc>
                  <a:txBody>
                    <a:bodyPr/>
                    <a:lstStyle/>
                    <a:p>
                      <a:pPr algn="ctr"/>
                      <a:r>
                        <a:rPr lang="en-GB" sz="1200" dirty="0"/>
                        <a:t>48</a:t>
                      </a:r>
                    </a:p>
                  </a:txBody>
                  <a:tcPr/>
                </a:tc>
                <a:tc>
                  <a:txBody>
                    <a:bodyPr/>
                    <a:lstStyle/>
                    <a:p>
                      <a:pPr algn="ctr"/>
                      <a:r>
                        <a:rPr lang="en-GB" sz="1200" dirty="0"/>
                        <a:t>1%</a:t>
                      </a:r>
                    </a:p>
                  </a:txBody>
                  <a:tcPr/>
                </a:tc>
                <a:tc>
                  <a:txBody>
                    <a:bodyPr/>
                    <a:lstStyle/>
                    <a:p>
                      <a:pPr algn="ctr"/>
                      <a:r>
                        <a:rPr lang="en-GB" sz="1200" dirty="0"/>
                        <a:t>Power only</a:t>
                      </a:r>
                    </a:p>
                  </a:txBody>
                  <a:tcPr/>
                </a:tc>
                <a:extLst>
                  <a:ext uri="{0D108BD9-81ED-4DB2-BD59-A6C34878D82A}">
                    <a16:rowId xmlns:a16="http://schemas.microsoft.com/office/drawing/2014/main" val="2455750943"/>
                  </a:ext>
                </a:extLst>
              </a:tr>
              <a:tr h="307263">
                <a:tc>
                  <a:txBody>
                    <a:bodyPr/>
                    <a:lstStyle/>
                    <a:p>
                      <a:pPr algn="ctr"/>
                      <a:r>
                        <a:rPr lang="en-GB" sz="1200" dirty="0"/>
                        <a:t>49</a:t>
                      </a:r>
                    </a:p>
                  </a:txBody>
                  <a:tcPr/>
                </a:tc>
                <a:tc>
                  <a:txBody>
                    <a:bodyPr/>
                    <a:lstStyle/>
                    <a:p>
                      <a:pPr algn="ctr"/>
                      <a:r>
                        <a:rPr lang="en-GB" sz="1200" dirty="0"/>
                        <a:t>19%</a:t>
                      </a:r>
                    </a:p>
                  </a:txBody>
                  <a:tcPr/>
                </a:tc>
                <a:tc>
                  <a:txBody>
                    <a:bodyPr/>
                    <a:lstStyle/>
                    <a:p>
                      <a:pPr algn="ctr"/>
                      <a:r>
                        <a:rPr lang="en-GB" sz="1200" dirty="0"/>
                        <a:t>Full</a:t>
                      </a:r>
                    </a:p>
                  </a:txBody>
                  <a:tcPr/>
                </a:tc>
                <a:extLst>
                  <a:ext uri="{0D108BD9-81ED-4DB2-BD59-A6C34878D82A}">
                    <a16:rowId xmlns:a16="http://schemas.microsoft.com/office/drawing/2014/main" val="3984136345"/>
                  </a:ext>
                </a:extLst>
              </a:tr>
              <a:tr h="307263">
                <a:tc>
                  <a:txBody>
                    <a:bodyPr/>
                    <a:lstStyle/>
                    <a:p>
                      <a:pPr algn="ctr"/>
                      <a:r>
                        <a:rPr lang="en-GB" sz="1200" dirty="0"/>
                        <a:t>50</a:t>
                      </a:r>
                    </a:p>
                  </a:txBody>
                  <a:tcPr/>
                </a:tc>
                <a:tc>
                  <a:txBody>
                    <a:bodyPr/>
                    <a:lstStyle/>
                    <a:p>
                      <a:pPr algn="ctr"/>
                      <a:r>
                        <a:rPr lang="en-GB" sz="1200" dirty="0"/>
                        <a:t>3%</a:t>
                      </a:r>
                    </a:p>
                  </a:txBody>
                  <a:tcPr/>
                </a:tc>
                <a:tc>
                  <a:txBody>
                    <a:bodyPr/>
                    <a:lstStyle/>
                    <a:p>
                      <a:pPr algn="ctr"/>
                      <a:r>
                        <a:rPr lang="en-GB" sz="1200" dirty="0"/>
                        <a:t>Power only</a:t>
                      </a:r>
                    </a:p>
                  </a:txBody>
                  <a:tcPr/>
                </a:tc>
                <a:extLst>
                  <a:ext uri="{0D108BD9-81ED-4DB2-BD59-A6C34878D82A}">
                    <a16:rowId xmlns:a16="http://schemas.microsoft.com/office/drawing/2014/main" val="2875421680"/>
                  </a:ext>
                </a:extLst>
              </a:tr>
            </a:tbl>
          </a:graphicData>
        </a:graphic>
      </p:graphicFrame>
      <p:pic>
        <p:nvPicPr>
          <p:cNvPr id="4" name="Picture 3">
            <a:extLst>
              <a:ext uri="{FF2B5EF4-FFF2-40B4-BE49-F238E27FC236}">
                <a16:creationId xmlns:a16="http://schemas.microsoft.com/office/drawing/2014/main" id="{49451C70-AE0C-4CD4-8946-58978D2E254E}"/>
              </a:ext>
            </a:extLst>
          </p:cNvPr>
          <p:cNvPicPr>
            <a:picLocks noChangeAspect="1"/>
          </p:cNvPicPr>
          <p:nvPr/>
        </p:nvPicPr>
        <p:blipFill rotWithShape="1">
          <a:blip r:embed="rId2"/>
          <a:srcRect l="34857" t="28732" r="16551" b="31102"/>
          <a:stretch/>
        </p:blipFill>
        <p:spPr>
          <a:xfrm>
            <a:off x="339239" y="1096144"/>
            <a:ext cx="5195454" cy="2415619"/>
          </a:xfrm>
          <a:prstGeom prst="rect">
            <a:avLst/>
          </a:prstGeom>
        </p:spPr>
      </p:pic>
      <p:pic>
        <p:nvPicPr>
          <p:cNvPr id="9" name="Picture 8">
            <a:extLst>
              <a:ext uri="{FF2B5EF4-FFF2-40B4-BE49-F238E27FC236}">
                <a16:creationId xmlns:a16="http://schemas.microsoft.com/office/drawing/2014/main" id="{E16C108B-1BA4-4BBE-8FF9-89F0C6AEC8AA}"/>
              </a:ext>
            </a:extLst>
          </p:cNvPr>
          <p:cNvPicPr>
            <a:picLocks noChangeAspect="1"/>
          </p:cNvPicPr>
          <p:nvPr/>
        </p:nvPicPr>
        <p:blipFill rotWithShape="1">
          <a:blip r:embed="rId3"/>
          <a:srcRect l="38098" t="22627" r="16938" b="26692"/>
          <a:stretch/>
        </p:blipFill>
        <p:spPr>
          <a:xfrm>
            <a:off x="220620" y="3571469"/>
            <a:ext cx="4807528" cy="3048000"/>
          </a:xfrm>
          <a:prstGeom prst="rect">
            <a:avLst/>
          </a:prstGeom>
        </p:spPr>
      </p:pic>
    </p:spTree>
    <p:extLst>
      <p:ext uri="{BB962C8B-B14F-4D97-AF65-F5344CB8AC3E}">
        <p14:creationId xmlns:p14="http://schemas.microsoft.com/office/powerpoint/2010/main" val="1011168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49</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Study pods</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4343401" y="1066580"/>
            <a:ext cx="5836256" cy="1505261"/>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“Study pod had no power.”</a:t>
            </a:r>
          </a:p>
          <a:p>
            <a:endParaRPr lang="en-GB" sz="1400" dirty="0">
              <a:solidFill>
                <a:schemeClr val="tx1"/>
              </a:solidFill>
            </a:endParaRPr>
          </a:p>
          <a:p>
            <a:pPr algn="ctr"/>
            <a:r>
              <a:rPr lang="en-GB" sz="1400" dirty="0">
                <a:solidFill>
                  <a:schemeClr val="tx1"/>
                </a:solidFill>
              </a:rPr>
              <a:t>“Study pods - as these were in the main area they were not noise isolated so difficult to focus at times.”</a:t>
            </a:r>
          </a:p>
          <a:p>
            <a:pPr algn="ctr"/>
            <a:endParaRPr lang="en-GB" sz="1400" dirty="0">
              <a:solidFill>
                <a:schemeClr val="tx1"/>
              </a:solidFill>
            </a:endParaRPr>
          </a:p>
          <a:p>
            <a:pPr algn="ctr"/>
            <a:r>
              <a:rPr lang="en-GB" sz="1400" dirty="0">
                <a:solidFill>
                  <a:schemeClr val="tx1"/>
                </a:solidFill>
              </a:rPr>
              <a:t>“The study pods don't isolate you either so are no different from the main workstation desks.” </a:t>
            </a:r>
          </a:p>
        </p:txBody>
      </p:sp>
      <p:sp>
        <p:nvSpPr>
          <p:cNvPr id="10" name="TextBox 9">
            <a:extLst>
              <a:ext uri="{FF2B5EF4-FFF2-40B4-BE49-F238E27FC236}">
                <a16:creationId xmlns:a16="http://schemas.microsoft.com/office/drawing/2014/main" id="{7323F020-9345-4B93-9557-0087D53BD248}"/>
              </a:ext>
            </a:extLst>
          </p:cNvPr>
          <p:cNvSpPr txBox="1"/>
          <p:nvPr/>
        </p:nvSpPr>
        <p:spPr>
          <a:xfrm>
            <a:off x="849002" y="3994398"/>
            <a:ext cx="244320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4735449" y="3990686"/>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4735449" y="4363730"/>
            <a:ext cx="4005746" cy="338554"/>
          </a:xfrm>
          <a:prstGeom prst="rect">
            <a:avLst/>
          </a:prstGeom>
          <a:noFill/>
        </p:spPr>
        <p:txBody>
          <a:bodyPr wrap="square" rtlCol="0">
            <a:spAutoFit/>
          </a:bodyPr>
          <a:lstStyle/>
          <a:p>
            <a:r>
              <a:rPr lang="en-GB" sz="1600" dirty="0"/>
              <a:t>*based on 19 users who said used them</a:t>
            </a:r>
          </a:p>
        </p:txBody>
      </p:sp>
      <p:pic>
        <p:nvPicPr>
          <p:cNvPr id="13" name="Picture 12">
            <a:extLst>
              <a:ext uri="{FF2B5EF4-FFF2-40B4-BE49-F238E27FC236}">
                <a16:creationId xmlns:a16="http://schemas.microsoft.com/office/drawing/2014/main" id="{5E884862-2A4B-4BEA-878E-781186620749}"/>
              </a:ext>
            </a:extLst>
          </p:cNvPr>
          <p:cNvPicPr>
            <a:picLocks noChangeAspect="1"/>
          </p:cNvPicPr>
          <p:nvPr/>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12156" y="898661"/>
            <a:ext cx="3268755" cy="2666615"/>
          </a:xfrm>
          <a:prstGeom prst="rect">
            <a:avLst/>
          </a:prstGeom>
        </p:spPr>
      </p:pic>
      <p:pic>
        <p:nvPicPr>
          <p:cNvPr id="6" name="Picture 5">
            <a:extLst>
              <a:ext uri="{FF2B5EF4-FFF2-40B4-BE49-F238E27FC236}">
                <a16:creationId xmlns:a16="http://schemas.microsoft.com/office/drawing/2014/main" id="{AC0FCEE2-420B-4F53-9C7E-1FBC80B1A5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83444" y="4092725"/>
            <a:ext cx="3195776" cy="3053464"/>
          </a:xfrm>
          <a:prstGeom prst="rect">
            <a:avLst/>
          </a:prstGeom>
        </p:spPr>
      </p:pic>
      <p:pic>
        <p:nvPicPr>
          <p:cNvPr id="8" name="Picture 7">
            <a:extLst>
              <a:ext uri="{FF2B5EF4-FFF2-40B4-BE49-F238E27FC236}">
                <a16:creationId xmlns:a16="http://schemas.microsoft.com/office/drawing/2014/main" id="{F1333E6F-7BFB-4686-B028-F6AB2B6B337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60120" y="3918839"/>
            <a:ext cx="3420024" cy="3267725"/>
          </a:xfrm>
          <a:prstGeom prst="rect">
            <a:avLst/>
          </a:prstGeom>
        </p:spPr>
      </p:pic>
      <p:sp>
        <p:nvSpPr>
          <p:cNvPr id="11" name="Rectangle: Rounded Corners 10">
            <a:extLst>
              <a:ext uri="{FF2B5EF4-FFF2-40B4-BE49-F238E27FC236}">
                <a16:creationId xmlns:a16="http://schemas.microsoft.com/office/drawing/2014/main" id="{EEB9E48C-E6E9-484C-819E-5C645EEE5A2D}"/>
              </a:ext>
            </a:extLst>
          </p:cNvPr>
          <p:cNvSpPr/>
          <p:nvPr/>
        </p:nvSpPr>
        <p:spPr>
          <a:xfrm>
            <a:off x="4343400" y="2645967"/>
            <a:ext cx="5836256" cy="994868"/>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sz="1400" dirty="0">
              <a:solidFill>
                <a:schemeClr val="tx1"/>
              </a:solidFill>
            </a:endParaRPr>
          </a:p>
          <a:p>
            <a:pPr algn="ctr"/>
            <a:r>
              <a:rPr lang="en-GB" sz="1400" dirty="0">
                <a:solidFill>
                  <a:schemeClr val="tx1"/>
                </a:solidFill>
              </a:rPr>
              <a:t>“The study pods were my preferred individual workstation option, although the quality of those supplied was not great.”</a:t>
            </a:r>
          </a:p>
          <a:p>
            <a:pPr algn="ctr"/>
            <a:endParaRPr lang="en-GB" sz="1400" dirty="0">
              <a:solidFill>
                <a:schemeClr val="tx1"/>
              </a:solidFill>
            </a:endParaRPr>
          </a:p>
        </p:txBody>
      </p:sp>
    </p:spTree>
    <p:extLst>
      <p:ext uri="{BB962C8B-B14F-4D97-AF65-F5344CB8AC3E}">
        <p14:creationId xmlns:p14="http://schemas.microsoft.com/office/powerpoint/2010/main" val="1188190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F1380CC-544C-4B4F-94AF-906482873E2F}"/>
              </a:ext>
            </a:extLst>
          </p:cNvPr>
          <p:cNvSpPr>
            <a:spLocks noGrp="1"/>
          </p:cNvSpPr>
          <p:nvPr>
            <p:ph type="body" sz="quarter" idx="19"/>
          </p:nvPr>
        </p:nvSpPr>
        <p:spPr>
          <a:xfrm>
            <a:off x="184037" y="894187"/>
            <a:ext cx="10312626" cy="570769"/>
          </a:xfrm>
        </p:spPr>
        <p:txBody>
          <a:bodyPr/>
          <a:lstStyle/>
          <a:p>
            <a:r>
              <a:rPr lang="en-GB" dirty="0"/>
              <a:t>What the pilot should achieve – Pilot 1 approach</a:t>
            </a:r>
          </a:p>
        </p:txBody>
      </p:sp>
      <p:sp>
        <p:nvSpPr>
          <p:cNvPr id="6" name="Slide Number Placeholder 5">
            <a:extLst>
              <a:ext uri="{FF2B5EF4-FFF2-40B4-BE49-F238E27FC236}">
                <a16:creationId xmlns:a16="http://schemas.microsoft.com/office/drawing/2014/main" id="{6CC94065-2E03-4A55-9D84-1D0906C1F03C}"/>
              </a:ext>
            </a:extLst>
          </p:cNvPr>
          <p:cNvSpPr>
            <a:spLocks noGrp="1"/>
          </p:cNvSpPr>
          <p:nvPr>
            <p:ph type="sldNum" sz="quarter" idx="4"/>
          </p:nvPr>
        </p:nvSpPr>
        <p:spPr/>
        <p:txBody>
          <a:bodyPr/>
          <a:lstStyle/>
          <a:p>
            <a:fld id="{9350A4DD-A22B-49B1-926C-965716516F84}" type="slidenum">
              <a:rPr lang="en-GB" smtClean="0"/>
              <a:pPr/>
              <a:t>5</a:t>
            </a:fld>
            <a:endParaRPr lang="en-GB"/>
          </a:p>
        </p:txBody>
      </p:sp>
      <p:graphicFrame>
        <p:nvGraphicFramePr>
          <p:cNvPr id="3" name="Diagram 2">
            <a:extLst>
              <a:ext uri="{FF2B5EF4-FFF2-40B4-BE49-F238E27FC236}">
                <a16:creationId xmlns:a16="http://schemas.microsoft.com/office/drawing/2014/main" id="{F118995A-509F-40E0-A8FB-B18995DEF273}"/>
              </a:ext>
            </a:extLst>
          </p:cNvPr>
          <p:cNvGraphicFramePr/>
          <p:nvPr>
            <p:extLst/>
          </p:nvPr>
        </p:nvGraphicFramePr>
        <p:xfrm>
          <a:off x="393700" y="2082800"/>
          <a:ext cx="9893300" cy="537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6284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50</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High back 2 people pod</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4464424" y="1039154"/>
            <a:ext cx="5661707" cy="1998774"/>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“Nice for socializing but not for working. It is very unpleasant to use them knowing that it is disturbing other people who are trying to work.”</a:t>
            </a:r>
          </a:p>
          <a:p>
            <a:pPr algn="ctr"/>
            <a:endParaRPr lang="en-GB" sz="1400" dirty="0">
              <a:solidFill>
                <a:schemeClr val="tx1"/>
              </a:solidFill>
            </a:endParaRPr>
          </a:p>
          <a:p>
            <a:pPr algn="ctr"/>
            <a:r>
              <a:rPr lang="en-GB" sz="1400" dirty="0">
                <a:solidFill>
                  <a:schemeClr val="tx1"/>
                </a:solidFill>
              </a:rPr>
              <a:t>“The 2 person pods aren't sound isolated limiting sensitive discussions.”</a:t>
            </a:r>
          </a:p>
          <a:p>
            <a:pPr algn="ctr"/>
            <a:endParaRPr lang="en-GB" sz="1400" dirty="0">
              <a:solidFill>
                <a:schemeClr val="tx1"/>
              </a:solidFill>
            </a:endParaRPr>
          </a:p>
          <a:p>
            <a:pPr algn="ctr"/>
            <a:r>
              <a:rPr lang="en-GB" sz="1400" dirty="0">
                <a:solidFill>
                  <a:schemeClr val="tx1"/>
                </a:solidFill>
              </a:rPr>
              <a:t>“The meeting in the two people pods disturbed PGRs working right behind it.”</a:t>
            </a:r>
          </a:p>
        </p:txBody>
      </p:sp>
      <p:sp>
        <p:nvSpPr>
          <p:cNvPr id="10" name="TextBox 9">
            <a:extLst>
              <a:ext uri="{FF2B5EF4-FFF2-40B4-BE49-F238E27FC236}">
                <a16:creationId xmlns:a16="http://schemas.microsoft.com/office/drawing/2014/main" id="{7323F020-9345-4B93-9557-0087D53BD248}"/>
              </a:ext>
            </a:extLst>
          </p:cNvPr>
          <p:cNvSpPr txBox="1"/>
          <p:nvPr/>
        </p:nvSpPr>
        <p:spPr>
          <a:xfrm>
            <a:off x="699920" y="4194891"/>
            <a:ext cx="282055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5394923" y="407228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5345906" y="4441620"/>
            <a:ext cx="4005746" cy="276999"/>
          </a:xfrm>
          <a:prstGeom prst="rect">
            <a:avLst/>
          </a:prstGeom>
          <a:noFill/>
        </p:spPr>
        <p:txBody>
          <a:bodyPr wrap="square" rtlCol="0">
            <a:spAutoFit/>
          </a:bodyPr>
          <a:lstStyle/>
          <a:p>
            <a:r>
              <a:rPr lang="en-GB" sz="1200" dirty="0"/>
              <a:t>*based on 32 users who said used them</a:t>
            </a:r>
          </a:p>
        </p:txBody>
      </p:sp>
      <p:pic>
        <p:nvPicPr>
          <p:cNvPr id="8" name="Picture 7">
            <a:extLst>
              <a:ext uri="{FF2B5EF4-FFF2-40B4-BE49-F238E27FC236}">
                <a16:creationId xmlns:a16="http://schemas.microsoft.com/office/drawing/2014/main" id="{BE16FBD7-250C-45EE-A4FF-023C1F98707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65560" y="4099607"/>
            <a:ext cx="3287741" cy="3141334"/>
          </a:xfrm>
          <a:prstGeom prst="rect">
            <a:avLst/>
          </a:prstGeom>
        </p:spPr>
      </p:pic>
      <p:pic>
        <p:nvPicPr>
          <p:cNvPr id="15" name="Picture 14">
            <a:extLst>
              <a:ext uri="{FF2B5EF4-FFF2-40B4-BE49-F238E27FC236}">
                <a16:creationId xmlns:a16="http://schemas.microsoft.com/office/drawing/2014/main" id="{A5363FEB-3461-4BC8-875B-C0C6C41EC4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9920" y="4281427"/>
            <a:ext cx="3097447" cy="2959514"/>
          </a:xfrm>
          <a:prstGeom prst="rect">
            <a:avLst/>
          </a:prstGeom>
        </p:spPr>
      </p:pic>
      <p:pic>
        <p:nvPicPr>
          <p:cNvPr id="17" name="Picture 16">
            <a:extLst>
              <a:ext uri="{FF2B5EF4-FFF2-40B4-BE49-F238E27FC236}">
                <a16:creationId xmlns:a16="http://schemas.microsoft.com/office/drawing/2014/main" id="{28C1C298-1ECA-48E6-897F-185E08777EA7}"/>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99920" y="845189"/>
            <a:ext cx="3091906" cy="2334929"/>
          </a:xfrm>
          <a:prstGeom prst="rect">
            <a:avLst/>
          </a:prstGeom>
        </p:spPr>
      </p:pic>
      <p:sp>
        <p:nvSpPr>
          <p:cNvPr id="13" name="Rectangle: Rounded Corners 12">
            <a:extLst>
              <a:ext uri="{FF2B5EF4-FFF2-40B4-BE49-F238E27FC236}">
                <a16:creationId xmlns:a16="http://schemas.microsoft.com/office/drawing/2014/main" id="{E5DBDBC2-CAEA-4553-A760-84C74CF72A1E}"/>
              </a:ext>
            </a:extLst>
          </p:cNvPr>
          <p:cNvSpPr/>
          <p:nvPr/>
        </p:nvSpPr>
        <p:spPr>
          <a:xfrm>
            <a:off x="4511330" y="3185805"/>
            <a:ext cx="5614801" cy="742796"/>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sz="1400" dirty="0">
              <a:solidFill>
                <a:schemeClr val="tx1"/>
              </a:solidFill>
            </a:endParaRPr>
          </a:p>
          <a:p>
            <a:pPr algn="ctr"/>
            <a:r>
              <a:rPr lang="en-GB" sz="1400" dirty="0">
                <a:solidFill>
                  <a:schemeClr val="tx1"/>
                </a:solidFill>
              </a:rPr>
              <a:t>Pod liked from feedback sessions but in a different location</a:t>
            </a:r>
          </a:p>
          <a:p>
            <a:pPr algn="ctr"/>
            <a:endParaRPr lang="en-GB" sz="1400" dirty="0">
              <a:solidFill>
                <a:schemeClr val="tx1"/>
              </a:solidFill>
            </a:endParaRPr>
          </a:p>
        </p:txBody>
      </p:sp>
    </p:spTree>
    <p:extLst>
      <p:ext uri="{BB962C8B-B14F-4D97-AF65-F5344CB8AC3E}">
        <p14:creationId xmlns:p14="http://schemas.microsoft.com/office/powerpoint/2010/main" val="1759328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51</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30028" y="263648"/>
            <a:ext cx="353174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Soft seating arrangement in open plan area</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4276748" y="1039154"/>
            <a:ext cx="5849383" cy="1695942"/>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“Low soft-seating did not offer adequate privacy and also made you feel like a disturbance to the other open plan area users.”</a:t>
            </a:r>
          </a:p>
          <a:p>
            <a:pPr algn="ctr"/>
            <a:endParaRPr lang="en-GB" sz="1400" dirty="0">
              <a:solidFill>
                <a:schemeClr val="tx1"/>
              </a:solidFill>
            </a:endParaRPr>
          </a:p>
          <a:p>
            <a:pPr algn="ctr"/>
            <a:r>
              <a:rPr lang="en-GB" sz="1400" dirty="0">
                <a:solidFill>
                  <a:schemeClr val="tx1"/>
                </a:solidFill>
              </a:rPr>
              <a:t>“The soft seating was too close to the PGR desks and felt intrusive to their workspace.”</a:t>
            </a:r>
          </a:p>
          <a:p>
            <a:pPr algn="ctr"/>
            <a:endParaRPr lang="en-GB" sz="1400" dirty="0">
              <a:solidFill>
                <a:schemeClr val="tx1"/>
              </a:solidFill>
            </a:endParaRPr>
          </a:p>
          <a:p>
            <a:pPr algn="ctr"/>
            <a:r>
              <a:rPr lang="en-GB" sz="1400" dirty="0">
                <a:solidFill>
                  <a:schemeClr val="tx1"/>
                </a:solidFill>
              </a:rPr>
              <a:t>“Conversations in open pods are difficult because of lack of privacy.”</a:t>
            </a:r>
          </a:p>
        </p:txBody>
      </p:sp>
      <p:sp>
        <p:nvSpPr>
          <p:cNvPr id="10" name="TextBox 9">
            <a:extLst>
              <a:ext uri="{FF2B5EF4-FFF2-40B4-BE49-F238E27FC236}">
                <a16:creationId xmlns:a16="http://schemas.microsoft.com/office/drawing/2014/main" id="{7323F020-9345-4B93-9557-0087D53BD248}"/>
              </a:ext>
            </a:extLst>
          </p:cNvPr>
          <p:cNvSpPr txBox="1"/>
          <p:nvPr/>
        </p:nvSpPr>
        <p:spPr>
          <a:xfrm>
            <a:off x="493267" y="3665803"/>
            <a:ext cx="293761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6120385" y="3639913"/>
            <a:ext cx="312096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6120385" y="4035135"/>
            <a:ext cx="4005746" cy="276999"/>
          </a:xfrm>
          <a:prstGeom prst="rect">
            <a:avLst/>
          </a:prstGeom>
          <a:noFill/>
        </p:spPr>
        <p:txBody>
          <a:bodyPr wrap="square" rtlCol="0">
            <a:spAutoFit/>
          </a:bodyPr>
          <a:lstStyle/>
          <a:p>
            <a:r>
              <a:rPr lang="en-GB" sz="1200" dirty="0"/>
              <a:t>*based on 14 users who said used them</a:t>
            </a:r>
          </a:p>
        </p:txBody>
      </p:sp>
      <p:pic>
        <p:nvPicPr>
          <p:cNvPr id="13" name="Picture 12">
            <a:extLst>
              <a:ext uri="{FF2B5EF4-FFF2-40B4-BE49-F238E27FC236}">
                <a16:creationId xmlns:a16="http://schemas.microsoft.com/office/drawing/2014/main" id="{DD73F319-1338-4E10-BD8F-B021AE1F20A6}"/>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003" y="523262"/>
            <a:ext cx="3531745" cy="2917804"/>
          </a:xfrm>
          <a:prstGeom prst="rect">
            <a:avLst/>
          </a:prstGeom>
        </p:spPr>
      </p:pic>
      <p:pic>
        <p:nvPicPr>
          <p:cNvPr id="4" name="Picture 3">
            <a:extLst>
              <a:ext uri="{FF2B5EF4-FFF2-40B4-BE49-F238E27FC236}">
                <a16:creationId xmlns:a16="http://schemas.microsoft.com/office/drawing/2014/main" id="{64975F5F-19C8-4EC4-8F62-B69EA54EDF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00015" y="3569394"/>
            <a:ext cx="3779622" cy="3611311"/>
          </a:xfrm>
          <a:prstGeom prst="rect">
            <a:avLst/>
          </a:prstGeom>
        </p:spPr>
      </p:pic>
      <p:pic>
        <p:nvPicPr>
          <p:cNvPr id="6" name="Picture 5">
            <a:extLst>
              <a:ext uri="{FF2B5EF4-FFF2-40B4-BE49-F238E27FC236}">
                <a16:creationId xmlns:a16="http://schemas.microsoft.com/office/drawing/2014/main" id="{75C9F19F-FFBF-4B60-A5AD-ECBFA9F3A6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4245" y="3477892"/>
            <a:ext cx="4005746" cy="3827364"/>
          </a:xfrm>
          <a:prstGeom prst="rect">
            <a:avLst/>
          </a:prstGeom>
        </p:spPr>
      </p:pic>
      <p:sp>
        <p:nvSpPr>
          <p:cNvPr id="15" name="Rectangle: Rounded Corners 14">
            <a:extLst>
              <a:ext uri="{FF2B5EF4-FFF2-40B4-BE49-F238E27FC236}">
                <a16:creationId xmlns:a16="http://schemas.microsoft.com/office/drawing/2014/main" id="{603E5CEE-2EBD-47C4-989E-1020C2FEA475}"/>
              </a:ext>
            </a:extLst>
          </p:cNvPr>
          <p:cNvSpPr/>
          <p:nvPr/>
        </p:nvSpPr>
        <p:spPr>
          <a:xfrm>
            <a:off x="4394038" y="2826598"/>
            <a:ext cx="5732093" cy="742796"/>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endParaRPr lang="en-GB" sz="1400" dirty="0">
              <a:solidFill>
                <a:schemeClr val="tx1"/>
              </a:solidFill>
            </a:endParaRPr>
          </a:p>
          <a:p>
            <a:pPr algn="ctr"/>
            <a:r>
              <a:rPr lang="en-GB" sz="1400" dirty="0">
                <a:solidFill>
                  <a:schemeClr val="tx1"/>
                </a:solidFill>
              </a:rPr>
              <a:t>These also used for individual reading by users from the feedback sessions. Thought it nice to be able to sit in a different space other than their desk</a:t>
            </a:r>
          </a:p>
          <a:p>
            <a:pPr algn="ctr"/>
            <a:endParaRPr lang="en-GB" sz="1400" dirty="0">
              <a:solidFill>
                <a:schemeClr val="tx1"/>
              </a:solidFill>
            </a:endParaRPr>
          </a:p>
        </p:txBody>
      </p:sp>
    </p:spTree>
    <p:extLst>
      <p:ext uri="{BB962C8B-B14F-4D97-AF65-F5344CB8AC3E}">
        <p14:creationId xmlns:p14="http://schemas.microsoft.com/office/powerpoint/2010/main" val="2558909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52</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4 people pod</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4452731" y="933774"/>
            <a:ext cx="4980669" cy="1310028"/>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“The four person pod is not a suitable area to have meetings, it is too noisy and open. However it was good for lunch.”</a:t>
            </a:r>
          </a:p>
          <a:p>
            <a:pPr algn="ctr"/>
            <a:endParaRPr lang="en-GB" sz="1400" dirty="0">
              <a:solidFill>
                <a:schemeClr val="tx1"/>
              </a:solidFill>
            </a:endParaRPr>
          </a:p>
          <a:p>
            <a:pPr algn="ctr"/>
            <a:r>
              <a:rPr lang="en-GB" sz="1400" dirty="0">
                <a:solidFill>
                  <a:schemeClr val="tx1"/>
                </a:solidFill>
              </a:rPr>
              <a:t>“Nice for lunch, too noisy for actual work that requires concentration.”</a:t>
            </a:r>
          </a:p>
        </p:txBody>
      </p:sp>
      <p:sp>
        <p:nvSpPr>
          <p:cNvPr id="10" name="TextBox 9">
            <a:extLst>
              <a:ext uri="{FF2B5EF4-FFF2-40B4-BE49-F238E27FC236}">
                <a16:creationId xmlns:a16="http://schemas.microsoft.com/office/drawing/2014/main" id="{7323F020-9345-4B93-9557-0087D53BD248}"/>
              </a:ext>
            </a:extLst>
          </p:cNvPr>
          <p:cNvSpPr txBox="1"/>
          <p:nvPr/>
        </p:nvSpPr>
        <p:spPr>
          <a:xfrm>
            <a:off x="575199" y="3454361"/>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5709601" y="341050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5709601" y="3967748"/>
            <a:ext cx="4005746" cy="276999"/>
          </a:xfrm>
          <a:prstGeom prst="rect">
            <a:avLst/>
          </a:prstGeom>
          <a:noFill/>
        </p:spPr>
        <p:txBody>
          <a:bodyPr wrap="square" rtlCol="0">
            <a:spAutoFit/>
          </a:bodyPr>
          <a:lstStyle/>
          <a:p>
            <a:r>
              <a:rPr lang="en-GB" sz="1200" dirty="0"/>
              <a:t>*based on 21 users who said used them</a:t>
            </a:r>
          </a:p>
        </p:txBody>
      </p:sp>
      <p:pic>
        <p:nvPicPr>
          <p:cNvPr id="11" name="Picture 10">
            <a:extLst>
              <a:ext uri="{FF2B5EF4-FFF2-40B4-BE49-F238E27FC236}">
                <a16:creationId xmlns:a16="http://schemas.microsoft.com/office/drawing/2014/main" id="{0A5A249F-A1BF-458A-81BC-33A643D86424}"/>
              </a:ext>
            </a:extLst>
          </p:cNvPr>
          <p:cNvPicPr>
            <a:picLocks noChangeAspect="1"/>
          </p:cNvPicPr>
          <p:nvPr/>
        </p:nvPicPr>
        <p:blipFill>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96685" y="636103"/>
            <a:ext cx="3501863" cy="2791607"/>
          </a:xfrm>
          <a:prstGeom prst="rect">
            <a:avLst/>
          </a:prstGeom>
        </p:spPr>
      </p:pic>
      <p:pic>
        <p:nvPicPr>
          <p:cNvPr id="2" name="Picture 1">
            <a:extLst>
              <a:ext uri="{FF2B5EF4-FFF2-40B4-BE49-F238E27FC236}">
                <a16:creationId xmlns:a16="http://schemas.microsoft.com/office/drawing/2014/main" id="{E0A4FF56-F900-44A5-BA00-154B8F44DB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6685" y="3410505"/>
            <a:ext cx="4230043" cy="4041673"/>
          </a:xfrm>
          <a:prstGeom prst="rect">
            <a:avLst/>
          </a:prstGeom>
        </p:spPr>
      </p:pic>
      <p:pic>
        <p:nvPicPr>
          <p:cNvPr id="8" name="Picture 7">
            <a:extLst>
              <a:ext uri="{FF2B5EF4-FFF2-40B4-BE49-F238E27FC236}">
                <a16:creationId xmlns:a16="http://schemas.microsoft.com/office/drawing/2014/main" id="{FE566DD2-C9C5-442B-9E33-B4A1571CE9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889382" y="3639027"/>
            <a:ext cx="4005746" cy="3827365"/>
          </a:xfrm>
          <a:prstGeom prst="rect">
            <a:avLst/>
          </a:prstGeom>
        </p:spPr>
      </p:pic>
    </p:spTree>
    <p:extLst>
      <p:ext uri="{BB962C8B-B14F-4D97-AF65-F5344CB8AC3E}">
        <p14:creationId xmlns:p14="http://schemas.microsoft.com/office/powerpoint/2010/main" val="1961517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40F2A-12E3-4D07-B2F9-57EC9D7B6EF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24079" y="3598763"/>
            <a:ext cx="3518979" cy="3362274"/>
          </a:xfrm>
          <a:prstGeom prst="rect">
            <a:avLst/>
          </a:prstGeom>
        </p:spPr>
      </p:pic>
      <p:pic>
        <p:nvPicPr>
          <p:cNvPr id="4" name="Picture 3">
            <a:extLst>
              <a:ext uri="{FF2B5EF4-FFF2-40B4-BE49-F238E27FC236}">
                <a16:creationId xmlns:a16="http://schemas.microsoft.com/office/drawing/2014/main" id="{0CD2FA41-505C-4FE8-BF4C-9F53C58BC8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43023" y="3537021"/>
            <a:ext cx="3677375" cy="3513617"/>
          </a:xfrm>
          <a:prstGeom prst="rect">
            <a:avLst/>
          </a:prstGeom>
        </p:spPr>
      </p:pic>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53</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High table in tea point</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3737325" y="747018"/>
            <a:ext cx="6831717" cy="2675965"/>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spcAft>
                <a:spcPts val="600"/>
              </a:spcAft>
            </a:pPr>
            <a:r>
              <a:rPr lang="en-GB" sz="1400" dirty="0">
                <a:solidFill>
                  <a:schemeClr val="tx1"/>
                </a:solidFill>
              </a:rPr>
              <a:t>“The high-table in the tea point was not audibly screened from the open plan area and made me conscious about creating noise. Plus the chair legs were very annoying!”</a:t>
            </a:r>
          </a:p>
          <a:p>
            <a:pPr algn="ctr">
              <a:spcAft>
                <a:spcPts val="600"/>
              </a:spcAft>
            </a:pPr>
            <a:r>
              <a:rPr lang="en-GB" sz="1400" dirty="0">
                <a:solidFill>
                  <a:schemeClr val="tx1"/>
                </a:solidFill>
              </a:rPr>
              <a:t>“The table and chairs in the tea point is just not practical. The chairs have a wider base than seat, so they're really hard to get into and out of and take up too much space. Instead you could have a sofa and coffee table for people to have their lunch, that would be better.”</a:t>
            </a:r>
          </a:p>
          <a:p>
            <a:pPr algn="ctr">
              <a:spcAft>
                <a:spcPts val="600"/>
              </a:spcAft>
            </a:pPr>
            <a:r>
              <a:rPr lang="en-GB" sz="1400" dirty="0">
                <a:solidFill>
                  <a:schemeClr val="tx1"/>
                </a:solidFill>
              </a:rPr>
              <a:t>“I felt the table in the tea point was too small for the amount of people. It was very busy at lunch so I very rarely used it.” </a:t>
            </a:r>
          </a:p>
          <a:p>
            <a:pPr algn="ctr">
              <a:spcAft>
                <a:spcPts val="600"/>
              </a:spcAft>
            </a:pPr>
            <a:r>
              <a:rPr lang="en-GB" sz="1400" dirty="0">
                <a:solidFill>
                  <a:schemeClr val="tx1"/>
                </a:solidFill>
              </a:rPr>
              <a:t>“The high chairs did not feel stable and also could get quite crowded at peak times.”</a:t>
            </a:r>
          </a:p>
          <a:p>
            <a:pPr algn="ctr">
              <a:spcAft>
                <a:spcPts val="600"/>
              </a:spcAft>
            </a:pPr>
            <a:r>
              <a:rPr lang="en-GB" sz="1400" dirty="0">
                <a:solidFill>
                  <a:schemeClr val="tx1"/>
                </a:solidFill>
              </a:rPr>
              <a:t>“The high table serves no point in comparison to a more accessible height table.”</a:t>
            </a:r>
          </a:p>
        </p:txBody>
      </p:sp>
      <p:sp>
        <p:nvSpPr>
          <p:cNvPr id="10" name="TextBox 9">
            <a:extLst>
              <a:ext uri="{FF2B5EF4-FFF2-40B4-BE49-F238E27FC236}">
                <a16:creationId xmlns:a16="http://schemas.microsoft.com/office/drawing/2014/main" id="{7323F020-9345-4B93-9557-0087D53BD248}"/>
              </a:ext>
            </a:extLst>
          </p:cNvPr>
          <p:cNvSpPr txBox="1"/>
          <p:nvPr/>
        </p:nvSpPr>
        <p:spPr>
          <a:xfrm>
            <a:off x="724079" y="3776532"/>
            <a:ext cx="30132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5709601" y="3598763"/>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5709601" y="3998192"/>
            <a:ext cx="4005746" cy="276999"/>
          </a:xfrm>
          <a:prstGeom prst="rect">
            <a:avLst/>
          </a:prstGeom>
          <a:noFill/>
        </p:spPr>
        <p:txBody>
          <a:bodyPr wrap="square" rtlCol="0">
            <a:spAutoFit/>
          </a:bodyPr>
          <a:lstStyle/>
          <a:p>
            <a:r>
              <a:rPr lang="en-GB" sz="1200" dirty="0"/>
              <a:t>*based on 32 users who said used them</a:t>
            </a:r>
          </a:p>
        </p:txBody>
      </p:sp>
      <p:pic>
        <p:nvPicPr>
          <p:cNvPr id="6" name="Picture 5">
            <a:extLst>
              <a:ext uri="{FF2B5EF4-FFF2-40B4-BE49-F238E27FC236}">
                <a16:creationId xmlns:a16="http://schemas.microsoft.com/office/drawing/2014/main" id="{44F55786-E72A-4DA0-B023-E0DDCF3F9026}"/>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61799" y="973635"/>
            <a:ext cx="2262999" cy="1851676"/>
          </a:xfrm>
          <a:prstGeom prst="rect">
            <a:avLst/>
          </a:prstGeom>
        </p:spPr>
      </p:pic>
      <p:cxnSp>
        <p:nvCxnSpPr>
          <p:cNvPr id="8" name="Straight Arrow Connector 7">
            <a:extLst>
              <a:ext uri="{FF2B5EF4-FFF2-40B4-BE49-F238E27FC236}">
                <a16:creationId xmlns:a16="http://schemas.microsoft.com/office/drawing/2014/main" id="{0F41194C-71D2-4553-A1B9-8D5C6099D006}"/>
              </a:ext>
            </a:extLst>
          </p:cNvPr>
          <p:cNvCxnSpPr>
            <a:cxnSpLocks/>
          </p:cNvCxnSpPr>
          <p:nvPr/>
        </p:nvCxnSpPr>
        <p:spPr>
          <a:xfrm flipH="1" flipV="1">
            <a:off x="4727290" y="3322526"/>
            <a:ext cx="1902110" cy="1535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8596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54</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Meeting rooms</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3610268" y="968404"/>
            <a:ext cx="6451506" cy="2262369"/>
          </a:xfrm>
          <a:prstGeom prst="roundRect">
            <a:avLst/>
          </a:prstGeom>
          <a:noFill/>
          <a:ln w="5715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spcAft>
                <a:spcPts val="600"/>
              </a:spcAft>
            </a:pPr>
            <a:r>
              <a:rPr lang="en-GB" sz="1400" dirty="0">
                <a:solidFill>
                  <a:schemeClr val="tx1"/>
                </a:solidFill>
              </a:rPr>
              <a:t>“Bookable meeting room gets too hot for so many people.”</a:t>
            </a:r>
          </a:p>
          <a:p>
            <a:pPr algn="ctr">
              <a:spcAft>
                <a:spcPts val="600"/>
              </a:spcAft>
            </a:pPr>
            <a:r>
              <a:rPr lang="en-GB" sz="1400" dirty="0">
                <a:solidFill>
                  <a:schemeClr val="tx1"/>
                </a:solidFill>
              </a:rPr>
              <a:t>“The glass front meant that everyone could see everything on the screen which is a problem with confidentiality.”</a:t>
            </a:r>
          </a:p>
          <a:p>
            <a:pPr algn="ctr">
              <a:spcAft>
                <a:spcPts val="600"/>
              </a:spcAft>
            </a:pPr>
            <a:r>
              <a:rPr lang="en-GB" sz="1400" dirty="0">
                <a:solidFill>
                  <a:schemeClr val="tx1"/>
                </a:solidFill>
              </a:rPr>
              <a:t>“The nearest two seats to the display can't see it properly so given the layout if you are having a skype call or similar, they are more suited to 4 person meetings.” </a:t>
            </a:r>
          </a:p>
          <a:p>
            <a:pPr algn="ctr">
              <a:spcAft>
                <a:spcPts val="600"/>
              </a:spcAft>
            </a:pPr>
            <a:r>
              <a:rPr lang="en-GB" sz="1400" dirty="0">
                <a:solidFill>
                  <a:schemeClr val="tx1"/>
                </a:solidFill>
              </a:rPr>
              <a:t>“The booking system is incredibly confusing and not user friendly.” </a:t>
            </a:r>
          </a:p>
          <a:p>
            <a:pPr algn="ctr">
              <a:spcAft>
                <a:spcPts val="600"/>
              </a:spcAft>
            </a:pPr>
            <a:r>
              <a:rPr lang="en-GB" sz="1400" dirty="0">
                <a:solidFill>
                  <a:schemeClr val="tx1"/>
                </a:solidFill>
              </a:rPr>
              <a:t>“More bookable meeting rooms, I understand the next pilot will have more.”</a:t>
            </a:r>
          </a:p>
        </p:txBody>
      </p:sp>
      <p:sp>
        <p:nvSpPr>
          <p:cNvPr id="10" name="TextBox 9">
            <a:extLst>
              <a:ext uri="{FF2B5EF4-FFF2-40B4-BE49-F238E27FC236}">
                <a16:creationId xmlns:a16="http://schemas.microsoft.com/office/drawing/2014/main" id="{7323F020-9345-4B93-9557-0087D53BD248}"/>
              </a:ext>
            </a:extLst>
          </p:cNvPr>
          <p:cNvSpPr txBox="1"/>
          <p:nvPr/>
        </p:nvSpPr>
        <p:spPr>
          <a:xfrm>
            <a:off x="4192195" y="4430853"/>
            <a:ext cx="181396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4192195" y="5492671"/>
            <a:ext cx="181396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3055218" y="5951782"/>
            <a:ext cx="1813962" cy="461665"/>
          </a:xfrm>
          <a:prstGeom prst="rect">
            <a:avLst/>
          </a:prstGeom>
          <a:noFill/>
        </p:spPr>
        <p:txBody>
          <a:bodyPr wrap="square" rtlCol="0">
            <a:spAutoFit/>
          </a:bodyPr>
          <a:lstStyle/>
          <a:p>
            <a:r>
              <a:rPr lang="en-GB" sz="1200" dirty="0"/>
              <a:t>*based on 30 users who said used them.</a:t>
            </a:r>
          </a:p>
        </p:txBody>
      </p:sp>
      <p:pic>
        <p:nvPicPr>
          <p:cNvPr id="11" name="Picture 10">
            <a:extLst>
              <a:ext uri="{FF2B5EF4-FFF2-40B4-BE49-F238E27FC236}">
                <a16:creationId xmlns:a16="http://schemas.microsoft.com/office/drawing/2014/main" id="{1F753067-9D7D-4661-ADCB-E1E18C30F03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4850" y="569761"/>
            <a:ext cx="2879089" cy="2431457"/>
          </a:xfrm>
          <a:prstGeom prst="rect">
            <a:avLst/>
          </a:prstGeom>
        </p:spPr>
      </p:pic>
      <p:pic>
        <p:nvPicPr>
          <p:cNvPr id="2" name="Picture 1">
            <a:extLst>
              <a:ext uri="{FF2B5EF4-FFF2-40B4-BE49-F238E27FC236}">
                <a16:creationId xmlns:a16="http://schemas.microsoft.com/office/drawing/2014/main" id="{628428C6-D660-406A-A286-AF6D5C92D65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3290" y="3348936"/>
            <a:ext cx="2346883" cy="2293530"/>
          </a:xfrm>
          <a:prstGeom prst="rect">
            <a:avLst/>
          </a:prstGeom>
        </p:spPr>
      </p:pic>
      <p:pic>
        <p:nvPicPr>
          <p:cNvPr id="6" name="Picture 5">
            <a:extLst>
              <a:ext uri="{FF2B5EF4-FFF2-40B4-BE49-F238E27FC236}">
                <a16:creationId xmlns:a16="http://schemas.microsoft.com/office/drawing/2014/main" id="{1EF264A8-FA1D-4A7E-8FB3-35AA9216B4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3290" y="4933825"/>
            <a:ext cx="2517347" cy="2405246"/>
          </a:xfrm>
          <a:prstGeom prst="rect">
            <a:avLst/>
          </a:prstGeom>
        </p:spPr>
      </p:pic>
      <p:pic>
        <p:nvPicPr>
          <p:cNvPr id="16" name="Picture 15">
            <a:extLst>
              <a:ext uri="{FF2B5EF4-FFF2-40B4-BE49-F238E27FC236}">
                <a16:creationId xmlns:a16="http://schemas.microsoft.com/office/drawing/2014/main" id="{2727259A-E99B-4B6A-801F-25CD2A398EE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490258" y="3507176"/>
            <a:ext cx="2409607" cy="2354827"/>
          </a:xfrm>
          <a:prstGeom prst="rect">
            <a:avLst/>
          </a:prstGeom>
        </p:spPr>
      </p:pic>
      <p:sp>
        <p:nvSpPr>
          <p:cNvPr id="19" name="TextBox 18">
            <a:extLst>
              <a:ext uri="{FF2B5EF4-FFF2-40B4-BE49-F238E27FC236}">
                <a16:creationId xmlns:a16="http://schemas.microsoft.com/office/drawing/2014/main" id="{68C4C645-33ED-4478-987D-549AC7F4CB14}"/>
              </a:ext>
            </a:extLst>
          </p:cNvPr>
          <p:cNvSpPr txBox="1"/>
          <p:nvPr/>
        </p:nvSpPr>
        <p:spPr>
          <a:xfrm>
            <a:off x="5822634" y="5951782"/>
            <a:ext cx="1925639" cy="461665"/>
          </a:xfrm>
          <a:prstGeom prst="rect">
            <a:avLst/>
          </a:prstGeom>
          <a:noFill/>
        </p:spPr>
        <p:txBody>
          <a:bodyPr wrap="square" rtlCol="0">
            <a:spAutoFit/>
          </a:bodyPr>
          <a:lstStyle/>
          <a:p>
            <a:r>
              <a:rPr lang="en-GB" sz="1200" dirty="0"/>
              <a:t>*based on 31 users who said used them</a:t>
            </a:r>
          </a:p>
        </p:txBody>
      </p:sp>
      <p:pic>
        <p:nvPicPr>
          <p:cNvPr id="20" name="Picture 19">
            <a:extLst>
              <a:ext uri="{FF2B5EF4-FFF2-40B4-BE49-F238E27FC236}">
                <a16:creationId xmlns:a16="http://schemas.microsoft.com/office/drawing/2014/main" id="{E43AEF52-3FB5-43B4-BB3D-BFD941FF5DD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42744" y="5166574"/>
            <a:ext cx="2504636" cy="2393101"/>
          </a:xfrm>
          <a:prstGeom prst="rect">
            <a:avLst/>
          </a:prstGeom>
        </p:spPr>
      </p:pic>
      <p:sp>
        <p:nvSpPr>
          <p:cNvPr id="21" name="TextBox 20">
            <a:extLst>
              <a:ext uri="{FF2B5EF4-FFF2-40B4-BE49-F238E27FC236}">
                <a16:creationId xmlns:a16="http://schemas.microsoft.com/office/drawing/2014/main" id="{770A5555-068B-4E3A-B86D-88F418F769E7}"/>
              </a:ext>
            </a:extLst>
          </p:cNvPr>
          <p:cNvSpPr txBox="1"/>
          <p:nvPr/>
        </p:nvSpPr>
        <p:spPr>
          <a:xfrm>
            <a:off x="333290" y="3184010"/>
            <a:ext cx="251734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Bookable meeting room 1 room</a:t>
            </a:r>
          </a:p>
        </p:txBody>
      </p:sp>
      <p:sp>
        <p:nvSpPr>
          <p:cNvPr id="22" name="TextBox 21">
            <a:extLst>
              <a:ext uri="{FF2B5EF4-FFF2-40B4-BE49-F238E27FC236}">
                <a16:creationId xmlns:a16="http://schemas.microsoft.com/office/drawing/2014/main" id="{82414269-DAB5-4C9E-9499-BF537835B7C4}"/>
              </a:ext>
            </a:extLst>
          </p:cNvPr>
          <p:cNvSpPr txBox="1"/>
          <p:nvPr/>
        </p:nvSpPr>
        <p:spPr>
          <a:xfrm>
            <a:off x="6920780" y="3348936"/>
            <a:ext cx="297908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Non bookable meeting room 2 rooms</a:t>
            </a:r>
          </a:p>
        </p:txBody>
      </p:sp>
    </p:spTree>
    <p:extLst>
      <p:ext uri="{BB962C8B-B14F-4D97-AF65-F5344CB8AC3E}">
        <p14:creationId xmlns:p14="http://schemas.microsoft.com/office/powerpoint/2010/main" val="3436223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55</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5874386" y="353795"/>
            <a:ext cx="4238692"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Bookable meeting room</a:t>
            </a:r>
          </a:p>
          <a:p>
            <a:pPr algn="ctr"/>
            <a:r>
              <a:rPr lang="en-GB" b="1" dirty="0">
                <a:solidFill>
                  <a:srgbClr val="FF0000"/>
                </a:solidFill>
              </a:rPr>
              <a:t>Booking statistics</a:t>
            </a:r>
          </a:p>
          <a:p>
            <a:pPr algn="ctr"/>
            <a:r>
              <a:rPr lang="en-GB" b="1" dirty="0">
                <a:solidFill>
                  <a:srgbClr val="FF0000"/>
                </a:solidFill>
              </a:rPr>
              <a:t>Outlook used as the room booking tool</a:t>
            </a:r>
          </a:p>
        </p:txBody>
      </p:sp>
      <p:pic>
        <p:nvPicPr>
          <p:cNvPr id="2" name="Picture 1">
            <a:extLst>
              <a:ext uri="{FF2B5EF4-FFF2-40B4-BE49-F238E27FC236}">
                <a16:creationId xmlns:a16="http://schemas.microsoft.com/office/drawing/2014/main" id="{8D41B678-6397-427A-B614-577065506D7D}"/>
              </a:ext>
            </a:extLst>
          </p:cNvPr>
          <p:cNvPicPr>
            <a:picLocks noChangeAspect="1"/>
          </p:cNvPicPr>
          <p:nvPr/>
        </p:nvPicPr>
        <p:blipFill>
          <a:blip r:embed="rId3"/>
          <a:stretch>
            <a:fillRect/>
          </a:stretch>
        </p:blipFill>
        <p:spPr>
          <a:xfrm>
            <a:off x="657441" y="1155032"/>
            <a:ext cx="5791544" cy="3319747"/>
          </a:xfrm>
          <a:prstGeom prst="rect">
            <a:avLst/>
          </a:prstGeom>
        </p:spPr>
      </p:pic>
      <p:graphicFrame>
        <p:nvGraphicFramePr>
          <p:cNvPr id="12" name="Table 11">
            <a:extLst>
              <a:ext uri="{FF2B5EF4-FFF2-40B4-BE49-F238E27FC236}">
                <a16:creationId xmlns:a16="http://schemas.microsoft.com/office/drawing/2014/main" id="{DD622461-C418-4534-87E8-343C0DE5576C}"/>
              </a:ext>
            </a:extLst>
          </p:cNvPr>
          <p:cNvGraphicFramePr>
            <a:graphicFrameLocks noGrp="1"/>
          </p:cNvGraphicFramePr>
          <p:nvPr>
            <p:extLst>
              <p:ext uri="{D42A27DB-BD31-4B8C-83A1-F6EECF244321}">
                <p14:modId xmlns:p14="http://schemas.microsoft.com/office/powerpoint/2010/main" val="4131757669"/>
              </p:ext>
            </p:extLst>
          </p:nvPr>
        </p:nvGraphicFramePr>
        <p:xfrm>
          <a:off x="830848" y="5180220"/>
          <a:ext cx="5003799" cy="1333500"/>
        </p:xfrm>
        <a:graphic>
          <a:graphicData uri="http://schemas.openxmlformats.org/drawingml/2006/table">
            <a:tbl>
              <a:tblPr/>
              <a:tblGrid>
                <a:gridCol w="2275031">
                  <a:extLst>
                    <a:ext uri="{9D8B030D-6E8A-4147-A177-3AD203B41FA5}">
                      <a16:colId xmlns:a16="http://schemas.microsoft.com/office/drawing/2014/main" val="1761626064"/>
                    </a:ext>
                  </a:extLst>
                </a:gridCol>
                <a:gridCol w="215763">
                  <a:extLst>
                    <a:ext uri="{9D8B030D-6E8A-4147-A177-3AD203B41FA5}">
                      <a16:colId xmlns:a16="http://schemas.microsoft.com/office/drawing/2014/main" val="3751581695"/>
                    </a:ext>
                  </a:extLst>
                </a:gridCol>
                <a:gridCol w="215763">
                  <a:extLst>
                    <a:ext uri="{9D8B030D-6E8A-4147-A177-3AD203B41FA5}">
                      <a16:colId xmlns:a16="http://schemas.microsoft.com/office/drawing/2014/main" val="1487366609"/>
                    </a:ext>
                  </a:extLst>
                </a:gridCol>
                <a:gridCol w="215763">
                  <a:extLst>
                    <a:ext uri="{9D8B030D-6E8A-4147-A177-3AD203B41FA5}">
                      <a16:colId xmlns:a16="http://schemas.microsoft.com/office/drawing/2014/main" val="3440755970"/>
                    </a:ext>
                  </a:extLst>
                </a:gridCol>
                <a:gridCol w="215763">
                  <a:extLst>
                    <a:ext uri="{9D8B030D-6E8A-4147-A177-3AD203B41FA5}">
                      <a16:colId xmlns:a16="http://schemas.microsoft.com/office/drawing/2014/main" val="3257950065"/>
                    </a:ext>
                  </a:extLst>
                </a:gridCol>
                <a:gridCol w="215763">
                  <a:extLst>
                    <a:ext uri="{9D8B030D-6E8A-4147-A177-3AD203B41FA5}">
                      <a16:colId xmlns:a16="http://schemas.microsoft.com/office/drawing/2014/main" val="3869998120"/>
                    </a:ext>
                  </a:extLst>
                </a:gridCol>
                <a:gridCol w="215763">
                  <a:extLst>
                    <a:ext uri="{9D8B030D-6E8A-4147-A177-3AD203B41FA5}">
                      <a16:colId xmlns:a16="http://schemas.microsoft.com/office/drawing/2014/main" val="4274361324"/>
                    </a:ext>
                  </a:extLst>
                </a:gridCol>
                <a:gridCol w="215763">
                  <a:extLst>
                    <a:ext uri="{9D8B030D-6E8A-4147-A177-3AD203B41FA5}">
                      <a16:colId xmlns:a16="http://schemas.microsoft.com/office/drawing/2014/main" val="385469874"/>
                    </a:ext>
                  </a:extLst>
                </a:gridCol>
                <a:gridCol w="215763">
                  <a:extLst>
                    <a:ext uri="{9D8B030D-6E8A-4147-A177-3AD203B41FA5}">
                      <a16:colId xmlns:a16="http://schemas.microsoft.com/office/drawing/2014/main" val="657415181"/>
                    </a:ext>
                  </a:extLst>
                </a:gridCol>
                <a:gridCol w="215763">
                  <a:extLst>
                    <a:ext uri="{9D8B030D-6E8A-4147-A177-3AD203B41FA5}">
                      <a16:colId xmlns:a16="http://schemas.microsoft.com/office/drawing/2014/main" val="451242229"/>
                    </a:ext>
                  </a:extLst>
                </a:gridCol>
                <a:gridCol w="215763">
                  <a:extLst>
                    <a:ext uri="{9D8B030D-6E8A-4147-A177-3AD203B41FA5}">
                      <a16:colId xmlns:a16="http://schemas.microsoft.com/office/drawing/2014/main" val="3435180454"/>
                    </a:ext>
                  </a:extLst>
                </a:gridCol>
                <a:gridCol w="215763">
                  <a:extLst>
                    <a:ext uri="{9D8B030D-6E8A-4147-A177-3AD203B41FA5}">
                      <a16:colId xmlns:a16="http://schemas.microsoft.com/office/drawing/2014/main" val="816318822"/>
                    </a:ext>
                  </a:extLst>
                </a:gridCol>
                <a:gridCol w="355375">
                  <a:extLst>
                    <a:ext uri="{9D8B030D-6E8A-4147-A177-3AD203B41FA5}">
                      <a16:colId xmlns:a16="http://schemas.microsoft.com/office/drawing/2014/main" val="516702885"/>
                    </a:ext>
                  </a:extLst>
                </a:gridCol>
              </a:tblGrid>
              <a:tr h="190500">
                <a:tc>
                  <a:txBody>
                    <a:bodyPr/>
                    <a:lstStyle/>
                    <a:p>
                      <a:pPr algn="l" fontAlgn="b"/>
                      <a:r>
                        <a:rPr lang="en-GB" sz="1100" b="1" i="0" u="none" strike="noStrike" dirty="0">
                          <a:solidFill>
                            <a:srgbClr val="000000"/>
                          </a:solidFill>
                          <a:effectLst/>
                          <a:latin typeface="Calibri" panose="020F0502020204030204" pitchFamily="34" charset="0"/>
                        </a:rPr>
                        <a:t>Group</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4</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5</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6</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7</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8</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9</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11</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l" fontAlgn="b"/>
                      <a:r>
                        <a:rPr lang="en-GB" sz="1100" b="1" i="0" u="none" strike="noStrike" dirty="0">
                          <a:solidFill>
                            <a:srgbClr val="000000"/>
                          </a:solidFill>
                          <a:effectLst/>
                          <a:latin typeface="Calibri" panose="020F0502020204030204" pitchFamily="34" charset="0"/>
                        </a:rPr>
                        <a:t>Total</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907029509"/>
                  </a:ext>
                </a:extLst>
              </a:tr>
              <a:tr h="190500">
                <a:tc>
                  <a:txBody>
                    <a:bodyPr/>
                    <a:lstStyle/>
                    <a:p>
                      <a:pPr algn="l" fontAlgn="b"/>
                      <a:r>
                        <a:rPr lang="en-GB" sz="1100" b="0" i="0" u="none" strike="noStrike" dirty="0">
                          <a:solidFill>
                            <a:srgbClr val="000000"/>
                          </a:solidFill>
                          <a:effectLst/>
                          <a:latin typeface="Calibri" panose="020F0502020204030204" pitchFamily="34" charset="0"/>
                        </a:rPr>
                        <a:t>CEAS Multiscale Modeling</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5</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5</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7</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5</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8</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5</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10</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7</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4</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7</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r" fontAlgn="b"/>
                      <a:r>
                        <a:rPr lang="en-GB" sz="1100" b="0" i="0" u="none" strike="noStrike" dirty="0">
                          <a:solidFill>
                            <a:srgbClr val="000000"/>
                          </a:solidFill>
                          <a:effectLst/>
                          <a:latin typeface="Calibri" panose="020F0502020204030204" pitchFamily="34" charset="0"/>
                        </a:rPr>
                        <a:t>66</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1971879285"/>
                  </a:ext>
                </a:extLst>
              </a:tr>
              <a:tr h="190500">
                <a:tc>
                  <a:txBody>
                    <a:bodyPr/>
                    <a:lstStyle/>
                    <a:p>
                      <a:pPr algn="l" fontAlgn="b"/>
                      <a:r>
                        <a:rPr lang="en-GB" sz="1100" b="0" i="0" u="none" strike="noStrike" dirty="0">
                          <a:solidFill>
                            <a:srgbClr val="000000"/>
                          </a:solidFill>
                          <a:effectLst/>
                          <a:latin typeface="Calibri" panose="020F0502020204030204" pitchFamily="34" charset="0"/>
                        </a:rPr>
                        <a:t>Faculty Office - Projects Team</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6</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27</a:t>
                      </a:r>
                    </a:p>
                  </a:txBody>
                  <a:tcPr marL="9525" marR="9525" marT="9525" marB="0" anchor="b">
                    <a:lnL>
                      <a:noFill/>
                    </a:lnL>
                    <a:lnR>
                      <a:noFill/>
                    </a:lnR>
                    <a:lnT>
                      <a:noFill/>
                    </a:lnT>
                    <a:lnB>
                      <a:noFill/>
                    </a:lnB>
                  </a:tcPr>
                </a:tc>
                <a:extLst>
                  <a:ext uri="{0D108BD9-81ED-4DB2-BD59-A6C34878D82A}">
                    <a16:rowId xmlns:a16="http://schemas.microsoft.com/office/drawing/2014/main" val="2939947552"/>
                  </a:ext>
                </a:extLst>
              </a:tr>
              <a:tr h="190500">
                <a:tc>
                  <a:txBody>
                    <a:bodyPr/>
                    <a:lstStyle/>
                    <a:p>
                      <a:pPr algn="l" fontAlgn="b"/>
                      <a:r>
                        <a:rPr lang="en-GB" sz="1100" b="0" i="0" u="none" strike="noStrike" dirty="0">
                          <a:solidFill>
                            <a:srgbClr val="000000"/>
                          </a:solidFill>
                          <a:effectLst/>
                          <a:latin typeface="Calibri" panose="020F0502020204030204" pitchFamily="34" charset="0"/>
                        </a:rPr>
                        <a:t>MACE - Space &amp; Autonomous Systems</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20</a:t>
                      </a:r>
                    </a:p>
                  </a:txBody>
                  <a:tcPr marL="9525" marR="9525" marT="9525" marB="0" anchor="b">
                    <a:lnL>
                      <a:noFill/>
                    </a:lnL>
                    <a:lnR>
                      <a:noFill/>
                    </a:lnR>
                    <a:lnT>
                      <a:noFill/>
                    </a:lnT>
                    <a:lnB>
                      <a:noFill/>
                    </a:lnB>
                  </a:tcPr>
                </a:tc>
                <a:extLst>
                  <a:ext uri="{0D108BD9-81ED-4DB2-BD59-A6C34878D82A}">
                    <a16:rowId xmlns:a16="http://schemas.microsoft.com/office/drawing/2014/main" val="136828870"/>
                  </a:ext>
                </a:extLst>
              </a:tr>
              <a:tr h="190500">
                <a:tc>
                  <a:txBody>
                    <a:bodyPr/>
                    <a:lstStyle/>
                    <a:p>
                      <a:pPr algn="l" fontAlgn="b"/>
                      <a:r>
                        <a:rPr lang="en-GB" sz="1100" b="0" i="0" u="none" strike="noStrike" dirty="0">
                          <a:solidFill>
                            <a:srgbClr val="000000"/>
                          </a:solidFill>
                          <a:effectLst/>
                          <a:latin typeface="Calibri" panose="020F0502020204030204" pitchFamily="34" charset="0"/>
                        </a:rPr>
                        <a:t>MACE Discoverer</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1</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GB" sz="1100" b="0" i="0" u="none" strike="noStrike" dirty="0">
                          <a:solidFill>
                            <a:srgbClr val="000000"/>
                          </a:solidFill>
                          <a:effectLst/>
                          <a:latin typeface="Calibri" panose="020F0502020204030204" pitchFamily="34" charset="0"/>
                        </a:rPr>
                        <a:t>20</a:t>
                      </a:r>
                    </a:p>
                  </a:txBody>
                  <a:tcPr marL="9525" marR="9525" marT="9525" marB="0" anchor="b">
                    <a:lnL>
                      <a:noFill/>
                    </a:lnL>
                    <a:lnR>
                      <a:noFill/>
                    </a:lnR>
                    <a:lnT>
                      <a:noFill/>
                    </a:lnT>
                    <a:lnB>
                      <a:noFill/>
                    </a:lnB>
                  </a:tcPr>
                </a:tc>
                <a:extLst>
                  <a:ext uri="{0D108BD9-81ED-4DB2-BD59-A6C34878D82A}">
                    <a16:rowId xmlns:a16="http://schemas.microsoft.com/office/drawing/2014/main" val="1117768428"/>
                  </a:ext>
                </a:extLst>
              </a:tr>
              <a:tr h="190500">
                <a:tc>
                  <a:txBody>
                    <a:bodyPr/>
                    <a:lstStyle/>
                    <a:p>
                      <a:pPr algn="l" fontAlgn="b"/>
                      <a:r>
                        <a:rPr lang="en-GB" sz="1100" b="0" i="0" u="none" strike="noStrike" dirty="0">
                          <a:solidFill>
                            <a:srgbClr val="000000"/>
                          </a:solidFill>
                          <a:effectLst/>
                          <a:latin typeface="Calibri" panose="020F0502020204030204" pitchFamily="34" charset="0"/>
                        </a:rPr>
                        <a:t>MACE School Office</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4</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4</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4</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4</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5</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7</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4</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3</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5</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5</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6</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tc>
                  <a:txBody>
                    <a:bodyPr/>
                    <a:lstStyle/>
                    <a:p>
                      <a:pPr algn="r" fontAlgn="b"/>
                      <a:r>
                        <a:rPr lang="en-GB" sz="1100" b="0" i="0" u="none" strike="noStrike" dirty="0">
                          <a:solidFill>
                            <a:srgbClr val="000000"/>
                          </a:solidFill>
                          <a:effectLst/>
                          <a:latin typeface="Calibri" panose="020F0502020204030204" pitchFamily="34" charset="0"/>
                        </a:rPr>
                        <a:t>51</a:t>
                      </a:r>
                    </a:p>
                  </a:txBody>
                  <a:tcPr marL="9525" marR="9525" marT="9525" marB="0" anchor="b">
                    <a:lnL>
                      <a:noFill/>
                    </a:lnL>
                    <a:lnR>
                      <a:noFill/>
                    </a:lnR>
                    <a:lnT>
                      <a:noFill/>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305508680"/>
                  </a:ext>
                </a:extLst>
              </a:tr>
              <a:tr h="190500">
                <a:tc>
                  <a:txBody>
                    <a:bodyPr/>
                    <a:lstStyle/>
                    <a:p>
                      <a:pPr algn="l" fontAlgn="b"/>
                      <a:r>
                        <a:rPr lang="en-GB" sz="1100" b="1" i="0" u="none" strike="noStrike" dirty="0">
                          <a:solidFill>
                            <a:srgbClr val="000000"/>
                          </a:solidFill>
                          <a:effectLst/>
                          <a:latin typeface="Calibri" panose="020F0502020204030204" pitchFamily="34" charset="0"/>
                        </a:rPr>
                        <a:t>Total</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15</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18</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15</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13</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20</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16</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17</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17</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19</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15</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19</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tc>
                  <a:txBody>
                    <a:bodyPr/>
                    <a:lstStyle/>
                    <a:p>
                      <a:pPr algn="r" fontAlgn="b"/>
                      <a:r>
                        <a:rPr lang="en-GB" sz="1100" b="1" i="0" u="none" strike="noStrike" dirty="0">
                          <a:solidFill>
                            <a:srgbClr val="000000"/>
                          </a:solidFill>
                          <a:effectLst/>
                          <a:latin typeface="Calibri" panose="020F0502020204030204" pitchFamily="34" charset="0"/>
                        </a:rPr>
                        <a:t>184</a:t>
                      </a:r>
                    </a:p>
                  </a:txBody>
                  <a:tcPr marL="9525" marR="9525" marT="9525" marB="0" anchor="b">
                    <a:lnL>
                      <a:noFill/>
                    </a:lnL>
                    <a:lnR>
                      <a:noFill/>
                    </a:lnR>
                    <a:lnT w="6350" cap="flat" cmpd="sng" algn="ctr">
                      <a:solidFill>
                        <a:srgbClr val="8EA9DB"/>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2247436158"/>
                  </a:ext>
                </a:extLst>
              </a:tr>
            </a:tbl>
          </a:graphicData>
        </a:graphic>
      </p:graphicFrame>
      <p:graphicFrame>
        <p:nvGraphicFramePr>
          <p:cNvPr id="13" name="Chart 12">
            <a:extLst>
              <a:ext uri="{FF2B5EF4-FFF2-40B4-BE49-F238E27FC236}">
                <a16:creationId xmlns:a16="http://schemas.microsoft.com/office/drawing/2014/main" id="{8911DA9B-7012-4687-8E10-3AE74A300DFF}"/>
              </a:ext>
            </a:extLst>
          </p:cNvPr>
          <p:cNvGraphicFramePr>
            <a:graphicFrameLocks/>
          </p:cNvGraphicFramePr>
          <p:nvPr>
            <p:extLst>
              <p:ext uri="{D42A27DB-BD31-4B8C-83A1-F6EECF244321}">
                <p14:modId xmlns:p14="http://schemas.microsoft.com/office/powerpoint/2010/main" val="1890085288"/>
              </p:ext>
            </p:extLst>
          </p:nvPr>
        </p:nvGraphicFramePr>
        <p:xfrm>
          <a:off x="5345906" y="4351100"/>
          <a:ext cx="4238692" cy="26022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36831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56</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Bookable meeting room</a:t>
            </a:r>
          </a:p>
          <a:p>
            <a:pPr algn="ctr"/>
            <a:r>
              <a:rPr lang="en-GB" b="1" dirty="0">
                <a:solidFill>
                  <a:srgbClr val="FF0000"/>
                </a:solidFill>
              </a:rPr>
              <a:t>Booking statistics</a:t>
            </a:r>
          </a:p>
        </p:txBody>
      </p:sp>
      <p:graphicFrame>
        <p:nvGraphicFramePr>
          <p:cNvPr id="7" name="Chart 6">
            <a:extLst>
              <a:ext uri="{FF2B5EF4-FFF2-40B4-BE49-F238E27FC236}">
                <a16:creationId xmlns:a16="http://schemas.microsoft.com/office/drawing/2014/main" id="{87BEC043-A3DA-40AC-B0C7-846A1E3A5560}"/>
              </a:ext>
            </a:extLst>
          </p:cNvPr>
          <p:cNvGraphicFramePr>
            <a:graphicFrameLocks/>
          </p:cNvGraphicFramePr>
          <p:nvPr>
            <p:extLst>
              <p:ext uri="{D42A27DB-BD31-4B8C-83A1-F6EECF244321}">
                <p14:modId xmlns:p14="http://schemas.microsoft.com/office/powerpoint/2010/main" val="1662751250"/>
              </p:ext>
            </p:extLst>
          </p:nvPr>
        </p:nvGraphicFramePr>
        <p:xfrm>
          <a:off x="998622" y="1455821"/>
          <a:ext cx="8061158"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Rounded Corners 5">
            <a:extLst>
              <a:ext uri="{FF2B5EF4-FFF2-40B4-BE49-F238E27FC236}">
                <a16:creationId xmlns:a16="http://schemas.microsoft.com/office/drawing/2014/main" id="{7DF36018-DCA7-4BD2-8CF8-544C20172151}"/>
              </a:ext>
            </a:extLst>
          </p:cNvPr>
          <p:cNvSpPr/>
          <p:nvPr/>
        </p:nvSpPr>
        <p:spPr>
          <a:xfrm>
            <a:off x="1515683" y="5257800"/>
            <a:ext cx="7788337" cy="188838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dirty="0">
                <a:solidFill>
                  <a:schemeClr val="tx1"/>
                </a:solidFill>
              </a:rPr>
              <a:t>Pilot 2:</a:t>
            </a:r>
          </a:p>
          <a:p>
            <a:pPr marL="742950" lvl="1" indent="-285750">
              <a:buFont typeface="Arial" panose="020B0604020202020204" pitchFamily="34" charset="0"/>
              <a:buChar char="•"/>
            </a:pPr>
            <a:r>
              <a:rPr lang="en-GB" sz="1400" dirty="0">
                <a:solidFill>
                  <a:schemeClr val="tx1"/>
                </a:solidFill>
              </a:rPr>
              <a:t>Number of bookable meeting rooms increased from 1 to 3 to enable a more vigorous testing of the meeting room set ups. </a:t>
            </a:r>
          </a:p>
          <a:p>
            <a:pPr marL="742950" lvl="1" indent="-285750">
              <a:buFont typeface="Arial" panose="020B0604020202020204" pitchFamily="34" charset="0"/>
              <a:buChar char="•"/>
            </a:pPr>
            <a:r>
              <a:rPr lang="en-GB" sz="1400" dirty="0">
                <a:solidFill>
                  <a:schemeClr val="tx1"/>
                </a:solidFill>
              </a:rPr>
              <a:t>One of the influencing factors was that individuals wanted certainty of a meeting room and set up and due to the limited booking opportunity in Pilot 1 booked a meeting space elsewhere</a:t>
            </a:r>
          </a:p>
          <a:p>
            <a:pPr marL="742950" lvl="1" indent="-285750">
              <a:buFont typeface="Arial" panose="020B0604020202020204" pitchFamily="34" charset="0"/>
              <a:buChar char="•"/>
            </a:pPr>
            <a:r>
              <a:rPr lang="en-GB" sz="1400" dirty="0">
                <a:solidFill>
                  <a:schemeClr val="tx1"/>
                </a:solidFill>
              </a:rPr>
              <a:t>In pilot 2 the project team has also pre booked the meeting rooms for the academic planned student meetings</a:t>
            </a:r>
          </a:p>
          <a:p>
            <a:pPr marL="285750" indent="-285750">
              <a:buFont typeface="Arial" panose="020B0604020202020204" pitchFamily="34" charset="0"/>
              <a:buChar char="•"/>
            </a:pPr>
            <a:endParaRPr lang="en-GB" sz="1400" dirty="0">
              <a:solidFill>
                <a:schemeClr val="tx1"/>
              </a:solidFill>
            </a:endParaRPr>
          </a:p>
        </p:txBody>
      </p:sp>
    </p:spTree>
    <p:extLst>
      <p:ext uri="{BB962C8B-B14F-4D97-AF65-F5344CB8AC3E}">
        <p14:creationId xmlns:p14="http://schemas.microsoft.com/office/powerpoint/2010/main" val="4122850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57</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5476441" y="263648"/>
            <a:ext cx="458533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Soft seating arrangement in entrance</a:t>
            </a:r>
          </a:p>
        </p:txBody>
      </p:sp>
      <p:sp>
        <p:nvSpPr>
          <p:cNvPr id="10" name="TextBox 9">
            <a:extLst>
              <a:ext uri="{FF2B5EF4-FFF2-40B4-BE49-F238E27FC236}">
                <a16:creationId xmlns:a16="http://schemas.microsoft.com/office/drawing/2014/main" id="{7323F020-9345-4B93-9557-0087D53BD248}"/>
              </a:ext>
            </a:extLst>
          </p:cNvPr>
          <p:cNvSpPr txBox="1"/>
          <p:nvPr/>
        </p:nvSpPr>
        <p:spPr>
          <a:xfrm>
            <a:off x="558203" y="3595171"/>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5709601" y="341050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5591258" y="3779837"/>
            <a:ext cx="4005746" cy="276999"/>
          </a:xfrm>
          <a:prstGeom prst="rect">
            <a:avLst/>
          </a:prstGeom>
          <a:noFill/>
        </p:spPr>
        <p:txBody>
          <a:bodyPr wrap="square" rtlCol="0">
            <a:spAutoFit/>
          </a:bodyPr>
          <a:lstStyle/>
          <a:p>
            <a:r>
              <a:rPr lang="en-GB" sz="1200" dirty="0"/>
              <a:t>*based on 16 users who said used them</a:t>
            </a:r>
          </a:p>
        </p:txBody>
      </p:sp>
      <p:pic>
        <p:nvPicPr>
          <p:cNvPr id="13" name="Picture 12">
            <a:extLst>
              <a:ext uri="{FF2B5EF4-FFF2-40B4-BE49-F238E27FC236}">
                <a16:creationId xmlns:a16="http://schemas.microsoft.com/office/drawing/2014/main" id="{DD73F319-1338-4E10-BD8F-B021AE1F20A6}"/>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98009" y="955963"/>
            <a:ext cx="2878383" cy="2378019"/>
          </a:xfrm>
          <a:prstGeom prst="rect">
            <a:avLst/>
          </a:prstGeom>
        </p:spPr>
      </p:pic>
      <p:pic>
        <p:nvPicPr>
          <p:cNvPr id="8" name="Picture 7">
            <a:extLst>
              <a:ext uri="{FF2B5EF4-FFF2-40B4-BE49-F238E27FC236}">
                <a16:creationId xmlns:a16="http://schemas.microsoft.com/office/drawing/2014/main" id="{EBE5EA00-D511-48D4-A9BE-D339A5C1734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6445" y="3333983"/>
            <a:ext cx="4133877" cy="3949790"/>
          </a:xfrm>
          <a:prstGeom prst="rect">
            <a:avLst/>
          </a:prstGeom>
        </p:spPr>
      </p:pic>
      <p:pic>
        <p:nvPicPr>
          <p:cNvPr id="11" name="Picture 10">
            <a:extLst>
              <a:ext uri="{FF2B5EF4-FFF2-40B4-BE49-F238E27FC236}">
                <a16:creationId xmlns:a16="http://schemas.microsoft.com/office/drawing/2014/main" id="{D7ED70D2-F523-463C-BE04-113C50294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20385" y="3395196"/>
            <a:ext cx="4005746" cy="3827365"/>
          </a:xfrm>
          <a:prstGeom prst="rect">
            <a:avLst/>
          </a:prstGeom>
        </p:spPr>
      </p:pic>
      <p:graphicFrame>
        <p:nvGraphicFramePr>
          <p:cNvPr id="3" name="Table 2">
            <a:extLst>
              <a:ext uri="{FF2B5EF4-FFF2-40B4-BE49-F238E27FC236}">
                <a16:creationId xmlns:a16="http://schemas.microsoft.com/office/drawing/2014/main" id="{E22EBAEE-CC7D-4343-960A-3E6C2933B746}"/>
              </a:ext>
            </a:extLst>
          </p:cNvPr>
          <p:cNvGraphicFramePr>
            <a:graphicFrameLocks noGrp="1"/>
          </p:cNvGraphicFramePr>
          <p:nvPr>
            <p:extLst>
              <p:ext uri="{D42A27DB-BD31-4B8C-83A1-F6EECF244321}">
                <p14:modId xmlns:p14="http://schemas.microsoft.com/office/powerpoint/2010/main" val="3741914508"/>
              </p:ext>
            </p:extLst>
          </p:nvPr>
        </p:nvGraphicFramePr>
        <p:xfrm>
          <a:off x="5025951" y="1002312"/>
          <a:ext cx="4899045" cy="2023550"/>
        </p:xfrm>
        <a:graphic>
          <a:graphicData uri="http://schemas.openxmlformats.org/drawingml/2006/table">
            <a:tbl>
              <a:tblPr firstRow="1" bandRow="1">
                <a:tableStyleId>{5C22544A-7EE6-4342-B048-85BDC9FD1C3A}</a:tableStyleId>
              </a:tblPr>
              <a:tblGrid>
                <a:gridCol w="979809">
                  <a:extLst>
                    <a:ext uri="{9D8B030D-6E8A-4147-A177-3AD203B41FA5}">
                      <a16:colId xmlns:a16="http://schemas.microsoft.com/office/drawing/2014/main" val="2067736060"/>
                    </a:ext>
                  </a:extLst>
                </a:gridCol>
                <a:gridCol w="979809">
                  <a:extLst>
                    <a:ext uri="{9D8B030D-6E8A-4147-A177-3AD203B41FA5}">
                      <a16:colId xmlns:a16="http://schemas.microsoft.com/office/drawing/2014/main" val="1470315463"/>
                    </a:ext>
                  </a:extLst>
                </a:gridCol>
                <a:gridCol w="979809">
                  <a:extLst>
                    <a:ext uri="{9D8B030D-6E8A-4147-A177-3AD203B41FA5}">
                      <a16:colId xmlns:a16="http://schemas.microsoft.com/office/drawing/2014/main" val="3816134626"/>
                    </a:ext>
                  </a:extLst>
                </a:gridCol>
                <a:gridCol w="979809">
                  <a:extLst>
                    <a:ext uri="{9D8B030D-6E8A-4147-A177-3AD203B41FA5}">
                      <a16:colId xmlns:a16="http://schemas.microsoft.com/office/drawing/2014/main" val="1416943113"/>
                    </a:ext>
                  </a:extLst>
                </a:gridCol>
                <a:gridCol w="979809">
                  <a:extLst>
                    <a:ext uri="{9D8B030D-6E8A-4147-A177-3AD203B41FA5}">
                      <a16:colId xmlns:a16="http://schemas.microsoft.com/office/drawing/2014/main" val="2007883224"/>
                    </a:ext>
                  </a:extLst>
                </a:gridCol>
              </a:tblGrid>
              <a:tr h="404710">
                <a:tc>
                  <a:txBody>
                    <a:bodyPr/>
                    <a:lstStyle/>
                    <a:p>
                      <a:r>
                        <a:rPr lang="en-GB" sz="1200" dirty="0"/>
                        <a:t>Frequency</a:t>
                      </a:r>
                    </a:p>
                  </a:txBody>
                  <a:tcPr/>
                </a:tc>
                <a:tc>
                  <a:txBody>
                    <a:bodyPr/>
                    <a:lstStyle/>
                    <a:p>
                      <a:pPr algn="ctr"/>
                      <a:r>
                        <a:rPr lang="en-GB" sz="1200" dirty="0"/>
                        <a:t>Academic</a:t>
                      </a:r>
                    </a:p>
                  </a:txBody>
                  <a:tcPr/>
                </a:tc>
                <a:tc>
                  <a:txBody>
                    <a:bodyPr/>
                    <a:lstStyle/>
                    <a:p>
                      <a:pPr algn="ctr"/>
                      <a:r>
                        <a:rPr lang="en-GB" sz="1200" dirty="0"/>
                        <a:t>PDGR</a:t>
                      </a:r>
                    </a:p>
                  </a:txBody>
                  <a:tcPr/>
                </a:tc>
                <a:tc>
                  <a:txBody>
                    <a:bodyPr/>
                    <a:lstStyle/>
                    <a:p>
                      <a:pPr algn="ctr"/>
                      <a:r>
                        <a:rPr lang="en-GB" sz="1200" dirty="0"/>
                        <a:t>PGR</a:t>
                      </a:r>
                    </a:p>
                  </a:txBody>
                  <a:tcPr/>
                </a:tc>
                <a:tc>
                  <a:txBody>
                    <a:bodyPr/>
                    <a:lstStyle/>
                    <a:p>
                      <a:pPr algn="ctr"/>
                      <a:r>
                        <a:rPr lang="en-GB" sz="1200" dirty="0"/>
                        <a:t>PSS</a:t>
                      </a:r>
                    </a:p>
                  </a:txBody>
                  <a:tcPr/>
                </a:tc>
                <a:extLst>
                  <a:ext uri="{0D108BD9-81ED-4DB2-BD59-A6C34878D82A}">
                    <a16:rowId xmlns:a16="http://schemas.microsoft.com/office/drawing/2014/main" val="1615989733"/>
                  </a:ext>
                </a:extLst>
              </a:tr>
              <a:tr h="404710">
                <a:tc>
                  <a:txBody>
                    <a:bodyPr/>
                    <a:lstStyle/>
                    <a:p>
                      <a:r>
                        <a:rPr lang="en-GB" sz="1200" dirty="0"/>
                        <a:t>Rarely</a:t>
                      </a:r>
                    </a:p>
                  </a:txBody>
                  <a:tcPr/>
                </a:tc>
                <a:tc>
                  <a:txBody>
                    <a:bodyPr/>
                    <a:lstStyle/>
                    <a:p>
                      <a:pPr algn="ctr"/>
                      <a:r>
                        <a:rPr lang="en-GB" sz="1200" dirty="0"/>
                        <a:t>2</a:t>
                      </a:r>
                    </a:p>
                  </a:txBody>
                  <a:tcPr/>
                </a:tc>
                <a:tc>
                  <a:txBody>
                    <a:bodyPr/>
                    <a:lstStyle/>
                    <a:p>
                      <a:pPr algn="ctr"/>
                      <a:r>
                        <a:rPr lang="en-GB" sz="1200" dirty="0"/>
                        <a:t>1</a:t>
                      </a:r>
                    </a:p>
                  </a:txBody>
                  <a:tcPr/>
                </a:tc>
                <a:tc>
                  <a:txBody>
                    <a:bodyPr/>
                    <a:lstStyle/>
                    <a:p>
                      <a:pPr algn="ctr"/>
                      <a:r>
                        <a:rPr lang="en-GB" sz="1200" dirty="0"/>
                        <a:t>5</a:t>
                      </a:r>
                    </a:p>
                  </a:txBody>
                  <a:tcPr/>
                </a:tc>
                <a:tc>
                  <a:txBody>
                    <a:bodyPr/>
                    <a:lstStyle/>
                    <a:p>
                      <a:pPr algn="ctr"/>
                      <a:r>
                        <a:rPr lang="en-GB" sz="1200" dirty="0"/>
                        <a:t>2</a:t>
                      </a:r>
                    </a:p>
                  </a:txBody>
                  <a:tcPr/>
                </a:tc>
                <a:extLst>
                  <a:ext uri="{0D108BD9-81ED-4DB2-BD59-A6C34878D82A}">
                    <a16:rowId xmlns:a16="http://schemas.microsoft.com/office/drawing/2014/main" val="4093674771"/>
                  </a:ext>
                </a:extLst>
              </a:tr>
              <a:tr h="404710">
                <a:tc>
                  <a:txBody>
                    <a:bodyPr/>
                    <a:lstStyle/>
                    <a:p>
                      <a:r>
                        <a:rPr lang="en-GB" sz="1200" dirty="0"/>
                        <a:t>Occasionally</a:t>
                      </a:r>
                    </a:p>
                  </a:txBody>
                  <a:tcPr/>
                </a:tc>
                <a:tc>
                  <a:txBody>
                    <a:bodyPr/>
                    <a:lstStyle/>
                    <a:p>
                      <a:pPr algn="ctr"/>
                      <a:r>
                        <a:rPr lang="en-GB" sz="1200" dirty="0"/>
                        <a:t>2</a:t>
                      </a:r>
                    </a:p>
                  </a:txBody>
                  <a:tcPr/>
                </a:tc>
                <a:tc>
                  <a:txBody>
                    <a:bodyPr/>
                    <a:lstStyle/>
                    <a:p>
                      <a:pPr algn="ctr"/>
                      <a:r>
                        <a:rPr lang="en-GB" sz="1200" dirty="0"/>
                        <a:t>0</a:t>
                      </a:r>
                    </a:p>
                  </a:txBody>
                  <a:tcPr/>
                </a:tc>
                <a:tc>
                  <a:txBody>
                    <a:bodyPr/>
                    <a:lstStyle/>
                    <a:p>
                      <a:pPr algn="ctr"/>
                      <a:r>
                        <a:rPr lang="en-GB" sz="1200" dirty="0"/>
                        <a:t>0</a:t>
                      </a:r>
                    </a:p>
                  </a:txBody>
                  <a:tcPr/>
                </a:tc>
                <a:tc>
                  <a:txBody>
                    <a:bodyPr/>
                    <a:lstStyle/>
                    <a:p>
                      <a:pPr algn="ctr"/>
                      <a:r>
                        <a:rPr lang="en-GB" sz="1200" dirty="0"/>
                        <a:t>3</a:t>
                      </a:r>
                    </a:p>
                  </a:txBody>
                  <a:tcPr/>
                </a:tc>
                <a:extLst>
                  <a:ext uri="{0D108BD9-81ED-4DB2-BD59-A6C34878D82A}">
                    <a16:rowId xmlns:a16="http://schemas.microsoft.com/office/drawing/2014/main" val="1254225024"/>
                  </a:ext>
                </a:extLst>
              </a:tr>
              <a:tr h="404710">
                <a:tc>
                  <a:txBody>
                    <a:bodyPr/>
                    <a:lstStyle/>
                    <a:p>
                      <a:r>
                        <a:rPr lang="en-GB" sz="1200" dirty="0"/>
                        <a:t>Most days</a:t>
                      </a:r>
                    </a:p>
                  </a:txBody>
                  <a:tcPr/>
                </a:tc>
                <a:tc>
                  <a:txBody>
                    <a:bodyPr/>
                    <a:lstStyle/>
                    <a:p>
                      <a:pPr algn="ctr"/>
                      <a:r>
                        <a:rPr lang="en-GB" sz="1200" dirty="0"/>
                        <a:t>0</a:t>
                      </a:r>
                    </a:p>
                  </a:txBody>
                  <a:tcPr/>
                </a:tc>
                <a:tc>
                  <a:txBody>
                    <a:bodyPr/>
                    <a:lstStyle/>
                    <a:p>
                      <a:pPr algn="ctr"/>
                      <a:r>
                        <a:rPr lang="en-GB" sz="1200" dirty="0"/>
                        <a:t>0</a:t>
                      </a:r>
                    </a:p>
                  </a:txBody>
                  <a:tcPr/>
                </a:tc>
                <a:tc>
                  <a:txBody>
                    <a:bodyPr/>
                    <a:lstStyle/>
                    <a:p>
                      <a:pPr algn="ctr"/>
                      <a:r>
                        <a:rPr lang="en-GB" sz="1200" dirty="0"/>
                        <a:t>1</a:t>
                      </a:r>
                    </a:p>
                  </a:txBody>
                  <a:tcPr/>
                </a:tc>
                <a:tc>
                  <a:txBody>
                    <a:bodyPr/>
                    <a:lstStyle/>
                    <a:p>
                      <a:pPr algn="ctr"/>
                      <a:r>
                        <a:rPr lang="en-GB" sz="1200" dirty="0"/>
                        <a:t>0</a:t>
                      </a:r>
                    </a:p>
                  </a:txBody>
                  <a:tcPr/>
                </a:tc>
                <a:extLst>
                  <a:ext uri="{0D108BD9-81ED-4DB2-BD59-A6C34878D82A}">
                    <a16:rowId xmlns:a16="http://schemas.microsoft.com/office/drawing/2014/main" val="2096272245"/>
                  </a:ext>
                </a:extLst>
              </a:tr>
              <a:tr h="404710">
                <a:tc>
                  <a:txBody>
                    <a:bodyPr/>
                    <a:lstStyle/>
                    <a:p>
                      <a:r>
                        <a:rPr lang="en-GB" sz="1200" b="1" dirty="0"/>
                        <a:t>Total</a:t>
                      </a:r>
                    </a:p>
                  </a:txBody>
                  <a:tcPr/>
                </a:tc>
                <a:tc>
                  <a:txBody>
                    <a:bodyPr/>
                    <a:lstStyle/>
                    <a:p>
                      <a:pPr algn="ctr"/>
                      <a:r>
                        <a:rPr lang="en-GB" sz="1200" b="1" dirty="0"/>
                        <a:t>4</a:t>
                      </a:r>
                    </a:p>
                  </a:txBody>
                  <a:tcPr/>
                </a:tc>
                <a:tc>
                  <a:txBody>
                    <a:bodyPr/>
                    <a:lstStyle/>
                    <a:p>
                      <a:pPr algn="ctr"/>
                      <a:r>
                        <a:rPr lang="en-GB" sz="1200" b="1" dirty="0"/>
                        <a:t>1</a:t>
                      </a:r>
                    </a:p>
                  </a:txBody>
                  <a:tcPr/>
                </a:tc>
                <a:tc>
                  <a:txBody>
                    <a:bodyPr/>
                    <a:lstStyle/>
                    <a:p>
                      <a:pPr algn="ctr"/>
                      <a:r>
                        <a:rPr lang="en-GB" sz="1200" b="1" dirty="0"/>
                        <a:t>6</a:t>
                      </a:r>
                    </a:p>
                  </a:txBody>
                  <a:tcPr/>
                </a:tc>
                <a:tc>
                  <a:txBody>
                    <a:bodyPr/>
                    <a:lstStyle/>
                    <a:p>
                      <a:pPr algn="ctr"/>
                      <a:r>
                        <a:rPr lang="en-GB" sz="1200" b="1" dirty="0"/>
                        <a:t>5</a:t>
                      </a:r>
                    </a:p>
                  </a:txBody>
                  <a:tcPr/>
                </a:tc>
                <a:extLst>
                  <a:ext uri="{0D108BD9-81ED-4DB2-BD59-A6C34878D82A}">
                    <a16:rowId xmlns:a16="http://schemas.microsoft.com/office/drawing/2014/main" val="1789217930"/>
                  </a:ext>
                </a:extLst>
              </a:tr>
            </a:tbl>
          </a:graphicData>
        </a:graphic>
      </p:graphicFrame>
    </p:spTree>
    <p:extLst>
      <p:ext uri="{BB962C8B-B14F-4D97-AF65-F5344CB8AC3E}">
        <p14:creationId xmlns:p14="http://schemas.microsoft.com/office/powerpoint/2010/main" val="3470908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58</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 storage</a:t>
            </a:r>
          </a:p>
        </p:txBody>
      </p:sp>
      <p:sp>
        <p:nvSpPr>
          <p:cNvPr id="19" name="Rectangle: Rounded Corners 18">
            <a:extLst>
              <a:ext uri="{FF2B5EF4-FFF2-40B4-BE49-F238E27FC236}">
                <a16:creationId xmlns:a16="http://schemas.microsoft.com/office/drawing/2014/main" id="{39A865EE-84F8-4AB9-A6C8-C864AF045EF0}"/>
              </a:ext>
            </a:extLst>
          </p:cNvPr>
          <p:cNvSpPr/>
          <p:nvPr/>
        </p:nvSpPr>
        <p:spPr>
          <a:xfrm>
            <a:off x="147248" y="1244004"/>
            <a:ext cx="3359911" cy="280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Workplace storage met my needs</a:t>
            </a:r>
          </a:p>
        </p:txBody>
      </p:sp>
      <p:sp>
        <p:nvSpPr>
          <p:cNvPr id="20" name="Rectangle: Rounded Corners 19">
            <a:extLst>
              <a:ext uri="{FF2B5EF4-FFF2-40B4-BE49-F238E27FC236}">
                <a16:creationId xmlns:a16="http://schemas.microsoft.com/office/drawing/2014/main" id="{DFAFEC39-D512-40EA-9D83-25477AA6D50F}"/>
              </a:ext>
            </a:extLst>
          </p:cNvPr>
          <p:cNvSpPr/>
          <p:nvPr/>
        </p:nvSpPr>
        <p:spPr>
          <a:xfrm>
            <a:off x="227258" y="3497348"/>
            <a:ext cx="2052927" cy="35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Lockers</a:t>
            </a:r>
          </a:p>
        </p:txBody>
      </p:sp>
      <p:sp>
        <p:nvSpPr>
          <p:cNvPr id="21" name="Rectangle: Rounded Corners 20">
            <a:extLst>
              <a:ext uri="{FF2B5EF4-FFF2-40B4-BE49-F238E27FC236}">
                <a16:creationId xmlns:a16="http://schemas.microsoft.com/office/drawing/2014/main" id="{9CD5B447-43AB-482E-B6C7-A72AAA0D5A37}"/>
              </a:ext>
            </a:extLst>
          </p:cNvPr>
          <p:cNvSpPr/>
          <p:nvPr/>
        </p:nvSpPr>
        <p:spPr>
          <a:xfrm>
            <a:off x="4701099" y="3018127"/>
            <a:ext cx="5575699" cy="1658942"/>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dirty="0">
                <a:solidFill>
                  <a:schemeClr val="tx1"/>
                </a:solidFill>
              </a:rPr>
              <a:t>Pilot 2:</a:t>
            </a:r>
          </a:p>
          <a:p>
            <a:pPr marL="742950" lvl="1" indent="-285750">
              <a:buFont typeface="Arial" panose="020B0604020202020204" pitchFamily="34" charset="0"/>
              <a:buChar char="•"/>
            </a:pPr>
            <a:r>
              <a:rPr lang="en-GB" sz="1400" dirty="0">
                <a:solidFill>
                  <a:schemeClr val="tx1"/>
                </a:solidFill>
              </a:rPr>
              <a:t>Lockers not provided as part of the Academic and PDRA allocation as not used on the whole in Pilot 1</a:t>
            </a:r>
          </a:p>
          <a:p>
            <a:pPr marL="742950" lvl="1" indent="-285750">
              <a:buFont typeface="Arial" panose="020B0604020202020204" pitchFamily="34" charset="0"/>
              <a:buChar char="•"/>
            </a:pPr>
            <a:r>
              <a:rPr lang="en-GB" sz="1400" dirty="0">
                <a:solidFill>
                  <a:schemeClr val="tx1"/>
                </a:solidFill>
              </a:rPr>
              <a:t>PGR students provided with 1, of storage (double that provided in pilot 1) and located by their workplace for storage and ease of access to reference material, etc</a:t>
            </a:r>
          </a:p>
          <a:p>
            <a:pPr marL="285750" indent="-285750">
              <a:buFont typeface="Arial" panose="020B0604020202020204" pitchFamily="34" charset="0"/>
              <a:buChar char="•"/>
            </a:pPr>
            <a:endParaRPr lang="en-GB" sz="1400" dirty="0">
              <a:solidFill>
                <a:schemeClr val="tx1"/>
              </a:solidFill>
            </a:endParaRPr>
          </a:p>
        </p:txBody>
      </p:sp>
      <p:sp>
        <p:nvSpPr>
          <p:cNvPr id="22" name="Rectangle: Rounded Corners 21">
            <a:extLst>
              <a:ext uri="{FF2B5EF4-FFF2-40B4-BE49-F238E27FC236}">
                <a16:creationId xmlns:a16="http://schemas.microsoft.com/office/drawing/2014/main" id="{DBC91A1E-96DD-4CC5-B819-14789F0B0F72}"/>
              </a:ext>
            </a:extLst>
          </p:cNvPr>
          <p:cNvSpPr/>
          <p:nvPr/>
        </p:nvSpPr>
        <p:spPr>
          <a:xfrm>
            <a:off x="4714609" y="1102473"/>
            <a:ext cx="5548682" cy="811047"/>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algn="ctr">
              <a:spcAft>
                <a:spcPts val="600"/>
              </a:spcAft>
            </a:pPr>
            <a:r>
              <a:rPr lang="en-GB" sz="1400" dirty="0">
                <a:solidFill>
                  <a:schemeClr val="tx1"/>
                </a:solidFill>
              </a:rPr>
              <a:t>“The lockable roller part is very good and useful. As is the shelf that is left once they removed the file storage which was no use …’’</a:t>
            </a:r>
          </a:p>
          <a:p>
            <a:pPr algn="ctr">
              <a:spcAft>
                <a:spcPts val="600"/>
              </a:spcAft>
            </a:pPr>
            <a:r>
              <a:rPr lang="en-GB" sz="1400" dirty="0">
                <a:solidFill>
                  <a:schemeClr val="tx1"/>
                </a:solidFill>
              </a:rPr>
              <a:t>Shared equipment, i.e. projector stored in a locker for team use</a:t>
            </a:r>
          </a:p>
        </p:txBody>
      </p:sp>
      <p:sp>
        <p:nvSpPr>
          <p:cNvPr id="23" name="Rectangle: Rounded Corners 22">
            <a:extLst>
              <a:ext uri="{FF2B5EF4-FFF2-40B4-BE49-F238E27FC236}">
                <a16:creationId xmlns:a16="http://schemas.microsoft.com/office/drawing/2014/main" id="{1A33246A-F461-488F-8F17-4816E657EC04}"/>
              </a:ext>
            </a:extLst>
          </p:cNvPr>
          <p:cNvSpPr/>
          <p:nvPr/>
        </p:nvSpPr>
        <p:spPr>
          <a:xfrm>
            <a:off x="4701100" y="2086856"/>
            <a:ext cx="5575699" cy="795750"/>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spcAft>
                <a:spcPts val="600"/>
              </a:spcAft>
            </a:pPr>
            <a:endParaRPr lang="en-GB" sz="1400" dirty="0">
              <a:solidFill>
                <a:schemeClr val="tx1"/>
              </a:solidFill>
            </a:endParaRPr>
          </a:p>
          <a:p>
            <a:pPr algn="ctr">
              <a:spcAft>
                <a:spcPts val="600"/>
              </a:spcAft>
            </a:pPr>
            <a:r>
              <a:rPr lang="en-GB" sz="1400" dirty="0">
                <a:solidFill>
                  <a:schemeClr val="tx1"/>
                </a:solidFill>
              </a:rPr>
              <a:t>“… However the lockable cupboard at the bottom is unusable as you can’t get things in and out of it”</a:t>
            </a:r>
          </a:p>
          <a:p>
            <a:pPr algn="ctr">
              <a:spcAft>
                <a:spcPts val="600"/>
              </a:spcAft>
            </a:pPr>
            <a:endParaRPr lang="en-GB" sz="1400" dirty="0">
              <a:solidFill>
                <a:schemeClr val="tx1"/>
              </a:solidFill>
            </a:endParaRPr>
          </a:p>
        </p:txBody>
      </p:sp>
      <p:graphicFrame>
        <p:nvGraphicFramePr>
          <p:cNvPr id="24" name="Table 23">
            <a:extLst>
              <a:ext uri="{FF2B5EF4-FFF2-40B4-BE49-F238E27FC236}">
                <a16:creationId xmlns:a16="http://schemas.microsoft.com/office/drawing/2014/main" id="{179604C7-6FAD-4038-9165-4789447E7739}"/>
              </a:ext>
            </a:extLst>
          </p:cNvPr>
          <p:cNvGraphicFramePr>
            <a:graphicFrameLocks noGrp="1"/>
          </p:cNvGraphicFramePr>
          <p:nvPr>
            <p:extLst>
              <p:ext uri="{D42A27DB-BD31-4B8C-83A1-F6EECF244321}">
                <p14:modId xmlns:p14="http://schemas.microsoft.com/office/powerpoint/2010/main" val="3486439858"/>
              </p:ext>
            </p:extLst>
          </p:nvPr>
        </p:nvGraphicFramePr>
        <p:xfrm>
          <a:off x="147249" y="1663628"/>
          <a:ext cx="3974035" cy="1490707"/>
        </p:xfrm>
        <a:graphic>
          <a:graphicData uri="http://schemas.openxmlformats.org/drawingml/2006/table">
            <a:tbl>
              <a:tblPr firstRow="1" bandRow="1">
                <a:tableStyleId>{5C22544A-7EE6-4342-B048-85BDC9FD1C3A}</a:tableStyleId>
              </a:tblPr>
              <a:tblGrid>
                <a:gridCol w="1222207">
                  <a:extLst>
                    <a:ext uri="{9D8B030D-6E8A-4147-A177-3AD203B41FA5}">
                      <a16:colId xmlns:a16="http://schemas.microsoft.com/office/drawing/2014/main" val="1051188476"/>
                    </a:ext>
                  </a:extLst>
                </a:gridCol>
                <a:gridCol w="844061">
                  <a:extLst>
                    <a:ext uri="{9D8B030D-6E8A-4147-A177-3AD203B41FA5}">
                      <a16:colId xmlns:a16="http://schemas.microsoft.com/office/drawing/2014/main" val="2720681879"/>
                    </a:ext>
                  </a:extLst>
                </a:gridCol>
                <a:gridCol w="656493">
                  <a:extLst>
                    <a:ext uri="{9D8B030D-6E8A-4147-A177-3AD203B41FA5}">
                      <a16:colId xmlns:a16="http://schemas.microsoft.com/office/drawing/2014/main" val="1341941678"/>
                    </a:ext>
                  </a:extLst>
                </a:gridCol>
                <a:gridCol w="668215">
                  <a:extLst>
                    <a:ext uri="{9D8B030D-6E8A-4147-A177-3AD203B41FA5}">
                      <a16:colId xmlns:a16="http://schemas.microsoft.com/office/drawing/2014/main" val="2624954298"/>
                    </a:ext>
                  </a:extLst>
                </a:gridCol>
                <a:gridCol w="583059">
                  <a:extLst>
                    <a:ext uri="{9D8B030D-6E8A-4147-A177-3AD203B41FA5}">
                      <a16:colId xmlns:a16="http://schemas.microsoft.com/office/drawing/2014/main" val="1135947657"/>
                    </a:ext>
                  </a:extLst>
                </a:gridCol>
              </a:tblGrid>
              <a:tr h="250628">
                <a:tc>
                  <a:txBody>
                    <a:bodyPr/>
                    <a:lstStyle/>
                    <a:p>
                      <a:endParaRPr lang="en-GB" sz="1000" dirty="0"/>
                    </a:p>
                  </a:txBody>
                  <a:tcPr/>
                </a:tc>
                <a:tc>
                  <a:txBody>
                    <a:bodyPr/>
                    <a:lstStyle/>
                    <a:p>
                      <a:pPr algn="ctr"/>
                      <a:r>
                        <a:rPr lang="en-GB" sz="1000" dirty="0"/>
                        <a:t>Academic</a:t>
                      </a:r>
                    </a:p>
                  </a:txBody>
                  <a:tcPr/>
                </a:tc>
                <a:tc>
                  <a:txBody>
                    <a:bodyPr/>
                    <a:lstStyle/>
                    <a:p>
                      <a:pPr algn="ctr"/>
                      <a:r>
                        <a:rPr lang="en-GB" sz="1000" dirty="0"/>
                        <a:t>PDRA</a:t>
                      </a:r>
                    </a:p>
                  </a:txBody>
                  <a:tcPr/>
                </a:tc>
                <a:tc>
                  <a:txBody>
                    <a:bodyPr/>
                    <a:lstStyle/>
                    <a:p>
                      <a:pPr algn="ctr"/>
                      <a:r>
                        <a:rPr lang="en-GB" sz="1000" dirty="0"/>
                        <a:t>PGR</a:t>
                      </a:r>
                    </a:p>
                  </a:txBody>
                  <a:tcPr/>
                </a:tc>
                <a:tc>
                  <a:txBody>
                    <a:bodyPr/>
                    <a:lstStyle/>
                    <a:p>
                      <a:pPr algn="ctr"/>
                      <a:r>
                        <a:rPr lang="en-GB" sz="1000" dirty="0"/>
                        <a:t>PSS</a:t>
                      </a:r>
                    </a:p>
                  </a:txBody>
                  <a:tcPr/>
                </a:tc>
                <a:extLst>
                  <a:ext uri="{0D108BD9-81ED-4DB2-BD59-A6C34878D82A}">
                    <a16:rowId xmlns:a16="http://schemas.microsoft.com/office/drawing/2014/main" val="2259826274"/>
                  </a:ext>
                </a:extLst>
              </a:tr>
              <a:tr h="231895">
                <a:tc>
                  <a:txBody>
                    <a:bodyPr/>
                    <a:lstStyle/>
                    <a:p>
                      <a:r>
                        <a:rPr lang="en-GB" sz="1000" b="1" dirty="0"/>
                        <a:t>Strongly agree</a:t>
                      </a:r>
                    </a:p>
                  </a:txBody>
                  <a:tcPr/>
                </a:tc>
                <a:tc>
                  <a:txBody>
                    <a:bodyPr/>
                    <a:lstStyle/>
                    <a:p>
                      <a:pPr algn="ctr"/>
                      <a:r>
                        <a:rPr lang="en-GB" sz="1000" dirty="0"/>
                        <a:t>1</a:t>
                      </a:r>
                    </a:p>
                  </a:txBody>
                  <a:tcPr/>
                </a:tc>
                <a:tc>
                  <a:txBody>
                    <a:bodyPr/>
                    <a:lstStyle/>
                    <a:p>
                      <a:pPr algn="ctr"/>
                      <a:r>
                        <a:rPr lang="en-GB" sz="1000" dirty="0"/>
                        <a:t>0</a:t>
                      </a:r>
                    </a:p>
                  </a:txBody>
                  <a:tcPr/>
                </a:tc>
                <a:tc>
                  <a:txBody>
                    <a:bodyPr/>
                    <a:lstStyle/>
                    <a:p>
                      <a:pPr algn="ctr"/>
                      <a:r>
                        <a:rPr lang="en-GB" sz="1000" dirty="0"/>
                        <a:t>3</a:t>
                      </a:r>
                    </a:p>
                  </a:txBody>
                  <a:tcPr/>
                </a:tc>
                <a:tc>
                  <a:txBody>
                    <a:bodyPr/>
                    <a:lstStyle/>
                    <a:p>
                      <a:pPr algn="ctr"/>
                      <a:r>
                        <a:rPr lang="en-GB" sz="1000" dirty="0"/>
                        <a:t>7</a:t>
                      </a:r>
                    </a:p>
                  </a:txBody>
                  <a:tcPr/>
                </a:tc>
                <a:extLst>
                  <a:ext uri="{0D108BD9-81ED-4DB2-BD59-A6C34878D82A}">
                    <a16:rowId xmlns:a16="http://schemas.microsoft.com/office/drawing/2014/main" val="3106499870"/>
                  </a:ext>
                </a:extLst>
              </a:tr>
              <a:tr h="250628">
                <a:tc>
                  <a:txBody>
                    <a:bodyPr/>
                    <a:lstStyle/>
                    <a:p>
                      <a:r>
                        <a:rPr lang="en-GB" sz="1000" b="1" dirty="0"/>
                        <a:t>Agree</a:t>
                      </a:r>
                    </a:p>
                  </a:txBody>
                  <a:tcPr/>
                </a:tc>
                <a:tc>
                  <a:txBody>
                    <a:bodyPr/>
                    <a:lstStyle/>
                    <a:p>
                      <a:pPr algn="ctr"/>
                      <a:r>
                        <a:rPr lang="en-GB" sz="1000" dirty="0"/>
                        <a:t>4</a:t>
                      </a:r>
                    </a:p>
                  </a:txBody>
                  <a:tcPr/>
                </a:tc>
                <a:tc>
                  <a:txBody>
                    <a:bodyPr/>
                    <a:lstStyle/>
                    <a:p>
                      <a:pPr algn="ctr"/>
                      <a:r>
                        <a:rPr lang="en-GB" sz="1000" dirty="0"/>
                        <a:t>2</a:t>
                      </a:r>
                    </a:p>
                  </a:txBody>
                  <a:tcPr/>
                </a:tc>
                <a:tc>
                  <a:txBody>
                    <a:bodyPr/>
                    <a:lstStyle/>
                    <a:p>
                      <a:pPr algn="ctr"/>
                      <a:r>
                        <a:rPr lang="en-GB" sz="1000" dirty="0"/>
                        <a:t>2</a:t>
                      </a:r>
                    </a:p>
                  </a:txBody>
                  <a:tcPr/>
                </a:tc>
                <a:tc>
                  <a:txBody>
                    <a:bodyPr/>
                    <a:lstStyle/>
                    <a:p>
                      <a:pPr algn="ctr"/>
                      <a:r>
                        <a:rPr lang="en-GB" sz="1000" dirty="0"/>
                        <a:t>1</a:t>
                      </a:r>
                    </a:p>
                  </a:txBody>
                  <a:tcPr/>
                </a:tc>
                <a:extLst>
                  <a:ext uri="{0D108BD9-81ED-4DB2-BD59-A6C34878D82A}">
                    <a16:rowId xmlns:a16="http://schemas.microsoft.com/office/drawing/2014/main" val="2504453342"/>
                  </a:ext>
                </a:extLst>
              </a:tr>
              <a:tr h="250628">
                <a:tc>
                  <a:txBody>
                    <a:bodyPr/>
                    <a:lstStyle/>
                    <a:p>
                      <a:r>
                        <a:rPr lang="en-GB" sz="1000" b="1" dirty="0"/>
                        <a:t>Neutral</a:t>
                      </a:r>
                    </a:p>
                  </a:txBody>
                  <a:tcPr/>
                </a:tc>
                <a:tc>
                  <a:txBody>
                    <a:bodyPr/>
                    <a:lstStyle/>
                    <a:p>
                      <a:pPr algn="ctr"/>
                      <a:r>
                        <a:rPr lang="en-GB" sz="1000" dirty="0"/>
                        <a:t>3</a:t>
                      </a:r>
                    </a:p>
                  </a:txBody>
                  <a:tcPr/>
                </a:tc>
                <a:tc>
                  <a:txBody>
                    <a:bodyPr/>
                    <a:lstStyle/>
                    <a:p>
                      <a:pPr algn="ctr"/>
                      <a:r>
                        <a:rPr lang="en-GB" sz="1000" dirty="0"/>
                        <a:t>0</a:t>
                      </a:r>
                    </a:p>
                  </a:txBody>
                  <a:tcPr/>
                </a:tc>
                <a:tc>
                  <a:txBody>
                    <a:bodyPr/>
                    <a:lstStyle/>
                    <a:p>
                      <a:pPr algn="ctr"/>
                      <a:r>
                        <a:rPr lang="en-GB" sz="1000" dirty="0"/>
                        <a:t>0</a:t>
                      </a:r>
                    </a:p>
                  </a:txBody>
                  <a:tcPr/>
                </a:tc>
                <a:tc>
                  <a:txBody>
                    <a:bodyPr/>
                    <a:lstStyle/>
                    <a:p>
                      <a:pPr algn="ctr"/>
                      <a:r>
                        <a:rPr lang="en-GB" sz="1000" dirty="0"/>
                        <a:t>0</a:t>
                      </a:r>
                    </a:p>
                  </a:txBody>
                  <a:tcPr/>
                </a:tc>
                <a:extLst>
                  <a:ext uri="{0D108BD9-81ED-4DB2-BD59-A6C34878D82A}">
                    <a16:rowId xmlns:a16="http://schemas.microsoft.com/office/drawing/2014/main" val="4000820693"/>
                  </a:ext>
                </a:extLst>
              </a:tr>
              <a:tr h="250628">
                <a:tc>
                  <a:txBody>
                    <a:bodyPr/>
                    <a:lstStyle/>
                    <a:p>
                      <a:r>
                        <a:rPr lang="en-GB" sz="1000" b="1" dirty="0"/>
                        <a:t>Disagree</a:t>
                      </a:r>
                    </a:p>
                  </a:txBody>
                  <a:tcPr/>
                </a:tc>
                <a:tc>
                  <a:txBody>
                    <a:bodyPr/>
                    <a:lstStyle/>
                    <a:p>
                      <a:pPr algn="ctr"/>
                      <a:r>
                        <a:rPr lang="en-GB" sz="1000" dirty="0"/>
                        <a:t>0</a:t>
                      </a:r>
                    </a:p>
                  </a:txBody>
                  <a:tcPr/>
                </a:tc>
                <a:tc>
                  <a:txBody>
                    <a:bodyPr/>
                    <a:lstStyle/>
                    <a:p>
                      <a:pPr algn="ctr"/>
                      <a:r>
                        <a:rPr lang="en-GB" sz="1000" dirty="0"/>
                        <a:t>1</a:t>
                      </a:r>
                    </a:p>
                  </a:txBody>
                  <a:tcPr/>
                </a:tc>
                <a:tc>
                  <a:txBody>
                    <a:bodyPr/>
                    <a:lstStyle/>
                    <a:p>
                      <a:pPr algn="ctr"/>
                      <a:r>
                        <a:rPr lang="en-GB" sz="1000" dirty="0"/>
                        <a:t>4</a:t>
                      </a:r>
                    </a:p>
                  </a:txBody>
                  <a:tcPr/>
                </a:tc>
                <a:tc>
                  <a:txBody>
                    <a:bodyPr/>
                    <a:lstStyle/>
                    <a:p>
                      <a:pPr algn="ctr"/>
                      <a:r>
                        <a:rPr lang="en-GB" sz="1000" dirty="0"/>
                        <a:t>0</a:t>
                      </a:r>
                    </a:p>
                  </a:txBody>
                  <a:tcPr/>
                </a:tc>
                <a:extLst>
                  <a:ext uri="{0D108BD9-81ED-4DB2-BD59-A6C34878D82A}">
                    <a16:rowId xmlns:a16="http://schemas.microsoft.com/office/drawing/2014/main" val="74001523"/>
                  </a:ext>
                </a:extLst>
              </a:tr>
              <a:tr h="244355">
                <a:tc>
                  <a:txBody>
                    <a:bodyPr/>
                    <a:lstStyle/>
                    <a:p>
                      <a:r>
                        <a:rPr lang="en-GB" sz="1000" b="1" dirty="0"/>
                        <a:t>Strongly disagree</a:t>
                      </a:r>
                    </a:p>
                  </a:txBody>
                  <a:tcPr/>
                </a:tc>
                <a:tc>
                  <a:txBody>
                    <a:bodyPr/>
                    <a:lstStyle/>
                    <a:p>
                      <a:pPr algn="ctr"/>
                      <a:r>
                        <a:rPr lang="en-GB" sz="1000" dirty="0"/>
                        <a:t>3</a:t>
                      </a:r>
                    </a:p>
                  </a:txBody>
                  <a:tcPr/>
                </a:tc>
                <a:tc>
                  <a:txBody>
                    <a:bodyPr/>
                    <a:lstStyle/>
                    <a:p>
                      <a:pPr algn="ctr"/>
                      <a:r>
                        <a:rPr lang="en-GB" sz="1000" dirty="0"/>
                        <a:t>0</a:t>
                      </a:r>
                    </a:p>
                  </a:txBody>
                  <a:tcPr/>
                </a:tc>
                <a:tc>
                  <a:txBody>
                    <a:bodyPr/>
                    <a:lstStyle/>
                    <a:p>
                      <a:pPr algn="ctr"/>
                      <a:r>
                        <a:rPr lang="en-GB" sz="1000" dirty="0"/>
                        <a:t>5</a:t>
                      </a:r>
                    </a:p>
                  </a:txBody>
                  <a:tcPr/>
                </a:tc>
                <a:tc>
                  <a:txBody>
                    <a:bodyPr/>
                    <a:lstStyle/>
                    <a:p>
                      <a:pPr algn="ctr"/>
                      <a:r>
                        <a:rPr lang="en-GB" sz="1000" dirty="0"/>
                        <a:t>0</a:t>
                      </a:r>
                    </a:p>
                  </a:txBody>
                  <a:tcPr/>
                </a:tc>
                <a:extLst>
                  <a:ext uri="{0D108BD9-81ED-4DB2-BD59-A6C34878D82A}">
                    <a16:rowId xmlns:a16="http://schemas.microsoft.com/office/drawing/2014/main" val="3145186775"/>
                  </a:ext>
                </a:extLst>
              </a:tr>
            </a:tbl>
          </a:graphicData>
        </a:graphic>
      </p:graphicFrame>
      <p:graphicFrame>
        <p:nvGraphicFramePr>
          <p:cNvPr id="25" name="Table 24">
            <a:extLst>
              <a:ext uri="{FF2B5EF4-FFF2-40B4-BE49-F238E27FC236}">
                <a16:creationId xmlns:a16="http://schemas.microsoft.com/office/drawing/2014/main" id="{A95F2D87-DE5C-408F-AC03-4323F335C8ED}"/>
              </a:ext>
            </a:extLst>
          </p:cNvPr>
          <p:cNvGraphicFramePr>
            <a:graphicFrameLocks noGrp="1"/>
          </p:cNvGraphicFramePr>
          <p:nvPr>
            <p:extLst>
              <p:ext uri="{D42A27DB-BD31-4B8C-83A1-F6EECF244321}">
                <p14:modId xmlns:p14="http://schemas.microsoft.com/office/powerpoint/2010/main" val="364069506"/>
              </p:ext>
            </p:extLst>
          </p:nvPr>
        </p:nvGraphicFramePr>
        <p:xfrm>
          <a:off x="227258" y="4014586"/>
          <a:ext cx="3974036" cy="1496316"/>
        </p:xfrm>
        <a:graphic>
          <a:graphicData uri="http://schemas.openxmlformats.org/drawingml/2006/table">
            <a:tbl>
              <a:tblPr firstRow="1" bandRow="1">
                <a:tableStyleId>{5C22544A-7EE6-4342-B048-85BDC9FD1C3A}</a:tableStyleId>
              </a:tblPr>
              <a:tblGrid>
                <a:gridCol w="981224">
                  <a:extLst>
                    <a:ext uri="{9D8B030D-6E8A-4147-A177-3AD203B41FA5}">
                      <a16:colId xmlns:a16="http://schemas.microsoft.com/office/drawing/2014/main" val="2067736060"/>
                    </a:ext>
                  </a:extLst>
                </a:gridCol>
                <a:gridCol w="854286">
                  <a:extLst>
                    <a:ext uri="{9D8B030D-6E8A-4147-A177-3AD203B41FA5}">
                      <a16:colId xmlns:a16="http://schemas.microsoft.com/office/drawing/2014/main" val="1470315463"/>
                    </a:ext>
                  </a:extLst>
                </a:gridCol>
                <a:gridCol w="750387">
                  <a:extLst>
                    <a:ext uri="{9D8B030D-6E8A-4147-A177-3AD203B41FA5}">
                      <a16:colId xmlns:a16="http://schemas.microsoft.com/office/drawing/2014/main" val="3816134626"/>
                    </a:ext>
                  </a:extLst>
                </a:gridCol>
                <a:gridCol w="593332">
                  <a:extLst>
                    <a:ext uri="{9D8B030D-6E8A-4147-A177-3AD203B41FA5}">
                      <a16:colId xmlns:a16="http://schemas.microsoft.com/office/drawing/2014/main" val="1416943113"/>
                    </a:ext>
                  </a:extLst>
                </a:gridCol>
                <a:gridCol w="794807">
                  <a:extLst>
                    <a:ext uri="{9D8B030D-6E8A-4147-A177-3AD203B41FA5}">
                      <a16:colId xmlns:a16="http://schemas.microsoft.com/office/drawing/2014/main" val="2007883224"/>
                    </a:ext>
                  </a:extLst>
                </a:gridCol>
              </a:tblGrid>
              <a:tr h="260478">
                <a:tc>
                  <a:txBody>
                    <a:bodyPr/>
                    <a:lstStyle/>
                    <a:p>
                      <a:r>
                        <a:rPr lang="en-GB" sz="1000" dirty="0"/>
                        <a:t>Frequency</a:t>
                      </a:r>
                    </a:p>
                  </a:txBody>
                  <a:tcPr/>
                </a:tc>
                <a:tc>
                  <a:txBody>
                    <a:bodyPr/>
                    <a:lstStyle/>
                    <a:p>
                      <a:pPr algn="ctr"/>
                      <a:r>
                        <a:rPr lang="en-GB" sz="1000" dirty="0"/>
                        <a:t>Academic</a:t>
                      </a:r>
                    </a:p>
                  </a:txBody>
                  <a:tcPr/>
                </a:tc>
                <a:tc>
                  <a:txBody>
                    <a:bodyPr/>
                    <a:lstStyle/>
                    <a:p>
                      <a:pPr algn="ctr"/>
                      <a:r>
                        <a:rPr lang="en-GB" sz="1000" dirty="0"/>
                        <a:t>PDRA</a:t>
                      </a:r>
                    </a:p>
                  </a:txBody>
                  <a:tcPr/>
                </a:tc>
                <a:tc>
                  <a:txBody>
                    <a:bodyPr/>
                    <a:lstStyle/>
                    <a:p>
                      <a:pPr algn="ctr"/>
                      <a:r>
                        <a:rPr lang="en-GB" sz="1000" dirty="0"/>
                        <a:t>PGR</a:t>
                      </a:r>
                    </a:p>
                  </a:txBody>
                  <a:tcPr/>
                </a:tc>
                <a:tc>
                  <a:txBody>
                    <a:bodyPr/>
                    <a:lstStyle/>
                    <a:p>
                      <a:pPr algn="ctr"/>
                      <a:r>
                        <a:rPr lang="en-GB" sz="1000" dirty="0"/>
                        <a:t>PSS</a:t>
                      </a:r>
                    </a:p>
                  </a:txBody>
                  <a:tcPr/>
                </a:tc>
                <a:extLst>
                  <a:ext uri="{0D108BD9-81ED-4DB2-BD59-A6C34878D82A}">
                    <a16:rowId xmlns:a16="http://schemas.microsoft.com/office/drawing/2014/main" val="1615989733"/>
                  </a:ext>
                </a:extLst>
              </a:tr>
              <a:tr h="189394">
                <a:tc>
                  <a:txBody>
                    <a:bodyPr/>
                    <a:lstStyle/>
                    <a:p>
                      <a:r>
                        <a:rPr lang="en-GB" sz="1000" dirty="0"/>
                        <a:t>Each day</a:t>
                      </a:r>
                    </a:p>
                  </a:txBody>
                  <a:tcPr/>
                </a:tc>
                <a:tc>
                  <a:txBody>
                    <a:bodyPr/>
                    <a:lstStyle/>
                    <a:p>
                      <a:pPr algn="ctr"/>
                      <a:r>
                        <a:rPr lang="en-GB" sz="1000" dirty="0"/>
                        <a:t>2</a:t>
                      </a:r>
                    </a:p>
                  </a:txBody>
                  <a:tcPr/>
                </a:tc>
                <a:tc>
                  <a:txBody>
                    <a:bodyPr/>
                    <a:lstStyle/>
                    <a:p>
                      <a:pPr algn="ctr"/>
                      <a:r>
                        <a:rPr lang="en-GB" sz="1000" dirty="0"/>
                        <a:t>1</a:t>
                      </a:r>
                    </a:p>
                  </a:txBody>
                  <a:tcPr/>
                </a:tc>
                <a:tc>
                  <a:txBody>
                    <a:bodyPr/>
                    <a:lstStyle/>
                    <a:p>
                      <a:pPr algn="ctr"/>
                      <a:r>
                        <a:rPr lang="en-GB" sz="1000" dirty="0"/>
                        <a:t>6</a:t>
                      </a:r>
                    </a:p>
                  </a:txBody>
                  <a:tcPr/>
                </a:tc>
                <a:tc>
                  <a:txBody>
                    <a:bodyPr/>
                    <a:lstStyle/>
                    <a:p>
                      <a:pPr algn="ctr"/>
                      <a:r>
                        <a:rPr lang="en-GB" sz="1000" dirty="0"/>
                        <a:t>4</a:t>
                      </a:r>
                    </a:p>
                  </a:txBody>
                  <a:tcPr/>
                </a:tc>
                <a:extLst>
                  <a:ext uri="{0D108BD9-81ED-4DB2-BD59-A6C34878D82A}">
                    <a16:rowId xmlns:a16="http://schemas.microsoft.com/office/drawing/2014/main" val="4093674771"/>
                  </a:ext>
                </a:extLst>
              </a:tr>
              <a:tr h="185327">
                <a:tc>
                  <a:txBody>
                    <a:bodyPr/>
                    <a:lstStyle/>
                    <a:p>
                      <a:r>
                        <a:rPr lang="en-GB" sz="1000" dirty="0"/>
                        <a:t>Most days</a:t>
                      </a:r>
                    </a:p>
                  </a:txBody>
                  <a:tcPr/>
                </a:tc>
                <a:tc>
                  <a:txBody>
                    <a:bodyPr/>
                    <a:lstStyle/>
                    <a:p>
                      <a:pPr algn="ctr"/>
                      <a:r>
                        <a:rPr lang="en-GB" sz="1000" dirty="0"/>
                        <a:t>0</a:t>
                      </a:r>
                    </a:p>
                  </a:txBody>
                  <a:tcPr/>
                </a:tc>
                <a:tc>
                  <a:txBody>
                    <a:bodyPr/>
                    <a:lstStyle/>
                    <a:p>
                      <a:pPr algn="ctr"/>
                      <a:r>
                        <a:rPr lang="en-GB" sz="1000" dirty="0"/>
                        <a:t>0</a:t>
                      </a:r>
                    </a:p>
                  </a:txBody>
                  <a:tcPr/>
                </a:tc>
                <a:tc>
                  <a:txBody>
                    <a:bodyPr/>
                    <a:lstStyle/>
                    <a:p>
                      <a:pPr algn="ctr"/>
                      <a:r>
                        <a:rPr lang="en-GB" sz="1000" dirty="0"/>
                        <a:t>2</a:t>
                      </a:r>
                    </a:p>
                  </a:txBody>
                  <a:tcPr/>
                </a:tc>
                <a:tc>
                  <a:txBody>
                    <a:bodyPr/>
                    <a:lstStyle/>
                    <a:p>
                      <a:pPr algn="ctr"/>
                      <a:r>
                        <a:rPr lang="en-GB" sz="1000" dirty="0"/>
                        <a:t>3</a:t>
                      </a:r>
                    </a:p>
                  </a:txBody>
                  <a:tcPr/>
                </a:tc>
                <a:extLst>
                  <a:ext uri="{0D108BD9-81ED-4DB2-BD59-A6C34878D82A}">
                    <a16:rowId xmlns:a16="http://schemas.microsoft.com/office/drawing/2014/main" val="1254225024"/>
                  </a:ext>
                </a:extLst>
              </a:tr>
              <a:tr h="199395">
                <a:tc>
                  <a:txBody>
                    <a:bodyPr/>
                    <a:lstStyle/>
                    <a:p>
                      <a:r>
                        <a:rPr lang="en-GB" sz="1000" dirty="0"/>
                        <a:t>Not used</a:t>
                      </a:r>
                    </a:p>
                  </a:txBody>
                  <a:tcPr/>
                </a:tc>
                <a:tc>
                  <a:txBody>
                    <a:bodyPr/>
                    <a:lstStyle/>
                    <a:p>
                      <a:pPr algn="ctr"/>
                      <a:r>
                        <a:rPr lang="en-GB" sz="1000" dirty="0"/>
                        <a:t>7</a:t>
                      </a:r>
                    </a:p>
                  </a:txBody>
                  <a:tcPr/>
                </a:tc>
                <a:tc>
                  <a:txBody>
                    <a:bodyPr/>
                    <a:lstStyle/>
                    <a:p>
                      <a:pPr algn="ctr"/>
                      <a:r>
                        <a:rPr lang="en-GB" sz="1000" dirty="0"/>
                        <a:t>1</a:t>
                      </a:r>
                    </a:p>
                  </a:txBody>
                  <a:tcPr/>
                </a:tc>
                <a:tc>
                  <a:txBody>
                    <a:bodyPr/>
                    <a:lstStyle/>
                    <a:p>
                      <a:pPr algn="ctr"/>
                      <a:r>
                        <a:rPr lang="en-GB" sz="1000" dirty="0"/>
                        <a:t>3</a:t>
                      </a:r>
                    </a:p>
                  </a:txBody>
                  <a:tcPr/>
                </a:tc>
                <a:tc>
                  <a:txBody>
                    <a:bodyPr/>
                    <a:lstStyle/>
                    <a:p>
                      <a:pPr algn="ctr"/>
                      <a:r>
                        <a:rPr lang="en-GB" sz="1000" dirty="0"/>
                        <a:t>1</a:t>
                      </a:r>
                    </a:p>
                  </a:txBody>
                  <a:tcPr/>
                </a:tc>
                <a:extLst>
                  <a:ext uri="{0D108BD9-81ED-4DB2-BD59-A6C34878D82A}">
                    <a16:rowId xmlns:a16="http://schemas.microsoft.com/office/drawing/2014/main" val="2096272245"/>
                  </a:ext>
                </a:extLst>
              </a:tr>
              <a:tr h="213463">
                <a:tc>
                  <a:txBody>
                    <a:bodyPr/>
                    <a:lstStyle/>
                    <a:p>
                      <a:r>
                        <a:rPr lang="en-GB" sz="1000" b="0" dirty="0"/>
                        <a:t>Occasionally</a:t>
                      </a:r>
                    </a:p>
                  </a:txBody>
                  <a:tcPr/>
                </a:tc>
                <a:tc>
                  <a:txBody>
                    <a:bodyPr/>
                    <a:lstStyle/>
                    <a:p>
                      <a:pPr algn="ctr"/>
                      <a:r>
                        <a:rPr lang="en-GB" sz="1000" b="0" dirty="0"/>
                        <a:t>0</a:t>
                      </a:r>
                    </a:p>
                  </a:txBody>
                  <a:tcPr/>
                </a:tc>
                <a:tc>
                  <a:txBody>
                    <a:bodyPr/>
                    <a:lstStyle/>
                    <a:p>
                      <a:pPr algn="ctr"/>
                      <a:r>
                        <a:rPr lang="en-GB" sz="1000" b="0" dirty="0"/>
                        <a:t>0</a:t>
                      </a:r>
                    </a:p>
                  </a:txBody>
                  <a:tcPr/>
                </a:tc>
                <a:tc>
                  <a:txBody>
                    <a:bodyPr/>
                    <a:lstStyle/>
                    <a:p>
                      <a:pPr algn="ctr"/>
                      <a:r>
                        <a:rPr lang="en-GB" sz="1000" b="0" dirty="0"/>
                        <a:t>3</a:t>
                      </a:r>
                    </a:p>
                  </a:txBody>
                  <a:tcPr/>
                </a:tc>
                <a:tc>
                  <a:txBody>
                    <a:bodyPr/>
                    <a:lstStyle/>
                    <a:p>
                      <a:pPr algn="ctr"/>
                      <a:r>
                        <a:rPr lang="en-GB" sz="1000" b="0" dirty="0"/>
                        <a:t>0</a:t>
                      </a:r>
                    </a:p>
                  </a:txBody>
                  <a:tcPr/>
                </a:tc>
                <a:extLst>
                  <a:ext uri="{0D108BD9-81ED-4DB2-BD59-A6C34878D82A}">
                    <a16:rowId xmlns:a16="http://schemas.microsoft.com/office/drawing/2014/main" val="1789217930"/>
                  </a:ext>
                </a:extLst>
              </a:tr>
              <a:tr h="260478">
                <a:tc>
                  <a:txBody>
                    <a:bodyPr/>
                    <a:lstStyle/>
                    <a:p>
                      <a:r>
                        <a:rPr lang="en-GB" sz="1000" b="0" dirty="0"/>
                        <a:t>Rarely</a:t>
                      </a:r>
                    </a:p>
                  </a:txBody>
                  <a:tcPr/>
                </a:tc>
                <a:tc>
                  <a:txBody>
                    <a:bodyPr/>
                    <a:lstStyle/>
                    <a:p>
                      <a:pPr algn="ctr"/>
                      <a:r>
                        <a:rPr lang="en-GB" sz="1000" b="0" dirty="0"/>
                        <a:t>2</a:t>
                      </a:r>
                    </a:p>
                  </a:txBody>
                  <a:tcPr/>
                </a:tc>
                <a:tc>
                  <a:txBody>
                    <a:bodyPr/>
                    <a:lstStyle/>
                    <a:p>
                      <a:pPr algn="ctr"/>
                      <a:r>
                        <a:rPr lang="en-GB" sz="1000" b="0" dirty="0"/>
                        <a:t>1</a:t>
                      </a:r>
                    </a:p>
                  </a:txBody>
                  <a:tcPr/>
                </a:tc>
                <a:tc>
                  <a:txBody>
                    <a:bodyPr/>
                    <a:lstStyle/>
                    <a:p>
                      <a:pPr algn="ctr"/>
                      <a:r>
                        <a:rPr lang="en-GB" sz="1000" b="0" dirty="0"/>
                        <a:t>0</a:t>
                      </a:r>
                    </a:p>
                  </a:txBody>
                  <a:tcPr/>
                </a:tc>
                <a:tc>
                  <a:txBody>
                    <a:bodyPr/>
                    <a:lstStyle/>
                    <a:p>
                      <a:pPr algn="ctr"/>
                      <a:r>
                        <a:rPr lang="en-GB" sz="1000" b="0" dirty="0"/>
                        <a:t>0</a:t>
                      </a:r>
                    </a:p>
                  </a:txBody>
                  <a:tcPr/>
                </a:tc>
                <a:extLst>
                  <a:ext uri="{0D108BD9-81ED-4DB2-BD59-A6C34878D82A}">
                    <a16:rowId xmlns:a16="http://schemas.microsoft.com/office/drawing/2014/main" val="4060443491"/>
                  </a:ext>
                </a:extLst>
              </a:tr>
            </a:tbl>
          </a:graphicData>
        </a:graphic>
      </p:graphicFrame>
      <p:pic>
        <p:nvPicPr>
          <p:cNvPr id="26" name="Picture 25">
            <a:extLst>
              <a:ext uri="{FF2B5EF4-FFF2-40B4-BE49-F238E27FC236}">
                <a16:creationId xmlns:a16="http://schemas.microsoft.com/office/drawing/2014/main" id="{D8E6CED4-C544-4A1E-AD93-4E09B4FB793D}"/>
              </a:ext>
            </a:extLst>
          </p:cNvPr>
          <p:cNvPicPr>
            <a:picLocks noChangeAspect="1"/>
          </p:cNvPicPr>
          <p:nvPr/>
        </p:nvPicPr>
        <p:blipFill rotWithShape="1">
          <a:blip r:embed="rId2">
            <a:clrChange>
              <a:clrFrom>
                <a:srgbClr val="FFFFFF"/>
              </a:clrFrom>
              <a:clrTo>
                <a:srgbClr val="FFFFFF">
                  <a:alpha val="0"/>
                </a:srgbClr>
              </a:clrTo>
            </a:clrChange>
          </a:blip>
          <a:srcRect t="69400" r="34957"/>
          <a:stretch/>
        </p:blipFill>
        <p:spPr>
          <a:xfrm>
            <a:off x="340637" y="5677890"/>
            <a:ext cx="9785494" cy="1761187"/>
          </a:xfrm>
          <a:prstGeom prst="rect">
            <a:avLst/>
          </a:prstGeom>
        </p:spPr>
      </p:pic>
    </p:spTree>
    <p:extLst>
      <p:ext uri="{BB962C8B-B14F-4D97-AF65-F5344CB8AC3E}">
        <p14:creationId xmlns:p14="http://schemas.microsoft.com/office/powerpoint/2010/main" val="2531269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59</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Individual lockers</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387926" y="2376210"/>
            <a:ext cx="4422851" cy="1025688"/>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spcAft>
                <a:spcPts val="600"/>
              </a:spcAft>
            </a:pPr>
            <a:r>
              <a:rPr lang="en-GB" sz="1400" dirty="0">
                <a:solidFill>
                  <a:schemeClr val="tx1"/>
                </a:solidFill>
              </a:rPr>
              <a:t>“The lockers are too noisy when people put things in and out.”</a:t>
            </a:r>
          </a:p>
          <a:p>
            <a:pPr algn="ctr">
              <a:spcAft>
                <a:spcPts val="600"/>
              </a:spcAft>
            </a:pPr>
            <a:r>
              <a:rPr lang="en-GB" sz="1400" dirty="0">
                <a:solidFill>
                  <a:schemeClr val="tx1"/>
                </a:solidFill>
              </a:rPr>
              <a:t>“The lockers are too far away and small.”</a:t>
            </a:r>
          </a:p>
        </p:txBody>
      </p:sp>
      <p:sp>
        <p:nvSpPr>
          <p:cNvPr id="10" name="TextBox 9">
            <a:extLst>
              <a:ext uri="{FF2B5EF4-FFF2-40B4-BE49-F238E27FC236}">
                <a16:creationId xmlns:a16="http://schemas.microsoft.com/office/drawing/2014/main" id="{7323F020-9345-4B93-9557-0087D53BD248}"/>
              </a:ext>
            </a:extLst>
          </p:cNvPr>
          <p:cNvSpPr txBox="1"/>
          <p:nvPr/>
        </p:nvSpPr>
        <p:spPr>
          <a:xfrm>
            <a:off x="557166" y="4391504"/>
            <a:ext cx="283441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5655949" y="3973112"/>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5597799" y="4391504"/>
            <a:ext cx="2954339" cy="276999"/>
          </a:xfrm>
          <a:prstGeom prst="rect">
            <a:avLst/>
          </a:prstGeom>
          <a:noFill/>
        </p:spPr>
        <p:txBody>
          <a:bodyPr wrap="square" rtlCol="0">
            <a:spAutoFit/>
          </a:bodyPr>
          <a:lstStyle/>
          <a:p>
            <a:r>
              <a:rPr lang="en-GB" sz="1200" dirty="0"/>
              <a:t>*based on 24 users who said used them</a:t>
            </a:r>
          </a:p>
        </p:txBody>
      </p:sp>
      <p:pic>
        <p:nvPicPr>
          <p:cNvPr id="2" name="Picture 1">
            <a:extLst>
              <a:ext uri="{FF2B5EF4-FFF2-40B4-BE49-F238E27FC236}">
                <a16:creationId xmlns:a16="http://schemas.microsoft.com/office/drawing/2014/main" id="{A0A9D1CD-85F4-4719-8491-E68FC3100FB5}"/>
              </a:ext>
            </a:extLst>
          </p:cNvPr>
          <p:cNvPicPr>
            <a:picLocks noChangeAspect="1"/>
          </p:cNvPicPr>
          <p:nvPr/>
        </p:nvPicPr>
        <p:blipFill rotWithShape="1">
          <a:blip r:embed="rId2">
            <a:clrChange>
              <a:clrFrom>
                <a:srgbClr val="FEFEFE"/>
              </a:clrFrom>
              <a:clrTo>
                <a:srgbClr val="FEFEFE">
                  <a:alpha val="0"/>
                </a:srgbClr>
              </a:clrTo>
            </a:clrChange>
          </a:blip>
          <a:srcRect r="2888" b="2285"/>
          <a:stretch/>
        </p:blipFill>
        <p:spPr>
          <a:xfrm>
            <a:off x="387926" y="621732"/>
            <a:ext cx="2069749" cy="1554885"/>
          </a:xfrm>
          <a:prstGeom prst="rect">
            <a:avLst/>
          </a:prstGeom>
        </p:spPr>
      </p:pic>
      <p:pic>
        <p:nvPicPr>
          <p:cNvPr id="6" name="Picture 5">
            <a:extLst>
              <a:ext uri="{FF2B5EF4-FFF2-40B4-BE49-F238E27FC236}">
                <a16:creationId xmlns:a16="http://schemas.microsoft.com/office/drawing/2014/main" id="{D38783AC-5325-4BD6-8C4C-CD1387CA384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9807" y="4405677"/>
            <a:ext cx="2743574" cy="2681202"/>
          </a:xfrm>
          <a:prstGeom prst="rect">
            <a:avLst/>
          </a:prstGeom>
        </p:spPr>
      </p:pic>
      <p:pic>
        <p:nvPicPr>
          <p:cNvPr id="8" name="Picture 7">
            <a:extLst>
              <a:ext uri="{FF2B5EF4-FFF2-40B4-BE49-F238E27FC236}">
                <a16:creationId xmlns:a16="http://schemas.microsoft.com/office/drawing/2014/main" id="{E51007F1-A7F4-4501-9411-98B191F1D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709601" y="4176215"/>
            <a:ext cx="3265217" cy="3119812"/>
          </a:xfrm>
          <a:prstGeom prst="rect">
            <a:avLst/>
          </a:prstGeom>
        </p:spPr>
      </p:pic>
      <p:graphicFrame>
        <p:nvGraphicFramePr>
          <p:cNvPr id="11" name="Table 10">
            <a:extLst>
              <a:ext uri="{FF2B5EF4-FFF2-40B4-BE49-F238E27FC236}">
                <a16:creationId xmlns:a16="http://schemas.microsoft.com/office/drawing/2014/main" id="{BEF7CB35-525C-4C66-A241-E6EA1240A712}"/>
              </a:ext>
            </a:extLst>
          </p:cNvPr>
          <p:cNvGraphicFramePr>
            <a:graphicFrameLocks noGrp="1"/>
          </p:cNvGraphicFramePr>
          <p:nvPr>
            <p:extLst>
              <p:ext uri="{D42A27DB-BD31-4B8C-83A1-F6EECF244321}">
                <p14:modId xmlns:p14="http://schemas.microsoft.com/office/powerpoint/2010/main" val="492251044"/>
              </p:ext>
            </p:extLst>
          </p:nvPr>
        </p:nvGraphicFramePr>
        <p:xfrm>
          <a:off x="5292498" y="845500"/>
          <a:ext cx="4769275" cy="2556397"/>
        </p:xfrm>
        <a:graphic>
          <a:graphicData uri="http://schemas.openxmlformats.org/drawingml/2006/table">
            <a:tbl>
              <a:tblPr firstRow="1" bandRow="1">
                <a:tableStyleId>{5C22544A-7EE6-4342-B048-85BDC9FD1C3A}</a:tableStyleId>
              </a:tblPr>
              <a:tblGrid>
                <a:gridCol w="1177575">
                  <a:extLst>
                    <a:ext uri="{9D8B030D-6E8A-4147-A177-3AD203B41FA5}">
                      <a16:colId xmlns:a16="http://schemas.microsoft.com/office/drawing/2014/main" val="2067736060"/>
                    </a:ext>
                  </a:extLst>
                </a:gridCol>
                <a:gridCol w="1025236">
                  <a:extLst>
                    <a:ext uri="{9D8B030D-6E8A-4147-A177-3AD203B41FA5}">
                      <a16:colId xmlns:a16="http://schemas.microsoft.com/office/drawing/2014/main" val="1470315463"/>
                    </a:ext>
                  </a:extLst>
                </a:gridCol>
                <a:gridCol w="900546">
                  <a:extLst>
                    <a:ext uri="{9D8B030D-6E8A-4147-A177-3AD203B41FA5}">
                      <a16:colId xmlns:a16="http://schemas.microsoft.com/office/drawing/2014/main" val="3816134626"/>
                    </a:ext>
                  </a:extLst>
                </a:gridCol>
                <a:gridCol w="712063">
                  <a:extLst>
                    <a:ext uri="{9D8B030D-6E8A-4147-A177-3AD203B41FA5}">
                      <a16:colId xmlns:a16="http://schemas.microsoft.com/office/drawing/2014/main" val="1416943113"/>
                    </a:ext>
                  </a:extLst>
                </a:gridCol>
                <a:gridCol w="953855">
                  <a:extLst>
                    <a:ext uri="{9D8B030D-6E8A-4147-A177-3AD203B41FA5}">
                      <a16:colId xmlns:a16="http://schemas.microsoft.com/office/drawing/2014/main" val="2007883224"/>
                    </a:ext>
                  </a:extLst>
                </a:gridCol>
              </a:tblGrid>
              <a:tr h="417051">
                <a:tc>
                  <a:txBody>
                    <a:bodyPr/>
                    <a:lstStyle/>
                    <a:p>
                      <a:r>
                        <a:rPr lang="en-GB" sz="1200" dirty="0"/>
                        <a:t>Frequency</a:t>
                      </a:r>
                    </a:p>
                  </a:txBody>
                  <a:tcPr/>
                </a:tc>
                <a:tc>
                  <a:txBody>
                    <a:bodyPr/>
                    <a:lstStyle/>
                    <a:p>
                      <a:pPr algn="ctr"/>
                      <a:r>
                        <a:rPr lang="en-GB" sz="1200" dirty="0"/>
                        <a:t>Academic</a:t>
                      </a:r>
                    </a:p>
                  </a:txBody>
                  <a:tcPr/>
                </a:tc>
                <a:tc>
                  <a:txBody>
                    <a:bodyPr/>
                    <a:lstStyle/>
                    <a:p>
                      <a:pPr algn="ctr"/>
                      <a:r>
                        <a:rPr lang="en-GB" sz="1200" dirty="0"/>
                        <a:t>PDGR</a:t>
                      </a:r>
                    </a:p>
                  </a:txBody>
                  <a:tcPr/>
                </a:tc>
                <a:tc>
                  <a:txBody>
                    <a:bodyPr/>
                    <a:lstStyle/>
                    <a:p>
                      <a:pPr algn="ctr"/>
                      <a:r>
                        <a:rPr lang="en-GB" sz="1200" dirty="0"/>
                        <a:t>PGR</a:t>
                      </a:r>
                    </a:p>
                  </a:txBody>
                  <a:tcPr/>
                </a:tc>
                <a:tc>
                  <a:txBody>
                    <a:bodyPr/>
                    <a:lstStyle/>
                    <a:p>
                      <a:pPr algn="ctr"/>
                      <a:r>
                        <a:rPr lang="en-GB" sz="1200" dirty="0"/>
                        <a:t>PSS</a:t>
                      </a:r>
                    </a:p>
                  </a:txBody>
                  <a:tcPr/>
                </a:tc>
                <a:extLst>
                  <a:ext uri="{0D108BD9-81ED-4DB2-BD59-A6C34878D82A}">
                    <a16:rowId xmlns:a16="http://schemas.microsoft.com/office/drawing/2014/main" val="1615989733"/>
                  </a:ext>
                </a:extLst>
              </a:tr>
              <a:tr h="417051">
                <a:tc>
                  <a:txBody>
                    <a:bodyPr/>
                    <a:lstStyle/>
                    <a:p>
                      <a:r>
                        <a:rPr lang="en-GB" sz="1200" dirty="0"/>
                        <a:t>Each day</a:t>
                      </a:r>
                    </a:p>
                  </a:txBody>
                  <a:tcPr/>
                </a:tc>
                <a:tc>
                  <a:txBody>
                    <a:bodyPr/>
                    <a:lstStyle/>
                    <a:p>
                      <a:pPr algn="ctr"/>
                      <a:r>
                        <a:rPr lang="en-GB" sz="1200" dirty="0"/>
                        <a:t>2</a:t>
                      </a:r>
                    </a:p>
                  </a:txBody>
                  <a:tcPr/>
                </a:tc>
                <a:tc>
                  <a:txBody>
                    <a:bodyPr/>
                    <a:lstStyle/>
                    <a:p>
                      <a:pPr algn="ctr"/>
                      <a:r>
                        <a:rPr lang="en-GB" sz="1200" dirty="0"/>
                        <a:t>1</a:t>
                      </a:r>
                    </a:p>
                  </a:txBody>
                  <a:tcPr/>
                </a:tc>
                <a:tc>
                  <a:txBody>
                    <a:bodyPr/>
                    <a:lstStyle/>
                    <a:p>
                      <a:pPr algn="ctr"/>
                      <a:r>
                        <a:rPr lang="en-GB" sz="1200" dirty="0"/>
                        <a:t>6</a:t>
                      </a:r>
                    </a:p>
                  </a:txBody>
                  <a:tcPr/>
                </a:tc>
                <a:tc>
                  <a:txBody>
                    <a:bodyPr/>
                    <a:lstStyle/>
                    <a:p>
                      <a:pPr algn="ctr"/>
                      <a:r>
                        <a:rPr lang="en-GB" sz="1200" dirty="0"/>
                        <a:t>4</a:t>
                      </a:r>
                    </a:p>
                  </a:txBody>
                  <a:tcPr/>
                </a:tc>
                <a:extLst>
                  <a:ext uri="{0D108BD9-81ED-4DB2-BD59-A6C34878D82A}">
                    <a16:rowId xmlns:a16="http://schemas.microsoft.com/office/drawing/2014/main" val="4093674771"/>
                  </a:ext>
                </a:extLst>
              </a:tr>
              <a:tr h="417051">
                <a:tc>
                  <a:txBody>
                    <a:bodyPr/>
                    <a:lstStyle/>
                    <a:p>
                      <a:r>
                        <a:rPr lang="en-GB" sz="1200" dirty="0"/>
                        <a:t>Most days</a:t>
                      </a:r>
                    </a:p>
                  </a:txBody>
                  <a:tcPr/>
                </a:tc>
                <a:tc>
                  <a:txBody>
                    <a:bodyPr/>
                    <a:lstStyle/>
                    <a:p>
                      <a:pPr algn="ctr"/>
                      <a:r>
                        <a:rPr lang="en-GB" sz="1200" dirty="0"/>
                        <a:t>0</a:t>
                      </a:r>
                    </a:p>
                  </a:txBody>
                  <a:tcPr/>
                </a:tc>
                <a:tc>
                  <a:txBody>
                    <a:bodyPr/>
                    <a:lstStyle/>
                    <a:p>
                      <a:pPr algn="ctr"/>
                      <a:r>
                        <a:rPr lang="en-GB" sz="1200" dirty="0"/>
                        <a:t>0</a:t>
                      </a:r>
                    </a:p>
                  </a:txBody>
                  <a:tcPr/>
                </a:tc>
                <a:tc>
                  <a:txBody>
                    <a:bodyPr/>
                    <a:lstStyle/>
                    <a:p>
                      <a:pPr algn="ctr"/>
                      <a:r>
                        <a:rPr lang="en-GB" sz="1200" dirty="0"/>
                        <a:t>2</a:t>
                      </a:r>
                    </a:p>
                  </a:txBody>
                  <a:tcPr/>
                </a:tc>
                <a:tc>
                  <a:txBody>
                    <a:bodyPr/>
                    <a:lstStyle/>
                    <a:p>
                      <a:pPr algn="ctr"/>
                      <a:r>
                        <a:rPr lang="en-GB" sz="1200" dirty="0"/>
                        <a:t>3</a:t>
                      </a:r>
                    </a:p>
                  </a:txBody>
                  <a:tcPr/>
                </a:tc>
                <a:extLst>
                  <a:ext uri="{0D108BD9-81ED-4DB2-BD59-A6C34878D82A}">
                    <a16:rowId xmlns:a16="http://schemas.microsoft.com/office/drawing/2014/main" val="1254225024"/>
                  </a:ext>
                </a:extLst>
              </a:tr>
              <a:tr h="417051">
                <a:tc>
                  <a:txBody>
                    <a:bodyPr/>
                    <a:lstStyle/>
                    <a:p>
                      <a:r>
                        <a:rPr lang="en-GB" sz="1200" dirty="0"/>
                        <a:t>Not used</a:t>
                      </a:r>
                    </a:p>
                  </a:txBody>
                  <a:tcPr/>
                </a:tc>
                <a:tc>
                  <a:txBody>
                    <a:bodyPr/>
                    <a:lstStyle/>
                    <a:p>
                      <a:pPr algn="ctr"/>
                      <a:r>
                        <a:rPr lang="en-GB" sz="1200" dirty="0"/>
                        <a:t>7</a:t>
                      </a:r>
                    </a:p>
                  </a:txBody>
                  <a:tcPr/>
                </a:tc>
                <a:tc>
                  <a:txBody>
                    <a:bodyPr/>
                    <a:lstStyle/>
                    <a:p>
                      <a:pPr algn="ctr"/>
                      <a:r>
                        <a:rPr lang="en-GB" sz="1200" dirty="0"/>
                        <a:t>1</a:t>
                      </a:r>
                    </a:p>
                  </a:txBody>
                  <a:tcPr/>
                </a:tc>
                <a:tc>
                  <a:txBody>
                    <a:bodyPr/>
                    <a:lstStyle/>
                    <a:p>
                      <a:pPr algn="ctr"/>
                      <a:r>
                        <a:rPr lang="en-GB" sz="1200" dirty="0"/>
                        <a:t>3</a:t>
                      </a:r>
                    </a:p>
                  </a:txBody>
                  <a:tcPr/>
                </a:tc>
                <a:tc>
                  <a:txBody>
                    <a:bodyPr/>
                    <a:lstStyle/>
                    <a:p>
                      <a:pPr algn="ctr"/>
                      <a:r>
                        <a:rPr lang="en-GB" sz="1200" dirty="0"/>
                        <a:t>1</a:t>
                      </a:r>
                    </a:p>
                  </a:txBody>
                  <a:tcPr/>
                </a:tc>
                <a:extLst>
                  <a:ext uri="{0D108BD9-81ED-4DB2-BD59-A6C34878D82A}">
                    <a16:rowId xmlns:a16="http://schemas.microsoft.com/office/drawing/2014/main" val="2096272245"/>
                  </a:ext>
                </a:extLst>
              </a:tr>
              <a:tr h="471142">
                <a:tc>
                  <a:txBody>
                    <a:bodyPr/>
                    <a:lstStyle/>
                    <a:p>
                      <a:r>
                        <a:rPr lang="en-GB" sz="1200" b="0" dirty="0"/>
                        <a:t>Occasionally</a:t>
                      </a:r>
                    </a:p>
                  </a:txBody>
                  <a:tcPr/>
                </a:tc>
                <a:tc>
                  <a:txBody>
                    <a:bodyPr/>
                    <a:lstStyle/>
                    <a:p>
                      <a:pPr algn="ctr"/>
                      <a:r>
                        <a:rPr lang="en-GB" sz="1200" b="0" dirty="0"/>
                        <a:t>0</a:t>
                      </a:r>
                    </a:p>
                  </a:txBody>
                  <a:tcPr/>
                </a:tc>
                <a:tc>
                  <a:txBody>
                    <a:bodyPr/>
                    <a:lstStyle/>
                    <a:p>
                      <a:pPr algn="ctr"/>
                      <a:r>
                        <a:rPr lang="en-GB" sz="1200" b="0" dirty="0"/>
                        <a:t>0</a:t>
                      </a:r>
                    </a:p>
                  </a:txBody>
                  <a:tcPr/>
                </a:tc>
                <a:tc>
                  <a:txBody>
                    <a:bodyPr/>
                    <a:lstStyle/>
                    <a:p>
                      <a:pPr algn="ctr"/>
                      <a:r>
                        <a:rPr lang="en-GB" sz="1200" b="0" dirty="0"/>
                        <a:t>3</a:t>
                      </a:r>
                    </a:p>
                  </a:txBody>
                  <a:tcPr/>
                </a:tc>
                <a:tc>
                  <a:txBody>
                    <a:bodyPr/>
                    <a:lstStyle/>
                    <a:p>
                      <a:pPr algn="ctr"/>
                      <a:r>
                        <a:rPr lang="en-GB" sz="1200" b="0" dirty="0"/>
                        <a:t>0</a:t>
                      </a:r>
                    </a:p>
                  </a:txBody>
                  <a:tcPr/>
                </a:tc>
                <a:extLst>
                  <a:ext uri="{0D108BD9-81ED-4DB2-BD59-A6C34878D82A}">
                    <a16:rowId xmlns:a16="http://schemas.microsoft.com/office/drawing/2014/main" val="1789217930"/>
                  </a:ext>
                </a:extLst>
              </a:tr>
              <a:tr h="417051">
                <a:tc>
                  <a:txBody>
                    <a:bodyPr/>
                    <a:lstStyle/>
                    <a:p>
                      <a:r>
                        <a:rPr lang="en-GB" sz="1200" b="0" dirty="0"/>
                        <a:t>Rarely</a:t>
                      </a:r>
                    </a:p>
                  </a:txBody>
                  <a:tcPr/>
                </a:tc>
                <a:tc>
                  <a:txBody>
                    <a:bodyPr/>
                    <a:lstStyle/>
                    <a:p>
                      <a:pPr algn="ctr"/>
                      <a:r>
                        <a:rPr lang="en-GB" sz="1200" b="0" dirty="0"/>
                        <a:t>2</a:t>
                      </a:r>
                    </a:p>
                  </a:txBody>
                  <a:tcPr/>
                </a:tc>
                <a:tc>
                  <a:txBody>
                    <a:bodyPr/>
                    <a:lstStyle/>
                    <a:p>
                      <a:pPr algn="ctr"/>
                      <a:r>
                        <a:rPr lang="en-GB" sz="1200" b="0" dirty="0"/>
                        <a:t>1</a:t>
                      </a:r>
                    </a:p>
                  </a:txBody>
                  <a:tcPr/>
                </a:tc>
                <a:tc>
                  <a:txBody>
                    <a:bodyPr/>
                    <a:lstStyle/>
                    <a:p>
                      <a:pPr algn="ctr"/>
                      <a:r>
                        <a:rPr lang="en-GB" sz="1200" b="0" dirty="0"/>
                        <a:t>0</a:t>
                      </a:r>
                    </a:p>
                  </a:txBody>
                  <a:tcPr/>
                </a:tc>
                <a:tc>
                  <a:txBody>
                    <a:bodyPr/>
                    <a:lstStyle/>
                    <a:p>
                      <a:pPr algn="ctr"/>
                      <a:r>
                        <a:rPr lang="en-GB" sz="1200" b="0" dirty="0"/>
                        <a:t>0</a:t>
                      </a:r>
                    </a:p>
                  </a:txBody>
                  <a:tcPr/>
                </a:tc>
                <a:extLst>
                  <a:ext uri="{0D108BD9-81ED-4DB2-BD59-A6C34878D82A}">
                    <a16:rowId xmlns:a16="http://schemas.microsoft.com/office/drawing/2014/main" val="4060443491"/>
                  </a:ext>
                </a:extLst>
              </a:tr>
            </a:tbl>
          </a:graphicData>
        </a:graphic>
      </p:graphicFrame>
      <p:cxnSp>
        <p:nvCxnSpPr>
          <p:cNvPr id="4" name="Straight Arrow Connector 3">
            <a:extLst>
              <a:ext uri="{FF2B5EF4-FFF2-40B4-BE49-F238E27FC236}">
                <a16:creationId xmlns:a16="http://schemas.microsoft.com/office/drawing/2014/main" id="{211DCB7D-5AF8-4549-9EFC-F38C660E7721}"/>
              </a:ext>
            </a:extLst>
          </p:cNvPr>
          <p:cNvCxnSpPr/>
          <p:nvPr/>
        </p:nvCxnSpPr>
        <p:spPr>
          <a:xfrm flipH="1" flipV="1">
            <a:off x="4480560" y="3401897"/>
            <a:ext cx="2049468" cy="1787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677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3CBC2D-5294-4F4B-B790-97D7CE28A141}"/>
              </a:ext>
            </a:extLst>
          </p:cNvPr>
          <p:cNvSpPr>
            <a:spLocks noGrp="1"/>
          </p:cNvSpPr>
          <p:nvPr>
            <p:ph type="body" sz="quarter" idx="15"/>
          </p:nvPr>
        </p:nvSpPr>
        <p:spPr/>
        <p:txBody>
          <a:bodyPr/>
          <a:lstStyle/>
          <a:p>
            <a:r>
              <a:rPr lang="en-GB" dirty="0"/>
              <a:t>Summary</a:t>
            </a:r>
          </a:p>
        </p:txBody>
      </p:sp>
      <p:sp>
        <p:nvSpPr>
          <p:cNvPr id="4" name="Text Placeholder 3">
            <a:extLst>
              <a:ext uri="{FF2B5EF4-FFF2-40B4-BE49-F238E27FC236}">
                <a16:creationId xmlns:a16="http://schemas.microsoft.com/office/drawing/2014/main" id="{DEC8802C-8239-43CA-9C20-138474C158D0}"/>
              </a:ext>
            </a:extLst>
          </p:cNvPr>
          <p:cNvSpPr>
            <a:spLocks noGrp="1"/>
          </p:cNvSpPr>
          <p:nvPr>
            <p:ph type="body" sz="quarter" idx="18"/>
          </p:nvPr>
        </p:nvSpPr>
        <p:spPr/>
        <p:txBody>
          <a:bodyPr/>
          <a:lstStyle/>
          <a:p>
            <a:endParaRPr lang="en-GB" dirty="0"/>
          </a:p>
        </p:txBody>
      </p:sp>
      <p:sp>
        <p:nvSpPr>
          <p:cNvPr id="9" name="Slide Number Placeholder 8">
            <a:extLst>
              <a:ext uri="{FF2B5EF4-FFF2-40B4-BE49-F238E27FC236}">
                <a16:creationId xmlns:a16="http://schemas.microsoft.com/office/drawing/2014/main" id="{8A8D9ED6-3C57-47A3-9BD5-976DB844A2F8}"/>
              </a:ext>
            </a:extLst>
          </p:cNvPr>
          <p:cNvSpPr>
            <a:spLocks noGrp="1"/>
          </p:cNvSpPr>
          <p:nvPr>
            <p:ph type="sldNum" sz="quarter" idx="19"/>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CA2F4A32-160D-44EA-88B2-153D02896D67}"/>
              </a:ext>
            </a:extLst>
          </p:cNvPr>
          <p:cNvSpPr>
            <a:spLocks noGrp="1"/>
          </p:cNvSpPr>
          <p:nvPr>
            <p:ph type="body" sz="quarter" idx="22"/>
          </p:nvPr>
        </p:nvSpPr>
        <p:spPr/>
        <p:txBody>
          <a:bodyPr/>
          <a:lstStyle/>
          <a:p>
            <a:endParaRPr lang="en-GB" dirty="0"/>
          </a:p>
        </p:txBody>
      </p:sp>
      <p:sp>
        <p:nvSpPr>
          <p:cNvPr id="7" name="Text Placeholder 6">
            <a:extLst>
              <a:ext uri="{FF2B5EF4-FFF2-40B4-BE49-F238E27FC236}">
                <a16:creationId xmlns:a16="http://schemas.microsoft.com/office/drawing/2014/main" id="{9F7CFDF1-CAA6-4EFA-B26D-7DDF003CC53B}"/>
              </a:ext>
            </a:extLst>
          </p:cNvPr>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1088627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00C6A-04D7-4F35-910B-DCC524920BD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07735" y="3595171"/>
            <a:ext cx="3571251" cy="3490063"/>
          </a:xfrm>
          <a:prstGeom prst="rect">
            <a:avLst/>
          </a:prstGeom>
        </p:spPr>
      </p:pic>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60</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Cycling/running lockers</a:t>
            </a:r>
          </a:p>
        </p:txBody>
      </p:sp>
      <p:sp>
        <p:nvSpPr>
          <p:cNvPr id="10" name="TextBox 9">
            <a:extLst>
              <a:ext uri="{FF2B5EF4-FFF2-40B4-BE49-F238E27FC236}">
                <a16:creationId xmlns:a16="http://schemas.microsoft.com/office/drawing/2014/main" id="{7323F020-9345-4B93-9557-0087D53BD248}"/>
              </a:ext>
            </a:extLst>
          </p:cNvPr>
          <p:cNvSpPr txBox="1"/>
          <p:nvPr/>
        </p:nvSpPr>
        <p:spPr>
          <a:xfrm>
            <a:off x="1107735" y="3410505"/>
            <a:ext cx="236069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often</a:t>
            </a:r>
          </a:p>
        </p:txBody>
      </p:sp>
      <p:sp>
        <p:nvSpPr>
          <p:cNvPr id="12" name="TextBox 11">
            <a:extLst>
              <a:ext uri="{FF2B5EF4-FFF2-40B4-BE49-F238E27FC236}">
                <a16:creationId xmlns:a16="http://schemas.microsoft.com/office/drawing/2014/main" id="{EC677947-0CB1-435C-8B41-6730EB5D41F2}"/>
              </a:ext>
            </a:extLst>
          </p:cNvPr>
          <p:cNvSpPr txBox="1"/>
          <p:nvPr/>
        </p:nvSpPr>
        <p:spPr>
          <a:xfrm>
            <a:off x="5876702" y="3410505"/>
            <a:ext cx="298492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How satisfied*</a:t>
            </a:r>
          </a:p>
        </p:txBody>
      </p:sp>
      <p:sp>
        <p:nvSpPr>
          <p:cNvPr id="7" name="TextBox 6">
            <a:extLst>
              <a:ext uri="{FF2B5EF4-FFF2-40B4-BE49-F238E27FC236}">
                <a16:creationId xmlns:a16="http://schemas.microsoft.com/office/drawing/2014/main" id="{D6CB67D6-4633-44B5-A854-4EB91CB00D65}"/>
              </a:ext>
            </a:extLst>
          </p:cNvPr>
          <p:cNvSpPr txBox="1"/>
          <p:nvPr/>
        </p:nvSpPr>
        <p:spPr>
          <a:xfrm>
            <a:off x="5719527" y="3892961"/>
            <a:ext cx="4005746" cy="276999"/>
          </a:xfrm>
          <a:prstGeom prst="rect">
            <a:avLst/>
          </a:prstGeom>
          <a:noFill/>
        </p:spPr>
        <p:txBody>
          <a:bodyPr wrap="square" rtlCol="0">
            <a:spAutoFit/>
          </a:bodyPr>
          <a:lstStyle/>
          <a:p>
            <a:r>
              <a:rPr lang="en-GB" sz="1200" dirty="0"/>
              <a:t>*based on 5 users who said used them</a:t>
            </a:r>
          </a:p>
        </p:txBody>
      </p:sp>
      <p:pic>
        <p:nvPicPr>
          <p:cNvPr id="14" name="Picture 13">
            <a:extLst>
              <a:ext uri="{FF2B5EF4-FFF2-40B4-BE49-F238E27FC236}">
                <a16:creationId xmlns:a16="http://schemas.microsoft.com/office/drawing/2014/main" id="{0D85364E-874F-4C1A-B0FE-A9997A071B5E}"/>
              </a:ext>
            </a:extLst>
          </p:cNvPr>
          <p:cNvPicPr>
            <a:picLocks noChangeAspect="1"/>
          </p:cNvPicPr>
          <p:nvPr/>
        </p:nvPicPr>
        <p:blipFill>
          <a:blip r:embed="rId3"/>
          <a:stretch>
            <a:fillRect/>
          </a:stretch>
        </p:blipFill>
        <p:spPr>
          <a:xfrm>
            <a:off x="1233055" y="757671"/>
            <a:ext cx="2360694" cy="2076646"/>
          </a:xfrm>
          <a:prstGeom prst="rect">
            <a:avLst/>
          </a:prstGeom>
        </p:spPr>
      </p:pic>
      <p:pic>
        <p:nvPicPr>
          <p:cNvPr id="3" name="Picture 2">
            <a:extLst>
              <a:ext uri="{FF2B5EF4-FFF2-40B4-BE49-F238E27FC236}">
                <a16:creationId xmlns:a16="http://schemas.microsoft.com/office/drawing/2014/main" id="{41BE4BD7-6D31-4496-8621-1F85C74AAA2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70336" y="3595171"/>
            <a:ext cx="3461303" cy="3307166"/>
          </a:xfrm>
          <a:prstGeom prst="rect">
            <a:avLst/>
          </a:prstGeom>
        </p:spPr>
      </p:pic>
    </p:spTree>
    <p:extLst>
      <p:ext uri="{BB962C8B-B14F-4D97-AF65-F5344CB8AC3E}">
        <p14:creationId xmlns:p14="http://schemas.microsoft.com/office/powerpoint/2010/main" val="1881963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16F30A-557A-4634-8B97-EA46A4F63A04}"/>
              </a:ext>
            </a:extLst>
          </p:cNvPr>
          <p:cNvSpPr>
            <a:spLocks noGrp="1"/>
          </p:cNvSpPr>
          <p:nvPr>
            <p:ph type="body" sz="quarter" idx="18"/>
          </p:nvPr>
        </p:nvSpPr>
        <p:spPr/>
        <p:txBody>
          <a:bodyPr/>
          <a:lstStyle/>
          <a:p>
            <a:endParaRPr lang="en-GB" dirty="0"/>
          </a:p>
        </p:txBody>
      </p:sp>
      <p:sp>
        <p:nvSpPr>
          <p:cNvPr id="2" name="Slide Number Placeholder 1">
            <a:extLst>
              <a:ext uri="{FF2B5EF4-FFF2-40B4-BE49-F238E27FC236}">
                <a16:creationId xmlns:a16="http://schemas.microsoft.com/office/drawing/2014/main" id="{BCCB901C-B29C-423A-8BCC-AB433D1F3D76}"/>
              </a:ext>
            </a:extLst>
          </p:cNvPr>
          <p:cNvSpPr>
            <a:spLocks noGrp="1"/>
          </p:cNvSpPr>
          <p:nvPr>
            <p:ph type="sldNum" sz="quarter" idx="19"/>
          </p:nvPr>
        </p:nvSpPr>
        <p:spPr/>
        <p:txBody>
          <a:bodyPr/>
          <a:lstStyle/>
          <a:p>
            <a:fld id="{9350A4DD-A22B-49B1-926C-965716516F84}" type="slidenum">
              <a:rPr lang="en-GB" smtClean="0"/>
              <a:pPr/>
              <a:t>61</a:t>
            </a:fld>
            <a:endParaRPr lang="en-GB" dirty="0"/>
          </a:p>
        </p:txBody>
      </p:sp>
      <p:sp>
        <p:nvSpPr>
          <p:cNvPr id="6" name="Text Placeholder 5">
            <a:extLst>
              <a:ext uri="{FF2B5EF4-FFF2-40B4-BE49-F238E27FC236}">
                <a16:creationId xmlns:a16="http://schemas.microsoft.com/office/drawing/2014/main" id="{CB559ED0-86D2-47D4-B090-F2D14B245752}"/>
              </a:ext>
            </a:extLst>
          </p:cNvPr>
          <p:cNvSpPr>
            <a:spLocks noGrp="1"/>
          </p:cNvSpPr>
          <p:nvPr>
            <p:ph type="body" sz="quarter" idx="22"/>
          </p:nvPr>
        </p:nvSpPr>
        <p:spPr/>
        <p:txBody>
          <a:bodyPr/>
          <a:lstStyle/>
          <a:p>
            <a:endParaRPr lang="en-GB" dirty="0"/>
          </a:p>
        </p:txBody>
      </p:sp>
      <p:sp>
        <p:nvSpPr>
          <p:cNvPr id="8" name="Text Placeholder 7">
            <a:extLst>
              <a:ext uri="{FF2B5EF4-FFF2-40B4-BE49-F238E27FC236}">
                <a16:creationId xmlns:a16="http://schemas.microsoft.com/office/drawing/2014/main" id="{0CC6A411-9A2E-4A5C-B8BB-EC8753630C6D}"/>
              </a:ext>
            </a:extLst>
          </p:cNvPr>
          <p:cNvSpPr>
            <a:spLocks noGrp="1"/>
          </p:cNvSpPr>
          <p:nvPr>
            <p:ph type="body" sz="quarter" idx="15"/>
          </p:nvPr>
        </p:nvSpPr>
        <p:spPr/>
        <p:txBody>
          <a:bodyPr/>
          <a:lstStyle/>
          <a:p>
            <a:r>
              <a:rPr lang="en-GB" dirty="0"/>
              <a:t>Environment and ways of working</a:t>
            </a:r>
          </a:p>
        </p:txBody>
      </p:sp>
    </p:spTree>
    <p:extLst>
      <p:ext uri="{BB962C8B-B14F-4D97-AF65-F5344CB8AC3E}">
        <p14:creationId xmlns:p14="http://schemas.microsoft.com/office/powerpoint/2010/main" val="738562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62</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solidFill>
                  <a:schemeClr val="tx1"/>
                </a:solidFill>
              </a:rPr>
              <a:t>Workspace</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491489" y="1083410"/>
            <a:ext cx="2968486" cy="1161186"/>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sz="1400" dirty="0">
              <a:solidFill>
                <a:schemeClr val="tx1"/>
              </a:solidFill>
            </a:endParaRPr>
          </a:p>
          <a:p>
            <a:pPr algn="ctr"/>
            <a:r>
              <a:rPr lang="en-GB" sz="1400" dirty="0">
                <a:solidFill>
                  <a:schemeClr val="tx1"/>
                </a:solidFill>
              </a:rPr>
              <a:t>“Cleaners in the office at 4pm is very distracting’</a:t>
            </a:r>
          </a:p>
          <a:p>
            <a:pPr algn="ctr"/>
            <a:r>
              <a:rPr lang="en-GB" sz="1400" dirty="0">
                <a:solidFill>
                  <a:schemeClr val="tx1"/>
                </a:solidFill>
              </a:rPr>
              <a:t>‘Too cold at the weekends’</a:t>
            </a:r>
          </a:p>
          <a:p>
            <a:pPr algn="ctr"/>
            <a:endParaRPr lang="en-GB" sz="1400" dirty="0">
              <a:solidFill>
                <a:schemeClr val="tx1"/>
              </a:solidFill>
            </a:endParaRPr>
          </a:p>
        </p:txBody>
      </p:sp>
      <p:sp>
        <p:nvSpPr>
          <p:cNvPr id="10" name="Rectangle: Rounded Corners 9">
            <a:extLst>
              <a:ext uri="{FF2B5EF4-FFF2-40B4-BE49-F238E27FC236}">
                <a16:creationId xmlns:a16="http://schemas.microsoft.com/office/drawing/2014/main" id="{3D6E2BC8-D60D-40A0-A383-0D538CAF8C15}"/>
              </a:ext>
            </a:extLst>
          </p:cNvPr>
          <p:cNvSpPr/>
          <p:nvPr/>
        </p:nvSpPr>
        <p:spPr>
          <a:xfrm>
            <a:off x="435242" y="2469811"/>
            <a:ext cx="6948300" cy="1516007"/>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sz="1400" dirty="0">
              <a:solidFill>
                <a:schemeClr val="tx1"/>
              </a:solidFill>
            </a:endParaRPr>
          </a:p>
          <a:p>
            <a:pPr algn="ctr"/>
            <a:r>
              <a:rPr lang="en-GB" sz="1400" dirty="0">
                <a:solidFill>
                  <a:schemeClr val="tx1"/>
                </a:solidFill>
              </a:rPr>
              <a:t>“Good lighting in the office, it’s bright’</a:t>
            </a:r>
          </a:p>
          <a:p>
            <a:pPr algn="ctr"/>
            <a:r>
              <a:rPr lang="en-GB" sz="1400" dirty="0">
                <a:solidFill>
                  <a:schemeClr val="tx1"/>
                </a:solidFill>
              </a:rPr>
              <a:t>‘Workplace cleaned daily really appreciate the difference from pre pilot location’</a:t>
            </a:r>
          </a:p>
          <a:p>
            <a:pPr algn="ctr"/>
            <a:r>
              <a:rPr lang="en-GB" sz="1400" dirty="0">
                <a:solidFill>
                  <a:schemeClr val="tx1"/>
                </a:solidFill>
              </a:rPr>
              <a:t>‘Social theme is nice’</a:t>
            </a:r>
          </a:p>
          <a:p>
            <a:pPr algn="ctr"/>
            <a:r>
              <a:rPr lang="en-GB" sz="1400" dirty="0">
                <a:solidFill>
                  <a:schemeClr val="tx1"/>
                </a:solidFill>
              </a:rPr>
              <a:t>‘Access at any time is really good’</a:t>
            </a:r>
          </a:p>
          <a:p>
            <a:pPr algn="ctr"/>
            <a:r>
              <a:rPr lang="en-GB" sz="1400" dirty="0">
                <a:solidFill>
                  <a:schemeClr val="tx1"/>
                </a:solidFill>
              </a:rPr>
              <a:t>‘Collegiate nature. See more people and with more points of collision’</a:t>
            </a:r>
          </a:p>
          <a:p>
            <a:pPr algn="ctr"/>
            <a:r>
              <a:rPr lang="en-GB" sz="1400" dirty="0">
                <a:solidFill>
                  <a:schemeClr val="tx1"/>
                </a:solidFill>
              </a:rPr>
              <a:t>‘A surprised convert’</a:t>
            </a:r>
          </a:p>
          <a:p>
            <a:pPr algn="ctr"/>
            <a:endParaRPr lang="en-GB" sz="1400" dirty="0">
              <a:solidFill>
                <a:schemeClr val="tx1"/>
              </a:solidFill>
            </a:endParaRPr>
          </a:p>
        </p:txBody>
      </p:sp>
      <p:sp>
        <p:nvSpPr>
          <p:cNvPr id="6" name="Rectangle: Rounded Corners 5">
            <a:extLst>
              <a:ext uri="{FF2B5EF4-FFF2-40B4-BE49-F238E27FC236}">
                <a16:creationId xmlns:a16="http://schemas.microsoft.com/office/drawing/2014/main" id="{BB7FFE49-F178-46E0-AD29-01473F819966}"/>
              </a:ext>
            </a:extLst>
          </p:cNvPr>
          <p:cNvSpPr/>
          <p:nvPr/>
        </p:nvSpPr>
        <p:spPr>
          <a:xfrm>
            <a:off x="3909392" y="1029020"/>
            <a:ext cx="6336983" cy="13480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b="1" dirty="0">
                <a:solidFill>
                  <a:schemeClr val="tx1"/>
                </a:solidFill>
              </a:rPr>
              <a:t>Central stationery </a:t>
            </a:r>
            <a:r>
              <a:rPr lang="en-GB" sz="1400" dirty="0">
                <a:solidFill>
                  <a:schemeClr val="tx1"/>
                </a:solidFill>
              </a:rPr>
              <a:t>– considered useful</a:t>
            </a:r>
          </a:p>
          <a:p>
            <a:pPr marL="285750" indent="-285750">
              <a:buFont typeface="Arial" panose="020B0604020202020204" pitchFamily="34" charset="0"/>
              <a:buChar char="•"/>
            </a:pPr>
            <a:r>
              <a:rPr lang="en-GB" sz="1400" b="1" dirty="0">
                <a:solidFill>
                  <a:schemeClr val="tx1"/>
                </a:solidFill>
              </a:rPr>
              <a:t>Central print hub</a:t>
            </a:r>
            <a:r>
              <a:rPr lang="en-GB" sz="1400" dirty="0">
                <a:solidFill>
                  <a:schemeClr val="tx1"/>
                </a:solidFill>
              </a:rPr>
              <a:t> – some challenges</a:t>
            </a:r>
          </a:p>
          <a:p>
            <a:pPr marL="285750" indent="-285750">
              <a:buFont typeface="Arial" panose="020B0604020202020204" pitchFamily="34" charset="0"/>
              <a:buChar char="•"/>
            </a:pPr>
            <a:r>
              <a:rPr lang="en-GB" sz="1400" b="1" dirty="0">
                <a:solidFill>
                  <a:schemeClr val="tx1"/>
                </a:solidFill>
              </a:rPr>
              <a:t>Tea point </a:t>
            </a:r>
            <a:r>
              <a:rPr lang="en-GB" sz="1400" dirty="0">
                <a:solidFill>
                  <a:schemeClr val="tx1"/>
                </a:solidFill>
              </a:rPr>
              <a:t>– generally met needs except that considered too small</a:t>
            </a:r>
          </a:p>
          <a:p>
            <a:pPr marL="285750" indent="-285750">
              <a:buFont typeface="Arial" panose="020B0604020202020204" pitchFamily="34" charset="0"/>
              <a:buChar char="•"/>
            </a:pPr>
            <a:r>
              <a:rPr lang="en-GB" sz="1400" b="1" dirty="0">
                <a:solidFill>
                  <a:schemeClr val="tx1"/>
                </a:solidFill>
              </a:rPr>
              <a:t>Cleaning – </a:t>
            </a:r>
            <a:r>
              <a:rPr lang="en-GB" sz="1400" dirty="0">
                <a:solidFill>
                  <a:schemeClr val="tx1"/>
                </a:solidFill>
              </a:rPr>
              <a:t>good but too disturbing at 4pm</a:t>
            </a:r>
          </a:p>
          <a:p>
            <a:pPr marL="285750" indent="-285750">
              <a:buFont typeface="Arial" panose="020B0604020202020204" pitchFamily="34" charset="0"/>
              <a:buChar char="•"/>
            </a:pPr>
            <a:r>
              <a:rPr lang="en-GB" sz="1400" b="1" dirty="0">
                <a:solidFill>
                  <a:schemeClr val="tx1"/>
                </a:solidFill>
              </a:rPr>
              <a:t>Environment – </a:t>
            </a:r>
            <a:r>
              <a:rPr lang="en-GB" sz="1400" dirty="0">
                <a:solidFill>
                  <a:schemeClr val="tx1"/>
                </a:solidFill>
              </a:rPr>
              <a:t>clean and light</a:t>
            </a:r>
          </a:p>
        </p:txBody>
      </p:sp>
      <p:pic>
        <p:nvPicPr>
          <p:cNvPr id="7" name="Picture 6">
            <a:extLst>
              <a:ext uri="{FF2B5EF4-FFF2-40B4-BE49-F238E27FC236}">
                <a16:creationId xmlns:a16="http://schemas.microsoft.com/office/drawing/2014/main" id="{BD9EDA8C-D40A-4A3F-810B-EA226056D023}"/>
              </a:ext>
            </a:extLst>
          </p:cNvPr>
          <p:cNvPicPr>
            <a:picLocks noChangeAspect="1"/>
          </p:cNvPicPr>
          <p:nvPr/>
        </p:nvPicPr>
        <p:blipFill rotWithShape="1">
          <a:blip r:embed="rId2">
            <a:clrChange>
              <a:clrFrom>
                <a:srgbClr val="FFFFFF"/>
              </a:clrFrom>
              <a:clrTo>
                <a:srgbClr val="FFFFFF">
                  <a:alpha val="0"/>
                </a:srgbClr>
              </a:clrTo>
            </a:clrChange>
          </a:blip>
          <a:srcRect t="40206" r="34957" b="54713"/>
          <a:stretch/>
        </p:blipFill>
        <p:spPr>
          <a:xfrm>
            <a:off x="-581939" y="4231297"/>
            <a:ext cx="10708069" cy="292448"/>
          </a:xfrm>
          <a:prstGeom prst="rect">
            <a:avLst/>
          </a:prstGeom>
        </p:spPr>
      </p:pic>
      <p:pic>
        <p:nvPicPr>
          <p:cNvPr id="8" name="Picture 7">
            <a:extLst>
              <a:ext uri="{FF2B5EF4-FFF2-40B4-BE49-F238E27FC236}">
                <a16:creationId xmlns:a16="http://schemas.microsoft.com/office/drawing/2014/main" id="{7ABDCB5F-DA92-4C40-83CD-2E6A677C2A43}"/>
              </a:ext>
            </a:extLst>
          </p:cNvPr>
          <p:cNvPicPr>
            <a:picLocks noChangeAspect="1"/>
          </p:cNvPicPr>
          <p:nvPr/>
        </p:nvPicPr>
        <p:blipFill rotWithShape="1">
          <a:blip r:embed="rId2">
            <a:clrChange>
              <a:clrFrom>
                <a:srgbClr val="FFFFFF"/>
              </a:clrFrom>
              <a:clrTo>
                <a:srgbClr val="FFFFFF">
                  <a:alpha val="0"/>
                </a:srgbClr>
              </a:clrTo>
            </a:clrChange>
          </a:blip>
          <a:srcRect t="86256" r="34957"/>
          <a:stretch/>
        </p:blipFill>
        <p:spPr>
          <a:xfrm>
            <a:off x="-581939" y="4853585"/>
            <a:ext cx="10708069" cy="791047"/>
          </a:xfrm>
          <a:prstGeom prst="rect">
            <a:avLst/>
          </a:prstGeom>
        </p:spPr>
      </p:pic>
      <p:pic>
        <p:nvPicPr>
          <p:cNvPr id="11" name="Picture 10">
            <a:extLst>
              <a:ext uri="{FF2B5EF4-FFF2-40B4-BE49-F238E27FC236}">
                <a16:creationId xmlns:a16="http://schemas.microsoft.com/office/drawing/2014/main" id="{458F7943-7035-47C4-A981-D6F009FFDFBF}"/>
              </a:ext>
            </a:extLst>
          </p:cNvPr>
          <p:cNvPicPr>
            <a:picLocks noChangeAspect="1"/>
          </p:cNvPicPr>
          <p:nvPr/>
        </p:nvPicPr>
        <p:blipFill rotWithShape="1">
          <a:blip r:embed="rId3">
            <a:clrChange>
              <a:clrFrom>
                <a:srgbClr val="FFFFFF"/>
              </a:clrFrom>
              <a:clrTo>
                <a:srgbClr val="FFFFFF">
                  <a:alpha val="0"/>
                </a:srgbClr>
              </a:clrTo>
            </a:clrChange>
          </a:blip>
          <a:srcRect l="-4298" t="44661" r="4298" b="50554"/>
          <a:stretch/>
        </p:blipFill>
        <p:spPr>
          <a:xfrm>
            <a:off x="-1047062" y="4523745"/>
            <a:ext cx="10691813" cy="237118"/>
          </a:xfrm>
          <a:prstGeom prst="rect">
            <a:avLst/>
          </a:prstGeom>
        </p:spPr>
      </p:pic>
      <p:sp>
        <p:nvSpPr>
          <p:cNvPr id="12" name="Rectangle: Rounded Corners 11">
            <a:extLst>
              <a:ext uri="{FF2B5EF4-FFF2-40B4-BE49-F238E27FC236}">
                <a16:creationId xmlns:a16="http://schemas.microsoft.com/office/drawing/2014/main" id="{E13BC0F5-BF85-4259-99D3-FB4AE17E4E5D}"/>
              </a:ext>
            </a:extLst>
          </p:cNvPr>
          <p:cNvSpPr/>
          <p:nvPr/>
        </p:nvSpPr>
        <p:spPr>
          <a:xfrm>
            <a:off x="491489" y="5749290"/>
            <a:ext cx="9634641" cy="15897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b="1" dirty="0">
                <a:solidFill>
                  <a:schemeClr val="tx1"/>
                </a:solidFill>
              </a:rPr>
              <a:t>Tea point </a:t>
            </a:r>
          </a:p>
          <a:p>
            <a:pPr marL="742950" lvl="1" indent="-285750">
              <a:buFont typeface="Arial" panose="020B0604020202020204" pitchFamily="34" charset="0"/>
              <a:buChar char="•"/>
            </a:pPr>
            <a:r>
              <a:rPr lang="en-GB" sz="1400" dirty="0">
                <a:solidFill>
                  <a:schemeClr val="tx1"/>
                </a:solidFill>
              </a:rPr>
              <a:t>The addition of the whiteboard help to create a sense of community with the sharing of information</a:t>
            </a:r>
          </a:p>
          <a:p>
            <a:pPr marL="742950" lvl="1" indent="-285750">
              <a:buFont typeface="Arial" panose="020B0604020202020204" pitchFamily="34" charset="0"/>
              <a:buChar char="•"/>
            </a:pPr>
            <a:r>
              <a:rPr lang="en-GB" sz="1400" dirty="0">
                <a:solidFill>
                  <a:schemeClr val="tx1"/>
                </a:solidFill>
              </a:rPr>
              <a:t>The monitor could be used for videos running on a loop to share information</a:t>
            </a:r>
          </a:p>
          <a:p>
            <a:pPr marL="742950" lvl="1" indent="-285750">
              <a:buFont typeface="Arial" panose="020B0604020202020204" pitchFamily="34" charset="0"/>
              <a:buChar char="•"/>
            </a:pPr>
            <a:r>
              <a:rPr lang="en-GB" sz="1400" dirty="0">
                <a:solidFill>
                  <a:schemeClr val="tx1"/>
                </a:solidFill>
              </a:rPr>
              <a:t>Provision considered to be a really important part of </a:t>
            </a:r>
            <a:r>
              <a:rPr lang="en-GB" sz="1400" dirty="0" err="1">
                <a:solidFill>
                  <a:schemeClr val="tx1"/>
                </a:solidFill>
              </a:rPr>
              <a:t>buidling</a:t>
            </a:r>
            <a:r>
              <a:rPr lang="en-GB" sz="1400" dirty="0">
                <a:solidFill>
                  <a:schemeClr val="tx1"/>
                </a:solidFill>
              </a:rPr>
              <a:t> that sense of community</a:t>
            </a:r>
          </a:p>
          <a:p>
            <a:pPr marL="742950" lvl="1" indent="-285750">
              <a:buFont typeface="Arial" panose="020B0604020202020204" pitchFamily="34" charset="0"/>
              <a:buChar char="•"/>
            </a:pPr>
            <a:endParaRPr lang="en-GB" sz="1400" dirty="0">
              <a:solidFill>
                <a:schemeClr val="tx1"/>
              </a:solidFill>
            </a:endParaRPr>
          </a:p>
          <a:p>
            <a:pPr marL="285750" indent="-285750">
              <a:buFont typeface="Arial" panose="020B0604020202020204" pitchFamily="34" charset="0"/>
              <a:buChar char="•"/>
            </a:pPr>
            <a:r>
              <a:rPr lang="en-GB" sz="1400" b="1" dirty="0">
                <a:solidFill>
                  <a:schemeClr val="tx1"/>
                </a:solidFill>
              </a:rPr>
              <a:t>Print</a:t>
            </a:r>
          </a:p>
          <a:p>
            <a:pPr marL="742950" lvl="1" indent="-285750">
              <a:buFont typeface="Arial" panose="020B0604020202020204" pitchFamily="34" charset="0"/>
              <a:buChar char="•"/>
            </a:pPr>
            <a:r>
              <a:rPr lang="en-GB" sz="1400" dirty="0">
                <a:solidFill>
                  <a:schemeClr val="tx1"/>
                </a:solidFill>
              </a:rPr>
              <a:t>Ability to scan in colour required</a:t>
            </a:r>
          </a:p>
        </p:txBody>
      </p:sp>
    </p:spTree>
    <p:extLst>
      <p:ext uri="{BB962C8B-B14F-4D97-AF65-F5344CB8AC3E}">
        <p14:creationId xmlns:p14="http://schemas.microsoft.com/office/powerpoint/2010/main" val="12620361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63</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solidFill>
                  <a:srgbClr val="FF0000"/>
                </a:solidFill>
              </a:rPr>
              <a:t>Noise</a:t>
            </a:r>
          </a:p>
        </p:txBody>
      </p:sp>
      <p:graphicFrame>
        <p:nvGraphicFramePr>
          <p:cNvPr id="3" name="Table 2">
            <a:extLst>
              <a:ext uri="{FF2B5EF4-FFF2-40B4-BE49-F238E27FC236}">
                <a16:creationId xmlns:a16="http://schemas.microsoft.com/office/drawing/2014/main" id="{2107941C-943A-41B5-B9ED-B07FD64926E1}"/>
              </a:ext>
            </a:extLst>
          </p:cNvPr>
          <p:cNvGraphicFramePr>
            <a:graphicFrameLocks noGrp="1"/>
          </p:cNvGraphicFramePr>
          <p:nvPr>
            <p:extLst>
              <p:ext uri="{D42A27DB-BD31-4B8C-83A1-F6EECF244321}">
                <p14:modId xmlns:p14="http://schemas.microsoft.com/office/powerpoint/2010/main" val="3775470181"/>
              </p:ext>
            </p:extLst>
          </p:nvPr>
        </p:nvGraphicFramePr>
        <p:xfrm>
          <a:off x="578734" y="1357147"/>
          <a:ext cx="3563935" cy="1767840"/>
        </p:xfrm>
        <a:graphic>
          <a:graphicData uri="http://schemas.openxmlformats.org/drawingml/2006/table">
            <a:tbl>
              <a:tblPr firstRow="1" bandRow="1">
                <a:tableStyleId>{5C22544A-7EE6-4342-B048-85BDC9FD1C3A}</a:tableStyleId>
              </a:tblPr>
              <a:tblGrid>
                <a:gridCol w="712787">
                  <a:extLst>
                    <a:ext uri="{9D8B030D-6E8A-4147-A177-3AD203B41FA5}">
                      <a16:colId xmlns:a16="http://schemas.microsoft.com/office/drawing/2014/main" val="1051188476"/>
                    </a:ext>
                  </a:extLst>
                </a:gridCol>
                <a:gridCol w="712787">
                  <a:extLst>
                    <a:ext uri="{9D8B030D-6E8A-4147-A177-3AD203B41FA5}">
                      <a16:colId xmlns:a16="http://schemas.microsoft.com/office/drawing/2014/main" val="2720681879"/>
                    </a:ext>
                  </a:extLst>
                </a:gridCol>
                <a:gridCol w="712787">
                  <a:extLst>
                    <a:ext uri="{9D8B030D-6E8A-4147-A177-3AD203B41FA5}">
                      <a16:colId xmlns:a16="http://schemas.microsoft.com/office/drawing/2014/main" val="1341941678"/>
                    </a:ext>
                  </a:extLst>
                </a:gridCol>
                <a:gridCol w="712787">
                  <a:extLst>
                    <a:ext uri="{9D8B030D-6E8A-4147-A177-3AD203B41FA5}">
                      <a16:colId xmlns:a16="http://schemas.microsoft.com/office/drawing/2014/main" val="2624954298"/>
                    </a:ext>
                  </a:extLst>
                </a:gridCol>
                <a:gridCol w="712787">
                  <a:extLst>
                    <a:ext uri="{9D8B030D-6E8A-4147-A177-3AD203B41FA5}">
                      <a16:colId xmlns:a16="http://schemas.microsoft.com/office/drawing/2014/main" val="1135947657"/>
                    </a:ext>
                  </a:extLst>
                </a:gridCol>
              </a:tblGrid>
              <a:tr h="223220">
                <a:tc>
                  <a:txBody>
                    <a:bodyPr/>
                    <a:lstStyle/>
                    <a:p>
                      <a:endParaRPr lang="en-GB" sz="1000" dirty="0"/>
                    </a:p>
                  </a:txBody>
                  <a:tcPr/>
                </a:tc>
                <a:tc>
                  <a:txBody>
                    <a:bodyPr/>
                    <a:lstStyle/>
                    <a:p>
                      <a:pPr algn="ctr"/>
                      <a:r>
                        <a:rPr lang="en-GB" sz="1000" dirty="0"/>
                        <a:t>Academic</a:t>
                      </a:r>
                    </a:p>
                  </a:txBody>
                  <a:tcPr/>
                </a:tc>
                <a:tc>
                  <a:txBody>
                    <a:bodyPr/>
                    <a:lstStyle/>
                    <a:p>
                      <a:pPr algn="ctr"/>
                      <a:r>
                        <a:rPr lang="en-GB" sz="1000" dirty="0"/>
                        <a:t>PDRA</a:t>
                      </a:r>
                    </a:p>
                  </a:txBody>
                  <a:tcPr/>
                </a:tc>
                <a:tc>
                  <a:txBody>
                    <a:bodyPr/>
                    <a:lstStyle/>
                    <a:p>
                      <a:pPr algn="ctr"/>
                      <a:r>
                        <a:rPr lang="en-GB" sz="1000" dirty="0"/>
                        <a:t>PGR</a:t>
                      </a:r>
                    </a:p>
                  </a:txBody>
                  <a:tcPr/>
                </a:tc>
                <a:tc>
                  <a:txBody>
                    <a:bodyPr/>
                    <a:lstStyle/>
                    <a:p>
                      <a:pPr algn="ctr"/>
                      <a:r>
                        <a:rPr lang="en-GB" sz="1000" dirty="0"/>
                        <a:t>PSS</a:t>
                      </a:r>
                    </a:p>
                  </a:txBody>
                  <a:tcPr/>
                </a:tc>
                <a:extLst>
                  <a:ext uri="{0D108BD9-81ED-4DB2-BD59-A6C34878D82A}">
                    <a16:rowId xmlns:a16="http://schemas.microsoft.com/office/drawing/2014/main" val="2259826274"/>
                  </a:ext>
                </a:extLst>
              </a:tr>
              <a:tr h="223220">
                <a:tc>
                  <a:txBody>
                    <a:bodyPr/>
                    <a:lstStyle/>
                    <a:p>
                      <a:r>
                        <a:rPr lang="en-GB" sz="1000" dirty="0"/>
                        <a:t>Strongly agree</a:t>
                      </a:r>
                    </a:p>
                  </a:txBody>
                  <a:tcPr/>
                </a:tc>
                <a:tc>
                  <a:txBody>
                    <a:bodyPr/>
                    <a:lstStyle/>
                    <a:p>
                      <a:pPr algn="ctr"/>
                      <a:r>
                        <a:rPr lang="en-GB" sz="1000" dirty="0"/>
                        <a:t>1</a:t>
                      </a:r>
                    </a:p>
                  </a:txBody>
                  <a:tcPr>
                    <a:solidFill>
                      <a:srgbClr val="99CCFF"/>
                    </a:solidFill>
                  </a:tcPr>
                </a:tc>
                <a:tc>
                  <a:txBody>
                    <a:bodyPr/>
                    <a:lstStyle/>
                    <a:p>
                      <a:pPr algn="ctr"/>
                      <a:r>
                        <a:rPr lang="en-GB" sz="1000" dirty="0"/>
                        <a:t>0</a:t>
                      </a:r>
                    </a:p>
                  </a:txBody>
                  <a:tcPr>
                    <a:solidFill>
                      <a:srgbClr val="99CCFF"/>
                    </a:solidFill>
                  </a:tcPr>
                </a:tc>
                <a:tc>
                  <a:txBody>
                    <a:bodyPr/>
                    <a:lstStyle/>
                    <a:p>
                      <a:pPr algn="ctr"/>
                      <a:r>
                        <a:rPr lang="en-GB" sz="1000" dirty="0"/>
                        <a:t>0</a:t>
                      </a:r>
                    </a:p>
                  </a:txBody>
                  <a:tcPr>
                    <a:solidFill>
                      <a:srgbClr val="99CCFF"/>
                    </a:solidFill>
                  </a:tcPr>
                </a:tc>
                <a:tc>
                  <a:txBody>
                    <a:bodyPr/>
                    <a:lstStyle/>
                    <a:p>
                      <a:pPr algn="ctr"/>
                      <a:r>
                        <a:rPr lang="en-GB" sz="1000" dirty="0"/>
                        <a:t>2</a:t>
                      </a:r>
                    </a:p>
                  </a:txBody>
                  <a:tcPr>
                    <a:solidFill>
                      <a:srgbClr val="99CCFF"/>
                    </a:solidFill>
                  </a:tcPr>
                </a:tc>
                <a:extLst>
                  <a:ext uri="{0D108BD9-81ED-4DB2-BD59-A6C34878D82A}">
                    <a16:rowId xmlns:a16="http://schemas.microsoft.com/office/drawing/2014/main" val="3106499870"/>
                  </a:ext>
                </a:extLst>
              </a:tr>
              <a:tr h="223220">
                <a:tc>
                  <a:txBody>
                    <a:bodyPr/>
                    <a:lstStyle/>
                    <a:p>
                      <a:r>
                        <a:rPr lang="en-GB" sz="1000" dirty="0"/>
                        <a:t>Agree</a:t>
                      </a:r>
                    </a:p>
                  </a:txBody>
                  <a:tcPr/>
                </a:tc>
                <a:tc>
                  <a:txBody>
                    <a:bodyPr/>
                    <a:lstStyle/>
                    <a:p>
                      <a:pPr algn="ctr"/>
                      <a:r>
                        <a:rPr lang="en-GB" sz="1000" dirty="0"/>
                        <a:t>3</a:t>
                      </a:r>
                    </a:p>
                  </a:txBody>
                  <a:tcPr>
                    <a:solidFill>
                      <a:srgbClr val="99CCFF"/>
                    </a:solidFill>
                  </a:tcPr>
                </a:tc>
                <a:tc>
                  <a:txBody>
                    <a:bodyPr/>
                    <a:lstStyle/>
                    <a:p>
                      <a:pPr algn="ctr"/>
                      <a:r>
                        <a:rPr lang="en-GB" sz="1000" dirty="0"/>
                        <a:t>0</a:t>
                      </a:r>
                    </a:p>
                  </a:txBody>
                  <a:tcPr>
                    <a:solidFill>
                      <a:srgbClr val="99CCFF"/>
                    </a:solidFill>
                  </a:tcPr>
                </a:tc>
                <a:tc>
                  <a:txBody>
                    <a:bodyPr/>
                    <a:lstStyle/>
                    <a:p>
                      <a:pPr algn="ctr"/>
                      <a:r>
                        <a:rPr lang="en-GB" sz="1000" dirty="0"/>
                        <a:t>2</a:t>
                      </a:r>
                    </a:p>
                  </a:txBody>
                  <a:tcPr>
                    <a:solidFill>
                      <a:srgbClr val="99CCFF"/>
                    </a:solidFill>
                  </a:tcPr>
                </a:tc>
                <a:tc>
                  <a:txBody>
                    <a:bodyPr/>
                    <a:lstStyle/>
                    <a:p>
                      <a:pPr algn="ctr"/>
                      <a:r>
                        <a:rPr lang="en-GB" sz="1000" dirty="0"/>
                        <a:t>6</a:t>
                      </a:r>
                    </a:p>
                  </a:txBody>
                  <a:tcPr>
                    <a:solidFill>
                      <a:srgbClr val="99CCFF"/>
                    </a:solidFill>
                  </a:tcPr>
                </a:tc>
                <a:extLst>
                  <a:ext uri="{0D108BD9-81ED-4DB2-BD59-A6C34878D82A}">
                    <a16:rowId xmlns:a16="http://schemas.microsoft.com/office/drawing/2014/main" val="2504453342"/>
                  </a:ext>
                </a:extLst>
              </a:tr>
              <a:tr h="223220">
                <a:tc>
                  <a:txBody>
                    <a:bodyPr/>
                    <a:lstStyle/>
                    <a:p>
                      <a:r>
                        <a:rPr lang="en-GB" sz="1000" dirty="0"/>
                        <a:t>Neutral</a:t>
                      </a:r>
                    </a:p>
                  </a:txBody>
                  <a:tcPr/>
                </a:tc>
                <a:tc>
                  <a:txBody>
                    <a:bodyPr/>
                    <a:lstStyle/>
                    <a:p>
                      <a:pPr algn="ctr"/>
                      <a:r>
                        <a:rPr lang="en-GB" sz="1000" dirty="0"/>
                        <a:t>1</a:t>
                      </a:r>
                    </a:p>
                  </a:txBody>
                  <a:tcPr/>
                </a:tc>
                <a:tc>
                  <a:txBody>
                    <a:bodyPr/>
                    <a:lstStyle/>
                    <a:p>
                      <a:pPr algn="ctr"/>
                      <a:r>
                        <a:rPr lang="en-GB" sz="1000" dirty="0"/>
                        <a:t>2</a:t>
                      </a:r>
                    </a:p>
                  </a:txBody>
                  <a:tcPr/>
                </a:tc>
                <a:tc>
                  <a:txBody>
                    <a:bodyPr/>
                    <a:lstStyle/>
                    <a:p>
                      <a:pPr algn="ctr"/>
                      <a:r>
                        <a:rPr lang="en-GB" sz="1000" dirty="0"/>
                        <a:t>1</a:t>
                      </a:r>
                    </a:p>
                  </a:txBody>
                  <a:tcPr/>
                </a:tc>
                <a:tc>
                  <a:txBody>
                    <a:bodyPr/>
                    <a:lstStyle/>
                    <a:p>
                      <a:pPr algn="ctr"/>
                      <a:r>
                        <a:rPr lang="en-GB" sz="1000" dirty="0"/>
                        <a:t>0</a:t>
                      </a:r>
                    </a:p>
                  </a:txBody>
                  <a:tcPr/>
                </a:tc>
                <a:extLst>
                  <a:ext uri="{0D108BD9-81ED-4DB2-BD59-A6C34878D82A}">
                    <a16:rowId xmlns:a16="http://schemas.microsoft.com/office/drawing/2014/main" val="4000820693"/>
                  </a:ext>
                </a:extLst>
              </a:tr>
              <a:tr h="223220">
                <a:tc>
                  <a:txBody>
                    <a:bodyPr/>
                    <a:lstStyle/>
                    <a:p>
                      <a:r>
                        <a:rPr lang="en-GB" sz="1000" dirty="0"/>
                        <a:t>Disagree</a:t>
                      </a:r>
                    </a:p>
                  </a:txBody>
                  <a:tcPr/>
                </a:tc>
                <a:tc>
                  <a:txBody>
                    <a:bodyPr/>
                    <a:lstStyle/>
                    <a:p>
                      <a:pPr algn="ctr"/>
                      <a:r>
                        <a:rPr lang="en-GB" sz="1000" dirty="0"/>
                        <a:t>2</a:t>
                      </a:r>
                    </a:p>
                  </a:txBody>
                  <a:tcPr>
                    <a:solidFill>
                      <a:schemeClr val="accent1">
                        <a:lumMod val="40000"/>
                        <a:lumOff val="60000"/>
                      </a:schemeClr>
                    </a:solidFill>
                  </a:tcPr>
                </a:tc>
                <a:tc>
                  <a:txBody>
                    <a:bodyPr/>
                    <a:lstStyle/>
                    <a:p>
                      <a:pPr algn="ctr"/>
                      <a:r>
                        <a:rPr lang="en-GB" sz="1000" dirty="0"/>
                        <a:t>0</a:t>
                      </a:r>
                    </a:p>
                  </a:txBody>
                  <a:tcPr>
                    <a:solidFill>
                      <a:schemeClr val="accent1">
                        <a:lumMod val="40000"/>
                        <a:lumOff val="60000"/>
                      </a:schemeClr>
                    </a:solidFill>
                  </a:tcPr>
                </a:tc>
                <a:tc>
                  <a:txBody>
                    <a:bodyPr/>
                    <a:lstStyle/>
                    <a:p>
                      <a:pPr algn="ctr"/>
                      <a:r>
                        <a:rPr lang="en-GB" sz="1000" dirty="0"/>
                        <a:t>7</a:t>
                      </a:r>
                    </a:p>
                  </a:txBody>
                  <a:tcPr>
                    <a:solidFill>
                      <a:schemeClr val="accent1">
                        <a:lumMod val="40000"/>
                        <a:lumOff val="60000"/>
                      </a:schemeClr>
                    </a:solidFill>
                  </a:tcPr>
                </a:tc>
                <a:tc>
                  <a:txBody>
                    <a:bodyPr/>
                    <a:lstStyle/>
                    <a:p>
                      <a:pPr algn="ctr"/>
                      <a:r>
                        <a:rPr lang="en-GB" sz="1000" dirty="0"/>
                        <a:t>0</a:t>
                      </a:r>
                    </a:p>
                  </a:txBody>
                  <a:tcPr>
                    <a:solidFill>
                      <a:schemeClr val="accent1">
                        <a:lumMod val="40000"/>
                        <a:lumOff val="60000"/>
                      </a:schemeClr>
                    </a:solidFill>
                  </a:tcPr>
                </a:tc>
                <a:extLst>
                  <a:ext uri="{0D108BD9-81ED-4DB2-BD59-A6C34878D82A}">
                    <a16:rowId xmlns:a16="http://schemas.microsoft.com/office/drawing/2014/main" val="74001523"/>
                  </a:ext>
                </a:extLst>
              </a:tr>
              <a:tr h="223220">
                <a:tc>
                  <a:txBody>
                    <a:bodyPr/>
                    <a:lstStyle/>
                    <a:p>
                      <a:r>
                        <a:rPr lang="en-GB" sz="1000" dirty="0"/>
                        <a:t>Strongly disagree</a:t>
                      </a:r>
                    </a:p>
                  </a:txBody>
                  <a:tcPr/>
                </a:tc>
                <a:tc>
                  <a:txBody>
                    <a:bodyPr/>
                    <a:lstStyle/>
                    <a:p>
                      <a:pPr algn="ctr"/>
                      <a:r>
                        <a:rPr lang="en-GB" sz="1000" dirty="0"/>
                        <a:t>4</a:t>
                      </a:r>
                    </a:p>
                  </a:txBody>
                  <a:tcPr>
                    <a:solidFill>
                      <a:schemeClr val="accent1">
                        <a:lumMod val="40000"/>
                        <a:lumOff val="60000"/>
                      </a:schemeClr>
                    </a:solidFill>
                  </a:tcPr>
                </a:tc>
                <a:tc>
                  <a:txBody>
                    <a:bodyPr/>
                    <a:lstStyle/>
                    <a:p>
                      <a:pPr algn="ctr"/>
                      <a:r>
                        <a:rPr lang="en-GB" sz="1000" dirty="0"/>
                        <a:t>1</a:t>
                      </a:r>
                    </a:p>
                  </a:txBody>
                  <a:tcPr>
                    <a:solidFill>
                      <a:schemeClr val="accent1">
                        <a:lumMod val="40000"/>
                        <a:lumOff val="60000"/>
                      </a:schemeClr>
                    </a:solidFill>
                  </a:tcPr>
                </a:tc>
                <a:tc>
                  <a:txBody>
                    <a:bodyPr/>
                    <a:lstStyle/>
                    <a:p>
                      <a:pPr algn="ctr"/>
                      <a:r>
                        <a:rPr lang="en-GB" sz="1000" dirty="0"/>
                        <a:t>4</a:t>
                      </a:r>
                    </a:p>
                  </a:txBody>
                  <a:tcPr>
                    <a:solidFill>
                      <a:schemeClr val="accent1">
                        <a:lumMod val="40000"/>
                        <a:lumOff val="60000"/>
                      </a:schemeClr>
                    </a:solidFill>
                  </a:tcPr>
                </a:tc>
                <a:tc>
                  <a:txBody>
                    <a:bodyPr/>
                    <a:lstStyle/>
                    <a:p>
                      <a:pPr algn="ctr"/>
                      <a:r>
                        <a:rPr lang="en-GB" sz="1000" dirty="0"/>
                        <a:t>0</a:t>
                      </a:r>
                    </a:p>
                  </a:txBody>
                  <a:tcPr>
                    <a:solidFill>
                      <a:schemeClr val="accent1">
                        <a:lumMod val="40000"/>
                        <a:lumOff val="60000"/>
                      </a:schemeClr>
                    </a:solidFill>
                  </a:tcPr>
                </a:tc>
                <a:extLst>
                  <a:ext uri="{0D108BD9-81ED-4DB2-BD59-A6C34878D82A}">
                    <a16:rowId xmlns:a16="http://schemas.microsoft.com/office/drawing/2014/main" val="3145186775"/>
                  </a:ext>
                </a:extLst>
              </a:tr>
            </a:tbl>
          </a:graphicData>
        </a:graphic>
      </p:graphicFrame>
      <p:sp>
        <p:nvSpPr>
          <p:cNvPr id="4" name="TextBox 3">
            <a:extLst>
              <a:ext uri="{FF2B5EF4-FFF2-40B4-BE49-F238E27FC236}">
                <a16:creationId xmlns:a16="http://schemas.microsoft.com/office/drawing/2014/main" id="{B69C17C0-F99C-4A8E-B0FC-EAA399B622BF}"/>
              </a:ext>
            </a:extLst>
          </p:cNvPr>
          <p:cNvSpPr txBox="1"/>
          <p:nvPr/>
        </p:nvSpPr>
        <p:spPr>
          <a:xfrm>
            <a:off x="474241" y="830549"/>
            <a:ext cx="4142224" cy="338554"/>
          </a:xfrm>
          <a:prstGeom prst="rect">
            <a:avLst/>
          </a:prstGeom>
          <a:noFill/>
        </p:spPr>
        <p:txBody>
          <a:bodyPr wrap="none" rtlCol="0">
            <a:spAutoFit/>
          </a:bodyPr>
          <a:lstStyle/>
          <a:p>
            <a:r>
              <a:rPr lang="en-GB" sz="1600" b="1" dirty="0"/>
              <a:t>I find the level of background noise acceptable</a:t>
            </a:r>
          </a:p>
        </p:txBody>
      </p:sp>
      <p:graphicFrame>
        <p:nvGraphicFramePr>
          <p:cNvPr id="16" name="Table 15">
            <a:extLst>
              <a:ext uri="{FF2B5EF4-FFF2-40B4-BE49-F238E27FC236}">
                <a16:creationId xmlns:a16="http://schemas.microsoft.com/office/drawing/2014/main" id="{936C24E2-F57D-4158-B092-912F88642233}"/>
              </a:ext>
            </a:extLst>
          </p:cNvPr>
          <p:cNvGraphicFramePr>
            <a:graphicFrameLocks noGrp="1"/>
          </p:cNvGraphicFramePr>
          <p:nvPr>
            <p:extLst>
              <p:ext uri="{D42A27DB-BD31-4B8C-83A1-F6EECF244321}">
                <p14:modId xmlns:p14="http://schemas.microsoft.com/office/powerpoint/2010/main" val="214654177"/>
              </p:ext>
            </p:extLst>
          </p:nvPr>
        </p:nvGraphicFramePr>
        <p:xfrm>
          <a:off x="578735" y="4325203"/>
          <a:ext cx="3563935" cy="1767840"/>
        </p:xfrm>
        <a:graphic>
          <a:graphicData uri="http://schemas.openxmlformats.org/drawingml/2006/table">
            <a:tbl>
              <a:tblPr firstRow="1" bandRow="1">
                <a:tableStyleId>{5C22544A-7EE6-4342-B048-85BDC9FD1C3A}</a:tableStyleId>
              </a:tblPr>
              <a:tblGrid>
                <a:gridCol w="712787">
                  <a:extLst>
                    <a:ext uri="{9D8B030D-6E8A-4147-A177-3AD203B41FA5}">
                      <a16:colId xmlns:a16="http://schemas.microsoft.com/office/drawing/2014/main" val="1051188476"/>
                    </a:ext>
                  </a:extLst>
                </a:gridCol>
                <a:gridCol w="712787">
                  <a:extLst>
                    <a:ext uri="{9D8B030D-6E8A-4147-A177-3AD203B41FA5}">
                      <a16:colId xmlns:a16="http://schemas.microsoft.com/office/drawing/2014/main" val="2720681879"/>
                    </a:ext>
                  </a:extLst>
                </a:gridCol>
                <a:gridCol w="712787">
                  <a:extLst>
                    <a:ext uri="{9D8B030D-6E8A-4147-A177-3AD203B41FA5}">
                      <a16:colId xmlns:a16="http://schemas.microsoft.com/office/drawing/2014/main" val="1341941678"/>
                    </a:ext>
                  </a:extLst>
                </a:gridCol>
                <a:gridCol w="712787">
                  <a:extLst>
                    <a:ext uri="{9D8B030D-6E8A-4147-A177-3AD203B41FA5}">
                      <a16:colId xmlns:a16="http://schemas.microsoft.com/office/drawing/2014/main" val="2624954298"/>
                    </a:ext>
                  </a:extLst>
                </a:gridCol>
                <a:gridCol w="712787">
                  <a:extLst>
                    <a:ext uri="{9D8B030D-6E8A-4147-A177-3AD203B41FA5}">
                      <a16:colId xmlns:a16="http://schemas.microsoft.com/office/drawing/2014/main" val="1135947657"/>
                    </a:ext>
                  </a:extLst>
                </a:gridCol>
              </a:tblGrid>
              <a:tr h="223220">
                <a:tc>
                  <a:txBody>
                    <a:bodyPr/>
                    <a:lstStyle/>
                    <a:p>
                      <a:endParaRPr lang="en-GB" sz="1000" dirty="0"/>
                    </a:p>
                  </a:txBody>
                  <a:tcPr/>
                </a:tc>
                <a:tc>
                  <a:txBody>
                    <a:bodyPr/>
                    <a:lstStyle/>
                    <a:p>
                      <a:pPr algn="ctr"/>
                      <a:r>
                        <a:rPr lang="en-GB" sz="1000" dirty="0"/>
                        <a:t>Academic</a:t>
                      </a:r>
                    </a:p>
                  </a:txBody>
                  <a:tcPr/>
                </a:tc>
                <a:tc>
                  <a:txBody>
                    <a:bodyPr/>
                    <a:lstStyle/>
                    <a:p>
                      <a:pPr algn="ctr"/>
                      <a:r>
                        <a:rPr lang="en-GB" sz="1000" dirty="0"/>
                        <a:t>PDRA</a:t>
                      </a:r>
                    </a:p>
                  </a:txBody>
                  <a:tcPr/>
                </a:tc>
                <a:tc>
                  <a:txBody>
                    <a:bodyPr/>
                    <a:lstStyle/>
                    <a:p>
                      <a:pPr algn="ctr"/>
                      <a:r>
                        <a:rPr lang="en-GB" sz="1000" dirty="0"/>
                        <a:t>PGR</a:t>
                      </a:r>
                    </a:p>
                  </a:txBody>
                  <a:tcPr/>
                </a:tc>
                <a:tc>
                  <a:txBody>
                    <a:bodyPr/>
                    <a:lstStyle/>
                    <a:p>
                      <a:pPr algn="ctr"/>
                      <a:r>
                        <a:rPr lang="en-GB" sz="1000" dirty="0"/>
                        <a:t>PSS</a:t>
                      </a:r>
                    </a:p>
                  </a:txBody>
                  <a:tcPr/>
                </a:tc>
                <a:extLst>
                  <a:ext uri="{0D108BD9-81ED-4DB2-BD59-A6C34878D82A}">
                    <a16:rowId xmlns:a16="http://schemas.microsoft.com/office/drawing/2014/main" val="2259826274"/>
                  </a:ext>
                </a:extLst>
              </a:tr>
              <a:tr h="223220">
                <a:tc>
                  <a:txBody>
                    <a:bodyPr/>
                    <a:lstStyle/>
                    <a:p>
                      <a:r>
                        <a:rPr lang="en-GB" sz="1000" dirty="0"/>
                        <a:t>Strongly agree</a:t>
                      </a:r>
                    </a:p>
                  </a:txBody>
                  <a:tcPr/>
                </a:tc>
                <a:tc>
                  <a:txBody>
                    <a:bodyPr/>
                    <a:lstStyle/>
                    <a:p>
                      <a:pPr algn="ctr"/>
                      <a:r>
                        <a:rPr lang="en-GB" sz="1000" dirty="0"/>
                        <a:t>0</a:t>
                      </a:r>
                    </a:p>
                  </a:txBody>
                  <a:tcPr>
                    <a:solidFill>
                      <a:srgbClr val="99CCFF"/>
                    </a:solidFill>
                  </a:tcPr>
                </a:tc>
                <a:tc>
                  <a:txBody>
                    <a:bodyPr/>
                    <a:lstStyle/>
                    <a:p>
                      <a:pPr algn="ctr"/>
                      <a:r>
                        <a:rPr lang="en-GB" sz="1000" dirty="0"/>
                        <a:t>0</a:t>
                      </a:r>
                    </a:p>
                  </a:txBody>
                  <a:tcPr>
                    <a:solidFill>
                      <a:srgbClr val="99CCFF"/>
                    </a:solidFill>
                  </a:tcPr>
                </a:tc>
                <a:tc>
                  <a:txBody>
                    <a:bodyPr/>
                    <a:lstStyle/>
                    <a:p>
                      <a:pPr algn="ctr"/>
                      <a:r>
                        <a:rPr lang="en-GB" sz="1000" dirty="0"/>
                        <a:t>0</a:t>
                      </a:r>
                    </a:p>
                  </a:txBody>
                  <a:tcPr>
                    <a:solidFill>
                      <a:srgbClr val="99CCFF"/>
                    </a:solidFill>
                  </a:tcPr>
                </a:tc>
                <a:tc>
                  <a:txBody>
                    <a:bodyPr/>
                    <a:lstStyle/>
                    <a:p>
                      <a:pPr algn="ctr"/>
                      <a:r>
                        <a:rPr lang="en-GB" sz="1000" dirty="0"/>
                        <a:t>3</a:t>
                      </a:r>
                    </a:p>
                  </a:txBody>
                  <a:tcPr>
                    <a:solidFill>
                      <a:srgbClr val="99CCFF"/>
                    </a:solidFill>
                  </a:tcPr>
                </a:tc>
                <a:extLst>
                  <a:ext uri="{0D108BD9-81ED-4DB2-BD59-A6C34878D82A}">
                    <a16:rowId xmlns:a16="http://schemas.microsoft.com/office/drawing/2014/main" val="3106499870"/>
                  </a:ext>
                </a:extLst>
              </a:tr>
              <a:tr h="223220">
                <a:tc>
                  <a:txBody>
                    <a:bodyPr/>
                    <a:lstStyle/>
                    <a:p>
                      <a:r>
                        <a:rPr lang="en-GB" sz="1000" dirty="0"/>
                        <a:t>Agree</a:t>
                      </a:r>
                    </a:p>
                  </a:txBody>
                  <a:tcPr/>
                </a:tc>
                <a:tc>
                  <a:txBody>
                    <a:bodyPr/>
                    <a:lstStyle/>
                    <a:p>
                      <a:pPr algn="ctr"/>
                      <a:r>
                        <a:rPr lang="en-GB" sz="1000" dirty="0"/>
                        <a:t>6</a:t>
                      </a:r>
                    </a:p>
                  </a:txBody>
                  <a:tcPr>
                    <a:solidFill>
                      <a:srgbClr val="99CCFF"/>
                    </a:solidFill>
                  </a:tcPr>
                </a:tc>
                <a:tc>
                  <a:txBody>
                    <a:bodyPr/>
                    <a:lstStyle/>
                    <a:p>
                      <a:pPr algn="ctr"/>
                      <a:r>
                        <a:rPr lang="en-GB" sz="1000" dirty="0"/>
                        <a:t>1</a:t>
                      </a:r>
                    </a:p>
                  </a:txBody>
                  <a:tcPr>
                    <a:solidFill>
                      <a:srgbClr val="99CCFF"/>
                    </a:solidFill>
                  </a:tcPr>
                </a:tc>
                <a:tc>
                  <a:txBody>
                    <a:bodyPr/>
                    <a:lstStyle/>
                    <a:p>
                      <a:pPr algn="ctr"/>
                      <a:r>
                        <a:rPr lang="en-GB" sz="1000" dirty="0"/>
                        <a:t>2</a:t>
                      </a:r>
                    </a:p>
                  </a:txBody>
                  <a:tcPr>
                    <a:solidFill>
                      <a:srgbClr val="99CCFF"/>
                    </a:solidFill>
                  </a:tcPr>
                </a:tc>
                <a:tc>
                  <a:txBody>
                    <a:bodyPr/>
                    <a:lstStyle/>
                    <a:p>
                      <a:pPr algn="ctr"/>
                      <a:r>
                        <a:rPr lang="en-GB" sz="1000" dirty="0"/>
                        <a:t>5</a:t>
                      </a:r>
                    </a:p>
                  </a:txBody>
                  <a:tcPr>
                    <a:solidFill>
                      <a:srgbClr val="99CCFF"/>
                    </a:solidFill>
                  </a:tcPr>
                </a:tc>
                <a:extLst>
                  <a:ext uri="{0D108BD9-81ED-4DB2-BD59-A6C34878D82A}">
                    <a16:rowId xmlns:a16="http://schemas.microsoft.com/office/drawing/2014/main" val="2504453342"/>
                  </a:ext>
                </a:extLst>
              </a:tr>
              <a:tr h="223220">
                <a:tc>
                  <a:txBody>
                    <a:bodyPr/>
                    <a:lstStyle/>
                    <a:p>
                      <a:r>
                        <a:rPr lang="en-GB" sz="1000" dirty="0"/>
                        <a:t>Neutral</a:t>
                      </a:r>
                    </a:p>
                  </a:txBody>
                  <a:tcPr/>
                </a:tc>
                <a:tc>
                  <a:txBody>
                    <a:bodyPr/>
                    <a:lstStyle/>
                    <a:p>
                      <a:pPr algn="ctr"/>
                      <a:r>
                        <a:rPr lang="en-GB" sz="1000" dirty="0"/>
                        <a:t>0</a:t>
                      </a:r>
                    </a:p>
                  </a:txBody>
                  <a:tcPr/>
                </a:tc>
                <a:tc>
                  <a:txBody>
                    <a:bodyPr/>
                    <a:lstStyle/>
                    <a:p>
                      <a:pPr algn="ctr"/>
                      <a:r>
                        <a:rPr lang="en-GB" sz="1000" dirty="0"/>
                        <a:t>1</a:t>
                      </a:r>
                    </a:p>
                  </a:txBody>
                  <a:tcPr/>
                </a:tc>
                <a:tc>
                  <a:txBody>
                    <a:bodyPr/>
                    <a:lstStyle/>
                    <a:p>
                      <a:pPr algn="ctr"/>
                      <a:r>
                        <a:rPr lang="en-GB" sz="1000" dirty="0"/>
                        <a:t>4</a:t>
                      </a:r>
                    </a:p>
                  </a:txBody>
                  <a:tcPr/>
                </a:tc>
                <a:tc>
                  <a:txBody>
                    <a:bodyPr/>
                    <a:lstStyle/>
                    <a:p>
                      <a:pPr algn="ctr"/>
                      <a:r>
                        <a:rPr lang="en-GB" sz="1000" dirty="0"/>
                        <a:t>0</a:t>
                      </a:r>
                    </a:p>
                  </a:txBody>
                  <a:tcPr/>
                </a:tc>
                <a:extLst>
                  <a:ext uri="{0D108BD9-81ED-4DB2-BD59-A6C34878D82A}">
                    <a16:rowId xmlns:a16="http://schemas.microsoft.com/office/drawing/2014/main" val="4000820693"/>
                  </a:ext>
                </a:extLst>
              </a:tr>
              <a:tr h="134113">
                <a:tc>
                  <a:txBody>
                    <a:bodyPr/>
                    <a:lstStyle/>
                    <a:p>
                      <a:r>
                        <a:rPr lang="en-GB" sz="1000" dirty="0"/>
                        <a:t>Disagree</a:t>
                      </a:r>
                    </a:p>
                  </a:txBody>
                  <a:tcPr/>
                </a:tc>
                <a:tc>
                  <a:txBody>
                    <a:bodyPr/>
                    <a:lstStyle/>
                    <a:p>
                      <a:pPr algn="ctr"/>
                      <a:r>
                        <a:rPr lang="en-GB" sz="1000" dirty="0"/>
                        <a:t>1</a:t>
                      </a:r>
                    </a:p>
                  </a:txBody>
                  <a:tcPr>
                    <a:solidFill>
                      <a:schemeClr val="accent1">
                        <a:lumMod val="40000"/>
                        <a:lumOff val="60000"/>
                      </a:schemeClr>
                    </a:solidFill>
                  </a:tcPr>
                </a:tc>
                <a:tc>
                  <a:txBody>
                    <a:bodyPr/>
                    <a:lstStyle/>
                    <a:p>
                      <a:pPr algn="ctr"/>
                      <a:r>
                        <a:rPr lang="en-GB" sz="1000" dirty="0"/>
                        <a:t>0</a:t>
                      </a:r>
                    </a:p>
                  </a:txBody>
                  <a:tcPr>
                    <a:solidFill>
                      <a:schemeClr val="accent1">
                        <a:lumMod val="40000"/>
                        <a:lumOff val="60000"/>
                      </a:schemeClr>
                    </a:solidFill>
                  </a:tcPr>
                </a:tc>
                <a:tc>
                  <a:txBody>
                    <a:bodyPr/>
                    <a:lstStyle/>
                    <a:p>
                      <a:pPr algn="ctr"/>
                      <a:r>
                        <a:rPr lang="en-GB" sz="1000" dirty="0"/>
                        <a:t>6</a:t>
                      </a:r>
                    </a:p>
                  </a:txBody>
                  <a:tcPr>
                    <a:solidFill>
                      <a:schemeClr val="accent1">
                        <a:lumMod val="40000"/>
                        <a:lumOff val="60000"/>
                      </a:schemeClr>
                    </a:solidFill>
                  </a:tcPr>
                </a:tc>
                <a:tc>
                  <a:txBody>
                    <a:bodyPr/>
                    <a:lstStyle/>
                    <a:p>
                      <a:pPr algn="ctr"/>
                      <a:r>
                        <a:rPr lang="en-GB" sz="1000" dirty="0"/>
                        <a:t>0</a:t>
                      </a:r>
                    </a:p>
                  </a:txBody>
                  <a:tcPr>
                    <a:solidFill>
                      <a:schemeClr val="accent1">
                        <a:lumMod val="40000"/>
                        <a:lumOff val="60000"/>
                      </a:schemeClr>
                    </a:solidFill>
                  </a:tcPr>
                </a:tc>
                <a:extLst>
                  <a:ext uri="{0D108BD9-81ED-4DB2-BD59-A6C34878D82A}">
                    <a16:rowId xmlns:a16="http://schemas.microsoft.com/office/drawing/2014/main" val="74001523"/>
                  </a:ext>
                </a:extLst>
              </a:tr>
              <a:tr h="223220">
                <a:tc>
                  <a:txBody>
                    <a:bodyPr/>
                    <a:lstStyle/>
                    <a:p>
                      <a:r>
                        <a:rPr lang="en-GB" sz="1000" dirty="0"/>
                        <a:t>Strongly disagree</a:t>
                      </a:r>
                    </a:p>
                  </a:txBody>
                  <a:tcPr/>
                </a:tc>
                <a:tc>
                  <a:txBody>
                    <a:bodyPr/>
                    <a:lstStyle/>
                    <a:p>
                      <a:pPr algn="ctr"/>
                      <a:r>
                        <a:rPr lang="en-GB" sz="1000" dirty="0"/>
                        <a:t>4</a:t>
                      </a:r>
                    </a:p>
                  </a:txBody>
                  <a:tcPr>
                    <a:solidFill>
                      <a:schemeClr val="accent1">
                        <a:lumMod val="40000"/>
                        <a:lumOff val="60000"/>
                      </a:schemeClr>
                    </a:solidFill>
                  </a:tcPr>
                </a:tc>
                <a:tc>
                  <a:txBody>
                    <a:bodyPr/>
                    <a:lstStyle/>
                    <a:p>
                      <a:pPr algn="ctr"/>
                      <a:r>
                        <a:rPr lang="en-GB" sz="1000" dirty="0"/>
                        <a:t>1</a:t>
                      </a:r>
                    </a:p>
                  </a:txBody>
                  <a:tcPr>
                    <a:solidFill>
                      <a:schemeClr val="accent1">
                        <a:lumMod val="40000"/>
                        <a:lumOff val="60000"/>
                      </a:schemeClr>
                    </a:solidFill>
                  </a:tcPr>
                </a:tc>
                <a:tc>
                  <a:txBody>
                    <a:bodyPr/>
                    <a:lstStyle/>
                    <a:p>
                      <a:pPr algn="ctr"/>
                      <a:r>
                        <a:rPr lang="en-GB" sz="1000" dirty="0"/>
                        <a:t>2</a:t>
                      </a:r>
                    </a:p>
                  </a:txBody>
                  <a:tcPr>
                    <a:solidFill>
                      <a:schemeClr val="accent1">
                        <a:lumMod val="40000"/>
                        <a:lumOff val="60000"/>
                      </a:schemeClr>
                    </a:solidFill>
                  </a:tcPr>
                </a:tc>
                <a:tc>
                  <a:txBody>
                    <a:bodyPr/>
                    <a:lstStyle/>
                    <a:p>
                      <a:pPr algn="ctr"/>
                      <a:r>
                        <a:rPr lang="en-GB" sz="1000" dirty="0"/>
                        <a:t>0</a:t>
                      </a:r>
                    </a:p>
                  </a:txBody>
                  <a:tcPr>
                    <a:solidFill>
                      <a:schemeClr val="accent1">
                        <a:lumMod val="40000"/>
                        <a:lumOff val="60000"/>
                      </a:schemeClr>
                    </a:solidFill>
                  </a:tcPr>
                </a:tc>
                <a:extLst>
                  <a:ext uri="{0D108BD9-81ED-4DB2-BD59-A6C34878D82A}">
                    <a16:rowId xmlns:a16="http://schemas.microsoft.com/office/drawing/2014/main" val="3145186775"/>
                  </a:ext>
                </a:extLst>
              </a:tr>
            </a:tbl>
          </a:graphicData>
        </a:graphic>
      </p:graphicFrame>
      <p:sp>
        <p:nvSpPr>
          <p:cNvPr id="17" name="TextBox 16">
            <a:extLst>
              <a:ext uri="{FF2B5EF4-FFF2-40B4-BE49-F238E27FC236}">
                <a16:creationId xmlns:a16="http://schemas.microsoft.com/office/drawing/2014/main" id="{C72CC0A0-8B1A-4FDB-A9A7-69DDB18469A8}"/>
              </a:ext>
            </a:extLst>
          </p:cNvPr>
          <p:cNvSpPr txBox="1"/>
          <p:nvPr/>
        </p:nvSpPr>
        <p:spPr>
          <a:xfrm>
            <a:off x="450357" y="3610560"/>
            <a:ext cx="4189993" cy="338554"/>
          </a:xfrm>
          <a:prstGeom prst="rect">
            <a:avLst/>
          </a:prstGeom>
          <a:noFill/>
        </p:spPr>
        <p:txBody>
          <a:bodyPr wrap="none" rtlCol="0">
            <a:spAutoFit/>
          </a:bodyPr>
          <a:lstStyle/>
          <a:p>
            <a:r>
              <a:rPr lang="en-GB" sz="1600" b="1" dirty="0"/>
              <a:t>I can work without interruption when I need to</a:t>
            </a:r>
          </a:p>
        </p:txBody>
      </p:sp>
      <p:sp>
        <p:nvSpPr>
          <p:cNvPr id="10" name="Rectangle: Rounded Corners 9">
            <a:extLst>
              <a:ext uri="{FF2B5EF4-FFF2-40B4-BE49-F238E27FC236}">
                <a16:creationId xmlns:a16="http://schemas.microsoft.com/office/drawing/2014/main" id="{E81325C4-9B90-4374-AFDB-8DDCA02D2E67}"/>
              </a:ext>
            </a:extLst>
          </p:cNvPr>
          <p:cNvSpPr/>
          <p:nvPr/>
        </p:nvSpPr>
        <p:spPr>
          <a:xfrm>
            <a:off x="4513424" y="4643185"/>
            <a:ext cx="5737861" cy="2310123"/>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There is a mix of response to the issue of noise and its distraction. It is for some and not for others</a:t>
            </a:r>
          </a:p>
          <a:p>
            <a:pPr marL="742950" lvl="1" indent="-285750">
              <a:buFont typeface="Arial" panose="020B0604020202020204" pitchFamily="34" charset="0"/>
              <a:buChar char="•"/>
            </a:pPr>
            <a:r>
              <a:rPr lang="en-GB" sz="1400" dirty="0">
                <a:solidFill>
                  <a:schemeClr val="tx1"/>
                </a:solidFill>
              </a:rPr>
              <a:t>Some tasks not undertaken as no quiet space available</a:t>
            </a:r>
          </a:p>
          <a:p>
            <a:pPr marL="742950" lvl="1" indent="-285750">
              <a:buFont typeface="Arial" panose="020B0604020202020204" pitchFamily="34" charset="0"/>
              <a:buChar char="•"/>
            </a:pPr>
            <a:r>
              <a:rPr lang="en-GB" sz="1400" dirty="0">
                <a:solidFill>
                  <a:schemeClr val="tx1"/>
                </a:solidFill>
              </a:rPr>
              <a:t>Some tasks have taken longer due to the impact of distraction </a:t>
            </a:r>
          </a:p>
          <a:p>
            <a:pPr marL="285750" indent="-285750">
              <a:buFont typeface="Arial" panose="020B0604020202020204" pitchFamily="34" charset="0"/>
              <a:buChar char="•"/>
            </a:pPr>
            <a:r>
              <a:rPr lang="en-GB" sz="1400" dirty="0">
                <a:solidFill>
                  <a:schemeClr val="tx1"/>
                </a:solidFill>
              </a:rPr>
              <a:t>In Pilot 2</a:t>
            </a:r>
          </a:p>
          <a:p>
            <a:pPr marL="742950" lvl="1" indent="-285750">
              <a:buFont typeface="Arial" panose="020B0604020202020204" pitchFamily="34" charset="0"/>
              <a:buChar char="•"/>
            </a:pPr>
            <a:r>
              <a:rPr lang="en-GB" sz="1400" dirty="0">
                <a:solidFill>
                  <a:schemeClr val="tx1"/>
                </a:solidFill>
              </a:rPr>
              <a:t>Revised layout to enable the enclosed informal spaces to act as a barrier to the more noisy locations</a:t>
            </a:r>
          </a:p>
          <a:p>
            <a:pPr marL="742950" lvl="1" indent="-285750">
              <a:buFont typeface="Arial" panose="020B0604020202020204" pitchFamily="34" charset="0"/>
              <a:buChar char="•"/>
            </a:pPr>
            <a:r>
              <a:rPr lang="en-GB" sz="1400" dirty="0">
                <a:solidFill>
                  <a:schemeClr val="tx1"/>
                </a:solidFill>
              </a:rPr>
              <a:t>Acoustic improvements to the building to be installed</a:t>
            </a:r>
          </a:p>
          <a:p>
            <a:pPr marL="742950" lvl="1" indent="-285750">
              <a:buFont typeface="Arial" panose="020B0604020202020204" pitchFamily="34" charset="0"/>
              <a:buChar char="•"/>
            </a:pPr>
            <a:endParaRPr lang="en-GB" sz="1400" dirty="0">
              <a:solidFill>
                <a:schemeClr val="tx1"/>
              </a:solidFill>
            </a:endParaRPr>
          </a:p>
        </p:txBody>
      </p:sp>
      <p:sp>
        <p:nvSpPr>
          <p:cNvPr id="11" name="Rectangle: Rounded Corners 10">
            <a:extLst>
              <a:ext uri="{FF2B5EF4-FFF2-40B4-BE49-F238E27FC236}">
                <a16:creationId xmlns:a16="http://schemas.microsoft.com/office/drawing/2014/main" id="{CCFB6377-5418-4131-B247-BCBBB4DC9F93}"/>
              </a:ext>
            </a:extLst>
          </p:cNvPr>
          <p:cNvSpPr/>
          <p:nvPr/>
        </p:nvSpPr>
        <p:spPr>
          <a:xfrm>
            <a:off x="4547139" y="1169103"/>
            <a:ext cx="5670433" cy="3156100"/>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GB" sz="1400" dirty="0">
              <a:solidFill>
                <a:schemeClr val="tx1"/>
              </a:solidFill>
            </a:endParaRPr>
          </a:p>
          <a:p>
            <a:pPr algn="ctr"/>
            <a:r>
              <a:rPr lang="en-GB" sz="1400" dirty="0">
                <a:solidFill>
                  <a:schemeClr val="tx1"/>
                </a:solidFill>
              </a:rPr>
              <a:t>“My allocated workstation in the open plan is useless because the open plan is too noisy, so for me it is impossible to work there.”</a:t>
            </a:r>
          </a:p>
          <a:p>
            <a:pPr algn="ctr"/>
            <a:endParaRPr lang="en-GB" sz="1400" dirty="0">
              <a:solidFill>
                <a:schemeClr val="tx1"/>
              </a:solidFill>
            </a:endParaRPr>
          </a:p>
          <a:p>
            <a:pPr algn="ctr"/>
            <a:r>
              <a:rPr lang="en-GB" sz="1400" dirty="0">
                <a:solidFill>
                  <a:schemeClr val="tx1"/>
                </a:solidFill>
              </a:rPr>
              <a:t>“The open nature of the work station make it unsuitable for certain tasks - video calls, telephone calls (especially if they are of a sensitive nature), lecture recording, etc.”</a:t>
            </a:r>
          </a:p>
          <a:p>
            <a:pPr algn="ctr"/>
            <a:r>
              <a:rPr lang="en-GB" sz="1400" dirty="0">
                <a:solidFill>
                  <a:schemeClr val="tx1"/>
                </a:solidFill>
              </a:rPr>
              <a:t>  </a:t>
            </a:r>
          </a:p>
          <a:p>
            <a:pPr algn="ctr"/>
            <a:r>
              <a:rPr lang="en-GB" sz="1400" dirty="0">
                <a:solidFill>
                  <a:schemeClr val="tx1"/>
                </a:solidFill>
              </a:rPr>
              <a:t>“Proximity of workstation to that of colleagues was really poor particularly that the desk could not be moved around and was visible to all walking people in the corridor and being close to talkative colleagues.”</a:t>
            </a:r>
          </a:p>
          <a:p>
            <a:pPr algn="ctr"/>
            <a:endParaRPr lang="en-GB" sz="1400" dirty="0"/>
          </a:p>
          <a:p>
            <a:pPr algn="ctr"/>
            <a:r>
              <a:rPr lang="en-GB" sz="1400" dirty="0">
                <a:solidFill>
                  <a:schemeClr val="tx1"/>
                </a:solidFill>
              </a:rPr>
              <a:t>“Allocated workstations are too loud (hard to concentrate).”</a:t>
            </a:r>
          </a:p>
          <a:p>
            <a:pPr algn="ctr"/>
            <a:endParaRPr lang="en-GB" sz="1400" dirty="0">
              <a:solidFill>
                <a:schemeClr val="tx1"/>
              </a:solidFill>
            </a:endParaRPr>
          </a:p>
        </p:txBody>
      </p:sp>
    </p:spTree>
    <p:extLst>
      <p:ext uri="{BB962C8B-B14F-4D97-AF65-F5344CB8AC3E}">
        <p14:creationId xmlns:p14="http://schemas.microsoft.com/office/powerpoint/2010/main" val="306346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64</a:t>
            </a:fld>
            <a:endParaRPr lang="en-GB" dirty="0"/>
          </a:p>
        </p:txBody>
      </p:sp>
      <p:sp>
        <p:nvSpPr>
          <p:cNvPr id="7" name="TextBox 6">
            <a:extLst>
              <a:ext uri="{FF2B5EF4-FFF2-40B4-BE49-F238E27FC236}">
                <a16:creationId xmlns:a16="http://schemas.microsoft.com/office/drawing/2014/main" id="{028A6981-55C0-4929-B22B-02E8C68A2969}"/>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Equipment &amp; Technology</a:t>
            </a:r>
          </a:p>
        </p:txBody>
      </p:sp>
      <p:sp>
        <p:nvSpPr>
          <p:cNvPr id="8" name="TextBox 7">
            <a:extLst>
              <a:ext uri="{FF2B5EF4-FFF2-40B4-BE49-F238E27FC236}">
                <a16:creationId xmlns:a16="http://schemas.microsoft.com/office/drawing/2014/main" id="{1FE5E0F7-6EC4-40CE-87DB-B17FA61EC5CF}"/>
              </a:ext>
            </a:extLst>
          </p:cNvPr>
          <p:cNvSpPr txBox="1"/>
          <p:nvPr/>
        </p:nvSpPr>
        <p:spPr>
          <a:xfrm>
            <a:off x="374782" y="632980"/>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All respondents</a:t>
            </a:r>
          </a:p>
        </p:txBody>
      </p:sp>
      <p:pic>
        <p:nvPicPr>
          <p:cNvPr id="9" name="Picture 8">
            <a:extLst>
              <a:ext uri="{FF2B5EF4-FFF2-40B4-BE49-F238E27FC236}">
                <a16:creationId xmlns:a16="http://schemas.microsoft.com/office/drawing/2014/main" id="{7A69B944-F4DF-47CF-A18F-43C61E1017B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1321165"/>
            <a:ext cx="10691813" cy="4917343"/>
          </a:xfrm>
          <a:prstGeom prst="rect">
            <a:avLst/>
          </a:prstGeom>
        </p:spPr>
      </p:pic>
      <p:sp>
        <p:nvSpPr>
          <p:cNvPr id="3" name="TextBox 2">
            <a:extLst>
              <a:ext uri="{FF2B5EF4-FFF2-40B4-BE49-F238E27FC236}">
                <a16:creationId xmlns:a16="http://schemas.microsoft.com/office/drawing/2014/main" id="{8E5656A8-4A50-44CE-8A2B-0BBF78998555}"/>
              </a:ext>
            </a:extLst>
          </p:cNvPr>
          <p:cNvSpPr txBox="1"/>
          <p:nvPr/>
        </p:nvSpPr>
        <p:spPr>
          <a:xfrm>
            <a:off x="742121" y="6557361"/>
            <a:ext cx="8640418" cy="646331"/>
          </a:xfrm>
          <a:prstGeom prst="rect">
            <a:avLst/>
          </a:prstGeom>
          <a:noFill/>
        </p:spPr>
        <p:txBody>
          <a:bodyPr wrap="square" rtlCol="0">
            <a:spAutoFit/>
          </a:bodyPr>
          <a:lstStyle/>
          <a:p>
            <a:r>
              <a:rPr lang="en-GB" dirty="0"/>
              <a:t>Some of the issued laptops were not used by pilot cohort as they retained the use of their desktop only. A few were still in the box provided. </a:t>
            </a:r>
          </a:p>
        </p:txBody>
      </p:sp>
    </p:spTree>
    <p:extLst>
      <p:ext uri="{BB962C8B-B14F-4D97-AF65-F5344CB8AC3E}">
        <p14:creationId xmlns:p14="http://schemas.microsoft.com/office/powerpoint/2010/main" val="2219475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65</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Equipment &amp; Technology</a:t>
            </a:r>
          </a:p>
        </p:txBody>
      </p:sp>
      <p:sp>
        <p:nvSpPr>
          <p:cNvPr id="7" name="TextBox 6">
            <a:extLst>
              <a:ext uri="{FF2B5EF4-FFF2-40B4-BE49-F238E27FC236}">
                <a16:creationId xmlns:a16="http://schemas.microsoft.com/office/drawing/2014/main" id="{2D008428-D23F-473A-80B8-39C1CC7C1412}"/>
              </a:ext>
            </a:extLst>
          </p:cNvPr>
          <p:cNvSpPr txBox="1"/>
          <p:nvPr/>
        </p:nvSpPr>
        <p:spPr>
          <a:xfrm>
            <a:off x="314624" y="745748"/>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All respondents</a:t>
            </a:r>
          </a:p>
        </p:txBody>
      </p:sp>
      <p:pic>
        <p:nvPicPr>
          <p:cNvPr id="8" name="Picture 7">
            <a:extLst>
              <a:ext uri="{FF2B5EF4-FFF2-40B4-BE49-F238E27FC236}">
                <a16:creationId xmlns:a16="http://schemas.microsoft.com/office/drawing/2014/main" id="{385A2CCE-EC83-4ECA-A07B-3566B972CB1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908" y="1302267"/>
            <a:ext cx="10691813" cy="4955139"/>
          </a:xfrm>
          <a:prstGeom prst="rect">
            <a:avLst/>
          </a:prstGeom>
        </p:spPr>
      </p:pic>
      <p:sp>
        <p:nvSpPr>
          <p:cNvPr id="9" name="Rectangle: Rounded Corners 8">
            <a:extLst>
              <a:ext uri="{FF2B5EF4-FFF2-40B4-BE49-F238E27FC236}">
                <a16:creationId xmlns:a16="http://schemas.microsoft.com/office/drawing/2014/main" id="{2CA8143F-1AFD-4A42-B60C-7812AA79AC77}"/>
              </a:ext>
            </a:extLst>
          </p:cNvPr>
          <p:cNvSpPr/>
          <p:nvPr/>
        </p:nvSpPr>
        <p:spPr>
          <a:xfrm>
            <a:off x="352135" y="6411732"/>
            <a:ext cx="4197006" cy="996032"/>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fontAlgn="ctr">
              <a:spcBef>
                <a:spcPts val="600"/>
              </a:spcBef>
            </a:pPr>
            <a:r>
              <a:rPr lang="en-GB" sz="1400" dirty="0">
                <a:solidFill>
                  <a:schemeClr val="tx1"/>
                </a:solidFill>
              </a:rPr>
              <a:t>“ Dual monitors good/useful for work done..’’</a:t>
            </a:r>
          </a:p>
          <a:p>
            <a:pPr fontAlgn="ctr">
              <a:spcBef>
                <a:spcPts val="600"/>
              </a:spcBef>
            </a:pPr>
            <a:r>
              <a:rPr lang="en-GB" sz="1400" dirty="0">
                <a:solidFill>
                  <a:schemeClr val="tx1"/>
                </a:solidFill>
              </a:rPr>
              <a:t>‘Technology in meeting spaces light years ahead of that which is generally in use’’’</a:t>
            </a:r>
          </a:p>
        </p:txBody>
      </p:sp>
      <p:sp>
        <p:nvSpPr>
          <p:cNvPr id="10" name="Rectangle: Rounded Corners 9">
            <a:extLst>
              <a:ext uri="{FF2B5EF4-FFF2-40B4-BE49-F238E27FC236}">
                <a16:creationId xmlns:a16="http://schemas.microsoft.com/office/drawing/2014/main" id="{9D409724-8A68-4C96-930E-3D302635E8D2}"/>
              </a:ext>
            </a:extLst>
          </p:cNvPr>
          <p:cNvSpPr/>
          <p:nvPr/>
        </p:nvSpPr>
        <p:spPr>
          <a:xfrm>
            <a:off x="4833856" y="6392184"/>
            <a:ext cx="4973084" cy="996032"/>
          </a:xfrm>
          <a:prstGeom prst="roundRect">
            <a:avLst/>
          </a:prstGeom>
          <a:solidFill>
            <a:schemeClr val="bg1"/>
          </a:solidFill>
          <a:ln w="38100">
            <a:solidFill>
              <a:srgbClr val="08C46F"/>
            </a:solidFill>
          </a:ln>
        </p:spPr>
        <p:style>
          <a:lnRef idx="3">
            <a:schemeClr val="lt1"/>
          </a:lnRef>
          <a:fillRef idx="1">
            <a:schemeClr val="accent3"/>
          </a:fillRef>
          <a:effectRef idx="1">
            <a:schemeClr val="accent3"/>
          </a:effectRef>
          <a:fontRef idx="minor">
            <a:schemeClr val="lt1"/>
          </a:fontRef>
        </p:style>
        <p:txBody>
          <a:bodyPr rtlCol="0" anchor="ctr"/>
          <a:lstStyle/>
          <a:p>
            <a:pPr fontAlgn="ctr">
              <a:spcBef>
                <a:spcPts val="600"/>
              </a:spcBef>
            </a:pPr>
            <a:r>
              <a:rPr lang="en-GB" sz="1400" dirty="0">
                <a:solidFill>
                  <a:schemeClr val="tx1"/>
                </a:solidFill>
              </a:rPr>
              <a:t>Many did not understand how to use the technology in the meeting rooms and this has been addressed in Pilot 2 delivery</a:t>
            </a:r>
          </a:p>
        </p:txBody>
      </p:sp>
    </p:spTree>
    <p:extLst>
      <p:ext uri="{BB962C8B-B14F-4D97-AF65-F5344CB8AC3E}">
        <p14:creationId xmlns:p14="http://schemas.microsoft.com/office/powerpoint/2010/main" val="2699135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66</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Access and Security</a:t>
            </a:r>
          </a:p>
        </p:txBody>
      </p:sp>
      <p:sp>
        <p:nvSpPr>
          <p:cNvPr id="8" name="Rectangle: Rounded Corners 7">
            <a:extLst>
              <a:ext uri="{FF2B5EF4-FFF2-40B4-BE49-F238E27FC236}">
                <a16:creationId xmlns:a16="http://schemas.microsoft.com/office/drawing/2014/main" id="{137BF6CF-D56D-41DE-9DE0-530F8E53017D}"/>
              </a:ext>
            </a:extLst>
          </p:cNvPr>
          <p:cNvSpPr/>
          <p:nvPr/>
        </p:nvSpPr>
        <p:spPr>
          <a:xfrm>
            <a:off x="4462771" y="1193835"/>
            <a:ext cx="5884815" cy="12592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b="1" dirty="0">
                <a:solidFill>
                  <a:schemeClr val="tx1"/>
                </a:solidFill>
              </a:rPr>
              <a:t>Pilot teams </a:t>
            </a:r>
            <a:r>
              <a:rPr lang="en-GB" sz="1600" dirty="0">
                <a:solidFill>
                  <a:schemeClr val="tx1"/>
                </a:solidFill>
              </a:rPr>
              <a:t>– security of personal items had been a concern prior to the pilot but occupants felt comfortable about the security of their things</a:t>
            </a:r>
          </a:p>
          <a:p>
            <a:pPr marL="285750" indent="-285750">
              <a:buFont typeface="Arial" panose="020B0604020202020204" pitchFamily="34" charset="0"/>
              <a:buChar char="•"/>
            </a:pPr>
            <a:r>
              <a:rPr lang="en-GB" sz="1600" b="1" dirty="0">
                <a:solidFill>
                  <a:schemeClr val="tx1"/>
                </a:solidFill>
              </a:rPr>
              <a:t>Visitors</a:t>
            </a:r>
            <a:r>
              <a:rPr lang="en-GB" sz="1600" dirty="0">
                <a:solidFill>
                  <a:schemeClr val="tx1"/>
                </a:solidFill>
              </a:rPr>
              <a:t> – some challenges</a:t>
            </a:r>
          </a:p>
          <a:p>
            <a:pPr marL="285750" indent="-285750">
              <a:buFont typeface="Arial" panose="020B0604020202020204" pitchFamily="34" charset="0"/>
              <a:buChar char="•"/>
            </a:pPr>
            <a:r>
              <a:rPr lang="en-GB" sz="1600" b="1" dirty="0">
                <a:solidFill>
                  <a:schemeClr val="tx1"/>
                </a:solidFill>
              </a:rPr>
              <a:t>Taught students</a:t>
            </a:r>
            <a:r>
              <a:rPr lang="en-GB" sz="1600" dirty="0">
                <a:solidFill>
                  <a:schemeClr val="tx1"/>
                </a:solidFill>
              </a:rPr>
              <a:t> – see separate sheet</a:t>
            </a:r>
            <a:endParaRPr lang="en-GB" sz="1600" b="1" dirty="0">
              <a:solidFill>
                <a:schemeClr val="tx1"/>
              </a:solidFill>
            </a:endParaRPr>
          </a:p>
        </p:txBody>
      </p:sp>
      <p:pic>
        <p:nvPicPr>
          <p:cNvPr id="9" name="Picture 8">
            <a:extLst>
              <a:ext uri="{FF2B5EF4-FFF2-40B4-BE49-F238E27FC236}">
                <a16:creationId xmlns:a16="http://schemas.microsoft.com/office/drawing/2014/main" id="{20BA345D-4442-4DDD-9494-EB642827DC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32973" y="3233531"/>
            <a:ext cx="5452891" cy="3361968"/>
          </a:xfrm>
          <a:prstGeom prst="rect">
            <a:avLst/>
          </a:prstGeom>
        </p:spPr>
      </p:pic>
      <p:sp>
        <p:nvSpPr>
          <p:cNvPr id="10" name="Rectangle: Rounded Corners 9">
            <a:extLst>
              <a:ext uri="{FF2B5EF4-FFF2-40B4-BE49-F238E27FC236}">
                <a16:creationId xmlns:a16="http://schemas.microsoft.com/office/drawing/2014/main" id="{57C62B6A-BD61-4E9D-8203-65C241D76704}"/>
              </a:ext>
            </a:extLst>
          </p:cNvPr>
          <p:cNvSpPr/>
          <p:nvPr/>
        </p:nvSpPr>
        <p:spPr>
          <a:xfrm>
            <a:off x="184037" y="1378226"/>
            <a:ext cx="3910885" cy="5767963"/>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fontAlgn="ctr">
              <a:spcAft>
                <a:spcPts val="600"/>
              </a:spcAft>
            </a:pPr>
            <a:r>
              <a:rPr lang="en-GB" sz="1400" dirty="0">
                <a:solidFill>
                  <a:schemeClr val="tx1"/>
                </a:solidFill>
              </a:rPr>
              <a:t>“The idea of getting visitors to phone us worked well when people were at their desks. However, it lead to people's phone ringing constantly which was very distracting.”</a:t>
            </a:r>
          </a:p>
          <a:p>
            <a:pPr fontAlgn="ctr">
              <a:spcAft>
                <a:spcPts val="600"/>
              </a:spcAft>
            </a:pPr>
            <a:r>
              <a:rPr lang="en-GB" sz="1400" dirty="0">
                <a:solidFill>
                  <a:schemeClr val="tx1"/>
                </a:solidFill>
              </a:rPr>
              <a:t>“A receptionist to control access/manage deliveries”</a:t>
            </a:r>
          </a:p>
          <a:p>
            <a:pPr fontAlgn="ctr">
              <a:spcAft>
                <a:spcPts val="600"/>
              </a:spcAft>
            </a:pPr>
            <a:r>
              <a:rPr lang="en-GB" sz="1400" dirty="0">
                <a:solidFill>
                  <a:schemeClr val="tx1"/>
                </a:solidFill>
              </a:rPr>
              <a:t>“It would be helpful to be able to remotely give access to visitors rather than having to go to the entrance to let them in!”</a:t>
            </a:r>
          </a:p>
          <a:p>
            <a:pPr fontAlgn="ctr">
              <a:spcAft>
                <a:spcPts val="600"/>
              </a:spcAft>
            </a:pPr>
            <a:r>
              <a:rPr lang="en-GB" sz="1400" dirty="0">
                <a:solidFill>
                  <a:schemeClr val="tx1"/>
                </a:solidFill>
              </a:rPr>
              <a:t>“Open plan, closed off areas are not conducive to the current academic business model”</a:t>
            </a:r>
          </a:p>
          <a:p>
            <a:pPr fontAlgn="ctr">
              <a:spcAft>
                <a:spcPts val="600"/>
              </a:spcAft>
            </a:pPr>
            <a:r>
              <a:rPr lang="en-GB" sz="1400" dirty="0">
                <a:solidFill>
                  <a:schemeClr val="tx1"/>
                </a:solidFill>
              </a:rPr>
              <a:t>“The phone did not work most of the times when visitors came to see me. Having learned that I had to wait at the door when I knew someone would come to see me. If the phones worked (and the instructions/numbers were more clear) then the system in place would be ok, otherwise installing an intercom could serve the same purpose.”</a:t>
            </a:r>
          </a:p>
        </p:txBody>
      </p:sp>
    </p:spTree>
    <p:extLst>
      <p:ext uri="{BB962C8B-B14F-4D97-AF65-F5344CB8AC3E}">
        <p14:creationId xmlns:p14="http://schemas.microsoft.com/office/powerpoint/2010/main" val="1345491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67</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Access for visitors</a:t>
            </a:r>
          </a:p>
        </p:txBody>
      </p:sp>
      <p:sp>
        <p:nvSpPr>
          <p:cNvPr id="7" name="TextBox 6">
            <a:extLst>
              <a:ext uri="{FF2B5EF4-FFF2-40B4-BE49-F238E27FC236}">
                <a16:creationId xmlns:a16="http://schemas.microsoft.com/office/drawing/2014/main" id="{2D008428-D23F-473A-80B8-39C1CC7C1412}"/>
              </a:ext>
            </a:extLst>
          </p:cNvPr>
          <p:cNvSpPr txBox="1"/>
          <p:nvPr/>
        </p:nvSpPr>
        <p:spPr>
          <a:xfrm>
            <a:off x="314624" y="745748"/>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What improvements?</a:t>
            </a:r>
          </a:p>
        </p:txBody>
      </p:sp>
      <p:sp>
        <p:nvSpPr>
          <p:cNvPr id="6" name="Rectangle: Rounded Corners 5">
            <a:extLst>
              <a:ext uri="{FF2B5EF4-FFF2-40B4-BE49-F238E27FC236}">
                <a16:creationId xmlns:a16="http://schemas.microsoft.com/office/drawing/2014/main" id="{DDBCCF61-3CCF-4C04-8CA7-B7C44147A69E}"/>
              </a:ext>
            </a:extLst>
          </p:cNvPr>
          <p:cNvSpPr/>
          <p:nvPr/>
        </p:nvSpPr>
        <p:spPr>
          <a:xfrm>
            <a:off x="122772" y="1708500"/>
            <a:ext cx="10480934" cy="5497379"/>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fontAlgn="ctr">
              <a:spcAft>
                <a:spcPts val="600"/>
              </a:spcAft>
            </a:pPr>
            <a:r>
              <a:rPr lang="en-GB" sz="1400" dirty="0">
                <a:solidFill>
                  <a:schemeClr val="tx1"/>
                </a:solidFill>
              </a:rPr>
              <a:t>“I would use individual offices and get rid of the idea of an open space.”</a:t>
            </a:r>
          </a:p>
          <a:p>
            <a:pPr fontAlgn="ctr">
              <a:spcAft>
                <a:spcPts val="600"/>
              </a:spcAft>
            </a:pPr>
            <a:r>
              <a:rPr lang="en-GB" sz="1400" dirty="0">
                <a:solidFill>
                  <a:schemeClr val="tx1"/>
                </a:solidFill>
              </a:rPr>
              <a:t>“My phone does not ring as the head of school exec. assistant's phone is diverted permanently to her, but this meant that people couldn't ring me to say they were here, if she wasn't at her desk and I was.”</a:t>
            </a:r>
          </a:p>
          <a:p>
            <a:pPr fontAlgn="ctr">
              <a:spcAft>
                <a:spcPts val="600"/>
              </a:spcAft>
            </a:pPr>
            <a:r>
              <a:rPr lang="en-GB" sz="1400" dirty="0">
                <a:solidFill>
                  <a:schemeClr val="tx1"/>
                </a:solidFill>
              </a:rPr>
              <a:t>“The idea of getting visitors to phone us worked well when people were at their desks. However, it lead to people's phone ringing constantly which was very distracting.”</a:t>
            </a:r>
          </a:p>
          <a:p>
            <a:pPr fontAlgn="ctr">
              <a:spcAft>
                <a:spcPts val="600"/>
              </a:spcAft>
            </a:pPr>
            <a:r>
              <a:rPr lang="en-GB" sz="1400" dirty="0">
                <a:solidFill>
                  <a:schemeClr val="tx1"/>
                </a:solidFill>
              </a:rPr>
              <a:t>“It is impossible to be in the quiet area while waiting for a visitor... so, if people wanted to visit me, they never found me even if I was in the Pilot.”</a:t>
            </a:r>
          </a:p>
          <a:p>
            <a:pPr fontAlgn="ctr">
              <a:spcAft>
                <a:spcPts val="600"/>
              </a:spcAft>
            </a:pPr>
            <a:r>
              <a:rPr lang="en-GB" sz="1400" dirty="0">
                <a:solidFill>
                  <a:schemeClr val="tx1"/>
                </a:solidFill>
              </a:rPr>
              <a:t>“A receptionist to control access/manage deliveries”</a:t>
            </a:r>
          </a:p>
          <a:p>
            <a:pPr fontAlgn="ctr">
              <a:spcAft>
                <a:spcPts val="600"/>
              </a:spcAft>
            </a:pPr>
            <a:r>
              <a:rPr lang="en-GB" sz="1400" dirty="0">
                <a:solidFill>
                  <a:schemeClr val="tx1"/>
                </a:solidFill>
              </a:rPr>
              <a:t>“Meetings with more than 6 people were not easy. Hopefully this will not be a problem in MECD. Also we could not conduct UCAS interviews here for logistic reasons - again MECD would be different.”</a:t>
            </a:r>
          </a:p>
          <a:p>
            <a:pPr fontAlgn="ctr">
              <a:spcAft>
                <a:spcPts val="600"/>
              </a:spcAft>
            </a:pPr>
            <a:r>
              <a:rPr lang="en-GB" sz="1400" dirty="0">
                <a:solidFill>
                  <a:schemeClr val="tx1"/>
                </a:solidFill>
              </a:rPr>
              <a:t>“More staff need access”</a:t>
            </a:r>
          </a:p>
          <a:p>
            <a:pPr fontAlgn="ctr">
              <a:spcAft>
                <a:spcPts val="600"/>
              </a:spcAft>
            </a:pPr>
            <a:r>
              <a:rPr lang="en-GB" sz="1400" dirty="0">
                <a:solidFill>
                  <a:schemeClr val="tx1"/>
                </a:solidFill>
              </a:rPr>
              <a:t>“The place looks very unprofessional for any academic visiting from another university. The phone did not work well when I had meeting in the gazebo with many students (all the meeting room busy). List of phone number to contact should be put outside otherwise visitor did not know what number to dial”</a:t>
            </a:r>
          </a:p>
          <a:p>
            <a:pPr fontAlgn="ctr">
              <a:spcAft>
                <a:spcPts val="600"/>
              </a:spcAft>
            </a:pPr>
            <a:r>
              <a:rPr lang="en-GB" sz="1400" dirty="0">
                <a:solidFill>
                  <a:schemeClr val="tx1"/>
                </a:solidFill>
              </a:rPr>
              <a:t>“It would be helpful to be able to remotely give access to visitors rather than having to go to the entrance to let them in!”</a:t>
            </a:r>
          </a:p>
          <a:p>
            <a:pPr fontAlgn="ctr">
              <a:spcAft>
                <a:spcPts val="600"/>
              </a:spcAft>
            </a:pPr>
            <a:r>
              <a:rPr lang="en-GB" sz="1400" dirty="0">
                <a:solidFill>
                  <a:schemeClr val="tx1"/>
                </a:solidFill>
              </a:rPr>
              <a:t>“Open plan, closed off areas are not conducive to the current academic business model”</a:t>
            </a:r>
          </a:p>
          <a:p>
            <a:pPr fontAlgn="ctr">
              <a:spcAft>
                <a:spcPts val="600"/>
              </a:spcAft>
            </a:pPr>
            <a:r>
              <a:rPr lang="en-GB" sz="1400" dirty="0">
                <a:solidFill>
                  <a:schemeClr val="tx1"/>
                </a:solidFill>
              </a:rPr>
              <a:t>“The phone did not work most of the times when visitors came to see me. Having learned that I had to wait at the door when I knew someone would come to see me. If the phones worked (and the instructions/numbers were more clear) then the system in place would be ok, otherwise installing an intercom could serve the same purpose.”</a:t>
            </a:r>
          </a:p>
        </p:txBody>
      </p:sp>
    </p:spTree>
    <p:extLst>
      <p:ext uri="{BB962C8B-B14F-4D97-AF65-F5344CB8AC3E}">
        <p14:creationId xmlns:p14="http://schemas.microsoft.com/office/powerpoint/2010/main" val="3150982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68</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Taught students</a:t>
            </a:r>
          </a:p>
        </p:txBody>
      </p:sp>
      <p:sp>
        <p:nvSpPr>
          <p:cNvPr id="8" name="Rectangle: Rounded Corners 7">
            <a:extLst>
              <a:ext uri="{FF2B5EF4-FFF2-40B4-BE49-F238E27FC236}">
                <a16:creationId xmlns:a16="http://schemas.microsoft.com/office/drawing/2014/main" id="{6776FCA1-DFCC-4D84-9E88-BAEDF3179E5F}"/>
              </a:ext>
            </a:extLst>
          </p:cNvPr>
          <p:cNvSpPr/>
          <p:nvPr/>
        </p:nvSpPr>
        <p:spPr>
          <a:xfrm>
            <a:off x="3455793" y="1072493"/>
            <a:ext cx="6999083" cy="925713"/>
          </a:xfrm>
          <a:prstGeom prst="roundRect">
            <a:avLst/>
          </a:prstGeom>
          <a:noFill/>
          <a:ln>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“The closed entry system is a psychological barrier to u/g students – very few attempted entry.”</a:t>
            </a:r>
          </a:p>
          <a:p>
            <a:pPr algn="ctr"/>
            <a:r>
              <a:rPr lang="en-GB" sz="1400" dirty="0">
                <a:solidFill>
                  <a:schemeClr val="tx1"/>
                </a:solidFill>
              </a:rPr>
              <a:t>“The process for receiving students at different times (say according to a schedule) is difficult in the current space as it requires repeated trips to the entrance.”</a:t>
            </a:r>
          </a:p>
        </p:txBody>
      </p:sp>
      <p:pic>
        <p:nvPicPr>
          <p:cNvPr id="9" name="Picture 8">
            <a:extLst>
              <a:ext uri="{FF2B5EF4-FFF2-40B4-BE49-F238E27FC236}">
                <a16:creationId xmlns:a16="http://schemas.microsoft.com/office/drawing/2014/main" id="{FE859DC7-E619-4813-B93E-39FC2A83CC95}"/>
              </a:ext>
            </a:extLst>
          </p:cNvPr>
          <p:cNvPicPr>
            <a:picLocks noChangeAspect="1"/>
          </p:cNvPicPr>
          <p:nvPr/>
        </p:nvPicPr>
        <p:blipFill>
          <a:blip r:embed="rId2"/>
          <a:stretch>
            <a:fillRect/>
          </a:stretch>
        </p:blipFill>
        <p:spPr>
          <a:xfrm>
            <a:off x="267947" y="1159826"/>
            <a:ext cx="3038575" cy="1823596"/>
          </a:xfrm>
          <a:prstGeom prst="rect">
            <a:avLst/>
          </a:prstGeom>
        </p:spPr>
      </p:pic>
      <p:graphicFrame>
        <p:nvGraphicFramePr>
          <p:cNvPr id="10" name="Table 9">
            <a:extLst>
              <a:ext uri="{FF2B5EF4-FFF2-40B4-BE49-F238E27FC236}">
                <a16:creationId xmlns:a16="http://schemas.microsoft.com/office/drawing/2014/main" id="{61D2AFDE-85E3-41E0-AF28-16DF64B86EC9}"/>
              </a:ext>
            </a:extLst>
          </p:cNvPr>
          <p:cNvGraphicFramePr>
            <a:graphicFrameLocks noGrp="1"/>
          </p:cNvGraphicFramePr>
          <p:nvPr>
            <p:extLst>
              <p:ext uri="{D42A27DB-BD31-4B8C-83A1-F6EECF244321}">
                <p14:modId xmlns:p14="http://schemas.microsoft.com/office/powerpoint/2010/main" val="2091736508"/>
              </p:ext>
            </p:extLst>
          </p:nvPr>
        </p:nvGraphicFramePr>
        <p:xfrm>
          <a:off x="267947" y="3892705"/>
          <a:ext cx="4751345" cy="3332480"/>
        </p:xfrm>
        <a:graphic>
          <a:graphicData uri="http://schemas.openxmlformats.org/drawingml/2006/table">
            <a:tbl>
              <a:tblPr firstRow="1" bandRow="1">
                <a:tableStyleId>{5C22544A-7EE6-4342-B048-85BDC9FD1C3A}</a:tableStyleId>
              </a:tblPr>
              <a:tblGrid>
                <a:gridCol w="1339281">
                  <a:extLst>
                    <a:ext uri="{9D8B030D-6E8A-4147-A177-3AD203B41FA5}">
                      <a16:colId xmlns:a16="http://schemas.microsoft.com/office/drawing/2014/main" val="37003873"/>
                    </a:ext>
                  </a:extLst>
                </a:gridCol>
                <a:gridCol w="668864">
                  <a:extLst>
                    <a:ext uri="{9D8B030D-6E8A-4147-A177-3AD203B41FA5}">
                      <a16:colId xmlns:a16="http://schemas.microsoft.com/office/drawing/2014/main" val="1102675325"/>
                    </a:ext>
                  </a:extLst>
                </a:gridCol>
                <a:gridCol w="625642">
                  <a:extLst>
                    <a:ext uri="{9D8B030D-6E8A-4147-A177-3AD203B41FA5}">
                      <a16:colId xmlns:a16="http://schemas.microsoft.com/office/drawing/2014/main" val="281420992"/>
                    </a:ext>
                  </a:extLst>
                </a:gridCol>
                <a:gridCol w="613610">
                  <a:extLst>
                    <a:ext uri="{9D8B030D-6E8A-4147-A177-3AD203B41FA5}">
                      <a16:colId xmlns:a16="http://schemas.microsoft.com/office/drawing/2014/main" val="2234881815"/>
                    </a:ext>
                  </a:extLst>
                </a:gridCol>
                <a:gridCol w="749525">
                  <a:extLst>
                    <a:ext uri="{9D8B030D-6E8A-4147-A177-3AD203B41FA5}">
                      <a16:colId xmlns:a16="http://schemas.microsoft.com/office/drawing/2014/main" val="3860846322"/>
                    </a:ext>
                  </a:extLst>
                </a:gridCol>
                <a:gridCol w="754423">
                  <a:extLst>
                    <a:ext uri="{9D8B030D-6E8A-4147-A177-3AD203B41FA5}">
                      <a16:colId xmlns:a16="http://schemas.microsoft.com/office/drawing/2014/main" val="1161529336"/>
                    </a:ext>
                  </a:extLst>
                </a:gridCol>
              </a:tblGrid>
              <a:tr h="370840">
                <a:tc>
                  <a:txBody>
                    <a:bodyPr/>
                    <a:lstStyle/>
                    <a:p>
                      <a:endParaRPr lang="en-GB" sz="800" dirty="0"/>
                    </a:p>
                  </a:txBody>
                  <a:tcPr/>
                </a:tc>
                <a:tc>
                  <a:txBody>
                    <a:bodyPr/>
                    <a:lstStyle/>
                    <a:p>
                      <a:pPr algn="ctr"/>
                      <a:r>
                        <a:rPr lang="en-GB" sz="800" dirty="0"/>
                        <a:t>VERY SATSIFIED</a:t>
                      </a:r>
                    </a:p>
                  </a:txBody>
                  <a:tcPr/>
                </a:tc>
                <a:tc>
                  <a:txBody>
                    <a:bodyPr/>
                    <a:lstStyle/>
                    <a:p>
                      <a:pPr algn="ctr"/>
                      <a:r>
                        <a:rPr lang="en-GB" sz="800" dirty="0"/>
                        <a:t>SATISFIED</a:t>
                      </a:r>
                    </a:p>
                  </a:txBody>
                  <a:tcPr/>
                </a:tc>
                <a:tc>
                  <a:txBody>
                    <a:bodyPr/>
                    <a:lstStyle/>
                    <a:p>
                      <a:pPr algn="ctr"/>
                      <a:r>
                        <a:rPr lang="en-GB" sz="800" dirty="0"/>
                        <a:t>NEUTRAL</a:t>
                      </a:r>
                    </a:p>
                  </a:txBody>
                  <a:tcPr/>
                </a:tc>
                <a:tc>
                  <a:txBody>
                    <a:bodyPr/>
                    <a:lstStyle/>
                    <a:p>
                      <a:pPr algn="ctr"/>
                      <a:r>
                        <a:rPr lang="en-GB" sz="800" dirty="0"/>
                        <a:t>DISSATISFIED</a:t>
                      </a:r>
                    </a:p>
                  </a:txBody>
                  <a:tcPr/>
                </a:tc>
                <a:tc>
                  <a:txBody>
                    <a:bodyPr/>
                    <a:lstStyle/>
                    <a:p>
                      <a:pPr algn="ctr"/>
                      <a:r>
                        <a:rPr lang="en-GB" sz="800" dirty="0"/>
                        <a:t>VERY DISSATISFIED</a:t>
                      </a:r>
                    </a:p>
                  </a:txBody>
                  <a:tcPr/>
                </a:tc>
                <a:extLst>
                  <a:ext uri="{0D108BD9-81ED-4DB2-BD59-A6C34878D82A}">
                    <a16:rowId xmlns:a16="http://schemas.microsoft.com/office/drawing/2014/main" val="4210632720"/>
                  </a:ext>
                </a:extLst>
              </a:tr>
              <a:tr h="370840">
                <a:tc>
                  <a:txBody>
                    <a:bodyPr/>
                    <a:lstStyle/>
                    <a:p>
                      <a:r>
                        <a:rPr lang="en-GB" sz="1000" b="1" dirty="0"/>
                        <a:t>Small meeting room (accessible from foyer)</a:t>
                      </a:r>
                    </a:p>
                  </a:txBody>
                  <a:tcPr/>
                </a:tc>
                <a:tc>
                  <a:txBody>
                    <a:bodyPr/>
                    <a:lstStyle/>
                    <a:p>
                      <a:pPr algn="ctr"/>
                      <a:r>
                        <a:rPr lang="en-GB" sz="1200" dirty="0"/>
                        <a:t>3</a:t>
                      </a:r>
                    </a:p>
                  </a:txBody>
                  <a:tcPr>
                    <a:solidFill>
                      <a:srgbClr val="66CCFF"/>
                    </a:solidFill>
                  </a:tcPr>
                </a:tc>
                <a:tc>
                  <a:txBody>
                    <a:bodyPr/>
                    <a:lstStyle/>
                    <a:p>
                      <a:pPr algn="ctr"/>
                      <a:r>
                        <a:rPr lang="en-GB" sz="1200" dirty="0"/>
                        <a:t>2</a:t>
                      </a:r>
                    </a:p>
                  </a:txBody>
                  <a:tcPr>
                    <a:solidFill>
                      <a:srgbClr val="66CCFF"/>
                    </a:solidFill>
                  </a:tcPr>
                </a:tc>
                <a:tc>
                  <a:txBody>
                    <a:bodyPr/>
                    <a:lstStyle/>
                    <a:p>
                      <a:pPr algn="ctr"/>
                      <a:r>
                        <a:rPr lang="en-GB" sz="1200" dirty="0"/>
                        <a:t>0</a:t>
                      </a:r>
                    </a:p>
                  </a:txBody>
                  <a:tcPr/>
                </a:tc>
                <a:tc>
                  <a:txBody>
                    <a:bodyPr/>
                    <a:lstStyle/>
                    <a:p>
                      <a:pPr algn="ctr"/>
                      <a:r>
                        <a:rPr lang="en-GB" sz="1200" dirty="0"/>
                        <a:t>0</a:t>
                      </a:r>
                    </a:p>
                  </a:txBody>
                  <a:tcPr>
                    <a:solidFill>
                      <a:schemeClr val="accent1">
                        <a:lumMod val="40000"/>
                        <a:lumOff val="60000"/>
                      </a:schemeClr>
                    </a:solidFill>
                  </a:tcPr>
                </a:tc>
                <a:tc>
                  <a:txBody>
                    <a:bodyPr/>
                    <a:lstStyle/>
                    <a:p>
                      <a:pPr algn="ctr"/>
                      <a:r>
                        <a:rPr lang="en-GB" sz="1200" dirty="0"/>
                        <a:t>0</a:t>
                      </a:r>
                    </a:p>
                  </a:txBody>
                  <a:tcPr>
                    <a:solidFill>
                      <a:schemeClr val="accent1">
                        <a:lumMod val="40000"/>
                        <a:lumOff val="60000"/>
                      </a:schemeClr>
                    </a:solidFill>
                  </a:tcPr>
                </a:tc>
                <a:extLst>
                  <a:ext uri="{0D108BD9-81ED-4DB2-BD59-A6C34878D82A}">
                    <a16:rowId xmlns:a16="http://schemas.microsoft.com/office/drawing/2014/main" val="4026153838"/>
                  </a:ext>
                </a:extLst>
              </a:tr>
              <a:tr h="370840">
                <a:tc>
                  <a:txBody>
                    <a:bodyPr/>
                    <a:lstStyle/>
                    <a:p>
                      <a:r>
                        <a:rPr lang="en-GB" sz="1000" b="1" dirty="0"/>
                        <a:t>6 person meeting room</a:t>
                      </a:r>
                    </a:p>
                  </a:txBody>
                  <a:tcPr/>
                </a:tc>
                <a:tc>
                  <a:txBody>
                    <a:bodyPr/>
                    <a:lstStyle/>
                    <a:p>
                      <a:pPr algn="ctr"/>
                      <a:r>
                        <a:rPr lang="en-GB" sz="1200" dirty="0"/>
                        <a:t>1</a:t>
                      </a:r>
                    </a:p>
                  </a:txBody>
                  <a:tcPr>
                    <a:solidFill>
                      <a:srgbClr val="66CCFF"/>
                    </a:solidFill>
                  </a:tcPr>
                </a:tc>
                <a:tc>
                  <a:txBody>
                    <a:bodyPr/>
                    <a:lstStyle/>
                    <a:p>
                      <a:pPr algn="ctr"/>
                      <a:r>
                        <a:rPr lang="en-GB" sz="1200" dirty="0"/>
                        <a:t>4</a:t>
                      </a:r>
                    </a:p>
                  </a:txBody>
                  <a:tcPr>
                    <a:solidFill>
                      <a:srgbClr val="66CCFF"/>
                    </a:solidFill>
                  </a:tcPr>
                </a:tc>
                <a:tc>
                  <a:txBody>
                    <a:bodyPr/>
                    <a:lstStyle/>
                    <a:p>
                      <a:pPr algn="ctr"/>
                      <a:r>
                        <a:rPr lang="en-GB" sz="1200" dirty="0"/>
                        <a:t>0</a:t>
                      </a:r>
                    </a:p>
                  </a:txBody>
                  <a:tcPr/>
                </a:tc>
                <a:tc>
                  <a:txBody>
                    <a:bodyPr/>
                    <a:lstStyle/>
                    <a:p>
                      <a:pPr algn="ctr"/>
                      <a:r>
                        <a:rPr lang="en-GB" sz="1200" dirty="0"/>
                        <a:t>0</a:t>
                      </a:r>
                    </a:p>
                  </a:txBody>
                  <a:tcPr>
                    <a:solidFill>
                      <a:schemeClr val="accent1">
                        <a:lumMod val="40000"/>
                        <a:lumOff val="60000"/>
                      </a:schemeClr>
                    </a:solidFill>
                  </a:tcPr>
                </a:tc>
                <a:tc>
                  <a:txBody>
                    <a:bodyPr/>
                    <a:lstStyle/>
                    <a:p>
                      <a:pPr algn="ctr"/>
                      <a:r>
                        <a:rPr lang="en-GB" sz="1200" dirty="0"/>
                        <a:t>0</a:t>
                      </a:r>
                    </a:p>
                  </a:txBody>
                  <a:tcPr>
                    <a:solidFill>
                      <a:schemeClr val="accent1">
                        <a:lumMod val="40000"/>
                        <a:lumOff val="60000"/>
                      </a:schemeClr>
                    </a:solidFill>
                  </a:tcPr>
                </a:tc>
                <a:extLst>
                  <a:ext uri="{0D108BD9-81ED-4DB2-BD59-A6C34878D82A}">
                    <a16:rowId xmlns:a16="http://schemas.microsoft.com/office/drawing/2014/main" val="308653782"/>
                  </a:ext>
                </a:extLst>
              </a:tr>
              <a:tr h="370840">
                <a:tc>
                  <a:txBody>
                    <a:bodyPr/>
                    <a:lstStyle/>
                    <a:p>
                      <a:r>
                        <a:rPr lang="en-GB" sz="1000" b="1" dirty="0"/>
                        <a:t>Informal meeting/sofas</a:t>
                      </a:r>
                    </a:p>
                  </a:txBody>
                  <a:tcPr/>
                </a:tc>
                <a:tc>
                  <a:txBody>
                    <a:bodyPr/>
                    <a:lstStyle/>
                    <a:p>
                      <a:pPr algn="ctr"/>
                      <a:r>
                        <a:rPr lang="en-GB" sz="1200" dirty="0"/>
                        <a:t>1</a:t>
                      </a:r>
                    </a:p>
                  </a:txBody>
                  <a:tcPr>
                    <a:solidFill>
                      <a:srgbClr val="66CCFF"/>
                    </a:solidFill>
                  </a:tcPr>
                </a:tc>
                <a:tc>
                  <a:txBody>
                    <a:bodyPr/>
                    <a:lstStyle/>
                    <a:p>
                      <a:pPr algn="ctr"/>
                      <a:r>
                        <a:rPr lang="en-GB" sz="1200" dirty="0"/>
                        <a:t>0</a:t>
                      </a:r>
                    </a:p>
                  </a:txBody>
                  <a:tcPr>
                    <a:solidFill>
                      <a:srgbClr val="66CCFF"/>
                    </a:solidFill>
                  </a:tcPr>
                </a:tc>
                <a:tc>
                  <a:txBody>
                    <a:bodyPr/>
                    <a:lstStyle/>
                    <a:p>
                      <a:pPr algn="ctr"/>
                      <a:r>
                        <a:rPr lang="en-GB" sz="1200" dirty="0"/>
                        <a:t>0</a:t>
                      </a:r>
                    </a:p>
                  </a:txBody>
                  <a:tcPr/>
                </a:tc>
                <a:tc>
                  <a:txBody>
                    <a:bodyPr/>
                    <a:lstStyle/>
                    <a:p>
                      <a:pPr algn="ctr"/>
                      <a:r>
                        <a:rPr lang="en-GB" sz="1200" dirty="0"/>
                        <a:t>0</a:t>
                      </a:r>
                    </a:p>
                  </a:txBody>
                  <a:tcPr>
                    <a:solidFill>
                      <a:schemeClr val="accent1">
                        <a:lumMod val="40000"/>
                        <a:lumOff val="60000"/>
                      </a:schemeClr>
                    </a:solidFill>
                  </a:tcPr>
                </a:tc>
                <a:tc>
                  <a:txBody>
                    <a:bodyPr/>
                    <a:lstStyle/>
                    <a:p>
                      <a:pPr algn="ctr"/>
                      <a:r>
                        <a:rPr lang="en-GB" sz="1200" dirty="0"/>
                        <a:t>0</a:t>
                      </a:r>
                    </a:p>
                  </a:txBody>
                  <a:tcPr>
                    <a:solidFill>
                      <a:schemeClr val="accent1">
                        <a:lumMod val="40000"/>
                        <a:lumOff val="60000"/>
                      </a:schemeClr>
                    </a:solidFill>
                  </a:tcPr>
                </a:tc>
                <a:extLst>
                  <a:ext uri="{0D108BD9-81ED-4DB2-BD59-A6C34878D82A}">
                    <a16:rowId xmlns:a16="http://schemas.microsoft.com/office/drawing/2014/main" val="2408491042"/>
                  </a:ext>
                </a:extLst>
              </a:tr>
              <a:tr h="370840">
                <a:tc>
                  <a:txBody>
                    <a:bodyPr/>
                    <a:lstStyle/>
                    <a:p>
                      <a:r>
                        <a:rPr lang="en-GB" sz="1000" b="1" dirty="0"/>
                        <a:t>Informal meeting space (4 person pod/kitchen)</a:t>
                      </a:r>
                    </a:p>
                  </a:txBody>
                  <a:tcPr/>
                </a:tc>
                <a:tc>
                  <a:txBody>
                    <a:bodyPr/>
                    <a:lstStyle/>
                    <a:p>
                      <a:pPr algn="ctr"/>
                      <a:r>
                        <a:rPr lang="en-GB" sz="1200" dirty="0"/>
                        <a:t>1</a:t>
                      </a:r>
                    </a:p>
                  </a:txBody>
                  <a:tcPr>
                    <a:solidFill>
                      <a:srgbClr val="66CCFF"/>
                    </a:solidFill>
                  </a:tcPr>
                </a:tc>
                <a:tc>
                  <a:txBody>
                    <a:bodyPr/>
                    <a:lstStyle/>
                    <a:p>
                      <a:pPr algn="ctr"/>
                      <a:r>
                        <a:rPr lang="en-GB" sz="1200" dirty="0"/>
                        <a:t>2</a:t>
                      </a:r>
                    </a:p>
                  </a:txBody>
                  <a:tcPr>
                    <a:solidFill>
                      <a:srgbClr val="66CCFF"/>
                    </a:solidFill>
                  </a:tcPr>
                </a:tc>
                <a:tc>
                  <a:txBody>
                    <a:bodyPr/>
                    <a:lstStyle/>
                    <a:p>
                      <a:pPr algn="ctr"/>
                      <a:r>
                        <a:rPr lang="en-GB" sz="1200" dirty="0"/>
                        <a:t>0</a:t>
                      </a:r>
                    </a:p>
                  </a:txBody>
                  <a:tcPr/>
                </a:tc>
                <a:tc>
                  <a:txBody>
                    <a:bodyPr/>
                    <a:lstStyle/>
                    <a:p>
                      <a:pPr algn="ctr"/>
                      <a:r>
                        <a:rPr lang="en-GB" sz="1200" dirty="0"/>
                        <a:t>1</a:t>
                      </a:r>
                    </a:p>
                  </a:txBody>
                  <a:tcPr>
                    <a:solidFill>
                      <a:schemeClr val="accent1">
                        <a:lumMod val="40000"/>
                        <a:lumOff val="60000"/>
                      </a:schemeClr>
                    </a:solidFill>
                  </a:tcPr>
                </a:tc>
                <a:tc>
                  <a:txBody>
                    <a:bodyPr/>
                    <a:lstStyle/>
                    <a:p>
                      <a:pPr algn="ctr"/>
                      <a:r>
                        <a:rPr lang="en-GB" sz="1200" dirty="0"/>
                        <a:t>0</a:t>
                      </a:r>
                    </a:p>
                  </a:txBody>
                  <a:tcPr>
                    <a:solidFill>
                      <a:schemeClr val="accent1">
                        <a:lumMod val="40000"/>
                        <a:lumOff val="60000"/>
                      </a:schemeClr>
                    </a:solidFill>
                  </a:tcPr>
                </a:tc>
                <a:extLst>
                  <a:ext uri="{0D108BD9-81ED-4DB2-BD59-A6C34878D82A}">
                    <a16:rowId xmlns:a16="http://schemas.microsoft.com/office/drawing/2014/main" val="4003535584"/>
                  </a:ext>
                </a:extLst>
              </a:tr>
              <a:tr h="370840">
                <a:tc>
                  <a:txBody>
                    <a:bodyPr/>
                    <a:lstStyle/>
                    <a:p>
                      <a:r>
                        <a:rPr lang="en-GB" sz="1000" b="1" dirty="0"/>
                        <a:t>Seating in the foyer</a:t>
                      </a:r>
                    </a:p>
                  </a:txBody>
                  <a:tcPr/>
                </a:tc>
                <a:tc>
                  <a:txBody>
                    <a:bodyPr/>
                    <a:lstStyle/>
                    <a:p>
                      <a:pPr algn="ctr"/>
                      <a:r>
                        <a:rPr lang="en-GB" sz="1200" dirty="0"/>
                        <a:t>0</a:t>
                      </a:r>
                    </a:p>
                  </a:txBody>
                  <a:tcPr>
                    <a:solidFill>
                      <a:srgbClr val="66CCFF"/>
                    </a:solidFill>
                  </a:tcPr>
                </a:tc>
                <a:tc>
                  <a:txBody>
                    <a:bodyPr/>
                    <a:lstStyle/>
                    <a:p>
                      <a:pPr algn="ctr"/>
                      <a:r>
                        <a:rPr lang="en-GB" sz="1200" dirty="0"/>
                        <a:t>0</a:t>
                      </a:r>
                    </a:p>
                  </a:txBody>
                  <a:tcPr>
                    <a:solidFill>
                      <a:srgbClr val="66CCFF"/>
                    </a:solidFill>
                  </a:tcPr>
                </a:tc>
                <a:tc>
                  <a:txBody>
                    <a:bodyPr/>
                    <a:lstStyle/>
                    <a:p>
                      <a:pPr algn="ctr"/>
                      <a:r>
                        <a:rPr lang="en-GB" sz="1200" dirty="0"/>
                        <a:t>0</a:t>
                      </a:r>
                    </a:p>
                  </a:txBody>
                  <a:tcPr/>
                </a:tc>
                <a:tc>
                  <a:txBody>
                    <a:bodyPr/>
                    <a:lstStyle/>
                    <a:p>
                      <a:pPr algn="ctr"/>
                      <a:r>
                        <a:rPr lang="en-GB" sz="1200" dirty="0"/>
                        <a:t>0</a:t>
                      </a:r>
                    </a:p>
                  </a:txBody>
                  <a:tcPr>
                    <a:solidFill>
                      <a:schemeClr val="accent1">
                        <a:lumMod val="40000"/>
                        <a:lumOff val="60000"/>
                      </a:schemeClr>
                    </a:solidFill>
                  </a:tcPr>
                </a:tc>
                <a:tc>
                  <a:txBody>
                    <a:bodyPr/>
                    <a:lstStyle/>
                    <a:p>
                      <a:pPr algn="ctr"/>
                      <a:r>
                        <a:rPr lang="en-GB" sz="1200" dirty="0"/>
                        <a:t>0</a:t>
                      </a:r>
                    </a:p>
                  </a:txBody>
                  <a:tcPr>
                    <a:solidFill>
                      <a:schemeClr val="accent1">
                        <a:lumMod val="40000"/>
                        <a:lumOff val="60000"/>
                      </a:schemeClr>
                    </a:solidFill>
                  </a:tcPr>
                </a:tc>
                <a:extLst>
                  <a:ext uri="{0D108BD9-81ED-4DB2-BD59-A6C34878D82A}">
                    <a16:rowId xmlns:a16="http://schemas.microsoft.com/office/drawing/2014/main" val="2491869315"/>
                  </a:ext>
                </a:extLst>
              </a:tr>
              <a:tr h="370840">
                <a:tc>
                  <a:txBody>
                    <a:bodyPr/>
                    <a:lstStyle/>
                    <a:p>
                      <a:r>
                        <a:rPr lang="en-GB" sz="1000" b="1" dirty="0"/>
                        <a:t>Your academics advisor/tutor’s desk in the Workspace Pilot</a:t>
                      </a:r>
                    </a:p>
                  </a:txBody>
                  <a:tcPr/>
                </a:tc>
                <a:tc>
                  <a:txBody>
                    <a:bodyPr/>
                    <a:lstStyle/>
                    <a:p>
                      <a:pPr algn="ctr"/>
                      <a:r>
                        <a:rPr lang="en-GB" sz="1200" dirty="0"/>
                        <a:t>0</a:t>
                      </a:r>
                    </a:p>
                  </a:txBody>
                  <a:tcPr>
                    <a:solidFill>
                      <a:srgbClr val="66CCFF"/>
                    </a:solidFill>
                  </a:tcPr>
                </a:tc>
                <a:tc>
                  <a:txBody>
                    <a:bodyPr/>
                    <a:lstStyle/>
                    <a:p>
                      <a:pPr algn="ctr"/>
                      <a:r>
                        <a:rPr lang="en-GB" sz="1200" dirty="0"/>
                        <a:t>0</a:t>
                      </a:r>
                    </a:p>
                  </a:txBody>
                  <a:tcPr>
                    <a:solidFill>
                      <a:srgbClr val="66CCFF"/>
                    </a:solidFill>
                  </a:tcPr>
                </a:tc>
                <a:tc>
                  <a:txBody>
                    <a:bodyPr/>
                    <a:lstStyle/>
                    <a:p>
                      <a:pPr algn="ctr"/>
                      <a:r>
                        <a:rPr lang="en-GB" sz="1200" dirty="0"/>
                        <a:t>0</a:t>
                      </a:r>
                    </a:p>
                  </a:txBody>
                  <a:tcPr/>
                </a:tc>
                <a:tc>
                  <a:txBody>
                    <a:bodyPr/>
                    <a:lstStyle/>
                    <a:p>
                      <a:pPr algn="ctr"/>
                      <a:r>
                        <a:rPr lang="en-GB" sz="1200" dirty="0"/>
                        <a:t>0</a:t>
                      </a:r>
                    </a:p>
                  </a:txBody>
                  <a:tcPr>
                    <a:solidFill>
                      <a:schemeClr val="accent1">
                        <a:lumMod val="40000"/>
                        <a:lumOff val="60000"/>
                      </a:schemeClr>
                    </a:solidFill>
                  </a:tcPr>
                </a:tc>
                <a:tc>
                  <a:txBody>
                    <a:bodyPr/>
                    <a:lstStyle/>
                    <a:p>
                      <a:pPr algn="ctr"/>
                      <a:r>
                        <a:rPr lang="en-GB" sz="1200" dirty="0"/>
                        <a:t>0</a:t>
                      </a:r>
                    </a:p>
                  </a:txBody>
                  <a:tcPr>
                    <a:solidFill>
                      <a:schemeClr val="accent1">
                        <a:lumMod val="40000"/>
                        <a:lumOff val="60000"/>
                      </a:schemeClr>
                    </a:solidFill>
                  </a:tcPr>
                </a:tc>
                <a:extLst>
                  <a:ext uri="{0D108BD9-81ED-4DB2-BD59-A6C34878D82A}">
                    <a16:rowId xmlns:a16="http://schemas.microsoft.com/office/drawing/2014/main" val="628535287"/>
                  </a:ext>
                </a:extLst>
              </a:tr>
            </a:tbl>
          </a:graphicData>
        </a:graphic>
      </p:graphicFrame>
      <p:pic>
        <p:nvPicPr>
          <p:cNvPr id="11" name="Picture 10">
            <a:extLst>
              <a:ext uri="{FF2B5EF4-FFF2-40B4-BE49-F238E27FC236}">
                <a16:creationId xmlns:a16="http://schemas.microsoft.com/office/drawing/2014/main" id="{04283A96-5F7C-4189-998C-FEF516B24F99}"/>
              </a:ext>
            </a:extLst>
          </p:cNvPr>
          <p:cNvPicPr>
            <a:picLocks noChangeAspect="1"/>
          </p:cNvPicPr>
          <p:nvPr/>
        </p:nvPicPr>
        <p:blipFill>
          <a:blip r:embed="rId3"/>
          <a:stretch>
            <a:fillRect/>
          </a:stretch>
        </p:blipFill>
        <p:spPr>
          <a:xfrm>
            <a:off x="5345906" y="3892705"/>
            <a:ext cx="3321267" cy="2127566"/>
          </a:xfrm>
          <a:prstGeom prst="rect">
            <a:avLst/>
          </a:prstGeom>
        </p:spPr>
      </p:pic>
      <p:graphicFrame>
        <p:nvGraphicFramePr>
          <p:cNvPr id="12" name="Table 11">
            <a:extLst>
              <a:ext uri="{FF2B5EF4-FFF2-40B4-BE49-F238E27FC236}">
                <a16:creationId xmlns:a16="http://schemas.microsoft.com/office/drawing/2014/main" id="{C4FAEDB7-72B2-4092-9730-F576996DCF23}"/>
              </a:ext>
            </a:extLst>
          </p:cNvPr>
          <p:cNvGraphicFramePr>
            <a:graphicFrameLocks noGrp="1"/>
          </p:cNvGraphicFramePr>
          <p:nvPr>
            <p:extLst>
              <p:ext uri="{D42A27DB-BD31-4B8C-83A1-F6EECF244321}">
                <p14:modId xmlns:p14="http://schemas.microsoft.com/office/powerpoint/2010/main" val="2773062591"/>
              </p:ext>
            </p:extLst>
          </p:nvPr>
        </p:nvGraphicFramePr>
        <p:xfrm>
          <a:off x="5248034" y="6159541"/>
          <a:ext cx="5099552" cy="793767"/>
        </p:xfrm>
        <a:graphic>
          <a:graphicData uri="http://schemas.openxmlformats.org/drawingml/2006/table">
            <a:tbl>
              <a:tblPr firstRow="1" bandRow="1">
                <a:tableStyleId>{5C22544A-7EE6-4342-B048-85BDC9FD1C3A}</a:tableStyleId>
              </a:tblPr>
              <a:tblGrid>
                <a:gridCol w="1706115">
                  <a:extLst>
                    <a:ext uri="{9D8B030D-6E8A-4147-A177-3AD203B41FA5}">
                      <a16:colId xmlns:a16="http://schemas.microsoft.com/office/drawing/2014/main" val="37003873"/>
                    </a:ext>
                  </a:extLst>
                </a:gridCol>
                <a:gridCol w="639793">
                  <a:extLst>
                    <a:ext uri="{9D8B030D-6E8A-4147-A177-3AD203B41FA5}">
                      <a16:colId xmlns:a16="http://schemas.microsoft.com/office/drawing/2014/main" val="1102675325"/>
                    </a:ext>
                  </a:extLst>
                </a:gridCol>
                <a:gridCol w="480898">
                  <a:extLst>
                    <a:ext uri="{9D8B030D-6E8A-4147-A177-3AD203B41FA5}">
                      <a16:colId xmlns:a16="http://schemas.microsoft.com/office/drawing/2014/main" val="281420992"/>
                    </a:ext>
                  </a:extLst>
                </a:gridCol>
                <a:gridCol w="969787">
                  <a:extLst>
                    <a:ext uri="{9D8B030D-6E8A-4147-A177-3AD203B41FA5}">
                      <a16:colId xmlns:a16="http://schemas.microsoft.com/office/drawing/2014/main" val="2234881815"/>
                    </a:ext>
                  </a:extLst>
                </a:gridCol>
                <a:gridCol w="614201">
                  <a:extLst>
                    <a:ext uri="{9D8B030D-6E8A-4147-A177-3AD203B41FA5}">
                      <a16:colId xmlns:a16="http://schemas.microsoft.com/office/drawing/2014/main" val="3860846322"/>
                    </a:ext>
                  </a:extLst>
                </a:gridCol>
                <a:gridCol w="688758">
                  <a:extLst>
                    <a:ext uri="{9D8B030D-6E8A-4147-A177-3AD203B41FA5}">
                      <a16:colId xmlns:a16="http://schemas.microsoft.com/office/drawing/2014/main" val="1161529336"/>
                    </a:ext>
                  </a:extLst>
                </a:gridCol>
              </a:tblGrid>
              <a:tr h="327491">
                <a:tc>
                  <a:txBody>
                    <a:bodyPr/>
                    <a:lstStyle/>
                    <a:p>
                      <a:endParaRPr lang="en-GB" sz="800" dirty="0"/>
                    </a:p>
                  </a:txBody>
                  <a:tcPr/>
                </a:tc>
                <a:tc>
                  <a:txBody>
                    <a:bodyPr/>
                    <a:lstStyle/>
                    <a:p>
                      <a:pPr algn="ctr"/>
                      <a:r>
                        <a:rPr lang="en-GB" sz="800" dirty="0"/>
                        <a:t>STRONGLY AGREE</a:t>
                      </a:r>
                    </a:p>
                  </a:txBody>
                  <a:tcPr/>
                </a:tc>
                <a:tc>
                  <a:txBody>
                    <a:bodyPr/>
                    <a:lstStyle/>
                    <a:p>
                      <a:pPr algn="ctr"/>
                      <a:r>
                        <a:rPr lang="en-GB" sz="800" dirty="0"/>
                        <a:t>AGREE</a:t>
                      </a:r>
                    </a:p>
                  </a:txBody>
                  <a:tcPr/>
                </a:tc>
                <a:tc>
                  <a:txBody>
                    <a:bodyPr/>
                    <a:lstStyle/>
                    <a:p>
                      <a:pPr algn="ctr"/>
                      <a:r>
                        <a:rPr lang="en-GB" sz="800" dirty="0"/>
                        <a:t>NEITHER AGREE OR DISAGREE</a:t>
                      </a:r>
                    </a:p>
                  </a:txBody>
                  <a:tcPr/>
                </a:tc>
                <a:tc>
                  <a:txBody>
                    <a:bodyPr/>
                    <a:lstStyle/>
                    <a:p>
                      <a:pPr algn="ctr"/>
                      <a:r>
                        <a:rPr lang="en-GB" sz="800" dirty="0"/>
                        <a:t>DISAGREE</a:t>
                      </a:r>
                    </a:p>
                  </a:txBody>
                  <a:tcPr/>
                </a:tc>
                <a:tc>
                  <a:txBody>
                    <a:bodyPr/>
                    <a:lstStyle/>
                    <a:p>
                      <a:pPr algn="ctr"/>
                      <a:r>
                        <a:rPr lang="en-GB" sz="800" dirty="0"/>
                        <a:t>STRONGLY DISAGREE</a:t>
                      </a:r>
                    </a:p>
                  </a:txBody>
                  <a:tcPr/>
                </a:tc>
                <a:extLst>
                  <a:ext uri="{0D108BD9-81ED-4DB2-BD59-A6C34878D82A}">
                    <a16:rowId xmlns:a16="http://schemas.microsoft.com/office/drawing/2014/main" val="4210632720"/>
                  </a:ext>
                </a:extLst>
              </a:tr>
              <a:tr h="458487">
                <a:tc>
                  <a:txBody>
                    <a:bodyPr/>
                    <a:lstStyle/>
                    <a:p>
                      <a:r>
                        <a:rPr lang="en-GB" sz="800" b="1" dirty="0"/>
                        <a:t>I have been able to contact my academic supervisor/tutor when I needed to</a:t>
                      </a:r>
                    </a:p>
                  </a:txBody>
                  <a:tcPr/>
                </a:tc>
                <a:tc>
                  <a:txBody>
                    <a:bodyPr/>
                    <a:lstStyle/>
                    <a:p>
                      <a:pPr algn="ctr"/>
                      <a:r>
                        <a:rPr lang="en-GB" sz="800" dirty="0"/>
                        <a:t>3</a:t>
                      </a:r>
                    </a:p>
                  </a:txBody>
                  <a:tcPr>
                    <a:solidFill>
                      <a:srgbClr val="99CCFF"/>
                    </a:solidFill>
                  </a:tcPr>
                </a:tc>
                <a:tc>
                  <a:txBody>
                    <a:bodyPr/>
                    <a:lstStyle/>
                    <a:p>
                      <a:pPr algn="ctr"/>
                      <a:r>
                        <a:rPr lang="en-GB" sz="800" dirty="0"/>
                        <a:t>2</a:t>
                      </a:r>
                    </a:p>
                  </a:txBody>
                  <a:tcPr>
                    <a:solidFill>
                      <a:srgbClr val="99CCFF"/>
                    </a:solidFill>
                  </a:tcPr>
                </a:tc>
                <a:tc>
                  <a:txBody>
                    <a:bodyPr/>
                    <a:lstStyle/>
                    <a:p>
                      <a:pPr algn="ctr"/>
                      <a:r>
                        <a:rPr lang="en-GB" sz="800" dirty="0"/>
                        <a:t>1</a:t>
                      </a:r>
                    </a:p>
                  </a:txBody>
                  <a:tcPr/>
                </a:tc>
                <a:tc>
                  <a:txBody>
                    <a:bodyPr/>
                    <a:lstStyle/>
                    <a:p>
                      <a:pPr algn="ctr"/>
                      <a:r>
                        <a:rPr lang="en-GB" sz="800" dirty="0"/>
                        <a:t>1</a:t>
                      </a:r>
                    </a:p>
                  </a:txBody>
                  <a:tcPr>
                    <a:solidFill>
                      <a:schemeClr val="accent1">
                        <a:lumMod val="40000"/>
                        <a:lumOff val="60000"/>
                      </a:schemeClr>
                    </a:solidFill>
                  </a:tcPr>
                </a:tc>
                <a:tc>
                  <a:txBody>
                    <a:bodyPr/>
                    <a:lstStyle/>
                    <a:p>
                      <a:pPr algn="ctr"/>
                      <a:r>
                        <a:rPr lang="en-GB" sz="800" dirty="0"/>
                        <a:t>0</a:t>
                      </a:r>
                    </a:p>
                  </a:txBody>
                  <a:tcPr>
                    <a:solidFill>
                      <a:schemeClr val="accent1">
                        <a:lumMod val="40000"/>
                        <a:lumOff val="60000"/>
                      </a:schemeClr>
                    </a:solidFill>
                  </a:tcPr>
                </a:tc>
                <a:extLst>
                  <a:ext uri="{0D108BD9-81ED-4DB2-BD59-A6C34878D82A}">
                    <a16:rowId xmlns:a16="http://schemas.microsoft.com/office/drawing/2014/main" val="4026153838"/>
                  </a:ext>
                </a:extLst>
              </a:tr>
            </a:tbl>
          </a:graphicData>
        </a:graphic>
      </p:graphicFrame>
      <p:sp>
        <p:nvSpPr>
          <p:cNvPr id="13" name="Rectangle: Rounded Corners 12">
            <a:extLst>
              <a:ext uri="{FF2B5EF4-FFF2-40B4-BE49-F238E27FC236}">
                <a16:creationId xmlns:a16="http://schemas.microsoft.com/office/drawing/2014/main" id="{EE5C808F-286A-49C3-98AE-A3C42721A098}"/>
              </a:ext>
            </a:extLst>
          </p:cNvPr>
          <p:cNvSpPr/>
          <p:nvPr/>
        </p:nvSpPr>
        <p:spPr>
          <a:xfrm>
            <a:off x="3468735" y="2223942"/>
            <a:ext cx="6999083" cy="1443028"/>
          </a:xfrm>
          <a:prstGeom prst="roundRect">
            <a:avLst/>
          </a:prstGeom>
          <a:solidFill>
            <a:schemeClr val="bg1"/>
          </a:solidFill>
          <a:ln>
            <a:solidFill>
              <a:srgbClr val="00B050"/>
            </a:solidFill>
          </a:ln>
        </p:spPr>
        <p:style>
          <a:lnRef idx="3">
            <a:schemeClr val="lt1"/>
          </a:lnRef>
          <a:fillRef idx="1">
            <a:schemeClr val="accent3"/>
          </a:fillRef>
          <a:effectRef idx="1">
            <a:schemeClr val="accent3"/>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Direct feedback from taught students very low in addition to a low level of ad hoc interaction during Pilot 1 (sent to 202 and 13 responses received). Students have lots of surveys to complete so a pragmatic approach required</a:t>
            </a:r>
          </a:p>
          <a:p>
            <a:pPr marL="285750" indent="-285750">
              <a:buFont typeface="Arial" panose="020B0604020202020204" pitchFamily="34" charset="0"/>
              <a:buChar char="•"/>
            </a:pPr>
            <a:r>
              <a:rPr lang="en-GB" sz="1400" dirty="0">
                <a:solidFill>
                  <a:schemeClr val="tx1"/>
                </a:solidFill>
              </a:rPr>
              <a:t>Pilot 2 seeking to test a meeting hub for open/surgery type hours sessions outside of the physical pilot 2 space</a:t>
            </a:r>
          </a:p>
        </p:txBody>
      </p:sp>
    </p:spTree>
    <p:extLst>
      <p:ext uri="{BB962C8B-B14F-4D97-AF65-F5344CB8AC3E}">
        <p14:creationId xmlns:p14="http://schemas.microsoft.com/office/powerpoint/2010/main" val="3459193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7C944D-1ABB-4027-BFCD-8AD8D56A80C9}"/>
              </a:ext>
            </a:extLst>
          </p:cNvPr>
          <p:cNvPicPr>
            <a:picLocks noChangeAspect="1"/>
          </p:cNvPicPr>
          <p:nvPr/>
        </p:nvPicPr>
        <p:blipFill>
          <a:blip r:embed="rId2"/>
          <a:stretch>
            <a:fillRect/>
          </a:stretch>
        </p:blipFill>
        <p:spPr>
          <a:xfrm>
            <a:off x="400711" y="1298504"/>
            <a:ext cx="4541276" cy="2909090"/>
          </a:xfrm>
          <a:prstGeom prst="rect">
            <a:avLst/>
          </a:prstGeom>
        </p:spPr>
      </p:pic>
      <p:pic>
        <p:nvPicPr>
          <p:cNvPr id="10" name="Picture 9">
            <a:extLst>
              <a:ext uri="{FF2B5EF4-FFF2-40B4-BE49-F238E27FC236}">
                <a16:creationId xmlns:a16="http://schemas.microsoft.com/office/drawing/2014/main" id="{27D7E3AB-8A4A-4E84-BD69-D4BA28B80EE5}"/>
              </a:ext>
            </a:extLst>
          </p:cNvPr>
          <p:cNvPicPr>
            <a:picLocks noChangeAspect="1"/>
          </p:cNvPicPr>
          <p:nvPr/>
        </p:nvPicPr>
        <p:blipFill>
          <a:blip r:embed="rId3"/>
          <a:stretch>
            <a:fillRect/>
          </a:stretch>
        </p:blipFill>
        <p:spPr>
          <a:xfrm>
            <a:off x="4051395" y="1982640"/>
            <a:ext cx="6239707" cy="4449907"/>
          </a:xfrm>
          <a:prstGeom prst="rect">
            <a:avLst/>
          </a:prstGeom>
        </p:spPr>
      </p:pic>
      <p:sp>
        <p:nvSpPr>
          <p:cNvPr id="12" name="TextBox 11">
            <a:extLst>
              <a:ext uri="{FF2B5EF4-FFF2-40B4-BE49-F238E27FC236}">
                <a16:creationId xmlns:a16="http://schemas.microsoft.com/office/drawing/2014/main" id="{DFCDA4EB-77E8-4B17-8935-E25C34FEC3DC}"/>
              </a:ext>
            </a:extLst>
          </p:cNvPr>
          <p:cNvSpPr txBox="1"/>
          <p:nvPr/>
        </p:nvSpPr>
        <p:spPr>
          <a:xfrm>
            <a:off x="6581332" y="353795"/>
            <a:ext cx="3531746"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Working with taught students</a:t>
            </a:r>
          </a:p>
          <a:p>
            <a:pPr algn="ctr"/>
            <a:endParaRPr lang="en-GB" b="1" dirty="0"/>
          </a:p>
          <a:p>
            <a:pPr algn="ctr"/>
            <a:r>
              <a:rPr lang="en-GB" b="1" dirty="0"/>
              <a:t>Responses from taught students</a:t>
            </a:r>
          </a:p>
        </p:txBody>
      </p:sp>
      <p:sp>
        <p:nvSpPr>
          <p:cNvPr id="4" name="Slide Number Placeholder 3">
            <a:extLst>
              <a:ext uri="{FF2B5EF4-FFF2-40B4-BE49-F238E27FC236}">
                <a16:creationId xmlns:a16="http://schemas.microsoft.com/office/drawing/2014/main" id="{6E1D56F3-FEC2-4614-9892-CF53AEB9EE68}"/>
              </a:ext>
            </a:extLst>
          </p:cNvPr>
          <p:cNvSpPr>
            <a:spLocks noGrp="1"/>
          </p:cNvSpPr>
          <p:nvPr>
            <p:ph type="sldNum" sz="quarter" idx="18"/>
          </p:nvPr>
        </p:nvSpPr>
        <p:spPr/>
        <p:txBody>
          <a:bodyPr/>
          <a:lstStyle/>
          <a:p>
            <a:fld id="{9350A4DD-A22B-49B1-926C-965716516F84}" type="slidenum">
              <a:rPr lang="en-GB" smtClean="0"/>
              <a:pPr/>
              <a:t>69</a:t>
            </a:fld>
            <a:endParaRPr lang="en-GB" dirty="0"/>
          </a:p>
        </p:txBody>
      </p:sp>
      <p:sp>
        <p:nvSpPr>
          <p:cNvPr id="3" name="TextBox 2">
            <a:extLst>
              <a:ext uri="{FF2B5EF4-FFF2-40B4-BE49-F238E27FC236}">
                <a16:creationId xmlns:a16="http://schemas.microsoft.com/office/drawing/2014/main" id="{6BE846FD-ED62-4AAF-8AD3-D3998037F591}"/>
              </a:ext>
            </a:extLst>
          </p:cNvPr>
          <p:cNvSpPr txBox="1"/>
          <p:nvPr/>
        </p:nvSpPr>
        <p:spPr>
          <a:xfrm>
            <a:off x="400711" y="181161"/>
            <a:ext cx="757989" cy="369332"/>
          </a:xfrm>
          <a:prstGeom prst="rect">
            <a:avLst/>
          </a:prstGeom>
          <a:noFill/>
        </p:spPr>
        <p:txBody>
          <a:bodyPr wrap="square" rtlCol="0">
            <a:spAutoFit/>
          </a:bodyPr>
          <a:lstStyle/>
          <a:p>
            <a:r>
              <a:rPr lang="en-GB" dirty="0"/>
              <a:t>POE</a:t>
            </a:r>
          </a:p>
        </p:txBody>
      </p:sp>
      <p:sp>
        <p:nvSpPr>
          <p:cNvPr id="6" name="TextBox 5">
            <a:extLst>
              <a:ext uri="{FF2B5EF4-FFF2-40B4-BE49-F238E27FC236}">
                <a16:creationId xmlns:a16="http://schemas.microsoft.com/office/drawing/2014/main" id="{15CD1515-A36D-46F2-981A-0596BE814AD2}"/>
              </a:ext>
            </a:extLst>
          </p:cNvPr>
          <p:cNvSpPr txBox="1"/>
          <p:nvPr/>
        </p:nvSpPr>
        <p:spPr>
          <a:xfrm>
            <a:off x="405045" y="499477"/>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Ad Hoc meetings</a:t>
            </a:r>
          </a:p>
        </p:txBody>
      </p:sp>
      <p:pic>
        <p:nvPicPr>
          <p:cNvPr id="5" name="Picture 4">
            <a:extLst>
              <a:ext uri="{FF2B5EF4-FFF2-40B4-BE49-F238E27FC236}">
                <a16:creationId xmlns:a16="http://schemas.microsoft.com/office/drawing/2014/main" id="{9073E951-282B-451B-8ED1-5DE38D4F7332}"/>
              </a:ext>
            </a:extLst>
          </p:cNvPr>
          <p:cNvPicPr>
            <a:picLocks noChangeAspect="1"/>
          </p:cNvPicPr>
          <p:nvPr/>
        </p:nvPicPr>
        <p:blipFill>
          <a:blip r:embed="rId4"/>
          <a:stretch>
            <a:fillRect/>
          </a:stretch>
        </p:blipFill>
        <p:spPr>
          <a:xfrm>
            <a:off x="400711" y="4501617"/>
            <a:ext cx="3877173" cy="2281495"/>
          </a:xfrm>
          <a:prstGeom prst="rect">
            <a:avLst/>
          </a:prstGeom>
        </p:spPr>
      </p:pic>
    </p:spTree>
    <p:extLst>
      <p:ext uri="{BB962C8B-B14F-4D97-AF65-F5344CB8AC3E}">
        <p14:creationId xmlns:p14="http://schemas.microsoft.com/office/powerpoint/2010/main" val="672673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C11E9C-7C70-434F-87AE-5D04E0F43E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5" name="Footer Placeholder 3">
            <a:extLst>
              <a:ext uri="{FF2B5EF4-FFF2-40B4-BE49-F238E27FC236}">
                <a16:creationId xmlns:a16="http://schemas.microsoft.com/office/drawing/2014/main" id="{23D4B7A1-702C-402A-9AF9-7FC79F5360C1}"/>
              </a:ext>
            </a:extLst>
          </p:cNvPr>
          <p:cNvSpPr txBox="1">
            <a:spLocks/>
          </p:cNvSpPr>
          <p:nvPr/>
        </p:nvSpPr>
        <p:spPr>
          <a:xfrm>
            <a:off x="2109775" y="66674"/>
            <a:ext cx="3373455" cy="394065"/>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chemeClr val="tx2"/>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5C5C5C"/>
                </a:solidFill>
                <a:effectLst/>
                <a:uLnTx/>
                <a:uFillTx/>
                <a:latin typeface="Calibri Light" panose="020F0302020204030204"/>
                <a:ea typeface="+mn-ea"/>
                <a:cs typeface="+mn-cs"/>
              </a:rPr>
              <a:t>WHAT WE FOUND</a:t>
            </a:r>
            <a:endPar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endParaRPr>
          </a:p>
        </p:txBody>
      </p:sp>
      <p:sp>
        <p:nvSpPr>
          <p:cNvPr id="6" name="Rectangle 5">
            <a:extLst>
              <a:ext uri="{FF2B5EF4-FFF2-40B4-BE49-F238E27FC236}">
                <a16:creationId xmlns:a16="http://schemas.microsoft.com/office/drawing/2014/main" id="{0F229B54-3266-4DC4-BA95-08C126710621}"/>
              </a:ext>
            </a:extLst>
          </p:cNvPr>
          <p:cNvSpPr/>
          <p:nvPr/>
        </p:nvSpPr>
        <p:spPr>
          <a:xfrm>
            <a:off x="1152559" y="586779"/>
            <a:ext cx="8386693" cy="420754"/>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Pilot 1 - Overall</a:t>
            </a:r>
          </a:p>
        </p:txBody>
      </p:sp>
      <p:sp>
        <p:nvSpPr>
          <p:cNvPr id="8" name="Rectangle: Rounded Corners 7">
            <a:extLst>
              <a:ext uri="{FF2B5EF4-FFF2-40B4-BE49-F238E27FC236}">
                <a16:creationId xmlns:a16="http://schemas.microsoft.com/office/drawing/2014/main" id="{DC136CB3-DCD9-4979-A897-B58745825811}"/>
              </a:ext>
            </a:extLst>
          </p:cNvPr>
          <p:cNvSpPr/>
          <p:nvPr/>
        </p:nvSpPr>
        <p:spPr>
          <a:xfrm>
            <a:off x="372531" y="1092715"/>
            <a:ext cx="9753600" cy="6400286"/>
          </a:xfrm>
          <a:prstGeom prst="roundRect">
            <a:avLst/>
          </a:prstGeom>
          <a:noFill/>
          <a:ln w="38100">
            <a:solidFill>
              <a:schemeClr val="tx2"/>
            </a:solidFill>
          </a:ln>
        </p:spPr>
        <p:style>
          <a:lnRef idx="3">
            <a:schemeClr val="lt1"/>
          </a:lnRef>
          <a:fillRef idx="1">
            <a:schemeClr val="accent3"/>
          </a:fillRef>
          <a:effectRef idx="1">
            <a:schemeClr val="accent3"/>
          </a:effectRef>
          <a:fontRef idx="minor">
            <a:schemeClr val="lt1"/>
          </a:fontRef>
        </p:style>
        <p:txBody>
          <a:bodyPr rtlCol="0" anchor="t"/>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Learning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Learning in terms of design, delivery process and people support achieved to date built into  Pilot 2 and 3 design, support and planning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Quiet, confidential and easily accessible work spaces still required to be delivered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context of this pilot within the overall MECD design and decision route not clear for many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Specific areas of impact analysis required by the MECD project covering:</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Volume of projects subject to export technology control orders and the implications for design </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Provision of a one standard size of desk to facilitate future and easier flexibility than with two sizes of desk</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Working assumption volume of storage required for both Academics and PGRs is not yet confirmed. PGRs require more than 0.5ms and yet to fully understand the true storage needs of Academics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People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Closer and broader informal relationships reported with the mix of teams who are not previously closely located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Proximity with others (peers, supervisors, other academic colleagues, …) saw an increased level of interaction and sharing of research ideas/discussion points between colleagues and research students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Congenial, collegiate atmosphere in a clean, modern and light space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Everyone, even if used to working in an open workspace, had to make changes in terms of how they worked and behaved in the pilot space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Workstyle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Working in an open environment was a major change for many of the Academics, PGRs were more used to working in shared environments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Some Academics were comfortable with working in this way and a few had done so before, a few were surprised converts and a number found that working in this way was not conducive to productive work and a stressful experience.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All required access to quiet and confidential space when needed which were not delivered adequately in Pilot 1 but other factors causing concerns were: location of workplaces on walkways, distractions and interruptions and how all of these impact people differently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643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70</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Impact of change on Productivity</a:t>
            </a:r>
          </a:p>
        </p:txBody>
      </p:sp>
      <p:sp>
        <p:nvSpPr>
          <p:cNvPr id="7" name="TextBox 6">
            <a:extLst>
              <a:ext uri="{FF2B5EF4-FFF2-40B4-BE49-F238E27FC236}">
                <a16:creationId xmlns:a16="http://schemas.microsoft.com/office/drawing/2014/main" id="{2D008428-D23F-473A-80B8-39C1CC7C1412}"/>
              </a:ext>
            </a:extLst>
          </p:cNvPr>
          <p:cNvSpPr txBox="1"/>
          <p:nvPr/>
        </p:nvSpPr>
        <p:spPr>
          <a:xfrm>
            <a:off x="314624" y="745748"/>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All respondents</a:t>
            </a:r>
          </a:p>
        </p:txBody>
      </p:sp>
      <p:pic>
        <p:nvPicPr>
          <p:cNvPr id="9" name="Picture 8">
            <a:extLst>
              <a:ext uri="{FF2B5EF4-FFF2-40B4-BE49-F238E27FC236}">
                <a16:creationId xmlns:a16="http://schemas.microsoft.com/office/drawing/2014/main" id="{31C7D6B8-8537-4852-AC7E-C0F11FDF7D7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1862073"/>
            <a:ext cx="10691813" cy="4774254"/>
          </a:xfrm>
          <a:prstGeom prst="rect">
            <a:avLst/>
          </a:prstGeom>
        </p:spPr>
      </p:pic>
    </p:spTree>
    <p:extLst>
      <p:ext uri="{BB962C8B-B14F-4D97-AF65-F5344CB8AC3E}">
        <p14:creationId xmlns:p14="http://schemas.microsoft.com/office/powerpoint/2010/main" val="584058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71</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Impact of change on interactions</a:t>
            </a:r>
          </a:p>
        </p:txBody>
      </p:sp>
      <p:sp>
        <p:nvSpPr>
          <p:cNvPr id="7" name="TextBox 6">
            <a:extLst>
              <a:ext uri="{FF2B5EF4-FFF2-40B4-BE49-F238E27FC236}">
                <a16:creationId xmlns:a16="http://schemas.microsoft.com/office/drawing/2014/main" id="{2D008428-D23F-473A-80B8-39C1CC7C1412}"/>
              </a:ext>
            </a:extLst>
          </p:cNvPr>
          <p:cNvSpPr txBox="1"/>
          <p:nvPr/>
        </p:nvSpPr>
        <p:spPr>
          <a:xfrm>
            <a:off x="314624" y="745748"/>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All respondents</a:t>
            </a:r>
          </a:p>
        </p:txBody>
      </p:sp>
      <p:pic>
        <p:nvPicPr>
          <p:cNvPr id="9" name="Picture 8">
            <a:extLst>
              <a:ext uri="{FF2B5EF4-FFF2-40B4-BE49-F238E27FC236}">
                <a16:creationId xmlns:a16="http://schemas.microsoft.com/office/drawing/2014/main" id="{CC105599-3E43-4FE6-B340-E7BEEEBA4D1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1352287"/>
            <a:ext cx="10691813" cy="4855099"/>
          </a:xfrm>
          <a:prstGeom prst="rect">
            <a:avLst/>
          </a:prstGeom>
        </p:spPr>
      </p:pic>
    </p:spTree>
    <p:extLst>
      <p:ext uri="{BB962C8B-B14F-4D97-AF65-F5344CB8AC3E}">
        <p14:creationId xmlns:p14="http://schemas.microsoft.com/office/powerpoint/2010/main" val="4033918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72</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Impact of change on Productivity</a:t>
            </a:r>
          </a:p>
        </p:txBody>
      </p:sp>
      <p:sp>
        <p:nvSpPr>
          <p:cNvPr id="7" name="TextBox 6">
            <a:extLst>
              <a:ext uri="{FF2B5EF4-FFF2-40B4-BE49-F238E27FC236}">
                <a16:creationId xmlns:a16="http://schemas.microsoft.com/office/drawing/2014/main" id="{2D008428-D23F-473A-80B8-39C1CC7C1412}"/>
              </a:ext>
            </a:extLst>
          </p:cNvPr>
          <p:cNvSpPr txBox="1"/>
          <p:nvPr/>
        </p:nvSpPr>
        <p:spPr>
          <a:xfrm>
            <a:off x="314624" y="745748"/>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All respondents</a:t>
            </a:r>
          </a:p>
        </p:txBody>
      </p:sp>
      <p:sp>
        <p:nvSpPr>
          <p:cNvPr id="6" name="Rectangle: Rounded Corners 5">
            <a:extLst>
              <a:ext uri="{FF2B5EF4-FFF2-40B4-BE49-F238E27FC236}">
                <a16:creationId xmlns:a16="http://schemas.microsoft.com/office/drawing/2014/main" id="{1FB3050E-AB23-4A7B-B3FE-4F1565B8D38B}"/>
              </a:ext>
            </a:extLst>
          </p:cNvPr>
          <p:cNvSpPr/>
          <p:nvPr/>
        </p:nvSpPr>
        <p:spPr>
          <a:xfrm>
            <a:off x="416535" y="5984956"/>
            <a:ext cx="9847630" cy="106035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GB" sz="1400" dirty="0">
                <a:solidFill>
                  <a:schemeClr val="tx1"/>
                </a:solidFill>
              </a:rPr>
              <a:t>78% responded that there was a positive impact on social interactions working in close proximity</a:t>
            </a:r>
          </a:p>
          <a:p>
            <a:pPr marL="285750" lvl="0" indent="-285750">
              <a:buFont typeface="Arial" panose="020B0604020202020204" pitchFamily="34" charset="0"/>
              <a:buChar char="•"/>
            </a:pPr>
            <a:r>
              <a:rPr lang="en-GB" sz="1400" dirty="0">
                <a:solidFill>
                  <a:schemeClr val="tx1"/>
                </a:solidFill>
              </a:rPr>
              <a:t>64% responded that there was a positive impact on professional interactions working in close proximity</a:t>
            </a:r>
          </a:p>
          <a:p>
            <a:pPr marL="285750" indent="-285750">
              <a:buFont typeface="Arial" panose="020B0604020202020204" pitchFamily="34" charset="0"/>
              <a:buChar char="•"/>
            </a:pPr>
            <a:r>
              <a:rPr lang="en-GB" sz="1400" dirty="0">
                <a:solidFill>
                  <a:schemeClr val="tx1"/>
                </a:solidFill>
              </a:rPr>
              <a:t>A few found working in the open plan environment very difficult</a:t>
            </a:r>
          </a:p>
        </p:txBody>
      </p:sp>
      <p:pic>
        <p:nvPicPr>
          <p:cNvPr id="8" name="Picture 7">
            <a:extLst>
              <a:ext uri="{FF2B5EF4-FFF2-40B4-BE49-F238E27FC236}">
                <a16:creationId xmlns:a16="http://schemas.microsoft.com/office/drawing/2014/main" id="{225DA4B0-38D4-42E2-AE5C-CA322CEAA57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07727" y="1403693"/>
            <a:ext cx="7875818" cy="3633026"/>
          </a:xfrm>
          <a:prstGeom prst="rect">
            <a:avLst/>
          </a:prstGeom>
        </p:spPr>
      </p:pic>
      <p:sp>
        <p:nvSpPr>
          <p:cNvPr id="9" name="Rectangle: Rounded Corners 8">
            <a:extLst>
              <a:ext uri="{FF2B5EF4-FFF2-40B4-BE49-F238E27FC236}">
                <a16:creationId xmlns:a16="http://schemas.microsoft.com/office/drawing/2014/main" id="{A9C42B25-2A28-4278-8F7E-ACA3841E868F}"/>
              </a:ext>
            </a:extLst>
          </p:cNvPr>
          <p:cNvSpPr/>
          <p:nvPr/>
        </p:nvSpPr>
        <p:spPr>
          <a:xfrm>
            <a:off x="104134" y="1618278"/>
            <a:ext cx="2693224" cy="1838293"/>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Ability to meet PHDs daily means dynamic/quick research discussions which is good in comparison with the weekly meetings previously.</a:t>
            </a:r>
          </a:p>
          <a:p>
            <a:pPr algn="ctr"/>
            <a:endParaRPr lang="en-GB" sz="1400" dirty="0">
              <a:solidFill>
                <a:schemeClr val="tx1"/>
              </a:solidFill>
            </a:endParaRPr>
          </a:p>
          <a:p>
            <a:pPr algn="ctr"/>
            <a:r>
              <a:rPr lang="en-GB" sz="1400" dirty="0">
                <a:solidFill>
                  <a:schemeClr val="tx1"/>
                </a:solidFill>
              </a:rPr>
              <a:t>Social theme is nice</a:t>
            </a:r>
          </a:p>
          <a:p>
            <a:endParaRPr lang="en-GB" sz="1400" dirty="0">
              <a:solidFill>
                <a:schemeClr val="tx1"/>
              </a:solidFill>
            </a:endParaRPr>
          </a:p>
        </p:txBody>
      </p:sp>
      <p:sp>
        <p:nvSpPr>
          <p:cNvPr id="10" name="Rectangle: Rounded Corners 9">
            <a:extLst>
              <a:ext uri="{FF2B5EF4-FFF2-40B4-BE49-F238E27FC236}">
                <a16:creationId xmlns:a16="http://schemas.microsoft.com/office/drawing/2014/main" id="{EAD9A739-E2F8-4858-A78B-3AC1D5F63CE3}"/>
              </a:ext>
            </a:extLst>
          </p:cNvPr>
          <p:cNvSpPr/>
          <p:nvPr/>
        </p:nvSpPr>
        <p:spPr>
          <a:xfrm>
            <a:off x="208268" y="3821207"/>
            <a:ext cx="2693224" cy="1215512"/>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Those with fixed technology have less flexibility in where they can meet and share information with colleagues</a:t>
            </a:r>
          </a:p>
          <a:p>
            <a:endParaRPr lang="en-GB" sz="1400" dirty="0">
              <a:solidFill>
                <a:schemeClr val="tx1"/>
              </a:solidFill>
            </a:endParaRPr>
          </a:p>
        </p:txBody>
      </p:sp>
    </p:spTree>
    <p:extLst>
      <p:ext uri="{BB962C8B-B14F-4D97-AF65-F5344CB8AC3E}">
        <p14:creationId xmlns:p14="http://schemas.microsoft.com/office/powerpoint/2010/main" val="4024418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73</a:t>
            </a:fld>
            <a:endParaRPr lang="en-GB" dirty="0"/>
          </a:p>
        </p:txBody>
      </p:sp>
      <p:sp>
        <p:nvSpPr>
          <p:cNvPr id="6" name="Rectangle: Rounded Corners 5">
            <a:extLst>
              <a:ext uri="{FF2B5EF4-FFF2-40B4-BE49-F238E27FC236}">
                <a16:creationId xmlns:a16="http://schemas.microsoft.com/office/drawing/2014/main" id="{DDBCCF61-3CCF-4C04-8CA7-B7C44147A69E}"/>
              </a:ext>
            </a:extLst>
          </p:cNvPr>
          <p:cNvSpPr/>
          <p:nvPr/>
        </p:nvSpPr>
        <p:spPr>
          <a:xfrm>
            <a:off x="270986" y="1240157"/>
            <a:ext cx="10149840" cy="4257673"/>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fontAlgn="ctr">
              <a:spcBef>
                <a:spcPts val="600"/>
              </a:spcBef>
            </a:pPr>
            <a:r>
              <a:rPr lang="en-GB" sz="1600" dirty="0">
                <a:solidFill>
                  <a:schemeClr val="tx1"/>
                </a:solidFill>
              </a:rPr>
              <a:t>“Balance needs to be struck between ability to socialise and privacy/noise.”</a:t>
            </a:r>
          </a:p>
          <a:p>
            <a:pPr fontAlgn="ctr">
              <a:spcBef>
                <a:spcPts val="600"/>
              </a:spcBef>
            </a:pPr>
            <a:r>
              <a:rPr lang="en-GB" sz="1600" dirty="0">
                <a:solidFill>
                  <a:schemeClr val="tx1"/>
                </a:solidFill>
              </a:rPr>
              <a:t>“In my view, working in close proximity can amplify both the feelings of inclusion and segregation as it becomes more evident that those who do not belong to certain social circles or do not follow certain behaviours are often excluded of activities, etc. In other words, I think that making the environment as sociable and inclusive as possible will have little or no effect on how we treat others if people themselves are not concerned about that as well.”</a:t>
            </a:r>
          </a:p>
          <a:p>
            <a:pPr fontAlgn="ctr">
              <a:spcBef>
                <a:spcPts val="600"/>
              </a:spcBef>
            </a:pPr>
            <a:r>
              <a:rPr lang="en-GB" sz="1600" dirty="0">
                <a:solidFill>
                  <a:schemeClr val="tx1"/>
                </a:solidFill>
              </a:rPr>
              <a:t>“It has been less easy to have the multitude of ad-hoc brief conversations with the HoSA than normal as most conversations of this type need to be confidential, but there isn't time to run off and find a meeting room, so some things have just not been discussed, which can add to stress.”</a:t>
            </a:r>
          </a:p>
          <a:p>
            <a:pPr fontAlgn="ctr">
              <a:spcBef>
                <a:spcPts val="600"/>
              </a:spcBef>
            </a:pPr>
            <a:r>
              <a:rPr lang="en-GB" sz="1600" dirty="0">
                <a:solidFill>
                  <a:schemeClr val="tx1"/>
                </a:solidFill>
              </a:rPr>
              <a:t>“…The pilot feels very "MACE" orientated and a bit left out as part of CEAS. I already work and talk with the others in the group so it has not encouraged collaboration more than before. There is no likelihood of collaboration with the other research groups in the pilot as our research is too different and there is no common overlap.”</a:t>
            </a:r>
          </a:p>
          <a:p>
            <a:pPr fontAlgn="ctr">
              <a:spcBef>
                <a:spcPts val="600"/>
              </a:spcBef>
            </a:pPr>
            <a:r>
              <a:rPr lang="en-GB" sz="1600" dirty="0">
                <a:solidFill>
                  <a:schemeClr val="tx1"/>
                </a:solidFill>
              </a:rPr>
              <a:t>“There has been no benefit to the collaboration with my colleagues or students based in the pilot but it has decrease significantly all my collaborations with people in my previous workspace who are not based in the pilot.”</a:t>
            </a:r>
          </a:p>
          <a:p>
            <a:pPr fontAlgn="ctr">
              <a:spcBef>
                <a:spcPts val="600"/>
              </a:spcBef>
            </a:pPr>
            <a:r>
              <a:rPr lang="en-GB" sz="1600" dirty="0">
                <a:solidFill>
                  <a:schemeClr val="tx1"/>
                </a:solidFill>
              </a:rPr>
              <a:t>“Although an open space can improve the opportunity to network, I wouldn't say that being in the same space with other groups had neither a positive nor a negative impact on my research.”</a:t>
            </a:r>
          </a:p>
        </p:txBody>
      </p:sp>
      <p:sp>
        <p:nvSpPr>
          <p:cNvPr id="5" name="TextBox 4">
            <a:extLst>
              <a:ext uri="{FF2B5EF4-FFF2-40B4-BE49-F238E27FC236}">
                <a16:creationId xmlns:a16="http://schemas.microsoft.com/office/drawing/2014/main" id="{E55BED9B-F13D-4983-A1B4-36559A05AA28}"/>
              </a:ext>
            </a:extLst>
          </p:cNvPr>
          <p:cNvSpPr txBox="1"/>
          <p:nvPr/>
        </p:nvSpPr>
        <p:spPr>
          <a:xfrm>
            <a:off x="748812" y="353796"/>
            <a:ext cx="9194187" cy="646331"/>
          </a:xfrm>
          <a:prstGeom prst="rect">
            <a:avLst/>
          </a:prstGeom>
          <a:noFill/>
          <a:ln>
            <a:solidFill>
              <a:schemeClr val="tx1"/>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GB" b="1" dirty="0">
                <a:solidFill>
                  <a:schemeClr val="tx1"/>
                </a:solidFill>
              </a:rPr>
              <a:t>Based on your time in the pilot workspace, is there anything you would change or do differently to make it better?</a:t>
            </a:r>
          </a:p>
        </p:txBody>
      </p:sp>
      <p:sp>
        <p:nvSpPr>
          <p:cNvPr id="7" name="Rectangle: Rounded Corners 6">
            <a:extLst>
              <a:ext uri="{FF2B5EF4-FFF2-40B4-BE49-F238E27FC236}">
                <a16:creationId xmlns:a16="http://schemas.microsoft.com/office/drawing/2014/main" id="{EB930548-C730-49EC-BB5A-15FB3735AE43}"/>
              </a:ext>
            </a:extLst>
          </p:cNvPr>
          <p:cNvSpPr/>
          <p:nvPr/>
        </p:nvSpPr>
        <p:spPr>
          <a:xfrm>
            <a:off x="411480" y="5904131"/>
            <a:ext cx="9932670" cy="1443729"/>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fontAlgn="ctr">
              <a:spcBef>
                <a:spcPts val="600"/>
              </a:spcBef>
            </a:pPr>
            <a:r>
              <a:rPr lang="en-GB" sz="1600" dirty="0">
                <a:solidFill>
                  <a:schemeClr val="tx1"/>
                </a:solidFill>
              </a:rPr>
              <a:t>“ “Having proximity with my line manager and co-location of our shared PhD students has allowed us to remain in touch more effectively and has assisted our professional engagement.”</a:t>
            </a:r>
          </a:p>
          <a:p>
            <a:pPr fontAlgn="ctr">
              <a:spcBef>
                <a:spcPts val="600"/>
              </a:spcBef>
            </a:pPr>
            <a:r>
              <a:rPr lang="en-GB" sz="1600" dirty="0">
                <a:solidFill>
                  <a:schemeClr val="tx1"/>
                </a:solidFill>
              </a:rPr>
              <a:t>“I think having the whole research group in one place has been a benefit to all…’’</a:t>
            </a:r>
          </a:p>
        </p:txBody>
      </p:sp>
    </p:spTree>
    <p:extLst>
      <p:ext uri="{BB962C8B-B14F-4D97-AF65-F5344CB8AC3E}">
        <p14:creationId xmlns:p14="http://schemas.microsoft.com/office/powerpoint/2010/main" val="9880118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74</a:t>
            </a:fld>
            <a:endParaRPr lang="en-GB" dirty="0"/>
          </a:p>
        </p:txBody>
      </p:sp>
      <p:sp>
        <p:nvSpPr>
          <p:cNvPr id="6" name="Rectangle: Rounded Corners 5">
            <a:extLst>
              <a:ext uri="{FF2B5EF4-FFF2-40B4-BE49-F238E27FC236}">
                <a16:creationId xmlns:a16="http://schemas.microsoft.com/office/drawing/2014/main" id="{DDBCCF61-3CCF-4C04-8CA7-B7C44147A69E}"/>
              </a:ext>
            </a:extLst>
          </p:cNvPr>
          <p:cNvSpPr/>
          <p:nvPr/>
        </p:nvSpPr>
        <p:spPr>
          <a:xfrm>
            <a:off x="331470" y="1380490"/>
            <a:ext cx="10001250" cy="5765699"/>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fontAlgn="ctr">
              <a:spcBef>
                <a:spcPts val="600"/>
              </a:spcBef>
            </a:pPr>
            <a:r>
              <a:rPr lang="en-GB" sz="1600" dirty="0">
                <a:solidFill>
                  <a:schemeClr val="tx1"/>
                </a:solidFill>
              </a:rPr>
              <a:t>“I believe that the proximity is beneficial, but the availability that everyone has to speak to each other also proves "annoying" as you might be working and have undesired approaches.”</a:t>
            </a:r>
          </a:p>
          <a:p>
            <a:pPr fontAlgn="ctr">
              <a:spcBef>
                <a:spcPts val="600"/>
              </a:spcBef>
            </a:pPr>
            <a:r>
              <a:rPr lang="en-GB" sz="1600" dirty="0">
                <a:solidFill>
                  <a:schemeClr val="tx1"/>
                </a:solidFill>
              </a:rPr>
              <a:t>“Lunch 'n' learn presentations were really good to see what other people are doing. Immediate feedback on work from supervisors”</a:t>
            </a:r>
          </a:p>
          <a:p>
            <a:pPr fontAlgn="ctr">
              <a:spcBef>
                <a:spcPts val="600"/>
              </a:spcBef>
            </a:pPr>
            <a:r>
              <a:rPr lang="en-GB" sz="1600" dirty="0">
                <a:solidFill>
                  <a:schemeClr val="tx1"/>
                </a:solidFill>
              </a:rPr>
              <a:t>“I doubt if any new research ideas have come about from MACE/CEAS interactions, but I find I have more research discussions with CEAS colleagues than before.”</a:t>
            </a:r>
          </a:p>
          <a:p>
            <a:pPr fontAlgn="ctr">
              <a:spcBef>
                <a:spcPts val="600"/>
              </a:spcBef>
            </a:pPr>
            <a:r>
              <a:rPr lang="en-GB" sz="1600" dirty="0">
                <a:solidFill>
                  <a:schemeClr val="tx1"/>
                </a:solidFill>
              </a:rPr>
              <a:t>“The proximity of PGR and PDRA was beneficial up to a point as we work more effectively but we also mutually distract with constant questions.”</a:t>
            </a:r>
          </a:p>
          <a:p>
            <a:pPr fontAlgn="ctr">
              <a:spcBef>
                <a:spcPts val="600"/>
              </a:spcBef>
            </a:pPr>
            <a:r>
              <a:rPr lang="en-GB" sz="1600" dirty="0">
                <a:solidFill>
                  <a:schemeClr val="tx1"/>
                </a:solidFill>
              </a:rPr>
              <a:t>“I have found it very interesting and useful to be in close proximity with academic colleagues and PGR students even if I don't work with them, just having a chat with them has been nice. You feel part of the bigger picture of what the University is about.”</a:t>
            </a:r>
          </a:p>
          <a:p>
            <a:pPr fontAlgn="ctr">
              <a:spcBef>
                <a:spcPts val="600"/>
              </a:spcBef>
            </a:pPr>
            <a:r>
              <a:rPr lang="en-GB" sz="1600" dirty="0">
                <a:solidFill>
                  <a:schemeClr val="tx1"/>
                </a:solidFill>
              </a:rPr>
              <a:t>“Proximity is beneficial, but loss of proximity to others is detrimental”</a:t>
            </a:r>
          </a:p>
          <a:p>
            <a:pPr fontAlgn="ctr">
              <a:spcBef>
                <a:spcPts val="600"/>
              </a:spcBef>
            </a:pPr>
            <a:r>
              <a:rPr lang="en-GB" sz="1600" dirty="0">
                <a:solidFill>
                  <a:schemeClr val="tx1"/>
                </a:solidFill>
              </a:rPr>
              <a:t>“I believe it was extremely useful for PGRs, academic, PDRAs and research staff in the same group to be located close together. The colocation has allowed for spontaneous interactions with the supervisors and other academics, which was nearly impossible before. However PDRAs and PGRs in our group already shared an open space before moving to the pilot, so the interactions between us have not been affected much.”</a:t>
            </a:r>
          </a:p>
          <a:p>
            <a:pPr fontAlgn="t">
              <a:spcBef>
                <a:spcPts val="600"/>
              </a:spcBef>
            </a:pPr>
            <a:r>
              <a:rPr lang="en-GB" sz="1600" dirty="0">
                <a:solidFill>
                  <a:schemeClr val="tx1"/>
                </a:solidFill>
              </a:rPr>
              <a:t>“The biggest positive feature has been the increased working with PGR and colleagues. From a PGR perspective the ability to have a quick chat when needed rather than arranging more formal meetings. The space has increased waking with colleagues and stimulated discussions about shared research interests etc.”</a:t>
            </a:r>
          </a:p>
        </p:txBody>
      </p:sp>
      <p:sp>
        <p:nvSpPr>
          <p:cNvPr id="5" name="TextBox 4">
            <a:extLst>
              <a:ext uri="{FF2B5EF4-FFF2-40B4-BE49-F238E27FC236}">
                <a16:creationId xmlns:a16="http://schemas.microsoft.com/office/drawing/2014/main" id="{C316EEA3-472B-4524-814B-FB42BAC7CF10}"/>
              </a:ext>
            </a:extLst>
          </p:cNvPr>
          <p:cNvSpPr txBox="1"/>
          <p:nvPr/>
        </p:nvSpPr>
        <p:spPr>
          <a:xfrm>
            <a:off x="931944" y="591356"/>
            <a:ext cx="7962673" cy="646331"/>
          </a:xfrm>
          <a:prstGeom prst="rect">
            <a:avLst/>
          </a:prstGeom>
          <a:noFill/>
          <a:ln>
            <a:solidFill>
              <a:schemeClr val="tx1"/>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GB" b="1" dirty="0">
                <a:solidFill>
                  <a:schemeClr val="tx1"/>
                </a:solidFill>
              </a:rPr>
              <a:t>Based on your time in the pilot workspace, is there anything you would change or do differently to make it better?</a:t>
            </a:r>
          </a:p>
        </p:txBody>
      </p:sp>
    </p:spTree>
    <p:extLst>
      <p:ext uri="{BB962C8B-B14F-4D97-AF65-F5344CB8AC3E}">
        <p14:creationId xmlns:p14="http://schemas.microsoft.com/office/powerpoint/2010/main" val="37968282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75</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Things that get in the way</a:t>
            </a:r>
          </a:p>
        </p:txBody>
      </p:sp>
      <p:sp>
        <p:nvSpPr>
          <p:cNvPr id="7" name="TextBox 6">
            <a:extLst>
              <a:ext uri="{FF2B5EF4-FFF2-40B4-BE49-F238E27FC236}">
                <a16:creationId xmlns:a16="http://schemas.microsoft.com/office/drawing/2014/main" id="{2D008428-D23F-473A-80B8-39C1CC7C1412}"/>
              </a:ext>
            </a:extLst>
          </p:cNvPr>
          <p:cNvSpPr txBox="1"/>
          <p:nvPr/>
        </p:nvSpPr>
        <p:spPr>
          <a:xfrm>
            <a:off x="314624" y="745748"/>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Working alone</a:t>
            </a:r>
          </a:p>
        </p:txBody>
      </p:sp>
      <p:sp>
        <p:nvSpPr>
          <p:cNvPr id="6" name="TextBox 5">
            <a:extLst>
              <a:ext uri="{FF2B5EF4-FFF2-40B4-BE49-F238E27FC236}">
                <a16:creationId xmlns:a16="http://schemas.microsoft.com/office/drawing/2014/main" id="{7C8E3808-468F-4CB4-AFA6-0C40B5194AD9}"/>
              </a:ext>
            </a:extLst>
          </p:cNvPr>
          <p:cNvSpPr txBox="1"/>
          <p:nvPr/>
        </p:nvSpPr>
        <p:spPr>
          <a:xfrm>
            <a:off x="314624" y="2989838"/>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Formal meetings</a:t>
            </a:r>
          </a:p>
        </p:txBody>
      </p:sp>
      <p:sp>
        <p:nvSpPr>
          <p:cNvPr id="8" name="TextBox 7">
            <a:extLst>
              <a:ext uri="{FF2B5EF4-FFF2-40B4-BE49-F238E27FC236}">
                <a16:creationId xmlns:a16="http://schemas.microsoft.com/office/drawing/2014/main" id="{F195B606-B3AF-45CB-9AD6-E6C8692C7B77}"/>
              </a:ext>
            </a:extLst>
          </p:cNvPr>
          <p:cNvSpPr txBox="1"/>
          <p:nvPr/>
        </p:nvSpPr>
        <p:spPr>
          <a:xfrm>
            <a:off x="314624" y="5001637"/>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Informal meetings/collaboration</a:t>
            </a:r>
          </a:p>
        </p:txBody>
      </p:sp>
      <p:pic>
        <p:nvPicPr>
          <p:cNvPr id="11" name="Picture 10">
            <a:extLst>
              <a:ext uri="{FF2B5EF4-FFF2-40B4-BE49-F238E27FC236}">
                <a16:creationId xmlns:a16="http://schemas.microsoft.com/office/drawing/2014/main" id="{5BC01812-8577-4C11-BFCC-93EBFC82F07E}"/>
              </a:ext>
            </a:extLst>
          </p:cNvPr>
          <p:cNvPicPr>
            <a:picLocks noChangeAspect="1"/>
          </p:cNvPicPr>
          <p:nvPr/>
        </p:nvPicPr>
        <p:blipFill rotWithShape="1">
          <a:blip r:embed="rId2">
            <a:clrChange>
              <a:clrFrom>
                <a:srgbClr val="FFFFFF"/>
              </a:clrFrom>
              <a:clrTo>
                <a:srgbClr val="FFFFFF">
                  <a:alpha val="0"/>
                </a:srgbClr>
              </a:clrTo>
            </a:clrChange>
          </a:blip>
          <a:srcRect t="9398" b="63332"/>
          <a:stretch/>
        </p:blipFill>
        <p:spPr>
          <a:xfrm>
            <a:off x="0" y="1291118"/>
            <a:ext cx="10691813" cy="1394460"/>
          </a:xfrm>
          <a:prstGeom prst="rect">
            <a:avLst/>
          </a:prstGeom>
        </p:spPr>
      </p:pic>
      <p:pic>
        <p:nvPicPr>
          <p:cNvPr id="12" name="Picture 11">
            <a:extLst>
              <a:ext uri="{FF2B5EF4-FFF2-40B4-BE49-F238E27FC236}">
                <a16:creationId xmlns:a16="http://schemas.microsoft.com/office/drawing/2014/main" id="{300B69A6-2914-461F-A107-6452B215F8F5}"/>
              </a:ext>
            </a:extLst>
          </p:cNvPr>
          <p:cNvPicPr>
            <a:picLocks noChangeAspect="1"/>
          </p:cNvPicPr>
          <p:nvPr/>
        </p:nvPicPr>
        <p:blipFill rotWithShape="1">
          <a:blip r:embed="rId3">
            <a:clrChange>
              <a:clrFrom>
                <a:srgbClr val="FFFFFF"/>
              </a:clrFrom>
              <a:clrTo>
                <a:srgbClr val="FFFFFF">
                  <a:alpha val="0"/>
                </a:srgbClr>
              </a:clrTo>
            </a:clrChange>
          </a:blip>
          <a:srcRect t="10251" b="64618"/>
          <a:stretch/>
        </p:blipFill>
        <p:spPr>
          <a:xfrm>
            <a:off x="-2" y="3529040"/>
            <a:ext cx="10691813" cy="1285101"/>
          </a:xfrm>
          <a:prstGeom prst="rect">
            <a:avLst/>
          </a:prstGeom>
        </p:spPr>
      </p:pic>
      <p:pic>
        <p:nvPicPr>
          <p:cNvPr id="13" name="Picture 12">
            <a:extLst>
              <a:ext uri="{FF2B5EF4-FFF2-40B4-BE49-F238E27FC236}">
                <a16:creationId xmlns:a16="http://schemas.microsoft.com/office/drawing/2014/main" id="{7D5765CB-202E-42F3-95C8-67AB09787EC4}"/>
              </a:ext>
            </a:extLst>
          </p:cNvPr>
          <p:cNvPicPr>
            <a:picLocks noChangeAspect="1"/>
          </p:cNvPicPr>
          <p:nvPr/>
        </p:nvPicPr>
        <p:blipFill rotWithShape="1">
          <a:blip r:embed="rId4">
            <a:clrChange>
              <a:clrFrom>
                <a:srgbClr val="FFFFFF"/>
              </a:clrFrom>
              <a:clrTo>
                <a:srgbClr val="FFFFFF">
                  <a:alpha val="0"/>
                </a:srgbClr>
              </a:clrTo>
            </a:clrChange>
          </a:blip>
          <a:srcRect t="9611" b="52402"/>
          <a:stretch/>
        </p:blipFill>
        <p:spPr>
          <a:xfrm>
            <a:off x="-1" y="5487733"/>
            <a:ext cx="10691813" cy="1942508"/>
          </a:xfrm>
          <a:prstGeom prst="rect">
            <a:avLst/>
          </a:prstGeom>
        </p:spPr>
      </p:pic>
    </p:spTree>
    <p:extLst>
      <p:ext uri="{BB962C8B-B14F-4D97-AF65-F5344CB8AC3E}">
        <p14:creationId xmlns:p14="http://schemas.microsoft.com/office/powerpoint/2010/main" val="13283576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76</a:t>
            </a:fld>
            <a:endParaRPr lang="en-GB" dirty="0"/>
          </a:p>
        </p:txBody>
      </p:sp>
      <p:sp>
        <p:nvSpPr>
          <p:cNvPr id="9" name="TextBox 8">
            <a:extLst>
              <a:ext uri="{FF2B5EF4-FFF2-40B4-BE49-F238E27FC236}">
                <a16:creationId xmlns:a16="http://schemas.microsoft.com/office/drawing/2014/main" id="{4473DE77-4BF6-47D3-9AE3-433683039CF5}"/>
              </a:ext>
            </a:extLst>
          </p:cNvPr>
          <p:cNvSpPr txBox="1"/>
          <p:nvPr/>
        </p:nvSpPr>
        <p:spPr>
          <a:xfrm>
            <a:off x="6581332" y="353795"/>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Productivity</a:t>
            </a:r>
          </a:p>
        </p:txBody>
      </p:sp>
      <p:sp>
        <p:nvSpPr>
          <p:cNvPr id="14" name="Rectangle: Rounded Corners 13">
            <a:extLst>
              <a:ext uri="{FF2B5EF4-FFF2-40B4-BE49-F238E27FC236}">
                <a16:creationId xmlns:a16="http://schemas.microsoft.com/office/drawing/2014/main" id="{D849B74D-CD46-4B22-A1DC-B1A95597100B}"/>
              </a:ext>
            </a:extLst>
          </p:cNvPr>
          <p:cNvSpPr/>
          <p:nvPr/>
        </p:nvSpPr>
        <p:spPr>
          <a:xfrm>
            <a:off x="2052275" y="1667923"/>
            <a:ext cx="5236082" cy="1783576"/>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marL="285750" indent="-285750" fontAlgn="ctr">
              <a:buFont typeface="Arial" panose="020B0604020202020204" pitchFamily="34" charset="0"/>
              <a:buChar char="•"/>
            </a:pPr>
            <a:r>
              <a:rPr lang="en-GB" sz="1400" dirty="0">
                <a:solidFill>
                  <a:schemeClr val="tx1"/>
                </a:solidFill>
              </a:rPr>
              <a:t>Writing grant proposals</a:t>
            </a:r>
          </a:p>
          <a:p>
            <a:pPr marL="285750" indent="-285750" fontAlgn="ctr">
              <a:buFont typeface="Arial" panose="020B0604020202020204" pitchFamily="34" charset="0"/>
              <a:buChar char="•"/>
            </a:pPr>
            <a:r>
              <a:rPr lang="en-GB" sz="1400" dirty="0">
                <a:solidFill>
                  <a:schemeClr val="tx1"/>
                </a:solidFill>
              </a:rPr>
              <a:t>Some hardware development due to some lack of privacy/confidentiality in available spaces.</a:t>
            </a:r>
          </a:p>
          <a:p>
            <a:pPr marL="285750" indent="-285750" fontAlgn="ctr">
              <a:buFont typeface="Arial" panose="020B0604020202020204" pitchFamily="34" charset="0"/>
              <a:buChar char="•"/>
            </a:pPr>
            <a:r>
              <a:rPr lang="en-GB" sz="1400" dirty="0">
                <a:solidFill>
                  <a:schemeClr val="tx1"/>
                </a:solidFill>
              </a:rPr>
              <a:t>Significant amount of work in lab, located in another building. Prep work that requires access to hardware.</a:t>
            </a:r>
          </a:p>
          <a:p>
            <a:pPr marL="285750" indent="-285750" fontAlgn="ctr">
              <a:buFont typeface="Arial" panose="020B0604020202020204" pitchFamily="34" charset="0"/>
              <a:buChar char="•"/>
            </a:pPr>
            <a:r>
              <a:rPr lang="en-GB" sz="1400" dirty="0">
                <a:solidFill>
                  <a:schemeClr val="tx1"/>
                </a:solidFill>
              </a:rPr>
              <a:t>Prerecording lectures - needed to do these elsewhere.</a:t>
            </a:r>
            <a:endParaRPr lang="en-GB" sz="1100" dirty="0">
              <a:solidFill>
                <a:schemeClr val="tx1"/>
              </a:solidFill>
            </a:endParaRPr>
          </a:p>
        </p:txBody>
      </p:sp>
      <p:pic>
        <p:nvPicPr>
          <p:cNvPr id="4" name="Picture 3">
            <a:extLst>
              <a:ext uri="{FF2B5EF4-FFF2-40B4-BE49-F238E27FC236}">
                <a16:creationId xmlns:a16="http://schemas.microsoft.com/office/drawing/2014/main" id="{FFEE3D83-908B-4ADC-BE80-A3287D3FCC8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65786" y="3451499"/>
            <a:ext cx="3781800" cy="3613391"/>
          </a:xfrm>
          <a:prstGeom prst="rect">
            <a:avLst/>
          </a:prstGeom>
        </p:spPr>
      </p:pic>
      <p:pic>
        <p:nvPicPr>
          <p:cNvPr id="7" name="Picture 6">
            <a:extLst>
              <a:ext uri="{FF2B5EF4-FFF2-40B4-BE49-F238E27FC236}">
                <a16:creationId xmlns:a16="http://schemas.microsoft.com/office/drawing/2014/main" id="{6A895B40-EADC-461B-9987-88FCEEA3BCD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18193" y="3745304"/>
            <a:ext cx="3438159" cy="3285053"/>
          </a:xfrm>
          <a:prstGeom prst="rect">
            <a:avLst/>
          </a:prstGeom>
        </p:spPr>
      </p:pic>
      <p:sp>
        <p:nvSpPr>
          <p:cNvPr id="12" name="TextBox 11">
            <a:extLst>
              <a:ext uri="{FF2B5EF4-FFF2-40B4-BE49-F238E27FC236}">
                <a16:creationId xmlns:a16="http://schemas.microsoft.com/office/drawing/2014/main" id="{0DA31311-2647-401F-88BB-4100F2E26BA2}"/>
              </a:ext>
            </a:extLst>
          </p:cNvPr>
          <p:cNvSpPr txBox="1"/>
          <p:nvPr/>
        </p:nvSpPr>
        <p:spPr>
          <a:xfrm>
            <a:off x="6389135" y="3779837"/>
            <a:ext cx="2932037" cy="369332"/>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solidFill>
                  <a:schemeClr val="tx1"/>
                </a:solidFill>
              </a:rPr>
              <a:t>Productivity loss</a:t>
            </a:r>
          </a:p>
        </p:txBody>
      </p:sp>
      <p:sp>
        <p:nvSpPr>
          <p:cNvPr id="13" name="TextBox 12">
            <a:extLst>
              <a:ext uri="{FF2B5EF4-FFF2-40B4-BE49-F238E27FC236}">
                <a16:creationId xmlns:a16="http://schemas.microsoft.com/office/drawing/2014/main" id="{D25CE295-4305-4F6C-B6FE-C950A156A577}"/>
              </a:ext>
            </a:extLst>
          </p:cNvPr>
          <p:cNvSpPr txBox="1"/>
          <p:nvPr/>
        </p:nvSpPr>
        <p:spPr>
          <a:xfrm>
            <a:off x="697708" y="3768085"/>
            <a:ext cx="3647916" cy="369332"/>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solidFill>
                  <a:schemeClr val="tx1"/>
                </a:solidFill>
              </a:rPr>
              <a:t>Change in productivity</a:t>
            </a:r>
          </a:p>
        </p:txBody>
      </p:sp>
      <p:sp>
        <p:nvSpPr>
          <p:cNvPr id="16" name="TextBox 15">
            <a:extLst>
              <a:ext uri="{FF2B5EF4-FFF2-40B4-BE49-F238E27FC236}">
                <a16:creationId xmlns:a16="http://schemas.microsoft.com/office/drawing/2014/main" id="{DB1578D1-AF59-4739-86DA-F38016D053B4}"/>
              </a:ext>
            </a:extLst>
          </p:cNvPr>
          <p:cNvSpPr txBox="1"/>
          <p:nvPr/>
        </p:nvSpPr>
        <p:spPr>
          <a:xfrm>
            <a:off x="905101" y="852364"/>
            <a:ext cx="7962673" cy="646331"/>
          </a:xfrm>
          <a:prstGeom prst="rect">
            <a:avLst/>
          </a:prstGeom>
          <a:noFill/>
          <a:ln>
            <a:solidFill>
              <a:schemeClr val="tx1"/>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GB" b="1" dirty="0">
                <a:solidFill>
                  <a:schemeClr val="tx1"/>
                </a:solidFill>
              </a:rPr>
              <a:t>Are there any tasks which you have not done this semester, which you would normally do in this period, whilst you have been based in the pilot workspace?</a:t>
            </a:r>
          </a:p>
        </p:txBody>
      </p:sp>
    </p:spTree>
    <p:extLst>
      <p:ext uri="{BB962C8B-B14F-4D97-AF65-F5344CB8AC3E}">
        <p14:creationId xmlns:p14="http://schemas.microsoft.com/office/powerpoint/2010/main" val="39098201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D032A3-4368-498D-83D2-1D3F37AE6BB0}"/>
              </a:ext>
            </a:extLst>
          </p:cNvPr>
          <p:cNvSpPr>
            <a:spLocks noGrp="1"/>
          </p:cNvSpPr>
          <p:nvPr>
            <p:ph type="sldNum" sz="quarter" idx="18"/>
          </p:nvPr>
        </p:nvSpPr>
        <p:spPr/>
        <p:txBody>
          <a:bodyPr/>
          <a:lstStyle/>
          <a:p>
            <a:fld id="{9350A4DD-A22B-49B1-926C-965716516F84}" type="slidenum">
              <a:rPr lang="en-GB" smtClean="0"/>
              <a:t>77</a:t>
            </a:fld>
            <a:endParaRPr lang="en-GB" dirty="0"/>
          </a:p>
        </p:txBody>
      </p:sp>
      <p:sp>
        <p:nvSpPr>
          <p:cNvPr id="15" name="Rectangle: Rounded Corners 14">
            <a:extLst>
              <a:ext uri="{FF2B5EF4-FFF2-40B4-BE49-F238E27FC236}">
                <a16:creationId xmlns:a16="http://schemas.microsoft.com/office/drawing/2014/main" id="{15319CFE-9EFB-41D3-89F3-E94786116893}"/>
              </a:ext>
            </a:extLst>
          </p:cNvPr>
          <p:cNvSpPr/>
          <p:nvPr/>
        </p:nvSpPr>
        <p:spPr>
          <a:xfrm>
            <a:off x="478111" y="3586956"/>
            <a:ext cx="8910421" cy="3559233"/>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ctr"/>
          <a:lstStyle/>
          <a:p>
            <a:pPr marL="171450" indent="-171450" fontAlgn="ctr">
              <a:buFont typeface="Arial" panose="020B0604020202020204" pitchFamily="34" charset="0"/>
              <a:buChar char="•"/>
            </a:pPr>
            <a:r>
              <a:rPr lang="en-GB" sz="1400" dirty="0">
                <a:solidFill>
                  <a:schemeClr val="tx1"/>
                </a:solidFill>
              </a:rPr>
              <a:t>My desk, the colocation of academics and PGRs</a:t>
            </a:r>
          </a:p>
          <a:p>
            <a:pPr marL="171450" indent="-171450" fontAlgn="ctr">
              <a:buFont typeface="Arial" panose="020B0604020202020204" pitchFamily="34" charset="0"/>
              <a:buChar char="•"/>
            </a:pPr>
            <a:r>
              <a:rPr lang="en-GB" sz="1400" dirty="0">
                <a:solidFill>
                  <a:schemeClr val="tx1"/>
                </a:solidFill>
              </a:rPr>
              <a:t>Request cleaning to be done more often in the Mill</a:t>
            </a:r>
          </a:p>
          <a:p>
            <a:pPr marL="171450" indent="-171450" fontAlgn="ctr">
              <a:buFont typeface="Arial" panose="020B0604020202020204" pitchFamily="34" charset="0"/>
              <a:buChar char="•"/>
            </a:pPr>
            <a:r>
              <a:rPr lang="en-GB" sz="1400" dirty="0">
                <a:solidFill>
                  <a:schemeClr val="tx1"/>
                </a:solidFill>
              </a:rPr>
              <a:t>I will try to find quiet spaces more often</a:t>
            </a:r>
          </a:p>
          <a:p>
            <a:pPr marL="171450" indent="-171450" fontAlgn="ctr">
              <a:buFont typeface="Arial" panose="020B0604020202020204" pitchFamily="34" charset="0"/>
              <a:buChar char="•"/>
            </a:pPr>
            <a:r>
              <a:rPr lang="en-GB" sz="1400" dirty="0">
                <a:solidFill>
                  <a:schemeClr val="tx1"/>
                </a:solidFill>
              </a:rPr>
              <a:t>Increased desk-sharing within our team (i.e. fewer desks needed, alternative furniture types)</a:t>
            </a:r>
          </a:p>
          <a:p>
            <a:pPr marL="171450" indent="-171450" fontAlgn="ctr">
              <a:buFont typeface="Arial" panose="020B0604020202020204" pitchFamily="34" charset="0"/>
              <a:buChar char="•"/>
            </a:pPr>
            <a:r>
              <a:rPr lang="en-GB" sz="1400" dirty="0">
                <a:solidFill>
                  <a:schemeClr val="tx1"/>
                </a:solidFill>
              </a:rPr>
              <a:t>The need to remove clutter from my office.</a:t>
            </a:r>
          </a:p>
          <a:p>
            <a:pPr marL="171450" indent="-171450" fontAlgn="ctr">
              <a:buFont typeface="Arial" panose="020B0604020202020204" pitchFamily="34" charset="0"/>
              <a:buChar char="•"/>
            </a:pPr>
            <a:r>
              <a:rPr lang="en-GB" sz="1400" dirty="0">
                <a:solidFill>
                  <a:schemeClr val="tx1"/>
                </a:solidFill>
              </a:rPr>
              <a:t>Dual Screens increases ability to multitask</a:t>
            </a:r>
          </a:p>
          <a:p>
            <a:pPr marL="171450" indent="-171450" fontAlgn="ctr">
              <a:buFont typeface="Arial" panose="020B0604020202020204" pitchFamily="34" charset="0"/>
              <a:buChar char="•"/>
            </a:pPr>
            <a:r>
              <a:rPr lang="en-GB" sz="1400" dirty="0">
                <a:solidFill>
                  <a:schemeClr val="tx1"/>
                </a:solidFill>
              </a:rPr>
              <a:t>Use of electronic white boards</a:t>
            </a:r>
          </a:p>
          <a:p>
            <a:pPr marL="171450" indent="-171450" fontAlgn="ctr">
              <a:buFont typeface="Arial" panose="020B0604020202020204" pitchFamily="34" charset="0"/>
              <a:buChar char="•"/>
            </a:pPr>
            <a:r>
              <a:rPr lang="en-GB" sz="1400" dirty="0">
                <a:solidFill>
                  <a:schemeClr val="tx1"/>
                </a:solidFill>
              </a:rPr>
              <a:t>Need to keep doors open more often</a:t>
            </a:r>
          </a:p>
          <a:p>
            <a:pPr marL="171450" indent="-171450" fontAlgn="ctr">
              <a:buFont typeface="Arial" panose="020B0604020202020204" pitchFamily="34" charset="0"/>
              <a:buChar char="•"/>
            </a:pPr>
            <a:r>
              <a:rPr lang="en-GB" sz="1400" dirty="0">
                <a:solidFill>
                  <a:schemeClr val="tx1"/>
                </a:solidFill>
              </a:rPr>
              <a:t>Laptop &amp; docking great, ability to meet elsewhere on campus with all information to hand.</a:t>
            </a:r>
          </a:p>
          <a:p>
            <a:pPr marL="171450" indent="-171450" fontAlgn="ctr">
              <a:buFont typeface="Arial" panose="020B0604020202020204" pitchFamily="34" charset="0"/>
              <a:buChar char="•"/>
            </a:pPr>
            <a:r>
              <a:rPr lang="en-GB" sz="1400" dirty="0">
                <a:solidFill>
                  <a:schemeClr val="tx1"/>
                </a:solidFill>
              </a:rPr>
              <a:t>I don't NEED to sit at my desk as long as I have a laptop and WiFi I can work from anywhere.</a:t>
            </a:r>
          </a:p>
          <a:p>
            <a:pPr marL="171450" indent="-171450" fontAlgn="ctr">
              <a:buFont typeface="Arial" panose="020B0604020202020204" pitchFamily="34" charset="0"/>
              <a:buChar char="•"/>
            </a:pPr>
            <a:r>
              <a:rPr lang="en-GB" sz="1400" dirty="0">
                <a:solidFill>
                  <a:schemeClr val="tx1"/>
                </a:solidFill>
              </a:rPr>
              <a:t>More interaction between academics and us PGRs/PDRAs.</a:t>
            </a:r>
          </a:p>
          <a:p>
            <a:pPr marL="171450" indent="-171450" fontAlgn="ctr">
              <a:buFont typeface="Arial" panose="020B0604020202020204" pitchFamily="34" charset="0"/>
              <a:buChar char="•"/>
            </a:pPr>
            <a:r>
              <a:rPr lang="en-GB" sz="1400" dirty="0">
                <a:solidFill>
                  <a:schemeClr val="tx1"/>
                </a:solidFill>
              </a:rPr>
              <a:t>Open plan makes for a much nicer way to work - feel more positive coming in every day</a:t>
            </a:r>
          </a:p>
          <a:p>
            <a:pPr marL="171450" indent="-171450" fontAlgn="ctr">
              <a:buFont typeface="Arial" panose="020B0604020202020204" pitchFamily="34" charset="0"/>
              <a:buChar char="•"/>
            </a:pPr>
            <a:r>
              <a:rPr lang="en-GB" sz="1400" dirty="0">
                <a:solidFill>
                  <a:schemeClr val="tx1"/>
                </a:solidFill>
              </a:rPr>
              <a:t>More communication with colleagues</a:t>
            </a:r>
          </a:p>
          <a:p>
            <a:pPr marL="171450" indent="-171450" fontAlgn="t">
              <a:buFont typeface="Arial" panose="020B0604020202020204" pitchFamily="34" charset="0"/>
              <a:buChar char="•"/>
            </a:pPr>
            <a:r>
              <a:rPr lang="en-GB" sz="1400" dirty="0">
                <a:solidFill>
                  <a:schemeClr val="tx1"/>
                </a:solidFill>
              </a:rPr>
              <a:t>We would like to start our own School shared workspace, several colleagues involved</a:t>
            </a:r>
          </a:p>
        </p:txBody>
      </p:sp>
      <p:sp>
        <p:nvSpPr>
          <p:cNvPr id="18" name="TextBox 17">
            <a:extLst>
              <a:ext uri="{FF2B5EF4-FFF2-40B4-BE49-F238E27FC236}">
                <a16:creationId xmlns:a16="http://schemas.microsoft.com/office/drawing/2014/main" id="{33EC125A-E74A-47C8-8DA5-0FCBDDD06310}"/>
              </a:ext>
            </a:extLst>
          </p:cNvPr>
          <p:cNvSpPr txBox="1"/>
          <p:nvPr/>
        </p:nvSpPr>
        <p:spPr>
          <a:xfrm>
            <a:off x="1078705" y="286194"/>
            <a:ext cx="7962673" cy="923330"/>
          </a:xfrm>
          <a:prstGeom prst="rect">
            <a:avLst/>
          </a:prstGeom>
          <a:noFill/>
          <a:ln>
            <a:solidFill>
              <a:schemeClr val="tx1"/>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GB" b="1" dirty="0">
                <a:solidFill>
                  <a:schemeClr val="tx1"/>
                </a:solidFill>
              </a:rPr>
              <a:t>Are there any ideas, ways of working, etc., which you have picked up during the pilot period which you are taking back with you involving changes to your way of working and/or pre pilot space which you are seeking to implement?</a:t>
            </a:r>
          </a:p>
        </p:txBody>
      </p:sp>
      <p:graphicFrame>
        <p:nvGraphicFramePr>
          <p:cNvPr id="6" name="Table 5">
            <a:extLst>
              <a:ext uri="{FF2B5EF4-FFF2-40B4-BE49-F238E27FC236}">
                <a16:creationId xmlns:a16="http://schemas.microsoft.com/office/drawing/2014/main" id="{B7E5B730-A26E-4086-AA60-CF322011B21F}"/>
              </a:ext>
            </a:extLst>
          </p:cNvPr>
          <p:cNvGraphicFramePr>
            <a:graphicFrameLocks noGrp="1"/>
          </p:cNvGraphicFramePr>
          <p:nvPr>
            <p:extLst>
              <p:ext uri="{D42A27DB-BD31-4B8C-83A1-F6EECF244321}">
                <p14:modId xmlns:p14="http://schemas.microsoft.com/office/powerpoint/2010/main" val="4201216053"/>
              </p:ext>
            </p:extLst>
          </p:nvPr>
        </p:nvGraphicFramePr>
        <p:xfrm>
          <a:off x="2637555" y="1622022"/>
          <a:ext cx="4769275" cy="1668204"/>
        </p:xfrm>
        <a:graphic>
          <a:graphicData uri="http://schemas.openxmlformats.org/drawingml/2006/table">
            <a:tbl>
              <a:tblPr firstRow="1" bandRow="1">
                <a:tableStyleId>{5C22544A-7EE6-4342-B048-85BDC9FD1C3A}</a:tableStyleId>
              </a:tblPr>
              <a:tblGrid>
                <a:gridCol w="1177575">
                  <a:extLst>
                    <a:ext uri="{9D8B030D-6E8A-4147-A177-3AD203B41FA5}">
                      <a16:colId xmlns:a16="http://schemas.microsoft.com/office/drawing/2014/main" val="2067736060"/>
                    </a:ext>
                  </a:extLst>
                </a:gridCol>
                <a:gridCol w="1025236">
                  <a:extLst>
                    <a:ext uri="{9D8B030D-6E8A-4147-A177-3AD203B41FA5}">
                      <a16:colId xmlns:a16="http://schemas.microsoft.com/office/drawing/2014/main" val="1470315463"/>
                    </a:ext>
                  </a:extLst>
                </a:gridCol>
                <a:gridCol w="900546">
                  <a:extLst>
                    <a:ext uri="{9D8B030D-6E8A-4147-A177-3AD203B41FA5}">
                      <a16:colId xmlns:a16="http://schemas.microsoft.com/office/drawing/2014/main" val="3816134626"/>
                    </a:ext>
                  </a:extLst>
                </a:gridCol>
                <a:gridCol w="712063">
                  <a:extLst>
                    <a:ext uri="{9D8B030D-6E8A-4147-A177-3AD203B41FA5}">
                      <a16:colId xmlns:a16="http://schemas.microsoft.com/office/drawing/2014/main" val="1416943113"/>
                    </a:ext>
                  </a:extLst>
                </a:gridCol>
                <a:gridCol w="953855">
                  <a:extLst>
                    <a:ext uri="{9D8B030D-6E8A-4147-A177-3AD203B41FA5}">
                      <a16:colId xmlns:a16="http://schemas.microsoft.com/office/drawing/2014/main" val="2007883224"/>
                    </a:ext>
                  </a:extLst>
                </a:gridCol>
              </a:tblGrid>
              <a:tr h="417051">
                <a:tc>
                  <a:txBody>
                    <a:bodyPr/>
                    <a:lstStyle/>
                    <a:p>
                      <a:r>
                        <a:rPr lang="en-GB" sz="1200" dirty="0"/>
                        <a:t>Frequency</a:t>
                      </a:r>
                    </a:p>
                  </a:txBody>
                  <a:tcPr/>
                </a:tc>
                <a:tc>
                  <a:txBody>
                    <a:bodyPr/>
                    <a:lstStyle/>
                    <a:p>
                      <a:pPr algn="ctr"/>
                      <a:r>
                        <a:rPr lang="en-GB" sz="1200" dirty="0"/>
                        <a:t>Academic</a:t>
                      </a:r>
                    </a:p>
                  </a:txBody>
                  <a:tcPr/>
                </a:tc>
                <a:tc>
                  <a:txBody>
                    <a:bodyPr/>
                    <a:lstStyle/>
                    <a:p>
                      <a:pPr algn="ctr"/>
                      <a:r>
                        <a:rPr lang="en-GB" sz="1200" dirty="0"/>
                        <a:t>PDGR</a:t>
                      </a:r>
                    </a:p>
                  </a:txBody>
                  <a:tcPr/>
                </a:tc>
                <a:tc>
                  <a:txBody>
                    <a:bodyPr/>
                    <a:lstStyle/>
                    <a:p>
                      <a:pPr algn="ctr"/>
                      <a:r>
                        <a:rPr lang="en-GB" sz="1200" dirty="0"/>
                        <a:t>PGR</a:t>
                      </a:r>
                    </a:p>
                  </a:txBody>
                  <a:tcPr/>
                </a:tc>
                <a:tc>
                  <a:txBody>
                    <a:bodyPr/>
                    <a:lstStyle/>
                    <a:p>
                      <a:pPr algn="ctr"/>
                      <a:r>
                        <a:rPr lang="en-GB" sz="1200" dirty="0"/>
                        <a:t>PSS</a:t>
                      </a:r>
                    </a:p>
                  </a:txBody>
                  <a:tcPr/>
                </a:tc>
                <a:extLst>
                  <a:ext uri="{0D108BD9-81ED-4DB2-BD59-A6C34878D82A}">
                    <a16:rowId xmlns:a16="http://schemas.microsoft.com/office/drawing/2014/main" val="1615989733"/>
                  </a:ext>
                </a:extLst>
              </a:tr>
              <a:tr h="417051">
                <a:tc>
                  <a:txBody>
                    <a:bodyPr/>
                    <a:lstStyle/>
                    <a:p>
                      <a:r>
                        <a:rPr lang="en-GB" sz="1200" dirty="0"/>
                        <a:t>No</a:t>
                      </a:r>
                    </a:p>
                  </a:txBody>
                  <a:tcPr/>
                </a:tc>
                <a:tc>
                  <a:txBody>
                    <a:bodyPr/>
                    <a:lstStyle/>
                    <a:p>
                      <a:pPr algn="ctr"/>
                      <a:r>
                        <a:rPr lang="en-GB" sz="1200" dirty="0"/>
                        <a:t>5</a:t>
                      </a:r>
                    </a:p>
                  </a:txBody>
                  <a:tcPr/>
                </a:tc>
                <a:tc>
                  <a:txBody>
                    <a:bodyPr/>
                    <a:lstStyle/>
                    <a:p>
                      <a:pPr algn="ctr"/>
                      <a:r>
                        <a:rPr lang="en-GB" sz="1200" dirty="0"/>
                        <a:t>2</a:t>
                      </a:r>
                    </a:p>
                  </a:txBody>
                  <a:tcPr/>
                </a:tc>
                <a:tc>
                  <a:txBody>
                    <a:bodyPr/>
                    <a:lstStyle/>
                    <a:p>
                      <a:pPr algn="ctr"/>
                      <a:r>
                        <a:rPr lang="en-GB" sz="1200" dirty="0"/>
                        <a:t>11</a:t>
                      </a:r>
                    </a:p>
                  </a:txBody>
                  <a:tcPr/>
                </a:tc>
                <a:tc>
                  <a:txBody>
                    <a:bodyPr/>
                    <a:lstStyle/>
                    <a:p>
                      <a:pPr algn="ctr"/>
                      <a:r>
                        <a:rPr lang="en-GB" sz="1200" dirty="0"/>
                        <a:t>4</a:t>
                      </a:r>
                    </a:p>
                  </a:txBody>
                  <a:tcPr/>
                </a:tc>
                <a:extLst>
                  <a:ext uri="{0D108BD9-81ED-4DB2-BD59-A6C34878D82A}">
                    <a16:rowId xmlns:a16="http://schemas.microsoft.com/office/drawing/2014/main" val="4093674771"/>
                  </a:ext>
                </a:extLst>
              </a:tr>
              <a:tr h="417051">
                <a:tc>
                  <a:txBody>
                    <a:bodyPr/>
                    <a:lstStyle/>
                    <a:p>
                      <a:r>
                        <a:rPr lang="en-GB" sz="1200" dirty="0"/>
                        <a:t>Yes</a:t>
                      </a:r>
                    </a:p>
                  </a:txBody>
                  <a:tcPr/>
                </a:tc>
                <a:tc>
                  <a:txBody>
                    <a:bodyPr/>
                    <a:lstStyle/>
                    <a:p>
                      <a:pPr algn="ctr"/>
                      <a:r>
                        <a:rPr lang="en-GB" sz="1200" dirty="0"/>
                        <a:t>6</a:t>
                      </a:r>
                    </a:p>
                  </a:txBody>
                  <a:tcPr/>
                </a:tc>
                <a:tc>
                  <a:txBody>
                    <a:bodyPr/>
                    <a:lstStyle/>
                    <a:p>
                      <a:pPr algn="ctr"/>
                      <a:r>
                        <a:rPr lang="en-GB" sz="1200" dirty="0"/>
                        <a:t>1</a:t>
                      </a:r>
                    </a:p>
                  </a:txBody>
                  <a:tcPr/>
                </a:tc>
                <a:tc>
                  <a:txBody>
                    <a:bodyPr/>
                    <a:lstStyle/>
                    <a:p>
                      <a:pPr algn="ctr"/>
                      <a:r>
                        <a:rPr lang="en-GB" sz="1200" dirty="0"/>
                        <a:t>3</a:t>
                      </a:r>
                    </a:p>
                  </a:txBody>
                  <a:tcPr/>
                </a:tc>
                <a:tc>
                  <a:txBody>
                    <a:bodyPr/>
                    <a:lstStyle/>
                    <a:p>
                      <a:pPr algn="ctr"/>
                      <a:r>
                        <a:rPr lang="en-GB" sz="1200" dirty="0"/>
                        <a:t>4</a:t>
                      </a:r>
                    </a:p>
                  </a:txBody>
                  <a:tcPr/>
                </a:tc>
                <a:extLst>
                  <a:ext uri="{0D108BD9-81ED-4DB2-BD59-A6C34878D82A}">
                    <a16:rowId xmlns:a16="http://schemas.microsoft.com/office/drawing/2014/main" val="1254225024"/>
                  </a:ext>
                </a:extLst>
              </a:tr>
              <a:tr h="417051">
                <a:tc>
                  <a:txBody>
                    <a:bodyPr/>
                    <a:lstStyle/>
                    <a:p>
                      <a:r>
                        <a:rPr lang="en-GB" sz="1200" b="1" dirty="0"/>
                        <a:t>Total</a:t>
                      </a:r>
                    </a:p>
                  </a:txBody>
                  <a:tcPr/>
                </a:tc>
                <a:tc>
                  <a:txBody>
                    <a:bodyPr/>
                    <a:lstStyle/>
                    <a:p>
                      <a:pPr algn="ctr"/>
                      <a:r>
                        <a:rPr lang="en-GB" sz="1200" b="1" dirty="0"/>
                        <a:t>11</a:t>
                      </a:r>
                    </a:p>
                  </a:txBody>
                  <a:tcPr/>
                </a:tc>
                <a:tc>
                  <a:txBody>
                    <a:bodyPr/>
                    <a:lstStyle/>
                    <a:p>
                      <a:pPr algn="ctr"/>
                      <a:r>
                        <a:rPr lang="en-GB" sz="1200" b="1" dirty="0"/>
                        <a:t>3</a:t>
                      </a:r>
                    </a:p>
                  </a:txBody>
                  <a:tcPr/>
                </a:tc>
                <a:tc>
                  <a:txBody>
                    <a:bodyPr/>
                    <a:lstStyle/>
                    <a:p>
                      <a:pPr algn="ctr"/>
                      <a:r>
                        <a:rPr lang="en-GB" sz="1200" b="1" dirty="0"/>
                        <a:t>14</a:t>
                      </a:r>
                    </a:p>
                  </a:txBody>
                  <a:tcPr/>
                </a:tc>
                <a:tc>
                  <a:txBody>
                    <a:bodyPr/>
                    <a:lstStyle/>
                    <a:p>
                      <a:pPr algn="ctr"/>
                      <a:r>
                        <a:rPr lang="en-GB" sz="1200" b="1" dirty="0"/>
                        <a:t>8</a:t>
                      </a:r>
                    </a:p>
                  </a:txBody>
                  <a:tcPr/>
                </a:tc>
                <a:extLst>
                  <a:ext uri="{0D108BD9-81ED-4DB2-BD59-A6C34878D82A}">
                    <a16:rowId xmlns:a16="http://schemas.microsoft.com/office/drawing/2014/main" val="2096272245"/>
                  </a:ext>
                </a:extLst>
              </a:tr>
            </a:tbl>
          </a:graphicData>
        </a:graphic>
      </p:graphicFrame>
    </p:spTree>
    <p:extLst>
      <p:ext uri="{BB962C8B-B14F-4D97-AF65-F5344CB8AC3E}">
        <p14:creationId xmlns:p14="http://schemas.microsoft.com/office/powerpoint/2010/main" val="344645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78</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Change process</a:t>
            </a:r>
          </a:p>
        </p:txBody>
      </p:sp>
      <p:sp>
        <p:nvSpPr>
          <p:cNvPr id="7" name="TextBox 6">
            <a:extLst>
              <a:ext uri="{FF2B5EF4-FFF2-40B4-BE49-F238E27FC236}">
                <a16:creationId xmlns:a16="http://schemas.microsoft.com/office/drawing/2014/main" id="{2D008428-D23F-473A-80B8-39C1CC7C1412}"/>
              </a:ext>
            </a:extLst>
          </p:cNvPr>
          <p:cNvSpPr txBox="1"/>
          <p:nvPr/>
        </p:nvSpPr>
        <p:spPr>
          <a:xfrm>
            <a:off x="195354" y="408236"/>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All respondents</a:t>
            </a:r>
          </a:p>
        </p:txBody>
      </p:sp>
      <p:pic>
        <p:nvPicPr>
          <p:cNvPr id="9" name="Picture 8">
            <a:extLst>
              <a:ext uri="{FF2B5EF4-FFF2-40B4-BE49-F238E27FC236}">
                <a16:creationId xmlns:a16="http://schemas.microsoft.com/office/drawing/2014/main" id="{455E0E41-74C8-441A-838F-B93DABC97D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8425" y="777567"/>
            <a:ext cx="9319161" cy="4337771"/>
          </a:xfrm>
          <a:prstGeom prst="rect">
            <a:avLst/>
          </a:prstGeom>
        </p:spPr>
      </p:pic>
      <p:sp>
        <p:nvSpPr>
          <p:cNvPr id="10" name="Rectangle: Rounded Corners 9">
            <a:extLst>
              <a:ext uri="{FF2B5EF4-FFF2-40B4-BE49-F238E27FC236}">
                <a16:creationId xmlns:a16="http://schemas.microsoft.com/office/drawing/2014/main" id="{197BD92D-17B2-477F-B4E7-578140496D7E}"/>
              </a:ext>
            </a:extLst>
          </p:cNvPr>
          <p:cNvSpPr/>
          <p:nvPr/>
        </p:nvSpPr>
        <p:spPr>
          <a:xfrm>
            <a:off x="195354" y="2731140"/>
            <a:ext cx="2204833" cy="4607931"/>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1400" dirty="0">
                <a:solidFill>
                  <a:schemeClr val="tx1"/>
                </a:solidFill>
              </a:rPr>
              <a:t>“thanks for setting this project up, overall a very positive experience’</a:t>
            </a:r>
          </a:p>
          <a:p>
            <a:pPr algn="ctr"/>
            <a:endParaRPr lang="en-GB" sz="1400" dirty="0">
              <a:solidFill>
                <a:schemeClr val="tx1"/>
              </a:solidFill>
            </a:endParaRPr>
          </a:p>
          <a:p>
            <a:pPr algn="ctr"/>
            <a:r>
              <a:rPr lang="en-GB" sz="1400" dirty="0">
                <a:solidFill>
                  <a:schemeClr val="tx1"/>
                </a:solidFill>
              </a:rPr>
              <a:t>‘A big thank you to all those involved in preparing and delivering the pilot space. You have done an amazing job, thank you!’</a:t>
            </a:r>
          </a:p>
          <a:p>
            <a:pPr algn="ctr"/>
            <a:endParaRPr lang="en-GB" sz="1400" dirty="0">
              <a:solidFill>
                <a:schemeClr val="tx1"/>
              </a:solidFill>
            </a:endParaRPr>
          </a:p>
          <a:p>
            <a:pPr algn="ctr"/>
            <a:r>
              <a:rPr lang="en-GB" sz="1400" dirty="0">
                <a:solidFill>
                  <a:schemeClr val="tx1"/>
                </a:solidFill>
              </a:rPr>
              <a:t>‘Despite concerns, it was a great opportunity to experiment this arrangement in work - Thanks to all who have made this experience available to try.’</a:t>
            </a:r>
          </a:p>
        </p:txBody>
      </p:sp>
      <p:sp>
        <p:nvSpPr>
          <p:cNvPr id="11" name="Rectangle: Rounded Corners 10">
            <a:extLst>
              <a:ext uri="{FF2B5EF4-FFF2-40B4-BE49-F238E27FC236}">
                <a16:creationId xmlns:a16="http://schemas.microsoft.com/office/drawing/2014/main" id="{74B95D3E-32AD-4451-B2D7-966E763E5F29}"/>
              </a:ext>
            </a:extLst>
          </p:cNvPr>
          <p:cNvSpPr/>
          <p:nvPr/>
        </p:nvSpPr>
        <p:spPr>
          <a:xfrm>
            <a:off x="2841722" y="5641622"/>
            <a:ext cx="7220052" cy="1227937"/>
          </a:xfrm>
          <a:prstGeom prst="roundRect">
            <a:avLst/>
          </a:prstGeom>
          <a:solidFill>
            <a:schemeClr val="bg1"/>
          </a:solidFill>
          <a:ln w="38100">
            <a:solidFill>
              <a:srgbClr val="00B050"/>
            </a:solidFill>
          </a:ln>
        </p:spPr>
        <p:style>
          <a:lnRef idx="3">
            <a:schemeClr val="lt1"/>
          </a:lnRef>
          <a:fillRef idx="1">
            <a:schemeClr val="accent3"/>
          </a:fillRef>
          <a:effectRef idx="1">
            <a:schemeClr val="accent3"/>
          </a:effectRef>
          <a:fontRef idx="minor">
            <a:schemeClr val="lt1"/>
          </a:fontRef>
        </p:style>
        <p:txBody>
          <a:bodyPr rtlCol="0" anchor="ctr"/>
          <a:lstStyle/>
          <a:p>
            <a:r>
              <a:rPr lang="en-GB" sz="1400" dirty="0">
                <a:solidFill>
                  <a:schemeClr val="tx1"/>
                </a:solidFill>
              </a:rPr>
              <a:t>Pilot 2</a:t>
            </a:r>
          </a:p>
          <a:p>
            <a:pPr marL="285750" indent="-285750">
              <a:buFont typeface="Arial" panose="020B0604020202020204" pitchFamily="34" charset="0"/>
              <a:buChar char="•"/>
            </a:pPr>
            <a:r>
              <a:rPr lang="en-GB" sz="1400" dirty="0">
                <a:solidFill>
                  <a:schemeClr val="tx1"/>
                </a:solidFill>
              </a:rPr>
              <a:t>Encouraged more team discussions about what is to happen and to think through how they will work</a:t>
            </a:r>
          </a:p>
          <a:p>
            <a:pPr marL="285750" indent="-285750">
              <a:buFont typeface="Arial" panose="020B0604020202020204" pitchFamily="34" charset="0"/>
              <a:buChar char="•"/>
            </a:pPr>
            <a:r>
              <a:rPr lang="en-GB" sz="1400" dirty="0">
                <a:solidFill>
                  <a:schemeClr val="tx1"/>
                </a:solidFill>
              </a:rPr>
              <a:t>Project seeking to deliver the 10:00 fully working for all which was not achieved in pilot 1 delivery</a:t>
            </a:r>
          </a:p>
        </p:txBody>
      </p:sp>
    </p:spTree>
    <p:extLst>
      <p:ext uri="{BB962C8B-B14F-4D97-AF65-F5344CB8AC3E}">
        <p14:creationId xmlns:p14="http://schemas.microsoft.com/office/powerpoint/2010/main" val="29751457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6D79-6B76-4F5A-BCD7-A2871D2446C3}"/>
              </a:ext>
            </a:extLst>
          </p:cNvPr>
          <p:cNvSpPr>
            <a:spLocks noGrp="1"/>
          </p:cNvSpPr>
          <p:nvPr>
            <p:ph type="sldNum" sz="quarter" idx="18"/>
          </p:nvPr>
        </p:nvSpPr>
        <p:spPr/>
        <p:txBody>
          <a:bodyPr/>
          <a:lstStyle/>
          <a:p>
            <a:fld id="{9350A4DD-A22B-49B1-926C-965716516F84}" type="slidenum">
              <a:rPr lang="en-GB" smtClean="0"/>
              <a:pPr/>
              <a:t>79</a:t>
            </a:fld>
            <a:endParaRPr lang="en-GB" dirty="0"/>
          </a:p>
        </p:txBody>
      </p:sp>
      <p:sp>
        <p:nvSpPr>
          <p:cNvPr id="5" name="TextBox 4">
            <a:extLst>
              <a:ext uri="{FF2B5EF4-FFF2-40B4-BE49-F238E27FC236}">
                <a16:creationId xmlns:a16="http://schemas.microsoft.com/office/drawing/2014/main" id="{8BCC0D08-D52B-46E4-9108-3ED80C569E94}"/>
              </a:ext>
            </a:extLst>
          </p:cNvPr>
          <p:cNvSpPr txBox="1"/>
          <p:nvPr/>
        </p:nvSpPr>
        <p:spPr>
          <a:xfrm>
            <a:off x="6530028" y="263648"/>
            <a:ext cx="35317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Change process</a:t>
            </a:r>
          </a:p>
        </p:txBody>
      </p:sp>
      <p:sp>
        <p:nvSpPr>
          <p:cNvPr id="7" name="TextBox 6">
            <a:extLst>
              <a:ext uri="{FF2B5EF4-FFF2-40B4-BE49-F238E27FC236}">
                <a16:creationId xmlns:a16="http://schemas.microsoft.com/office/drawing/2014/main" id="{2D008428-D23F-473A-80B8-39C1CC7C1412}"/>
              </a:ext>
            </a:extLst>
          </p:cNvPr>
          <p:cNvSpPr txBox="1"/>
          <p:nvPr/>
        </p:nvSpPr>
        <p:spPr>
          <a:xfrm>
            <a:off x="314624" y="745748"/>
            <a:ext cx="3647916"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GB" b="1" dirty="0"/>
              <a:t>All respondents</a:t>
            </a:r>
          </a:p>
        </p:txBody>
      </p:sp>
      <p:pic>
        <p:nvPicPr>
          <p:cNvPr id="3" name="Picture 2">
            <a:extLst>
              <a:ext uri="{FF2B5EF4-FFF2-40B4-BE49-F238E27FC236}">
                <a16:creationId xmlns:a16="http://schemas.microsoft.com/office/drawing/2014/main" id="{971E355B-B648-427E-B742-5039DA93688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 y="1626932"/>
            <a:ext cx="10691813" cy="4305810"/>
          </a:xfrm>
          <a:prstGeom prst="rect">
            <a:avLst/>
          </a:prstGeom>
        </p:spPr>
      </p:pic>
    </p:spTree>
    <p:extLst>
      <p:ext uri="{BB962C8B-B14F-4D97-AF65-F5344CB8AC3E}">
        <p14:creationId xmlns:p14="http://schemas.microsoft.com/office/powerpoint/2010/main" val="1908262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5" name="Rectangle 34">
            <a:extLst>
              <a:ext uri="{FF2B5EF4-FFF2-40B4-BE49-F238E27FC236}">
                <a16:creationId xmlns:a16="http://schemas.microsoft.com/office/drawing/2014/main" id="{74C59C11-A557-49BB-8661-6DF01E686DEF}"/>
              </a:ext>
            </a:extLst>
          </p:cNvPr>
          <p:cNvSpPr/>
          <p:nvPr/>
        </p:nvSpPr>
        <p:spPr>
          <a:xfrm>
            <a:off x="921254" y="653605"/>
            <a:ext cx="8386693" cy="420754"/>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No preconception as to what is right</a:t>
            </a:r>
          </a:p>
        </p:txBody>
      </p:sp>
      <p:sp>
        <p:nvSpPr>
          <p:cNvPr id="10" name="Rectangle 9">
            <a:extLst>
              <a:ext uri="{FF2B5EF4-FFF2-40B4-BE49-F238E27FC236}">
                <a16:creationId xmlns:a16="http://schemas.microsoft.com/office/drawing/2014/main" id="{94E9018E-C181-4A49-80E3-DA8A7A65DADD}"/>
              </a:ext>
            </a:extLst>
          </p:cNvPr>
          <p:cNvSpPr/>
          <p:nvPr/>
        </p:nvSpPr>
        <p:spPr>
          <a:xfrm>
            <a:off x="452506" y="1168355"/>
            <a:ext cx="9457304" cy="1734865"/>
          </a:xfrm>
          <a:prstGeom prst="rect">
            <a:avLst/>
          </a:prstGeom>
          <a:solidFill>
            <a:srgbClr val="3C3C3C"/>
          </a:solidFill>
        </p:spPr>
        <p:txBody>
          <a:bodyPr wrap="square">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dirty="0">
                <a:ln>
                  <a:noFill/>
                </a:ln>
                <a:solidFill>
                  <a:srgbClr val="EBE8E0"/>
                </a:solidFill>
                <a:effectLst/>
                <a:uLnTx/>
                <a:uFillTx/>
                <a:latin typeface="Calibri" panose="020F0502020204030204"/>
                <a:ea typeface="+mn-ea"/>
                <a:cs typeface="+mn-cs"/>
              </a:rPr>
              <a:t>What we did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The layout was developed through the Design Partner process which took account of the needs of the pilot cohort teams and was developed and then finally agreed by the Pilot 1 Design Partners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The layout was designed to enable a distribution of the collaborative settings so as one team would not have a sense of ownership of a shared environment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EBE8E0"/>
                </a:solidFill>
                <a:effectLst/>
                <a:uLnTx/>
                <a:uFillTx/>
                <a:latin typeface="Calibri" panose="020F0502020204030204"/>
                <a:ea typeface="+mn-ea"/>
                <a:cs typeface="+mn-cs"/>
              </a:rPr>
              <a:t>Sought a pilot delivery process which was focused on everyone able to work from 10:00 on Day one</a:t>
            </a: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41D1874-081A-4D27-A7C0-CDCC736CBD51}"/>
              </a:ext>
            </a:extLst>
          </p:cNvPr>
          <p:cNvSpPr/>
          <p:nvPr/>
        </p:nvSpPr>
        <p:spPr>
          <a:xfrm>
            <a:off x="452506" y="2997216"/>
            <a:ext cx="4509825" cy="2180573"/>
          </a:xfrm>
          <a:prstGeom prst="roundRect">
            <a:avLst/>
          </a:prstGeom>
          <a:noFill/>
          <a:ln w="38100">
            <a:solidFill>
              <a:srgbClr val="3366FF"/>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worked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There was no sense of ownership of the shared spaces by one individual or team. A range of roles/teams felt able to use all of the work settings as they needed to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Teams were able to work together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Project team were visible during the go live period</a:t>
            </a:r>
          </a:p>
        </p:txBody>
      </p:sp>
      <p:sp>
        <p:nvSpPr>
          <p:cNvPr id="12" name="Rectangle: Rounded Corners 11">
            <a:extLst>
              <a:ext uri="{FF2B5EF4-FFF2-40B4-BE49-F238E27FC236}">
                <a16:creationId xmlns:a16="http://schemas.microsoft.com/office/drawing/2014/main" id="{6770AC7B-86C3-49F7-9170-D47CE39950D9}"/>
              </a:ext>
            </a:extLst>
          </p:cNvPr>
          <p:cNvSpPr/>
          <p:nvPr/>
        </p:nvSpPr>
        <p:spPr>
          <a:xfrm>
            <a:off x="5097780" y="2990176"/>
            <a:ext cx="4778325" cy="2815128"/>
          </a:xfrm>
          <a:prstGeom prst="roundRect">
            <a:avLst/>
          </a:prstGeom>
          <a:noFill/>
          <a:ln w="38100">
            <a:solidFill>
              <a:schemeClr val="accent1"/>
            </a:solidFill>
          </a:ln>
        </p:spPr>
        <p:style>
          <a:lnRef idx="3">
            <a:schemeClr val="lt1"/>
          </a:lnRef>
          <a:fillRef idx="1">
            <a:schemeClr val="accent3"/>
          </a:fillRef>
          <a:effectRef idx="1">
            <a:schemeClr val="accent3"/>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What did not work so well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location of collaborative work settings close to workplaces was disruptive for those working at desks and those individuals using the collaborative spaces were also aware of their impact which made it not so comfortable to use, even if needed to or popular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Teams with more visitors were located at the far end of the workspace and the associated visitor traffic could prove to be disruptive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The project did not deliver ‘working by 10:00’ on day 1 on what was the first day of new Academic year for students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0C9E9526-5B30-4DF7-9D73-23BF8A7A4ABE}"/>
              </a:ext>
            </a:extLst>
          </p:cNvPr>
          <p:cNvSpPr/>
          <p:nvPr/>
        </p:nvSpPr>
        <p:spPr>
          <a:xfrm>
            <a:off x="486210" y="5909594"/>
            <a:ext cx="9423600" cy="1325596"/>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Changes for Pilot 2 and 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Collaborative spaces located towards the entrance area of the floorplate to also act as a barrier to noise transfer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Visitor numbers of teams taken into account in the location planning within the space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Project team work planning improved to continue to seek to deliver right on day 1 and ready to work at 10:00 or as soon after the time a colleague arrives, which can be later than 10:00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70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76B6E6-0C64-4DFC-8163-B0AE7506BA42}"/>
              </a:ext>
            </a:extLst>
          </p:cNvPr>
          <p:cNvSpPr>
            <a:spLocks noGrp="1"/>
          </p:cNvSpPr>
          <p:nvPr>
            <p:ph type="sldNum" sz="quarter" idx="18"/>
          </p:nvPr>
        </p:nvSpPr>
        <p:spPr>
          <a:xfrm>
            <a:off x="10126131" y="6953308"/>
            <a:ext cx="442911" cy="385763"/>
          </a:xfrm>
        </p:spPr>
        <p:txBody>
          <a:bodyPr/>
          <a:lstStyle/>
          <a:p>
            <a:fld id="{9350A4DD-A22B-49B1-926C-965716516F84}" type="slidenum">
              <a:rPr lang="en-GB" smtClean="0"/>
              <a:pPr/>
              <a:t>80</a:t>
            </a:fld>
            <a:endParaRPr lang="en-GB" dirty="0"/>
          </a:p>
        </p:txBody>
      </p:sp>
      <p:pic>
        <p:nvPicPr>
          <p:cNvPr id="5" name="Picture 4">
            <a:extLst>
              <a:ext uri="{FF2B5EF4-FFF2-40B4-BE49-F238E27FC236}">
                <a16:creationId xmlns:a16="http://schemas.microsoft.com/office/drawing/2014/main" id="{601B61FA-7F33-4EED-B40A-95B26A7ABDB1}"/>
              </a:ext>
            </a:extLst>
          </p:cNvPr>
          <p:cNvPicPr>
            <a:picLocks noChangeAspect="1"/>
          </p:cNvPicPr>
          <p:nvPr/>
        </p:nvPicPr>
        <p:blipFill>
          <a:blip r:embed="rId2"/>
          <a:stretch>
            <a:fillRect/>
          </a:stretch>
        </p:blipFill>
        <p:spPr>
          <a:xfrm>
            <a:off x="2277836" y="2041257"/>
            <a:ext cx="5890600" cy="3477159"/>
          </a:xfrm>
          <a:prstGeom prst="rect">
            <a:avLst/>
          </a:prstGeom>
        </p:spPr>
      </p:pic>
      <p:pic>
        <p:nvPicPr>
          <p:cNvPr id="6" name="Picture 5">
            <a:extLst>
              <a:ext uri="{FF2B5EF4-FFF2-40B4-BE49-F238E27FC236}">
                <a16:creationId xmlns:a16="http://schemas.microsoft.com/office/drawing/2014/main" id="{FE789B12-1077-4445-9DD7-0AEEF01DC809}"/>
              </a:ext>
            </a:extLst>
          </p:cNvPr>
          <p:cNvPicPr>
            <a:picLocks noChangeAspect="1"/>
          </p:cNvPicPr>
          <p:nvPr/>
        </p:nvPicPr>
        <p:blipFill>
          <a:blip r:embed="rId3"/>
          <a:stretch>
            <a:fillRect/>
          </a:stretch>
        </p:blipFill>
        <p:spPr>
          <a:xfrm>
            <a:off x="0" y="-42733"/>
            <a:ext cx="4691521" cy="2769355"/>
          </a:xfrm>
          <a:prstGeom prst="rect">
            <a:avLst/>
          </a:prstGeom>
        </p:spPr>
      </p:pic>
      <p:pic>
        <p:nvPicPr>
          <p:cNvPr id="7" name="Picture 6">
            <a:extLst>
              <a:ext uri="{FF2B5EF4-FFF2-40B4-BE49-F238E27FC236}">
                <a16:creationId xmlns:a16="http://schemas.microsoft.com/office/drawing/2014/main" id="{F159B715-E23B-4ADF-BB29-B2D8538CE603}"/>
              </a:ext>
            </a:extLst>
          </p:cNvPr>
          <p:cNvPicPr>
            <a:picLocks noChangeAspect="1"/>
          </p:cNvPicPr>
          <p:nvPr/>
        </p:nvPicPr>
        <p:blipFill>
          <a:blip r:embed="rId4"/>
          <a:stretch>
            <a:fillRect/>
          </a:stretch>
        </p:blipFill>
        <p:spPr>
          <a:xfrm>
            <a:off x="5223136" y="4446774"/>
            <a:ext cx="5345906" cy="3155632"/>
          </a:xfrm>
          <a:prstGeom prst="rect">
            <a:avLst/>
          </a:prstGeom>
        </p:spPr>
      </p:pic>
      <p:sp>
        <p:nvSpPr>
          <p:cNvPr id="10" name="TextBox 9">
            <a:extLst>
              <a:ext uri="{FF2B5EF4-FFF2-40B4-BE49-F238E27FC236}">
                <a16:creationId xmlns:a16="http://schemas.microsoft.com/office/drawing/2014/main" id="{0BC73F10-D386-481D-9822-52300C2FCCA2}"/>
              </a:ext>
            </a:extLst>
          </p:cNvPr>
          <p:cNvSpPr txBox="1"/>
          <p:nvPr/>
        </p:nvSpPr>
        <p:spPr>
          <a:xfrm>
            <a:off x="6530028" y="263648"/>
            <a:ext cx="3531746"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What are the 3 words you would use to describe the design, including the layout and experience you had, of the pilot workspace? </a:t>
            </a:r>
          </a:p>
        </p:txBody>
      </p:sp>
    </p:spTree>
    <p:extLst>
      <p:ext uri="{BB962C8B-B14F-4D97-AF65-F5344CB8AC3E}">
        <p14:creationId xmlns:p14="http://schemas.microsoft.com/office/powerpoint/2010/main" val="30036429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F1380CC-544C-4B4F-94AF-906482873E2F}"/>
              </a:ext>
            </a:extLst>
          </p:cNvPr>
          <p:cNvSpPr>
            <a:spLocks noGrp="1"/>
          </p:cNvSpPr>
          <p:nvPr>
            <p:ph type="body" sz="quarter" idx="19"/>
          </p:nvPr>
        </p:nvSpPr>
        <p:spPr>
          <a:xfrm>
            <a:off x="1035844" y="715232"/>
            <a:ext cx="8620124" cy="570769"/>
          </a:xfrm>
        </p:spPr>
        <p:txBody>
          <a:bodyPr/>
          <a:lstStyle/>
          <a:p>
            <a:r>
              <a:rPr lang="en-GB" sz="3000" dirty="0"/>
              <a:t>Are there are facilities you feel were missing from the pilot workspace which might have improved your experience?</a:t>
            </a:r>
          </a:p>
        </p:txBody>
      </p:sp>
      <p:sp>
        <p:nvSpPr>
          <p:cNvPr id="6" name="Slide Number Placeholder 5">
            <a:extLst>
              <a:ext uri="{FF2B5EF4-FFF2-40B4-BE49-F238E27FC236}">
                <a16:creationId xmlns:a16="http://schemas.microsoft.com/office/drawing/2014/main" id="{6CC94065-2E03-4A55-9D84-1D0906C1F03C}"/>
              </a:ext>
            </a:extLst>
          </p:cNvPr>
          <p:cNvSpPr>
            <a:spLocks noGrp="1"/>
          </p:cNvSpPr>
          <p:nvPr>
            <p:ph type="sldNum" sz="quarter" idx="4"/>
          </p:nvPr>
        </p:nvSpPr>
        <p:spPr/>
        <p:txBody>
          <a:bodyPr/>
          <a:lstStyle/>
          <a:p>
            <a:fld id="{9350A4DD-A22B-49B1-926C-965716516F84}" type="slidenum">
              <a:rPr lang="en-GB" smtClean="0"/>
              <a:pPr/>
              <a:t>81</a:t>
            </a:fld>
            <a:endParaRPr lang="en-GB" dirty="0"/>
          </a:p>
        </p:txBody>
      </p:sp>
      <p:sp>
        <p:nvSpPr>
          <p:cNvPr id="4" name="TextBox 3">
            <a:extLst>
              <a:ext uri="{FF2B5EF4-FFF2-40B4-BE49-F238E27FC236}">
                <a16:creationId xmlns:a16="http://schemas.microsoft.com/office/drawing/2014/main" id="{8A1576C3-5C4F-4AFB-87FD-1C6F8ED90C63}"/>
              </a:ext>
            </a:extLst>
          </p:cNvPr>
          <p:cNvSpPr txBox="1"/>
          <p:nvPr/>
        </p:nvSpPr>
        <p:spPr>
          <a:xfrm>
            <a:off x="633731" y="2118877"/>
            <a:ext cx="9022237" cy="5355312"/>
          </a:xfrm>
          <a:prstGeom prst="rect">
            <a:avLst/>
          </a:prstGeom>
          <a:noFill/>
        </p:spPr>
        <p:txBody>
          <a:bodyPr wrap="square" rtlCol="0">
            <a:spAutoFit/>
          </a:bodyPr>
          <a:lstStyle/>
          <a:p>
            <a:pPr marL="285750" indent="-285750">
              <a:buFont typeface="Arial" panose="020B0604020202020204" pitchFamily="34" charset="0"/>
              <a:buChar char="•"/>
            </a:pPr>
            <a:r>
              <a:rPr lang="en-GB" dirty="0"/>
              <a:t>Some 1 person pods for calls – </a:t>
            </a:r>
            <a:r>
              <a:rPr lang="en-GB" dirty="0">
                <a:solidFill>
                  <a:srgbClr val="7030A0"/>
                </a:solidFill>
              </a:rPr>
              <a:t>added in Pilot 2 design</a:t>
            </a:r>
          </a:p>
          <a:p>
            <a:pPr marL="285750" indent="-285750">
              <a:buFont typeface="Arial" panose="020B0604020202020204" pitchFamily="34" charset="0"/>
              <a:buChar char="•"/>
            </a:pPr>
            <a:r>
              <a:rPr lang="en-GB" dirty="0"/>
              <a:t>More bookable meeting rooms of different sizes – </a:t>
            </a:r>
            <a:r>
              <a:rPr lang="en-GB" dirty="0">
                <a:solidFill>
                  <a:srgbClr val="7030A0"/>
                </a:solidFill>
              </a:rPr>
              <a:t>bookable meeting rooms increased from 1 to 3</a:t>
            </a:r>
          </a:p>
          <a:p>
            <a:pPr marL="285750" indent="-285750">
              <a:buFont typeface="Arial" panose="020B0604020202020204" pitchFamily="34" charset="0"/>
              <a:buChar char="•"/>
            </a:pPr>
            <a:r>
              <a:rPr lang="en-GB" dirty="0"/>
              <a:t>More sound proofed meeting spaces close by – </a:t>
            </a:r>
            <a:r>
              <a:rPr lang="en-GB" dirty="0">
                <a:solidFill>
                  <a:srgbClr val="7030A0"/>
                </a:solidFill>
              </a:rPr>
              <a:t>2 rooms added</a:t>
            </a:r>
          </a:p>
          <a:p>
            <a:pPr marL="285750" indent="-285750">
              <a:buFont typeface="Arial" panose="020B0604020202020204" pitchFamily="34" charset="0"/>
              <a:buChar char="•"/>
            </a:pPr>
            <a:r>
              <a:rPr lang="en-GB" dirty="0"/>
              <a:t>Individual offices – </a:t>
            </a:r>
            <a:r>
              <a:rPr lang="en-GB" dirty="0">
                <a:solidFill>
                  <a:srgbClr val="7030A0"/>
                </a:solidFill>
              </a:rPr>
              <a:t>pod for individual working added</a:t>
            </a:r>
          </a:p>
          <a:p>
            <a:pPr marL="285750" indent="-285750">
              <a:buFont typeface="Arial" panose="020B0604020202020204" pitchFamily="34" charset="0"/>
              <a:buChar char="•"/>
            </a:pPr>
            <a:r>
              <a:rPr lang="en-GB" dirty="0"/>
              <a:t>More dividers to buffer noise between desks – </a:t>
            </a:r>
            <a:r>
              <a:rPr lang="en-GB" dirty="0">
                <a:solidFill>
                  <a:srgbClr val="7030A0"/>
                </a:solidFill>
              </a:rPr>
              <a:t>screening in front of desks and between some desks added in Pilot 2</a:t>
            </a:r>
            <a:endParaRPr lang="en-GB" dirty="0"/>
          </a:p>
          <a:p>
            <a:pPr marL="285750" indent="-285750">
              <a:buFont typeface="Arial" panose="020B0604020202020204" pitchFamily="34" charset="0"/>
              <a:buChar char="•"/>
            </a:pPr>
            <a:r>
              <a:rPr lang="en-GB" dirty="0"/>
              <a:t>Storage for PGRS </a:t>
            </a:r>
            <a:r>
              <a:rPr lang="en-GB" dirty="0">
                <a:solidFill>
                  <a:srgbClr val="7030A0"/>
                </a:solidFill>
              </a:rPr>
              <a:t>– increased in Pilot 2 provision</a:t>
            </a:r>
            <a:endParaRPr lang="en-GB" dirty="0"/>
          </a:p>
          <a:p>
            <a:pPr marL="285750" indent="-285750">
              <a:buFont typeface="Arial" panose="020B0604020202020204" pitchFamily="34" charset="0"/>
              <a:buChar char="•"/>
            </a:pPr>
            <a:r>
              <a:rPr lang="en-GB" dirty="0"/>
              <a:t>Ability to scan in colour – </a:t>
            </a:r>
            <a:r>
              <a:rPr lang="en-GB" dirty="0">
                <a:solidFill>
                  <a:srgbClr val="7030A0"/>
                </a:solidFill>
              </a:rPr>
              <a:t>Printer issued fixed</a:t>
            </a:r>
          </a:p>
          <a:p>
            <a:pPr marL="285750" indent="-285750">
              <a:buFont typeface="Arial" panose="020B0604020202020204" pitchFamily="34" charset="0"/>
              <a:buChar char="•"/>
            </a:pPr>
            <a:r>
              <a:rPr lang="en-GB" dirty="0"/>
              <a:t>Storage for bulkier items </a:t>
            </a:r>
            <a:r>
              <a:rPr lang="en-GB" dirty="0">
                <a:solidFill>
                  <a:srgbClr val="7030A0"/>
                </a:solidFill>
              </a:rPr>
              <a:t>– provision changed in Pilot 2</a:t>
            </a:r>
          </a:p>
          <a:p>
            <a:pPr marL="285750" indent="-285750">
              <a:buFont typeface="Arial" panose="020B0604020202020204" pitchFamily="34" charset="0"/>
              <a:buChar char="•"/>
            </a:pPr>
            <a:r>
              <a:rPr lang="en-GB" dirty="0"/>
              <a:t>Toaster – </a:t>
            </a:r>
            <a:r>
              <a:rPr lang="en-GB" dirty="0">
                <a:solidFill>
                  <a:srgbClr val="7030A0"/>
                </a:solidFill>
              </a:rPr>
              <a:t>not able to deliver in a tea point due to H&amp;S requirements</a:t>
            </a:r>
            <a:endParaRPr lang="en-GB" dirty="0"/>
          </a:p>
          <a:p>
            <a:pPr marL="285750" indent="-285750">
              <a:buFont typeface="Arial" panose="020B0604020202020204" pitchFamily="34" charset="0"/>
              <a:buChar char="•"/>
            </a:pPr>
            <a:r>
              <a:rPr lang="en-GB" dirty="0"/>
              <a:t>More bins – </a:t>
            </a:r>
            <a:r>
              <a:rPr lang="en-GB" dirty="0">
                <a:solidFill>
                  <a:srgbClr val="7030A0"/>
                </a:solidFill>
              </a:rPr>
              <a:t>the number of bins in line with MECD policy but will continue to seek to ensure correctly located</a:t>
            </a:r>
          </a:p>
          <a:p>
            <a:pPr marL="285750" indent="-285750">
              <a:buFont typeface="Arial" panose="020B0604020202020204" pitchFamily="34" charset="0"/>
              <a:buChar char="•"/>
            </a:pPr>
            <a:endParaRPr lang="en-GB" dirty="0"/>
          </a:p>
          <a:p>
            <a:r>
              <a:rPr lang="en-GB" b="1" dirty="0"/>
              <a:t>Items not yet covered</a:t>
            </a:r>
          </a:p>
          <a:p>
            <a:pPr marL="285750" indent="-285750">
              <a:buFont typeface="Arial" panose="020B0604020202020204" pitchFamily="34" charset="0"/>
              <a:buChar char="•"/>
            </a:pPr>
            <a:r>
              <a:rPr lang="en-GB" dirty="0"/>
              <a:t>Alternate spaces for those using desktops or high spec laptops so as they can use the alternate workspaces</a:t>
            </a:r>
          </a:p>
          <a:p>
            <a:pPr marL="285750" indent="-285750">
              <a:buFont typeface="Arial" panose="020B0604020202020204" pitchFamily="34" charset="0"/>
              <a:buChar char="•"/>
            </a:pPr>
            <a:r>
              <a:rPr lang="en-GB" dirty="0"/>
              <a:t>Better connectivity between an Apple laptop and the dock provided</a:t>
            </a:r>
          </a:p>
          <a:p>
            <a:pPr marL="285750" indent="-285750">
              <a:buFont typeface="Arial" panose="020B0604020202020204" pitchFamily="34" charset="0"/>
              <a:buChar char="•"/>
            </a:pPr>
            <a:r>
              <a:rPr lang="en-GB" dirty="0"/>
              <a:t>Prototyping workspace for laboratory prep work</a:t>
            </a:r>
          </a:p>
        </p:txBody>
      </p:sp>
    </p:spTree>
    <p:extLst>
      <p:ext uri="{BB962C8B-B14F-4D97-AF65-F5344CB8AC3E}">
        <p14:creationId xmlns:p14="http://schemas.microsoft.com/office/powerpoint/2010/main" val="2333167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F1380CC-544C-4B4F-94AF-906482873E2F}"/>
              </a:ext>
            </a:extLst>
          </p:cNvPr>
          <p:cNvSpPr>
            <a:spLocks noGrp="1"/>
          </p:cNvSpPr>
          <p:nvPr>
            <p:ph type="body" sz="quarter" idx="19"/>
          </p:nvPr>
        </p:nvSpPr>
        <p:spPr>
          <a:xfrm>
            <a:off x="505325" y="715232"/>
            <a:ext cx="9601199" cy="570769"/>
          </a:xfrm>
        </p:spPr>
        <p:txBody>
          <a:bodyPr/>
          <a:lstStyle/>
          <a:p>
            <a:r>
              <a:rPr lang="en-GB" sz="3000" dirty="0"/>
              <a:t>Based on your time in the pilot workspace, is there anything you would change or do differently to make it better?</a:t>
            </a:r>
          </a:p>
        </p:txBody>
      </p:sp>
      <p:sp>
        <p:nvSpPr>
          <p:cNvPr id="6" name="Slide Number Placeholder 5">
            <a:extLst>
              <a:ext uri="{FF2B5EF4-FFF2-40B4-BE49-F238E27FC236}">
                <a16:creationId xmlns:a16="http://schemas.microsoft.com/office/drawing/2014/main" id="{6CC94065-2E03-4A55-9D84-1D0906C1F03C}"/>
              </a:ext>
            </a:extLst>
          </p:cNvPr>
          <p:cNvSpPr>
            <a:spLocks noGrp="1"/>
          </p:cNvSpPr>
          <p:nvPr>
            <p:ph type="sldNum" sz="quarter" idx="4"/>
          </p:nvPr>
        </p:nvSpPr>
        <p:spPr/>
        <p:txBody>
          <a:bodyPr/>
          <a:lstStyle/>
          <a:p>
            <a:fld id="{9350A4DD-A22B-49B1-926C-965716516F84}" type="slidenum">
              <a:rPr lang="en-GB" smtClean="0"/>
              <a:pPr/>
              <a:t>82</a:t>
            </a:fld>
            <a:endParaRPr lang="en-GB" dirty="0"/>
          </a:p>
        </p:txBody>
      </p:sp>
      <p:sp>
        <p:nvSpPr>
          <p:cNvPr id="4" name="TextBox 3">
            <a:extLst>
              <a:ext uri="{FF2B5EF4-FFF2-40B4-BE49-F238E27FC236}">
                <a16:creationId xmlns:a16="http://schemas.microsoft.com/office/drawing/2014/main" id="{8A1576C3-5C4F-4AFB-87FD-1C6F8ED90C63}"/>
              </a:ext>
            </a:extLst>
          </p:cNvPr>
          <p:cNvSpPr txBox="1"/>
          <p:nvPr/>
        </p:nvSpPr>
        <p:spPr>
          <a:xfrm>
            <a:off x="342900" y="1935997"/>
            <a:ext cx="9763624" cy="5755422"/>
          </a:xfrm>
          <a:prstGeom prst="rect">
            <a:avLst/>
          </a:prstGeom>
          <a:noFill/>
        </p:spPr>
        <p:txBody>
          <a:bodyPr wrap="square" rtlCol="0">
            <a:spAutoFit/>
          </a:bodyPr>
          <a:lstStyle/>
          <a:p>
            <a:pPr marL="285750" indent="-285750">
              <a:buFont typeface="Arial" panose="020B0604020202020204" pitchFamily="34" charset="0"/>
              <a:buChar char="•"/>
            </a:pPr>
            <a:r>
              <a:rPr lang="en-GB" sz="1600" dirty="0"/>
              <a:t>Change layout and room materials to reduce noise and increase privacy across the space – </a:t>
            </a:r>
            <a:r>
              <a:rPr lang="en-GB" sz="1600" dirty="0">
                <a:solidFill>
                  <a:srgbClr val="7030A0"/>
                </a:solidFill>
              </a:rPr>
              <a:t>done in Pilot 2</a:t>
            </a:r>
            <a:endParaRPr lang="en-GB" sz="1600" dirty="0"/>
          </a:p>
          <a:p>
            <a:pPr marL="285750" indent="-285750">
              <a:buFont typeface="Arial" panose="020B0604020202020204" pitchFamily="34" charset="0"/>
              <a:buChar char="•"/>
            </a:pPr>
            <a:r>
              <a:rPr lang="en-GB" sz="1600" dirty="0"/>
              <a:t>Do not waste additional time. The idea to have an open space for academics is ridiculous</a:t>
            </a:r>
          </a:p>
          <a:p>
            <a:pPr marL="285750" indent="-285750">
              <a:buFont typeface="Arial" panose="020B0604020202020204" pitchFamily="34" charset="0"/>
              <a:buChar char="•"/>
            </a:pPr>
            <a:r>
              <a:rPr lang="en-GB" sz="1600" dirty="0"/>
              <a:t>Introduce more floor to ceiling screening top provide some separation – </a:t>
            </a:r>
            <a:r>
              <a:rPr lang="en-GB" sz="1600" dirty="0">
                <a:solidFill>
                  <a:srgbClr val="7030A0"/>
                </a:solidFill>
              </a:rPr>
              <a:t>introduced more enclosed meeting spaces</a:t>
            </a:r>
            <a:endParaRPr lang="en-GB" sz="1600" dirty="0"/>
          </a:p>
          <a:p>
            <a:pPr marL="742950" lvl="1" indent="-285750">
              <a:buFont typeface="Arial" panose="020B0604020202020204" pitchFamily="34" charset="0"/>
              <a:buChar char="•"/>
            </a:pPr>
            <a:r>
              <a:rPr lang="en-GB" sz="1600" dirty="0"/>
              <a:t>Consider glass for provision of confidentiality but retain visibility</a:t>
            </a:r>
          </a:p>
          <a:p>
            <a:pPr marL="285750" indent="-285750">
              <a:buFont typeface="Arial" panose="020B0604020202020204" pitchFamily="34" charset="0"/>
              <a:buChar char="•"/>
            </a:pPr>
            <a:r>
              <a:rPr lang="en-GB" sz="1600" dirty="0"/>
              <a:t>Consider ways of increasing the interactions between groups of people rather than just individuals</a:t>
            </a:r>
          </a:p>
          <a:p>
            <a:pPr marL="285750" indent="-285750">
              <a:buFont typeface="Arial" panose="020B0604020202020204" pitchFamily="34" charset="0"/>
              <a:buChar char="•"/>
            </a:pPr>
            <a:r>
              <a:rPr lang="en-GB" sz="1600" dirty="0"/>
              <a:t>Power sockets in the study pods – </a:t>
            </a:r>
            <a:r>
              <a:rPr lang="en-GB" sz="1600" dirty="0">
                <a:solidFill>
                  <a:srgbClr val="7030A0"/>
                </a:solidFill>
              </a:rPr>
              <a:t>all focus areas to have power, data, monitor, keyboard and mouse</a:t>
            </a:r>
            <a:endParaRPr lang="en-GB" sz="1600" dirty="0"/>
          </a:p>
          <a:p>
            <a:pPr marL="285750" indent="-285750">
              <a:buFont typeface="Arial" panose="020B0604020202020204" pitchFamily="34" charset="0"/>
              <a:buChar char="•"/>
            </a:pPr>
            <a:r>
              <a:rPr lang="en-GB" sz="1600" dirty="0"/>
              <a:t>Block the noise from the tea point, consider a door – </a:t>
            </a:r>
            <a:r>
              <a:rPr lang="en-GB" sz="1600" dirty="0">
                <a:solidFill>
                  <a:srgbClr val="7030A0"/>
                </a:solidFill>
              </a:rPr>
              <a:t>layout changed to provide a block on the noise from the tea point</a:t>
            </a:r>
            <a:endParaRPr lang="en-GB" sz="1600" dirty="0"/>
          </a:p>
          <a:p>
            <a:pPr marL="285750" indent="-285750">
              <a:buFont typeface="Arial" panose="020B0604020202020204" pitchFamily="34" charset="0"/>
              <a:buChar char="•"/>
            </a:pPr>
            <a:r>
              <a:rPr lang="en-GB" sz="1600" dirty="0"/>
              <a:t>Resolve the wobbly screens – </a:t>
            </a:r>
            <a:r>
              <a:rPr lang="en-GB" sz="1600" dirty="0">
                <a:solidFill>
                  <a:srgbClr val="7030A0"/>
                </a:solidFill>
              </a:rPr>
              <a:t>monitor arms replaced</a:t>
            </a:r>
            <a:endParaRPr lang="en-GB" sz="1600" dirty="0"/>
          </a:p>
          <a:p>
            <a:pPr marL="285750" indent="-285750">
              <a:buFont typeface="Arial" panose="020B0604020202020204" pitchFamily="34" charset="0"/>
              <a:buChar char="•"/>
            </a:pPr>
            <a:r>
              <a:rPr lang="en-GB" sz="1600" dirty="0"/>
              <a:t>Move the sofas away from the desks - </a:t>
            </a:r>
            <a:r>
              <a:rPr lang="en-GB" sz="1600" dirty="0">
                <a:solidFill>
                  <a:srgbClr val="7030A0"/>
                </a:solidFill>
              </a:rPr>
              <a:t>done</a:t>
            </a:r>
            <a:endParaRPr lang="en-GB" sz="1600" dirty="0"/>
          </a:p>
          <a:p>
            <a:pPr marL="285750" indent="-285750">
              <a:buFont typeface="Arial" panose="020B0604020202020204" pitchFamily="34" charset="0"/>
              <a:buChar char="•"/>
            </a:pPr>
            <a:r>
              <a:rPr lang="en-GB" sz="1600" dirty="0"/>
              <a:t>Meet up at various points to discuss ground rules – </a:t>
            </a:r>
            <a:r>
              <a:rPr lang="en-GB" sz="1600" dirty="0">
                <a:solidFill>
                  <a:srgbClr val="7030A0"/>
                </a:solidFill>
              </a:rPr>
              <a:t>reemphasis at the start and will include in each of the open feedback sessions</a:t>
            </a:r>
            <a:endParaRPr lang="en-GB" sz="1600" dirty="0"/>
          </a:p>
          <a:p>
            <a:pPr marL="285750" indent="-285750">
              <a:buFont typeface="Arial" panose="020B0604020202020204" pitchFamily="34" charset="0"/>
              <a:buChar char="•"/>
            </a:pPr>
            <a:r>
              <a:rPr lang="en-GB" sz="1600" dirty="0"/>
              <a:t>Have more bookable rooms – </a:t>
            </a:r>
            <a:r>
              <a:rPr lang="en-GB" sz="1600" dirty="0">
                <a:solidFill>
                  <a:srgbClr val="7030A0"/>
                </a:solidFill>
              </a:rPr>
              <a:t>increased from 1 to 3 in Pilot 2</a:t>
            </a:r>
            <a:endParaRPr lang="en-GB" sz="1600" dirty="0"/>
          </a:p>
          <a:p>
            <a:pPr marL="285750" indent="-285750">
              <a:buFont typeface="Arial" panose="020B0604020202020204" pitchFamily="34" charset="0"/>
              <a:buChar char="•"/>
            </a:pPr>
            <a:r>
              <a:rPr lang="en-GB" sz="1600" dirty="0"/>
              <a:t>Copiers need replacing as not reliable – </a:t>
            </a:r>
            <a:r>
              <a:rPr lang="en-GB" sz="1600" dirty="0">
                <a:solidFill>
                  <a:srgbClr val="7030A0"/>
                </a:solidFill>
              </a:rPr>
              <a:t>under review</a:t>
            </a:r>
            <a:endParaRPr lang="en-GB" sz="1600" dirty="0"/>
          </a:p>
          <a:p>
            <a:pPr marL="285750" indent="-285750">
              <a:buFont typeface="Arial" panose="020B0604020202020204" pitchFamily="34" charset="0"/>
              <a:buChar char="•"/>
            </a:pPr>
            <a:r>
              <a:rPr lang="en-GB" sz="1600" dirty="0"/>
              <a:t>Secure post boxes for key individuals in the reception area for post dropped off</a:t>
            </a:r>
          </a:p>
          <a:p>
            <a:pPr marL="285750" indent="-285750">
              <a:buFont typeface="Arial" panose="020B0604020202020204" pitchFamily="34" charset="0"/>
              <a:buChar char="•"/>
            </a:pPr>
            <a:r>
              <a:rPr lang="en-GB" sz="1600" dirty="0"/>
              <a:t>Keep the office door open</a:t>
            </a:r>
          </a:p>
          <a:p>
            <a:pPr marL="285750" indent="-285750">
              <a:buFont typeface="Arial" panose="020B0604020202020204" pitchFamily="34" charset="0"/>
              <a:buChar char="•"/>
            </a:pPr>
            <a:r>
              <a:rPr lang="en-GB" sz="1600" dirty="0"/>
              <a:t>Dividers between student desks – </a:t>
            </a:r>
            <a:r>
              <a:rPr lang="en-GB" sz="1600" dirty="0">
                <a:solidFill>
                  <a:srgbClr val="7030A0"/>
                </a:solidFill>
              </a:rPr>
              <a:t>one group testing screening</a:t>
            </a:r>
            <a:endParaRPr lang="en-GB" sz="1600" dirty="0"/>
          </a:p>
          <a:p>
            <a:pPr marL="285750" indent="-285750">
              <a:buFont typeface="Arial" panose="020B0604020202020204" pitchFamily="34" charset="0"/>
              <a:buChar char="•"/>
            </a:pPr>
            <a:r>
              <a:rPr lang="en-GB" sz="1600" dirty="0"/>
              <a:t>Storage close to the workplace - </a:t>
            </a:r>
            <a:r>
              <a:rPr lang="en-GB" sz="1600" dirty="0">
                <a:solidFill>
                  <a:srgbClr val="7030A0"/>
                </a:solidFill>
              </a:rPr>
              <a:t>done</a:t>
            </a:r>
            <a:endParaRPr lang="en-GB" sz="1600" dirty="0"/>
          </a:p>
          <a:p>
            <a:pPr marL="285750" indent="-285750">
              <a:buFont typeface="Arial" panose="020B0604020202020204" pitchFamily="34" charset="0"/>
              <a:buChar char="•"/>
            </a:pPr>
            <a:r>
              <a:rPr lang="en-GB" sz="1600" dirty="0"/>
              <a:t>Academics need to isolate their space for sound for private conversations, phone and video calls, lecture video recording, etc – </a:t>
            </a:r>
            <a:r>
              <a:rPr lang="en-GB" sz="1600" dirty="0">
                <a:solidFill>
                  <a:srgbClr val="7030A0"/>
                </a:solidFill>
              </a:rPr>
              <a:t>spaces provided to enable these activities together with more screening for the desk area</a:t>
            </a:r>
            <a:endParaRPr lang="en-GB" sz="1600" dirty="0"/>
          </a:p>
          <a:p>
            <a:pPr marL="285750" indent="-285750">
              <a:buFont typeface="Arial" panose="020B0604020202020204" pitchFamily="34" charset="0"/>
              <a:buChar char="•"/>
            </a:pPr>
            <a:r>
              <a:rPr lang="en-GB" sz="1600" dirty="0"/>
              <a:t>More personalisation of the space – </a:t>
            </a:r>
            <a:r>
              <a:rPr lang="en-GB" sz="1600" dirty="0">
                <a:solidFill>
                  <a:srgbClr val="7030A0"/>
                </a:solidFill>
              </a:rPr>
              <a:t>seeking to have more display information/items of the work underway</a:t>
            </a:r>
            <a:endParaRPr lang="en-GB" sz="1600" dirty="0"/>
          </a:p>
          <a:p>
            <a:pPr marL="285750" indent="-285750">
              <a:buFont typeface="Arial" panose="020B0604020202020204" pitchFamily="34" charset="0"/>
              <a:buChar char="•"/>
            </a:pPr>
            <a:r>
              <a:rPr lang="en-GB" sz="1600" dirty="0"/>
              <a:t>Opportunity to review the quiet pod working in pilot 2 – </a:t>
            </a:r>
            <a:r>
              <a:rPr lang="en-GB" sz="1600" dirty="0">
                <a:solidFill>
                  <a:srgbClr val="7030A0"/>
                </a:solidFill>
              </a:rPr>
              <a:t>visits to the Pilot 2 space commence in February</a:t>
            </a:r>
            <a:endParaRPr lang="en-GB" sz="1600" dirty="0"/>
          </a:p>
        </p:txBody>
      </p:sp>
    </p:spTree>
    <p:extLst>
      <p:ext uri="{BB962C8B-B14F-4D97-AF65-F5344CB8AC3E}">
        <p14:creationId xmlns:p14="http://schemas.microsoft.com/office/powerpoint/2010/main" val="1737150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BD0782-4844-406B-A0CB-21C4428156A4}"/>
              </a:ext>
            </a:extLst>
          </p:cNvPr>
          <p:cNvSpPr>
            <a:spLocks noGrp="1"/>
          </p:cNvSpPr>
          <p:nvPr>
            <p:ph type="body" sz="quarter" idx="17"/>
          </p:nvPr>
        </p:nvSpPr>
        <p:spPr/>
        <p:txBody>
          <a:bodyPr/>
          <a:lstStyle/>
          <a:p>
            <a:endParaRPr lang="en-GB" dirty="0"/>
          </a:p>
        </p:txBody>
      </p:sp>
      <p:sp>
        <p:nvSpPr>
          <p:cNvPr id="2" name="Slide Number Placeholder 1">
            <a:extLst>
              <a:ext uri="{FF2B5EF4-FFF2-40B4-BE49-F238E27FC236}">
                <a16:creationId xmlns:a16="http://schemas.microsoft.com/office/drawing/2014/main" id="{DA84811D-50A8-4252-AC58-53D586395010}"/>
              </a:ext>
            </a:extLst>
          </p:cNvPr>
          <p:cNvSpPr>
            <a:spLocks noGrp="1"/>
          </p:cNvSpPr>
          <p:nvPr>
            <p:ph type="sldNum" sz="quarter" idx="18"/>
          </p:nvPr>
        </p:nvSpPr>
        <p:spPr/>
        <p:txBody>
          <a:bodyPr/>
          <a:lstStyle/>
          <a:p>
            <a:fld id="{9350A4DD-A22B-49B1-926C-965716516F84}" type="slidenum">
              <a:rPr lang="en-GB" smtClean="0"/>
              <a:pPr/>
              <a:t>83</a:t>
            </a:fld>
            <a:endParaRPr lang="en-GB" dirty="0"/>
          </a:p>
        </p:txBody>
      </p:sp>
    </p:spTree>
    <p:extLst>
      <p:ext uri="{BB962C8B-B14F-4D97-AF65-F5344CB8AC3E}">
        <p14:creationId xmlns:p14="http://schemas.microsoft.com/office/powerpoint/2010/main" val="1542575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FA04D3-36FD-4F03-8CA9-92ED75B90F5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50A4DD-A22B-49B1-926C-965716516F84}" type="slidenum">
              <a:rPr kumimoji="0" lang="en-GB" sz="1200" b="0" i="0" u="none" strike="noStrike" kern="1200" cap="none" spc="0" normalizeH="0" baseline="0" noProof="0" smtClean="0">
                <a:ln>
                  <a:noFill/>
                </a:ln>
                <a:solidFill>
                  <a:srgbClr val="3C3C3C"/>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8BFB0D1-2E41-4D7F-9E04-C6F9340D252C}"/>
              </a:ext>
            </a:extLst>
          </p:cNvPr>
          <p:cNvSpPr>
            <a:spLocks noGrp="1"/>
          </p:cNvSpPr>
          <p:nvPr>
            <p:ph type="ftr" sz="quarter" idx="19"/>
          </p:nvPr>
        </p:nvSpPr>
        <p:spPr>
          <a:xfrm>
            <a:off x="2109775" y="66674"/>
            <a:ext cx="3373455" cy="39406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C5C5C"/>
                </a:solidFill>
                <a:effectLst/>
                <a:uLnTx/>
                <a:uFillTx/>
                <a:latin typeface="Calibri Light" panose="020F0302020204030204"/>
                <a:ea typeface="+mn-ea"/>
                <a:cs typeface="+mn-cs"/>
              </a:rPr>
              <a:t>WHAT WE FOUND</a:t>
            </a:r>
          </a:p>
        </p:txBody>
      </p:sp>
      <p:sp>
        <p:nvSpPr>
          <p:cNvPr id="18" name="Text Placeholder 1">
            <a:extLst>
              <a:ext uri="{FF2B5EF4-FFF2-40B4-BE49-F238E27FC236}">
                <a16:creationId xmlns:a16="http://schemas.microsoft.com/office/drawing/2014/main" id="{7DF36747-7073-4692-A08B-70EA5F78BBC5}"/>
              </a:ext>
            </a:extLst>
          </p:cNvPr>
          <p:cNvSpPr>
            <a:spLocks noGrp="1"/>
          </p:cNvSpPr>
          <p:nvPr>
            <p:ph type="body" sz="quarter" idx="17"/>
          </p:nvPr>
        </p:nvSpPr>
        <p:spPr>
          <a:xfrm>
            <a:off x="6341165" y="133350"/>
            <a:ext cx="4005464" cy="307975"/>
          </a:xfrm>
        </p:spPr>
        <p:txBody>
          <a:bodyPr/>
          <a:lstStyle/>
          <a:p>
            <a:r>
              <a:rPr lang="en-US" dirty="0"/>
              <a:t>SUMMARY OF FINDINGS FROM SURVEYS AND ENGAGEMENTS </a:t>
            </a:r>
          </a:p>
        </p:txBody>
      </p:sp>
      <p:sp>
        <p:nvSpPr>
          <p:cNvPr id="35" name="Rectangle 34">
            <a:extLst>
              <a:ext uri="{FF2B5EF4-FFF2-40B4-BE49-F238E27FC236}">
                <a16:creationId xmlns:a16="http://schemas.microsoft.com/office/drawing/2014/main" id="{74C59C11-A557-49BB-8661-6DF01E686DEF}"/>
              </a:ext>
            </a:extLst>
          </p:cNvPr>
          <p:cNvSpPr/>
          <p:nvPr/>
        </p:nvSpPr>
        <p:spPr>
          <a:xfrm>
            <a:off x="921254" y="653605"/>
            <a:ext cx="8386693" cy="420754"/>
          </a:xfrm>
          <a:prstGeom prst="rect">
            <a:avLst/>
          </a:prstGeom>
          <a:solidFill>
            <a:srgbClr val="E5701C"/>
          </a:solidFill>
        </p:spPr>
        <p:txBody>
          <a:bodyPr wrap="square"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alibri" panose="020F0502020204030204"/>
                <a:ea typeface="+mn-ea"/>
                <a:cs typeface="+mn-cs"/>
              </a:rPr>
              <a:t>No preconception as to what is right</a:t>
            </a:r>
          </a:p>
        </p:txBody>
      </p:sp>
      <p:sp>
        <p:nvSpPr>
          <p:cNvPr id="14" name="Rectangle: Rounded Corners 13">
            <a:extLst>
              <a:ext uri="{FF2B5EF4-FFF2-40B4-BE49-F238E27FC236}">
                <a16:creationId xmlns:a16="http://schemas.microsoft.com/office/drawing/2014/main" id="{8C95F926-84C8-409E-849A-96EC8E3DAF13}"/>
              </a:ext>
            </a:extLst>
          </p:cNvPr>
          <p:cNvSpPr/>
          <p:nvPr/>
        </p:nvSpPr>
        <p:spPr>
          <a:xfrm>
            <a:off x="646175" y="1286639"/>
            <a:ext cx="9145641" cy="1446623"/>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rPr>
              <a:t>Impact for MECD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3C3C3C"/>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When using a kit of parts approach the development approach should be developed to enable teams to understand how the requirements of their work will be met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rPr>
              <a:t>Importance of a cohesive delivery team to ensure that the “working by 10:00 on day 1” promise is kept.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C3C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7479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TYPE" val="SlideNumber"/>
</p:tagLst>
</file>

<file path=ppt/theme/theme1.xml><?xml version="1.0" encoding="utf-8"?>
<a:theme xmlns:a="http://schemas.openxmlformats.org/drawingml/2006/main" name="Office Theme">
  <a:themeElements>
    <a:clrScheme name="Custom 3">
      <a:dk1>
        <a:srgbClr val="3C3C3C"/>
      </a:dk1>
      <a:lt1>
        <a:srgbClr val="FFFFFF"/>
      </a:lt1>
      <a:dk2>
        <a:srgbClr val="5C5C5C"/>
      </a:dk2>
      <a:lt2>
        <a:srgbClr val="DADADA"/>
      </a:lt2>
      <a:accent1>
        <a:srgbClr val="E5701C"/>
      </a:accent1>
      <a:accent2>
        <a:srgbClr val="3C3C3C"/>
      </a:accent2>
      <a:accent3>
        <a:srgbClr val="5C5C5C"/>
      </a:accent3>
      <a:accent4>
        <a:srgbClr val="EFEFEF"/>
      </a:accent4>
      <a:accent5>
        <a:srgbClr val="EBE8E0"/>
      </a:accent5>
      <a:accent6>
        <a:srgbClr val="EFEFEF"/>
      </a:accent6>
      <a:hlink>
        <a:srgbClr val="E5701C"/>
      </a:hlink>
      <a:folHlink>
        <a:srgbClr val="EBE8E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WA Tempate 08 March_PRESENTATION.potx" id="{7FD41128-D9A1-457C-8C7F-91DE3F15A291}" vid="{6CF69603-16F4-4320-80E0-596D0BA3B4E8}"/>
    </a:ext>
  </a:extLst>
</a:theme>
</file>

<file path=ppt/theme/theme2.xml><?xml version="1.0" encoding="utf-8"?>
<a:theme xmlns:a="http://schemas.openxmlformats.org/drawingml/2006/main" name="1_Office Theme">
  <a:themeElements>
    <a:clrScheme name="Custom 3">
      <a:dk1>
        <a:srgbClr val="3C3C3C"/>
      </a:dk1>
      <a:lt1>
        <a:srgbClr val="FFFFFF"/>
      </a:lt1>
      <a:dk2>
        <a:srgbClr val="5C5C5C"/>
      </a:dk2>
      <a:lt2>
        <a:srgbClr val="DADADA"/>
      </a:lt2>
      <a:accent1>
        <a:srgbClr val="E5701C"/>
      </a:accent1>
      <a:accent2>
        <a:srgbClr val="3C3C3C"/>
      </a:accent2>
      <a:accent3>
        <a:srgbClr val="5C5C5C"/>
      </a:accent3>
      <a:accent4>
        <a:srgbClr val="EFEFEF"/>
      </a:accent4>
      <a:accent5>
        <a:srgbClr val="EBE8E0"/>
      </a:accent5>
      <a:accent6>
        <a:srgbClr val="EFEFEF"/>
      </a:accent6>
      <a:hlink>
        <a:srgbClr val="E5701C"/>
      </a:hlink>
      <a:folHlink>
        <a:srgbClr val="EBE8E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WA Tempate 08 March_PRESENTATION.potx" id="{7FD41128-D9A1-457C-8C7F-91DE3F15A291}" vid="{6CF69603-16F4-4320-80E0-596D0BA3B4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6217C4D6C49B40A5F9C7E7A5EEE31E" ma:contentTypeVersion="6" ma:contentTypeDescription="Create a new document." ma:contentTypeScope="" ma:versionID="dc4f05ac21bfbede9ab78d129c5318c3">
  <xsd:schema xmlns:xsd="http://www.w3.org/2001/XMLSchema" xmlns:xs="http://www.w3.org/2001/XMLSchema" xmlns:p="http://schemas.microsoft.com/office/2006/metadata/properties" xmlns:ns2="0015c1b2-a31a-4c7b-864b-d4e103f429dd" targetNamespace="http://schemas.microsoft.com/office/2006/metadata/properties" ma:root="true" ma:fieldsID="fa0add9bf72abedcd473bfe51ade25ce" ns2:_="">
    <xsd:import namespace="0015c1b2-a31a-4c7b-864b-d4e103f429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15c1b2-a31a-4c7b-864b-d4e103f429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329E51-B108-475C-8A61-30B692503E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15c1b2-a31a-4c7b-864b-d4e103f429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B69959-4811-4D94-9B96-453333ABD3AA}">
  <ds:schemaRefs>
    <ds:schemaRef ds:uri="http://schemas.microsoft.com/sharepoint/v3/contenttype/forms"/>
  </ds:schemaRefs>
</ds:datastoreItem>
</file>

<file path=customXml/itemProps3.xml><?xml version="1.0" encoding="utf-8"?>
<ds:datastoreItem xmlns:ds="http://schemas.openxmlformats.org/officeDocument/2006/customXml" ds:itemID="{5DE7D439-014E-4AE0-AD7E-91BA68C92915}">
  <ds:schemaRefs>
    <ds:schemaRef ds:uri="http://schemas.microsoft.com/office/2006/metadata/properties"/>
    <ds:schemaRef ds:uri="http://purl.org/dc/terms/"/>
    <ds:schemaRef ds:uri="0015c1b2-a31a-4c7b-864b-d4e103f429dd"/>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14032</TotalTime>
  <Words>11519</Words>
  <Application>Microsoft Office PowerPoint</Application>
  <PresentationFormat>Custom</PresentationFormat>
  <Paragraphs>2050</Paragraphs>
  <Slides>83</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83</vt:i4>
      </vt:variant>
    </vt:vector>
  </HeadingPairs>
  <TitlesOfParts>
    <vt:vector size="90" baseType="lpstr">
      <vt:lpstr>Arial</vt:lpstr>
      <vt:lpstr>Calibri</vt:lpstr>
      <vt:lpstr>Calibri Light</vt:lpstr>
      <vt:lpstr>SwissReSans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Perrin</dc:creator>
  <cp:lastModifiedBy>Rachel Dyson</cp:lastModifiedBy>
  <cp:revision>344</cp:revision>
  <cp:lastPrinted>2019-01-31T15:59:16Z</cp:lastPrinted>
  <dcterms:modified xsi:type="dcterms:W3CDTF">2019-05-13T14:19:21Z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0x010100626217C4D6C49B40A5F9C7E7A5EEE31E</vt:lpwstr>
  </property>
</Properties>
</file>