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7" r:id="rId3"/>
    <p:sldId id="256" r:id="rId4"/>
    <p:sldId id="262" r:id="rId5"/>
    <p:sldId id="266" r:id="rId6"/>
    <p:sldId id="261" r:id="rId7"/>
    <p:sldId id="264" r:id="rId8"/>
    <p:sldId id="257" r:id="rId9"/>
    <p:sldId id="263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653" autoAdjust="0"/>
  </p:normalViewPr>
  <p:slideViewPr>
    <p:cSldViewPr>
      <p:cViewPr varScale="1">
        <p:scale>
          <a:sx n="111" d="100"/>
          <a:sy n="111" d="100"/>
        </p:scale>
        <p:origin x="-161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4FD78-D68F-4B63-B571-A1D3EEEE52CD}" type="datetimeFigureOut">
              <a:rPr lang="en-GB" smtClean="0"/>
              <a:pPr/>
              <a:t>28/11/2012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5B6AB-0A7C-4BB8-A5C5-01E9B9E5BD4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4FD78-D68F-4B63-B571-A1D3EEEE52CD}" type="datetimeFigureOut">
              <a:rPr lang="en-GB" smtClean="0"/>
              <a:pPr/>
              <a:t>28/11/2012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5B6AB-0A7C-4BB8-A5C5-01E9B9E5BD4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4FD78-D68F-4B63-B571-A1D3EEEE52CD}" type="datetimeFigureOut">
              <a:rPr lang="en-GB" smtClean="0"/>
              <a:pPr/>
              <a:t>28/11/2012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5B6AB-0A7C-4BB8-A5C5-01E9B9E5BD4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4FD78-D68F-4B63-B571-A1D3EEEE52CD}" type="datetimeFigureOut">
              <a:rPr lang="en-GB" smtClean="0"/>
              <a:pPr/>
              <a:t>28/11/2012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5B6AB-0A7C-4BB8-A5C5-01E9B9E5BD4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4FD78-D68F-4B63-B571-A1D3EEEE52CD}" type="datetimeFigureOut">
              <a:rPr lang="en-GB" smtClean="0"/>
              <a:pPr/>
              <a:t>28/11/2012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5B6AB-0A7C-4BB8-A5C5-01E9B9E5BD4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4FD78-D68F-4B63-B571-A1D3EEEE52CD}" type="datetimeFigureOut">
              <a:rPr lang="en-GB" smtClean="0"/>
              <a:pPr/>
              <a:t>28/11/2012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5B6AB-0A7C-4BB8-A5C5-01E9B9E5BD4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4FD78-D68F-4B63-B571-A1D3EEEE52CD}" type="datetimeFigureOut">
              <a:rPr lang="en-GB" smtClean="0"/>
              <a:pPr/>
              <a:t>28/11/2012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5B6AB-0A7C-4BB8-A5C5-01E9B9E5BD4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4FD78-D68F-4B63-B571-A1D3EEEE52CD}" type="datetimeFigureOut">
              <a:rPr lang="en-GB" smtClean="0"/>
              <a:pPr/>
              <a:t>28/11/2012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5B6AB-0A7C-4BB8-A5C5-01E9B9E5BD4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4FD78-D68F-4B63-B571-A1D3EEEE52CD}" type="datetimeFigureOut">
              <a:rPr lang="en-GB" smtClean="0"/>
              <a:pPr/>
              <a:t>28/11/2012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5B6AB-0A7C-4BB8-A5C5-01E9B9E5BD4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4FD78-D68F-4B63-B571-A1D3EEEE52CD}" type="datetimeFigureOut">
              <a:rPr lang="en-GB" smtClean="0"/>
              <a:pPr/>
              <a:t>28/11/2012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5B6AB-0A7C-4BB8-A5C5-01E9B9E5BD4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4FD78-D68F-4B63-B571-A1D3EEEE52CD}" type="datetimeFigureOut">
              <a:rPr lang="en-GB" smtClean="0"/>
              <a:pPr/>
              <a:t>28/11/2012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5B6AB-0A7C-4BB8-A5C5-01E9B9E5BD4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84FD78-D68F-4B63-B571-A1D3EEEE52CD}" type="datetimeFigureOut">
              <a:rPr lang="en-GB" smtClean="0"/>
              <a:pPr/>
              <a:t>28/11/2012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45B6AB-0A7C-4BB8-A5C5-01E9B9E5BD45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rand_ppt_back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Picture 1" descr="ltdspacelogo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986" y="405720"/>
            <a:ext cx="1798380" cy="89919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99592" y="3068960"/>
            <a:ext cx="7839069" cy="31085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smtClean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Events </a:t>
            </a:r>
            <a:r>
              <a:rPr lang="en-GB" sz="2800" dirty="0" smtClean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system – Integrating event information</a:t>
            </a:r>
          </a:p>
          <a:p>
            <a:r>
              <a:rPr lang="en-GB" dirty="0" smtClean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/>
            </a:r>
            <a:br>
              <a:rPr lang="en-GB" dirty="0" smtClean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</a:br>
            <a:endParaRPr lang="en-GB" dirty="0" smtClean="0">
              <a:solidFill>
                <a:schemeClr val="bg1"/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  <a:p>
            <a:r>
              <a:rPr lang="en-GB" dirty="0" smtClean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/>
            </a:r>
            <a:br>
              <a:rPr lang="en-GB" dirty="0" smtClean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</a:br>
            <a:r>
              <a:rPr lang="en-GB" dirty="0" smtClean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2</a:t>
            </a:r>
            <a:r>
              <a:rPr lang="en-GB" baseline="30000" dirty="0" smtClean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nd</a:t>
            </a:r>
            <a:r>
              <a:rPr lang="en-GB" dirty="0" smtClean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University Web Network meeting</a:t>
            </a:r>
          </a:p>
          <a:p>
            <a:r>
              <a:rPr lang="en-GB" dirty="0" smtClean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20 November 2012</a:t>
            </a:r>
          </a:p>
          <a:p>
            <a:endParaRPr lang="en-GB" dirty="0" smtClean="0">
              <a:solidFill>
                <a:schemeClr val="bg1"/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  <a:p>
            <a:endParaRPr lang="en-GB" dirty="0" smtClean="0">
              <a:solidFill>
                <a:schemeClr val="bg1"/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  <a:p>
            <a:endParaRPr lang="en-GB" dirty="0" smtClean="0">
              <a:solidFill>
                <a:schemeClr val="bg1"/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  <a:p>
            <a:r>
              <a:rPr lang="en-GB" sz="1200" dirty="0" smtClean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By Milena </a:t>
            </a:r>
            <a:r>
              <a:rPr lang="en-GB" sz="1200" dirty="0" err="1" smtClean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Cimmarrusti</a:t>
            </a:r>
            <a:r>
              <a:rPr lang="en-GB" sz="1200" dirty="0" smtClean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-Davila</a:t>
            </a:r>
            <a:br>
              <a:rPr lang="en-GB" sz="1200" dirty="0" smtClean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</a:br>
            <a:r>
              <a:rPr lang="en-GB" sz="1200" dirty="0" smtClean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University Marketing</a:t>
            </a:r>
          </a:p>
        </p:txBody>
      </p:sp>
    </p:spTree>
    <p:extLst>
      <p:ext uri="{BB962C8B-B14F-4D97-AF65-F5344CB8AC3E}">
        <p14:creationId xmlns="" xmlns:p14="http://schemas.microsoft.com/office/powerpoint/2010/main" val="1402797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 descr="brand_ppt_back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26" name="Picture 2" descr="https://encrypted-tbn3.gstatic.com/images?q=tbn:ANd9GcTo1RIXjTUZBsyCxDpY_m1PBup0VLHvvfoHz7ZZlrBJyGD1jJ9Tc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2708920"/>
            <a:ext cx="2619375" cy="1743076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</p:pic>
      <p:sp>
        <p:nvSpPr>
          <p:cNvPr id="6" name="TextBox 5"/>
          <p:cNvSpPr txBox="1"/>
          <p:nvPr/>
        </p:nvSpPr>
        <p:spPr>
          <a:xfrm>
            <a:off x="1331640" y="1340768"/>
            <a:ext cx="584166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 smtClean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Dozens of public events take place </a:t>
            </a:r>
            <a:br>
              <a:rPr lang="en-GB" sz="2800" dirty="0" smtClean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</a:br>
            <a:r>
              <a:rPr lang="en-GB" sz="2800" dirty="0" smtClean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around campus every day...</a:t>
            </a:r>
            <a:endParaRPr lang="en-GB" sz="2800" dirty="0">
              <a:solidFill>
                <a:schemeClr val="bg1"/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p:pic>
        <p:nvPicPr>
          <p:cNvPr id="1028" name="Picture 4" descr="Whitworth Art Gallery 2012. Photo WeAreTape.co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39952" y="2492896"/>
            <a:ext cx="2508822" cy="1512168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</p:pic>
      <p:pic>
        <p:nvPicPr>
          <p:cNvPr id="1030" name="Picture 6" descr="image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80112" y="4221088"/>
            <a:ext cx="2304256" cy="2304256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</p:pic>
      <p:pic>
        <p:nvPicPr>
          <p:cNvPr id="1032" name="Picture 8" descr="https://encrypted-tbn0.gstatic.com/images?q=tbn:ANd9GcR5tUWk4HVzaNWbZ9CbXs1xgKKuNmR9q2FxcNVuSTaNQOYbe5A87Q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339752" y="4725144"/>
            <a:ext cx="2667000" cy="171450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</p:pic>
      <p:pic>
        <p:nvPicPr>
          <p:cNvPr id="10" name="Picture 9" descr="ltdspacelogo.p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986" y="405720"/>
            <a:ext cx="1798380" cy="89919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rand_ppt_back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539552" y="2945850"/>
            <a:ext cx="8331453" cy="3293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en-GB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Open Sans" pitchFamily="34" charset="0"/>
                <a:ea typeface="Open Sans" pitchFamily="34" charset="0"/>
                <a:cs typeface="Open Sans" pitchFamily="34" charset="0"/>
              </a:rPr>
              <a:t>To provide an effective solution for the collection of information on events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endParaRPr lang="en-GB" dirty="0" smtClean="0">
              <a:solidFill>
                <a:schemeClr val="bg1"/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kumimoji="0" lang="en-GB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Open Sans" pitchFamily="34" charset="0"/>
              <a:ea typeface="Open Sans" pitchFamily="34" charset="0"/>
              <a:cs typeface="Open Sans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en-GB" b="0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Open Sans" pitchFamily="34" charset="0"/>
                <a:ea typeface="Open Sans" pitchFamily="34" charset="0"/>
                <a:cs typeface="Open Sans" pitchFamily="34" charset="0"/>
              </a:rPr>
              <a:t> To </a:t>
            </a:r>
            <a:r>
              <a:rPr kumimoji="0" lang="en-GB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Open Sans" pitchFamily="34" charset="0"/>
                <a:ea typeface="Open Sans" pitchFamily="34" charset="0"/>
                <a:cs typeface="Open Sans" pitchFamily="34" charset="0"/>
              </a:rPr>
              <a:t>improve the quality of data collected</a:t>
            </a:r>
            <a:br>
              <a:rPr kumimoji="0" lang="en-GB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Open Sans" pitchFamily="34" charset="0"/>
                <a:ea typeface="Open Sans" pitchFamily="34" charset="0"/>
                <a:cs typeface="Open Sans" pitchFamily="34" charset="0"/>
              </a:rPr>
            </a:br>
            <a:r>
              <a:rPr kumimoji="0" lang="en-GB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Open Sans" pitchFamily="34" charset="0"/>
                <a:ea typeface="Open Sans" pitchFamily="34" charset="0"/>
                <a:cs typeface="Open Sans" pitchFamily="34" charset="0"/>
              </a:rPr>
              <a:t/>
            </a:r>
            <a:br>
              <a:rPr kumimoji="0" lang="en-GB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Open Sans" pitchFamily="34" charset="0"/>
                <a:ea typeface="Open Sans" pitchFamily="34" charset="0"/>
                <a:cs typeface="Open Sans" pitchFamily="34" charset="0"/>
              </a:rPr>
            </a:br>
            <a:endParaRPr kumimoji="0" lang="en-GB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Open Sans" pitchFamily="34" charset="0"/>
              <a:ea typeface="Open Sans" pitchFamily="34" charset="0"/>
              <a:cs typeface="Open Sans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en-GB" dirty="0" smtClean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To provide a single source of information on events which can be </a:t>
            </a:r>
            <a:r>
              <a:rPr lang="en-GB" dirty="0" smtClean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reused </a:t>
            </a:r>
            <a:r>
              <a:rPr lang="en-GB" dirty="0" smtClean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on University websites and other digital resources </a:t>
            </a:r>
            <a:r>
              <a:rPr lang="en-GB" sz="1600" dirty="0" smtClean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/>
            </a:r>
            <a:br>
              <a:rPr lang="en-GB" sz="1600" dirty="0" smtClean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</a:br>
            <a:endParaRPr lang="en-GB" sz="1600" dirty="0" smtClean="0">
              <a:solidFill>
                <a:schemeClr val="bg1"/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Open Sans" pitchFamily="34" charset="0"/>
                <a:ea typeface="Open Sans" pitchFamily="34" charset="0"/>
                <a:cs typeface="Open Sans" pitchFamily="34" charset="0"/>
              </a:rPr>
              <a:t/>
            </a:r>
            <a:b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Open Sans" pitchFamily="34" charset="0"/>
                <a:ea typeface="Open Sans" pitchFamily="34" charset="0"/>
                <a:cs typeface="Open Sans" pitchFamily="34" charset="0"/>
              </a:rPr>
            </a:b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Open Sans" pitchFamily="34" charset="0"/>
                <a:ea typeface="Open Sans" pitchFamily="34" charset="0"/>
                <a:cs typeface="Open Sans" pitchFamily="34" charset="0"/>
              </a:rPr>
              <a:t/>
            </a:r>
            <a:b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Open Sans" pitchFamily="34" charset="0"/>
                <a:ea typeface="Open Sans" pitchFamily="34" charset="0"/>
                <a:cs typeface="Open Sans" pitchFamily="34" charset="0"/>
              </a:rPr>
            </a:br>
            <a:endParaRPr kumimoji="0" lang="en-GB" sz="16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5576" y="1556792"/>
            <a:ext cx="364234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 smtClean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Need for a University </a:t>
            </a:r>
          </a:p>
          <a:p>
            <a:r>
              <a:rPr lang="en-GB" sz="2800" dirty="0" smtClean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events system...</a:t>
            </a:r>
            <a:endParaRPr lang="en-GB" sz="2800" dirty="0">
              <a:solidFill>
                <a:schemeClr val="bg1"/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p:pic>
        <p:nvPicPr>
          <p:cNvPr id="6" name="Picture 2" descr="https://encrypted-tbn3.gstatic.com/images?q=tbn:ANd9GcTo1RIXjTUZBsyCxDpY_m1PBup0VLHvvfoHz7ZZlrBJyGD1jJ9Tc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0072" y="620688"/>
            <a:ext cx="2619375" cy="1743076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</p:pic>
      <p:pic>
        <p:nvPicPr>
          <p:cNvPr id="7" name="Picture 6" descr="ltdspacelogo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986" y="405720"/>
            <a:ext cx="1798380" cy="8991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 descr="brand_ppt_back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987824" y="548680"/>
            <a:ext cx="37001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 smtClean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Columba (previously)</a:t>
            </a:r>
            <a:endParaRPr lang="en-GB" sz="2800" dirty="0">
              <a:solidFill>
                <a:schemeClr val="bg1"/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7544" y="1844824"/>
            <a:ext cx="684076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GB" dirty="0" smtClean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Rolled out to very few departments</a:t>
            </a:r>
          </a:p>
          <a:p>
            <a:pPr>
              <a:buFont typeface="Wingdings" pitchFamily="2" charset="2"/>
              <a:buChar char="Ø"/>
            </a:pPr>
            <a:endParaRPr lang="en-GB" dirty="0" smtClean="0">
              <a:solidFill>
                <a:schemeClr val="bg1"/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GB" dirty="0" smtClean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Event upload form was complex </a:t>
            </a:r>
          </a:p>
          <a:p>
            <a:pPr>
              <a:buFont typeface="Wingdings" pitchFamily="2" charset="2"/>
              <a:buChar char="Ø"/>
            </a:pPr>
            <a:endParaRPr lang="en-GB" dirty="0" smtClean="0">
              <a:solidFill>
                <a:schemeClr val="bg1"/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GB" dirty="0" smtClean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Public calendar website (displaying event information) needed a refresh</a:t>
            </a:r>
          </a:p>
          <a:p>
            <a:pPr>
              <a:buFont typeface="Wingdings" pitchFamily="2" charset="2"/>
              <a:buChar char="Ø"/>
            </a:pPr>
            <a:endParaRPr lang="en-GB" dirty="0" smtClean="0">
              <a:solidFill>
                <a:schemeClr val="bg1"/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GB" dirty="0" smtClean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No social media functionality, no way to tag events</a:t>
            </a:r>
            <a:br>
              <a:rPr lang="en-GB" dirty="0" smtClean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</a:br>
            <a:endParaRPr lang="en-GB" dirty="0" smtClean="0">
              <a:solidFill>
                <a:schemeClr val="bg1"/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  <a:p>
            <a:pPr>
              <a:buFont typeface="Wingdings" pitchFamily="2" charset="2"/>
              <a:buChar char="Ø"/>
            </a:pPr>
            <a:endParaRPr lang="en-GB" dirty="0" smtClean="0">
              <a:solidFill>
                <a:schemeClr val="bg1"/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GB" dirty="0" smtClean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Consultation  with current users and potential adopters of the system to find out:</a:t>
            </a:r>
          </a:p>
          <a:p>
            <a:pPr>
              <a:buFont typeface="Wingdings" pitchFamily="2" charset="2"/>
              <a:buChar char="Ø"/>
            </a:pPr>
            <a:endParaRPr lang="en-GB" dirty="0" smtClean="0">
              <a:solidFill>
                <a:schemeClr val="bg1"/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en-GB" dirty="0" smtClean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What was working and not</a:t>
            </a:r>
          </a:p>
          <a:p>
            <a:pPr lvl="1">
              <a:buFont typeface="Wingdings" pitchFamily="2" charset="2"/>
              <a:buChar char="Ø"/>
            </a:pPr>
            <a:r>
              <a:rPr lang="en-GB" dirty="0" smtClean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Improvements and requirements</a:t>
            </a:r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9" name="Picture 8" descr="ltdspacelogo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986" y="405720"/>
            <a:ext cx="1798380" cy="89919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 descr="brand_ppt_back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95537" y="1484784"/>
            <a:ext cx="7200799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n-GB" dirty="0" smtClean="0">
                <a:solidFill>
                  <a:schemeClr val="bg1"/>
                </a:solidFill>
                <a:latin typeface="Open Sans"/>
              </a:rPr>
              <a:t>A better, more simple form</a:t>
            </a:r>
          </a:p>
          <a:p>
            <a:pPr>
              <a:buFont typeface="Wingdings" pitchFamily="2" charset="2"/>
              <a:buChar char="ü"/>
            </a:pPr>
            <a:endParaRPr lang="en-GB" dirty="0" smtClean="0">
              <a:solidFill>
                <a:schemeClr val="bg1"/>
              </a:solidFill>
              <a:latin typeface="Open Sans"/>
            </a:endParaRPr>
          </a:p>
          <a:p>
            <a:pPr>
              <a:buFont typeface="Wingdings" pitchFamily="2" charset="2"/>
              <a:buChar char="ü"/>
            </a:pPr>
            <a:r>
              <a:rPr lang="en-GB" dirty="0" smtClean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Uptake has been much better </a:t>
            </a:r>
            <a:br>
              <a:rPr lang="en-GB" dirty="0" smtClean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</a:br>
            <a:r>
              <a:rPr lang="en-GB" dirty="0" smtClean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than previously</a:t>
            </a:r>
          </a:p>
          <a:p>
            <a:pPr>
              <a:buFont typeface="Wingdings" pitchFamily="2" charset="2"/>
              <a:buChar char="Ø"/>
            </a:pPr>
            <a:endParaRPr lang="en-GB" dirty="0" smtClean="0">
              <a:solidFill>
                <a:schemeClr val="bg1"/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  <a:p>
            <a:pPr>
              <a:buFont typeface="Wingdings" pitchFamily="2" charset="2"/>
              <a:buChar char="ü"/>
            </a:pPr>
            <a:endParaRPr lang="en-GB" dirty="0" smtClean="0">
              <a:solidFill>
                <a:schemeClr val="bg1"/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  <a:p>
            <a:pPr>
              <a:buFont typeface="Wingdings" pitchFamily="2" charset="2"/>
              <a:buChar char="ü"/>
            </a:pPr>
            <a:endParaRPr lang="en-GB" dirty="0" smtClean="0">
              <a:solidFill>
                <a:schemeClr val="bg1"/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GB" dirty="0" smtClean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Rolling out the system </a:t>
            </a:r>
            <a:br>
              <a:rPr lang="en-GB" dirty="0" smtClean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</a:br>
            <a:r>
              <a:rPr lang="en-GB" dirty="0" smtClean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in two stages:</a:t>
            </a:r>
            <a:br>
              <a:rPr lang="en-GB" dirty="0" smtClean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</a:br>
            <a:endParaRPr lang="en-GB" dirty="0" smtClean="0">
              <a:solidFill>
                <a:schemeClr val="bg1"/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  <a:p>
            <a:pPr lvl="1">
              <a:buFont typeface="Wingdings" pitchFamily="2" charset="2"/>
              <a:buChar char="ü"/>
            </a:pPr>
            <a:endParaRPr lang="en-GB" dirty="0" smtClean="0">
              <a:solidFill>
                <a:schemeClr val="bg1"/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  <a:p>
            <a:pPr lvl="1">
              <a:buFont typeface="Wingdings" pitchFamily="2" charset="2"/>
              <a:buChar char="ü"/>
            </a:pPr>
            <a:r>
              <a:rPr lang="en-GB" dirty="0" smtClean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Users will be able to add information on the system straightaway </a:t>
            </a:r>
            <a:r>
              <a:rPr lang="en-GB" dirty="0" smtClean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  <a:sym typeface="Wingdings" pitchFamily="2" charset="2"/>
              </a:rPr>
              <a:t> public calendar site</a:t>
            </a:r>
          </a:p>
          <a:p>
            <a:pPr lvl="1">
              <a:buFont typeface="Wingdings" pitchFamily="2" charset="2"/>
              <a:buChar char="ü"/>
            </a:pPr>
            <a:r>
              <a:rPr lang="en-GB" dirty="0" smtClean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  <a:sym typeface="Wingdings" pitchFamily="2" charset="2"/>
              </a:rPr>
              <a:t> Working together with faculties and visitor attractions to  help integrate Columba data on their websites by using xml feeds provided by the system</a:t>
            </a:r>
            <a:endParaRPr lang="en-GB" dirty="0" smtClean="0">
              <a:solidFill>
                <a:schemeClr val="bg1"/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  <a:p>
            <a:pPr>
              <a:buFont typeface="Wingdings" pitchFamily="2" charset="2"/>
              <a:buChar char="Ø"/>
            </a:pPr>
            <a:endParaRPr lang="en-GB" dirty="0" smtClean="0">
              <a:solidFill>
                <a:schemeClr val="bg1"/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  <a:p>
            <a:pPr>
              <a:buFont typeface="Wingdings" pitchFamily="2" charset="2"/>
              <a:buChar char="Ø"/>
            </a:pPr>
            <a:endParaRPr lang="en-GB" dirty="0" smtClean="0">
              <a:solidFill>
                <a:schemeClr val="bg1"/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  <a:p>
            <a:r>
              <a:rPr lang="en-GB" dirty="0" smtClean="0">
                <a:solidFill>
                  <a:schemeClr val="bg1"/>
                </a:solidFill>
                <a:latin typeface="Open Sans"/>
              </a:rPr>
              <a:t/>
            </a:r>
            <a:br>
              <a:rPr lang="en-GB" dirty="0" smtClean="0">
                <a:solidFill>
                  <a:schemeClr val="bg1"/>
                </a:solidFill>
                <a:latin typeface="Open Sans"/>
              </a:rPr>
            </a:br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79912" y="1484784"/>
            <a:ext cx="4764648" cy="2952328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</p:pic>
      <p:pic>
        <p:nvPicPr>
          <p:cNvPr id="8" name="Picture 7" descr="ltdspacelogo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986" y="405720"/>
            <a:ext cx="1798380" cy="89919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987824" y="548680"/>
            <a:ext cx="26260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 smtClean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Columba (now)</a:t>
            </a:r>
            <a:endParaRPr lang="en-GB" sz="2800" dirty="0">
              <a:solidFill>
                <a:schemeClr val="bg1"/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 descr="brand_ppt_back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872" y="1340768"/>
            <a:ext cx="5184576" cy="4974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170792" y="2132856"/>
            <a:ext cx="308629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dirty="0" smtClean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Single point for marketing  </a:t>
            </a:r>
            <a:br>
              <a:rPr lang="en-GB" dirty="0" smtClean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</a:br>
            <a:r>
              <a:rPr lang="en-GB" dirty="0" smtClean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and promotion</a:t>
            </a:r>
            <a:br>
              <a:rPr lang="en-GB" dirty="0" smtClean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</a:br>
            <a:r>
              <a:rPr lang="en-GB" dirty="0" smtClean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of University events</a:t>
            </a:r>
            <a:endParaRPr lang="en-GB" dirty="0"/>
          </a:p>
        </p:txBody>
      </p:sp>
      <p:sp>
        <p:nvSpPr>
          <p:cNvPr id="9" name="TextBox 8"/>
          <p:cNvSpPr txBox="1"/>
          <p:nvPr/>
        </p:nvSpPr>
        <p:spPr>
          <a:xfrm>
            <a:off x="464849" y="3645024"/>
            <a:ext cx="27622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 smtClean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Multiple ways to </a:t>
            </a:r>
            <a:br>
              <a:rPr lang="en-GB" dirty="0" smtClean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</a:br>
            <a:r>
              <a:rPr lang="en-GB" dirty="0" smtClean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browse/search for events</a:t>
            </a:r>
            <a:endParaRPr lang="en-GB" dirty="0">
              <a:solidFill>
                <a:schemeClr val="bg1"/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43608" y="4941168"/>
            <a:ext cx="14303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New design</a:t>
            </a:r>
            <a:endParaRPr lang="en-GB" dirty="0"/>
          </a:p>
        </p:txBody>
      </p:sp>
      <p:pic>
        <p:nvPicPr>
          <p:cNvPr id="13" name="Picture 12" descr="ltdspacelogo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986" y="405720"/>
            <a:ext cx="1798380" cy="89919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2987824" y="548680"/>
            <a:ext cx="42012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u="sng" dirty="0" smtClean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events.manchester.ac.uk</a:t>
            </a:r>
            <a:endParaRPr lang="en-GB" sz="2800" u="sng" dirty="0">
              <a:solidFill>
                <a:schemeClr val="bg1"/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rand_ppt_back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39952" y="548680"/>
            <a:ext cx="4680520" cy="5831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Straight Arrow Connector 7"/>
          <p:cNvCxnSpPr/>
          <p:nvPr/>
        </p:nvCxnSpPr>
        <p:spPr>
          <a:xfrm flipH="1">
            <a:off x="3347864" y="1628800"/>
            <a:ext cx="216024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2267744" y="1412776"/>
            <a:ext cx="11370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Key facts</a:t>
            </a:r>
            <a:endParaRPr lang="en-GB" dirty="0">
              <a:solidFill>
                <a:schemeClr val="bg1"/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 flipH="1">
            <a:off x="3131840" y="4797152"/>
            <a:ext cx="2232248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2123728" y="5157192"/>
            <a:ext cx="11031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Location</a:t>
            </a:r>
            <a:endParaRPr lang="en-GB" dirty="0">
              <a:solidFill>
                <a:schemeClr val="bg1"/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 flipH="1" flipV="1">
            <a:off x="3347864" y="4437112"/>
            <a:ext cx="3960440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1979712" y="4221088"/>
            <a:ext cx="15953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Social media </a:t>
            </a:r>
            <a:endParaRPr lang="en-GB" dirty="0">
              <a:solidFill>
                <a:schemeClr val="bg1"/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p:cxnSp>
        <p:nvCxnSpPr>
          <p:cNvPr id="17" name="Straight Arrow Connector 16"/>
          <p:cNvCxnSpPr>
            <a:endCxn id="23" idx="3"/>
          </p:cNvCxnSpPr>
          <p:nvPr/>
        </p:nvCxnSpPr>
        <p:spPr>
          <a:xfrm flipH="1">
            <a:off x="2763316" y="1556792"/>
            <a:ext cx="4761012" cy="148081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H="1">
            <a:off x="2915816" y="3068960"/>
            <a:ext cx="4824536" cy="6480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1115616" y="3573016"/>
            <a:ext cx="17590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Related events</a:t>
            </a:r>
            <a:endParaRPr lang="en-GB" dirty="0">
              <a:solidFill>
                <a:schemeClr val="bg1"/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403648" y="2852936"/>
            <a:ext cx="13596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iCal output</a:t>
            </a:r>
            <a:endParaRPr lang="en-GB" dirty="0">
              <a:solidFill>
                <a:schemeClr val="bg1"/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p:pic>
        <p:nvPicPr>
          <p:cNvPr id="16" name="Picture 15" descr="ltdspacelogo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986" y="405720"/>
            <a:ext cx="1798380" cy="89919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brand_ppt_back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2627784" y="1772816"/>
            <a:ext cx="3312368" cy="1944216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Columba data</a:t>
            </a:r>
            <a:br>
              <a:rPr lang="en-GB" dirty="0" smtClean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Xml feeds</a:t>
            </a:r>
            <a:endParaRPr lang="en-GB" dirty="0"/>
          </a:p>
        </p:txBody>
      </p:sp>
      <p:sp>
        <p:nvSpPr>
          <p:cNvPr id="5" name="Oval 4"/>
          <p:cNvSpPr/>
          <p:nvPr/>
        </p:nvSpPr>
        <p:spPr>
          <a:xfrm>
            <a:off x="3779912" y="5301208"/>
            <a:ext cx="1872208" cy="1296144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Public calendar site</a:t>
            </a:r>
            <a:endParaRPr lang="en-GB" dirty="0"/>
          </a:p>
        </p:txBody>
      </p:sp>
      <p:sp>
        <p:nvSpPr>
          <p:cNvPr id="8" name="Oval 7"/>
          <p:cNvSpPr/>
          <p:nvPr/>
        </p:nvSpPr>
        <p:spPr>
          <a:xfrm>
            <a:off x="467544" y="3212976"/>
            <a:ext cx="1368152" cy="1152128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/>
              <a:t>Faculty, schools and centre sites</a:t>
            </a:r>
            <a:endParaRPr lang="en-GB" sz="1200" dirty="0"/>
          </a:p>
        </p:txBody>
      </p:sp>
      <p:sp>
        <p:nvSpPr>
          <p:cNvPr id="9" name="Oval 8"/>
          <p:cNvSpPr/>
          <p:nvPr/>
        </p:nvSpPr>
        <p:spPr>
          <a:xfrm>
            <a:off x="6804248" y="3068960"/>
            <a:ext cx="1512168" cy="1008112"/>
          </a:xfrm>
          <a:prstGeom prst="ellipse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err="1" smtClean="0"/>
              <a:t>Staffnet</a:t>
            </a:r>
            <a:r>
              <a:rPr lang="en-GB" sz="1400" dirty="0" smtClean="0"/>
              <a:t> news and </a:t>
            </a:r>
            <a:r>
              <a:rPr lang="en-GB" sz="1400" dirty="0" err="1" smtClean="0"/>
              <a:t>eUpdate</a:t>
            </a:r>
            <a:endParaRPr lang="en-GB" sz="1400" dirty="0"/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5940152" y="2996952"/>
            <a:ext cx="792088" cy="360040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5580112" y="3356992"/>
            <a:ext cx="1512168" cy="1944216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4499992" y="3789040"/>
            <a:ext cx="216024" cy="1440160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>
            <a:off x="2195736" y="3573016"/>
            <a:ext cx="1152128" cy="1368152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H="1">
            <a:off x="1835696" y="2924944"/>
            <a:ext cx="864096" cy="432048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20"/>
          <p:cNvSpPr/>
          <p:nvPr/>
        </p:nvSpPr>
        <p:spPr>
          <a:xfrm>
            <a:off x="1043608" y="4941168"/>
            <a:ext cx="1368152" cy="1152128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/>
              <a:t>Faculty, schools and centre sites</a:t>
            </a:r>
            <a:endParaRPr lang="en-GB" sz="1200" dirty="0"/>
          </a:p>
        </p:txBody>
      </p:sp>
      <p:sp>
        <p:nvSpPr>
          <p:cNvPr id="22" name="Oval 21"/>
          <p:cNvSpPr/>
          <p:nvPr/>
        </p:nvSpPr>
        <p:spPr>
          <a:xfrm>
            <a:off x="611560" y="1484784"/>
            <a:ext cx="1368152" cy="1152128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/>
              <a:t>Faculty, schools and centre sites</a:t>
            </a:r>
            <a:endParaRPr lang="en-GB" sz="1200" dirty="0"/>
          </a:p>
        </p:txBody>
      </p:sp>
      <p:sp>
        <p:nvSpPr>
          <p:cNvPr id="23" name="Oval 22"/>
          <p:cNvSpPr/>
          <p:nvPr/>
        </p:nvSpPr>
        <p:spPr>
          <a:xfrm>
            <a:off x="6588224" y="5373216"/>
            <a:ext cx="1512168" cy="1008112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err="1" smtClean="0"/>
              <a:t>iManchester</a:t>
            </a:r>
            <a:r>
              <a:rPr lang="en-GB" sz="1200" dirty="0" smtClean="0"/>
              <a:t/>
            </a:r>
            <a:br>
              <a:rPr lang="en-GB" sz="1200" dirty="0" smtClean="0"/>
            </a:br>
            <a:r>
              <a:rPr lang="en-GB" sz="1200" dirty="0" smtClean="0"/>
              <a:t>app</a:t>
            </a:r>
            <a:endParaRPr lang="en-GB" sz="1200" dirty="0"/>
          </a:p>
        </p:txBody>
      </p:sp>
      <p:cxnSp>
        <p:nvCxnSpPr>
          <p:cNvPr id="25" name="Straight Arrow Connector 24"/>
          <p:cNvCxnSpPr/>
          <p:nvPr/>
        </p:nvCxnSpPr>
        <p:spPr>
          <a:xfrm flipV="1">
            <a:off x="6012160" y="2132856"/>
            <a:ext cx="792088" cy="144016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Oval 25"/>
          <p:cNvSpPr/>
          <p:nvPr/>
        </p:nvSpPr>
        <p:spPr>
          <a:xfrm>
            <a:off x="6948264" y="1556792"/>
            <a:ext cx="1440160" cy="936104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/>
              <a:t>Digital signage</a:t>
            </a:r>
            <a:endParaRPr lang="en-GB" sz="1400" dirty="0"/>
          </a:p>
        </p:txBody>
      </p:sp>
      <p:cxnSp>
        <p:nvCxnSpPr>
          <p:cNvPr id="28" name="Straight Arrow Connector 27"/>
          <p:cNvCxnSpPr/>
          <p:nvPr/>
        </p:nvCxnSpPr>
        <p:spPr>
          <a:xfrm flipH="1" flipV="1">
            <a:off x="2051720" y="2060848"/>
            <a:ext cx="720080" cy="144016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Picture 26" descr="ltdspacelogo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986" y="405720"/>
            <a:ext cx="1798380" cy="899190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2987824" y="548680"/>
            <a:ext cx="34451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 smtClean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Using Columba data</a:t>
            </a:r>
            <a:endParaRPr lang="en-GB" sz="2800" dirty="0">
              <a:solidFill>
                <a:schemeClr val="bg1"/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21" grpId="0" animBg="1"/>
      <p:bldP spid="22" grpId="0" animBg="1"/>
      <p:bldP spid="2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 descr="brand_ppt_back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43608" y="2276872"/>
            <a:ext cx="684076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 smtClean="0">
              <a:solidFill>
                <a:schemeClr val="bg1"/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  <a:p>
            <a:pPr algn="ctr"/>
            <a:r>
              <a:rPr lang="en-GB" sz="2400" dirty="0" smtClean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For more information, please contact:</a:t>
            </a:r>
            <a:br>
              <a:rPr lang="en-GB" sz="2400" dirty="0" smtClean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</a:br>
            <a:r>
              <a:rPr lang="en-GB" sz="2400" dirty="0" smtClean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/>
            </a:r>
            <a:br>
              <a:rPr lang="en-GB" sz="2400" dirty="0" smtClean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</a:br>
            <a:r>
              <a:rPr lang="en-GB" sz="2400" dirty="0" smtClean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 milena.cimmarrusti@manchester.ac.uk</a:t>
            </a:r>
          </a:p>
          <a:p>
            <a:pPr>
              <a:buFont typeface="Wingdings" pitchFamily="2" charset="2"/>
              <a:buChar char="Ø"/>
            </a:pPr>
            <a:endParaRPr lang="en-GB" dirty="0" smtClean="0">
              <a:solidFill>
                <a:schemeClr val="bg1"/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  <a:p>
            <a:pPr>
              <a:buFont typeface="Wingdings" pitchFamily="2" charset="2"/>
              <a:buChar char="Ø"/>
            </a:pPr>
            <a:endParaRPr lang="en-GB" dirty="0" smtClean="0">
              <a:solidFill>
                <a:schemeClr val="bg1"/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  <a:p>
            <a:pPr lvl="1">
              <a:buFont typeface="Wingdings" pitchFamily="2" charset="2"/>
              <a:buChar char="ü"/>
            </a:pPr>
            <a:endParaRPr lang="en-GB" dirty="0" smtClean="0">
              <a:solidFill>
                <a:schemeClr val="bg1"/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  <a:p>
            <a:pPr>
              <a:buFont typeface="Wingdings" pitchFamily="2" charset="2"/>
              <a:buChar char="Ø"/>
            </a:pPr>
            <a:endParaRPr lang="en-GB" dirty="0" smtClean="0">
              <a:solidFill>
                <a:schemeClr val="bg1"/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p:pic>
        <p:nvPicPr>
          <p:cNvPr id="8" name="Picture 7" descr="ltdspacelogo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986" y="405720"/>
            <a:ext cx="1798380" cy="8991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751</TotalTime>
  <Words>150</Words>
  <Application>Microsoft Office PowerPoint</Application>
  <PresentationFormat>On-screen Show (4:3)</PresentationFormat>
  <Paragraphs>66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University of Manchester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mjrssfc</dc:creator>
  <cp:lastModifiedBy>mjrssfc</cp:lastModifiedBy>
  <cp:revision>10</cp:revision>
  <dcterms:created xsi:type="dcterms:W3CDTF">2012-11-14T13:31:04Z</dcterms:created>
  <dcterms:modified xsi:type="dcterms:W3CDTF">2012-11-28T12:18:16Z</dcterms:modified>
</cp:coreProperties>
</file>