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10"/>
  </p:notesMasterIdLst>
  <p:sldIdLst>
    <p:sldId id="256" r:id="rId5"/>
    <p:sldId id="257" r:id="rId6"/>
    <p:sldId id="260" r:id="rId7"/>
    <p:sldId id="259" r:id="rId8"/>
    <p:sldId id="261" r:id="rId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85" autoAdjust="0"/>
    <p:restoredTop sz="72026" autoAdjust="0"/>
  </p:normalViewPr>
  <p:slideViewPr>
    <p:cSldViewPr snapToGrid="0" snapToObjects="1">
      <p:cViewPr varScale="1">
        <p:scale>
          <a:sx n="68" d="100"/>
          <a:sy n="68" d="100"/>
        </p:scale>
        <p:origin x="1206" y="66"/>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36C57-D69B-C848-91E3-BABFB54DAD92}" type="datetimeFigureOut">
              <a:rPr lang="en-US" smtClean="0"/>
              <a:t>9/9/2022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6C1CDC-4882-574D-9532-5D605BF2957D}" type="slidenum">
              <a:rPr lang="en-US" smtClean="0"/>
              <a:t>‹#›</a:t>
            </a:fld>
            <a:endParaRPr lang="en-US"/>
          </a:p>
        </p:txBody>
      </p:sp>
    </p:spTree>
    <p:extLst>
      <p:ext uri="{BB962C8B-B14F-4D97-AF65-F5344CB8AC3E}">
        <p14:creationId xmlns:p14="http://schemas.microsoft.com/office/powerpoint/2010/main" val="286144866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46C1CDC-4882-574D-9532-5D605BF2957D}" type="slidenum">
              <a:rPr lang="en-US" smtClean="0"/>
              <a:t>2</a:t>
            </a:fld>
            <a:endParaRPr lang="en-US"/>
          </a:p>
        </p:txBody>
      </p:sp>
    </p:spTree>
    <p:extLst>
      <p:ext uri="{BB962C8B-B14F-4D97-AF65-F5344CB8AC3E}">
        <p14:creationId xmlns:p14="http://schemas.microsoft.com/office/powerpoint/2010/main" val="258759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46C1CDC-4882-574D-9532-5D605BF2957D}" type="slidenum">
              <a:rPr lang="en-US" smtClean="0"/>
              <a:t>3</a:t>
            </a:fld>
            <a:endParaRPr lang="en-US"/>
          </a:p>
        </p:txBody>
      </p:sp>
    </p:spTree>
    <p:extLst>
      <p:ext uri="{BB962C8B-B14F-4D97-AF65-F5344CB8AC3E}">
        <p14:creationId xmlns:p14="http://schemas.microsoft.com/office/powerpoint/2010/main" val="2960405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46C1CDC-4882-574D-9532-5D605BF2957D}" type="slidenum">
              <a:rPr lang="en-US" smtClean="0"/>
              <a:t>4</a:t>
            </a:fld>
            <a:endParaRPr lang="en-US"/>
          </a:p>
        </p:txBody>
      </p:sp>
    </p:spTree>
    <p:extLst>
      <p:ext uri="{BB962C8B-B14F-4D97-AF65-F5344CB8AC3E}">
        <p14:creationId xmlns:p14="http://schemas.microsoft.com/office/powerpoint/2010/main" val="3483909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46C1CDC-4882-574D-9532-5D605BF2957D}" type="slidenum">
              <a:rPr lang="en-US" smtClean="0"/>
              <a:t>5</a:t>
            </a:fld>
            <a:endParaRPr lang="en-US"/>
          </a:p>
        </p:txBody>
      </p:sp>
    </p:spTree>
    <p:extLst>
      <p:ext uri="{BB962C8B-B14F-4D97-AF65-F5344CB8AC3E}">
        <p14:creationId xmlns:p14="http://schemas.microsoft.com/office/powerpoint/2010/main" val="849067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9/9/2022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9/9/2022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9/9/2022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9/9/2022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www.egc.manchester.ac.uk/socialjusti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630739-1B9D-594F-8373-F2EDCF624EF4}"/>
              </a:ext>
            </a:extLst>
          </p:cNvPr>
          <p:cNvPicPr>
            <a:picLocks noChangeAspect="1"/>
          </p:cNvPicPr>
          <p:nvPr/>
        </p:nvPicPr>
        <p:blipFill>
          <a:blip r:embed="rId2"/>
          <a:stretch>
            <a:fillRect/>
          </a:stretch>
        </p:blipFill>
        <p:spPr>
          <a:xfrm>
            <a:off x="0" y="0"/>
            <a:ext cx="9144000" cy="5143500"/>
          </a:xfrm>
          <a:prstGeom prst="rect">
            <a:avLst/>
          </a:prstGeom>
        </p:spPr>
      </p:pic>
    </p:spTree>
    <p:extLst>
      <p:ext uri="{BB962C8B-B14F-4D97-AF65-F5344CB8AC3E}">
        <p14:creationId xmlns:p14="http://schemas.microsoft.com/office/powerpoint/2010/main" val="4014072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5BCA2D-4E72-EB43-BC72-E25F4BE9A240}"/>
              </a:ext>
            </a:extLst>
          </p:cNvPr>
          <p:cNvPicPr>
            <a:picLocks noChangeAspect="1"/>
          </p:cNvPicPr>
          <p:nvPr/>
        </p:nvPicPr>
        <p:blipFill>
          <a:blip r:embed="rId3"/>
          <a:stretch>
            <a:fillRect/>
          </a:stretch>
        </p:blipFill>
        <p:spPr>
          <a:xfrm>
            <a:off x="0" y="0"/>
            <a:ext cx="9144000" cy="5143500"/>
          </a:xfrm>
          <a:prstGeom prst="rect">
            <a:avLst/>
          </a:prstGeom>
        </p:spPr>
      </p:pic>
      <p:sp>
        <p:nvSpPr>
          <p:cNvPr id="5" name="TextBox 4">
            <a:extLst>
              <a:ext uri="{FF2B5EF4-FFF2-40B4-BE49-F238E27FC236}">
                <a16:creationId xmlns:a16="http://schemas.microsoft.com/office/drawing/2014/main" id="{D7975560-DE99-F946-AB58-D130E30E7D15}"/>
              </a:ext>
            </a:extLst>
          </p:cNvPr>
          <p:cNvSpPr txBox="1"/>
          <p:nvPr/>
        </p:nvSpPr>
        <p:spPr>
          <a:xfrm>
            <a:off x="626968" y="909942"/>
            <a:ext cx="8110632" cy="4042132"/>
          </a:xfrm>
          <a:prstGeom prst="rect">
            <a:avLst/>
          </a:prstGeom>
          <a:noFill/>
        </p:spPr>
        <p:txBody>
          <a:bodyPr wrap="square" rtlCol="0" anchor="t">
            <a:spAutoFit/>
          </a:bodyPr>
          <a:lstStyle/>
          <a:p>
            <a:pPr>
              <a:lnSpc>
                <a:spcPct val="150000"/>
              </a:lnSpc>
              <a:spcBef>
                <a:spcPts val="200"/>
              </a:spcBef>
              <a:spcAft>
                <a:spcPts val="200"/>
              </a:spcAft>
            </a:pPr>
            <a:r>
              <a:rPr lang="en-GB" sz="2000" b="1" dirty="0">
                <a:latin typeface="Arial" panose="020B0604020202020204" pitchFamily="34" charset="0"/>
                <a:cs typeface="Arial" panose="020B0604020202020204" pitchFamily="34" charset="0"/>
              </a:rPr>
              <a:t>Social Justice Challenge</a:t>
            </a:r>
            <a:endParaRPr lang="en-US" sz="2000" dirty="0">
              <a:latin typeface="Arial" panose="020B0604020202020204" pitchFamily="34" charset="0"/>
              <a:cs typeface="Arial" panose="020B0604020202020204" pitchFamily="34" charset="0"/>
            </a:endParaRPr>
          </a:p>
          <a:p>
            <a:pPr marL="342900" indent="-342900">
              <a:spcBef>
                <a:spcPts val="200"/>
              </a:spcBef>
              <a:spcAft>
                <a:spcPts val="200"/>
              </a:spcAft>
              <a:buFont typeface="Arial"/>
              <a:buChar char="•"/>
            </a:pPr>
            <a:r>
              <a:rPr lang="en-GB" sz="2000" dirty="0">
                <a:latin typeface="Arial" panose="020B0604020202020204" pitchFamily="34" charset="0"/>
                <a:cs typeface="Arial" panose="020B0604020202020204" pitchFamily="34" charset="0"/>
              </a:rPr>
              <a:t>Available to Year 2 and final year undergraduate students and postgraduate students</a:t>
            </a:r>
          </a:p>
          <a:p>
            <a:pPr marL="342900" indent="-342900">
              <a:spcBef>
                <a:spcPts val="200"/>
              </a:spcBef>
              <a:spcAft>
                <a:spcPts val="200"/>
              </a:spcAft>
              <a:buFont typeface="Arial"/>
              <a:buChar char="•"/>
            </a:pPr>
            <a:r>
              <a:rPr lang="en-GB" sz="2000" dirty="0">
                <a:latin typeface="Arial" panose="020B0604020202020204" pitchFamily="34" charset="0"/>
                <a:cs typeface="Arial" panose="020B0604020202020204" pitchFamily="34" charset="0"/>
              </a:rPr>
              <a:t>Blackboard activity which introduces you to social justice issues</a:t>
            </a:r>
          </a:p>
          <a:p>
            <a:pPr marL="342900" indent="-342900">
              <a:spcBef>
                <a:spcPts val="200"/>
              </a:spcBef>
              <a:spcAft>
                <a:spcPts val="200"/>
              </a:spcAft>
              <a:buFont typeface="Arial"/>
              <a:buChar char="•"/>
            </a:pPr>
            <a:r>
              <a:rPr lang="en-GB" sz="2000" dirty="0">
                <a:latin typeface="Arial" panose="020B0604020202020204" pitchFamily="34" charset="0"/>
                <a:cs typeface="Arial" panose="020B0604020202020204" pitchFamily="34" charset="0"/>
              </a:rPr>
              <a:t>Learn how to take action during your time at University</a:t>
            </a:r>
          </a:p>
          <a:p>
            <a:pPr marL="342900" indent="-342900">
              <a:spcBef>
                <a:spcPts val="200"/>
              </a:spcBef>
              <a:spcAft>
                <a:spcPts val="200"/>
              </a:spcAft>
              <a:buFont typeface="Arial"/>
              <a:buChar char="•"/>
            </a:pPr>
            <a:r>
              <a:rPr lang="en-GB" sz="2000" dirty="0">
                <a:latin typeface="Arial" panose="020B0604020202020204" pitchFamily="34" charset="0"/>
                <a:cs typeface="Arial" panose="020B0604020202020204" pitchFamily="34" charset="0"/>
              </a:rPr>
              <a:t>Gain employability skills</a:t>
            </a:r>
          </a:p>
          <a:p>
            <a:pPr marL="342900" indent="-342900">
              <a:spcBef>
                <a:spcPts val="200"/>
              </a:spcBef>
              <a:spcAft>
                <a:spcPts val="200"/>
              </a:spcAft>
              <a:buFont typeface="Arial"/>
              <a:buChar char="•"/>
            </a:pPr>
            <a:r>
              <a:rPr lang="en-GB" sz="2000" dirty="0">
                <a:latin typeface="Arial" panose="020B0604020202020204" pitchFamily="34" charset="0"/>
                <a:cs typeface="Arial" panose="020B0604020202020204" pitchFamily="34" charset="0"/>
              </a:rPr>
              <a:t>Undergraduates, complete it as part of the Stellify Award</a:t>
            </a:r>
          </a:p>
          <a:p>
            <a:pPr>
              <a:spcBef>
                <a:spcPts val="200"/>
              </a:spcBef>
              <a:spcAft>
                <a:spcPts val="200"/>
              </a:spcAft>
            </a:pPr>
            <a:endParaRPr lang="en-GB" sz="2000" dirty="0">
              <a:latin typeface="Arial" panose="020B0604020202020204" pitchFamily="34" charset="0"/>
              <a:cs typeface="Arial" panose="020B0604020202020204" pitchFamily="34" charset="0"/>
            </a:endParaRPr>
          </a:p>
          <a:p>
            <a:pPr>
              <a:spcBef>
                <a:spcPts val="200"/>
              </a:spcBef>
              <a:spcAft>
                <a:spcPts val="200"/>
              </a:spcAft>
            </a:pPr>
            <a:r>
              <a:rPr lang="en-GB" sz="2000" b="1" dirty="0">
                <a:latin typeface="Arial" panose="020B0604020202020204" pitchFamily="34" charset="0"/>
                <a:cs typeface="Arial" panose="020B0604020202020204" pitchFamily="34" charset="0"/>
              </a:rPr>
              <a:t>Social Justice Themes:</a:t>
            </a:r>
          </a:p>
          <a:p>
            <a:pPr marL="342900" indent="-342900">
              <a:spcBef>
                <a:spcPts val="200"/>
              </a:spcBef>
              <a:spcAft>
                <a:spcPts val="200"/>
              </a:spcAft>
              <a:buFont typeface="Arial"/>
              <a:buChar char="•"/>
            </a:pPr>
            <a:r>
              <a:rPr lang="en-GB" sz="2000" dirty="0">
                <a:latin typeface="Arial" panose="020B0604020202020204" pitchFamily="34" charset="0"/>
                <a:cs typeface="Arial" panose="020B0604020202020204" pitchFamily="34" charset="0"/>
              </a:rPr>
              <a:t>Race, Mental Health, Gender, Homelessness, Higher Education and Energy</a:t>
            </a:r>
          </a:p>
        </p:txBody>
      </p:sp>
    </p:spTree>
    <p:extLst>
      <p:ext uri="{BB962C8B-B14F-4D97-AF65-F5344CB8AC3E}">
        <p14:creationId xmlns:p14="http://schemas.microsoft.com/office/powerpoint/2010/main" val="3349297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5BCA2D-4E72-EB43-BC72-E25F4BE9A240}"/>
              </a:ext>
            </a:extLst>
          </p:cNvPr>
          <p:cNvPicPr>
            <a:picLocks noChangeAspect="1"/>
          </p:cNvPicPr>
          <p:nvPr/>
        </p:nvPicPr>
        <p:blipFill>
          <a:blip r:embed="rId3"/>
          <a:stretch>
            <a:fillRect/>
          </a:stretch>
        </p:blipFill>
        <p:spPr>
          <a:xfrm>
            <a:off x="0" y="0"/>
            <a:ext cx="9144000" cy="5143500"/>
          </a:xfrm>
          <a:prstGeom prst="rect">
            <a:avLst/>
          </a:prstGeom>
        </p:spPr>
      </p:pic>
      <p:sp>
        <p:nvSpPr>
          <p:cNvPr id="5" name="TextBox 4">
            <a:extLst>
              <a:ext uri="{FF2B5EF4-FFF2-40B4-BE49-F238E27FC236}">
                <a16:creationId xmlns:a16="http://schemas.microsoft.com/office/drawing/2014/main" id="{D7975560-DE99-F946-AB58-D130E30E7D15}"/>
              </a:ext>
            </a:extLst>
          </p:cNvPr>
          <p:cNvSpPr txBox="1"/>
          <p:nvPr/>
        </p:nvSpPr>
        <p:spPr>
          <a:xfrm>
            <a:off x="626968" y="1199653"/>
            <a:ext cx="7628806" cy="3036729"/>
          </a:xfrm>
          <a:prstGeom prst="rect">
            <a:avLst/>
          </a:prstGeom>
          <a:noFill/>
        </p:spPr>
        <p:txBody>
          <a:bodyPr wrap="square" rtlCol="0" anchor="t">
            <a:spAutoFit/>
          </a:bodyPr>
          <a:lstStyle/>
          <a:p>
            <a:pPr>
              <a:spcBef>
                <a:spcPts val="200"/>
              </a:spcBef>
              <a:spcAft>
                <a:spcPts val="200"/>
              </a:spcAft>
            </a:pPr>
            <a:r>
              <a:rPr lang="en-GB" sz="3200" b="1" dirty="0"/>
              <a:t>“In particular I liked the ‘Find out more’ sections and the ‘Take action’ sections. They inspired me to get more educated on each topic and take action and raise my voice on these issues of social justice.”</a:t>
            </a:r>
          </a:p>
          <a:p>
            <a:pPr>
              <a:spcBef>
                <a:spcPts val="200"/>
              </a:spcBef>
              <a:spcAft>
                <a:spcPts val="200"/>
              </a:spcAft>
            </a:pPr>
            <a:r>
              <a:rPr lang="en-GB" sz="2800" dirty="0">
                <a:latin typeface="Arial" panose="020B0604020202020204" pitchFamily="34" charset="0"/>
                <a:cs typeface="Arial" panose="020B0604020202020204" pitchFamily="34" charset="0"/>
              </a:rPr>
              <a:t>- SALC student</a:t>
            </a:r>
          </a:p>
        </p:txBody>
      </p:sp>
    </p:spTree>
    <p:extLst>
      <p:ext uri="{BB962C8B-B14F-4D97-AF65-F5344CB8AC3E}">
        <p14:creationId xmlns:p14="http://schemas.microsoft.com/office/powerpoint/2010/main" val="3910028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5BCA2D-4E72-EB43-BC72-E25F4BE9A240}"/>
              </a:ext>
            </a:extLst>
          </p:cNvPr>
          <p:cNvPicPr>
            <a:picLocks noChangeAspect="1"/>
          </p:cNvPicPr>
          <p:nvPr/>
        </p:nvPicPr>
        <p:blipFill>
          <a:blip r:embed="rId3"/>
          <a:stretch>
            <a:fillRect/>
          </a:stretch>
        </p:blipFill>
        <p:spPr>
          <a:xfrm>
            <a:off x="0" y="0"/>
            <a:ext cx="9144000" cy="5143500"/>
          </a:xfrm>
          <a:prstGeom prst="rect">
            <a:avLst/>
          </a:prstGeom>
        </p:spPr>
      </p:pic>
      <p:sp>
        <p:nvSpPr>
          <p:cNvPr id="5" name="TextBox 4">
            <a:extLst>
              <a:ext uri="{FF2B5EF4-FFF2-40B4-BE49-F238E27FC236}">
                <a16:creationId xmlns:a16="http://schemas.microsoft.com/office/drawing/2014/main" id="{D7975560-DE99-F946-AB58-D130E30E7D15}"/>
              </a:ext>
            </a:extLst>
          </p:cNvPr>
          <p:cNvSpPr txBox="1"/>
          <p:nvPr/>
        </p:nvSpPr>
        <p:spPr>
          <a:xfrm>
            <a:off x="698766" y="1089557"/>
            <a:ext cx="7628806" cy="2726067"/>
          </a:xfrm>
          <a:prstGeom prst="rect">
            <a:avLst/>
          </a:prstGeom>
          <a:noFill/>
        </p:spPr>
        <p:txBody>
          <a:bodyPr wrap="square" rtlCol="0" anchor="t">
            <a:spAutoFit/>
          </a:bodyPr>
          <a:lstStyle/>
          <a:p>
            <a:pPr>
              <a:lnSpc>
                <a:spcPct val="150000"/>
              </a:lnSpc>
            </a:pPr>
            <a:r>
              <a:rPr lang="en-GB" sz="2800" b="1" dirty="0">
                <a:latin typeface="Arial" panose="020B0604020202020204" pitchFamily="34" charset="0"/>
                <a:cs typeface="Arial" panose="020B0604020202020204" pitchFamily="34" charset="0"/>
              </a:rPr>
              <a:t>How to complete it (Year 2 UG)</a:t>
            </a:r>
          </a:p>
          <a:p>
            <a:pPr marL="514350" indent="-514350">
              <a:lnSpc>
                <a:spcPct val="150000"/>
              </a:lnSpc>
              <a:spcBef>
                <a:spcPts val="200"/>
              </a:spcBef>
              <a:spcAft>
                <a:spcPts val="200"/>
              </a:spcAft>
              <a:buAutoNum type="arabicPeriod"/>
            </a:pPr>
            <a:r>
              <a:rPr lang="en-GB" sz="2800" dirty="0">
                <a:latin typeface="Arial" panose="020B0604020202020204" pitchFamily="34" charset="0"/>
                <a:cs typeface="Arial" panose="020B0604020202020204" pitchFamily="34" charset="0"/>
              </a:rPr>
              <a:t>Login to Blackboard</a:t>
            </a:r>
          </a:p>
          <a:p>
            <a:pPr marL="514350" indent="-514350">
              <a:lnSpc>
                <a:spcPct val="150000"/>
              </a:lnSpc>
              <a:spcBef>
                <a:spcPts val="200"/>
              </a:spcBef>
              <a:spcAft>
                <a:spcPts val="200"/>
              </a:spcAft>
              <a:buAutoNum type="arabicPeriod"/>
            </a:pPr>
            <a:r>
              <a:rPr lang="en-GB" sz="2800" dirty="0">
                <a:latin typeface="Arial" panose="020B0604020202020204" pitchFamily="34" charset="0"/>
                <a:cs typeface="Arial" panose="020B0604020202020204" pitchFamily="34" charset="0"/>
              </a:rPr>
              <a:t>Find it in the ‘My Communities’ section</a:t>
            </a:r>
            <a:endParaRPr lang="en-US" sz="2400" dirty="0">
              <a:latin typeface="Arial" panose="020B0604020202020204" pitchFamily="34" charset="0"/>
              <a:cs typeface="Arial" panose="020B0604020202020204" pitchFamily="34" charset="0"/>
            </a:endParaRPr>
          </a:p>
          <a:p>
            <a:pPr marL="514350" indent="-514350">
              <a:lnSpc>
                <a:spcPct val="150000"/>
              </a:lnSpc>
              <a:spcBef>
                <a:spcPts val="200"/>
              </a:spcBef>
              <a:spcAft>
                <a:spcPts val="200"/>
              </a:spcAft>
              <a:buAutoNum type="arabicPeriod"/>
            </a:pPr>
            <a:r>
              <a:rPr lang="en-US" sz="2800" dirty="0">
                <a:latin typeface="Arial" panose="020B0604020202020204" pitchFamily="34" charset="0"/>
                <a:cs typeface="Arial" panose="020B0604020202020204" pitchFamily="34" charset="0"/>
              </a:rPr>
              <a:t>Click ‘EGC: Social Justice Challenge’</a:t>
            </a:r>
            <a:endParaRPr lang="en-US" sz="2400"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A578C58A-BADC-4543-9A0E-D15A815E1B83}"/>
              </a:ext>
            </a:extLst>
          </p:cNvPr>
          <p:cNvSpPr/>
          <p:nvPr/>
        </p:nvSpPr>
        <p:spPr>
          <a:xfrm>
            <a:off x="698766" y="4230743"/>
            <a:ext cx="4745723" cy="400110"/>
          </a:xfrm>
          <a:prstGeom prst="rect">
            <a:avLst/>
          </a:prstGeom>
        </p:spPr>
        <p:txBody>
          <a:bodyPr wrap="none">
            <a:spAutoFit/>
          </a:bodyPr>
          <a:lstStyle/>
          <a:p>
            <a:pPr>
              <a:spcBef>
                <a:spcPts val="200"/>
              </a:spcBef>
              <a:spcAft>
                <a:spcPts val="200"/>
              </a:spcAft>
            </a:pPr>
            <a:r>
              <a:rPr lang="en-GB" sz="2000" dirty="0" err="1">
                <a:latin typeface="Arial" panose="020B0604020202020204" pitchFamily="34" charset="0"/>
                <a:cs typeface="Arial" panose="020B0604020202020204" pitchFamily="34" charset="0"/>
              </a:rPr>
              <a:t>www.egc.manchester.ac.uk</a:t>
            </a:r>
            <a:r>
              <a:rPr lang="en-GB" sz="2000" dirty="0">
                <a:latin typeface="Arial" panose="020B0604020202020204" pitchFamily="34" charset="0"/>
                <a:cs typeface="Arial" panose="020B0604020202020204" pitchFamily="34" charset="0"/>
              </a:rPr>
              <a:t>/</a:t>
            </a:r>
            <a:r>
              <a:rPr lang="en-GB" sz="2000" dirty="0" err="1">
                <a:latin typeface="Arial" panose="020B0604020202020204" pitchFamily="34" charset="0"/>
                <a:cs typeface="Arial" panose="020B0604020202020204" pitchFamily="34" charset="0"/>
              </a:rPr>
              <a:t>socialjustice</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4377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5BCA2D-4E72-EB43-BC72-E25F4BE9A240}"/>
              </a:ext>
            </a:extLst>
          </p:cNvPr>
          <p:cNvPicPr>
            <a:picLocks noChangeAspect="1"/>
          </p:cNvPicPr>
          <p:nvPr/>
        </p:nvPicPr>
        <p:blipFill>
          <a:blip r:embed="rId3"/>
          <a:stretch>
            <a:fillRect/>
          </a:stretch>
        </p:blipFill>
        <p:spPr>
          <a:xfrm>
            <a:off x="0" y="0"/>
            <a:ext cx="9144000" cy="5143500"/>
          </a:xfrm>
          <a:prstGeom prst="rect">
            <a:avLst/>
          </a:prstGeom>
        </p:spPr>
      </p:pic>
      <p:sp>
        <p:nvSpPr>
          <p:cNvPr id="5" name="TextBox 4">
            <a:extLst>
              <a:ext uri="{FF2B5EF4-FFF2-40B4-BE49-F238E27FC236}">
                <a16:creationId xmlns:a16="http://schemas.microsoft.com/office/drawing/2014/main" id="{D7975560-DE99-F946-AB58-D130E30E7D15}"/>
              </a:ext>
            </a:extLst>
          </p:cNvPr>
          <p:cNvSpPr txBox="1"/>
          <p:nvPr/>
        </p:nvSpPr>
        <p:spPr>
          <a:xfrm>
            <a:off x="698766" y="1089557"/>
            <a:ext cx="7628806" cy="1951496"/>
          </a:xfrm>
          <a:prstGeom prst="rect">
            <a:avLst/>
          </a:prstGeom>
          <a:noFill/>
        </p:spPr>
        <p:txBody>
          <a:bodyPr wrap="square" rtlCol="0" anchor="t">
            <a:spAutoFit/>
          </a:bodyPr>
          <a:lstStyle/>
          <a:p>
            <a:pPr>
              <a:lnSpc>
                <a:spcPct val="150000"/>
              </a:lnSpc>
            </a:pPr>
            <a:r>
              <a:rPr lang="en-GB" sz="2800" b="1" dirty="0">
                <a:latin typeface="Arial" panose="020B0604020202020204" pitchFamily="34" charset="0"/>
                <a:cs typeface="Arial" panose="020B0604020202020204" pitchFamily="34" charset="0"/>
              </a:rPr>
              <a:t>How to complete it (Final year UG &amp; PGT)</a:t>
            </a:r>
          </a:p>
          <a:p>
            <a:pPr marL="514350" indent="-514350">
              <a:lnSpc>
                <a:spcPct val="150000"/>
              </a:lnSpc>
              <a:buAutoNum type="arabicPeriod"/>
            </a:pPr>
            <a:r>
              <a:rPr lang="en-GB" sz="2800" dirty="0">
                <a:latin typeface="Arial" panose="020B0604020202020204" pitchFamily="34" charset="0"/>
                <a:cs typeface="Arial" panose="020B0604020202020204" pitchFamily="34" charset="0"/>
              </a:rPr>
              <a:t>Head to </a:t>
            </a:r>
            <a:r>
              <a:rPr lang="en-GB" sz="2800" dirty="0" err="1">
                <a:latin typeface="Arial" panose="020B0604020202020204" pitchFamily="34" charset="0"/>
                <a:cs typeface="Arial" panose="020B0604020202020204" pitchFamily="34" charset="0"/>
                <a:hlinkClick r:id="rId4"/>
              </a:rPr>
              <a:t>egc.manchester.ac.uk</a:t>
            </a:r>
            <a:r>
              <a:rPr lang="en-GB" sz="2800" dirty="0">
                <a:latin typeface="Arial" panose="020B0604020202020204" pitchFamily="34" charset="0"/>
                <a:cs typeface="Arial" panose="020B0604020202020204" pitchFamily="34" charset="0"/>
                <a:hlinkClick r:id="rId4"/>
              </a:rPr>
              <a:t>/</a:t>
            </a:r>
            <a:r>
              <a:rPr lang="en-GB" sz="2800" dirty="0" err="1">
                <a:latin typeface="Arial" panose="020B0604020202020204" pitchFamily="34" charset="0"/>
                <a:cs typeface="Arial" panose="020B0604020202020204" pitchFamily="34" charset="0"/>
                <a:hlinkClick r:id="rId4"/>
              </a:rPr>
              <a:t>socialjustice</a:t>
            </a:r>
            <a:endParaRPr lang="en-GB" sz="2800" dirty="0">
              <a:latin typeface="Arial" panose="020B0604020202020204" pitchFamily="34" charset="0"/>
              <a:cs typeface="Arial" panose="020B0604020202020204" pitchFamily="34" charset="0"/>
            </a:endParaRPr>
          </a:p>
          <a:p>
            <a:pPr marL="514350" indent="-514350">
              <a:lnSpc>
                <a:spcPct val="150000"/>
              </a:lnSpc>
              <a:buAutoNum type="arabicPeriod"/>
            </a:pPr>
            <a:r>
              <a:rPr lang="en-GB" sz="2800" dirty="0">
                <a:latin typeface="Arial" panose="020B0604020202020204" pitchFamily="34" charset="0"/>
                <a:cs typeface="Arial" panose="020B0604020202020204" pitchFamily="34" charset="0"/>
              </a:rPr>
              <a:t>Click the sign up link</a:t>
            </a:r>
          </a:p>
        </p:txBody>
      </p:sp>
      <p:sp>
        <p:nvSpPr>
          <p:cNvPr id="6" name="Rectangle 5">
            <a:extLst>
              <a:ext uri="{FF2B5EF4-FFF2-40B4-BE49-F238E27FC236}">
                <a16:creationId xmlns:a16="http://schemas.microsoft.com/office/drawing/2014/main" id="{A578C58A-BADC-4543-9A0E-D15A815E1B83}"/>
              </a:ext>
            </a:extLst>
          </p:cNvPr>
          <p:cNvSpPr/>
          <p:nvPr/>
        </p:nvSpPr>
        <p:spPr>
          <a:xfrm>
            <a:off x="698766" y="4230743"/>
            <a:ext cx="4745723" cy="400110"/>
          </a:xfrm>
          <a:prstGeom prst="rect">
            <a:avLst/>
          </a:prstGeom>
        </p:spPr>
        <p:txBody>
          <a:bodyPr wrap="none">
            <a:spAutoFit/>
          </a:bodyPr>
          <a:lstStyle/>
          <a:p>
            <a:pPr>
              <a:spcBef>
                <a:spcPts val="200"/>
              </a:spcBef>
              <a:spcAft>
                <a:spcPts val="200"/>
              </a:spcAft>
            </a:pPr>
            <a:r>
              <a:rPr lang="en-GB" sz="2000" dirty="0" err="1">
                <a:latin typeface="Arial" panose="020B0604020202020204" pitchFamily="34" charset="0"/>
                <a:cs typeface="Arial" panose="020B0604020202020204" pitchFamily="34" charset="0"/>
              </a:rPr>
              <a:t>www.egc.manchester.ac.uk</a:t>
            </a:r>
            <a:r>
              <a:rPr lang="en-GB" sz="2000" dirty="0">
                <a:latin typeface="Arial" panose="020B0604020202020204" pitchFamily="34" charset="0"/>
                <a:cs typeface="Arial" panose="020B0604020202020204" pitchFamily="34" charset="0"/>
              </a:rPr>
              <a:t>/</a:t>
            </a:r>
            <a:r>
              <a:rPr lang="en-GB" sz="2000" dirty="0" err="1">
                <a:latin typeface="Arial" panose="020B0604020202020204" pitchFamily="34" charset="0"/>
                <a:cs typeface="Arial" panose="020B0604020202020204" pitchFamily="34" charset="0"/>
              </a:rPr>
              <a:t>socialjustice</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0163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 ds:uri="http://schemas.microsoft.com/sharepoint/v3/field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341</TotalTime>
  <Words>193</Words>
  <Application>Microsoft Office PowerPoint</Application>
  <PresentationFormat>On-screen Show (16:9)</PresentationFormat>
  <Paragraphs>24</Paragraphs>
  <Slides>5</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Sarah Swithenbank</cp:lastModifiedBy>
  <cp:revision>58</cp:revision>
  <dcterms:created xsi:type="dcterms:W3CDTF">2010-04-12T23:12:02Z</dcterms:created>
  <dcterms:modified xsi:type="dcterms:W3CDTF">2022-09-09T16:40:26Z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