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9"/>
  </p:notesMasterIdLst>
  <p:sldIdLst>
    <p:sldId id="256" r:id="rId5"/>
    <p:sldId id="257" r:id="rId6"/>
    <p:sldId id="260" r:id="rId7"/>
    <p:sldId id="259"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E7EF68-92E0-A0FB-8A13-C92F22228ED7}" v="75" dt="2025-09-18T10:52:41.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85" autoAdjust="0"/>
    <p:restoredTop sz="72026" autoAdjust="0"/>
  </p:normalViewPr>
  <p:slideViewPr>
    <p:cSldViewPr snapToGrid="0" snapToObjects="1">
      <p:cViewPr varScale="1">
        <p:scale>
          <a:sx n="81" d="100"/>
          <a:sy n="81" d="100"/>
        </p:scale>
        <p:origin x="846" y="72"/>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Thompson" userId="da5019d3-3590-4c55-abd0-847e6274904c" providerId="ADAL" clId="{61A2C23A-7C40-4C22-9960-6E8301120E16}"/>
    <pc:docChg chg="modSld">
      <pc:chgData name="Sarah Thompson" userId="da5019d3-3590-4c55-abd0-847e6274904c" providerId="ADAL" clId="{61A2C23A-7C40-4C22-9960-6E8301120E16}" dt="2024-09-06T10:47:42.190" v="43" actId="20577"/>
      <pc:docMkLst>
        <pc:docMk/>
      </pc:docMkLst>
      <pc:sldChg chg="modSp mod">
        <pc:chgData name="Sarah Thompson" userId="da5019d3-3590-4c55-abd0-847e6274904c" providerId="ADAL" clId="{61A2C23A-7C40-4C22-9960-6E8301120E16}" dt="2024-09-06T10:47:24.589" v="21" actId="20577"/>
        <pc:sldMkLst>
          <pc:docMk/>
          <pc:sldMk cId="3349297825" sldId="257"/>
        </pc:sldMkLst>
      </pc:sldChg>
      <pc:sldChg chg="modSp mod">
        <pc:chgData name="Sarah Thompson" userId="da5019d3-3590-4c55-abd0-847e6274904c" providerId="ADAL" clId="{61A2C23A-7C40-4C22-9960-6E8301120E16}" dt="2024-09-06T10:47:34.958" v="34" actId="20577"/>
        <pc:sldMkLst>
          <pc:docMk/>
          <pc:sldMk cId="1704377343" sldId="259"/>
        </pc:sldMkLst>
      </pc:sldChg>
      <pc:sldChg chg="modSp mod">
        <pc:chgData name="Sarah Thompson" userId="da5019d3-3590-4c55-abd0-847e6274904c" providerId="ADAL" clId="{61A2C23A-7C40-4C22-9960-6E8301120E16}" dt="2024-09-06T10:47:42.190" v="43" actId="20577"/>
        <pc:sldMkLst>
          <pc:docMk/>
          <pc:sldMk cId="930163644" sldId="261"/>
        </pc:sldMkLst>
      </pc:sldChg>
    </pc:docChg>
  </pc:docChgLst>
  <pc:docChgLst>
    <pc:chgData name="Amiee Hamby" userId="S::amiee.hamby@manchester.ac.uk::18f72148-7d4d-4308-8278-224b9679519e" providerId="AD" clId="Web-{72E7EF68-92E0-A0FB-8A13-C92F22228ED7}"/>
    <pc:docChg chg="modSld">
      <pc:chgData name="Amiee Hamby" userId="S::amiee.hamby@manchester.ac.uk::18f72148-7d4d-4308-8278-224b9679519e" providerId="AD" clId="Web-{72E7EF68-92E0-A0FB-8A13-C92F22228ED7}" dt="2025-09-18T10:52:41.601" v="39" actId="20577"/>
      <pc:docMkLst>
        <pc:docMk/>
      </pc:docMkLst>
      <pc:sldChg chg="modSp">
        <pc:chgData name="Amiee Hamby" userId="S::amiee.hamby@manchester.ac.uk::18f72148-7d4d-4308-8278-224b9679519e" providerId="AD" clId="Web-{72E7EF68-92E0-A0FB-8A13-C92F22228ED7}" dt="2025-09-18T10:52:41.601" v="39" actId="20577"/>
        <pc:sldMkLst>
          <pc:docMk/>
          <pc:sldMk cId="1704377343" sldId="259"/>
        </pc:sldMkLst>
        <pc:spChg chg="mod">
          <ac:chgData name="Amiee Hamby" userId="S::amiee.hamby@manchester.ac.uk::18f72148-7d4d-4308-8278-224b9679519e" providerId="AD" clId="Web-{72E7EF68-92E0-A0FB-8A13-C92F22228ED7}" dt="2025-09-18T10:52:41.601" v="39" actId="20577"/>
          <ac:spMkLst>
            <pc:docMk/>
            <pc:sldMk cId="1704377343" sldId="259"/>
            <ac:spMk id="5" creationId="{D7975560-DE99-F946-AB58-D130E30E7D15}"/>
          </ac:spMkLst>
        </pc:spChg>
      </pc:sldChg>
    </pc:docChg>
  </pc:docChgLst>
  <pc:docChgLst>
    <pc:chgData name="Amiee Hamby" userId="S::amiee.hamby@manchester.ac.uk::18f72148-7d4d-4308-8278-224b9679519e" providerId="AD" clId="Web-{282749B4-95AE-FC90-D6D0-80A1DC1CB3C7}"/>
    <pc:docChg chg="delSld modSld">
      <pc:chgData name="Amiee Hamby" userId="S::amiee.hamby@manchester.ac.uk::18f72148-7d4d-4308-8278-224b9679519e" providerId="AD" clId="Web-{282749B4-95AE-FC90-D6D0-80A1DC1CB3C7}" dt="2025-09-01T13:09:56.458" v="15" actId="20577"/>
      <pc:docMkLst>
        <pc:docMk/>
      </pc:docMkLst>
      <pc:sldChg chg="modSp">
        <pc:chgData name="Amiee Hamby" userId="S::amiee.hamby@manchester.ac.uk::18f72148-7d4d-4308-8278-224b9679519e" providerId="AD" clId="Web-{282749B4-95AE-FC90-D6D0-80A1DC1CB3C7}" dt="2025-09-01T12:21:32.091" v="3" actId="20577"/>
        <pc:sldMkLst>
          <pc:docMk/>
          <pc:sldMk cId="3349297825" sldId="257"/>
        </pc:sldMkLst>
        <pc:spChg chg="mod">
          <ac:chgData name="Amiee Hamby" userId="S::amiee.hamby@manchester.ac.uk::18f72148-7d4d-4308-8278-224b9679519e" providerId="AD" clId="Web-{282749B4-95AE-FC90-D6D0-80A1DC1CB3C7}" dt="2025-09-01T12:21:32.091" v="3" actId="20577"/>
          <ac:spMkLst>
            <pc:docMk/>
            <pc:sldMk cId="3349297825" sldId="257"/>
            <ac:spMk id="5" creationId="{D7975560-DE99-F946-AB58-D130E30E7D15}"/>
          </ac:spMkLst>
        </pc:spChg>
      </pc:sldChg>
      <pc:sldChg chg="modSp">
        <pc:chgData name="Amiee Hamby" userId="S::amiee.hamby@manchester.ac.uk::18f72148-7d4d-4308-8278-224b9679519e" providerId="AD" clId="Web-{282749B4-95AE-FC90-D6D0-80A1DC1CB3C7}" dt="2025-09-01T13:09:56.458" v="15" actId="20577"/>
        <pc:sldMkLst>
          <pc:docMk/>
          <pc:sldMk cId="1704377343" sldId="259"/>
        </pc:sldMkLst>
        <pc:spChg chg="mod">
          <ac:chgData name="Amiee Hamby" userId="S::amiee.hamby@manchester.ac.uk::18f72148-7d4d-4308-8278-224b9679519e" providerId="AD" clId="Web-{282749B4-95AE-FC90-D6D0-80A1DC1CB3C7}" dt="2025-09-01T13:09:56.458" v="15" actId="20577"/>
          <ac:spMkLst>
            <pc:docMk/>
            <pc:sldMk cId="1704377343" sldId="259"/>
            <ac:spMk id="5" creationId="{D7975560-DE99-F946-AB58-D130E30E7D15}"/>
          </ac:spMkLst>
        </pc:spChg>
      </pc:sldChg>
      <pc:sldChg chg="del mod modShow">
        <pc:chgData name="Amiee Hamby" userId="S::amiee.hamby@manchester.ac.uk::18f72148-7d4d-4308-8278-224b9679519e" providerId="AD" clId="Web-{282749B4-95AE-FC90-D6D0-80A1DC1CB3C7}" dt="2025-09-01T13:09:15.879" v="11"/>
        <pc:sldMkLst>
          <pc:docMk/>
          <pc:sldMk cId="930163644"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36C57-D69B-C848-91E3-BABFB54DAD92}" type="datetimeFigureOut">
              <a:rPr lang="en-US" smtClean="0"/>
              <a:t>9/18/2025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6C1CDC-4882-574D-9532-5D605BF2957D}" type="slidenum">
              <a:rPr lang="en-US" smtClean="0"/>
              <a:t>‹#›</a:t>
            </a:fld>
            <a:endParaRPr lang="en-US"/>
          </a:p>
        </p:txBody>
      </p:sp>
    </p:spTree>
    <p:extLst>
      <p:ext uri="{BB962C8B-B14F-4D97-AF65-F5344CB8AC3E}">
        <p14:creationId xmlns:p14="http://schemas.microsoft.com/office/powerpoint/2010/main" val="28614486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6C1CDC-4882-574D-9532-5D605BF2957D}" type="slidenum">
              <a:rPr lang="en-US" smtClean="0"/>
              <a:t>2</a:t>
            </a:fld>
            <a:endParaRPr lang="en-US"/>
          </a:p>
        </p:txBody>
      </p:sp>
    </p:spTree>
    <p:extLst>
      <p:ext uri="{BB962C8B-B14F-4D97-AF65-F5344CB8AC3E}">
        <p14:creationId xmlns:p14="http://schemas.microsoft.com/office/powerpoint/2010/main" val="258759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6C1CDC-4882-574D-9532-5D605BF2957D}" type="slidenum">
              <a:rPr lang="en-US" smtClean="0"/>
              <a:t>3</a:t>
            </a:fld>
            <a:endParaRPr lang="en-US"/>
          </a:p>
        </p:txBody>
      </p:sp>
    </p:spTree>
    <p:extLst>
      <p:ext uri="{BB962C8B-B14F-4D97-AF65-F5344CB8AC3E}">
        <p14:creationId xmlns:p14="http://schemas.microsoft.com/office/powerpoint/2010/main" val="2960405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6C1CDC-4882-574D-9532-5D605BF2957D}" type="slidenum">
              <a:rPr lang="en-US" smtClean="0"/>
              <a:t>4</a:t>
            </a:fld>
            <a:endParaRPr lang="en-US"/>
          </a:p>
        </p:txBody>
      </p:sp>
    </p:spTree>
    <p:extLst>
      <p:ext uri="{BB962C8B-B14F-4D97-AF65-F5344CB8AC3E}">
        <p14:creationId xmlns:p14="http://schemas.microsoft.com/office/powerpoint/2010/main" val="3483909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9/18/2025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egc.manchester.ac.uk/socialjusti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E630739-1B9D-594F-8373-F2EDCF624EF4}"/>
              </a:ext>
            </a:extLst>
          </p:cNvPr>
          <p:cNvPicPr>
            <a:picLocks noChangeAspect="1"/>
          </p:cNvPicPr>
          <p:nvPr/>
        </p:nvPicPr>
        <p:blipFill>
          <a:blip r:embed="rId2"/>
          <a:stretch>
            <a:fillRect/>
          </a:stretch>
        </p:blipFill>
        <p:spPr>
          <a:xfrm>
            <a:off x="0" y="0"/>
            <a:ext cx="9144000" cy="5143500"/>
          </a:xfrm>
          <a:prstGeom prst="rect">
            <a:avLst/>
          </a:prstGeom>
        </p:spPr>
      </p:pic>
    </p:spTree>
    <p:extLst>
      <p:ext uri="{BB962C8B-B14F-4D97-AF65-F5344CB8AC3E}">
        <p14:creationId xmlns:p14="http://schemas.microsoft.com/office/powerpoint/2010/main" val="4014072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5BCA2D-4E72-EB43-BC72-E25F4BE9A240}"/>
              </a:ext>
            </a:extLst>
          </p:cNvPr>
          <p:cNvPicPr>
            <a:picLocks noChangeAspect="1"/>
          </p:cNvPicPr>
          <p:nvPr/>
        </p:nvPicPr>
        <p:blipFill>
          <a:blip r:embed="rId3"/>
          <a:stretch>
            <a:fillRect/>
          </a:stretch>
        </p:blipFill>
        <p:spPr>
          <a:xfrm>
            <a:off x="0" y="0"/>
            <a:ext cx="9144000" cy="5143500"/>
          </a:xfrm>
          <a:prstGeom prst="rect">
            <a:avLst/>
          </a:prstGeom>
        </p:spPr>
      </p:pic>
      <p:sp>
        <p:nvSpPr>
          <p:cNvPr id="5" name="TextBox 4">
            <a:extLst>
              <a:ext uri="{FF2B5EF4-FFF2-40B4-BE49-F238E27FC236}">
                <a16:creationId xmlns:a16="http://schemas.microsoft.com/office/drawing/2014/main" id="{D7975560-DE99-F946-AB58-D130E30E7D15}"/>
              </a:ext>
            </a:extLst>
          </p:cNvPr>
          <p:cNvSpPr txBox="1"/>
          <p:nvPr/>
        </p:nvSpPr>
        <p:spPr>
          <a:xfrm>
            <a:off x="626968" y="909942"/>
            <a:ext cx="8110632" cy="4042132"/>
          </a:xfrm>
          <a:prstGeom prst="rect">
            <a:avLst/>
          </a:prstGeom>
          <a:noFill/>
        </p:spPr>
        <p:txBody>
          <a:bodyPr wrap="square" lIns="91440" tIns="45720" rIns="91440" bIns="45720" rtlCol="0" anchor="t">
            <a:spAutoFit/>
          </a:bodyPr>
          <a:lstStyle/>
          <a:p>
            <a:pPr>
              <a:lnSpc>
                <a:spcPct val="150000"/>
              </a:lnSpc>
              <a:spcBef>
                <a:spcPts val="200"/>
              </a:spcBef>
              <a:spcAft>
                <a:spcPts val="200"/>
              </a:spcAft>
            </a:pPr>
            <a:r>
              <a:rPr lang="en-GB" sz="2000" b="1" dirty="0">
                <a:latin typeface="Arial" panose="020B0604020202020204" pitchFamily="34" charset="0"/>
                <a:cs typeface="Arial" panose="020B0604020202020204" pitchFamily="34" charset="0"/>
              </a:rPr>
              <a:t>Social Justice Challenge</a:t>
            </a:r>
            <a:endParaRPr lang="en-US" sz="2000" dirty="0">
              <a:latin typeface="Arial" panose="020B0604020202020204" pitchFamily="34" charset="0"/>
              <a:cs typeface="Arial" panose="020B0604020202020204" pitchFamily="34" charset="0"/>
            </a:endParaRPr>
          </a:p>
          <a:p>
            <a:pPr marL="342900" indent="-342900">
              <a:spcBef>
                <a:spcPts val="200"/>
              </a:spcBef>
              <a:spcAft>
                <a:spcPts val="200"/>
              </a:spcAft>
              <a:buFont typeface="Arial"/>
              <a:buChar char="•"/>
            </a:pPr>
            <a:r>
              <a:rPr lang="en-GB" sz="2000" dirty="0">
                <a:latin typeface="Arial"/>
                <a:cs typeface="Arial"/>
              </a:rPr>
              <a:t>Available to all undergraduate students and postgraduate taught students</a:t>
            </a:r>
          </a:p>
          <a:p>
            <a:pPr marL="342900" indent="-342900">
              <a:spcBef>
                <a:spcPts val="200"/>
              </a:spcBef>
              <a:spcAft>
                <a:spcPts val="200"/>
              </a:spcAft>
              <a:buFont typeface="Arial"/>
              <a:buChar char="•"/>
            </a:pPr>
            <a:r>
              <a:rPr lang="en-GB" sz="2000" dirty="0">
                <a:latin typeface="Arial"/>
                <a:cs typeface="Arial"/>
              </a:rPr>
              <a:t>Canvas activity which introduces you to social justice issues</a:t>
            </a:r>
          </a:p>
          <a:p>
            <a:pPr marL="342900" indent="-342900">
              <a:spcBef>
                <a:spcPts val="200"/>
              </a:spcBef>
              <a:spcAft>
                <a:spcPts val="200"/>
              </a:spcAft>
              <a:buFont typeface="Arial"/>
              <a:buChar char="•"/>
            </a:pPr>
            <a:r>
              <a:rPr lang="en-GB" sz="2000" dirty="0">
                <a:latin typeface="Arial"/>
                <a:cs typeface="Arial"/>
              </a:rPr>
              <a:t>Learn how to take action during your time at University</a:t>
            </a:r>
          </a:p>
          <a:p>
            <a:pPr marL="342900" indent="-342900">
              <a:spcBef>
                <a:spcPts val="200"/>
              </a:spcBef>
              <a:spcAft>
                <a:spcPts val="200"/>
              </a:spcAft>
              <a:buFont typeface="Arial"/>
              <a:buChar char="•"/>
            </a:pPr>
            <a:r>
              <a:rPr lang="en-GB" sz="2000" dirty="0">
                <a:latin typeface="Arial" panose="020B0604020202020204" pitchFamily="34" charset="0"/>
                <a:cs typeface="Arial" panose="020B0604020202020204" pitchFamily="34" charset="0"/>
              </a:rPr>
              <a:t>Gain employability skills</a:t>
            </a:r>
          </a:p>
          <a:p>
            <a:pPr marL="342900" indent="-342900">
              <a:spcBef>
                <a:spcPts val="200"/>
              </a:spcBef>
              <a:spcAft>
                <a:spcPts val="200"/>
              </a:spcAft>
              <a:buFont typeface="Arial"/>
              <a:buChar char="•"/>
            </a:pPr>
            <a:r>
              <a:rPr lang="en-GB" sz="2000" dirty="0">
                <a:latin typeface="Arial" panose="020B0604020202020204" pitchFamily="34" charset="0"/>
                <a:cs typeface="Arial" panose="020B0604020202020204" pitchFamily="34" charset="0"/>
              </a:rPr>
              <a:t>Counts towards the Stellify Award</a:t>
            </a:r>
          </a:p>
          <a:p>
            <a:pPr>
              <a:spcBef>
                <a:spcPts val="200"/>
              </a:spcBef>
              <a:spcAft>
                <a:spcPts val="200"/>
              </a:spcAft>
            </a:pPr>
            <a:endParaRPr lang="en-GB" sz="2000" dirty="0">
              <a:latin typeface="Arial" panose="020B0604020202020204" pitchFamily="34" charset="0"/>
              <a:cs typeface="Arial" panose="020B0604020202020204" pitchFamily="34" charset="0"/>
            </a:endParaRPr>
          </a:p>
          <a:p>
            <a:pPr>
              <a:spcBef>
                <a:spcPts val="200"/>
              </a:spcBef>
              <a:spcAft>
                <a:spcPts val="200"/>
              </a:spcAft>
            </a:pPr>
            <a:r>
              <a:rPr lang="en-GB" sz="2000" b="1" dirty="0">
                <a:latin typeface="Arial" panose="020B0604020202020204" pitchFamily="34" charset="0"/>
                <a:cs typeface="Arial" panose="020B0604020202020204" pitchFamily="34" charset="0"/>
              </a:rPr>
              <a:t>Social Justice Themes:</a:t>
            </a:r>
          </a:p>
          <a:p>
            <a:pPr marL="342900" indent="-342900">
              <a:spcBef>
                <a:spcPts val="200"/>
              </a:spcBef>
              <a:spcAft>
                <a:spcPts val="200"/>
              </a:spcAft>
              <a:buFont typeface="Arial"/>
              <a:buChar char="•"/>
            </a:pPr>
            <a:r>
              <a:rPr lang="en-GB" sz="2000" dirty="0">
                <a:latin typeface="Arial" panose="020B0604020202020204" pitchFamily="34" charset="0"/>
                <a:cs typeface="Arial" panose="020B0604020202020204" pitchFamily="34" charset="0"/>
              </a:rPr>
              <a:t>Race, Mental Health, Gender, Homelessness, Higher Education and Energy</a:t>
            </a:r>
          </a:p>
        </p:txBody>
      </p:sp>
    </p:spTree>
    <p:extLst>
      <p:ext uri="{BB962C8B-B14F-4D97-AF65-F5344CB8AC3E}">
        <p14:creationId xmlns:p14="http://schemas.microsoft.com/office/powerpoint/2010/main" val="3349297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5BCA2D-4E72-EB43-BC72-E25F4BE9A240}"/>
              </a:ext>
            </a:extLst>
          </p:cNvPr>
          <p:cNvPicPr>
            <a:picLocks noChangeAspect="1"/>
          </p:cNvPicPr>
          <p:nvPr/>
        </p:nvPicPr>
        <p:blipFill>
          <a:blip r:embed="rId3"/>
          <a:stretch>
            <a:fillRect/>
          </a:stretch>
        </p:blipFill>
        <p:spPr>
          <a:xfrm>
            <a:off x="0" y="0"/>
            <a:ext cx="9144000" cy="5143500"/>
          </a:xfrm>
          <a:prstGeom prst="rect">
            <a:avLst/>
          </a:prstGeom>
        </p:spPr>
      </p:pic>
      <p:sp>
        <p:nvSpPr>
          <p:cNvPr id="5" name="TextBox 4">
            <a:extLst>
              <a:ext uri="{FF2B5EF4-FFF2-40B4-BE49-F238E27FC236}">
                <a16:creationId xmlns:a16="http://schemas.microsoft.com/office/drawing/2014/main" id="{D7975560-DE99-F946-AB58-D130E30E7D15}"/>
              </a:ext>
            </a:extLst>
          </p:cNvPr>
          <p:cNvSpPr txBox="1"/>
          <p:nvPr/>
        </p:nvSpPr>
        <p:spPr>
          <a:xfrm>
            <a:off x="626968" y="1199653"/>
            <a:ext cx="7628806" cy="3036729"/>
          </a:xfrm>
          <a:prstGeom prst="rect">
            <a:avLst/>
          </a:prstGeom>
          <a:noFill/>
        </p:spPr>
        <p:txBody>
          <a:bodyPr wrap="square" rtlCol="0" anchor="t">
            <a:spAutoFit/>
          </a:bodyPr>
          <a:lstStyle/>
          <a:p>
            <a:pPr>
              <a:spcBef>
                <a:spcPts val="200"/>
              </a:spcBef>
              <a:spcAft>
                <a:spcPts val="200"/>
              </a:spcAft>
            </a:pPr>
            <a:r>
              <a:rPr lang="en-GB" sz="3200" b="1" dirty="0"/>
              <a:t>“In particular I liked the ‘Find out more’ sections and the ‘Take action’ sections. They inspired me to get more educated on each topic and take action and raise my voice on these issues of social justice.”</a:t>
            </a:r>
          </a:p>
          <a:p>
            <a:pPr>
              <a:spcBef>
                <a:spcPts val="200"/>
              </a:spcBef>
              <a:spcAft>
                <a:spcPts val="200"/>
              </a:spcAft>
            </a:pPr>
            <a:r>
              <a:rPr lang="en-GB" sz="2800" dirty="0">
                <a:latin typeface="Arial" panose="020B0604020202020204" pitchFamily="34" charset="0"/>
                <a:cs typeface="Arial" panose="020B0604020202020204" pitchFamily="34" charset="0"/>
              </a:rPr>
              <a:t>- SALC student</a:t>
            </a:r>
          </a:p>
        </p:txBody>
      </p:sp>
    </p:spTree>
    <p:extLst>
      <p:ext uri="{BB962C8B-B14F-4D97-AF65-F5344CB8AC3E}">
        <p14:creationId xmlns:p14="http://schemas.microsoft.com/office/powerpoint/2010/main" val="3910028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5BCA2D-4E72-EB43-BC72-E25F4BE9A240}"/>
              </a:ext>
            </a:extLst>
          </p:cNvPr>
          <p:cNvPicPr>
            <a:picLocks noChangeAspect="1"/>
          </p:cNvPicPr>
          <p:nvPr/>
        </p:nvPicPr>
        <p:blipFill>
          <a:blip r:embed="rId3"/>
          <a:stretch>
            <a:fillRect/>
          </a:stretch>
        </p:blipFill>
        <p:spPr>
          <a:xfrm>
            <a:off x="0" y="0"/>
            <a:ext cx="9144000" cy="5143500"/>
          </a:xfrm>
          <a:prstGeom prst="rect">
            <a:avLst/>
          </a:prstGeom>
        </p:spPr>
      </p:pic>
      <p:sp>
        <p:nvSpPr>
          <p:cNvPr id="5" name="TextBox 4">
            <a:extLst>
              <a:ext uri="{FF2B5EF4-FFF2-40B4-BE49-F238E27FC236}">
                <a16:creationId xmlns:a16="http://schemas.microsoft.com/office/drawing/2014/main" id="{D7975560-DE99-F946-AB58-D130E30E7D15}"/>
              </a:ext>
            </a:extLst>
          </p:cNvPr>
          <p:cNvSpPr txBox="1"/>
          <p:nvPr/>
        </p:nvSpPr>
        <p:spPr>
          <a:xfrm>
            <a:off x="698766" y="1089557"/>
            <a:ext cx="7628806" cy="2726067"/>
          </a:xfrm>
          <a:prstGeom prst="rect">
            <a:avLst/>
          </a:prstGeom>
          <a:noFill/>
        </p:spPr>
        <p:txBody>
          <a:bodyPr wrap="square" lIns="91440" tIns="45720" rIns="91440" bIns="45720" rtlCol="0" anchor="t">
            <a:spAutoFit/>
          </a:bodyPr>
          <a:lstStyle/>
          <a:p>
            <a:pPr>
              <a:lnSpc>
                <a:spcPct val="150000"/>
              </a:lnSpc>
            </a:pPr>
            <a:r>
              <a:rPr lang="en-GB" sz="2800" b="1" dirty="0">
                <a:latin typeface="Arial"/>
                <a:cs typeface="Arial"/>
              </a:rPr>
              <a:t>How to complete it</a:t>
            </a:r>
          </a:p>
          <a:p>
            <a:pPr marL="514350" indent="-514350">
              <a:lnSpc>
                <a:spcPct val="150000"/>
              </a:lnSpc>
              <a:spcBef>
                <a:spcPts val="200"/>
              </a:spcBef>
              <a:spcAft>
                <a:spcPts val="200"/>
              </a:spcAft>
              <a:buAutoNum type="arabicPeriod"/>
            </a:pPr>
            <a:r>
              <a:rPr lang="en-GB" sz="2800">
                <a:latin typeface="Arial"/>
                <a:cs typeface="Arial"/>
              </a:rPr>
              <a:t>Visit the EGC Social Justice </a:t>
            </a:r>
            <a:r>
              <a:rPr lang="en-GB" sz="2800" dirty="0">
                <a:latin typeface="Arial"/>
                <a:cs typeface="Arial"/>
                <a:hlinkClick r:id="rId4"/>
              </a:rPr>
              <a:t>webpage here</a:t>
            </a:r>
            <a:endParaRPr lang="en-GB" sz="2800" dirty="0">
              <a:latin typeface="Arial" panose="020B0604020202020204" pitchFamily="34" charset="0"/>
              <a:cs typeface="Arial" panose="020B0604020202020204" pitchFamily="34" charset="0"/>
              <a:hlinkClick r:id="rId4"/>
            </a:endParaRPr>
          </a:p>
          <a:p>
            <a:pPr marL="514350" indent="-514350">
              <a:lnSpc>
                <a:spcPct val="150000"/>
              </a:lnSpc>
              <a:spcBef>
                <a:spcPts val="200"/>
              </a:spcBef>
              <a:spcAft>
                <a:spcPts val="200"/>
              </a:spcAft>
              <a:buAutoNum type="arabicPeriod"/>
            </a:pPr>
            <a:r>
              <a:rPr lang="en-GB" sz="2800" dirty="0">
                <a:latin typeface="Arial"/>
                <a:cs typeface="Arial"/>
              </a:rPr>
              <a:t>Follow the sign-up link and register</a:t>
            </a:r>
            <a:endParaRPr lang="en-US" sz="2400" dirty="0">
              <a:latin typeface="Arial" panose="020B0604020202020204" pitchFamily="34" charset="0"/>
              <a:cs typeface="Arial" panose="020B0604020202020204" pitchFamily="34" charset="0"/>
            </a:endParaRPr>
          </a:p>
          <a:p>
            <a:pPr marL="514350" indent="-514350">
              <a:lnSpc>
                <a:spcPct val="150000"/>
              </a:lnSpc>
              <a:spcBef>
                <a:spcPts val="200"/>
              </a:spcBef>
              <a:spcAft>
                <a:spcPts val="200"/>
              </a:spcAft>
              <a:buAutoNum type="arabicPeriod"/>
            </a:pPr>
            <a:r>
              <a:rPr lang="en-GB" sz="2800">
                <a:latin typeface="Arial"/>
                <a:cs typeface="Arial"/>
              </a:rPr>
              <a:t>Complete the challenge on Canvas</a:t>
            </a:r>
            <a:endParaRPr lang="en-GB" sz="2800" dirty="0">
              <a:latin typeface="Arial"/>
              <a:cs typeface="Arial"/>
            </a:endParaRPr>
          </a:p>
        </p:txBody>
      </p:sp>
      <p:sp>
        <p:nvSpPr>
          <p:cNvPr id="6" name="Rectangle 5">
            <a:extLst>
              <a:ext uri="{FF2B5EF4-FFF2-40B4-BE49-F238E27FC236}">
                <a16:creationId xmlns:a16="http://schemas.microsoft.com/office/drawing/2014/main" id="{A578C58A-BADC-4543-9A0E-D15A815E1B83}"/>
              </a:ext>
            </a:extLst>
          </p:cNvPr>
          <p:cNvSpPr/>
          <p:nvPr/>
        </p:nvSpPr>
        <p:spPr>
          <a:xfrm>
            <a:off x="698766" y="4230743"/>
            <a:ext cx="4745723" cy="400110"/>
          </a:xfrm>
          <a:prstGeom prst="rect">
            <a:avLst/>
          </a:prstGeom>
        </p:spPr>
        <p:txBody>
          <a:bodyPr wrap="none">
            <a:spAutoFit/>
          </a:bodyPr>
          <a:lstStyle/>
          <a:p>
            <a:pPr>
              <a:spcBef>
                <a:spcPts val="200"/>
              </a:spcBef>
              <a:spcAft>
                <a:spcPts val="200"/>
              </a:spcAft>
            </a:pPr>
            <a:r>
              <a:rPr lang="en-GB" sz="2000" dirty="0" err="1">
                <a:latin typeface="Arial" panose="020B0604020202020204" pitchFamily="34" charset="0"/>
                <a:cs typeface="Arial" panose="020B0604020202020204" pitchFamily="34" charset="0"/>
              </a:rPr>
              <a:t>www.egc.manchester.ac.uk</a:t>
            </a:r>
            <a:r>
              <a:rPr lang="en-GB" sz="2000" dirty="0">
                <a:latin typeface="Arial" panose="020B0604020202020204" pitchFamily="34" charset="0"/>
                <a:cs typeface="Arial" panose="020B0604020202020204" pitchFamily="34" charset="0"/>
              </a:rPr>
              <a:t>/</a:t>
            </a:r>
            <a:r>
              <a:rPr lang="en-GB" sz="2000" dirty="0" err="1">
                <a:latin typeface="Arial" panose="020B0604020202020204" pitchFamily="34" charset="0"/>
                <a:cs typeface="Arial" panose="020B0604020202020204" pitchFamily="34" charset="0"/>
              </a:rPr>
              <a:t>socialjustice</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4377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77623ea-3666-46b6-ae6c-d62b4ae5512d">
      <Terms xmlns="http://schemas.microsoft.com/office/infopath/2007/PartnerControls"/>
    </lcf76f155ced4ddcb4097134ff3c332f>
    <TaxCatchAll xmlns="29139ff0-53c5-4b1e-8675-3699321ab32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D02DB68A4E9EC4280D4CF0F02611E5D" ma:contentTypeVersion="16" ma:contentTypeDescription="Create a new document." ma:contentTypeScope="" ma:versionID="b3ca76bf9171c9cfdb32c96db18ec6c9">
  <xsd:schema xmlns:xsd="http://www.w3.org/2001/XMLSchema" xmlns:xs="http://www.w3.org/2001/XMLSchema" xmlns:p="http://schemas.microsoft.com/office/2006/metadata/properties" xmlns:ns2="677623ea-3666-46b6-ae6c-d62b4ae5512d" xmlns:ns3="29139ff0-53c5-4b1e-8675-3699321ab326" targetNamespace="http://schemas.microsoft.com/office/2006/metadata/properties" ma:root="true" ma:fieldsID="4704018e06fcf7978255b8092c5c74d3" ns2:_="" ns3:_="">
    <xsd:import namespace="677623ea-3666-46b6-ae6c-d62b4ae5512d"/>
    <xsd:import namespace="29139ff0-53c5-4b1e-8675-3699321ab32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7623ea-3666-46b6-ae6c-d62b4ae551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d63537c-d192-4dc4-bb87-a5632b1c768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9139ff0-53c5-4b1e-8675-3699321ab32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5a42551-e61e-4993-ba5c-4f85aec04a4e}" ma:internalName="TaxCatchAll" ma:showField="CatchAllData" ma:web="29139ff0-53c5-4b1e-8675-3699321ab326">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7B6F2769-7194-4217-93D3-3AF3A4742282}">
  <ds:schemaRefs>
    <ds:schemaRef ds:uri="http://schemas.microsoft.com/office/2006/metadata/properties"/>
    <ds:schemaRef ds:uri="http://purl.org/dc/dcmitype/"/>
    <ds:schemaRef ds:uri="677623ea-3666-46b6-ae6c-d62b4ae5512d"/>
    <ds:schemaRef ds:uri="29139ff0-53c5-4b1e-8675-3699321ab326"/>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www.w3.org/XML/1998/namespace"/>
    <ds:schemaRef ds:uri="http://purl.org/dc/terms/"/>
  </ds:schemaRefs>
</ds:datastoreItem>
</file>

<file path=customXml/itemProps3.xml><?xml version="1.0" encoding="utf-8"?>
<ds:datastoreItem xmlns:ds="http://schemas.openxmlformats.org/officeDocument/2006/customXml" ds:itemID="{AD7BA909-F1E6-4435-9324-0041F62210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7623ea-3666-46b6-ae6c-d62b4ae5512d"/>
    <ds:schemaRef ds:uri="29139ff0-53c5-4b1e-8675-3699321ab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341</TotalTime>
  <Words>189</Words>
  <Application>Microsoft Office PowerPoint</Application>
  <PresentationFormat>On-screen Show (16:9)</PresentationFormat>
  <Paragraphs>24</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Sarah Thompson</cp:lastModifiedBy>
  <cp:revision>78</cp:revision>
  <dcterms:created xsi:type="dcterms:W3CDTF">2010-04-12T23:12:02Z</dcterms:created>
  <dcterms:modified xsi:type="dcterms:W3CDTF">2025-09-18T10:52:46Z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0x010100ED02DB68A4E9EC4280D4CF0F02611E5D</vt:lpwstr>
  </property>
  <property fmtid="{D5CDD505-2E9C-101B-9397-08002B2CF9AE}" pid="3" name="MediaServiceImageTags">
    <vt:lpwstr/>
  </property>
</Properties>
</file>