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55" r:id="rId1"/>
  </p:sldMasterIdLst>
  <p:notesMasterIdLst>
    <p:notesMasterId r:id="rId11"/>
  </p:notesMasterIdLst>
  <p:handoutMasterIdLst>
    <p:handoutMasterId r:id="rId12"/>
  </p:handoutMasterIdLst>
  <p:sldIdLst>
    <p:sldId id="293" r:id="rId2"/>
    <p:sldId id="297" r:id="rId3"/>
    <p:sldId id="304" r:id="rId4"/>
    <p:sldId id="305" r:id="rId5"/>
    <p:sldId id="309" r:id="rId6"/>
    <p:sldId id="306" r:id="rId7"/>
    <p:sldId id="307" r:id="rId8"/>
    <p:sldId id="308" r:id="rId9"/>
    <p:sldId id="310" r:id="rId10"/>
  </p:sldIdLst>
  <p:sldSz cx="9144000" cy="6858000" type="screen4x3"/>
  <p:notesSz cx="6797675" cy="9928225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Geneva" charset="0"/>
        <a:cs typeface="Geneva" charset="0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Geneva" charset="0"/>
        <a:cs typeface="Geneva" charset="0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Geneva" charset="0"/>
        <a:cs typeface="Geneva" charset="0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Geneva" charset="0"/>
        <a:cs typeface="Geneva" charset="0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Geneva" charset="0"/>
        <a:cs typeface="Geneva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Geneva" charset="0"/>
        <a:cs typeface="Geneva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Geneva" charset="0"/>
        <a:cs typeface="Geneva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Geneva" charset="0"/>
        <a:cs typeface="Geneva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Geneva" charset="0"/>
        <a:cs typeface="Geneva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1E0ADD11-2567-008F-B3FB-EAC32E87F49D}" name="Craig Best" initials="CB" userId="S::craig.best@manchester.ac.uk::163a6d7d-3d10-416f-afc1-5ab2487381a2" providerId="AD"/>
  <p188:author id="{5BE00E44-FDC1-D059-06C2-7DB794528FAD}" name="April Mcmahon" initials="AM" userId="S::april.mcmahon@manchester.ac.uk::bc3f5567-6a93-49b7-81f2-223044d6e62c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7D1A342-70D6-1E32-01E0-9800EEDA15DA}" v="131" dt="2022-08-14T20:36:05.535"/>
    <p1510:client id="{61DD9BF1-14AA-EA9A-135D-659A5C0A1398}" v="346" dt="2022-10-19T16:22:21.523"/>
    <p1510:client id="{ACDD5805-BF6B-D4A9-398E-1EB92A91CBB5}" v="294" dt="2022-10-19T16:19:45.078"/>
    <p1510:client id="{B2D20D5E-23CE-4B83-F034-7660D0DACECF}" v="1683" dt="2022-09-24T17:52:11.759"/>
    <p1510:client id="{E5BEE43B-E7BC-9D68-E527-034C865854E1}" v="1" dt="2022-10-19T16:29:34.01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1" d="100"/>
          <a:sy n="61" d="100"/>
        </p:scale>
        <p:origin x="618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18" Type="http://schemas.microsoft.com/office/2018/10/relationships/authors" Target="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17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_rels/data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svg"/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2" Type="http://schemas.openxmlformats.org/officeDocument/2006/relationships/image" Target="../media/image5.svg"/><Relationship Id="rId1" Type="http://schemas.openxmlformats.org/officeDocument/2006/relationships/image" Target="../media/image4.png"/><Relationship Id="rId6" Type="http://schemas.openxmlformats.org/officeDocument/2006/relationships/image" Target="../media/image9.svg"/><Relationship Id="rId5" Type="http://schemas.openxmlformats.org/officeDocument/2006/relationships/image" Target="../media/image8.png"/><Relationship Id="rId10" Type="http://schemas.openxmlformats.org/officeDocument/2006/relationships/image" Target="../media/image13.svg"/><Relationship Id="rId4" Type="http://schemas.openxmlformats.org/officeDocument/2006/relationships/image" Target="../media/image7.svg"/><Relationship Id="rId9" Type="http://schemas.openxmlformats.org/officeDocument/2006/relationships/image" Target="../media/image12.png"/></Relationships>
</file>

<file path=ppt/diagrams/_rels/drawing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svg"/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2" Type="http://schemas.openxmlformats.org/officeDocument/2006/relationships/image" Target="../media/image5.svg"/><Relationship Id="rId1" Type="http://schemas.openxmlformats.org/officeDocument/2006/relationships/image" Target="../media/image4.png"/><Relationship Id="rId6" Type="http://schemas.openxmlformats.org/officeDocument/2006/relationships/image" Target="../media/image9.svg"/><Relationship Id="rId5" Type="http://schemas.openxmlformats.org/officeDocument/2006/relationships/image" Target="../media/image8.png"/><Relationship Id="rId10" Type="http://schemas.openxmlformats.org/officeDocument/2006/relationships/image" Target="../media/image13.svg"/><Relationship Id="rId4" Type="http://schemas.openxmlformats.org/officeDocument/2006/relationships/image" Target="../media/image7.svg"/><Relationship Id="rId9" Type="http://schemas.openxmlformats.org/officeDocument/2006/relationships/image" Target="../media/image12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70D91FC-ED63-4C1A-9BC1-F716E41C9403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bg_colorful2" csCatId="colorful" phldr="1"/>
      <dgm:spPr/>
      <dgm:t>
        <a:bodyPr/>
        <a:lstStyle/>
        <a:p>
          <a:endParaRPr lang="en-US"/>
        </a:p>
      </dgm:t>
    </dgm:pt>
    <dgm:pt modelId="{1EB6C88A-F5EB-429D-ACE1-277B3D5A42E4}">
      <dgm:prSet/>
      <dgm:spPr/>
      <dgm:t>
        <a:bodyPr/>
        <a:lstStyle/>
        <a:p>
          <a:r>
            <a:rPr lang="en-GB"/>
            <a:t>Enhancing the quality of our teaching </a:t>
          </a:r>
          <a:endParaRPr lang="en-US"/>
        </a:p>
      </dgm:t>
    </dgm:pt>
    <dgm:pt modelId="{B964476D-40BB-44D9-B9D0-3D70DF02B542}" type="parTrans" cxnId="{29D5FDD6-5007-409B-8A93-E316C25124D1}">
      <dgm:prSet/>
      <dgm:spPr/>
      <dgm:t>
        <a:bodyPr/>
        <a:lstStyle/>
        <a:p>
          <a:endParaRPr lang="en-US"/>
        </a:p>
      </dgm:t>
    </dgm:pt>
    <dgm:pt modelId="{CBF4C05A-0A12-4397-84C4-8143E4C56DCA}" type="sibTrans" cxnId="{29D5FDD6-5007-409B-8A93-E316C25124D1}">
      <dgm:prSet/>
      <dgm:spPr/>
      <dgm:t>
        <a:bodyPr/>
        <a:lstStyle/>
        <a:p>
          <a:endParaRPr lang="en-US"/>
        </a:p>
      </dgm:t>
    </dgm:pt>
    <dgm:pt modelId="{D6D9C5AC-508B-40EF-AE90-487FC01E66D5}">
      <dgm:prSet/>
      <dgm:spPr/>
      <dgm:t>
        <a:bodyPr/>
        <a:lstStyle/>
        <a:p>
          <a:r>
            <a:rPr lang="en-GB"/>
            <a:t>A transformative student experience</a:t>
          </a:r>
          <a:endParaRPr lang="en-US"/>
        </a:p>
      </dgm:t>
    </dgm:pt>
    <dgm:pt modelId="{37B75EAA-F25D-4BD1-80BB-F48C7BD70B09}" type="parTrans" cxnId="{C0306986-8487-47DE-A2E8-FE57E7BCA15A}">
      <dgm:prSet/>
      <dgm:spPr/>
      <dgm:t>
        <a:bodyPr/>
        <a:lstStyle/>
        <a:p>
          <a:endParaRPr lang="en-US"/>
        </a:p>
      </dgm:t>
    </dgm:pt>
    <dgm:pt modelId="{EFF6ED04-7035-4C3B-A5AE-6C543BAF6B2F}" type="sibTrans" cxnId="{C0306986-8487-47DE-A2E8-FE57E7BCA15A}">
      <dgm:prSet/>
      <dgm:spPr/>
      <dgm:t>
        <a:bodyPr/>
        <a:lstStyle/>
        <a:p>
          <a:endParaRPr lang="en-US"/>
        </a:p>
      </dgm:t>
    </dgm:pt>
    <dgm:pt modelId="{E5CE5DF8-9523-4ED4-B675-5F3DA24F1C50}">
      <dgm:prSet/>
      <dgm:spPr/>
      <dgm:t>
        <a:bodyPr/>
        <a:lstStyle/>
        <a:p>
          <a:r>
            <a:rPr lang="en-GB"/>
            <a:t>Realising students' potential: 'Manchester made me'</a:t>
          </a:r>
          <a:endParaRPr lang="en-US"/>
        </a:p>
      </dgm:t>
    </dgm:pt>
    <dgm:pt modelId="{53C86F23-188E-4C41-B4AB-1651FE1ED967}" type="parTrans" cxnId="{8637E52E-A751-4071-869C-FF52BA06BA60}">
      <dgm:prSet/>
      <dgm:spPr/>
      <dgm:t>
        <a:bodyPr/>
        <a:lstStyle/>
        <a:p>
          <a:endParaRPr lang="en-US"/>
        </a:p>
      </dgm:t>
    </dgm:pt>
    <dgm:pt modelId="{B1F90314-7CAB-4E23-ABA0-154324CB9068}" type="sibTrans" cxnId="{8637E52E-A751-4071-869C-FF52BA06BA60}">
      <dgm:prSet/>
      <dgm:spPr/>
      <dgm:t>
        <a:bodyPr/>
        <a:lstStyle/>
        <a:p>
          <a:endParaRPr lang="en-US"/>
        </a:p>
      </dgm:t>
    </dgm:pt>
    <dgm:pt modelId="{B72DBD3B-04B7-4904-B81D-A46C37762039}">
      <dgm:prSet/>
      <dgm:spPr/>
      <dgm:t>
        <a:bodyPr/>
        <a:lstStyle/>
        <a:p>
          <a:r>
            <a:rPr lang="en-GB"/>
            <a:t>An education for global leadership</a:t>
          </a:r>
          <a:endParaRPr lang="en-US"/>
        </a:p>
      </dgm:t>
    </dgm:pt>
    <dgm:pt modelId="{DC86983E-1A5E-4591-8FF1-90B257361339}" type="parTrans" cxnId="{F474934E-2E6A-4C7F-AA29-B3C8EA58B510}">
      <dgm:prSet/>
      <dgm:spPr/>
      <dgm:t>
        <a:bodyPr/>
        <a:lstStyle/>
        <a:p>
          <a:endParaRPr lang="en-US"/>
        </a:p>
      </dgm:t>
    </dgm:pt>
    <dgm:pt modelId="{7037E95D-7AEF-4346-AFE1-6AD067A58CC0}" type="sibTrans" cxnId="{F474934E-2E6A-4C7F-AA29-B3C8EA58B510}">
      <dgm:prSet/>
      <dgm:spPr/>
      <dgm:t>
        <a:bodyPr/>
        <a:lstStyle/>
        <a:p>
          <a:endParaRPr lang="en-US"/>
        </a:p>
      </dgm:t>
    </dgm:pt>
    <dgm:pt modelId="{A904171B-D6B0-48CC-8542-EB93B372F671}">
      <dgm:prSet/>
      <dgm:spPr/>
      <dgm:t>
        <a:bodyPr/>
        <a:lstStyle/>
        <a:p>
          <a:r>
            <a:rPr lang="en-GB"/>
            <a:t>Lifelong and flexible learning </a:t>
          </a:r>
          <a:endParaRPr lang="en-US"/>
        </a:p>
      </dgm:t>
    </dgm:pt>
    <dgm:pt modelId="{9BA2350F-6FC8-4126-9B69-C9214B860347}" type="parTrans" cxnId="{584C5E9F-A7FE-490A-BC97-4772690A8410}">
      <dgm:prSet/>
      <dgm:spPr/>
      <dgm:t>
        <a:bodyPr/>
        <a:lstStyle/>
        <a:p>
          <a:endParaRPr lang="en-US"/>
        </a:p>
      </dgm:t>
    </dgm:pt>
    <dgm:pt modelId="{D9EFE4EB-0D1B-4A46-BF89-8E5362A12280}" type="sibTrans" cxnId="{584C5E9F-A7FE-490A-BC97-4772690A8410}">
      <dgm:prSet/>
      <dgm:spPr/>
      <dgm:t>
        <a:bodyPr/>
        <a:lstStyle/>
        <a:p>
          <a:endParaRPr lang="en-US"/>
        </a:p>
      </dgm:t>
    </dgm:pt>
    <dgm:pt modelId="{81D2FE8E-7E09-4A2C-A294-D07F30B1DC78}" type="pres">
      <dgm:prSet presAssocID="{770D91FC-ED63-4C1A-9BC1-F716E41C9403}" presName="root" presStyleCnt="0">
        <dgm:presLayoutVars>
          <dgm:dir/>
          <dgm:resizeHandles val="exact"/>
        </dgm:presLayoutVars>
      </dgm:prSet>
      <dgm:spPr/>
    </dgm:pt>
    <dgm:pt modelId="{966285D7-6B92-48D2-8F43-CDD61971F9E3}" type="pres">
      <dgm:prSet presAssocID="{1EB6C88A-F5EB-429D-ACE1-277B3D5A42E4}" presName="compNode" presStyleCnt="0"/>
      <dgm:spPr/>
    </dgm:pt>
    <dgm:pt modelId="{5F1140A6-119B-4F6E-AA9B-A93CBE625C7B}" type="pres">
      <dgm:prSet presAssocID="{1EB6C88A-F5EB-429D-ACE1-277B3D5A42E4}" presName="bgRect" presStyleLbl="bgShp" presStyleIdx="0" presStyleCnt="5"/>
      <dgm:spPr/>
    </dgm:pt>
    <dgm:pt modelId="{E94C0D26-40A0-4B99-8F7D-64C8D0C22A0E}" type="pres">
      <dgm:prSet presAssocID="{1EB6C88A-F5EB-429D-ACE1-277B3D5A42E4}" presName="iconRect" presStyleLbl="node1" presStyleIdx="0" presStyleCnt="5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Teacher"/>
        </a:ext>
      </dgm:extLst>
    </dgm:pt>
    <dgm:pt modelId="{C8DD0B6E-00E8-4F59-A4F3-1A64606FBB31}" type="pres">
      <dgm:prSet presAssocID="{1EB6C88A-F5EB-429D-ACE1-277B3D5A42E4}" presName="spaceRect" presStyleCnt="0"/>
      <dgm:spPr/>
    </dgm:pt>
    <dgm:pt modelId="{A73BC6BA-9FB8-4454-A2ED-61A805E4F282}" type="pres">
      <dgm:prSet presAssocID="{1EB6C88A-F5EB-429D-ACE1-277B3D5A42E4}" presName="parTx" presStyleLbl="revTx" presStyleIdx="0" presStyleCnt="5">
        <dgm:presLayoutVars>
          <dgm:chMax val="0"/>
          <dgm:chPref val="0"/>
        </dgm:presLayoutVars>
      </dgm:prSet>
      <dgm:spPr/>
    </dgm:pt>
    <dgm:pt modelId="{53BF03E3-7978-4F19-A836-704A2FD7CBDD}" type="pres">
      <dgm:prSet presAssocID="{CBF4C05A-0A12-4397-84C4-8143E4C56DCA}" presName="sibTrans" presStyleCnt="0"/>
      <dgm:spPr/>
    </dgm:pt>
    <dgm:pt modelId="{17289B43-0B60-491C-B904-0C7BC8317F35}" type="pres">
      <dgm:prSet presAssocID="{D6D9C5AC-508B-40EF-AE90-487FC01E66D5}" presName="compNode" presStyleCnt="0"/>
      <dgm:spPr/>
    </dgm:pt>
    <dgm:pt modelId="{42388222-3AAC-47A5-9136-643B0BF439FA}" type="pres">
      <dgm:prSet presAssocID="{D6D9C5AC-508B-40EF-AE90-487FC01E66D5}" presName="bgRect" presStyleLbl="bgShp" presStyleIdx="1" presStyleCnt="5"/>
      <dgm:spPr/>
    </dgm:pt>
    <dgm:pt modelId="{B002BE10-1CCF-49CE-BF3F-70B31BE9FB8B}" type="pres">
      <dgm:prSet presAssocID="{D6D9C5AC-508B-40EF-AE90-487FC01E66D5}" presName="iconRect" presStyleLbl="node1" presStyleIdx="1" presStyleCnt="5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Head with Gears"/>
        </a:ext>
      </dgm:extLst>
    </dgm:pt>
    <dgm:pt modelId="{C136CDE8-22EF-48ED-B959-72DB1BE60017}" type="pres">
      <dgm:prSet presAssocID="{D6D9C5AC-508B-40EF-AE90-487FC01E66D5}" presName="spaceRect" presStyleCnt="0"/>
      <dgm:spPr/>
    </dgm:pt>
    <dgm:pt modelId="{4E1B7D1D-BD3B-48F2-B5E0-F4B2AC625108}" type="pres">
      <dgm:prSet presAssocID="{D6D9C5AC-508B-40EF-AE90-487FC01E66D5}" presName="parTx" presStyleLbl="revTx" presStyleIdx="1" presStyleCnt="5">
        <dgm:presLayoutVars>
          <dgm:chMax val="0"/>
          <dgm:chPref val="0"/>
        </dgm:presLayoutVars>
      </dgm:prSet>
      <dgm:spPr/>
    </dgm:pt>
    <dgm:pt modelId="{C9286581-5655-41E2-96CC-886A72A0B38C}" type="pres">
      <dgm:prSet presAssocID="{EFF6ED04-7035-4C3B-A5AE-6C543BAF6B2F}" presName="sibTrans" presStyleCnt="0"/>
      <dgm:spPr/>
    </dgm:pt>
    <dgm:pt modelId="{810CEF8D-552B-4AA6-891E-0070EF1B9068}" type="pres">
      <dgm:prSet presAssocID="{E5CE5DF8-9523-4ED4-B675-5F3DA24F1C50}" presName="compNode" presStyleCnt="0"/>
      <dgm:spPr/>
    </dgm:pt>
    <dgm:pt modelId="{D89B3A2E-AB97-4098-A6AA-1472F4CA9189}" type="pres">
      <dgm:prSet presAssocID="{E5CE5DF8-9523-4ED4-B675-5F3DA24F1C50}" presName="bgRect" presStyleLbl="bgShp" presStyleIdx="2" presStyleCnt="5"/>
      <dgm:spPr/>
    </dgm:pt>
    <dgm:pt modelId="{EE4B6D47-6678-4DE7-A059-6BBB720D07B4}" type="pres">
      <dgm:prSet presAssocID="{E5CE5DF8-9523-4ED4-B675-5F3DA24F1C50}" presName="iconRect" presStyleLbl="node1" presStyleIdx="2" presStyleCnt="5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Windmill"/>
        </a:ext>
      </dgm:extLst>
    </dgm:pt>
    <dgm:pt modelId="{20EF80CF-95A3-4A06-9BFD-761F14CF9334}" type="pres">
      <dgm:prSet presAssocID="{E5CE5DF8-9523-4ED4-B675-5F3DA24F1C50}" presName="spaceRect" presStyleCnt="0"/>
      <dgm:spPr/>
    </dgm:pt>
    <dgm:pt modelId="{2D129856-979A-43C0-A276-EC83DE010206}" type="pres">
      <dgm:prSet presAssocID="{E5CE5DF8-9523-4ED4-B675-5F3DA24F1C50}" presName="parTx" presStyleLbl="revTx" presStyleIdx="2" presStyleCnt="5">
        <dgm:presLayoutVars>
          <dgm:chMax val="0"/>
          <dgm:chPref val="0"/>
        </dgm:presLayoutVars>
      </dgm:prSet>
      <dgm:spPr/>
    </dgm:pt>
    <dgm:pt modelId="{3BC4DE71-3A2D-4DD6-8C30-C96A5AD08072}" type="pres">
      <dgm:prSet presAssocID="{B1F90314-7CAB-4E23-ABA0-154324CB9068}" presName="sibTrans" presStyleCnt="0"/>
      <dgm:spPr/>
    </dgm:pt>
    <dgm:pt modelId="{3796762B-0DED-4A38-BBAD-706B72AB2241}" type="pres">
      <dgm:prSet presAssocID="{B72DBD3B-04B7-4904-B81D-A46C37762039}" presName="compNode" presStyleCnt="0"/>
      <dgm:spPr/>
    </dgm:pt>
    <dgm:pt modelId="{A50F0E73-0964-4ED1-9211-C9232C31627A}" type="pres">
      <dgm:prSet presAssocID="{B72DBD3B-04B7-4904-B81D-A46C37762039}" presName="bgRect" presStyleLbl="bgShp" presStyleIdx="3" presStyleCnt="5"/>
      <dgm:spPr/>
    </dgm:pt>
    <dgm:pt modelId="{9190ACF7-21D3-4AAB-9FC8-CF8F3DAD2A49}" type="pres">
      <dgm:prSet presAssocID="{B72DBD3B-04B7-4904-B81D-A46C37762039}" presName="iconRect" presStyleLbl="node1" presStyleIdx="3" presStyleCnt="5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ooks"/>
        </a:ext>
      </dgm:extLst>
    </dgm:pt>
    <dgm:pt modelId="{5C82EFFE-7630-4D52-A6F3-B67BAA320DB6}" type="pres">
      <dgm:prSet presAssocID="{B72DBD3B-04B7-4904-B81D-A46C37762039}" presName="spaceRect" presStyleCnt="0"/>
      <dgm:spPr/>
    </dgm:pt>
    <dgm:pt modelId="{50B2FF7C-3C17-4201-8D4D-90EADF9C424E}" type="pres">
      <dgm:prSet presAssocID="{B72DBD3B-04B7-4904-B81D-A46C37762039}" presName="parTx" presStyleLbl="revTx" presStyleIdx="3" presStyleCnt="5">
        <dgm:presLayoutVars>
          <dgm:chMax val="0"/>
          <dgm:chPref val="0"/>
        </dgm:presLayoutVars>
      </dgm:prSet>
      <dgm:spPr/>
    </dgm:pt>
    <dgm:pt modelId="{F4C0E3FA-1CD5-4FF7-9006-7EC74ABDF72E}" type="pres">
      <dgm:prSet presAssocID="{7037E95D-7AEF-4346-AFE1-6AD067A58CC0}" presName="sibTrans" presStyleCnt="0"/>
      <dgm:spPr/>
    </dgm:pt>
    <dgm:pt modelId="{8CA5EEA2-7E67-4413-8E74-9C4BC9E6952C}" type="pres">
      <dgm:prSet presAssocID="{A904171B-D6B0-48CC-8542-EB93B372F671}" presName="compNode" presStyleCnt="0"/>
      <dgm:spPr/>
    </dgm:pt>
    <dgm:pt modelId="{8ACBB7AF-D885-4BED-AB47-7D251E86FE02}" type="pres">
      <dgm:prSet presAssocID="{A904171B-D6B0-48CC-8542-EB93B372F671}" presName="bgRect" presStyleLbl="bgShp" presStyleIdx="4" presStyleCnt="5"/>
      <dgm:spPr/>
    </dgm:pt>
    <dgm:pt modelId="{3F2B9F3F-BB33-48BD-B259-90BD099B7587}" type="pres">
      <dgm:prSet presAssocID="{A904171B-D6B0-48CC-8542-EB93B372F671}" presName="iconRect" presStyleLbl="node1" presStyleIdx="4" presStyleCnt="5"/>
      <dgm:spPr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lassroom"/>
        </a:ext>
      </dgm:extLst>
    </dgm:pt>
    <dgm:pt modelId="{96D195EC-EEAA-4772-89AD-29A0840992C7}" type="pres">
      <dgm:prSet presAssocID="{A904171B-D6B0-48CC-8542-EB93B372F671}" presName="spaceRect" presStyleCnt="0"/>
      <dgm:spPr/>
    </dgm:pt>
    <dgm:pt modelId="{AFCAACF1-D7C2-4B4C-A002-E9F88CF124AA}" type="pres">
      <dgm:prSet presAssocID="{A904171B-D6B0-48CC-8542-EB93B372F671}" presName="parTx" presStyleLbl="revTx" presStyleIdx="4" presStyleCnt="5">
        <dgm:presLayoutVars>
          <dgm:chMax val="0"/>
          <dgm:chPref val="0"/>
        </dgm:presLayoutVars>
      </dgm:prSet>
      <dgm:spPr/>
    </dgm:pt>
  </dgm:ptLst>
  <dgm:cxnLst>
    <dgm:cxn modelId="{BD81EA10-6D1D-455D-BF0E-A5FEEEDB59EE}" type="presOf" srcId="{A904171B-D6B0-48CC-8542-EB93B372F671}" destId="{AFCAACF1-D7C2-4B4C-A002-E9F88CF124AA}" srcOrd="0" destOrd="0" presId="urn:microsoft.com/office/officeart/2018/2/layout/IconVerticalSolidList"/>
    <dgm:cxn modelId="{B066362E-3BAB-4A9C-AFC0-BFD0A52FC3ED}" type="presOf" srcId="{D6D9C5AC-508B-40EF-AE90-487FC01E66D5}" destId="{4E1B7D1D-BD3B-48F2-B5E0-F4B2AC625108}" srcOrd="0" destOrd="0" presId="urn:microsoft.com/office/officeart/2018/2/layout/IconVerticalSolidList"/>
    <dgm:cxn modelId="{8637E52E-A751-4071-869C-FF52BA06BA60}" srcId="{770D91FC-ED63-4C1A-9BC1-F716E41C9403}" destId="{E5CE5DF8-9523-4ED4-B675-5F3DA24F1C50}" srcOrd="2" destOrd="0" parTransId="{53C86F23-188E-4C41-B4AB-1651FE1ED967}" sibTransId="{B1F90314-7CAB-4E23-ABA0-154324CB9068}"/>
    <dgm:cxn modelId="{21997134-9743-4595-B431-643CC45CD9D0}" type="presOf" srcId="{E5CE5DF8-9523-4ED4-B675-5F3DA24F1C50}" destId="{2D129856-979A-43C0-A276-EC83DE010206}" srcOrd="0" destOrd="0" presId="urn:microsoft.com/office/officeart/2018/2/layout/IconVerticalSolidList"/>
    <dgm:cxn modelId="{63835C35-CD9B-4A5D-BEED-58DB5B50EC5B}" type="presOf" srcId="{770D91FC-ED63-4C1A-9BC1-F716E41C9403}" destId="{81D2FE8E-7E09-4A2C-A294-D07F30B1DC78}" srcOrd="0" destOrd="0" presId="urn:microsoft.com/office/officeart/2018/2/layout/IconVerticalSolidList"/>
    <dgm:cxn modelId="{F474934E-2E6A-4C7F-AA29-B3C8EA58B510}" srcId="{770D91FC-ED63-4C1A-9BC1-F716E41C9403}" destId="{B72DBD3B-04B7-4904-B81D-A46C37762039}" srcOrd="3" destOrd="0" parTransId="{DC86983E-1A5E-4591-8FF1-90B257361339}" sibTransId="{7037E95D-7AEF-4346-AFE1-6AD067A58CC0}"/>
    <dgm:cxn modelId="{C0306986-8487-47DE-A2E8-FE57E7BCA15A}" srcId="{770D91FC-ED63-4C1A-9BC1-F716E41C9403}" destId="{D6D9C5AC-508B-40EF-AE90-487FC01E66D5}" srcOrd="1" destOrd="0" parTransId="{37B75EAA-F25D-4BD1-80BB-F48C7BD70B09}" sibTransId="{EFF6ED04-7035-4C3B-A5AE-6C543BAF6B2F}"/>
    <dgm:cxn modelId="{584C5E9F-A7FE-490A-BC97-4772690A8410}" srcId="{770D91FC-ED63-4C1A-9BC1-F716E41C9403}" destId="{A904171B-D6B0-48CC-8542-EB93B372F671}" srcOrd="4" destOrd="0" parTransId="{9BA2350F-6FC8-4126-9B69-C9214B860347}" sibTransId="{D9EFE4EB-0D1B-4A46-BF89-8E5362A12280}"/>
    <dgm:cxn modelId="{5E64B4AA-5D0E-4FBC-B3FC-31EEEE536668}" type="presOf" srcId="{B72DBD3B-04B7-4904-B81D-A46C37762039}" destId="{50B2FF7C-3C17-4201-8D4D-90EADF9C424E}" srcOrd="0" destOrd="0" presId="urn:microsoft.com/office/officeart/2018/2/layout/IconVerticalSolidList"/>
    <dgm:cxn modelId="{29D5FDD6-5007-409B-8A93-E316C25124D1}" srcId="{770D91FC-ED63-4C1A-9BC1-F716E41C9403}" destId="{1EB6C88A-F5EB-429D-ACE1-277B3D5A42E4}" srcOrd="0" destOrd="0" parTransId="{B964476D-40BB-44D9-B9D0-3D70DF02B542}" sibTransId="{CBF4C05A-0A12-4397-84C4-8143E4C56DCA}"/>
    <dgm:cxn modelId="{667606EC-03DF-40DB-A16D-DE702F028C99}" type="presOf" srcId="{1EB6C88A-F5EB-429D-ACE1-277B3D5A42E4}" destId="{A73BC6BA-9FB8-4454-A2ED-61A805E4F282}" srcOrd="0" destOrd="0" presId="urn:microsoft.com/office/officeart/2018/2/layout/IconVerticalSolidList"/>
    <dgm:cxn modelId="{CB24138B-2103-4B30-BF60-B9E422E15304}" type="presParOf" srcId="{81D2FE8E-7E09-4A2C-A294-D07F30B1DC78}" destId="{966285D7-6B92-48D2-8F43-CDD61971F9E3}" srcOrd="0" destOrd="0" presId="urn:microsoft.com/office/officeart/2018/2/layout/IconVerticalSolidList"/>
    <dgm:cxn modelId="{430012CC-6D5F-4B6F-995C-E6E956488064}" type="presParOf" srcId="{966285D7-6B92-48D2-8F43-CDD61971F9E3}" destId="{5F1140A6-119B-4F6E-AA9B-A93CBE625C7B}" srcOrd="0" destOrd="0" presId="urn:microsoft.com/office/officeart/2018/2/layout/IconVerticalSolidList"/>
    <dgm:cxn modelId="{8382BA5D-D6A1-4111-9437-BF49A547C4A8}" type="presParOf" srcId="{966285D7-6B92-48D2-8F43-CDD61971F9E3}" destId="{E94C0D26-40A0-4B99-8F7D-64C8D0C22A0E}" srcOrd="1" destOrd="0" presId="urn:microsoft.com/office/officeart/2018/2/layout/IconVerticalSolidList"/>
    <dgm:cxn modelId="{EC1E87FD-2DBC-438C-86E5-0D020CF76D0E}" type="presParOf" srcId="{966285D7-6B92-48D2-8F43-CDD61971F9E3}" destId="{C8DD0B6E-00E8-4F59-A4F3-1A64606FBB31}" srcOrd="2" destOrd="0" presId="urn:microsoft.com/office/officeart/2018/2/layout/IconVerticalSolidList"/>
    <dgm:cxn modelId="{059894EB-0DEB-4182-AC72-570ADBB47111}" type="presParOf" srcId="{966285D7-6B92-48D2-8F43-CDD61971F9E3}" destId="{A73BC6BA-9FB8-4454-A2ED-61A805E4F282}" srcOrd="3" destOrd="0" presId="urn:microsoft.com/office/officeart/2018/2/layout/IconVerticalSolidList"/>
    <dgm:cxn modelId="{D777C9A3-97C2-42C2-BC78-CF88288305C6}" type="presParOf" srcId="{81D2FE8E-7E09-4A2C-A294-D07F30B1DC78}" destId="{53BF03E3-7978-4F19-A836-704A2FD7CBDD}" srcOrd="1" destOrd="0" presId="urn:microsoft.com/office/officeart/2018/2/layout/IconVerticalSolidList"/>
    <dgm:cxn modelId="{76F0B23A-1908-4D13-8A60-4155B9EBB261}" type="presParOf" srcId="{81D2FE8E-7E09-4A2C-A294-D07F30B1DC78}" destId="{17289B43-0B60-491C-B904-0C7BC8317F35}" srcOrd="2" destOrd="0" presId="urn:microsoft.com/office/officeart/2018/2/layout/IconVerticalSolidList"/>
    <dgm:cxn modelId="{548BDAF6-EB9A-482B-B046-A9191D35E768}" type="presParOf" srcId="{17289B43-0B60-491C-B904-0C7BC8317F35}" destId="{42388222-3AAC-47A5-9136-643B0BF439FA}" srcOrd="0" destOrd="0" presId="urn:microsoft.com/office/officeart/2018/2/layout/IconVerticalSolidList"/>
    <dgm:cxn modelId="{7984DE80-A926-4042-B36E-307B860AD7CC}" type="presParOf" srcId="{17289B43-0B60-491C-B904-0C7BC8317F35}" destId="{B002BE10-1CCF-49CE-BF3F-70B31BE9FB8B}" srcOrd="1" destOrd="0" presId="urn:microsoft.com/office/officeart/2018/2/layout/IconVerticalSolidList"/>
    <dgm:cxn modelId="{A0B4F144-BC66-4A34-88E1-D2D8BF0937B9}" type="presParOf" srcId="{17289B43-0B60-491C-B904-0C7BC8317F35}" destId="{C136CDE8-22EF-48ED-B959-72DB1BE60017}" srcOrd="2" destOrd="0" presId="urn:microsoft.com/office/officeart/2018/2/layout/IconVerticalSolidList"/>
    <dgm:cxn modelId="{4C7C9D32-EF22-46BB-9862-0F912B34D364}" type="presParOf" srcId="{17289B43-0B60-491C-B904-0C7BC8317F35}" destId="{4E1B7D1D-BD3B-48F2-B5E0-F4B2AC625108}" srcOrd="3" destOrd="0" presId="urn:microsoft.com/office/officeart/2018/2/layout/IconVerticalSolidList"/>
    <dgm:cxn modelId="{1B6A7BE7-466D-4B4A-B484-D5AB4FC2CAC8}" type="presParOf" srcId="{81D2FE8E-7E09-4A2C-A294-D07F30B1DC78}" destId="{C9286581-5655-41E2-96CC-886A72A0B38C}" srcOrd="3" destOrd="0" presId="urn:microsoft.com/office/officeart/2018/2/layout/IconVerticalSolidList"/>
    <dgm:cxn modelId="{F609F189-3D40-4C57-BB4D-FDBC76A08C14}" type="presParOf" srcId="{81D2FE8E-7E09-4A2C-A294-D07F30B1DC78}" destId="{810CEF8D-552B-4AA6-891E-0070EF1B9068}" srcOrd="4" destOrd="0" presId="urn:microsoft.com/office/officeart/2018/2/layout/IconVerticalSolidList"/>
    <dgm:cxn modelId="{7DCC0125-4D5E-4877-86AA-239BA26E0A1D}" type="presParOf" srcId="{810CEF8D-552B-4AA6-891E-0070EF1B9068}" destId="{D89B3A2E-AB97-4098-A6AA-1472F4CA9189}" srcOrd="0" destOrd="0" presId="urn:microsoft.com/office/officeart/2018/2/layout/IconVerticalSolidList"/>
    <dgm:cxn modelId="{6113FC27-FC52-46B6-B590-E319018653F1}" type="presParOf" srcId="{810CEF8D-552B-4AA6-891E-0070EF1B9068}" destId="{EE4B6D47-6678-4DE7-A059-6BBB720D07B4}" srcOrd="1" destOrd="0" presId="urn:microsoft.com/office/officeart/2018/2/layout/IconVerticalSolidList"/>
    <dgm:cxn modelId="{D1A3FCD9-2B47-46B9-9F92-07D75611228F}" type="presParOf" srcId="{810CEF8D-552B-4AA6-891E-0070EF1B9068}" destId="{20EF80CF-95A3-4A06-9BFD-761F14CF9334}" srcOrd="2" destOrd="0" presId="urn:microsoft.com/office/officeart/2018/2/layout/IconVerticalSolidList"/>
    <dgm:cxn modelId="{772BECDD-0278-4801-B42C-1B19C9F70C22}" type="presParOf" srcId="{810CEF8D-552B-4AA6-891E-0070EF1B9068}" destId="{2D129856-979A-43C0-A276-EC83DE010206}" srcOrd="3" destOrd="0" presId="urn:microsoft.com/office/officeart/2018/2/layout/IconVerticalSolidList"/>
    <dgm:cxn modelId="{ADDBA15B-8D54-431A-A67D-110BA15A4AF3}" type="presParOf" srcId="{81D2FE8E-7E09-4A2C-A294-D07F30B1DC78}" destId="{3BC4DE71-3A2D-4DD6-8C30-C96A5AD08072}" srcOrd="5" destOrd="0" presId="urn:microsoft.com/office/officeart/2018/2/layout/IconVerticalSolidList"/>
    <dgm:cxn modelId="{FD090393-119D-420B-9395-B2D8EB943DF9}" type="presParOf" srcId="{81D2FE8E-7E09-4A2C-A294-D07F30B1DC78}" destId="{3796762B-0DED-4A38-BBAD-706B72AB2241}" srcOrd="6" destOrd="0" presId="urn:microsoft.com/office/officeart/2018/2/layout/IconVerticalSolidList"/>
    <dgm:cxn modelId="{9234553E-4895-4C55-8CE1-FF3797CD3717}" type="presParOf" srcId="{3796762B-0DED-4A38-BBAD-706B72AB2241}" destId="{A50F0E73-0964-4ED1-9211-C9232C31627A}" srcOrd="0" destOrd="0" presId="urn:microsoft.com/office/officeart/2018/2/layout/IconVerticalSolidList"/>
    <dgm:cxn modelId="{BCD03B6A-BBA7-4B8B-A8E5-894B5CF26905}" type="presParOf" srcId="{3796762B-0DED-4A38-BBAD-706B72AB2241}" destId="{9190ACF7-21D3-4AAB-9FC8-CF8F3DAD2A49}" srcOrd="1" destOrd="0" presId="urn:microsoft.com/office/officeart/2018/2/layout/IconVerticalSolidList"/>
    <dgm:cxn modelId="{94F57FAB-A5A6-4EE8-928F-7C5CF1630E56}" type="presParOf" srcId="{3796762B-0DED-4A38-BBAD-706B72AB2241}" destId="{5C82EFFE-7630-4D52-A6F3-B67BAA320DB6}" srcOrd="2" destOrd="0" presId="urn:microsoft.com/office/officeart/2018/2/layout/IconVerticalSolidList"/>
    <dgm:cxn modelId="{4CD5D7FB-C123-41DD-9064-CBC7D2AA5E89}" type="presParOf" srcId="{3796762B-0DED-4A38-BBAD-706B72AB2241}" destId="{50B2FF7C-3C17-4201-8D4D-90EADF9C424E}" srcOrd="3" destOrd="0" presId="urn:microsoft.com/office/officeart/2018/2/layout/IconVerticalSolidList"/>
    <dgm:cxn modelId="{C1168865-E85C-45F8-8CDE-4D3C366314FA}" type="presParOf" srcId="{81D2FE8E-7E09-4A2C-A294-D07F30B1DC78}" destId="{F4C0E3FA-1CD5-4FF7-9006-7EC74ABDF72E}" srcOrd="7" destOrd="0" presId="urn:microsoft.com/office/officeart/2018/2/layout/IconVerticalSolidList"/>
    <dgm:cxn modelId="{FAD33AF1-E89D-4798-B330-C5B6793FA420}" type="presParOf" srcId="{81D2FE8E-7E09-4A2C-A294-D07F30B1DC78}" destId="{8CA5EEA2-7E67-4413-8E74-9C4BC9E6952C}" srcOrd="8" destOrd="0" presId="urn:microsoft.com/office/officeart/2018/2/layout/IconVerticalSolidList"/>
    <dgm:cxn modelId="{CE289153-11BE-4D9E-8555-94B2F67F0B03}" type="presParOf" srcId="{8CA5EEA2-7E67-4413-8E74-9C4BC9E6952C}" destId="{8ACBB7AF-D885-4BED-AB47-7D251E86FE02}" srcOrd="0" destOrd="0" presId="urn:microsoft.com/office/officeart/2018/2/layout/IconVerticalSolidList"/>
    <dgm:cxn modelId="{E2F14720-E75E-4FFF-964C-E00A1FC9AEE0}" type="presParOf" srcId="{8CA5EEA2-7E67-4413-8E74-9C4BC9E6952C}" destId="{3F2B9F3F-BB33-48BD-B259-90BD099B7587}" srcOrd="1" destOrd="0" presId="urn:microsoft.com/office/officeart/2018/2/layout/IconVerticalSolidList"/>
    <dgm:cxn modelId="{086D69F0-FC65-4055-B2F9-9C1BAB9AB5CF}" type="presParOf" srcId="{8CA5EEA2-7E67-4413-8E74-9C4BC9E6952C}" destId="{96D195EC-EEAA-4772-89AD-29A0840992C7}" srcOrd="2" destOrd="0" presId="urn:microsoft.com/office/officeart/2018/2/layout/IconVerticalSolidList"/>
    <dgm:cxn modelId="{807A4E43-919E-40FA-BE5B-2401A8384231}" type="presParOf" srcId="{8CA5EEA2-7E67-4413-8E74-9C4BC9E6952C}" destId="{AFCAACF1-D7C2-4B4C-A002-E9F88CF124AA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E6B8E31-3606-49CD-B895-418A63C52EAF}" type="doc">
      <dgm:prSet loTypeId="urn:microsoft.com/office/officeart/2005/8/layout/hList1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A663CB1D-4225-4900-992F-D42A67DB6E80}">
      <dgm:prSet/>
      <dgm:spPr/>
      <dgm:t>
        <a:bodyPr/>
        <a:lstStyle/>
        <a:p>
          <a:pPr rtl="0"/>
          <a:r>
            <a:rPr lang="en-GB" b="1">
              <a:latin typeface="Calibri"/>
            </a:rPr>
            <a:t>STUDENT VOICE</a:t>
          </a:r>
          <a:endParaRPr lang="en-US"/>
        </a:p>
      </dgm:t>
    </dgm:pt>
    <dgm:pt modelId="{7FBE384D-0374-4FE7-BF78-750485D18F92}" type="parTrans" cxnId="{E27A2693-EA32-4305-B0F8-22F724E85778}">
      <dgm:prSet/>
      <dgm:spPr/>
      <dgm:t>
        <a:bodyPr/>
        <a:lstStyle/>
        <a:p>
          <a:endParaRPr lang="en-US"/>
        </a:p>
      </dgm:t>
    </dgm:pt>
    <dgm:pt modelId="{ED8BD185-3E1D-40DD-8B54-047A397D557A}" type="sibTrans" cxnId="{E27A2693-EA32-4305-B0F8-22F724E85778}">
      <dgm:prSet/>
      <dgm:spPr/>
      <dgm:t>
        <a:bodyPr/>
        <a:lstStyle/>
        <a:p>
          <a:endParaRPr lang="en-US"/>
        </a:p>
      </dgm:t>
    </dgm:pt>
    <dgm:pt modelId="{EC71B126-9B27-492C-9A79-87E3AC46D60A}">
      <dgm:prSet/>
      <dgm:spPr/>
      <dgm:t>
        <a:bodyPr/>
        <a:lstStyle/>
        <a:p>
          <a:pPr rtl="0"/>
          <a:r>
            <a:rPr lang="en-GB">
              <a:latin typeface="Calibri"/>
            </a:rPr>
            <a:t> To</a:t>
          </a:r>
          <a:r>
            <a:rPr lang="en-GB"/>
            <a:t> improve the experiences of our students, with a particular emphasis on co-curricular experience, safety, wellbeing and </a:t>
          </a:r>
          <a:r>
            <a:rPr lang="en-GB" b="1"/>
            <a:t>student voice</a:t>
          </a:r>
          <a:r>
            <a:rPr lang="en-GB"/>
            <a:t>, and thereby enhance their sense of belonging to the University community.</a:t>
          </a:r>
          <a:endParaRPr lang="en-US"/>
        </a:p>
      </dgm:t>
    </dgm:pt>
    <dgm:pt modelId="{EA33BF3F-3F1A-4008-95AF-A319A8639A46}" type="parTrans" cxnId="{8EAADD0D-4F42-46D8-9924-510C8BD34FB9}">
      <dgm:prSet/>
      <dgm:spPr/>
      <dgm:t>
        <a:bodyPr/>
        <a:lstStyle/>
        <a:p>
          <a:endParaRPr lang="en-US"/>
        </a:p>
      </dgm:t>
    </dgm:pt>
    <dgm:pt modelId="{EA3DB965-9930-46E6-B0D4-376EF9E67BC3}" type="sibTrans" cxnId="{8EAADD0D-4F42-46D8-9924-510C8BD34FB9}">
      <dgm:prSet/>
      <dgm:spPr/>
      <dgm:t>
        <a:bodyPr/>
        <a:lstStyle/>
        <a:p>
          <a:endParaRPr lang="en-US"/>
        </a:p>
      </dgm:t>
    </dgm:pt>
    <dgm:pt modelId="{CB67521B-7ABE-4055-9F4F-2D67CEA4F76D}">
      <dgm:prSet/>
      <dgm:spPr/>
      <dgm:t>
        <a:bodyPr/>
        <a:lstStyle/>
        <a:p>
          <a:r>
            <a:rPr lang="en-GB" b="1">
              <a:latin typeface="Calibri"/>
            </a:rPr>
            <a:t>ASSESSMENT</a:t>
          </a:r>
          <a:endParaRPr lang="en-US"/>
        </a:p>
      </dgm:t>
    </dgm:pt>
    <dgm:pt modelId="{81741513-699A-472D-B54D-1CC9911E7BCE}" type="parTrans" cxnId="{8CF781B1-993B-4F5D-A4D2-59ED3FB8AD39}">
      <dgm:prSet/>
      <dgm:spPr/>
      <dgm:t>
        <a:bodyPr/>
        <a:lstStyle/>
        <a:p>
          <a:endParaRPr lang="en-US"/>
        </a:p>
      </dgm:t>
    </dgm:pt>
    <dgm:pt modelId="{691CC724-B569-4F3C-898C-F080CE638665}" type="sibTrans" cxnId="{8CF781B1-993B-4F5D-A4D2-59ED3FB8AD39}">
      <dgm:prSet/>
      <dgm:spPr/>
      <dgm:t>
        <a:bodyPr/>
        <a:lstStyle/>
        <a:p>
          <a:endParaRPr lang="en-US"/>
        </a:p>
      </dgm:t>
    </dgm:pt>
    <dgm:pt modelId="{98AE62B6-A53D-48BE-BEBB-0939E67695F1}">
      <dgm:prSet/>
      <dgm:spPr/>
      <dgm:t>
        <a:bodyPr/>
        <a:lstStyle/>
        <a:p>
          <a:r>
            <a:rPr lang="en-GB"/>
            <a:t>To embed high-quality blended teaching, learning and </a:t>
          </a:r>
          <a:r>
            <a:rPr lang="en-GB" b="1"/>
            <a:t>assessment</a:t>
          </a:r>
          <a:r>
            <a:rPr lang="en-GB"/>
            <a:t>, realising our ambitions set out in the Our Future strategy and embedding the recommendations of the Flexible Learning Programme.</a:t>
          </a:r>
          <a:endParaRPr lang="en-US"/>
        </a:p>
      </dgm:t>
    </dgm:pt>
    <dgm:pt modelId="{0B130392-B83C-4EDC-B04D-EA6F532C6E8C}" type="parTrans" cxnId="{093AF8E6-0D23-4CAD-BDC2-A8A54019F72B}">
      <dgm:prSet/>
      <dgm:spPr/>
      <dgm:t>
        <a:bodyPr/>
        <a:lstStyle/>
        <a:p>
          <a:endParaRPr lang="en-US"/>
        </a:p>
      </dgm:t>
    </dgm:pt>
    <dgm:pt modelId="{0DC8A1EC-9CBD-4FAA-8DBB-EE19C4973B4C}" type="sibTrans" cxnId="{093AF8E6-0D23-4CAD-BDC2-A8A54019F72B}">
      <dgm:prSet/>
      <dgm:spPr/>
      <dgm:t>
        <a:bodyPr/>
        <a:lstStyle/>
        <a:p>
          <a:endParaRPr lang="en-US"/>
        </a:p>
      </dgm:t>
    </dgm:pt>
    <dgm:pt modelId="{C956CCB0-D578-4A1A-938D-5A2B9A64B33F}">
      <dgm:prSet/>
      <dgm:spPr/>
      <dgm:t>
        <a:bodyPr/>
        <a:lstStyle/>
        <a:p>
          <a:endParaRPr lang="en-GB"/>
        </a:p>
      </dgm:t>
    </dgm:pt>
    <dgm:pt modelId="{343E5D24-8F78-4503-8802-64A8030FC5F9}" type="parTrans" cxnId="{3CC4B5B5-4A6A-4882-A113-A2A4BEBC53C7}">
      <dgm:prSet/>
      <dgm:spPr/>
      <dgm:t>
        <a:bodyPr/>
        <a:lstStyle/>
        <a:p>
          <a:endParaRPr lang="en-US"/>
        </a:p>
      </dgm:t>
    </dgm:pt>
    <dgm:pt modelId="{D20381F5-38BC-4793-B3ED-37FE274D5260}" type="sibTrans" cxnId="{3CC4B5B5-4A6A-4882-A113-A2A4BEBC53C7}">
      <dgm:prSet/>
      <dgm:spPr/>
      <dgm:t>
        <a:bodyPr/>
        <a:lstStyle/>
        <a:p>
          <a:endParaRPr lang="en-US"/>
        </a:p>
      </dgm:t>
    </dgm:pt>
    <dgm:pt modelId="{E7D55F9E-375D-41D0-8948-148F278CC4B4}">
      <dgm:prSet phldr="0"/>
      <dgm:spPr/>
      <dgm:t>
        <a:bodyPr/>
        <a:lstStyle/>
        <a:p>
          <a:pPr algn="l" rtl="0"/>
          <a:r>
            <a:rPr lang="en-GB"/>
            <a:t>To develop and submit a strong Teaching Excellence Framework submission.</a:t>
          </a:r>
          <a:endParaRPr lang="en-US"/>
        </a:p>
      </dgm:t>
    </dgm:pt>
    <dgm:pt modelId="{B838543E-CDCC-41B5-A8A3-AC014BA317A1}" type="parTrans" cxnId="{EC2E806B-DA90-42D8-9C56-AB2544488194}">
      <dgm:prSet/>
      <dgm:spPr/>
    </dgm:pt>
    <dgm:pt modelId="{4049990D-8FBC-4FF7-A167-D5F3D51E777A}" type="sibTrans" cxnId="{EC2E806B-DA90-42D8-9C56-AB2544488194}">
      <dgm:prSet/>
      <dgm:spPr/>
    </dgm:pt>
    <dgm:pt modelId="{72D07866-F6E4-445B-9B28-5506955302AF}">
      <dgm:prSet phldr="0"/>
      <dgm:spPr/>
      <dgm:t>
        <a:bodyPr/>
        <a:lstStyle/>
        <a:p>
          <a:pPr algn="l" rtl="0"/>
          <a:r>
            <a:rPr lang="en-GB" b="1">
              <a:latin typeface="Calibri"/>
            </a:rPr>
            <a:t>                      TEF</a:t>
          </a:r>
          <a:endParaRPr lang="en-US" b="1"/>
        </a:p>
      </dgm:t>
    </dgm:pt>
    <dgm:pt modelId="{E328C607-57CF-494B-9C32-C71653D53A4A}" type="parTrans" cxnId="{6EEF9A8B-4B91-4114-9A4C-067EBF23946E}">
      <dgm:prSet/>
      <dgm:spPr/>
    </dgm:pt>
    <dgm:pt modelId="{1529B42F-47EB-46B5-9B91-A00096ED851B}" type="sibTrans" cxnId="{6EEF9A8B-4B91-4114-9A4C-067EBF23946E}">
      <dgm:prSet/>
      <dgm:spPr/>
    </dgm:pt>
    <dgm:pt modelId="{4472EA8D-3AA6-4496-8C37-206D5FD46F1C}" type="pres">
      <dgm:prSet presAssocID="{9E6B8E31-3606-49CD-B895-418A63C52EAF}" presName="Name0" presStyleCnt="0">
        <dgm:presLayoutVars>
          <dgm:dir/>
          <dgm:animLvl val="lvl"/>
          <dgm:resizeHandles val="exact"/>
        </dgm:presLayoutVars>
      </dgm:prSet>
      <dgm:spPr/>
    </dgm:pt>
    <dgm:pt modelId="{7A1042B2-4994-41E0-AF58-5AD96F0DC542}" type="pres">
      <dgm:prSet presAssocID="{A663CB1D-4225-4900-992F-D42A67DB6E80}" presName="composite" presStyleCnt="0"/>
      <dgm:spPr/>
    </dgm:pt>
    <dgm:pt modelId="{677E0720-C867-4773-8AF2-66351BDE02BC}" type="pres">
      <dgm:prSet presAssocID="{A663CB1D-4225-4900-992F-D42A67DB6E80}" presName="parTx" presStyleLbl="alignNode1" presStyleIdx="0" presStyleCnt="3">
        <dgm:presLayoutVars>
          <dgm:chMax val="0"/>
          <dgm:chPref val="0"/>
          <dgm:bulletEnabled val="1"/>
        </dgm:presLayoutVars>
      </dgm:prSet>
      <dgm:spPr/>
    </dgm:pt>
    <dgm:pt modelId="{0DC7F1B4-87A8-47A1-BE6F-B81C8A14C0D6}" type="pres">
      <dgm:prSet presAssocID="{A663CB1D-4225-4900-992F-D42A67DB6E80}" presName="desTx" presStyleLbl="alignAccFollowNode1" presStyleIdx="0" presStyleCnt="3">
        <dgm:presLayoutVars>
          <dgm:bulletEnabled val="1"/>
        </dgm:presLayoutVars>
      </dgm:prSet>
      <dgm:spPr/>
    </dgm:pt>
    <dgm:pt modelId="{4D265CD6-6DB2-4495-A034-660E8A0701CC}" type="pres">
      <dgm:prSet presAssocID="{ED8BD185-3E1D-40DD-8B54-047A397D557A}" presName="space" presStyleCnt="0"/>
      <dgm:spPr/>
    </dgm:pt>
    <dgm:pt modelId="{59702915-23E6-4B15-A563-14B8FCE6024C}" type="pres">
      <dgm:prSet presAssocID="{CB67521B-7ABE-4055-9F4F-2D67CEA4F76D}" presName="composite" presStyleCnt="0"/>
      <dgm:spPr/>
    </dgm:pt>
    <dgm:pt modelId="{2118F247-CC4C-4761-A4A4-34C89ED41E1C}" type="pres">
      <dgm:prSet presAssocID="{CB67521B-7ABE-4055-9F4F-2D67CEA4F76D}" presName="parTx" presStyleLbl="alignNode1" presStyleIdx="1" presStyleCnt="3">
        <dgm:presLayoutVars>
          <dgm:chMax val="0"/>
          <dgm:chPref val="0"/>
          <dgm:bulletEnabled val="1"/>
        </dgm:presLayoutVars>
      </dgm:prSet>
      <dgm:spPr/>
    </dgm:pt>
    <dgm:pt modelId="{378307FC-FA9B-44A5-9764-9E3F8176FD21}" type="pres">
      <dgm:prSet presAssocID="{CB67521B-7ABE-4055-9F4F-2D67CEA4F76D}" presName="desTx" presStyleLbl="alignAccFollowNode1" presStyleIdx="1" presStyleCnt="3">
        <dgm:presLayoutVars>
          <dgm:bulletEnabled val="1"/>
        </dgm:presLayoutVars>
      </dgm:prSet>
      <dgm:spPr/>
    </dgm:pt>
    <dgm:pt modelId="{FD116ADA-B559-4D47-9D25-FFC65181966F}" type="pres">
      <dgm:prSet presAssocID="{691CC724-B569-4F3C-898C-F080CE638665}" presName="space" presStyleCnt="0"/>
      <dgm:spPr/>
    </dgm:pt>
    <dgm:pt modelId="{2B03FD2B-4251-4F4E-9506-2B52F84AA7BC}" type="pres">
      <dgm:prSet presAssocID="{72D07866-F6E4-445B-9B28-5506955302AF}" presName="composite" presStyleCnt="0"/>
      <dgm:spPr/>
    </dgm:pt>
    <dgm:pt modelId="{B76122C6-D7E4-412F-B620-4A0E0B88DECC}" type="pres">
      <dgm:prSet presAssocID="{72D07866-F6E4-445B-9B28-5506955302AF}" presName="parTx" presStyleLbl="alignNode1" presStyleIdx="2" presStyleCnt="3">
        <dgm:presLayoutVars>
          <dgm:chMax val="0"/>
          <dgm:chPref val="0"/>
          <dgm:bulletEnabled val="1"/>
        </dgm:presLayoutVars>
      </dgm:prSet>
      <dgm:spPr/>
    </dgm:pt>
    <dgm:pt modelId="{C697E574-5511-4E0C-9989-B71071AD3E83}" type="pres">
      <dgm:prSet presAssocID="{72D07866-F6E4-445B-9B28-5506955302AF}" presName="desTx" presStyleLbl="alignAccFollowNode1" presStyleIdx="2" presStyleCnt="3">
        <dgm:presLayoutVars>
          <dgm:bulletEnabled val="1"/>
        </dgm:presLayoutVars>
      </dgm:prSet>
      <dgm:spPr/>
    </dgm:pt>
  </dgm:ptLst>
  <dgm:cxnLst>
    <dgm:cxn modelId="{BF2E3A03-4CC3-4956-AC8B-181829F9492F}" type="presOf" srcId="{72D07866-F6E4-445B-9B28-5506955302AF}" destId="{B76122C6-D7E4-412F-B620-4A0E0B88DECC}" srcOrd="0" destOrd="0" presId="urn:microsoft.com/office/officeart/2005/8/layout/hList1"/>
    <dgm:cxn modelId="{8EAADD0D-4F42-46D8-9924-510C8BD34FB9}" srcId="{A663CB1D-4225-4900-992F-D42A67DB6E80}" destId="{EC71B126-9B27-492C-9A79-87E3AC46D60A}" srcOrd="0" destOrd="0" parTransId="{EA33BF3F-3F1A-4008-95AF-A319A8639A46}" sibTransId="{EA3DB965-9930-46E6-B0D4-376EF9E67BC3}"/>
    <dgm:cxn modelId="{2A85B11C-E58F-46C3-9CFD-DCF0F66CA0DE}" type="presOf" srcId="{E7D55F9E-375D-41D0-8948-148F278CC4B4}" destId="{C697E574-5511-4E0C-9989-B71071AD3E83}" srcOrd="0" destOrd="0" presId="urn:microsoft.com/office/officeart/2005/8/layout/hList1"/>
    <dgm:cxn modelId="{926E8D2D-12C1-4B5D-B1CE-EFB89CBB3E08}" type="presOf" srcId="{EC71B126-9B27-492C-9A79-87E3AC46D60A}" destId="{0DC7F1B4-87A8-47A1-BE6F-B81C8A14C0D6}" srcOrd="0" destOrd="0" presId="urn:microsoft.com/office/officeart/2005/8/layout/hList1"/>
    <dgm:cxn modelId="{9006AB30-E37E-4BB5-9A32-B90A911610C6}" type="presOf" srcId="{98AE62B6-A53D-48BE-BEBB-0939E67695F1}" destId="{378307FC-FA9B-44A5-9764-9E3F8176FD21}" srcOrd="0" destOrd="0" presId="urn:microsoft.com/office/officeart/2005/8/layout/hList1"/>
    <dgm:cxn modelId="{EC2E806B-DA90-42D8-9C56-AB2544488194}" srcId="{72D07866-F6E4-445B-9B28-5506955302AF}" destId="{E7D55F9E-375D-41D0-8948-148F278CC4B4}" srcOrd="0" destOrd="0" parTransId="{B838543E-CDCC-41B5-A8A3-AC014BA317A1}" sibTransId="{4049990D-8FBC-4FF7-A167-D5F3D51E777A}"/>
    <dgm:cxn modelId="{4943216F-CC38-4E8D-A93F-600FA1DA22AB}" type="presOf" srcId="{CB67521B-7ABE-4055-9F4F-2D67CEA4F76D}" destId="{2118F247-CC4C-4761-A4A4-34C89ED41E1C}" srcOrd="0" destOrd="0" presId="urn:microsoft.com/office/officeart/2005/8/layout/hList1"/>
    <dgm:cxn modelId="{7ACB2252-B2CE-4BF7-9F4C-56A0EF1D87E7}" type="presOf" srcId="{A663CB1D-4225-4900-992F-D42A67DB6E80}" destId="{677E0720-C867-4773-8AF2-66351BDE02BC}" srcOrd="0" destOrd="0" presId="urn:microsoft.com/office/officeart/2005/8/layout/hList1"/>
    <dgm:cxn modelId="{6EEF9A8B-4B91-4114-9A4C-067EBF23946E}" srcId="{9E6B8E31-3606-49CD-B895-418A63C52EAF}" destId="{72D07866-F6E4-445B-9B28-5506955302AF}" srcOrd="2" destOrd="0" parTransId="{E328C607-57CF-494B-9C32-C71653D53A4A}" sibTransId="{1529B42F-47EB-46B5-9B91-A00096ED851B}"/>
    <dgm:cxn modelId="{E27A2693-EA32-4305-B0F8-22F724E85778}" srcId="{9E6B8E31-3606-49CD-B895-418A63C52EAF}" destId="{A663CB1D-4225-4900-992F-D42A67DB6E80}" srcOrd="0" destOrd="0" parTransId="{7FBE384D-0374-4FE7-BF78-750485D18F92}" sibTransId="{ED8BD185-3E1D-40DD-8B54-047A397D557A}"/>
    <dgm:cxn modelId="{04CD559F-4D34-4E98-894D-6F4DFB67216A}" type="presOf" srcId="{C956CCB0-D578-4A1A-938D-5A2B9A64B33F}" destId="{378307FC-FA9B-44A5-9764-9E3F8176FD21}" srcOrd="0" destOrd="1" presId="urn:microsoft.com/office/officeart/2005/8/layout/hList1"/>
    <dgm:cxn modelId="{8CF781B1-993B-4F5D-A4D2-59ED3FB8AD39}" srcId="{9E6B8E31-3606-49CD-B895-418A63C52EAF}" destId="{CB67521B-7ABE-4055-9F4F-2D67CEA4F76D}" srcOrd="1" destOrd="0" parTransId="{81741513-699A-472D-B54D-1CC9911E7BCE}" sibTransId="{691CC724-B569-4F3C-898C-F080CE638665}"/>
    <dgm:cxn modelId="{3CC4B5B5-4A6A-4882-A113-A2A4BEBC53C7}" srcId="{CB67521B-7ABE-4055-9F4F-2D67CEA4F76D}" destId="{C956CCB0-D578-4A1A-938D-5A2B9A64B33F}" srcOrd="1" destOrd="0" parTransId="{343E5D24-8F78-4503-8802-64A8030FC5F9}" sibTransId="{D20381F5-38BC-4793-B3ED-37FE274D5260}"/>
    <dgm:cxn modelId="{AC3471CF-4EA0-4B32-89C8-4E3E185F96E6}" type="presOf" srcId="{9E6B8E31-3606-49CD-B895-418A63C52EAF}" destId="{4472EA8D-3AA6-4496-8C37-206D5FD46F1C}" srcOrd="0" destOrd="0" presId="urn:microsoft.com/office/officeart/2005/8/layout/hList1"/>
    <dgm:cxn modelId="{093AF8E6-0D23-4CAD-BDC2-A8A54019F72B}" srcId="{CB67521B-7ABE-4055-9F4F-2D67CEA4F76D}" destId="{98AE62B6-A53D-48BE-BEBB-0939E67695F1}" srcOrd="0" destOrd="0" parTransId="{0B130392-B83C-4EDC-B04D-EA6F532C6E8C}" sibTransId="{0DC8A1EC-9CBD-4FAA-8DBB-EE19C4973B4C}"/>
    <dgm:cxn modelId="{A4C9FA3A-EFC1-420F-A85F-5D77EF806CB4}" type="presParOf" srcId="{4472EA8D-3AA6-4496-8C37-206D5FD46F1C}" destId="{7A1042B2-4994-41E0-AF58-5AD96F0DC542}" srcOrd="0" destOrd="0" presId="urn:microsoft.com/office/officeart/2005/8/layout/hList1"/>
    <dgm:cxn modelId="{0D8F3CCC-2468-4978-BDAE-56D5C7B8A4A8}" type="presParOf" srcId="{7A1042B2-4994-41E0-AF58-5AD96F0DC542}" destId="{677E0720-C867-4773-8AF2-66351BDE02BC}" srcOrd="0" destOrd="0" presId="urn:microsoft.com/office/officeart/2005/8/layout/hList1"/>
    <dgm:cxn modelId="{6827446F-64F0-4C5F-818F-E270BAADF68F}" type="presParOf" srcId="{7A1042B2-4994-41E0-AF58-5AD96F0DC542}" destId="{0DC7F1B4-87A8-47A1-BE6F-B81C8A14C0D6}" srcOrd="1" destOrd="0" presId="urn:microsoft.com/office/officeart/2005/8/layout/hList1"/>
    <dgm:cxn modelId="{01B57B04-9B06-4EDC-A858-1AB76FFFA2E7}" type="presParOf" srcId="{4472EA8D-3AA6-4496-8C37-206D5FD46F1C}" destId="{4D265CD6-6DB2-4495-A034-660E8A0701CC}" srcOrd="1" destOrd="0" presId="urn:microsoft.com/office/officeart/2005/8/layout/hList1"/>
    <dgm:cxn modelId="{DA840859-DBF6-4C2D-8A15-9635AB5862E1}" type="presParOf" srcId="{4472EA8D-3AA6-4496-8C37-206D5FD46F1C}" destId="{59702915-23E6-4B15-A563-14B8FCE6024C}" srcOrd="2" destOrd="0" presId="urn:microsoft.com/office/officeart/2005/8/layout/hList1"/>
    <dgm:cxn modelId="{5D00E10C-3ACA-4152-A1F5-92008FABCE75}" type="presParOf" srcId="{59702915-23E6-4B15-A563-14B8FCE6024C}" destId="{2118F247-CC4C-4761-A4A4-34C89ED41E1C}" srcOrd="0" destOrd="0" presId="urn:microsoft.com/office/officeart/2005/8/layout/hList1"/>
    <dgm:cxn modelId="{E754E161-DC63-4F22-997A-F840069EBAA6}" type="presParOf" srcId="{59702915-23E6-4B15-A563-14B8FCE6024C}" destId="{378307FC-FA9B-44A5-9764-9E3F8176FD21}" srcOrd="1" destOrd="0" presId="urn:microsoft.com/office/officeart/2005/8/layout/hList1"/>
    <dgm:cxn modelId="{0CF7BF35-1F3C-48B3-9B5A-C5B6EADC5D33}" type="presParOf" srcId="{4472EA8D-3AA6-4496-8C37-206D5FD46F1C}" destId="{FD116ADA-B559-4D47-9D25-FFC65181966F}" srcOrd="3" destOrd="0" presId="urn:microsoft.com/office/officeart/2005/8/layout/hList1"/>
    <dgm:cxn modelId="{6A1E984C-DF3C-4C84-8B03-09288216CDC2}" type="presParOf" srcId="{4472EA8D-3AA6-4496-8C37-206D5FD46F1C}" destId="{2B03FD2B-4251-4F4E-9506-2B52F84AA7BC}" srcOrd="4" destOrd="0" presId="urn:microsoft.com/office/officeart/2005/8/layout/hList1"/>
    <dgm:cxn modelId="{4E2B6A14-28FC-4744-AB81-97D7DB7F1976}" type="presParOf" srcId="{2B03FD2B-4251-4F4E-9506-2B52F84AA7BC}" destId="{B76122C6-D7E4-412F-B620-4A0E0B88DECC}" srcOrd="0" destOrd="0" presId="urn:microsoft.com/office/officeart/2005/8/layout/hList1"/>
    <dgm:cxn modelId="{0242BD36-74D6-44D6-A3AA-2BF3AE1FD710}" type="presParOf" srcId="{2B03FD2B-4251-4F4E-9506-2B52F84AA7BC}" destId="{C697E574-5511-4E0C-9989-B71071AD3E83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F1140A6-119B-4F6E-AA9B-A93CBE625C7B}">
      <dsp:nvSpPr>
        <dsp:cNvPr id="0" name=""/>
        <dsp:cNvSpPr/>
      </dsp:nvSpPr>
      <dsp:spPr>
        <a:xfrm>
          <a:off x="0" y="4597"/>
          <a:ext cx="4885203" cy="979371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94C0D26-40A0-4B99-8F7D-64C8D0C22A0E}">
      <dsp:nvSpPr>
        <dsp:cNvPr id="0" name=""/>
        <dsp:cNvSpPr/>
      </dsp:nvSpPr>
      <dsp:spPr>
        <a:xfrm>
          <a:off x="296259" y="224956"/>
          <a:ext cx="538654" cy="538654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73BC6BA-9FB8-4454-A2ED-61A805E4F282}">
      <dsp:nvSpPr>
        <dsp:cNvPr id="0" name=""/>
        <dsp:cNvSpPr/>
      </dsp:nvSpPr>
      <dsp:spPr>
        <a:xfrm>
          <a:off x="1131174" y="4597"/>
          <a:ext cx="3754028" cy="97937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3650" tIns="103650" rIns="103650" bIns="10365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900" kern="1200"/>
            <a:t>Enhancing the quality of our teaching </a:t>
          </a:r>
          <a:endParaRPr lang="en-US" sz="1900" kern="1200"/>
        </a:p>
      </dsp:txBody>
      <dsp:txXfrm>
        <a:off x="1131174" y="4597"/>
        <a:ext cx="3754028" cy="979371"/>
      </dsp:txXfrm>
    </dsp:sp>
    <dsp:sp modelId="{42388222-3AAC-47A5-9136-643B0BF439FA}">
      <dsp:nvSpPr>
        <dsp:cNvPr id="0" name=""/>
        <dsp:cNvSpPr/>
      </dsp:nvSpPr>
      <dsp:spPr>
        <a:xfrm>
          <a:off x="0" y="1228812"/>
          <a:ext cx="4885203" cy="979371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002BE10-1CCF-49CE-BF3F-70B31BE9FB8B}">
      <dsp:nvSpPr>
        <dsp:cNvPr id="0" name=""/>
        <dsp:cNvSpPr/>
      </dsp:nvSpPr>
      <dsp:spPr>
        <a:xfrm>
          <a:off x="296259" y="1449171"/>
          <a:ext cx="538654" cy="538654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E1B7D1D-BD3B-48F2-B5E0-F4B2AC625108}">
      <dsp:nvSpPr>
        <dsp:cNvPr id="0" name=""/>
        <dsp:cNvSpPr/>
      </dsp:nvSpPr>
      <dsp:spPr>
        <a:xfrm>
          <a:off x="1131174" y="1228812"/>
          <a:ext cx="3754028" cy="97937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3650" tIns="103650" rIns="103650" bIns="10365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900" kern="1200"/>
            <a:t>A transformative student experience</a:t>
          </a:r>
          <a:endParaRPr lang="en-US" sz="1900" kern="1200"/>
        </a:p>
      </dsp:txBody>
      <dsp:txXfrm>
        <a:off x="1131174" y="1228812"/>
        <a:ext cx="3754028" cy="979371"/>
      </dsp:txXfrm>
    </dsp:sp>
    <dsp:sp modelId="{D89B3A2E-AB97-4098-A6AA-1472F4CA9189}">
      <dsp:nvSpPr>
        <dsp:cNvPr id="0" name=""/>
        <dsp:cNvSpPr/>
      </dsp:nvSpPr>
      <dsp:spPr>
        <a:xfrm>
          <a:off x="0" y="2453027"/>
          <a:ext cx="4885203" cy="979371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E4B6D47-6678-4DE7-A059-6BBB720D07B4}">
      <dsp:nvSpPr>
        <dsp:cNvPr id="0" name=""/>
        <dsp:cNvSpPr/>
      </dsp:nvSpPr>
      <dsp:spPr>
        <a:xfrm>
          <a:off x="296259" y="2673385"/>
          <a:ext cx="538654" cy="538654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D129856-979A-43C0-A276-EC83DE010206}">
      <dsp:nvSpPr>
        <dsp:cNvPr id="0" name=""/>
        <dsp:cNvSpPr/>
      </dsp:nvSpPr>
      <dsp:spPr>
        <a:xfrm>
          <a:off x="1131174" y="2453027"/>
          <a:ext cx="3754028" cy="97937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3650" tIns="103650" rIns="103650" bIns="10365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900" kern="1200"/>
            <a:t>Realising students' potential: 'Manchester made me'</a:t>
          </a:r>
          <a:endParaRPr lang="en-US" sz="1900" kern="1200"/>
        </a:p>
      </dsp:txBody>
      <dsp:txXfrm>
        <a:off x="1131174" y="2453027"/>
        <a:ext cx="3754028" cy="979371"/>
      </dsp:txXfrm>
    </dsp:sp>
    <dsp:sp modelId="{A50F0E73-0964-4ED1-9211-C9232C31627A}">
      <dsp:nvSpPr>
        <dsp:cNvPr id="0" name=""/>
        <dsp:cNvSpPr/>
      </dsp:nvSpPr>
      <dsp:spPr>
        <a:xfrm>
          <a:off x="0" y="3677241"/>
          <a:ext cx="4885203" cy="979371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190ACF7-21D3-4AAB-9FC8-CF8F3DAD2A49}">
      <dsp:nvSpPr>
        <dsp:cNvPr id="0" name=""/>
        <dsp:cNvSpPr/>
      </dsp:nvSpPr>
      <dsp:spPr>
        <a:xfrm>
          <a:off x="296259" y="3897600"/>
          <a:ext cx="538654" cy="538654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0B2FF7C-3C17-4201-8D4D-90EADF9C424E}">
      <dsp:nvSpPr>
        <dsp:cNvPr id="0" name=""/>
        <dsp:cNvSpPr/>
      </dsp:nvSpPr>
      <dsp:spPr>
        <a:xfrm>
          <a:off x="1131174" y="3677241"/>
          <a:ext cx="3754028" cy="97937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3650" tIns="103650" rIns="103650" bIns="10365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900" kern="1200"/>
            <a:t>An education for global leadership</a:t>
          </a:r>
          <a:endParaRPr lang="en-US" sz="1900" kern="1200"/>
        </a:p>
      </dsp:txBody>
      <dsp:txXfrm>
        <a:off x="1131174" y="3677241"/>
        <a:ext cx="3754028" cy="979371"/>
      </dsp:txXfrm>
    </dsp:sp>
    <dsp:sp modelId="{8ACBB7AF-D885-4BED-AB47-7D251E86FE02}">
      <dsp:nvSpPr>
        <dsp:cNvPr id="0" name=""/>
        <dsp:cNvSpPr/>
      </dsp:nvSpPr>
      <dsp:spPr>
        <a:xfrm>
          <a:off x="0" y="4901456"/>
          <a:ext cx="4885203" cy="979371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F2B9F3F-BB33-48BD-B259-90BD099B7587}">
      <dsp:nvSpPr>
        <dsp:cNvPr id="0" name=""/>
        <dsp:cNvSpPr/>
      </dsp:nvSpPr>
      <dsp:spPr>
        <a:xfrm>
          <a:off x="296259" y="5121814"/>
          <a:ext cx="538654" cy="538654"/>
        </a:xfrm>
        <a:prstGeom prst="rect">
          <a:avLst/>
        </a:prstGeom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FCAACF1-D7C2-4B4C-A002-E9F88CF124AA}">
      <dsp:nvSpPr>
        <dsp:cNvPr id="0" name=""/>
        <dsp:cNvSpPr/>
      </dsp:nvSpPr>
      <dsp:spPr>
        <a:xfrm>
          <a:off x="1131174" y="4901456"/>
          <a:ext cx="3754028" cy="97937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3650" tIns="103650" rIns="103650" bIns="10365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900" kern="1200"/>
            <a:t>Lifelong and flexible learning </a:t>
          </a:r>
          <a:endParaRPr lang="en-US" sz="1900" kern="1200"/>
        </a:p>
      </dsp:txBody>
      <dsp:txXfrm>
        <a:off x="1131174" y="4901456"/>
        <a:ext cx="3754028" cy="97937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77E0720-C867-4773-8AF2-66351BDE02BC}">
      <dsp:nvSpPr>
        <dsp:cNvPr id="0" name=""/>
        <dsp:cNvSpPr/>
      </dsp:nvSpPr>
      <dsp:spPr>
        <a:xfrm>
          <a:off x="2561" y="526442"/>
          <a:ext cx="2497179" cy="460800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65024" rIns="113792" bIns="65024" numCol="1" spcCol="1270" anchor="ctr" anchorCtr="0">
          <a:noAutofit/>
        </a:bodyPr>
        <a:lstStyle/>
        <a:p>
          <a:pPr marL="0" lvl="0" indent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b="1" kern="1200">
              <a:latin typeface="Calibri"/>
            </a:rPr>
            <a:t>STUDENT VOICE</a:t>
          </a:r>
          <a:endParaRPr lang="en-US" sz="1600" kern="1200"/>
        </a:p>
      </dsp:txBody>
      <dsp:txXfrm>
        <a:off x="2561" y="526442"/>
        <a:ext cx="2497179" cy="460800"/>
      </dsp:txXfrm>
    </dsp:sp>
    <dsp:sp modelId="{0DC7F1B4-87A8-47A1-BE6F-B81C8A14C0D6}">
      <dsp:nvSpPr>
        <dsp:cNvPr id="0" name=""/>
        <dsp:cNvSpPr/>
      </dsp:nvSpPr>
      <dsp:spPr>
        <a:xfrm>
          <a:off x="2561" y="987242"/>
          <a:ext cx="2497179" cy="2679120"/>
        </a:xfrm>
        <a:prstGeom prst="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85344" rIns="113792" bIns="128016" numCol="1" spcCol="1270" anchor="t" anchorCtr="0">
          <a:noAutofit/>
        </a:bodyPr>
        <a:lstStyle/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600" kern="1200">
              <a:latin typeface="Calibri"/>
            </a:rPr>
            <a:t> To</a:t>
          </a:r>
          <a:r>
            <a:rPr lang="en-GB" sz="1600" kern="1200"/>
            <a:t> improve the experiences of our students, with a particular emphasis on co-curricular experience, safety, wellbeing and </a:t>
          </a:r>
          <a:r>
            <a:rPr lang="en-GB" sz="1600" b="1" kern="1200"/>
            <a:t>student voice</a:t>
          </a:r>
          <a:r>
            <a:rPr lang="en-GB" sz="1600" kern="1200"/>
            <a:t>, and thereby enhance their sense of belonging to the University community.</a:t>
          </a:r>
          <a:endParaRPr lang="en-US" sz="1600" kern="1200"/>
        </a:p>
      </dsp:txBody>
      <dsp:txXfrm>
        <a:off x="2561" y="987242"/>
        <a:ext cx="2497179" cy="2679120"/>
      </dsp:txXfrm>
    </dsp:sp>
    <dsp:sp modelId="{2118F247-CC4C-4761-A4A4-34C89ED41E1C}">
      <dsp:nvSpPr>
        <dsp:cNvPr id="0" name=""/>
        <dsp:cNvSpPr/>
      </dsp:nvSpPr>
      <dsp:spPr>
        <a:xfrm>
          <a:off x="2849345" y="526442"/>
          <a:ext cx="2497179" cy="460800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65024" rIns="113792" bIns="65024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b="1" kern="1200">
              <a:latin typeface="Calibri"/>
            </a:rPr>
            <a:t>ASSESSMENT</a:t>
          </a:r>
          <a:endParaRPr lang="en-US" sz="1600" kern="1200"/>
        </a:p>
      </dsp:txBody>
      <dsp:txXfrm>
        <a:off x="2849345" y="526442"/>
        <a:ext cx="2497179" cy="460800"/>
      </dsp:txXfrm>
    </dsp:sp>
    <dsp:sp modelId="{378307FC-FA9B-44A5-9764-9E3F8176FD21}">
      <dsp:nvSpPr>
        <dsp:cNvPr id="0" name=""/>
        <dsp:cNvSpPr/>
      </dsp:nvSpPr>
      <dsp:spPr>
        <a:xfrm>
          <a:off x="2849345" y="987242"/>
          <a:ext cx="2497179" cy="2679120"/>
        </a:xfrm>
        <a:prstGeom prst="rect">
          <a:avLst/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85344" rIns="113792" bIns="128016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600" kern="1200"/>
            <a:t>To embed high-quality blended teaching, learning and </a:t>
          </a:r>
          <a:r>
            <a:rPr lang="en-GB" sz="1600" b="1" kern="1200"/>
            <a:t>assessment</a:t>
          </a:r>
          <a:r>
            <a:rPr lang="en-GB" sz="1600" kern="1200"/>
            <a:t>, realising our ambitions set out in the Our Future strategy and embedding the recommendations of the Flexible Learning Programme.</a:t>
          </a:r>
          <a:endParaRPr lang="en-US" sz="1600" kern="120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GB" sz="1600" kern="1200"/>
        </a:p>
      </dsp:txBody>
      <dsp:txXfrm>
        <a:off x="2849345" y="987242"/>
        <a:ext cx="2497179" cy="2679120"/>
      </dsp:txXfrm>
    </dsp:sp>
    <dsp:sp modelId="{B76122C6-D7E4-412F-B620-4A0E0B88DECC}">
      <dsp:nvSpPr>
        <dsp:cNvPr id="0" name=""/>
        <dsp:cNvSpPr/>
      </dsp:nvSpPr>
      <dsp:spPr>
        <a:xfrm>
          <a:off x="5696130" y="526442"/>
          <a:ext cx="2497179" cy="460800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65024" rIns="113792" bIns="65024" numCol="1" spcCol="1270" anchor="ctr" anchorCtr="0">
          <a:noAutofit/>
        </a:bodyPr>
        <a:lstStyle/>
        <a:p>
          <a:pPr marL="0" lvl="0" indent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b="1" kern="1200">
              <a:latin typeface="Calibri"/>
            </a:rPr>
            <a:t>                      TEF</a:t>
          </a:r>
          <a:endParaRPr lang="en-US" sz="1600" b="1" kern="1200"/>
        </a:p>
      </dsp:txBody>
      <dsp:txXfrm>
        <a:off x="5696130" y="526442"/>
        <a:ext cx="2497179" cy="460800"/>
      </dsp:txXfrm>
    </dsp:sp>
    <dsp:sp modelId="{C697E574-5511-4E0C-9989-B71071AD3E83}">
      <dsp:nvSpPr>
        <dsp:cNvPr id="0" name=""/>
        <dsp:cNvSpPr/>
      </dsp:nvSpPr>
      <dsp:spPr>
        <a:xfrm>
          <a:off x="5696130" y="987242"/>
          <a:ext cx="2497179" cy="2679120"/>
        </a:xfrm>
        <a:prstGeom prst="rect">
          <a:avLst/>
        </a:prstGeom>
        <a:solidFill>
          <a:schemeClr val="accent4">
            <a:tint val="40000"/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85344" rIns="113792" bIns="128016" numCol="1" spcCol="1270" anchor="t" anchorCtr="0">
          <a:noAutofit/>
        </a:bodyPr>
        <a:lstStyle/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600" kern="1200"/>
            <a:t>To develop and submit a strong Teaching Excellence Framework submission.</a:t>
          </a:r>
          <a:endParaRPr lang="en-US" sz="1600" kern="1200"/>
        </a:p>
      </dsp:txBody>
      <dsp:txXfrm>
        <a:off x="5696130" y="987242"/>
        <a:ext cx="2497179" cy="267912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367" tIns="45683" rIns="91367" bIns="45683" rtlCol="0"/>
          <a:lstStyle>
            <a:lvl1pPr algn="l">
              <a:defRPr sz="1200">
                <a:ea typeface="Geneva" charset="0"/>
                <a:cs typeface="Geneva" charset="0"/>
              </a:defRPr>
            </a:lvl1pPr>
          </a:lstStyle>
          <a:p>
            <a:pPr>
              <a:defRPr/>
            </a:pPr>
            <a:r>
              <a:rPr lang="en-GB"/>
              <a:t>Planning Conference 17 March 2020 (final)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367" tIns="45683" rIns="91367" bIns="45683" rtlCol="0"/>
          <a:lstStyle>
            <a:lvl1pPr algn="r">
              <a:defRPr sz="1200">
                <a:ea typeface="Geneva" charset="0"/>
                <a:cs typeface="Geneva" charset="0"/>
              </a:defRPr>
            </a:lvl1pPr>
          </a:lstStyle>
          <a:p>
            <a:pPr>
              <a:defRPr/>
            </a:pPr>
            <a:fld id="{6B0184EB-6398-488E-BEFC-5CEAD4E2EAFE}" type="datetime1">
              <a:rPr lang="en-GB" smtClean="0"/>
              <a:t>21/10/2022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367" tIns="45683" rIns="91367" bIns="45683" rtlCol="0" anchor="b"/>
          <a:lstStyle>
            <a:lvl1pPr algn="l">
              <a:defRPr sz="1200">
                <a:ea typeface="Geneva" charset="0"/>
                <a:cs typeface="Geneva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367" tIns="45683" rIns="91367" bIns="45683" rtlCol="0" anchor="b"/>
          <a:lstStyle>
            <a:lvl1pPr algn="r">
              <a:defRPr sz="1200">
                <a:ea typeface="Geneva" charset="0"/>
                <a:cs typeface="Geneva" charset="0"/>
              </a:defRPr>
            </a:lvl1pPr>
          </a:lstStyle>
          <a:p>
            <a:pPr>
              <a:defRPr/>
            </a:pPr>
            <a:fld id="{EBAAAC62-0266-46FD-A566-B897FCE9423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39864728"/>
      </p:ext>
    </p:extLst>
  </p:cSld>
  <p:clrMap bg1="lt1" tx1="dk1" bg2="lt2" tx2="dk2" accent1="accent1" accent2="accent2" accent3="accent3" accent4="accent4" accent5="accent5" accent6="accent6" hlink="hlink" folHlink="folHlink"/>
  <p:hf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367" tIns="45683" rIns="91367" bIns="45683" rtlCol="0"/>
          <a:lstStyle>
            <a:lvl1pPr algn="l">
              <a:defRPr sz="1200">
                <a:ea typeface="Geneva" charset="0"/>
                <a:cs typeface="Geneva" charset="0"/>
              </a:defRPr>
            </a:lvl1pPr>
          </a:lstStyle>
          <a:p>
            <a:pPr>
              <a:defRPr/>
            </a:pPr>
            <a:r>
              <a:rPr lang="en-GB"/>
              <a:t>Planning Conference 17 March 2020 (final)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367" tIns="45683" rIns="91367" bIns="45683" rtlCol="0"/>
          <a:lstStyle>
            <a:lvl1pPr algn="r">
              <a:defRPr sz="1200">
                <a:ea typeface="Geneva" charset="0"/>
                <a:cs typeface="Geneva" charset="0"/>
              </a:defRPr>
            </a:lvl1pPr>
          </a:lstStyle>
          <a:p>
            <a:pPr>
              <a:defRPr/>
            </a:pPr>
            <a:fld id="{4F899D40-38A0-406B-8458-6EFC22CBB6D0}" type="datetime1">
              <a:rPr lang="en-GB" smtClean="0"/>
              <a:t>21/10/2022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367" tIns="45683" rIns="91367" bIns="45683" rtlCol="0" anchor="ctr"/>
          <a:lstStyle/>
          <a:p>
            <a:pPr lvl="0"/>
            <a:endParaRPr lang="en-GB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16463"/>
            <a:ext cx="5438775" cy="4467225"/>
          </a:xfrm>
          <a:prstGeom prst="rect">
            <a:avLst/>
          </a:prstGeom>
        </p:spPr>
        <p:txBody>
          <a:bodyPr vert="horz" lIns="91367" tIns="45683" rIns="91367" bIns="45683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GB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367" tIns="45683" rIns="91367" bIns="45683" rtlCol="0" anchor="b"/>
          <a:lstStyle>
            <a:lvl1pPr algn="l">
              <a:defRPr sz="1200">
                <a:ea typeface="Geneva" charset="0"/>
                <a:cs typeface="Geneva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367" tIns="45683" rIns="91367" bIns="45683" rtlCol="0" anchor="b"/>
          <a:lstStyle>
            <a:lvl1pPr algn="r">
              <a:defRPr sz="1200">
                <a:ea typeface="Geneva" charset="0"/>
                <a:cs typeface="Geneva" charset="0"/>
              </a:defRPr>
            </a:lvl1pPr>
          </a:lstStyle>
          <a:p>
            <a:pPr>
              <a:defRPr/>
            </a:pPr>
            <a:fld id="{C24CD8DC-EC44-4C11-860E-2C8DE13576D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75051362"/>
      </p:ext>
    </p:extLst>
  </p:cSld>
  <p:clrMap bg1="lt1" tx1="dk1" bg2="lt2" tx2="dk2" accent1="accent1" accent2="accent2" accent3="accent3" accent4="accent4" accent5="accent5" accent6="accent6" hlink="hlink" folHlink="folHlink"/>
  <p:hf ftr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67544" y="2130425"/>
            <a:ext cx="7772400" cy="1470025"/>
          </a:xfrm>
        </p:spPr>
        <p:txBody>
          <a:bodyPr/>
          <a:lstStyle>
            <a:lvl1pPr>
              <a:defRPr sz="3200" b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67544" y="3886200"/>
            <a:ext cx="6400800" cy="1752600"/>
          </a:xfrm>
        </p:spPr>
        <p:txBody>
          <a:bodyPr/>
          <a:lstStyle>
            <a:lvl1pPr marL="0" indent="0" algn="l">
              <a:buNone/>
              <a:defRPr sz="2800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baseline="0">
                <a:solidFill>
                  <a:schemeClr val="bg1"/>
                </a:solidFill>
                <a:latin typeface="Arial" pitchFamily="34" charset="0"/>
              </a:defRPr>
            </a:lvl1pPr>
          </a:lstStyle>
          <a:p>
            <a:fld id="{EC7AB759-530A-46AC-842F-B07144F002F9}" type="datetimeFigureOut">
              <a:rPr lang="en-GB" smtClean="0"/>
              <a:pPr/>
              <a:t>21/10/2022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10AD8A0A-4898-40BF-9009-4DA7E611EAC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 sz="3200"/>
            </a:lvl1pPr>
            <a:lvl2pPr>
              <a:defRPr sz="2800"/>
            </a:lvl2pPr>
            <a:lvl3pPr>
              <a:defRPr sz="2800"/>
            </a:lvl3pPr>
            <a:lvl4pPr>
              <a:defRPr sz="2800"/>
            </a:lvl4pPr>
            <a:lvl5pPr>
              <a:defRPr sz="2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8FF8105-8845-4543-9ED8-9E57E8E42CB7}" type="datetimeFigureOut">
              <a:rPr lang="en-GB"/>
              <a:pPr/>
              <a:t>21/10/2022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8FF8E4D-CDF4-4B1F-BD52-35BFB528DB87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56792"/>
            <a:ext cx="2057400" cy="4569371"/>
          </a:xfrm>
        </p:spPr>
        <p:txBody>
          <a:bodyPr vert="eaVert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56792"/>
            <a:ext cx="6019800" cy="4569371"/>
          </a:xfrm>
        </p:spPr>
        <p:txBody>
          <a:bodyPr vert="eaVert"/>
          <a:lstStyle>
            <a:lvl1pPr>
              <a:defRPr sz="2800"/>
            </a:lvl1pPr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8976883-B614-42E6-9595-363FA777B038}" type="datetimeFigureOut">
              <a:rPr lang="en-GB"/>
              <a:pPr/>
              <a:t>21/10/2022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6915344-E335-44E9-ACDC-CB4826450486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8313" y="549275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755650" y="1600200"/>
            <a:ext cx="7931150" cy="4525963"/>
          </a:xfrm>
        </p:spPr>
        <p:txBody>
          <a:bodyPr rtlCol="0">
            <a:normAutofit/>
          </a:bodyPr>
          <a:lstStyle/>
          <a:p>
            <a:pPr lvl="0"/>
            <a:endParaRPr lang="en-GB" noProof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F25DE0-5FA0-4B39-A9AA-2A54014AA05C}" type="slidenum">
              <a:rPr lang="en-GB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90322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5880" y="1268760"/>
            <a:ext cx="5842992" cy="1143000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2492896"/>
            <a:ext cx="8229600" cy="363326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22B6232-AB33-4513-9527-F98CEC472D23}" type="datetimeFigureOut">
              <a:rPr lang="en-GB" smtClean="0"/>
              <a:pPr/>
              <a:t>21/10/2022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758A139-7ABE-46A1-B082-C2C77667394C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4406900"/>
            <a:ext cx="7772400" cy="1362075"/>
          </a:xfrm>
          <a:ln>
            <a:noFill/>
          </a:ln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5536" y="2906713"/>
            <a:ext cx="7772400" cy="1500187"/>
          </a:xfrm>
          <a:ln>
            <a:noFill/>
          </a:ln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45CD916-7149-4247-856D-87DAB39295C7}" type="datetimeFigureOut">
              <a:rPr lang="en-GB"/>
              <a:pPr/>
              <a:t>21/10/2022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3ACF840-035C-411F-BA81-AF7A8ED78138}" type="slidenum">
              <a:rPr lang="en-GB"/>
              <a:pPr/>
              <a:t>‹#›</a:t>
            </a:fld>
            <a:endParaRPr lang="en-GB"/>
          </a:p>
        </p:txBody>
      </p:sp>
      <p:pic>
        <p:nvPicPr>
          <p:cNvPr id="7" name="Picture 5" descr="TAB_col_white_background.eps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3875" y="509588"/>
            <a:ext cx="1663700" cy="71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5880" y="1268760"/>
            <a:ext cx="5842992" cy="1143000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95536" y="2492896"/>
            <a:ext cx="4038600" cy="3633267"/>
          </a:xfrm>
        </p:spPr>
        <p:txBody>
          <a:bodyPr/>
          <a:lstStyle>
            <a:lvl1pPr>
              <a:defRPr sz="2800" baseline="0"/>
            </a:lvl1pPr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86536" y="2492896"/>
            <a:ext cx="4038600" cy="363326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FD09641-23CB-4E80-A5B0-5F03D2E94610}" type="datetimeFigureOut">
              <a:rPr lang="en-GB"/>
              <a:pPr/>
              <a:t>21/10/2022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F7FA264-F771-4264-8DF0-4BB7F0DA3C69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5880" y="1268760"/>
            <a:ext cx="5842992" cy="1143000"/>
          </a:xfrm>
        </p:spPr>
        <p:txBody>
          <a:bodyPr/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05880" y="2348880"/>
            <a:ext cx="4040188" cy="639762"/>
          </a:xfrm>
        </p:spPr>
        <p:txBody>
          <a:bodyPr anchor="b"/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536" y="3068959"/>
            <a:ext cx="4040188" cy="3057203"/>
          </a:xfrm>
        </p:spPr>
        <p:txBody>
          <a:bodyPr/>
          <a:lstStyle>
            <a:lvl1pPr>
              <a:defRPr sz="2400"/>
            </a:lvl1pPr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82344" y="2348880"/>
            <a:ext cx="4041775" cy="639762"/>
          </a:xfrm>
        </p:spPr>
        <p:txBody>
          <a:bodyPr anchor="b"/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583361" y="3068960"/>
            <a:ext cx="4041775" cy="3057202"/>
          </a:xfrm>
        </p:spPr>
        <p:txBody>
          <a:bodyPr/>
          <a:lstStyle>
            <a:lvl1pPr>
              <a:defRPr sz="2400"/>
            </a:lvl1pPr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A9A4E03-F40B-4399-AC2E-A4C6E9D600B3}" type="datetimeFigureOut">
              <a:rPr lang="en-GB"/>
              <a:pPr/>
              <a:t>21/10/2022</a:t>
            </a:fld>
            <a:endParaRPr lang="en-GB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692BDDC-0BFC-44A0-A4BA-47C3E99EB1AA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FE8F7DA-80EC-4CF7-AB7B-078F533B953B}" type="datetimeFigureOut">
              <a:rPr lang="en-GB"/>
              <a:pPr/>
              <a:t>21/10/2022</a:t>
            </a:fld>
            <a:endParaRPr lang="en-GB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74E6293-7DA2-4D9E-8605-5715E69AF2C7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1AE269B-21F6-4A71-848B-6E891C314B78}" type="datetimeFigureOut">
              <a:rPr lang="en-GB"/>
              <a:pPr/>
              <a:t>21/10/2022</a:t>
            </a:fld>
            <a:endParaRPr lang="en-GB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2789173-A1D5-421E-B384-2A426DF314C2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1186830"/>
            <a:ext cx="3008313" cy="1162050"/>
          </a:xfrm>
        </p:spPr>
        <p:txBody>
          <a:bodyPr anchor="b"/>
          <a:lstStyle>
            <a:lvl1pPr algn="l">
              <a:defRPr sz="32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196752"/>
            <a:ext cx="5111750" cy="492941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420888"/>
            <a:ext cx="3008313" cy="3705275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89648B1-3911-4AC2-8E3A-DF4A70CC86E7}" type="datetimeFigureOut">
              <a:rPr lang="en-GB"/>
              <a:pPr/>
              <a:t>21/10/2022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853D388-5704-4C64-A883-D899E8570667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2AAA9A3-945F-42AF-BCAE-8459AEA58868}" type="datetimeFigureOut">
              <a:rPr lang="en-GB"/>
              <a:pPr/>
              <a:t>21/10/2022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E74E2F5-7E8D-47B8-82FB-3832A72B6BDB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emf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3" descr="brand_ppt_back.jpg"/>
          <p:cNvPicPr>
            <a:picLocks noChangeAspect="1"/>
          </p:cNvPicPr>
          <p:nvPr userDrawn="1"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0" y="0"/>
            <a:ext cx="9229725" cy="6923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67544" y="1268760"/>
            <a:ext cx="5842992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2492896"/>
            <a:ext cx="8229600" cy="36332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456A7D1D-6254-4063-974C-6A2AE04E4B91}" type="datetimeFigureOut">
              <a:rPr lang="en-GB" smtClean="0"/>
              <a:pPr/>
              <a:t>21/10/2022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 baseline="0">
                <a:solidFill>
                  <a:schemeClr val="bg1"/>
                </a:solidFill>
                <a:latin typeface="Arial" pitchFamily="34" charset="0"/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 baseline="0">
                <a:solidFill>
                  <a:schemeClr val="bg1"/>
                </a:solidFill>
                <a:latin typeface="Arial" pitchFamily="34" charset="0"/>
              </a:defRPr>
            </a:lvl1pPr>
          </a:lstStyle>
          <a:p>
            <a:fld id="{26878614-5F41-4702-8E44-D9C8B2874F5D}" type="slidenum">
              <a:rPr lang="en-GB" smtClean="0"/>
              <a:pPr/>
              <a:t>‹#›</a:t>
            </a:fld>
            <a:endParaRPr lang="en-GB"/>
          </a:p>
        </p:txBody>
      </p:sp>
      <p:pic>
        <p:nvPicPr>
          <p:cNvPr id="11" name="Picture 1" descr="TAB_allwhite.eps"/>
          <p:cNvPicPr>
            <a:picLocks noChangeAspect="1"/>
          </p:cNvPicPr>
          <p:nvPr userDrawn="1"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522288" y="509588"/>
            <a:ext cx="1663700" cy="71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56" r:id="rId1"/>
    <p:sldLayoutId id="2147483759" r:id="rId2"/>
    <p:sldLayoutId id="2147483651" r:id="rId3"/>
    <p:sldLayoutId id="2147485522" r:id="rId4"/>
    <p:sldLayoutId id="2147485523" r:id="rId5"/>
    <p:sldLayoutId id="2147483757" r:id="rId6"/>
    <p:sldLayoutId id="2147485524" r:id="rId7"/>
    <p:sldLayoutId id="2147483656" r:id="rId8"/>
    <p:sldLayoutId id="2147483657" r:id="rId9"/>
    <p:sldLayoutId id="2147483658" r:id="rId10"/>
    <p:sldLayoutId id="2147483659" r:id="rId11"/>
    <p:sldLayoutId id="2147483758" r:id="rId12"/>
  </p:sldLayoutIdLst>
  <p:txStyles>
    <p:titleStyle>
      <a:lvl1pPr algn="l" rtl="0" fontAlgn="base">
        <a:spcBef>
          <a:spcPct val="0"/>
        </a:spcBef>
        <a:spcAft>
          <a:spcPct val="0"/>
        </a:spcAft>
        <a:defRPr sz="3200" b="1" kern="1200">
          <a:solidFill>
            <a:schemeClr val="bg1"/>
          </a:solidFill>
          <a:latin typeface="Arial" pitchFamily="34" charset="0"/>
          <a:ea typeface="+mj-ea"/>
          <a:cs typeface="Arial" pitchFamily="34" charset="0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sz="2800" kern="1200" baseline="0">
          <a:solidFill>
            <a:schemeClr val="bg1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 baseline="0">
          <a:solidFill>
            <a:schemeClr val="bg1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sz="2800" kern="1200" baseline="0">
          <a:solidFill>
            <a:schemeClr val="bg1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 baseline="0">
          <a:solidFill>
            <a:schemeClr val="bg1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»"/>
        <a:defRPr sz="2800" kern="1200" baseline="0">
          <a:solidFill>
            <a:schemeClr val="bg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7" name="Picture 3" descr="brand_ppt_back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229725" cy="6923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38" name="Rectangle 6"/>
          <p:cNvSpPr>
            <a:spLocks noChangeArrowheads="1"/>
          </p:cNvSpPr>
          <p:nvPr/>
        </p:nvSpPr>
        <p:spPr bwMode="auto">
          <a:xfrm>
            <a:off x="404813" y="1899856"/>
            <a:ext cx="7254875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40" tIns="45720" rIns="91440" bIns="45720" anchor="t">
            <a:spAutoFit/>
          </a:bodyPr>
          <a:lstStyle/>
          <a:p>
            <a:r>
              <a:rPr lang="en-GB" sz="3000" b="1" dirty="0">
                <a:solidFill>
                  <a:schemeClr val="bg1"/>
                </a:solidFill>
                <a:latin typeface="Calibri"/>
              </a:rPr>
              <a:t>Teaching, Learning and Students Themes</a:t>
            </a:r>
            <a:endParaRPr lang="en-US" dirty="0">
              <a:solidFill>
                <a:schemeClr val="bg1"/>
              </a:solidFill>
            </a:endParaRPr>
          </a:p>
          <a:p>
            <a:r>
              <a:rPr lang="en-US" dirty="0">
                <a:solidFill>
                  <a:schemeClr val="bg1"/>
                </a:solidFill>
                <a:latin typeface="Calibri"/>
              </a:rPr>
              <a:t>Annual Review of Teaching and Learning 2022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4339" name="Rectangle 7"/>
          <p:cNvSpPr>
            <a:spLocks noChangeArrowheads="1"/>
          </p:cNvSpPr>
          <p:nvPr/>
        </p:nvSpPr>
        <p:spPr bwMode="auto">
          <a:xfrm>
            <a:off x="404813" y="4295775"/>
            <a:ext cx="6821487" cy="9491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40" tIns="45720" rIns="91440" bIns="45720" anchor="t">
            <a:spAutoFit/>
          </a:bodyPr>
          <a:lstStyle/>
          <a:p>
            <a:pPr>
              <a:lnSpc>
                <a:spcPct val="120000"/>
              </a:lnSpc>
            </a:pPr>
            <a:r>
              <a:rPr lang="en-GB" sz="2400" dirty="0">
                <a:solidFill>
                  <a:schemeClr val="bg1"/>
                </a:solidFill>
                <a:latin typeface="Calibri"/>
                <a:cs typeface="Arial"/>
              </a:rPr>
              <a:t>April McMahon and Craig Best</a:t>
            </a:r>
            <a:endParaRPr lang="en-GB" sz="2400" dirty="0">
              <a:solidFill>
                <a:schemeClr val="bg1"/>
              </a:solidFill>
              <a:cs typeface="Arial" charset="0"/>
            </a:endParaRPr>
          </a:p>
          <a:p>
            <a:pPr>
              <a:lnSpc>
                <a:spcPct val="120000"/>
              </a:lnSpc>
            </a:pPr>
            <a:endParaRPr lang="en-GB" sz="2400" dirty="0">
              <a:solidFill>
                <a:schemeClr val="bg1"/>
              </a:solidFill>
              <a:cs typeface="Arial" charset="0"/>
            </a:endParaRPr>
          </a:p>
        </p:txBody>
      </p:sp>
      <p:cxnSp>
        <p:nvCxnSpPr>
          <p:cNvPr id="10" name="Straight Connector 9"/>
          <p:cNvCxnSpPr>
            <a:cxnSpLocks noChangeShapeType="1"/>
          </p:cNvCxnSpPr>
          <p:nvPr/>
        </p:nvCxnSpPr>
        <p:spPr bwMode="auto">
          <a:xfrm>
            <a:off x="517525" y="2809875"/>
            <a:ext cx="7013575" cy="0"/>
          </a:xfrm>
          <a:prstGeom prst="line">
            <a:avLst/>
          </a:prstGeom>
          <a:noFill/>
          <a:ln w="25400">
            <a:solidFill>
              <a:schemeClr val="bg1"/>
            </a:solidFill>
            <a:prstDash val="dot"/>
            <a:round/>
            <a:headEnd/>
            <a:tailEnd/>
          </a:ln>
          <a:effectLst>
            <a:outerShdw blurRad="63500" dist="20000" dir="5400000" rotWithShape="0">
              <a:srgbClr val="00000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pic>
        <p:nvPicPr>
          <p:cNvPr id="14341" name="Picture 1" descr="TAB_allwhite.eps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288" y="509588"/>
            <a:ext cx="1663700" cy="71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690238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: Shape 11">
            <a:extLst>
              <a:ext uri="{FF2B5EF4-FFF2-40B4-BE49-F238E27FC236}">
                <a16:creationId xmlns:a16="http://schemas.microsoft.com/office/drawing/2014/main" id="{14F04205-46B8-97E1-68D2-0177AADD7DC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63072" y="470925"/>
            <a:ext cx="3285756" cy="5892104"/>
          </a:xfrm>
          <a:custGeom>
            <a:avLst/>
            <a:gdLst>
              <a:gd name="connsiteX0" fmla="*/ 0 w 4381009"/>
              <a:gd name="connsiteY0" fmla="*/ 0 h 5892104"/>
              <a:gd name="connsiteX1" fmla="*/ 4157628 w 4381009"/>
              <a:gd name="connsiteY1" fmla="*/ 0 h 5892104"/>
              <a:gd name="connsiteX2" fmla="*/ 4169302 w 4381009"/>
              <a:gd name="connsiteY2" fmla="*/ 68659 h 5892104"/>
              <a:gd name="connsiteX3" fmla="*/ 4191571 w 4381009"/>
              <a:gd name="connsiteY3" fmla="*/ 205472 h 5892104"/>
              <a:gd name="connsiteX4" fmla="*/ 4213368 w 4381009"/>
              <a:gd name="connsiteY4" fmla="*/ 342890 h 5892104"/>
              <a:gd name="connsiteX5" fmla="*/ 4232030 w 4381009"/>
              <a:gd name="connsiteY5" fmla="*/ 480913 h 5892104"/>
              <a:gd name="connsiteX6" fmla="*/ 4250848 w 4381009"/>
              <a:gd name="connsiteY6" fmla="*/ 618332 h 5892104"/>
              <a:gd name="connsiteX7" fmla="*/ 4268412 w 4381009"/>
              <a:gd name="connsiteY7" fmla="*/ 756355 h 5892104"/>
              <a:gd name="connsiteX8" fmla="*/ 4283467 w 4381009"/>
              <a:gd name="connsiteY8" fmla="*/ 892563 h 5892104"/>
              <a:gd name="connsiteX9" fmla="*/ 4297737 w 4381009"/>
              <a:gd name="connsiteY9" fmla="*/ 1030587 h 5892104"/>
              <a:gd name="connsiteX10" fmla="*/ 4310754 w 4381009"/>
              <a:gd name="connsiteY10" fmla="*/ 1168005 h 5892104"/>
              <a:gd name="connsiteX11" fmla="*/ 4322045 w 4381009"/>
              <a:gd name="connsiteY11" fmla="*/ 1303002 h 5892104"/>
              <a:gd name="connsiteX12" fmla="*/ 4333336 w 4381009"/>
              <a:gd name="connsiteY12" fmla="*/ 1439815 h 5892104"/>
              <a:gd name="connsiteX13" fmla="*/ 4342745 w 4381009"/>
              <a:gd name="connsiteY13" fmla="*/ 1574812 h 5892104"/>
              <a:gd name="connsiteX14" fmla="*/ 4350115 w 4381009"/>
              <a:gd name="connsiteY14" fmla="*/ 1709808 h 5892104"/>
              <a:gd name="connsiteX15" fmla="*/ 4357799 w 4381009"/>
              <a:gd name="connsiteY15" fmla="*/ 1844200 h 5892104"/>
              <a:gd name="connsiteX16" fmla="*/ 4364229 w 4381009"/>
              <a:gd name="connsiteY16" fmla="*/ 1977381 h 5892104"/>
              <a:gd name="connsiteX17" fmla="*/ 4368777 w 4381009"/>
              <a:gd name="connsiteY17" fmla="*/ 2109351 h 5892104"/>
              <a:gd name="connsiteX18" fmla="*/ 4372697 w 4381009"/>
              <a:gd name="connsiteY18" fmla="*/ 2241321 h 5892104"/>
              <a:gd name="connsiteX19" fmla="*/ 4376461 w 4381009"/>
              <a:gd name="connsiteY19" fmla="*/ 2372080 h 5892104"/>
              <a:gd name="connsiteX20" fmla="*/ 4378186 w 4381009"/>
              <a:gd name="connsiteY20" fmla="*/ 2501023 h 5892104"/>
              <a:gd name="connsiteX21" fmla="*/ 4380068 w 4381009"/>
              <a:gd name="connsiteY21" fmla="*/ 2629966 h 5892104"/>
              <a:gd name="connsiteX22" fmla="*/ 4381009 w 4381009"/>
              <a:gd name="connsiteY22" fmla="*/ 2757093 h 5892104"/>
              <a:gd name="connsiteX23" fmla="*/ 4380068 w 4381009"/>
              <a:gd name="connsiteY23" fmla="*/ 2883010 h 5892104"/>
              <a:gd name="connsiteX24" fmla="*/ 4380068 w 4381009"/>
              <a:gd name="connsiteY24" fmla="*/ 3007715 h 5892104"/>
              <a:gd name="connsiteX25" fmla="*/ 4378186 w 4381009"/>
              <a:gd name="connsiteY25" fmla="*/ 3131210 h 5892104"/>
              <a:gd name="connsiteX26" fmla="*/ 4375363 w 4381009"/>
              <a:gd name="connsiteY26" fmla="*/ 3252283 h 5892104"/>
              <a:gd name="connsiteX27" fmla="*/ 4372697 w 4381009"/>
              <a:gd name="connsiteY27" fmla="*/ 3372146 h 5892104"/>
              <a:gd name="connsiteX28" fmla="*/ 4369718 w 4381009"/>
              <a:gd name="connsiteY28" fmla="*/ 3489587 h 5892104"/>
              <a:gd name="connsiteX29" fmla="*/ 4365170 w 4381009"/>
              <a:gd name="connsiteY29" fmla="*/ 3606423 h 5892104"/>
              <a:gd name="connsiteX30" fmla="*/ 4360309 w 4381009"/>
              <a:gd name="connsiteY30" fmla="*/ 3721443 h 5892104"/>
              <a:gd name="connsiteX31" fmla="*/ 4355918 w 4381009"/>
              <a:gd name="connsiteY31" fmla="*/ 3834041 h 5892104"/>
              <a:gd name="connsiteX32" fmla="*/ 4343529 w 4381009"/>
              <a:gd name="connsiteY32" fmla="*/ 4053789 h 5892104"/>
              <a:gd name="connsiteX33" fmla="*/ 4330356 w 4381009"/>
              <a:gd name="connsiteY33" fmla="*/ 4264457 h 5892104"/>
              <a:gd name="connsiteX34" fmla="*/ 4316556 w 4381009"/>
              <a:gd name="connsiteY34" fmla="*/ 4466650 h 5892104"/>
              <a:gd name="connsiteX35" fmla="*/ 4301344 w 4381009"/>
              <a:gd name="connsiteY35" fmla="*/ 4657946 h 5892104"/>
              <a:gd name="connsiteX36" fmla="*/ 4285506 w 4381009"/>
              <a:gd name="connsiteY36" fmla="*/ 4840767 h 5892104"/>
              <a:gd name="connsiteX37" fmla="*/ 4268412 w 4381009"/>
              <a:gd name="connsiteY37" fmla="*/ 5010269 h 5892104"/>
              <a:gd name="connsiteX38" fmla="*/ 4251633 w 4381009"/>
              <a:gd name="connsiteY38" fmla="*/ 5169481 h 5892104"/>
              <a:gd name="connsiteX39" fmla="*/ 4234853 w 4381009"/>
              <a:gd name="connsiteY39" fmla="*/ 5315980 h 5892104"/>
              <a:gd name="connsiteX40" fmla="*/ 4219014 w 4381009"/>
              <a:gd name="connsiteY40" fmla="*/ 5450371 h 5892104"/>
              <a:gd name="connsiteX41" fmla="*/ 4203959 w 4381009"/>
              <a:gd name="connsiteY41" fmla="*/ 5569628 h 5892104"/>
              <a:gd name="connsiteX42" fmla="*/ 4189689 w 4381009"/>
              <a:gd name="connsiteY42" fmla="*/ 5677384 h 5892104"/>
              <a:gd name="connsiteX43" fmla="*/ 4177770 w 4381009"/>
              <a:gd name="connsiteY43" fmla="*/ 5768189 h 5892104"/>
              <a:gd name="connsiteX44" fmla="*/ 4166479 w 4381009"/>
              <a:gd name="connsiteY44" fmla="*/ 5844465 h 5892104"/>
              <a:gd name="connsiteX45" fmla="*/ 4159132 w 4381009"/>
              <a:gd name="connsiteY45" fmla="*/ 5892104 h 5892104"/>
              <a:gd name="connsiteX46" fmla="*/ 0 w 4381009"/>
              <a:gd name="connsiteY46" fmla="*/ 5892104 h 58921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</a:cxnLst>
            <a:rect l="l" t="t" r="r" b="b"/>
            <a:pathLst>
              <a:path w="4381009" h="5892104">
                <a:moveTo>
                  <a:pt x="0" y="0"/>
                </a:moveTo>
                <a:lnTo>
                  <a:pt x="4157628" y="0"/>
                </a:lnTo>
                <a:lnTo>
                  <a:pt x="4169302" y="68659"/>
                </a:lnTo>
                <a:lnTo>
                  <a:pt x="4191571" y="205472"/>
                </a:lnTo>
                <a:lnTo>
                  <a:pt x="4213368" y="342890"/>
                </a:lnTo>
                <a:lnTo>
                  <a:pt x="4232030" y="480913"/>
                </a:lnTo>
                <a:lnTo>
                  <a:pt x="4250848" y="618332"/>
                </a:lnTo>
                <a:lnTo>
                  <a:pt x="4268412" y="756355"/>
                </a:lnTo>
                <a:lnTo>
                  <a:pt x="4283467" y="892563"/>
                </a:lnTo>
                <a:lnTo>
                  <a:pt x="4297737" y="1030587"/>
                </a:lnTo>
                <a:lnTo>
                  <a:pt x="4310754" y="1168005"/>
                </a:lnTo>
                <a:lnTo>
                  <a:pt x="4322045" y="1303002"/>
                </a:lnTo>
                <a:lnTo>
                  <a:pt x="4333336" y="1439815"/>
                </a:lnTo>
                <a:lnTo>
                  <a:pt x="4342745" y="1574812"/>
                </a:lnTo>
                <a:lnTo>
                  <a:pt x="4350115" y="1709808"/>
                </a:lnTo>
                <a:lnTo>
                  <a:pt x="4357799" y="1844200"/>
                </a:lnTo>
                <a:lnTo>
                  <a:pt x="4364229" y="1977381"/>
                </a:lnTo>
                <a:lnTo>
                  <a:pt x="4368777" y="2109351"/>
                </a:lnTo>
                <a:lnTo>
                  <a:pt x="4372697" y="2241321"/>
                </a:lnTo>
                <a:lnTo>
                  <a:pt x="4376461" y="2372080"/>
                </a:lnTo>
                <a:lnTo>
                  <a:pt x="4378186" y="2501023"/>
                </a:lnTo>
                <a:lnTo>
                  <a:pt x="4380068" y="2629966"/>
                </a:lnTo>
                <a:lnTo>
                  <a:pt x="4381009" y="2757093"/>
                </a:lnTo>
                <a:lnTo>
                  <a:pt x="4380068" y="2883010"/>
                </a:lnTo>
                <a:lnTo>
                  <a:pt x="4380068" y="3007715"/>
                </a:lnTo>
                <a:lnTo>
                  <a:pt x="4378186" y="3131210"/>
                </a:lnTo>
                <a:lnTo>
                  <a:pt x="4375363" y="3252283"/>
                </a:lnTo>
                <a:lnTo>
                  <a:pt x="4372697" y="3372146"/>
                </a:lnTo>
                <a:lnTo>
                  <a:pt x="4369718" y="3489587"/>
                </a:lnTo>
                <a:lnTo>
                  <a:pt x="4365170" y="3606423"/>
                </a:lnTo>
                <a:lnTo>
                  <a:pt x="4360309" y="3721443"/>
                </a:lnTo>
                <a:lnTo>
                  <a:pt x="4355918" y="3834041"/>
                </a:lnTo>
                <a:lnTo>
                  <a:pt x="4343529" y="4053789"/>
                </a:lnTo>
                <a:lnTo>
                  <a:pt x="4330356" y="4264457"/>
                </a:lnTo>
                <a:lnTo>
                  <a:pt x="4316556" y="4466650"/>
                </a:lnTo>
                <a:lnTo>
                  <a:pt x="4301344" y="4657946"/>
                </a:lnTo>
                <a:lnTo>
                  <a:pt x="4285506" y="4840767"/>
                </a:lnTo>
                <a:lnTo>
                  <a:pt x="4268412" y="5010269"/>
                </a:lnTo>
                <a:lnTo>
                  <a:pt x="4251633" y="5169481"/>
                </a:lnTo>
                <a:lnTo>
                  <a:pt x="4234853" y="5315980"/>
                </a:lnTo>
                <a:lnTo>
                  <a:pt x="4219014" y="5450371"/>
                </a:lnTo>
                <a:lnTo>
                  <a:pt x="4203959" y="5569628"/>
                </a:lnTo>
                <a:lnTo>
                  <a:pt x="4189689" y="5677384"/>
                </a:lnTo>
                <a:lnTo>
                  <a:pt x="4177770" y="5768189"/>
                </a:lnTo>
                <a:lnTo>
                  <a:pt x="4166479" y="5844465"/>
                </a:lnTo>
                <a:lnTo>
                  <a:pt x="4159132" y="5892104"/>
                </a:lnTo>
                <a:lnTo>
                  <a:pt x="0" y="5892104"/>
                </a:lnTo>
                <a:close/>
              </a:path>
            </a:pathLst>
          </a:custGeom>
          <a:solidFill>
            <a:srgbClr val="4040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13C1E87C-B36C-EE0C-C774-43A0B6C1CE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7271" y="1012004"/>
            <a:ext cx="2562119" cy="4795408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l">
              <a:lnSpc>
                <a:spcPct val="90000"/>
              </a:lnSpc>
            </a:pPr>
            <a:r>
              <a:rPr lang="en-US" sz="3700" b="1" kern="1200" cap="all">
                <a:solidFill>
                  <a:srgbClr val="FFFFFF"/>
                </a:solidFill>
                <a:latin typeface="+mj-lt"/>
                <a:ea typeface="+mj-ea"/>
                <a:cs typeface="+mj-cs"/>
              </a:rPr>
              <a:t>Our Future </a:t>
            </a:r>
            <a:br>
              <a:rPr lang="en-US" sz="3700" b="1" cap="all">
                <a:solidFill>
                  <a:srgbClr val="FFFFFF"/>
                </a:solidFill>
                <a:latin typeface="+mj-lt"/>
              </a:rPr>
            </a:br>
            <a:r>
              <a:rPr lang="en-US" sz="3700" b="1" cap="all">
                <a:solidFill>
                  <a:srgbClr val="FFFFFF"/>
                </a:solidFill>
                <a:latin typeface="+mj-lt"/>
              </a:rPr>
              <a:t>Teaching</a:t>
            </a:r>
            <a:br>
              <a:rPr lang="en-US" sz="3700" b="1" cap="all">
                <a:solidFill>
                  <a:srgbClr val="FFFFFF"/>
                </a:solidFill>
                <a:latin typeface="+mj-lt"/>
              </a:rPr>
            </a:br>
            <a:br>
              <a:rPr lang="en-US" sz="3700" b="1" cap="all">
                <a:latin typeface="+mj-lt"/>
              </a:rPr>
            </a:br>
            <a:br>
              <a:rPr lang="en-US" sz="3700" b="1" cap="all">
                <a:latin typeface="+mj-lt"/>
              </a:rPr>
            </a:br>
            <a:br>
              <a:rPr lang="en-US" sz="3700" b="1" cap="all">
                <a:latin typeface="+mj-lt"/>
              </a:rPr>
            </a:br>
            <a:r>
              <a:rPr lang="en-US" sz="3700" b="1" kern="1200" cap="all">
                <a:solidFill>
                  <a:srgbClr val="FFFFFF"/>
                </a:solidFill>
                <a:latin typeface="+mj-lt"/>
                <a:ea typeface="+mj-ea"/>
                <a:cs typeface="+mj-cs"/>
              </a:rPr>
              <a:t>TLS</a:t>
            </a:r>
            <a:br>
              <a:rPr lang="en-US" sz="3700" b="1" cap="all">
                <a:solidFill>
                  <a:srgbClr val="FFFFFF"/>
                </a:solidFill>
                <a:latin typeface="+mj-lt"/>
              </a:rPr>
            </a:br>
            <a:r>
              <a:rPr lang="en-US" sz="3700" b="1" kern="1200" cap="all">
                <a:solidFill>
                  <a:srgbClr val="FFFFFF"/>
                </a:solidFill>
                <a:latin typeface="+mj-lt"/>
                <a:ea typeface="+mj-ea"/>
                <a:cs typeface="+mj-cs"/>
              </a:rPr>
              <a:t>Priorities</a:t>
            </a:r>
            <a:endParaRPr lang="en-US" sz="3700" kern="1200">
              <a:solidFill>
                <a:srgbClr val="FFFFFF"/>
              </a:solidFill>
              <a:latin typeface="+mj-lt"/>
            </a:endParaRPr>
          </a:p>
        </p:txBody>
      </p:sp>
      <p:graphicFrame>
        <p:nvGraphicFramePr>
          <p:cNvPr id="8" name="Text Placeholder 2">
            <a:extLst>
              <a:ext uri="{FF2B5EF4-FFF2-40B4-BE49-F238E27FC236}">
                <a16:creationId xmlns:a16="http://schemas.microsoft.com/office/drawing/2014/main" id="{06ACB2E1-FFA8-6029-BBD0-6CE794C4E86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217580033"/>
              </p:ext>
            </p:extLst>
          </p:nvPr>
        </p:nvGraphicFramePr>
        <p:xfrm>
          <a:off x="3895725" y="470924"/>
          <a:ext cx="4885203" cy="588542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2464591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>
            <a:extLst>
              <a:ext uri="{FF2B5EF4-FFF2-40B4-BE49-F238E27FC236}">
                <a16:creationId xmlns:a16="http://schemas.microsoft.com/office/drawing/2014/main" id="{898AE395-0AC2-5B38-4A61-B05A8FCACD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22887" y="397246"/>
            <a:ext cx="7533018" cy="877729"/>
          </a:xfrm>
        </p:spPr>
        <p:txBody>
          <a:bodyPr vert="horz" lIns="91440" tIns="45720" rIns="91440" bIns="45720" rtlCol="0" anchor="ctr">
            <a:normAutofit fontScale="90000"/>
          </a:bodyPr>
          <a:lstStyle/>
          <a:p>
            <a:pPr algn="ctr">
              <a:lnSpc>
                <a:spcPct val="90000"/>
              </a:lnSpc>
            </a:pPr>
            <a:r>
              <a:rPr lang="en-US" sz="3500" cap="all" dirty="0">
                <a:solidFill>
                  <a:srgbClr val="FFFFFF"/>
                </a:solidFill>
                <a:latin typeface="+mj-lt"/>
                <a:cs typeface="+mj-cs"/>
              </a:rPr>
              <a:t>2022-23 TLS </a:t>
            </a:r>
            <a:br>
              <a:rPr lang="en-US" sz="3500" cap="all" dirty="0">
                <a:latin typeface="+mj-lt"/>
                <a:cs typeface="+mj-cs"/>
              </a:rPr>
            </a:br>
            <a:r>
              <a:rPr lang="en-US" sz="3500" cap="all" dirty="0">
                <a:solidFill>
                  <a:srgbClr val="FFFFFF"/>
                </a:solidFill>
                <a:latin typeface="+mj-lt"/>
                <a:cs typeface="+mj-cs"/>
              </a:rPr>
              <a:t>Operational Priorities</a:t>
            </a:r>
            <a:endParaRPr lang="en-US" sz="3500" kern="1200" dirty="0">
              <a:solidFill>
                <a:srgbClr val="FFFFFF"/>
              </a:solidFill>
              <a:latin typeface="+mj-lt"/>
              <a:cs typeface="Calibri"/>
            </a:endParaRPr>
          </a:p>
        </p:txBody>
      </p:sp>
      <p:graphicFrame>
        <p:nvGraphicFramePr>
          <p:cNvPr id="12" name="Text Placeholder 2">
            <a:extLst>
              <a:ext uri="{FF2B5EF4-FFF2-40B4-BE49-F238E27FC236}">
                <a16:creationId xmlns:a16="http://schemas.microsoft.com/office/drawing/2014/main" id="{C527C4D8-CF0D-1083-992D-591D9B1C330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032292276"/>
              </p:ext>
            </p:extLst>
          </p:nvPr>
        </p:nvGraphicFramePr>
        <p:xfrm>
          <a:off x="560149" y="1785100"/>
          <a:ext cx="8195871" cy="41928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2715538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>
            <a:extLst>
              <a:ext uri="{FF2B5EF4-FFF2-40B4-BE49-F238E27FC236}">
                <a16:creationId xmlns:a16="http://schemas.microsoft.com/office/drawing/2014/main" id="{898AE395-0AC2-5B38-4A61-B05A8FCACD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22887" y="397246"/>
            <a:ext cx="7533018" cy="877729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en-US" sz="3500" cap="all" dirty="0">
                <a:solidFill>
                  <a:srgbClr val="FFFFFF"/>
                </a:solidFill>
                <a:latin typeface="+mj-lt"/>
                <a:cs typeface="+mj-cs"/>
              </a:rPr>
              <a:t>NSS 2022 POSITION</a:t>
            </a:r>
            <a:endParaRPr lang="en-US" dirty="0" err="1"/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2729EDB8-BC49-BD56-71BF-CD775CAB271E}"/>
              </a:ext>
            </a:extLst>
          </p:cNvPr>
          <p:cNvSpPr txBox="1"/>
          <p:nvPr/>
        </p:nvSpPr>
        <p:spPr>
          <a:xfrm>
            <a:off x="418496" y="1494971"/>
            <a:ext cx="8307008" cy="3600986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228600" indent="-228600">
              <a:buAutoNum type="arabicPeriod"/>
            </a:pPr>
            <a:r>
              <a:rPr lang="en-US" b="1" dirty="0">
                <a:solidFill>
                  <a:srgbClr val="FFFFFF"/>
                </a:solidFill>
                <a:latin typeface="Calibri"/>
                <a:cs typeface="Calibri"/>
              </a:rPr>
              <a:t>Overall satisfaction </a:t>
            </a:r>
            <a:r>
              <a:rPr lang="en-US" dirty="0">
                <a:solidFill>
                  <a:srgbClr val="FFFFFF"/>
                </a:solidFill>
                <a:latin typeface="Calibri"/>
                <a:cs typeface="Calibri"/>
              </a:rPr>
              <a:t>performance remains in the lower quartile position with 71% student satisfaction. The upper quartile threshold for 2022 was 86%, up 2% from 84% in 2021. </a:t>
            </a:r>
            <a:br>
              <a:rPr lang="en-US" dirty="0">
                <a:latin typeface="Calibri"/>
                <a:cs typeface="Calibri"/>
              </a:rPr>
            </a:br>
            <a:endParaRPr lang="en-US">
              <a:latin typeface="Calibri"/>
            </a:endParaRPr>
          </a:p>
          <a:p>
            <a:pPr marL="228600" indent="-228600">
              <a:buAutoNum type="arabicPeriod"/>
            </a:pPr>
            <a:r>
              <a:rPr lang="en-US" b="1" dirty="0">
                <a:solidFill>
                  <a:srgbClr val="FFFFFF"/>
                </a:solidFill>
                <a:latin typeface="Calibri"/>
                <a:cs typeface="Calibri"/>
              </a:rPr>
              <a:t>Response rates</a:t>
            </a:r>
            <a:r>
              <a:rPr lang="en-US" dirty="0">
                <a:solidFill>
                  <a:srgbClr val="FFFFFF"/>
                </a:solidFill>
                <a:latin typeface="Calibri"/>
                <a:cs typeface="Calibri"/>
              </a:rPr>
              <a:t> for NSS is significantly low, at 62%, which is a 1% drop against 2021 and 7% lower than the sector average. </a:t>
            </a:r>
            <a:br>
              <a:rPr lang="en-US" dirty="0">
                <a:latin typeface="Calibri"/>
                <a:cs typeface="Calibri"/>
              </a:rPr>
            </a:br>
            <a:endParaRPr lang="en-US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228600" indent="-228600">
              <a:buAutoNum type="arabicPeriod"/>
            </a:pPr>
            <a:r>
              <a:rPr lang="en-US" dirty="0">
                <a:solidFill>
                  <a:srgbClr val="FFFFFF"/>
                </a:solidFill>
                <a:latin typeface="Calibri"/>
                <a:cs typeface="Calibri"/>
              </a:rPr>
              <a:t>A total of 3,590 free text comments, with 46.5% positive and 53.5% negative, were provided by 21-26% of the eligible NSS survey population</a:t>
            </a:r>
            <a:br>
              <a:rPr lang="en-US" dirty="0">
                <a:latin typeface="Calibri"/>
                <a:cs typeface="Calibri"/>
              </a:rPr>
            </a:br>
            <a:endParaRPr lang="en-US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228600" indent="-228600">
              <a:buAutoNum type="arabicPeriod"/>
            </a:pPr>
            <a:r>
              <a:rPr lang="en-US" dirty="0">
                <a:solidFill>
                  <a:srgbClr val="FFFFFF"/>
                </a:solidFill>
                <a:latin typeface="Calibri"/>
                <a:cs typeface="Calibri"/>
              </a:rPr>
              <a:t>  Assessment and Feedback and Student Voice require significant improvement to address student satisfaction.</a:t>
            </a:r>
            <a:endParaRPr lang="en-US" dirty="0">
              <a:latin typeface="Calibri"/>
            </a:endParaRPr>
          </a:p>
          <a:p>
            <a:pPr algn="ctr"/>
            <a:endParaRPr lang="en-US" sz="1200" dirty="0">
              <a:solidFill>
                <a:srgbClr val="FFFFFF"/>
              </a:solidFill>
              <a:latin typeface="Calibri Light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9863714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53FC8D-B3BD-2EA0-3036-76872052F2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ARTL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FD58B5D-8FFD-E9B9-FB9F-E661AC0A0881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395288" y="2492375"/>
            <a:ext cx="8229600" cy="3625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 rtl="0" fontAlgn="base">
              <a:buFont typeface="+mj-lt"/>
              <a:buAutoNum type="arabicPeriod"/>
            </a:pPr>
            <a:r>
              <a:rPr lang="en-GB" b="1" i="0" u="none" strike="noStrike" dirty="0">
                <a:solidFill>
                  <a:srgbClr val="FFFFFF"/>
                </a:solidFill>
                <a:effectLst/>
                <a:latin typeface="Calibri" panose="020F0502020204030204" pitchFamily="34" charset="0"/>
              </a:rPr>
              <a:t>Student Intake</a:t>
            </a:r>
            <a:r>
              <a:rPr lang="en-GB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​</a:t>
            </a:r>
          </a:p>
          <a:p>
            <a:pPr algn="l" rtl="0" fontAlgn="base">
              <a:buFont typeface="+mj-lt"/>
              <a:buAutoNum type="arabicPeriod"/>
            </a:pPr>
            <a:r>
              <a:rPr lang="en-GB" b="1" i="0" u="none" strike="noStrike" dirty="0">
                <a:solidFill>
                  <a:srgbClr val="FFFFFF"/>
                </a:solidFill>
                <a:effectLst/>
                <a:latin typeface="Calibri" panose="020F0502020204030204" pitchFamily="34" charset="0"/>
              </a:rPr>
              <a:t>Curriculum Development and Delivery</a:t>
            </a:r>
            <a:r>
              <a:rPr lang="en-GB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​</a:t>
            </a:r>
            <a:endParaRPr lang="en-GB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l" rtl="0" fontAlgn="base">
              <a:buFont typeface="+mj-lt"/>
              <a:buAutoNum type="arabicPeriod"/>
            </a:pPr>
            <a:r>
              <a:rPr lang="en-GB" b="1" i="0" u="none" strike="noStrike" dirty="0">
                <a:solidFill>
                  <a:srgbClr val="FFFFFF"/>
                </a:solidFill>
                <a:effectLst/>
                <a:latin typeface="Calibri" panose="020F0502020204030204" pitchFamily="34" charset="0"/>
              </a:rPr>
              <a:t>Digital and Physical Infrastructure </a:t>
            </a:r>
            <a:r>
              <a:rPr lang="en-GB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​</a:t>
            </a:r>
            <a:endParaRPr lang="en-GB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l" rtl="0" fontAlgn="base">
              <a:buFont typeface="+mj-lt"/>
              <a:buAutoNum type="arabicPeriod"/>
            </a:pPr>
            <a:r>
              <a:rPr lang="en-GB" b="1" i="0" u="none" strike="noStrike" dirty="0">
                <a:solidFill>
                  <a:srgbClr val="FFFFFF"/>
                </a:solidFill>
                <a:effectLst/>
                <a:latin typeface="Calibri" panose="020F0502020204030204" pitchFamily="34" charset="0"/>
              </a:rPr>
              <a:t>Professional and Academic Staff</a:t>
            </a:r>
            <a:r>
              <a:rPr lang="en-GB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​</a:t>
            </a:r>
            <a:endParaRPr lang="en-GB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l" rtl="0" fontAlgn="base">
              <a:buFont typeface="+mj-lt"/>
              <a:buAutoNum type="arabicPeriod"/>
            </a:pPr>
            <a:r>
              <a:rPr lang="en-GB" b="1" i="0" u="none" strike="noStrike" dirty="0">
                <a:solidFill>
                  <a:srgbClr val="FFFFFF"/>
                </a:solidFill>
                <a:effectLst/>
                <a:latin typeface="Calibri" panose="020F0502020204030204" pitchFamily="34" charset="0"/>
              </a:rPr>
              <a:t>Student Success and Outcomes</a:t>
            </a:r>
            <a:r>
              <a:rPr lang="en-GB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​</a:t>
            </a:r>
            <a:endParaRPr lang="en-GB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l" rtl="0" fontAlgn="base">
              <a:buFont typeface="+mj-lt"/>
              <a:buAutoNum type="arabicPeriod"/>
            </a:pPr>
            <a:r>
              <a:rPr lang="en-GB" b="1" i="0" u="none" strike="noStrike" dirty="0">
                <a:solidFill>
                  <a:srgbClr val="FFFFFF"/>
                </a:solidFill>
                <a:effectLst/>
                <a:latin typeface="Calibri" panose="020F0502020204030204" pitchFamily="34" charset="0"/>
              </a:rPr>
              <a:t>Student Voice</a:t>
            </a:r>
            <a:r>
              <a:rPr lang="en-GB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​</a:t>
            </a:r>
            <a:endParaRPr lang="en-GB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l" rtl="0" fontAlgn="base">
              <a:buFont typeface="+mj-lt"/>
              <a:buAutoNum type="arabicPeriod"/>
            </a:pPr>
            <a:r>
              <a:rPr lang="en-GB" b="1" i="0" u="none" strike="noStrike" dirty="0">
                <a:solidFill>
                  <a:srgbClr val="FFFFFF"/>
                </a:solidFill>
                <a:effectLst/>
                <a:latin typeface="Calibri" panose="020F0502020204030204" pitchFamily="34" charset="0"/>
              </a:rPr>
              <a:t>Communication</a:t>
            </a:r>
            <a:endParaRPr lang="en-US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567081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>
            <a:extLst>
              <a:ext uri="{FF2B5EF4-FFF2-40B4-BE49-F238E27FC236}">
                <a16:creationId xmlns:a16="http://schemas.microsoft.com/office/drawing/2014/main" id="{898AE395-0AC2-5B38-4A61-B05A8FCACD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22887" y="397246"/>
            <a:ext cx="7533018" cy="877729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en-US" sz="3500" cap="all" dirty="0">
                <a:latin typeface="Calibri"/>
                <a:cs typeface="Calibri"/>
              </a:rPr>
              <a:t>2022 ARTL THEMES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42EFB223-0CB6-CBD4-B65B-692DDC2682AB}"/>
              </a:ext>
            </a:extLst>
          </p:cNvPr>
          <p:cNvSpPr txBox="1"/>
          <p:nvPr/>
        </p:nvSpPr>
        <p:spPr>
          <a:xfrm>
            <a:off x="376163" y="1494971"/>
            <a:ext cx="8349341" cy="477053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endParaRPr lang="en-US" sz="6000" dirty="0">
              <a:solidFill>
                <a:schemeClr val="bg1"/>
              </a:solidFill>
              <a:latin typeface="Calibri"/>
              <a:cs typeface="Calibri"/>
            </a:endParaRPr>
          </a:p>
          <a:p>
            <a:pPr algn="ctr"/>
            <a:r>
              <a:rPr lang="en-US" sz="6000" dirty="0">
                <a:solidFill>
                  <a:schemeClr val="bg1"/>
                </a:solidFill>
                <a:latin typeface="Calibri"/>
                <a:cs typeface="Calibri"/>
              </a:rPr>
              <a:t>Assessment &amp; Feedback </a:t>
            </a:r>
            <a:endParaRPr lang="en-US" sz="6000" dirty="0">
              <a:solidFill>
                <a:schemeClr val="bg1"/>
              </a:solidFill>
            </a:endParaRPr>
          </a:p>
          <a:p>
            <a:pPr algn="ctr"/>
            <a:endParaRPr lang="en-US" sz="6000" dirty="0">
              <a:solidFill>
                <a:schemeClr val="bg1"/>
              </a:solidFill>
              <a:latin typeface="Calibri"/>
              <a:cs typeface="Calibri"/>
            </a:endParaRPr>
          </a:p>
          <a:p>
            <a:pPr algn="ctr"/>
            <a:r>
              <a:rPr lang="en-US" sz="6000" dirty="0">
                <a:solidFill>
                  <a:schemeClr val="bg1"/>
                </a:solidFill>
                <a:latin typeface="Calibri"/>
                <a:cs typeface="Calibri"/>
              </a:rPr>
              <a:t>Student Voice </a:t>
            </a:r>
            <a:endParaRPr lang="en-US" sz="3200">
              <a:solidFill>
                <a:schemeClr val="bg1"/>
              </a:solidFill>
              <a:cs typeface="Calibri"/>
            </a:endParaRPr>
          </a:p>
          <a:p>
            <a:pPr algn="ctr"/>
            <a:endParaRPr lang="en-US" sz="3200">
              <a:solidFill>
                <a:schemeClr val="bg1"/>
              </a:solidFill>
              <a:latin typeface="Calibri"/>
              <a:cs typeface="Calibri"/>
            </a:endParaRPr>
          </a:p>
          <a:p>
            <a:pPr algn="ctr"/>
            <a:r>
              <a:rPr lang="en-US" sz="3200">
                <a:solidFill>
                  <a:schemeClr val="bg1"/>
                </a:solidFill>
                <a:latin typeface="Calibri"/>
                <a:cs typeface="Calibri"/>
              </a:rPr>
              <a:t>...and acknowledging IT issues</a:t>
            </a:r>
            <a:endParaRPr lang="en-US" sz="3200">
              <a:solidFill>
                <a:schemeClr val="bg1"/>
              </a:solidFill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3115698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466257-B49B-501F-435B-0FC1D9C741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>
                <a:latin typeface="Arial"/>
                <a:cs typeface="Arial"/>
              </a:rPr>
              <a:t>Feedback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D620BF-201E-2B63-FF17-6A7344A738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>
                <a:latin typeface="Arial"/>
                <a:cs typeface="Arial"/>
              </a:rPr>
              <a:t>Positive work through Assessment for the Future</a:t>
            </a:r>
          </a:p>
          <a:p>
            <a:r>
              <a:rPr lang="en-GB">
                <a:latin typeface="Arial"/>
                <a:cs typeface="Arial"/>
              </a:rPr>
              <a:t>But what about now? </a:t>
            </a:r>
          </a:p>
          <a:p>
            <a:r>
              <a:rPr lang="en-GB">
                <a:latin typeface="Arial"/>
                <a:cs typeface="Arial"/>
              </a:rPr>
              <a:t>What are the 'quick wins' on feedback?</a:t>
            </a:r>
          </a:p>
          <a:p>
            <a:r>
              <a:rPr lang="en-GB">
                <a:latin typeface="Arial"/>
                <a:cs typeface="Arial"/>
              </a:rPr>
              <a:t>Timeliness; feed forward...</a:t>
            </a:r>
          </a:p>
          <a:p>
            <a:r>
              <a:rPr lang="en-GB">
                <a:latin typeface="Arial"/>
                <a:cs typeface="Arial"/>
              </a:rPr>
              <a:t>What can we learn from the SU 'Build your MCR' survey?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446744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6AB847-D241-74DC-C0CB-15DB778717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>
                <a:latin typeface="Arial"/>
                <a:cs typeface="Arial"/>
              </a:rPr>
              <a:t>Student voice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FE73B3-0621-85AD-78A5-9936DBFD76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>
                <a:latin typeface="Arial"/>
                <a:cs typeface="Arial"/>
              </a:rPr>
              <a:t>NSS tells us that we give students opportunities to tell us what they think. But we don't follow up and close the loop.</a:t>
            </a:r>
          </a:p>
          <a:p>
            <a:r>
              <a:rPr lang="en-GB">
                <a:latin typeface="Arial"/>
                <a:cs typeface="Arial"/>
              </a:rPr>
              <a:t>Response rates. ALL our students' voices matter. NSS response rate at 62% against a target of 75% - what should our local targets be? How do we get there?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8076154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EEF9AE-076F-E768-918B-8FBA97CF66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In tables…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85CF60-A031-DDC1-5ACA-0A05C82FAB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sz="4400" dirty="0"/>
              <a:t>Discuss what you have capacity and resource to change or act on?</a:t>
            </a:r>
          </a:p>
        </p:txBody>
      </p:sp>
    </p:spTree>
    <p:extLst>
      <p:ext uri="{BB962C8B-B14F-4D97-AF65-F5344CB8AC3E}">
        <p14:creationId xmlns:p14="http://schemas.microsoft.com/office/powerpoint/2010/main" val="315296431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414</Words>
  <Application>Microsoft Office PowerPoint</Application>
  <PresentationFormat>On-screen Show (4:3)</PresentationFormat>
  <Paragraphs>47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 Theme</vt:lpstr>
      <vt:lpstr>PowerPoint Presentation</vt:lpstr>
      <vt:lpstr>Our Future  Teaching    TLS Priorities</vt:lpstr>
      <vt:lpstr>2022-23 TLS  Operational Priorities</vt:lpstr>
      <vt:lpstr>NSS 2022 POSITION</vt:lpstr>
      <vt:lpstr>ARTL</vt:lpstr>
      <vt:lpstr>2022 ARTL THEMES</vt:lpstr>
      <vt:lpstr>Feedback</vt:lpstr>
      <vt:lpstr>Student voice</vt:lpstr>
      <vt:lpstr>In tables…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Jane Naylor</dc:creator>
  <cp:lastModifiedBy>Miriam Graham</cp:lastModifiedBy>
  <cp:revision>60</cp:revision>
  <cp:lastPrinted>2020-03-09T14:21:05Z</cp:lastPrinted>
  <dcterms:created xsi:type="dcterms:W3CDTF">2013-02-08T13:09:42Z</dcterms:created>
  <dcterms:modified xsi:type="dcterms:W3CDTF">2022-10-21T15:32:40Z</dcterms:modified>
</cp:coreProperties>
</file>