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8" r:id="rId3"/>
    <p:sldId id="261" r:id="rId4"/>
    <p:sldId id="262" r:id="rId5"/>
    <p:sldId id="263" r:id="rId6"/>
    <p:sldId id="266" r:id="rId7"/>
    <p:sldId id="267" r:id="rId8"/>
    <p:sldId id="269" r:id="rId9"/>
    <p:sldId id="268" r:id="rId10"/>
    <p:sldId id="270" r:id="rId11"/>
    <p:sldId id="274" r:id="rId12"/>
    <p:sldId id="272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22EF1D-10F4-4965-8641-AA4BB6B3B612}" v="22" dt="2024-07-17T12:49:09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6" autoAdjust="0"/>
    <p:restoredTop sz="86467" autoAdjust="0"/>
  </p:normalViewPr>
  <p:slideViewPr>
    <p:cSldViewPr>
      <p:cViewPr varScale="1">
        <p:scale>
          <a:sx n="93" d="100"/>
          <a:sy n="93" d="100"/>
        </p:scale>
        <p:origin x="2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13/12/2024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EC7AB759-530A-46AC-842F-B07144F002F9}" type="datetimeFigureOut">
              <a:rPr lang="en-GB" smtClean="0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5973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3900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1834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161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517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930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26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724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695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963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438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  <a:ln>
            <a:noFill/>
          </a:ln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  <a:ln>
            <a:noFill/>
          </a:ln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brand_ppt_bac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56A7D1D-6254-4063-974C-6A2AE04E4B91}" type="datetimeFigureOut">
              <a:rPr lang="en-GB" smtClean="0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aseline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" descr="TAB_allwhite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 baseline="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13/12/2024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755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kro.ac.uk/" TargetMode="External"/><Relationship Id="rId2" Type="http://schemas.openxmlformats.org/officeDocument/2006/relationships/hyperlink" Target="https://www.staffnet.manchester.ac.uk/rbe/rs/preparing/eu-research-funding/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kro.ac.uk/events/erc-2024-advanced-grant-call-information-webinar-2-of-2/" TargetMode="External"/><Relationship Id="rId2" Type="http://schemas.openxmlformats.org/officeDocument/2006/relationships/hyperlink" Target="https://www.ukro.ac.uk/events/erc-2024-advanced-grant-call-information-webinar-1-of-2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Title slide for ERC Advanced Award worksho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04813" y="1625600"/>
            <a:ext cx="7254875" cy="553998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ERC Advanced Award Workshop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6821487" cy="4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cs typeface="Arial" charset="0"/>
              </a:rPr>
              <a:t>17</a:t>
            </a:r>
            <a:r>
              <a:rPr lang="en-GB" sz="2400" baseline="30000" dirty="0">
                <a:solidFill>
                  <a:schemeClr val="bg1"/>
                </a:solidFill>
                <a:cs typeface="Arial" charset="0"/>
              </a:rPr>
              <a:t>th</a:t>
            </a:r>
            <a:r>
              <a:rPr lang="en-GB" sz="2400" dirty="0">
                <a:solidFill>
                  <a:schemeClr val="bg1"/>
                </a:solidFill>
                <a:cs typeface="Arial" charset="0"/>
              </a:rPr>
              <a:t> July 2024</a:t>
            </a:r>
          </a:p>
        </p:txBody>
      </p:sp>
      <p:cxnSp>
        <p:nvCxnSpPr>
          <p:cNvPr id="10" name="Straight Connector 9" descr="Dotted line"/>
          <p:cNvCxnSpPr>
            <a:cxnSpLocks noChangeShapeType="1"/>
          </p:cNvCxnSpPr>
          <p:nvPr/>
        </p:nvCxnSpPr>
        <p:spPr bwMode="auto">
          <a:xfrm>
            <a:off x="517525" y="2809875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53B08-D210-574F-4293-4B1F4E5AA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CF481-3792-C912-8839-0868E50BF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hlinkClick r:id="rId2"/>
              </a:rPr>
              <a:t>https://www.staffnet.manchester.ac.uk/rbe/rs/preparing/eu-research-funding/</a:t>
            </a:r>
            <a:endParaRPr lang="en-GB" sz="2400" dirty="0"/>
          </a:p>
          <a:p>
            <a:r>
              <a:rPr lang="en-GB" sz="2400" dirty="0"/>
              <a:t>Local Research Services Team – speak to your RSM!</a:t>
            </a:r>
          </a:p>
          <a:p>
            <a:r>
              <a:rPr lang="en-GB" sz="2400" dirty="0"/>
              <a:t>Research Development/Strategic Funding Team for your Faculty</a:t>
            </a:r>
          </a:p>
          <a:p>
            <a:r>
              <a:rPr lang="en-GB" sz="2400" dirty="0"/>
              <a:t>UKRO National Contact Point - </a:t>
            </a:r>
            <a:r>
              <a:rPr lang="en-GB" sz="2400" dirty="0">
                <a:hlinkClick r:id="rId3"/>
              </a:rPr>
              <a:t>https://www.ukro.ac.uk/</a:t>
            </a:r>
            <a:endParaRPr lang="en-GB" sz="2400" dirty="0"/>
          </a:p>
          <a:p>
            <a:r>
              <a:rPr lang="en-GB" sz="2400" dirty="0"/>
              <a:t>Liz Fay </a:t>
            </a:r>
            <a:r>
              <a:rPr lang="en-GB" sz="2400"/>
              <a:t>– University EU </a:t>
            </a:r>
            <a:r>
              <a:rPr lang="en-GB" sz="2400" dirty="0"/>
              <a:t>Funding and Development Manager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0561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A5C7-5DB5-8A49-DBBC-79D8DB5CAD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Q &amp; 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F36417-23A3-F48C-5094-EF47BA3D8D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737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84557-2D81-1FC0-C315-B2C81000F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CA071-8152-2D46-4E5C-EC8F42B5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Provide a very brief overview of the ERC Advanced Scheme</a:t>
            </a:r>
          </a:p>
          <a:p>
            <a:r>
              <a:rPr lang="en-GB" dirty="0"/>
              <a:t>Showcase the breadth of work that University of Manchester Academics have had funded through the scheme</a:t>
            </a:r>
          </a:p>
          <a:p>
            <a:r>
              <a:rPr lang="en-GB" dirty="0"/>
              <a:t>Provide an opportunity to ask questions of award holders</a:t>
            </a:r>
          </a:p>
        </p:txBody>
      </p:sp>
    </p:spTree>
    <p:extLst>
      <p:ext uri="{BB962C8B-B14F-4D97-AF65-F5344CB8AC3E}">
        <p14:creationId xmlns:p14="http://schemas.microsoft.com/office/powerpoint/2010/main" val="3030848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AD3A3-A151-2430-EB1D-B428D7FB1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UKRO Webinars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F84C4-BB1F-BB1F-6031-67D031005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UKRO (UK Research Office) support UK organisations involved in EU R&amp;I funding</a:t>
            </a:r>
          </a:p>
          <a:p>
            <a:r>
              <a:rPr lang="en-GB" dirty="0"/>
              <a:t>Contact point for ERC actions</a:t>
            </a:r>
          </a:p>
          <a:p>
            <a:r>
              <a:rPr lang="en-GB" dirty="0">
                <a:hlinkClick r:id="rId2"/>
              </a:rPr>
              <a:t>https://www.ukro.ac.uk/events/erc-2024-advanced-grant-call-information-webinar-1-of-2/</a:t>
            </a:r>
            <a:endParaRPr lang="en-GB" dirty="0"/>
          </a:p>
          <a:p>
            <a:r>
              <a:rPr lang="en-GB" dirty="0">
                <a:hlinkClick r:id="rId3"/>
              </a:rPr>
              <a:t>https://www.ukro.ac.uk/events/erc-2024-advanced-grant-call-information-webinar-2-of-2/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2747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57EA7-5830-E764-C351-B68DF0F4D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GB" dirty="0"/>
              <a:t>ERC in Horizon Europe</a:t>
            </a:r>
          </a:p>
        </p:txBody>
      </p:sp>
      <p:grpSp>
        <p:nvGrpSpPr>
          <p:cNvPr id="4" name="object 3" descr="Image outlining the 3 pillars of ERC funding">
            <a:extLst>
              <a:ext uri="{FF2B5EF4-FFF2-40B4-BE49-F238E27FC236}">
                <a16:creationId xmlns:a16="http://schemas.microsoft.com/office/drawing/2014/main" id="{58320586-17F3-420B-FE35-B534BECCEEED}"/>
              </a:ext>
            </a:extLst>
          </p:cNvPr>
          <p:cNvGrpSpPr/>
          <p:nvPr/>
        </p:nvGrpSpPr>
        <p:grpSpPr>
          <a:xfrm>
            <a:off x="1061672" y="2492896"/>
            <a:ext cx="6897328" cy="3633267"/>
            <a:chOff x="2699004" y="1554480"/>
            <a:chExt cx="7562652" cy="3983736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E0548180-A2D6-0610-6784-6578FA36D43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99004" y="1554480"/>
              <a:ext cx="7562652" cy="3983736"/>
            </a:xfrm>
            <a:prstGeom prst="rect">
              <a:avLst/>
            </a:prstGeom>
          </p:spPr>
        </p:pic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C23DC3CD-F730-F976-7FAD-DAE6874C2D1E}"/>
                </a:ext>
              </a:extLst>
            </p:cNvPr>
            <p:cNvSpPr/>
            <p:nvPr/>
          </p:nvSpPr>
          <p:spPr>
            <a:xfrm>
              <a:off x="2859024" y="2526791"/>
              <a:ext cx="2153920" cy="394970"/>
            </a:xfrm>
            <a:custGeom>
              <a:avLst/>
              <a:gdLst/>
              <a:ahLst/>
              <a:cxnLst/>
              <a:rect l="l" t="t" r="r" b="b"/>
              <a:pathLst>
                <a:path w="2153920" h="394969">
                  <a:moveTo>
                    <a:pt x="0" y="394715"/>
                  </a:moveTo>
                  <a:lnTo>
                    <a:pt x="2153412" y="394715"/>
                  </a:lnTo>
                  <a:lnTo>
                    <a:pt x="2153412" y="0"/>
                  </a:lnTo>
                  <a:lnTo>
                    <a:pt x="0" y="0"/>
                  </a:lnTo>
                  <a:lnTo>
                    <a:pt x="0" y="394715"/>
                  </a:lnTo>
                  <a:close/>
                </a:path>
              </a:pathLst>
            </a:custGeom>
            <a:ln w="88900">
              <a:solidFill>
                <a:srgbClr val="F66716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21439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2F6BB-4DBE-3B87-11D0-22976A57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European Research Council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809F6-6D72-C3E4-F681-4EF2C6BD4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ERC's mission is to encourage the highest quality research in Europe through competitive funding and to support investigator-driven frontier research across all fields, based on scientific excellence.</a:t>
            </a:r>
          </a:p>
          <a:p>
            <a:r>
              <a:rPr lang="en-GB" b="1" dirty="0"/>
              <a:t>Excellence is the only criterion.</a:t>
            </a:r>
          </a:p>
          <a:p>
            <a:endParaRPr lang="en-GB" b="1" dirty="0"/>
          </a:p>
          <a:p>
            <a:endParaRPr lang="en-GB" dirty="0"/>
          </a:p>
        </p:txBody>
      </p:sp>
      <p:pic>
        <p:nvPicPr>
          <p:cNvPr id="5" name="object 2" descr="ERC logo">
            <a:extLst>
              <a:ext uri="{FF2B5EF4-FFF2-40B4-BE49-F238E27FC236}">
                <a16:creationId xmlns:a16="http://schemas.microsoft.com/office/drawing/2014/main" id="{19F2E6B9-BCC0-654F-BE72-64E6B904DCF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4208" y="758169"/>
            <a:ext cx="1643056" cy="165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96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0D0A-48C6-0B75-42B0-01688BD9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269776"/>
            <a:ext cx="5842992" cy="1143000"/>
          </a:xfrm>
        </p:spPr>
        <p:txBody>
          <a:bodyPr/>
          <a:lstStyle/>
          <a:p>
            <a:r>
              <a:rPr lang="en-GB" sz="2400" dirty="0"/>
              <a:t>ERC schemes mapped to career stage</a:t>
            </a:r>
          </a:p>
        </p:txBody>
      </p:sp>
      <p:pic>
        <p:nvPicPr>
          <p:cNvPr id="83" name="Content Placeholder 82" descr="Diagram showing how ETC funding schemes map to career stage">
            <a:extLst>
              <a:ext uri="{FF2B5EF4-FFF2-40B4-BE49-F238E27FC236}">
                <a16:creationId xmlns:a16="http://schemas.microsoft.com/office/drawing/2014/main" id="{460395AA-F0FB-A7A3-66B5-59D01AE8A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114" y="1412776"/>
            <a:ext cx="8387771" cy="49278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2064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0438F-4868-1BD8-FFF9-11D7B0E93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835B1-7978-1EB0-2124-471984D57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Advanced Grant candidates do not require a PhD but they are assumed to have been involved in a research-related field or role.</a:t>
            </a:r>
          </a:p>
          <a:p>
            <a:r>
              <a:rPr lang="en-GB" sz="2000" dirty="0"/>
              <a:t>Can be in ANY field of research</a:t>
            </a:r>
          </a:p>
          <a:p>
            <a:r>
              <a:rPr lang="en-GB" sz="2000" dirty="0"/>
              <a:t>Must be very ambitious in risk and in scope</a:t>
            </a:r>
          </a:p>
          <a:p>
            <a:r>
              <a:rPr lang="en-GB" sz="2000" dirty="0"/>
              <a:t>Principal Investigator is central to the project, they can be supported by as many “team members” as they need</a:t>
            </a:r>
          </a:p>
          <a:p>
            <a:r>
              <a:rPr lang="en-GB" sz="2000" dirty="0"/>
              <a:t>Must be “frontier research”, and should have potential for more than incremental advances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0166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le outlining the different ERC review panels by discipline">
            <a:extLst>
              <a:ext uri="{FF2B5EF4-FFF2-40B4-BE49-F238E27FC236}">
                <a16:creationId xmlns:a16="http://schemas.microsoft.com/office/drawing/2014/main" id="{96D9C308-FEFB-58C4-7F8D-57067B440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08" y="1628800"/>
            <a:ext cx="8928992" cy="42811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05F2432-F75A-5010-4F9A-95081BE936E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43808" y="489683"/>
            <a:ext cx="5842992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ERC review panels</a:t>
            </a:r>
          </a:p>
        </p:txBody>
      </p:sp>
    </p:spTree>
    <p:extLst>
      <p:ext uri="{BB962C8B-B14F-4D97-AF65-F5344CB8AC3E}">
        <p14:creationId xmlns:p14="http://schemas.microsoft.com/office/powerpoint/2010/main" val="808135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8BE39-275A-97B5-4721-EC804E650B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Deadline: 29</a:t>
            </a:r>
            <a:r>
              <a:rPr lang="en-GB" baseline="30000" dirty="0"/>
              <a:t>th</a:t>
            </a:r>
            <a:r>
              <a:rPr lang="en-GB" dirty="0"/>
              <a:t> August 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0D961F-532B-3BDD-8357-E6E91F108D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439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299</Words>
  <Application>Microsoft Office PowerPoint</Application>
  <PresentationFormat>On-screen Show (4:3)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Office Theme</vt:lpstr>
      <vt:lpstr>1_Office Theme</vt:lpstr>
      <vt:lpstr>ERC Advanced Award Workshop</vt:lpstr>
      <vt:lpstr>Aims</vt:lpstr>
      <vt:lpstr>UKRO Webinars</vt:lpstr>
      <vt:lpstr>ERC in Horizon Europe</vt:lpstr>
      <vt:lpstr>The European Research Council</vt:lpstr>
      <vt:lpstr>ERC schemes mapped to career stage</vt:lpstr>
      <vt:lpstr>Types of Research</vt:lpstr>
      <vt:lpstr>ERC review panels</vt:lpstr>
      <vt:lpstr>Deadline: 29th August 2024</vt:lpstr>
      <vt:lpstr>Local Help</vt:lpstr>
      <vt:lpstr>Q &amp; A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Lauren Tempelman</cp:lastModifiedBy>
  <cp:revision>17</cp:revision>
  <dcterms:created xsi:type="dcterms:W3CDTF">2012-06-12T15:56:20Z</dcterms:created>
  <dcterms:modified xsi:type="dcterms:W3CDTF">2024-12-13T10:46:57Z</dcterms:modified>
</cp:coreProperties>
</file>