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4"/>
  </p:notesMasterIdLst>
  <p:sldIdLst>
    <p:sldId id="258" r:id="rId3"/>
    <p:sldId id="261" r:id="rId4"/>
    <p:sldId id="262" r:id="rId5"/>
    <p:sldId id="263" r:id="rId6"/>
    <p:sldId id="266" r:id="rId7"/>
    <p:sldId id="267" r:id="rId8"/>
    <p:sldId id="269" r:id="rId9"/>
    <p:sldId id="268" r:id="rId10"/>
    <p:sldId id="270" r:id="rId11"/>
    <p:sldId id="274" r:id="rId12"/>
    <p:sldId id="272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22EF1D-10F4-4965-8641-AA4BB6B3B612}" v="22" dt="2024-07-17T12:49:09.5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6" autoAdjust="0"/>
    <p:restoredTop sz="86467" autoAdjust="0"/>
  </p:normalViewPr>
  <p:slideViewPr>
    <p:cSldViewPr>
      <p:cViewPr varScale="1">
        <p:scale>
          <a:sx n="93" d="100"/>
          <a:sy n="93" d="100"/>
        </p:scale>
        <p:origin x="25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5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ECCAEB-7496-4C12-9A08-526B0D813A46}" type="datetimeFigureOut">
              <a:rPr lang="en-GB" smtClean="0"/>
              <a:pPr/>
              <a:t>13/12/2024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E8D4E6-F64F-4999-AC2A-A008E685C04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979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2130425"/>
            <a:ext cx="7772400" cy="1470025"/>
          </a:xfrm>
        </p:spPr>
        <p:txBody>
          <a:bodyPr/>
          <a:lstStyle>
            <a:lvl1pPr>
              <a:defRPr sz="32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3886200"/>
            <a:ext cx="6400800" cy="1752600"/>
          </a:xfrm>
        </p:spPr>
        <p:txBody>
          <a:bodyPr/>
          <a:lstStyle>
            <a:lvl1pPr marL="0" indent="0" algn="l">
              <a:buNone/>
              <a:defRPr sz="28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fld id="{EC7AB759-530A-46AC-842F-B07144F002F9}" type="datetimeFigureOut">
              <a:rPr lang="en-GB" smtClean="0"/>
              <a:pPr/>
              <a:t>13/12/2024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10AD8A0A-4898-40BF-9009-4DA7E611EAC1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 sz="32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FF8105-8845-4543-9ED8-9E57E8E42CB7}" type="datetimeFigureOut">
              <a:rPr lang="en-GB"/>
              <a:pPr/>
              <a:t>13/12/2024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FF8E4D-CDF4-4B1F-BD52-35BFB528DB87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56792"/>
            <a:ext cx="2057400" cy="4569371"/>
          </a:xfrm>
        </p:spPr>
        <p:txBody>
          <a:bodyPr vert="eaVer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56792"/>
            <a:ext cx="6019800" cy="4569371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976883-B614-42E6-9595-363FA777B038}" type="datetimeFigureOut">
              <a:rPr lang="en-GB"/>
              <a:pPr/>
              <a:t>13/12/2024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915344-E335-44E9-ACDC-CB4826450486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2130425"/>
            <a:ext cx="7772400" cy="1470025"/>
          </a:xfrm>
        </p:spPr>
        <p:txBody>
          <a:bodyPr/>
          <a:lstStyle>
            <a:lvl1pPr>
              <a:defRPr sz="32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3886200"/>
            <a:ext cx="6400800" cy="1752600"/>
          </a:xfrm>
        </p:spPr>
        <p:txBody>
          <a:bodyPr/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7AB759-530A-46AC-842F-B07144F002F9}" type="datetimeFigureOut">
              <a:rPr lang="en-GB"/>
              <a:pPr/>
              <a:t>13/12/2024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AD8A0A-4898-40BF-9009-4DA7E611EAC1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7" name="Picture 5" descr="TAB_col_white_background.eps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859737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80" y="1268760"/>
            <a:ext cx="5842992" cy="11430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492896"/>
            <a:ext cx="8229600" cy="36332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2B6232-AB33-4513-9527-F98CEC472D23}" type="datetimeFigureOut">
              <a:rPr lang="en-GB" smtClean="0"/>
              <a:pPr/>
              <a:t>13/12/2024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58A139-7ABE-46A1-B082-C2C77667394C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7" name="Picture 5" descr="TAB_col_white_background.eps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739002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536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5CD916-7149-4247-856D-87DAB39295C7}" type="datetimeFigureOut">
              <a:rPr lang="en-GB"/>
              <a:pPr/>
              <a:t>13/12/2024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ACF840-035C-411F-BA81-AF7A8ED78138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7" name="Picture 5" descr="TAB_col_white_background.eps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718341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80" y="1268760"/>
            <a:ext cx="5842992" cy="11430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536" y="2492896"/>
            <a:ext cx="4038600" cy="3633267"/>
          </a:xfrm>
        </p:spPr>
        <p:txBody>
          <a:bodyPr/>
          <a:lstStyle>
            <a:lvl1pPr>
              <a:defRPr sz="2800" baseline="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86536" y="2492896"/>
            <a:ext cx="4038600" cy="36332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D09641-23CB-4E80-A5B0-5F03D2E94610}" type="datetimeFigureOut">
              <a:rPr lang="en-GB"/>
              <a:pPr/>
              <a:t>13/12/2024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7FA264-F771-4264-8DF0-4BB7F0DA3C69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91611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80" y="1268760"/>
            <a:ext cx="5842992" cy="11430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5880" y="2348880"/>
            <a:ext cx="4040188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536" y="3068959"/>
            <a:ext cx="4040188" cy="305720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2344" y="2348880"/>
            <a:ext cx="4041775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83361" y="3068960"/>
            <a:ext cx="4041775" cy="305720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9A4E03-F40B-4399-AC2E-A4C6E9D600B3}" type="datetimeFigureOut">
              <a:rPr lang="en-GB"/>
              <a:pPr/>
              <a:t>13/12/2024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92BDDC-0BFC-44A0-A4BA-47C3E99EB1AA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51785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E8F7DA-80EC-4CF7-AB7B-078F533B953B}" type="datetimeFigureOut">
              <a:rPr lang="en-GB"/>
              <a:pPr/>
              <a:t>13/12/2024</a:t>
            </a:fld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4E6293-7DA2-4D9E-8605-5715E69AF2C7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79306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AE269B-21F6-4A71-848B-6E891C314B78}" type="datetimeFigureOut">
              <a:rPr lang="en-GB"/>
              <a:pPr/>
              <a:t>13/12/2024</a:t>
            </a:fld>
            <a:endParaRPr lang="en-GB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789173-A1D5-421E-B384-2A426DF314C2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9266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86830"/>
            <a:ext cx="3008313" cy="116205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96752"/>
            <a:ext cx="5111750" cy="492941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420888"/>
            <a:ext cx="3008313" cy="370527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89648B1-3911-4AC2-8E3A-DF4A70CC86E7}" type="datetimeFigureOut">
              <a:rPr lang="en-GB"/>
              <a:pPr/>
              <a:t>13/12/2024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53D388-5704-4C64-A883-D899E8570667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7247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80" y="1268760"/>
            <a:ext cx="5842992" cy="11430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492896"/>
            <a:ext cx="8229600" cy="36332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2B6232-AB33-4513-9527-F98CEC472D23}" type="datetimeFigureOut">
              <a:rPr lang="en-GB" smtClean="0"/>
              <a:pPr/>
              <a:t>13/12/2024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58A139-7ABE-46A1-B082-C2C77667394C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2AAA9A3-945F-42AF-BCAE-8459AEA58868}" type="datetimeFigureOut">
              <a:rPr lang="en-GB"/>
              <a:pPr/>
              <a:t>13/12/2024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74E2F5-7E8D-47B8-82FB-3832A72B6BDB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26951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 sz="32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FF8105-8845-4543-9ED8-9E57E8E42CB7}" type="datetimeFigureOut">
              <a:rPr lang="en-GB"/>
              <a:pPr/>
              <a:t>13/12/2024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FF8E4D-CDF4-4B1F-BD52-35BFB528DB87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29634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56792"/>
            <a:ext cx="2057400" cy="4569371"/>
          </a:xfrm>
        </p:spPr>
        <p:txBody>
          <a:bodyPr vert="eaVer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56792"/>
            <a:ext cx="6019800" cy="4569371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976883-B614-42E6-9595-363FA777B038}" type="datetimeFigureOut">
              <a:rPr lang="en-GB"/>
              <a:pPr/>
              <a:t>13/12/2024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915344-E335-44E9-ACDC-CB4826450486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4388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406900"/>
            <a:ext cx="7772400" cy="1362075"/>
          </a:xfrm>
          <a:ln>
            <a:noFill/>
          </a:ln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536" y="2906713"/>
            <a:ext cx="7772400" cy="1500187"/>
          </a:xfrm>
          <a:ln>
            <a:noFill/>
          </a:ln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5CD916-7149-4247-856D-87DAB39295C7}" type="datetimeFigureOut">
              <a:rPr lang="en-GB"/>
              <a:pPr/>
              <a:t>13/12/2024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ACF840-035C-411F-BA81-AF7A8ED78138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7" name="Picture 5" descr="TAB_col_white_background.eps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80" y="1268760"/>
            <a:ext cx="5842992" cy="11430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536" y="2492896"/>
            <a:ext cx="4038600" cy="3633267"/>
          </a:xfrm>
        </p:spPr>
        <p:txBody>
          <a:bodyPr/>
          <a:lstStyle>
            <a:lvl1pPr>
              <a:defRPr sz="2800" baseline="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86536" y="2492896"/>
            <a:ext cx="4038600" cy="36332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D09641-23CB-4E80-A5B0-5F03D2E94610}" type="datetimeFigureOut">
              <a:rPr lang="en-GB"/>
              <a:pPr/>
              <a:t>13/12/2024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7FA264-F771-4264-8DF0-4BB7F0DA3C69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880" y="1268760"/>
            <a:ext cx="5842992" cy="11430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5880" y="2348880"/>
            <a:ext cx="4040188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536" y="3068959"/>
            <a:ext cx="4040188" cy="305720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2344" y="2348880"/>
            <a:ext cx="4041775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83361" y="3068960"/>
            <a:ext cx="4041775" cy="305720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9A4E03-F40B-4399-AC2E-A4C6E9D600B3}" type="datetimeFigureOut">
              <a:rPr lang="en-GB"/>
              <a:pPr/>
              <a:t>13/12/2024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92BDDC-0BFC-44A0-A4BA-47C3E99EB1AA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E8F7DA-80EC-4CF7-AB7B-078F533B953B}" type="datetimeFigureOut">
              <a:rPr lang="en-GB"/>
              <a:pPr/>
              <a:t>13/12/2024</a:t>
            </a:fld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4E6293-7DA2-4D9E-8605-5715E69AF2C7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AE269B-21F6-4A71-848B-6E891C314B78}" type="datetimeFigureOut">
              <a:rPr lang="en-GB"/>
              <a:pPr/>
              <a:t>13/12/2024</a:t>
            </a:fld>
            <a:endParaRPr lang="en-GB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789173-A1D5-421E-B384-2A426DF314C2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86830"/>
            <a:ext cx="3008313" cy="116205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96752"/>
            <a:ext cx="5111750" cy="492941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420888"/>
            <a:ext cx="3008313" cy="370527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89648B1-3911-4AC2-8E3A-DF4A70CC86E7}" type="datetimeFigureOut">
              <a:rPr lang="en-GB"/>
              <a:pPr/>
              <a:t>13/12/2024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53D388-5704-4C64-A883-D899E8570667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2AAA9A3-945F-42AF-BCAE-8459AEA58868}" type="datetimeFigureOut">
              <a:rPr lang="en-GB"/>
              <a:pPr/>
              <a:t>13/12/2024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74E2F5-7E8D-47B8-82FB-3832A72B6BDB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e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3" descr="brand_ppt_back.jpg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67544" y="1268760"/>
            <a:ext cx="584299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492896"/>
            <a:ext cx="8229600" cy="3633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456A7D1D-6254-4063-974C-6A2AE04E4B91}" type="datetimeFigureOut">
              <a:rPr lang="en-GB" smtClean="0"/>
              <a:pPr/>
              <a:t>13/12/2024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baseline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baseline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fld id="{26878614-5F41-4702-8E44-D9C8B2874F5D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1" name="Picture 1" descr="TAB_allwhite.eps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800" kern="1200" baseline="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 baseline="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800" kern="1200" baseline="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 baseline="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800" kern="1200" baseline="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67544" y="1268760"/>
            <a:ext cx="584299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492896"/>
            <a:ext cx="8229600" cy="3633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456A7D1D-6254-4063-974C-6A2AE04E4B91}" type="datetimeFigureOut">
              <a:rPr lang="en-GB"/>
              <a:pPr/>
              <a:t>13/12/2024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26878614-5F41-4702-8E44-D9C8B2874F5D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7" name="Picture 5" descr="TAB_col_white_background.eps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23875" y="509588"/>
            <a:ext cx="16637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87554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kro.ac.uk/" TargetMode="External"/><Relationship Id="rId2" Type="http://schemas.openxmlformats.org/officeDocument/2006/relationships/hyperlink" Target="https://www.staffnet.manchester.ac.uk/rbe/rs/preparing/eu-research-funding/" TargetMode="Externa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kro.ac.uk/events/erc-2024-advanced-grant-call-information-webinar-2-of-2/" TargetMode="External"/><Relationship Id="rId2" Type="http://schemas.openxmlformats.org/officeDocument/2006/relationships/hyperlink" Target="https://www.ukro.ac.uk/events/erc-2024-advanced-grant-call-information-webinar-1-of-2/" TargetMode="Externa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3" descr="Title slide for ERC Advanced Award workshop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8" name="Rectangle 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04813" y="1625600"/>
            <a:ext cx="7254875" cy="553998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ERC Advanced Award Workshop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339" name="Rectangle 7"/>
          <p:cNvSpPr>
            <a:spLocks noChangeArrowheads="1"/>
          </p:cNvSpPr>
          <p:nvPr/>
        </p:nvSpPr>
        <p:spPr bwMode="auto">
          <a:xfrm>
            <a:off x="404813" y="4295775"/>
            <a:ext cx="6821487" cy="494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n-GB" sz="2400" dirty="0">
                <a:solidFill>
                  <a:schemeClr val="bg1"/>
                </a:solidFill>
                <a:cs typeface="Arial" charset="0"/>
              </a:rPr>
              <a:t>17</a:t>
            </a:r>
            <a:r>
              <a:rPr lang="en-GB" sz="2400" baseline="30000" dirty="0">
                <a:solidFill>
                  <a:schemeClr val="bg1"/>
                </a:solidFill>
                <a:cs typeface="Arial" charset="0"/>
              </a:rPr>
              <a:t>th</a:t>
            </a:r>
            <a:r>
              <a:rPr lang="en-GB" sz="2400" dirty="0">
                <a:solidFill>
                  <a:schemeClr val="bg1"/>
                </a:solidFill>
                <a:cs typeface="Arial" charset="0"/>
              </a:rPr>
              <a:t> July 2024</a:t>
            </a:r>
          </a:p>
        </p:txBody>
      </p:sp>
      <p:cxnSp>
        <p:nvCxnSpPr>
          <p:cNvPr id="10" name="Straight Connector 9" descr="Dotted line"/>
          <p:cNvCxnSpPr>
            <a:cxnSpLocks noChangeShapeType="1"/>
          </p:cNvCxnSpPr>
          <p:nvPr/>
        </p:nvCxnSpPr>
        <p:spPr bwMode="auto">
          <a:xfrm>
            <a:off x="517525" y="2809875"/>
            <a:ext cx="7013575" cy="0"/>
          </a:xfrm>
          <a:prstGeom prst="line">
            <a:avLst/>
          </a:prstGeom>
          <a:noFill/>
          <a:ln w="25400">
            <a:solidFill>
              <a:schemeClr val="bg1"/>
            </a:solidFill>
            <a:prstDash val="dot"/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4341" name="Picture 1" descr="TAB_allwhite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4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53B08-D210-574F-4293-4B1F4E5AA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Local Help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5CF481-3792-C912-8839-0868E50BF6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>
                <a:hlinkClick r:id="rId2"/>
              </a:rPr>
              <a:t>https://www.staffnet.manchester.ac.uk/rbe/rs/preparing/eu-research-funding/</a:t>
            </a:r>
            <a:endParaRPr lang="en-GB" sz="2400" dirty="0"/>
          </a:p>
          <a:p>
            <a:r>
              <a:rPr lang="en-GB" sz="2400" dirty="0"/>
              <a:t>Local Research Services Team – speak to your RSM!</a:t>
            </a:r>
          </a:p>
          <a:p>
            <a:r>
              <a:rPr lang="en-GB" sz="2400" dirty="0"/>
              <a:t>Research Development/Strategic Funding Team for your Faculty</a:t>
            </a:r>
          </a:p>
          <a:p>
            <a:r>
              <a:rPr lang="en-GB" sz="2400" dirty="0"/>
              <a:t>UKRO National Contact Point - </a:t>
            </a:r>
            <a:r>
              <a:rPr lang="en-GB" sz="2400" dirty="0">
                <a:hlinkClick r:id="rId3"/>
              </a:rPr>
              <a:t>https://www.ukro.ac.uk/</a:t>
            </a:r>
            <a:endParaRPr lang="en-GB" sz="2400" dirty="0"/>
          </a:p>
          <a:p>
            <a:r>
              <a:rPr lang="en-GB" sz="2400" dirty="0"/>
              <a:t>Liz Fay </a:t>
            </a:r>
            <a:r>
              <a:rPr lang="en-GB" sz="2400"/>
              <a:t>– University EU </a:t>
            </a:r>
            <a:r>
              <a:rPr lang="en-GB" sz="2400" dirty="0"/>
              <a:t>Funding and Development Manager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05618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3A5C7-5DB5-8A49-DBBC-79D8DB5CAD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Q &amp; 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F36417-23A3-F48C-5094-EF47BA3D8DD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9737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84557-2D81-1FC0-C315-B2C81000F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Aims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5CA071-8152-2D46-4E5C-EC8F42B591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Provide a very brief overview of the ERC Advanced Scheme</a:t>
            </a:r>
          </a:p>
          <a:p>
            <a:r>
              <a:rPr lang="en-GB" dirty="0"/>
              <a:t>Showcase the breadth of work that University of Manchester Academics have had funded through the scheme</a:t>
            </a:r>
          </a:p>
          <a:p>
            <a:r>
              <a:rPr lang="en-GB" dirty="0"/>
              <a:t>Provide an opportunity to ask questions of award holders</a:t>
            </a:r>
          </a:p>
        </p:txBody>
      </p:sp>
    </p:spTree>
    <p:extLst>
      <p:ext uri="{BB962C8B-B14F-4D97-AF65-F5344CB8AC3E}">
        <p14:creationId xmlns:p14="http://schemas.microsoft.com/office/powerpoint/2010/main" val="3030848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AD3A3-A151-2430-EB1D-B428D7FB1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UKRO Webinars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2F84C4-BB1F-BB1F-6031-67D031005D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UKRO (UK Research Office) support UK organisations involved in EU R&amp;I funding</a:t>
            </a:r>
          </a:p>
          <a:p>
            <a:r>
              <a:rPr lang="en-GB" dirty="0"/>
              <a:t>Contact point for ERC actions</a:t>
            </a:r>
          </a:p>
          <a:p>
            <a:r>
              <a:rPr lang="en-GB" dirty="0">
                <a:hlinkClick r:id="rId2"/>
              </a:rPr>
              <a:t>https://www.ukro.ac.uk/events/erc-2024-advanced-grant-call-information-webinar-1-of-2/</a:t>
            </a:r>
            <a:endParaRPr lang="en-GB" dirty="0"/>
          </a:p>
          <a:p>
            <a:r>
              <a:rPr lang="en-GB" dirty="0">
                <a:hlinkClick r:id="rId3"/>
              </a:rPr>
              <a:t>https://www.ukro.ac.uk/events/erc-2024-advanced-grant-call-information-webinar-2-of-2/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2747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F57EA7-5830-E764-C351-B68DF0F4D0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 anchor="ctr">
            <a:normAutofit/>
          </a:bodyPr>
          <a:lstStyle/>
          <a:p>
            <a:r>
              <a:rPr lang="en-GB" dirty="0"/>
              <a:t>ERC in Horizon Europe</a:t>
            </a:r>
          </a:p>
        </p:txBody>
      </p:sp>
      <p:grpSp>
        <p:nvGrpSpPr>
          <p:cNvPr id="4" name="object 3" descr="Image outlining the 3 pillars of ERC funding">
            <a:extLst>
              <a:ext uri="{FF2B5EF4-FFF2-40B4-BE49-F238E27FC236}">
                <a16:creationId xmlns:a16="http://schemas.microsoft.com/office/drawing/2014/main" id="{58320586-17F3-420B-FE35-B534BECCEEED}"/>
              </a:ext>
            </a:extLst>
          </p:cNvPr>
          <p:cNvGrpSpPr/>
          <p:nvPr/>
        </p:nvGrpSpPr>
        <p:grpSpPr>
          <a:xfrm>
            <a:off x="1061672" y="2492896"/>
            <a:ext cx="6897328" cy="3633267"/>
            <a:chOff x="2699004" y="1554480"/>
            <a:chExt cx="7562652" cy="3983736"/>
          </a:xfrm>
        </p:grpSpPr>
        <p:pic>
          <p:nvPicPr>
            <p:cNvPr id="5" name="object 4">
              <a:extLst>
                <a:ext uri="{FF2B5EF4-FFF2-40B4-BE49-F238E27FC236}">
                  <a16:creationId xmlns:a16="http://schemas.microsoft.com/office/drawing/2014/main" id="{E0548180-A2D6-0610-6784-6578FA36D43C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699004" y="1554480"/>
              <a:ext cx="7562652" cy="3983736"/>
            </a:xfrm>
            <a:prstGeom prst="rect">
              <a:avLst/>
            </a:prstGeom>
          </p:spPr>
        </p:pic>
        <p:sp>
          <p:nvSpPr>
            <p:cNvPr id="6" name="object 5">
              <a:extLst>
                <a:ext uri="{FF2B5EF4-FFF2-40B4-BE49-F238E27FC236}">
                  <a16:creationId xmlns:a16="http://schemas.microsoft.com/office/drawing/2014/main" id="{C23DC3CD-F730-F976-7FAD-DAE6874C2D1E}"/>
                </a:ext>
              </a:extLst>
            </p:cNvPr>
            <p:cNvSpPr/>
            <p:nvPr/>
          </p:nvSpPr>
          <p:spPr>
            <a:xfrm>
              <a:off x="2859024" y="2526791"/>
              <a:ext cx="2153920" cy="394970"/>
            </a:xfrm>
            <a:custGeom>
              <a:avLst/>
              <a:gdLst/>
              <a:ahLst/>
              <a:cxnLst/>
              <a:rect l="l" t="t" r="r" b="b"/>
              <a:pathLst>
                <a:path w="2153920" h="394969">
                  <a:moveTo>
                    <a:pt x="0" y="394715"/>
                  </a:moveTo>
                  <a:lnTo>
                    <a:pt x="2153412" y="394715"/>
                  </a:lnTo>
                  <a:lnTo>
                    <a:pt x="2153412" y="0"/>
                  </a:lnTo>
                  <a:lnTo>
                    <a:pt x="0" y="0"/>
                  </a:lnTo>
                  <a:lnTo>
                    <a:pt x="0" y="394715"/>
                  </a:lnTo>
                  <a:close/>
                </a:path>
              </a:pathLst>
            </a:custGeom>
            <a:ln w="88900">
              <a:solidFill>
                <a:srgbClr val="F66716"/>
              </a:solidFill>
            </a:ln>
          </p:spPr>
          <p:txBody>
            <a:bodyPr wrap="square" lIns="0" tIns="0" rIns="0" bIns="0" rtlCol="0"/>
            <a:lstStyle>
              <a:defPPr>
                <a:defRPr kern="0"/>
              </a:defPPr>
            </a:lstStyle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521439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2F6BB-4DBE-3B87-11D0-22976A570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European Research Council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809F6-6D72-C3E4-F681-4EF2C6BD44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ERC's mission is to encourage the highest quality research in Europe through competitive funding and to support investigator-driven frontier research across all fields, based on scientific excellence.</a:t>
            </a:r>
          </a:p>
          <a:p>
            <a:r>
              <a:rPr lang="en-GB" b="1" dirty="0"/>
              <a:t>Excellence is the only criterion.</a:t>
            </a:r>
          </a:p>
          <a:p>
            <a:endParaRPr lang="en-GB" b="1" dirty="0"/>
          </a:p>
          <a:p>
            <a:endParaRPr lang="en-GB" dirty="0"/>
          </a:p>
        </p:txBody>
      </p:sp>
      <p:pic>
        <p:nvPicPr>
          <p:cNvPr id="5" name="object 2" descr="ERC logo">
            <a:extLst>
              <a:ext uri="{FF2B5EF4-FFF2-40B4-BE49-F238E27FC236}">
                <a16:creationId xmlns:a16="http://schemas.microsoft.com/office/drawing/2014/main" id="{19F2E6B9-BCC0-654F-BE72-64E6B904DCF2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44208" y="758169"/>
            <a:ext cx="1643056" cy="1653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0796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BB0D0A-48C6-0B75-42B0-01688BD9F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9792" y="269776"/>
            <a:ext cx="5842992" cy="1143000"/>
          </a:xfrm>
        </p:spPr>
        <p:txBody>
          <a:bodyPr/>
          <a:lstStyle/>
          <a:p>
            <a:r>
              <a:rPr lang="en-GB" sz="2400" dirty="0"/>
              <a:t>ERC schemes mapped to career stage</a:t>
            </a:r>
          </a:p>
        </p:txBody>
      </p:sp>
      <p:pic>
        <p:nvPicPr>
          <p:cNvPr id="83" name="Content Placeholder 82" descr="Diagram showing how ETC funding schemes map to career stage">
            <a:extLst>
              <a:ext uri="{FF2B5EF4-FFF2-40B4-BE49-F238E27FC236}">
                <a16:creationId xmlns:a16="http://schemas.microsoft.com/office/drawing/2014/main" id="{460395AA-F0FB-A7A3-66B5-59D01AE8AA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8114" y="1412776"/>
            <a:ext cx="8387771" cy="49278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52064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0438F-4868-1BD8-FFF9-11D7B0E93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Types of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2835B1-7978-1EB0-2124-471984D57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/>
              <a:t>Advanced Grant candidates do not require a PhD but they are assumed to have been involved in a research-related field or role.</a:t>
            </a:r>
          </a:p>
          <a:p>
            <a:r>
              <a:rPr lang="en-GB" sz="2000" dirty="0"/>
              <a:t>Can be in ANY field of research</a:t>
            </a:r>
          </a:p>
          <a:p>
            <a:r>
              <a:rPr lang="en-GB" sz="2000" dirty="0"/>
              <a:t>Must be very ambitious in risk and in scope</a:t>
            </a:r>
          </a:p>
          <a:p>
            <a:r>
              <a:rPr lang="en-GB" sz="2000" dirty="0"/>
              <a:t>Principal Investigator is central to the project, they can be supported by as many “team members” as they need</a:t>
            </a:r>
          </a:p>
          <a:p>
            <a:r>
              <a:rPr lang="en-GB" sz="2000" dirty="0"/>
              <a:t>Must be “frontier research”, and should have potential for more than incremental advances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01665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able outlining the different ERC review panels by discipline">
            <a:extLst>
              <a:ext uri="{FF2B5EF4-FFF2-40B4-BE49-F238E27FC236}">
                <a16:creationId xmlns:a16="http://schemas.microsoft.com/office/drawing/2014/main" id="{96D9C308-FEFB-58C4-7F8D-57067B440A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008" y="1628800"/>
            <a:ext cx="8928992" cy="4281154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505F2432-F75A-5010-4F9A-95081BE936E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843808" y="489683"/>
            <a:ext cx="5842992" cy="11430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ERC review panels</a:t>
            </a:r>
          </a:p>
        </p:txBody>
      </p:sp>
    </p:spTree>
    <p:extLst>
      <p:ext uri="{BB962C8B-B14F-4D97-AF65-F5344CB8AC3E}">
        <p14:creationId xmlns:p14="http://schemas.microsoft.com/office/powerpoint/2010/main" val="8081355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8BE39-275A-97B5-4721-EC804E650B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Deadline: 29</a:t>
            </a:r>
            <a:r>
              <a:rPr lang="en-GB" baseline="30000" dirty="0"/>
              <a:t>th</a:t>
            </a:r>
            <a:r>
              <a:rPr lang="en-GB" dirty="0"/>
              <a:t> August 2024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0D961F-532B-3BDD-8357-E6E91F108D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44390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1580</TotalTime>
  <Words>299</Words>
  <Application>Microsoft Office PowerPoint</Application>
  <PresentationFormat>On-screen Show (4:3)</PresentationFormat>
  <Paragraphs>31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Office Theme</vt:lpstr>
      <vt:lpstr>1_Office Theme</vt:lpstr>
      <vt:lpstr>ERC Advanced Award Workshop</vt:lpstr>
      <vt:lpstr>Aims</vt:lpstr>
      <vt:lpstr>UKRO Webinars</vt:lpstr>
      <vt:lpstr>ERC in Horizon Europe</vt:lpstr>
      <vt:lpstr>The European Research Council</vt:lpstr>
      <vt:lpstr>ERC schemes mapped to career stage</vt:lpstr>
      <vt:lpstr>Types of Research</vt:lpstr>
      <vt:lpstr>ERC review panels</vt:lpstr>
      <vt:lpstr>Deadline: 29th August 2024</vt:lpstr>
      <vt:lpstr>Local Help</vt:lpstr>
      <vt:lpstr>Q &amp; A</vt:lpstr>
    </vt:vector>
  </TitlesOfParts>
  <Company>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MZYSSPB2</dc:creator>
  <cp:lastModifiedBy>Lauren Tempelman</cp:lastModifiedBy>
  <cp:revision>17</cp:revision>
  <dcterms:created xsi:type="dcterms:W3CDTF">2012-06-12T15:56:20Z</dcterms:created>
  <dcterms:modified xsi:type="dcterms:W3CDTF">2024-12-13T10:46:57Z</dcterms:modified>
</cp:coreProperties>
</file>