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72C94"/>
    <a:srgbClr val="61298B"/>
    <a:srgbClr val="6C2E9A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9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9FAD9B-F448-4E48-A536-50C5FF49D431}" type="datetimeFigureOut">
              <a:rPr lang="en-GB"/>
              <a:pPr>
                <a:defRPr/>
              </a:pPr>
              <a:t>23/07/2012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ABC318-3914-496E-AA70-9F0ACF1B978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4A58F3-8F8D-4F91-9A2E-3058D0324D8D}" type="datetimeFigureOut">
              <a:rPr lang="en-GB"/>
              <a:pPr>
                <a:defRPr/>
              </a:pPr>
              <a:t>23/07/2012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507DC6-4582-4755-BDB9-08BE52EA2AE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B8D9C6-9443-461E-988F-C57C4400811C}" type="datetimeFigureOut">
              <a:rPr lang="en-GB"/>
              <a:pPr>
                <a:defRPr/>
              </a:pPr>
              <a:t>23/07/2012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B6E07C-25CF-4880-A408-1724DC70E28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818EED-1691-4549-B7B3-E172DA4F9B44}" type="datetimeFigureOut">
              <a:rPr lang="en-GB"/>
              <a:pPr>
                <a:defRPr/>
              </a:pPr>
              <a:t>23/07/2012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513272-12D8-4C0C-9571-67B3E003E1D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E54B1E-03CA-4BD3-805E-7D4942D28552}" type="datetimeFigureOut">
              <a:rPr lang="en-GB"/>
              <a:pPr>
                <a:defRPr/>
              </a:pPr>
              <a:t>23/07/2012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3431C3-9270-4802-877C-344C1A93352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141363-C968-4641-80FC-544CFFDB7628}" type="datetimeFigureOut">
              <a:rPr lang="en-GB"/>
              <a:pPr>
                <a:defRPr/>
              </a:pPr>
              <a:t>23/07/2012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F26F6D-04C1-4DC2-89BA-DE3A635A11D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C774C3-7978-4315-B60D-6061CD312CC9}" type="datetimeFigureOut">
              <a:rPr lang="en-GB"/>
              <a:pPr>
                <a:defRPr/>
              </a:pPr>
              <a:t>23/07/2012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6A8DBF-6503-40AD-A770-1ECB32E7337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3147C3-EA50-4788-85F2-A3EA6F5D92F6}" type="datetimeFigureOut">
              <a:rPr lang="en-GB"/>
              <a:pPr>
                <a:defRPr/>
              </a:pPr>
              <a:t>23/07/2012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C935B4-9A31-4506-8C42-D85B107B3B5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6842DD-F71D-4D95-BB4D-30657C8AD0E2}" type="datetimeFigureOut">
              <a:rPr lang="en-GB"/>
              <a:pPr>
                <a:defRPr/>
              </a:pPr>
              <a:t>23/07/2012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C207C6-4A85-438D-BF4B-D0FFC11559C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635D46-6B22-4DE7-B128-6500913BD4CF}" type="datetimeFigureOut">
              <a:rPr lang="en-GB"/>
              <a:pPr>
                <a:defRPr/>
              </a:pPr>
              <a:t>23/07/2012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4B6615-6444-4C09-A7A4-FF5F6154B50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F222DA-89CF-425F-B5D4-8A8E8B6C3FF8}" type="datetimeFigureOut">
              <a:rPr lang="en-GB"/>
              <a:pPr>
                <a:defRPr/>
              </a:pPr>
              <a:t>23/07/2012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50D4B4-D896-4658-9F76-3BF582BE42A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6D01568-319C-4E13-80E5-4F06FA0CD11E}" type="datetimeFigureOut">
              <a:rPr lang="en-GB"/>
              <a:pPr>
                <a:defRPr/>
              </a:pPr>
              <a:t>23/07/2012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56A2B5F-B6EE-4FF7-BCD6-07143C61F76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00338" y="115888"/>
            <a:ext cx="6119812" cy="93662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3200" dirty="0" err="1" smtClean="0">
                <a:solidFill>
                  <a:schemeClr val="bg1">
                    <a:lumMod val="50000"/>
                  </a:schemeClr>
                </a:solidFill>
              </a:rPr>
              <a:t>AskMe</a:t>
            </a:r>
            <a:r>
              <a:rPr lang="en-GB" sz="3200" dirty="0" smtClean="0">
                <a:solidFill>
                  <a:schemeClr val="bg1">
                    <a:lumMod val="50000"/>
                  </a:schemeClr>
                </a:solidFill>
              </a:rPr>
              <a:t> Enquiry Points Central Services</a:t>
            </a:r>
          </a:p>
        </p:txBody>
      </p:sp>
      <p:pic>
        <p:nvPicPr>
          <p:cNvPr id="2051" name="Picture 4" descr="TAB_col_white_background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88913"/>
            <a:ext cx="1655762" cy="70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2" name="Text Box 2"/>
          <p:cNvSpPr txBox="1">
            <a:spLocks noChangeArrowheads="1"/>
          </p:cNvSpPr>
          <p:nvPr/>
        </p:nvSpPr>
        <p:spPr bwMode="auto">
          <a:xfrm>
            <a:off x="3492500" y="2133600"/>
            <a:ext cx="5472113" cy="3743325"/>
          </a:xfrm>
          <a:prstGeom prst="rect">
            <a:avLst/>
          </a:prstGeom>
          <a:solidFill>
            <a:srgbClr val="672C94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Aft>
                <a:spcPts val="1000"/>
              </a:spcAft>
            </a:pPr>
            <a:r>
              <a:rPr lang="en-GB" altLang="zh-CN" sz="2200" b="1">
                <a:solidFill>
                  <a:schemeClr val="bg1"/>
                </a:solidFill>
                <a:latin typeface="Calibri" pitchFamily="34" charset="0"/>
              </a:rPr>
              <a:t>	Student Guidance Service</a:t>
            </a:r>
          </a:p>
          <a:p>
            <a:pPr>
              <a:spcAft>
                <a:spcPts val="1000"/>
              </a:spcAft>
            </a:pPr>
            <a:endParaRPr lang="en-GB" altLang="zh-CN" sz="1400">
              <a:solidFill>
                <a:schemeClr val="bg1"/>
              </a:solidFill>
            </a:endParaRPr>
          </a:p>
          <a:p>
            <a:pPr>
              <a:spcAft>
                <a:spcPts val="1000"/>
              </a:spcAft>
            </a:pPr>
            <a:r>
              <a:rPr lang="en-GB" altLang="zh-CN" sz="2000" b="1">
                <a:solidFill>
                  <a:schemeClr val="bg1"/>
                </a:solidFill>
                <a:latin typeface="Calibri" pitchFamily="34" charset="0"/>
              </a:rPr>
              <a:t>Visit us from 10 am – 4 pm, Monday to Friday</a:t>
            </a:r>
          </a:p>
          <a:p>
            <a:pPr>
              <a:spcAft>
                <a:spcPts val="1000"/>
              </a:spcAft>
            </a:pPr>
            <a:r>
              <a:rPr lang="en-GB" altLang="zh-CN" sz="1400">
                <a:solidFill>
                  <a:schemeClr val="bg1"/>
                </a:solidFill>
                <a:latin typeface="Calibri" pitchFamily="34" charset="0"/>
              </a:rPr>
              <a:t>University Place, 1</a:t>
            </a:r>
            <a:r>
              <a:rPr lang="en-GB" altLang="zh-CN" sz="1400" baseline="30000">
                <a:solidFill>
                  <a:schemeClr val="bg1"/>
                </a:solidFill>
                <a:latin typeface="Calibri" pitchFamily="34" charset="0"/>
              </a:rPr>
              <a:t>st</a:t>
            </a:r>
            <a:r>
              <a:rPr lang="en-GB" altLang="zh-CN" sz="1400">
                <a:solidFill>
                  <a:schemeClr val="bg1"/>
                </a:solidFill>
                <a:latin typeface="Calibri" pitchFamily="34" charset="0"/>
              </a:rPr>
              <a:t> Floor Atrium </a:t>
            </a:r>
            <a:endParaRPr lang="en-GB" altLang="zh-CN" sz="1400">
              <a:solidFill>
                <a:schemeClr val="bg1"/>
              </a:solidFill>
            </a:endParaRPr>
          </a:p>
          <a:p>
            <a:pPr>
              <a:spcAft>
                <a:spcPts val="1000"/>
              </a:spcAft>
            </a:pPr>
            <a:r>
              <a:rPr lang="en-GB" altLang="zh-CN" sz="1400">
                <a:solidFill>
                  <a:schemeClr val="bg1"/>
                </a:solidFill>
                <a:latin typeface="Calibri" pitchFamily="34" charset="0"/>
              </a:rPr>
              <a:t>Or, you can also contact us by phone or email:-</a:t>
            </a:r>
          </a:p>
          <a:p>
            <a:pPr>
              <a:spcAft>
                <a:spcPts val="1000"/>
              </a:spcAft>
            </a:pPr>
            <a:r>
              <a:rPr lang="en-GB" altLang="zh-CN" sz="1400">
                <a:solidFill>
                  <a:schemeClr val="bg1"/>
                </a:solidFill>
                <a:latin typeface="Calibri" pitchFamily="34" charset="0"/>
              </a:rPr>
              <a:t>Phone us on 0161 275 3033</a:t>
            </a:r>
          </a:p>
          <a:p>
            <a:pPr>
              <a:spcAft>
                <a:spcPts val="1000"/>
              </a:spcAft>
            </a:pPr>
            <a:r>
              <a:rPr lang="en-GB" altLang="zh-CN" sz="1400">
                <a:solidFill>
                  <a:schemeClr val="bg1"/>
                </a:solidFill>
                <a:latin typeface="Calibri" pitchFamily="34" charset="0"/>
              </a:rPr>
              <a:t>Email us at sgs@manchester.ac.uk</a:t>
            </a:r>
          </a:p>
          <a:p>
            <a:pPr>
              <a:spcAft>
                <a:spcPts val="1000"/>
              </a:spcAft>
            </a:pPr>
            <a:r>
              <a:rPr lang="en-GB" sz="1400">
                <a:solidFill>
                  <a:schemeClr val="bg1"/>
                </a:solidFill>
                <a:latin typeface="Calibri" pitchFamily="34" charset="0"/>
                <a:ea typeface="SimSun" pitchFamily="2" charset="-122"/>
              </a:rPr>
              <a:t>Find us online on Facebook www.facebook.com/sgsmanchester</a:t>
            </a:r>
          </a:p>
          <a:p>
            <a:pPr>
              <a:spcAft>
                <a:spcPts val="1000"/>
              </a:spcAft>
            </a:pPr>
            <a:r>
              <a:rPr lang="en-GB" sz="1400">
                <a:solidFill>
                  <a:schemeClr val="bg1"/>
                </a:solidFill>
                <a:latin typeface="Calibri" pitchFamily="34" charset="0"/>
                <a:ea typeface="SimSun" pitchFamily="2" charset="-122"/>
              </a:rPr>
              <a:t>and on Twitter @SGSManchester</a:t>
            </a:r>
            <a:endParaRPr lang="en-US">
              <a:solidFill>
                <a:schemeClr val="bg1"/>
              </a:solidFill>
              <a:ea typeface="SimSun" pitchFamily="2" charset="-122"/>
            </a:endParaRPr>
          </a:p>
        </p:txBody>
      </p:sp>
      <p:sp>
        <p:nvSpPr>
          <p:cNvPr id="2053" name="Text Box 3"/>
          <p:cNvSpPr txBox="1">
            <a:spLocks noChangeArrowheads="1"/>
          </p:cNvSpPr>
          <p:nvPr/>
        </p:nvSpPr>
        <p:spPr bwMode="auto">
          <a:xfrm>
            <a:off x="179388" y="1628775"/>
            <a:ext cx="3201987" cy="4679950"/>
          </a:xfrm>
          <a:prstGeom prst="rect">
            <a:avLst/>
          </a:prstGeom>
          <a:solidFill>
            <a:srgbClr val="672C94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endParaRPr lang="en-GB" altLang="zh-CN" sz="1400" b="1">
              <a:solidFill>
                <a:schemeClr val="bg1"/>
              </a:solidFill>
              <a:latin typeface="Calibri" pitchFamily="34" charset="0"/>
            </a:endParaRPr>
          </a:p>
          <a:p>
            <a:pPr algn="ctr"/>
            <a:endParaRPr lang="en-GB" altLang="zh-CN" sz="1400" b="1">
              <a:solidFill>
                <a:schemeClr val="bg1"/>
              </a:solidFill>
              <a:latin typeface="Calibri" pitchFamily="34" charset="0"/>
            </a:endParaRPr>
          </a:p>
          <a:p>
            <a:pPr algn="ctr"/>
            <a:r>
              <a:rPr lang="en-GB" altLang="zh-CN" sz="1400" b="1">
                <a:solidFill>
                  <a:schemeClr val="bg1"/>
                </a:solidFill>
                <a:latin typeface="Calibri" pitchFamily="34" charset="0"/>
              </a:rPr>
              <a:t>Menu of Services</a:t>
            </a:r>
          </a:p>
          <a:p>
            <a:pPr algn="ctr"/>
            <a:endParaRPr lang="en-GB" altLang="zh-CN" sz="400" b="1">
              <a:solidFill>
                <a:schemeClr val="bg1"/>
              </a:solidFill>
            </a:endParaRPr>
          </a:p>
          <a:p>
            <a:pPr algn="ctr"/>
            <a:r>
              <a:rPr lang="en-GB" altLang="zh-CN" sz="1000" b="1">
                <a:solidFill>
                  <a:schemeClr val="bg1"/>
                </a:solidFill>
                <a:latin typeface="Calibri" pitchFamily="34" charset="0"/>
              </a:rPr>
              <a:t>The Student Guidance Service can help you with</a:t>
            </a:r>
            <a:r>
              <a:rPr lang="en-GB" altLang="zh-CN" sz="1000">
                <a:solidFill>
                  <a:schemeClr val="bg1"/>
                </a:solidFill>
                <a:latin typeface="Calibri" pitchFamily="34" charset="0"/>
              </a:rPr>
              <a:t>:-</a:t>
            </a:r>
          </a:p>
          <a:p>
            <a:endParaRPr lang="en-GB" altLang="zh-CN" sz="1000">
              <a:solidFill>
                <a:schemeClr val="bg1"/>
              </a:solidFill>
              <a:latin typeface="Calibri" pitchFamily="34" charset="0"/>
            </a:endParaRPr>
          </a:p>
          <a:p>
            <a:r>
              <a:rPr lang="en-GB" altLang="zh-CN" sz="1000">
                <a:solidFill>
                  <a:schemeClr val="bg1"/>
                </a:solidFill>
                <a:latin typeface="Calibri" pitchFamily="34" charset="0"/>
              </a:rPr>
              <a:t>Course changes</a:t>
            </a:r>
          </a:p>
          <a:p>
            <a:r>
              <a:rPr lang="en-GB" altLang="zh-CN" sz="1000">
                <a:solidFill>
                  <a:schemeClr val="bg1"/>
                </a:solidFill>
                <a:latin typeface="Calibri" pitchFamily="34" charset="0"/>
              </a:rPr>
              <a:t>Interruptions to study</a:t>
            </a:r>
          </a:p>
          <a:p>
            <a:r>
              <a:rPr lang="en-GB" altLang="zh-CN" sz="1000">
                <a:solidFill>
                  <a:schemeClr val="bg1"/>
                </a:solidFill>
                <a:latin typeface="Calibri" pitchFamily="34" charset="0"/>
              </a:rPr>
              <a:t>Anxiety about academic ability or exams</a:t>
            </a:r>
          </a:p>
          <a:p>
            <a:r>
              <a:rPr lang="en-GB" altLang="zh-CN" sz="1000">
                <a:solidFill>
                  <a:schemeClr val="bg1"/>
                </a:solidFill>
                <a:latin typeface="Calibri" pitchFamily="34" charset="0"/>
              </a:rPr>
              <a:t>Guidance on academic appeals</a:t>
            </a:r>
          </a:p>
          <a:p>
            <a:endParaRPr lang="en-GB" altLang="zh-CN" sz="1000">
              <a:solidFill>
                <a:schemeClr val="bg1"/>
              </a:solidFill>
              <a:latin typeface="Calibri" pitchFamily="34" charset="0"/>
            </a:endParaRPr>
          </a:p>
          <a:p>
            <a:pPr algn="ctr"/>
            <a:r>
              <a:rPr lang="en-GB" altLang="zh-CN" sz="1000" b="1">
                <a:solidFill>
                  <a:schemeClr val="bg1"/>
                </a:solidFill>
                <a:latin typeface="Calibri" pitchFamily="34" charset="0"/>
              </a:rPr>
              <a:t>We can also help you access these services</a:t>
            </a:r>
            <a:r>
              <a:rPr lang="en-GB" altLang="zh-CN" sz="1000">
                <a:solidFill>
                  <a:schemeClr val="bg1"/>
                </a:solidFill>
                <a:latin typeface="Calibri" pitchFamily="34" charset="0"/>
              </a:rPr>
              <a:t>:-</a:t>
            </a:r>
          </a:p>
          <a:p>
            <a:endParaRPr lang="en-GB" altLang="zh-CN" sz="1000">
              <a:solidFill>
                <a:schemeClr val="bg1"/>
              </a:solidFill>
              <a:latin typeface="Calibri" pitchFamily="34" charset="0"/>
            </a:endParaRPr>
          </a:p>
          <a:p>
            <a:r>
              <a:rPr lang="en-GB" altLang="zh-CN" sz="1000">
                <a:solidFill>
                  <a:schemeClr val="bg1"/>
                </a:solidFill>
                <a:latin typeface="Calibri" pitchFamily="34" charset="0"/>
              </a:rPr>
              <a:t>Accommodation Office</a:t>
            </a:r>
          </a:p>
          <a:p>
            <a:r>
              <a:rPr lang="en-GB" altLang="zh-CN" sz="1000">
                <a:solidFill>
                  <a:schemeClr val="bg1"/>
                </a:solidFill>
                <a:latin typeface="Calibri" pitchFamily="34" charset="0"/>
              </a:rPr>
              <a:t>Careers Service</a:t>
            </a:r>
          </a:p>
          <a:p>
            <a:r>
              <a:rPr lang="en-GB" altLang="zh-CN" sz="1000">
                <a:solidFill>
                  <a:schemeClr val="bg1"/>
                </a:solidFill>
                <a:latin typeface="Calibri" pitchFamily="34" charset="0"/>
              </a:rPr>
              <a:t>Counselling Service</a:t>
            </a:r>
          </a:p>
          <a:p>
            <a:r>
              <a:rPr lang="en-GB" altLang="zh-CN" sz="1000">
                <a:solidFill>
                  <a:schemeClr val="bg1"/>
                </a:solidFill>
                <a:latin typeface="Calibri" pitchFamily="34" charset="0"/>
              </a:rPr>
              <a:t>Credit Control</a:t>
            </a:r>
          </a:p>
          <a:p>
            <a:r>
              <a:rPr lang="en-GB" altLang="zh-CN" sz="1000">
                <a:solidFill>
                  <a:schemeClr val="bg1"/>
                </a:solidFill>
                <a:latin typeface="Calibri" pitchFamily="34" charset="0"/>
              </a:rPr>
              <a:t>Disability Support Office</a:t>
            </a:r>
          </a:p>
          <a:p>
            <a:r>
              <a:rPr lang="en-GB" altLang="zh-CN" sz="1000">
                <a:solidFill>
                  <a:schemeClr val="bg1"/>
                </a:solidFill>
                <a:latin typeface="Calibri" pitchFamily="34" charset="0"/>
              </a:rPr>
              <a:t>English Language Support</a:t>
            </a:r>
          </a:p>
          <a:p>
            <a:r>
              <a:rPr lang="en-GB" altLang="zh-CN" sz="1000">
                <a:solidFill>
                  <a:schemeClr val="bg1"/>
                </a:solidFill>
                <a:latin typeface="Calibri" pitchFamily="34" charset="0"/>
              </a:rPr>
              <a:t>International Advice Team</a:t>
            </a:r>
          </a:p>
          <a:p>
            <a:r>
              <a:rPr lang="en-GB" altLang="zh-CN" sz="1000">
                <a:solidFill>
                  <a:schemeClr val="bg1"/>
                </a:solidFill>
                <a:latin typeface="Calibri" pitchFamily="34" charset="0"/>
              </a:rPr>
              <a:t>IT Support</a:t>
            </a:r>
          </a:p>
          <a:p>
            <a:r>
              <a:rPr lang="en-GB" altLang="zh-CN" sz="1000">
                <a:solidFill>
                  <a:schemeClr val="bg1"/>
                </a:solidFill>
                <a:latin typeface="Calibri" pitchFamily="34" charset="0"/>
              </a:rPr>
              <a:t>Library Services</a:t>
            </a:r>
          </a:p>
          <a:p>
            <a:r>
              <a:rPr lang="en-GB" altLang="zh-CN" sz="1000">
                <a:solidFill>
                  <a:schemeClr val="bg1"/>
                </a:solidFill>
                <a:latin typeface="Calibri" pitchFamily="34" charset="0"/>
              </a:rPr>
              <a:t>Manchester Student Homes</a:t>
            </a:r>
          </a:p>
          <a:p>
            <a:r>
              <a:rPr lang="en-GB" altLang="zh-CN" sz="1000">
                <a:solidFill>
                  <a:schemeClr val="bg1"/>
                </a:solidFill>
                <a:latin typeface="Calibri" pitchFamily="34" charset="0"/>
              </a:rPr>
              <a:t>Occupational Health</a:t>
            </a:r>
          </a:p>
          <a:p>
            <a:r>
              <a:rPr lang="en-GB" altLang="zh-CN" sz="1000">
                <a:solidFill>
                  <a:schemeClr val="bg1"/>
                </a:solidFill>
                <a:latin typeface="Calibri" pitchFamily="34" charset="0"/>
              </a:rPr>
              <a:t>Student Fees Team</a:t>
            </a:r>
          </a:p>
          <a:p>
            <a:r>
              <a:rPr lang="fr-FR" altLang="zh-CN" sz="1000">
                <a:solidFill>
                  <a:schemeClr val="bg1"/>
                </a:solidFill>
                <a:latin typeface="Calibri" pitchFamily="34" charset="0"/>
              </a:rPr>
              <a:t>Student Services Centre</a:t>
            </a:r>
          </a:p>
          <a:p>
            <a:r>
              <a:rPr lang="en-GB" altLang="zh-CN" sz="1000">
                <a:solidFill>
                  <a:schemeClr val="bg1"/>
                </a:solidFill>
                <a:latin typeface="Calibri" pitchFamily="34" charset="0"/>
              </a:rPr>
              <a:t>Students’ Union Advice Centre</a:t>
            </a:r>
          </a:p>
          <a:p>
            <a:r>
              <a:rPr lang="en-GB" altLang="zh-CN" sz="1000">
                <a:solidFill>
                  <a:schemeClr val="bg1"/>
                </a:solidFill>
                <a:latin typeface="Calibri" pitchFamily="34" charset="0"/>
              </a:rPr>
              <a:t>Study Abroad</a:t>
            </a:r>
            <a:endParaRPr lang="en-US" sz="1000">
              <a:solidFill>
                <a:schemeClr val="bg1"/>
              </a:solidFill>
              <a:ea typeface="SimSun" pitchFamily="2" charset="-122"/>
            </a:endParaRPr>
          </a:p>
        </p:txBody>
      </p:sp>
      <p:pic>
        <p:nvPicPr>
          <p:cNvPr id="205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1628775"/>
            <a:ext cx="1079500" cy="37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2500" y="2133600"/>
            <a:ext cx="1079500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80</Words>
  <Application>Microsoft Office PowerPoint</Application>
  <PresentationFormat>On-screen Show (4:3)</PresentationFormat>
  <Paragraphs>38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SimSun</vt:lpstr>
      <vt:lpstr>Office Theme</vt:lpstr>
      <vt:lpstr>AskMe Enquiry Points Central Services</vt:lpstr>
    </vt:vector>
  </TitlesOfParts>
  <Company>University of Manchester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AskMe Enquiry Points in Schools</dc:title>
  <dc:creator>mwwssjkw</dc:creator>
  <cp:lastModifiedBy>Kevin Hewitt</cp:lastModifiedBy>
  <cp:revision>5</cp:revision>
  <dcterms:created xsi:type="dcterms:W3CDTF">2012-06-28T10:52:01Z</dcterms:created>
  <dcterms:modified xsi:type="dcterms:W3CDTF">2012-07-23T08:24:42Z</dcterms:modified>
</cp:coreProperties>
</file>