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78" r:id="rId5"/>
    <p:sldId id="268" r:id="rId6"/>
    <p:sldId id="279" r:id="rId7"/>
    <p:sldId id="280" r:id="rId8"/>
    <p:sldId id="281" r:id="rId9"/>
    <p:sldId id="282" r:id="rId10"/>
    <p:sldId id="284" r:id="rId11"/>
    <p:sldId id="285" r:id="rId12"/>
    <p:sldId id="286" r:id="rId13"/>
    <p:sldId id="288" r:id="rId14"/>
    <p:sldId id="290" r:id="rId15"/>
    <p:sldId id="291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7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02" y="-7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Suicide\REPORT%202021\Data%20slides%20final\Master%20homicide%20data%20slide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F:\Suicide\REPORT%202021\Data%20slides%20final\Master%20homicide%20data%20sli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04794473304945"/>
          <c:y val="5.0925925925925923E-2"/>
          <c:w val="0.85561872193361721"/>
          <c:h val="0.82561047338962146"/>
        </c:manualLayout>
      </c:layout>
      <c:lineChart>
        <c:grouping val="standard"/>
        <c:varyColors val="0"/>
        <c:ser>
          <c:idx val="0"/>
          <c:order val="0"/>
          <c:tx>
            <c:strRef>
              <c:f>'Homi uk'!$B$1</c:f>
              <c:strCache>
                <c:ptCount val="1"/>
                <c:pt idx="0">
                  <c:v>homi</c:v>
                </c:pt>
              </c:strCache>
            </c:strRef>
          </c:tx>
          <c:spPr>
            <a:ln w="9525" cap="sq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097498828904569E-2"/>
                  <c:y val="-3.5007295623418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C2-4493-BF33-27693D51E912}"/>
                </c:ext>
              </c:extLst>
            </c:dLbl>
            <c:dLbl>
              <c:idx val="1"/>
              <c:layout>
                <c:manualLayout>
                  <c:x val="-2.3875260741830672E-2"/>
                  <c:y val="-3.663116658604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C2-4493-BF33-27693D51E912}"/>
                </c:ext>
              </c:extLst>
            </c:dLbl>
            <c:dLbl>
              <c:idx val="2"/>
              <c:layout>
                <c:manualLayout>
                  <c:x val="-2.3875260741830696E-2"/>
                  <c:y val="-3.663116658604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C2-4493-BF33-27693D51E912}"/>
                </c:ext>
              </c:extLst>
            </c:dLbl>
            <c:dLbl>
              <c:idx val="3"/>
              <c:layout>
                <c:manualLayout>
                  <c:x val="-2.8062324369356979E-2"/>
                  <c:y val="-3.2407436777872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FC2-4493-BF33-27693D51E912}"/>
                </c:ext>
              </c:extLst>
            </c:dLbl>
            <c:dLbl>
              <c:idx val="4"/>
              <c:layout>
                <c:manualLayout>
                  <c:x val="-2.9390158573922014E-2"/>
                  <c:y val="-3.2813255830551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FC2-4493-BF33-27693D51E912}"/>
                </c:ext>
              </c:extLst>
            </c:dLbl>
            <c:dLbl>
              <c:idx val="5"/>
              <c:layout>
                <c:manualLayout>
                  <c:x val="-2.5162576713891601E-2"/>
                  <c:y val="-4.1666732750212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C2-4493-BF33-27693D51E912}"/>
                </c:ext>
              </c:extLst>
            </c:dLbl>
            <c:dLbl>
              <c:idx val="6"/>
              <c:layout>
                <c:manualLayout>
                  <c:x val="-1.8400988903500219E-2"/>
                  <c:y val="2.4042251175626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FC2-4493-BF33-27693D51E912}"/>
                </c:ext>
              </c:extLst>
            </c:dLbl>
            <c:dLbl>
              <c:idx val="7"/>
              <c:layout>
                <c:manualLayout>
                  <c:x val="-2.4037872478130662E-2"/>
                  <c:y val="-3.15543642895093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9027326422747624E-2"/>
                      <c:h val="4.08007739704844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7FC2-4493-BF33-27693D51E912}"/>
                </c:ext>
              </c:extLst>
            </c:dLbl>
            <c:dLbl>
              <c:idx val="8"/>
              <c:layout>
                <c:manualLayout>
                  <c:x val="-1.2764213090126335E-2"/>
                  <c:y val="2.3148140805531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FC2-4493-BF33-27693D51E912}"/>
                </c:ext>
              </c:extLst>
            </c:dLbl>
            <c:dLbl>
              <c:idx val="9"/>
              <c:layout>
                <c:manualLayout>
                  <c:x val="-2.6653022654756747E-2"/>
                  <c:y val="-3.0701490051783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FC2-4493-BF33-27693D51E912}"/>
                </c:ext>
              </c:extLst>
            </c:dLbl>
            <c:dLbl>
              <c:idx val="10"/>
              <c:layout>
                <c:manualLayout>
                  <c:x val="-5.00000000000001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FC2-4493-BF33-27693D51E9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'Homi uk'!$A$2:$A$12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'Homi uk'!$B$2:$B$12</c:f>
              <c:numCache>
                <c:formatCode>General</c:formatCode>
                <c:ptCount val="11"/>
                <c:pt idx="0">
                  <c:v>761</c:v>
                </c:pt>
                <c:pt idx="1">
                  <c:v>664</c:v>
                </c:pt>
                <c:pt idx="2">
                  <c:v>628</c:v>
                </c:pt>
                <c:pt idx="3">
                  <c:v>616</c:v>
                </c:pt>
                <c:pt idx="4">
                  <c:v>593</c:v>
                </c:pt>
                <c:pt idx="5">
                  <c:v>554</c:v>
                </c:pt>
                <c:pt idx="6">
                  <c:v>464</c:v>
                </c:pt>
                <c:pt idx="7">
                  <c:v>458</c:v>
                </c:pt>
                <c:pt idx="8">
                  <c:v>466</c:v>
                </c:pt>
                <c:pt idx="9">
                  <c:v>559</c:v>
                </c:pt>
                <c:pt idx="10">
                  <c:v>497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7FC2-4493-BF33-27693D51E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930112"/>
        <c:axId val="81952768"/>
      </c:lineChart>
      <c:catAx>
        <c:axId val="819301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952768"/>
        <c:crosses val="autoZero"/>
        <c:auto val="1"/>
        <c:lblAlgn val="ctr"/>
        <c:lblOffset val="100"/>
        <c:noMultiLvlLbl val="0"/>
      </c:catAx>
      <c:valAx>
        <c:axId val="819527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2.2454859617794535E-2"/>
              <c:y val="0.351110600065026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930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39035416202795"/>
          <c:y val="5.8501550942495824E-2"/>
          <c:w val="0.8296367016622922"/>
          <c:h val="0.74350320793234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'Meth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522719A-9027-4629-ADC5-684950331CC8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722C-4406-AD7E-3C13D213BAF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30F73D1-CE9F-4A2C-8974-03571D8DF99D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722C-4406-AD7E-3C13D213BAF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8FF75F60-0207-4578-83D4-7D6B6E26CE77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722C-4406-AD7E-3C13D213BAF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6B88AB6-004E-42DB-A774-EC2E01AF6657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722C-4406-AD7E-3C13D213BAF0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92241B6A-068C-4792-AC3C-239CCF84BA7F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722C-4406-AD7E-3C13D213BAF0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EC2A8D9E-7EAB-48B2-8251-F553393B7D1A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722C-4406-AD7E-3C13D213BA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'Meth gender'!$A$2:$A$7</c:f>
              <c:strCache>
                <c:ptCount val="6"/>
                <c:pt idx="0">
                  <c:v>Sharp instrument</c:v>
                </c:pt>
                <c:pt idx="1">
                  <c:v>Blunt instrument</c:v>
                </c:pt>
                <c:pt idx="2">
                  <c:v>Hitting and kicking</c:v>
                </c:pt>
                <c:pt idx="3">
                  <c:v>Strangulation</c:v>
                </c:pt>
                <c:pt idx="4">
                  <c:v>Firearm</c:v>
                </c:pt>
                <c:pt idx="5">
                  <c:v>Other methods</c:v>
                </c:pt>
              </c:strCache>
            </c:strRef>
          </c:cat>
          <c:val>
            <c:numRef>
              <c:f>'Meth gender'!$B$2:$B$7</c:f>
              <c:numCache>
                <c:formatCode>General</c:formatCode>
                <c:ptCount val="6"/>
                <c:pt idx="0">
                  <c:v>2275</c:v>
                </c:pt>
                <c:pt idx="1">
                  <c:v>500</c:v>
                </c:pt>
                <c:pt idx="2">
                  <c:v>855</c:v>
                </c:pt>
                <c:pt idx="3">
                  <c:v>281</c:v>
                </c:pt>
                <c:pt idx="4">
                  <c:v>348</c:v>
                </c:pt>
                <c:pt idx="5">
                  <c:v>682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'Meth gender'!$D$2:$D$9</c15:f>
                <c15:dlblRangeCache>
                  <c:ptCount val="8"/>
                  <c:pt idx="0">
                    <c:v>46%</c:v>
                  </c:pt>
                  <c:pt idx="1">
                    <c:v>10%</c:v>
                  </c:pt>
                  <c:pt idx="2">
                    <c:v>17%</c:v>
                  </c:pt>
                  <c:pt idx="3">
                    <c:v>6%</c:v>
                  </c:pt>
                  <c:pt idx="4">
                    <c:v>7%</c:v>
                  </c:pt>
                  <c:pt idx="5">
                    <c:v>14%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722C-4406-AD7E-3C13D213BAF0}"/>
            </c:ext>
          </c:extLst>
        </c:ser>
        <c:ser>
          <c:idx val="1"/>
          <c:order val="1"/>
          <c:tx>
            <c:strRef>
              <c:f>'Meth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9C5B37C5-C929-4265-BFFF-103D1A1269C4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22C-4406-AD7E-3C13D213BAF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929E9E7-FA19-49EB-8A49-4EF99AFCBF0A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722C-4406-AD7E-3C13D213BAF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86E0E252-0A3B-4A93-987C-E783635FF7C8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722C-4406-AD7E-3C13D213BAF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AB29AAB-E686-4390-A234-4345BFBA85B0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722C-4406-AD7E-3C13D213BAF0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55E5A116-350A-4AD7-A26B-B5BF76CB18B7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722C-4406-AD7E-3C13D213BAF0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BEABEFD-D71C-48B9-AD12-76F7A2E504A3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722C-4406-AD7E-3C13D213BA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'Meth gender'!$A$2:$A$7</c:f>
              <c:strCache>
                <c:ptCount val="6"/>
                <c:pt idx="0">
                  <c:v>Sharp instrument</c:v>
                </c:pt>
                <c:pt idx="1">
                  <c:v>Blunt instrument</c:v>
                </c:pt>
                <c:pt idx="2">
                  <c:v>Hitting and kicking</c:v>
                </c:pt>
                <c:pt idx="3">
                  <c:v>Strangulation</c:v>
                </c:pt>
                <c:pt idx="4">
                  <c:v>Firearm</c:v>
                </c:pt>
                <c:pt idx="5">
                  <c:v>Other methods</c:v>
                </c:pt>
              </c:strCache>
            </c:strRef>
          </c:cat>
          <c:val>
            <c:numRef>
              <c:f>'Meth gender'!$C$2:$C$7</c:f>
              <c:numCache>
                <c:formatCode>General</c:formatCode>
                <c:ptCount val="6"/>
                <c:pt idx="0">
                  <c:v>201</c:v>
                </c:pt>
                <c:pt idx="1">
                  <c:v>45</c:v>
                </c:pt>
                <c:pt idx="2">
                  <c:v>46</c:v>
                </c:pt>
                <c:pt idx="3">
                  <c:v>18</c:v>
                </c:pt>
                <c:pt idx="4">
                  <c:v>8</c:v>
                </c:pt>
                <c:pt idx="5">
                  <c:v>140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'Meth gender'!$E$2:$E$9</c15:f>
                <c15:dlblRangeCache>
                  <c:ptCount val="8"/>
                  <c:pt idx="0">
                    <c:v>44%</c:v>
                  </c:pt>
                  <c:pt idx="1">
                    <c:v>10%</c:v>
                  </c:pt>
                  <c:pt idx="2">
                    <c:v>10%</c:v>
                  </c:pt>
                  <c:pt idx="3">
                    <c:v>4%</c:v>
                  </c:pt>
                  <c:pt idx="4">
                    <c:v>2%</c:v>
                  </c:pt>
                  <c:pt idx="5">
                    <c:v>31%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722C-4406-AD7E-3C13D213B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094976"/>
        <c:axId val="86096896"/>
      </c:barChart>
      <c:catAx>
        <c:axId val="860949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Age-groups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96896"/>
        <c:crosses val="autoZero"/>
        <c:auto val="1"/>
        <c:lblAlgn val="ctr"/>
        <c:lblOffset val="100"/>
        <c:noMultiLvlLbl val="0"/>
      </c:catAx>
      <c:valAx>
        <c:axId val="860968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7.0612666343358416E-2"/>
              <c:y val="0.32883554370182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94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98848922804953"/>
          <c:y val="9.0224588403722245E-2"/>
          <c:w val="0.23343503937007873"/>
          <c:h val="0.156251093613298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04794473304945"/>
          <c:y val="5.0925925925925923E-2"/>
          <c:w val="0.85561872193361721"/>
          <c:h val="0.825610473389621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Manslt!$B$1</c:f>
              <c:strCache>
                <c:ptCount val="1"/>
                <c:pt idx="0">
                  <c:v>homi</c:v>
                </c:pt>
              </c:strCache>
            </c:strRef>
          </c:tx>
          <c:spPr>
            <a:solidFill>
              <a:schemeClr val="accent1"/>
            </a:solidFill>
            <a:ln w="9525" cap="sq">
              <a:solidFill>
                <a:schemeClr val="accent1"/>
              </a:solidFill>
              <a:bevel/>
            </a:ln>
            <a:effectLst/>
          </c:spPr>
          <c:invertIfNegative val="0"/>
          <c:dLbls>
            <c:dLbl>
              <c:idx val="0"/>
              <c:layout>
                <c:manualLayout>
                  <c:x val="-1.5623292964014017E-2"/>
                  <c:y val="-1.7942414456257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58-4806-BA1C-89B7A7E14B51}"/>
                </c:ext>
              </c:extLst>
            </c:dLbl>
            <c:dLbl>
              <c:idx val="1"/>
              <c:layout>
                <c:manualLayout>
                  <c:x val="-7.8257191201353635E-3"/>
                  <c:y val="-1.8625192012288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58-4806-BA1C-89B7A7E14B51}"/>
                </c:ext>
              </c:extLst>
            </c:dLbl>
            <c:dLbl>
              <c:idx val="2"/>
              <c:layout>
                <c:manualLayout>
                  <c:x val="-5.7106598984771571E-3"/>
                  <c:y val="-1.4784946236559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58-4806-BA1C-89B7A7E14B51}"/>
                </c:ext>
              </c:extLst>
            </c:dLbl>
            <c:dLbl>
              <c:idx val="3"/>
              <c:layout>
                <c:manualLayout>
                  <c:x val="-2.8060340807652849E-3"/>
                  <c:y val="-9.3659663509803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58-4806-BA1C-89B7A7E14B51}"/>
                </c:ext>
              </c:extLst>
            </c:dLbl>
            <c:dLbl>
              <c:idx val="4"/>
              <c:layout>
                <c:manualLayout>
                  <c:x val="-2.8145276256711567E-5"/>
                  <c:y val="-8.959565538178695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658-4806-BA1C-89B7A7E14B51}"/>
                </c:ext>
              </c:extLst>
            </c:dLbl>
            <c:dLbl>
              <c:idx val="5"/>
              <c:layout>
                <c:manualLayout>
                  <c:x val="-8.6152857161890303E-3"/>
                  <c:y val="-3.26420890937019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58-4806-BA1C-89B7A7E14B51}"/>
                </c:ext>
              </c:extLst>
            </c:dLbl>
            <c:dLbl>
              <c:idx val="6"/>
              <c:layout>
                <c:manualLayout>
                  <c:x val="-7.8257191201353635E-3"/>
                  <c:y val="-5.7603686635944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658-4806-BA1C-89B7A7E14B51}"/>
                </c:ext>
              </c:extLst>
            </c:dLbl>
            <c:dLbl>
              <c:idx val="7"/>
              <c:layout>
                <c:manualLayout>
                  <c:x val="-6.2464193879317609E-3"/>
                  <c:y val="-4.7362023295475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58-4806-BA1C-89B7A7E14B51}"/>
                </c:ext>
              </c:extLst>
            </c:dLbl>
            <c:dLbl>
              <c:idx val="8"/>
              <c:layout>
                <c:manualLayout>
                  <c:x val="-5.1749004090224761E-3"/>
                  <c:y val="1.067406896718555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658-4806-BA1C-89B7A7E14B51}"/>
                </c:ext>
              </c:extLst>
            </c:dLbl>
            <c:dLbl>
              <c:idx val="9"/>
              <c:layout>
                <c:manualLayout>
                  <c:x val="-4.2582637195731242E-3"/>
                  <c:y val="-1.067406896718555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658-4806-BA1C-89B7A7E14B51}"/>
                </c:ext>
              </c:extLst>
            </c:dLbl>
            <c:dLbl>
              <c:idx val="10"/>
              <c:layout>
                <c:manualLayout>
                  <c:x val="-3.4686971235194587E-3"/>
                  <c:y val="3.26420890937016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658-4806-BA1C-89B7A7E14B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Manslt!$A$2:$A$12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Manslt!$B$2:$B$12</c:f>
              <c:numCache>
                <c:formatCode>General</c:formatCode>
                <c:ptCount val="11"/>
                <c:pt idx="0">
                  <c:v>35</c:v>
                </c:pt>
                <c:pt idx="1">
                  <c:v>26</c:v>
                </c:pt>
                <c:pt idx="2">
                  <c:v>30</c:v>
                </c:pt>
                <c:pt idx="3">
                  <c:v>31</c:v>
                </c:pt>
                <c:pt idx="4">
                  <c:v>34</c:v>
                </c:pt>
                <c:pt idx="5">
                  <c:v>32</c:v>
                </c:pt>
                <c:pt idx="6">
                  <c:v>24</c:v>
                </c:pt>
                <c:pt idx="7">
                  <c:v>25</c:v>
                </c:pt>
                <c:pt idx="8">
                  <c:v>27</c:v>
                </c:pt>
                <c:pt idx="9">
                  <c:v>24</c:v>
                </c:pt>
                <c:pt idx="10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3658-4806-BA1C-89B7A7E14B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203392"/>
        <c:axId val="86238336"/>
      </c:barChart>
      <c:catAx>
        <c:axId val="862033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 of conviction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238336"/>
        <c:crosses val="autoZero"/>
        <c:auto val="1"/>
        <c:lblAlgn val="ctr"/>
        <c:lblOffset val="100"/>
        <c:noMultiLvlLbl val="0"/>
      </c:catAx>
      <c:valAx>
        <c:axId val="862383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5.9579687078186158E-2"/>
              <c:y val="0.3339977692833253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20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58092738407699"/>
          <c:y val="5.0925925925925923E-2"/>
          <c:w val="0.85408573928258968"/>
          <c:h val="0.79537839020122481"/>
        </c:manualLayout>
      </c:layout>
      <c:lineChart>
        <c:grouping val="standard"/>
        <c:varyColors val="0"/>
        <c:ser>
          <c:idx val="0"/>
          <c:order val="0"/>
          <c:tx>
            <c:strRef>
              <c:f>'Homi pt uk'!$B$1</c:f>
              <c:strCache>
                <c:ptCount val="1"/>
                <c:pt idx="0">
                  <c:v>homi</c:v>
                </c:pt>
              </c:strCache>
            </c:strRef>
          </c:tx>
          <c:spPr>
            <a:ln w="9525" cap="sq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0"/>
            <c:marker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  <a:prstDash val="sysDash"/>
                </a:ln>
                <a:effectLst/>
              </c:spPr>
            </c:marker>
            <c:bubble3D val="0"/>
            <c:spPr>
              <a:ln w="9525" cap="sq">
                <a:solidFill>
                  <a:schemeClr val="accent1"/>
                </a:solidFill>
                <a:prstDash val="sysDash"/>
                <a:beve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9A1-488C-BC2B-8B18E24162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'Homi pt uk'!$A$2:$A$12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'Homi pt uk'!$B$2:$B$12</c:f>
              <c:numCache>
                <c:formatCode>General</c:formatCode>
                <c:ptCount val="11"/>
                <c:pt idx="0">
                  <c:v>71</c:v>
                </c:pt>
                <c:pt idx="1">
                  <c:v>65</c:v>
                </c:pt>
                <c:pt idx="2">
                  <c:v>82</c:v>
                </c:pt>
                <c:pt idx="3">
                  <c:v>84</c:v>
                </c:pt>
                <c:pt idx="4">
                  <c:v>78</c:v>
                </c:pt>
                <c:pt idx="5">
                  <c:v>54</c:v>
                </c:pt>
                <c:pt idx="6">
                  <c:v>51</c:v>
                </c:pt>
                <c:pt idx="7">
                  <c:v>48</c:v>
                </c:pt>
                <c:pt idx="8">
                  <c:v>49</c:v>
                </c:pt>
                <c:pt idx="9">
                  <c:v>46</c:v>
                </c:pt>
                <c:pt idx="10">
                  <c:v>36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09A1-488C-BC2B-8B18E2416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793216"/>
        <c:axId val="82795136"/>
      </c:lineChart>
      <c:catAx>
        <c:axId val="82793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95136"/>
        <c:crosses val="autoZero"/>
        <c:auto val="1"/>
        <c:lblAlgn val="ctr"/>
        <c:lblOffset val="100"/>
        <c:noMultiLvlLbl val="0"/>
      </c:catAx>
      <c:valAx>
        <c:axId val="827951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5.0270081496507218E-2"/>
              <c:y val="0.3333304202791203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9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04794473304945"/>
          <c:y val="5.0925925925925923E-2"/>
          <c:w val="0.85561872193361721"/>
          <c:h val="0.82561047338962146"/>
        </c:manualLayout>
      </c:layout>
      <c:lineChart>
        <c:grouping val="standard"/>
        <c:varyColors val="0"/>
        <c:ser>
          <c:idx val="0"/>
          <c:order val="0"/>
          <c:tx>
            <c:strRef>
              <c:f>'Eng hom'!$B$1</c:f>
              <c:strCache>
                <c:ptCount val="1"/>
                <c:pt idx="0">
                  <c:v>homi</c:v>
                </c:pt>
              </c:strCache>
            </c:strRef>
          </c:tx>
          <c:spPr>
            <a:ln w="9525" cap="sq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'Eng hom'!$A$2:$A$12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'Eng hom'!$B$2:$B$12</c:f>
              <c:numCache>
                <c:formatCode>General</c:formatCode>
                <c:ptCount val="11"/>
                <c:pt idx="0">
                  <c:v>604</c:v>
                </c:pt>
                <c:pt idx="1">
                  <c:v>528</c:v>
                </c:pt>
                <c:pt idx="2">
                  <c:v>502</c:v>
                </c:pt>
                <c:pt idx="3">
                  <c:v>501</c:v>
                </c:pt>
                <c:pt idx="4">
                  <c:v>488</c:v>
                </c:pt>
                <c:pt idx="5">
                  <c:v>470</c:v>
                </c:pt>
                <c:pt idx="6">
                  <c:v>401</c:v>
                </c:pt>
                <c:pt idx="7">
                  <c:v>390</c:v>
                </c:pt>
                <c:pt idx="8">
                  <c:v>405</c:v>
                </c:pt>
                <c:pt idx="9">
                  <c:v>490</c:v>
                </c:pt>
                <c:pt idx="10">
                  <c:v>424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9A07-4FCF-8D22-ABD8007A08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916672"/>
        <c:axId val="83927040"/>
      </c:lineChart>
      <c:catAx>
        <c:axId val="839166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27040"/>
        <c:crosses val="autoZero"/>
        <c:auto val="1"/>
        <c:lblAlgn val="ctr"/>
        <c:lblOffset val="100"/>
        <c:noMultiLvlLbl val="0"/>
      </c:catAx>
      <c:valAx>
        <c:axId val="839270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4.2438940776942005E-2"/>
              <c:y val="0.3411751003521774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1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58092738407699"/>
          <c:y val="5.0925925925925923E-2"/>
          <c:w val="0.85408573928258968"/>
          <c:h val="0.79537839020122481"/>
        </c:manualLayout>
      </c:layout>
      <c:lineChart>
        <c:grouping val="standard"/>
        <c:varyColors val="0"/>
        <c:ser>
          <c:idx val="0"/>
          <c:order val="0"/>
          <c:tx>
            <c:strRef>
              <c:f>'Eng pt uk'!$B$1</c:f>
              <c:strCache>
                <c:ptCount val="1"/>
                <c:pt idx="0">
                  <c:v>homi</c:v>
                </c:pt>
              </c:strCache>
            </c:strRef>
          </c:tx>
          <c:spPr>
            <a:ln w="9525" cap="sq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0"/>
            <c:marker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  <a:prstDash val="sysDash"/>
                </a:ln>
                <a:effectLst/>
              </c:spPr>
            </c:marker>
            <c:bubble3D val="0"/>
            <c:spPr>
              <a:ln w="9525" cap="sq">
                <a:solidFill>
                  <a:schemeClr val="accent1"/>
                </a:solidFill>
                <a:prstDash val="sysDash"/>
                <a:beve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7C-40BD-8401-EA56E7A44E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'Eng pt uk'!$A$2:$A$12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'Eng pt uk'!$B$2:$B$12</c:f>
              <c:numCache>
                <c:formatCode>General</c:formatCode>
                <c:ptCount val="11"/>
                <c:pt idx="0">
                  <c:v>45</c:v>
                </c:pt>
                <c:pt idx="1">
                  <c:v>53</c:v>
                </c:pt>
                <c:pt idx="2">
                  <c:v>63</c:v>
                </c:pt>
                <c:pt idx="3">
                  <c:v>59</c:v>
                </c:pt>
                <c:pt idx="4">
                  <c:v>61</c:v>
                </c:pt>
                <c:pt idx="5">
                  <c:v>45</c:v>
                </c:pt>
                <c:pt idx="6">
                  <c:v>42</c:v>
                </c:pt>
                <c:pt idx="7">
                  <c:v>41</c:v>
                </c:pt>
                <c:pt idx="8">
                  <c:v>42</c:v>
                </c:pt>
                <c:pt idx="9">
                  <c:v>36</c:v>
                </c:pt>
                <c:pt idx="10">
                  <c:v>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3A7C-40BD-8401-EA56E7A44E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049728"/>
        <c:axId val="85051648"/>
      </c:lineChart>
      <c:catAx>
        <c:axId val="85049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51648"/>
        <c:crosses val="autoZero"/>
        <c:auto val="1"/>
        <c:lblAlgn val="ctr"/>
        <c:lblOffset val="100"/>
        <c:noMultiLvlLbl val="0"/>
      </c:catAx>
      <c:valAx>
        <c:axId val="85051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5.1048929949642913E-2"/>
              <c:y val="0.3311870511151467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4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04794473304945"/>
          <c:y val="5.0925925925925923E-2"/>
          <c:w val="0.85561872193361721"/>
          <c:h val="0.82561047338962146"/>
        </c:manualLayout>
      </c:layout>
      <c:lineChart>
        <c:grouping val="standard"/>
        <c:varyColors val="0"/>
        <c:ser>
          <c:idx val="0"/>
          <c:order val="0"/>
          <c:tx>
            <c:strRef>
              <c:f>'Scot hom'!$B$1</c:f>
              <c:strCache>
                <c:ptCount val="1"/>
                <c:pt idx="0">
                  <c:v>homi</c:v>
                </c:pt>
              </c:strCache>
            </c:strRef>
          </c:tx>
          <c:spPr>
            <a:ln w="9525" cap="sq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'Scot hom'!$A$2:$A$12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'Scot hom'!$B$2:$B$12</c:f>
              <c:numCache>
                <c:formatCode>General</c:formatCode>
                <c:ptCount val="11"/>
                <c:pt idx="0">
                  <c:v>106</c:v>
                </c:pt>
                <c:pt idx="1">
                  <c:v>90</c:v>
                </c:pt>
                <c:pt idx="2">
                  <c:v>81</c:v>
                </c:pt>
                <c:pt idx="3">
                  <c:v>73</c:v>
                </c:pt>
                <c:pt idx="4">
                  <c:v>66</c:v>
                </c:pt>
                <c:pt idx="5">
                  <c:v>47</c:v>
                </c:pt>
                <c:pt idx="6">
                  <c:v>43</c:v>
                </c:pt>
                <c:pt idx="7">
                  <c:v>38</c:v>
                </c:pt>
                <c:pt idx="8">
                  <c:v>37</c:v>
                </c:pt>
                <c:pt idx="9">
                  <c:v>40</c:v>
                </c:pt>
                <c:pt idx="10">
                  <c:v>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2579-4DD2-B0CC-FE803AC1A0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140992"/>
        <c:axId val="85142912"/>
      </c:lineChart>
      <c:catAx>
        <c:axId val="851409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142912"/>
        <c:crosses val="autoZero"/>
        <c:auto val="1"/>
        <c:lblAlgn val="ctr"/>
        <c:lblOffset val="100"/>
        <c:noMultiLvlLbl val="0"/>
      </c:catAx>
      <c:valAx>
        <c:axId val="851429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3.1422826137338121E-2"/>
              <c:y val="0.351710872970423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14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04794473304945"/>
          <c:y val="5.0925925925925923E-2"/>
          <c:w val="0.85561872193361721"/>
          <c:h val="0.82561047338962146"/>
        </c:manualLayout>
      </c:layout>
      <c:lineChart>
        <c:grouping val="standard"/>
        <c:varyColors val="0"/>
        <c:ser>
          <c:idx val="0"/>
          <c:order val="0"/>
          <c:tx>
            <c:strRef>
              <c:f>'Wales hom'!$B$1</c:f>
              <c:strCache>
                <c:ptCount val="1"/>
                <c:pt idx="0">
                  <c:v>homi</c:v>
                </c:pt>
              </c:strCache>
            </c:strRef>
          </c:tx>
          <c:spPr>
            <a:ln w="9525" cap="sq">
              <a:solidFill>
                <a:schemeClr val="accent1"/>
              </a:solidFill>
              <a:bevel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888888888888889E-2"/>
                  <c:y val="-6.018518518518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F42-42E5-9AD4-74EEA3641A2B}"/>
                </c:ext>
              </c:extLst>
            </c:dLbl>
            <c:dLbl>
              <c:idx val="1"/>
              <c:layout>
                <c:manualLayout>
                  <c:x val="-4.1666666666666692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42-42E5-9AD4-74EEA3641A2B}"/>
                </c:ext>
              </c:extLst>
            </c:dLbl>
            <c:dLbl>
              <c:idx val="2"/>
              <c:layout>
                <c:manualLayout>
                  <c:x val="-4.166666666666672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42-42E5-9AD4-74EEA3641A2B}"/>
                </c:ext>
              </c:extLst>
            </c:dLbl>
            <c:dLbl>
              <c:idx val="3"/>
              <c:layout>
                <c:manualLayout>
                  <c:x val="-4.7222222222222276E-2"/>
                  <c:y val="-3.2407407407407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F42-42E5-9AD4-74EEA3641A2B}"/>
                </c:ext>
              </c:extLst>
            </c:dLbl>
            <c:dLbl>
              <c:idx val="4"/>
              <c:layout>
                <c:manualLayout>
                  <c:x val="-4.4444444444444495E-2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F42-42E5-9AD4-74EEA3641A2B}"/>
                </c:ext>
              </c:extLst>
            </c:dLbl>
            <c:dLbl>
              <c:idx val="5"/>
              <c:layout>
                <c:manualLayout>
                  <c:x val="-3.6111111111111108E-2"/>
                  <c:y val="-4.1666666666666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F42-42E5-9AD4-74EEA3641A2B}"/>
                </c:ext>
              </c:extLst>
            </c:dLbl>
            <c:dLbl>
              <c:idx val="6"/>
              <c:layout>
                <c:manualLayout>
                  <c:x val="-4.1666666666666664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42-42E5-9AD4-74EEA3641A2B}"/>
                </c:ext>
              </c:extLst>
            </c:dLbl>
            <c:dLbl>
              <c:idx val="7"/>
              <c:layout>
                <c:manualLayout>
                  <c:x val="-5.2777777777777778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F42-42E5-9AD4-74EEA3641A2B}"/>
                </c:ext>
              </c:extLst>
            </c:dLbl>
            <c:dLbl>
              <c:idx val="8"/>
              <c:layout>
                <c:manualLayout>
                  <c:x val="-3.0555555555555659E-2"/>
                  <c:y val="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F42-42E5-9AD4-74EEA3641A2B}"/>
                </c:ext>
              </c:extLst>
            </c:dLbl>
            <c:dLbl>
              <c:idx val="9"/>
              <c:layout>
                <c:manualLayout>
                  <c:x val="-4.4444444444444543E-2"/>
                  <c:y val="-2.3148148148148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F42-42E5-9AD4-74EEA3641A2B}"/>
                </c:ext>
              </c:extLst>
            </c:dLbl>
            <c:dLbl>
              <c:idx val="10"/>
              <c:layout>
                <c:manualLayout>
                  <c:x val="-5.00000000000001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F42-42E5-9AD4-74EEA3641A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'Wales hom'!$A$2:$A$12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'Wales hom'!$B$2:$B$12</c:f>
              <c:numCache>
                <c:formatCode>General</c:formatCode>
                <c:ptCount val="11"/>
                <c:pt idx="0">
                  <c:v>27</c:v>
                </c:pt>
                <c:pt idx="1">
                  <c:v>27</c:v>
                </c:pt>
                <c:pt idx="2">
                  <c:v>20</c:v>
                </c:pt>
                <c:pt idx="3">
                  <c:v>25</c:v>
                </c:pt>
                <c:pt idx="4">
                  <c:v>17</c:v>
                </c:pt>
                <c:pt idx="5">
                  <c:v>20</c:v>
                </c:pt>
                <c:pt idx="6">
                  <c:v>20</c:v>
                </c:pt>
                <c:pt idx="7">
                  <c:v>30</c:v>
                </c:pt>
                <c:pt idx="8">
                  <c:v>24</c:v>
                </c:pt>
                <c:pt idx="9">
                  <c:v>29</c:v>
                </c:pt>
                <c:pt idx="10">
                  <c:v>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8F42-42E5-9AD4-74EEA3641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262208"/>
        <c:axId val="31264128"/>
      </c:lineChart>
      <c:catAx>
        <c:axId val="31262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64128"/>
        <c:crosses val="autoZero"/>
        <c:auto val="1"/>
        <c:lblAlgn val="ctr"/>
        <c:lblOffset val="100"/>
        <c:noMultiLvlLbl val="0"/>
      </c:catAx>
      <c:valAx>
        <c:axId val="312641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b="1"/>
                  <a:t>Number of homicides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62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81714785651792"/>
          <c:y val="5.0925925925925923E-2"/>
          <c:w val="0.8296367016622922"/>
          <c:h val="0.74350320793234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9C74EBC-3344-48FC-B5ED-4DB6F740D67B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CA7-402E-ACB3-C309CE9D3F82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4A976D8-8DB0-429F-8487-1161BAF0E1FA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CA7-402E-ACB3-C309CE9D3F82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380E2C0F-D038-4F0F-B08A-EAB4B7930758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CCA7-402E-ACB3-C309CE9D3F82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2DA45B5-7B28-41FF-8B76-5F80E512A383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CA7-402E-ACB3-C309CE9D3F82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03E23A1E-DD98-4EEB-AFF4-AF15ACA257E4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CCA7-402E-ACB3-C309CE9D3F82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D48499E6-6919-4384-9FEB-909C45A16A96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CCA7-402E-ACB3-C309CE9D3F82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34FD168C-B816-43CF-BA18-A15039DEC26A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CCA7-402E-ACB3-C309CE9D3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'Age gender'!$A$2:$A$8</c:f>
              <c:strCache>
                <c:ptCount val="7"/>
                <c:pt idx="0">
                  <c:v>&lt;25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'Age gender'!$B$2:$B$8</c:f>
              <c:numCache>
                <c:formatCode>General</c:formatCode>
                <c:ptCount val="7"/>
                <c:pt idx="0">
                  <c:v>2142</c:v>
                </c:pt>
                <c:pt idx="1">
                  <c:v>1553</c:v>
                </c:pt>
                <c:pt idx="2">
                  <c:v>965</c:v>
                </c:pt>
                <c:pt idx="3">
                  <c:v>633</c:v>
                </c:pt>
                <c:pt idx="4">
                  <c:v>203</c:v>
                </c:pt>
                <c:pt idx="5">
                  <c:v>53</c:v>
                </c:pt>
                <c:pt idx="6">
                  <c:v>32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'Age gender'!$D$2:$D$8</c15:f>
                <c15:dlblRangeCache>
                  <c:ptCount val="7"/>
                  <c:pt idx="0">
                    <c:v>38%</c:v>
                  </c:pt>
                  <c:pt idx="1">
                    <c:v>28%</c:v>
                  </c:pt>
                  <c:pt idx="2">
                    <c:v>17%</c:v>
                  </c:pt>
                  <c:pt idx="3">
                    <c:v>11%</c:v>
                  </c:pt>
                  <c:pt idx="4">
                    <c:v>4%</c:v>
                  </c:pt>
                  <c:pt idx="5">
                    <c:v>1%</c:v>
                  </c:pt>
                  <c:pt idx="6">
                    <c:v>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CCA7-402E-ACB3-C309CE9D3F82}"/>
            </c:ext>
          </c:extLst>
        </c:ser>
        <c:ser>
          <c:idx val="1"/>
          <c:order val="1"/>
          <c:tx>
            <c:strRef>
              <c:f>'Age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E135876D-7040-45C4-9B31-DC75FE6D17D3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CCA7-402E-ACB3-C309CE9D3F82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21909DA-E180-4499-8C5B-30F0A335E6A4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CCA7-402E-ACB3-C309CE9D3F82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C2A2AF60-4903-4AD4-A77C-C0009A8A451A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CCA7-402E-ACB3-C309CE9D3F82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6A3D994F-B7E9-401C-B25B-C4844BE2922A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CCA7-402E-ACB3-C309CE9D3F82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EFD76391-AE82-40FD-A14C-D773627D30CF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CCA7-402E-ACB3-C309CE9D3F82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3CEE08C2-C148-47B0-B654-4252F13DFE76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CCA7-402E-ACB3-C309CE9D3F82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2C3ADEAF-F975-4A77-A02C-90A5EF43E11D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CCA7-402E-ACB3-C309CE9D3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'Age gender'!$A$2:$A$8</c:f>
              <c:strCache>
                <c:ptCount val="7"/>
                <c:pt idx="0">
                  <c:v>&lt;25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'Age gender'!$C$2:$C$8</c:f>
              <c:numCache>
                <c:formatCode>General</c:formatCode>
                <c:ptCount val="7"/>
                <c:pt idx="0">
                  <c:v>146</c:v>
                </c:pt>
                <c:pt idx="1">
                  <c:v>161</c:v>
                </c:pt>
                <c:pt idx="2">
                  <c:v>136</c:v>
                </c:pt>
                <c:pt idx="3">
                  <c:v>68</c:v>
                </c:pt>
                <c:pt idx="4">
                  <c:v>27</c:v>
                </c:pt>
                <c:pt idx="5">
                  <c:v>9</c:v>
                </c:pt>
                <c:pt idx="6">
                  <c:v>2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'Age gender'!$E$2:$E$8</c15:f>
                <c15:dlblRangeCache>
                  <c:ptCount val="7"/>
                  <c:pt idx="0">
                    <c:v>27%</c:v>
                  </c:pt>
                  <c:pt idx="1">
                    <c:v>29%</c:v>
                  </c:pt>
                  <c:pt idx="2">
                    <c:v>25%</c:v>
                  </c:pt>
                  <c:pt idx="3">
                    <c:v>12%</c:v>
                  </c:pt>
                  <c:pt idx="4">
                    <c:v>5%</c:v>
                  </c:pt>
                  <c:pt idx="5">
                    <c:v>2%</c:v>
                  </c:pt>
                  <c:pt idx="6">
                    <c:v>&lt;1%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CCA7-402E-ACB3-C309CE9D3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465728"/>
        <c:axId val="85492480"/>
      </c:barChart>
      <c:catAx>
        <c:axId val="85465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Age-groups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92480"/>
        <c:crosses val="autoZero"/>
        <c:auto val="1"/>
        <c:lblAlgn val="ctr"/>
        <c:lblOffset val="100"/>
        <c:noMultiLvlLbl val="0"/>
      </c:catAx>
      <c:valAx>
        <c:axId val="854924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7.3493673184970174E-2"/>
              <c:y val="0.3076222223231813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6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98848922804953"/>
          <c:y val="9.0224588403722245E-2"/>
          <c:w val="0.23343503937007873"/>
          <c:h val="0.156251093613298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81714785651792"/>
          <c:y val="5.0925925925925923E-2"/>
          <c:w val="0.8296367016622922"/>
          <c:h val="0.74350320793234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'Rela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520EA51F-CB17-49A7-9CCE-57C543694153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AB23-4124-9306-27D7A6D809C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FFF981D-1C76-48DF-85EF-93663F5877FE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AB23-4124-9306-27D7A6D809C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128AB0AA-EB43-41FC-BF17-B7C3B340660C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AB23-4124-9306-27D7A6D809C9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7DB117A-22D4-4124-959F-2042B6F58AF7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AB23-4124-9306-27D7A6D809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'Rela gender'!$A$2:$A$5</c:f>
              <c:strCache>
                <c:ptCount val="4"/>
                <c:pt idx="0">
                  <c:v>Family</c:v>
                </c:pt>
                <c:pt idx="1">
                  <c:v>Spouse</c:v>
                </c:pt>
                <c:pt idx="2">
                  <c:v>Aquaintance</c:v>
                </c:pt>
                <c:pt idx="3">
                  <c:v>Stranger</c:v>
                </c:pt>
              </c:strCache>
            </c:strRef>
          </c:cat>
          <c:val>
            <c:numRef>
              <c:f>'Rela gender'!$B$2:$B$5</c:f>
              <c:numCache>
                <c:formatCode>General</c:formatCode>
                <c:ptCount val="4"/>
                <c:pt idx="0">
                  <c:v>471</c:v>
                </c:pt>
                <c:pt idx="1">
                  <c:v>769</c:v>
                </c:pt>
                <c:pt idx="2">
                  <c:v>2072</c:v>
                </c:pt>
                <c:pt idx="3">
                  <c:v>1160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'Rela gender'!$D$2:$D$5</c15:f>
                <c15:dlblRangeCache>
                  <c:ptCount val="4"/>
                  <c:pt idx="0">
                    <c:v>11%</c:v>
                  </c:pt>
                  <c:pt idx="1">
                    <c:v>17%</c:v>
                  </c:pt>
                  <c:pt idx="2">
                    <c:v>46%</c:v>
                  </c:pt>
                  <c:pt idx="3">
                    <c:v>26%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AB23-4124-9306-27D7A6D809C9}"/>
            </c:ext>
          </c:extLst>
        </c:ser>
        <c:ser>
          <c:idx val="1"/>
          <c:order val="1"/>
          <c:tx>
            <c:strRef>
              <c:f>'Rela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CB5870FD-3D96-4D79-8AD0-FE9E8AE7E9A7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AB23-4124-9306-27D7A6D809C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666B623-F287-466A-804D-0D5DB18C26E0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AB23-4124-9306-27D7A6D809C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CE26436E-44DC-42D7-9357-A1A5199EEC15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AB23-4124-9306-27D7A6D809C9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DCB7D6F-9403-4022-988D-FA1C0301E580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AB23-4124-9306-27D7A6D809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'Rela gender'!$A$2:$A$5</c:f>
              <c:strCache>
                <c:ptCount val="4"/>
                <c:pt idx="0">
                  <c:v>Family</c:v>
                </c:pt>
                <c:pt idx="1">
                  <c:v>Spouse</c:v>
                </c:pt>
                <c:pt idx="2">
                  <c:v>Aquaintance</c:v>
                </c:pt>
                <c:pt idx="3">
                  <c:v>Stranger</c:v>
                </c:pt>
              </c:strCache>
            </c:strRef>
          </c:cat>
          <c:val>
            <c:numRef>
              <c:f>'Rela gender'!$C$2:$C$5</c:f>
              <c:numCache>
                <c:formatCode>General</c:formatCode>
                <c:ptCount val="4"/>
                <c:pt idx="0">
                  <c:v>146</c:v>
                </c:pt>
                <c:pt idx="1">
                  <c:v>118</c:v>
                </c:pt>
                <c:pt idx="2">
                  <c:v>147</c:v>
                </c:pt>
                <c:pt idx="3">
                  <c:v>32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'Rela gender'!$E$2:$E$5</c15:f>
                <c15:dlblRangeCache>
                  <c:ptCount val="4"/>
                  <c:pt idx="0">
                    <c:v>33%</c:v>
                  </c:pt>
                  <c:pt idx="1">
                    <c:v>27%</c:v>
                  </c:pt>
                  <c:pt idx="2">
                    <c:v>33%</c:v>
                  </c:pt>
                  <c:pt idx="3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AB23-4124-9306-27D7A6D80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899136"/>
        <c:axId val="85929984"/>
      </c:barChart>
      <c:catAx>
        <c:axId val="858991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Relationship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929984"/>
        <c:crosses val="autoZero"/>
        <c:auto val="1"/>
        <c:lblAlgn val="ctr"/>
        <c:lblOffset val="100"/>
        <c:noMultiLvlLbl val="0"/>
      </c:catAx>
      <c:valAx>
        <c:axId val="859299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Number of homicides</a:t>
                </a:r>
              </a:p>
            </c:rich>
          </c:tx>
          <c:layout>
            <c:manualLayout>
              <c:xMode val="edge"/>
              <c:yMode val="edge"/>
              <c:x val="7.6910427434878803E-2"/>
              <c:y val="0.2919891424985795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89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597388038195787"/>
          <c:y val="8.5080615681726174E-2"/>
          <c:w val="0.18959005205491827"/>
          <c:h val="0.115099180588321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39035416202795"/>
          <c:y val="5.8501550942495824E-2"/>
          <c:w val="0.8296367016622922"/>
          <c:h val="0.74350320793234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'Age vic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D6D68EC-1E4D-4400-B614-01D2A3C4D241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1FB2-4632-A5A0-EE55CE1192B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4C6D404-1EA2-4B03-8E33-70CCB0B11671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FB2-4632-A5A0-EE55CE1192B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960A046-8AE6-4D4F-B379-4C065CBD8E7F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FB2-4632-A5A0-EE55CE1192B6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73ED0230-1AB0-4FDC-A932-7519C7769C5F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FB2-4632-A5A0-EE55CE1192B6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11DC05D1-B334-4C76-B201-7AE8C5276D93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FB2-4632-A5A0-EE55CE1192B6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211C90A1-D59A-4BA6-901B-6F80FDA1E3C7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FB2-4632-A5A0-EE55CE1192B6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C3BAC3BF-731E-4430-9CC2-22A9689C25C7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FB2-4632-A5A0-EE55CE1192B6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CF3B607A-5F7E-4467-BE39-DE083D316F49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FB2-4632-A5A0-EE55CE1192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'Age vic gender'!$A$2:$A$9</c:f>
              <c:strCache>
                <c:ptCount val="8"/>
                <c:pt idx="0">
                  <c:v>0-14</c:v>
                </c:pt>
                <c:pt idx="1">
                  <c:v>15-25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'Age vic gender'!$B$2:$B$9</c:f>
              <c:numCache>
                <c:formatCode>General</c:formatCode>
                <c:ptCount val="8"/>
                <c:pt idx="0">
                  <c:v>198</c:v>
                </c:pt>
                <c:pt idx="1">
                  <c:v>1324</c:v>
                </c:pt>
                <c:pt idx="2">
                  <c:v>1186</c:v>
                </c:pt>
                <c:pt idx="3">
                  <c:v>1154</c:v>
                </c:pt>
                <c:pt idx="4">
                  <c:v>876</c:v>
                </c:pt>
                <c:pt idx="5">
                  <c:v>469</c:v>
                </c:pt>
                <c:pt idx="6">
                  <c:v>213</c:v>
                </c:pt>
                <c:pt idx="7">
                  <c:v>196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'Age vic gender'!$D$2:$D$9</c15:f>
                <c15:dlblRangeCache>
                  <c:ptCount val="8"/>
                  <c:pt idx="0">
                    <c:v>4%</c:v>
                  </c:pt>
                  <c:pt idx="1">
                    <c:v>24%</c:v>
                  </c:pt>
                  <c:pt idx="2">
                    <c:v>21%</c:v>
                  </c:pt>
                  <c:pt idx="3">
                    <c:v>21%</c:v>
                  </c:pt>
                  <c:pt idx="4">
                    <c:v>16%</c:v>
                  </c:pt>
                  <c:pt idx="5">
                    <c:v>8%</c:v>
                  </c:pt>
                  <c:pt idx="6">
                    <c:v>4%</c:v>
                  </c:pt>
                  <c:pt idx="7">
                    <c:v>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1FB2-4632-A5A0-EE55CE1192B6}"/>
            </c:ext>
          </c:extLst>
        </c:ser>
        <c:ser>
          <c:idx val="1"/>
          <c:order val="1"/>
          <c:tx>
            <c:strRef>
              <c:f>'Age vic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AA3F70B2-64DD-4A8B-9FC8-CAD63A5ED502}" type="CELLRANGE">
                      <a:rPr lang="en-US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1FB2-4632-A5A0-EE55CE1192B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9E41B2A-F7BB-469C-B2A0-69575A25D11B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FB2-4632-A5A0-EE55CE1192B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53C65820-2FE4-44A7-847D-450846B59AA6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1FB2-4632-A5A0-EE55CE1192B6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D1F0998-582C-4E5E-B625-E7A28367C042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1FB2-4632-A5A0-EE55CE1192B6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9355DF9D-3D16-4E62-B8BB-4304F29B32C6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1FB2-4632-A5A0-EE55CE1192B6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D6D75761-757B-4539-8620-95D2824C67AE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1FB2-4632-A5A0-EE55CE1192B6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2C7D1DFB-7153-4E7D-B8F6-6E3AF4B71018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1FB2-4632-A5A0-EE55CE1192B6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58BCB99B-1E49-4256-B40D-55CAC5EEC34D}" type="CELLRANGE">
                      <a:rPr lang="hr-HR"/>
                      <a:pPr/>
                      <a:t>[CELLRANGE]</a:t>
                    </a:fld>
                    <a:endParaRPr lang="hr-H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1FB2-4632-A5A0-EE55CE1192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vic gender'!$A$2:$A$9</c:f>
              <c:strCache>
                <c:ptCount val="8"/>
                <c:pt idx="0">
                  <c:v>0-14</c:v>
                </c:pt>
                <c:pt idx="1">
                  <c:v>15-25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'Age vic gender'!$C$2:$C$9</c:f>
              <c:numCache>
                <c:formatCode>General</c:formatCode>
                <c:ptCount val="8"/>
                <c:pt idx="0">
                  <c:v>112</c:v>
                </c:pt>
                <c:pt idx="1">
                  <c:v>67</c:v>
                </c:pt>
                <c:pt idx="2">
                  <c:v>69</c:v>
                </c:pt>
                <c:pt idx="3">
                  <c:v>95</c:v>
                </c:pt>
                <c:pt idx="4">
                  <c:v>87</c:v>
                </c:pt>
                <c:pt idx="5">
                  <c:v>56</c:v>
                </c:pt>
                <c:pt idx="6">
                  <c:v>30</c:v>
                </c:pt>
                <c:pt idx="7">
                  <c:v>39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'Age vic gender'!$E$2:$E$9</c15:f>
                <c15:dlblRangeCache>
                  <c:ptCount val="8"/>
                  <c:pt idx="0">
                    <c:v>20%</c:v>
                  </c:pt>
                  <c:pt idx="1">
                    <c:v>12%</c:v>
                  </c:pt>
                  <c:pt idx="2">
                    <c:v>12%</c:v>
                  </c:pt>
                  <c:pt idx="3">
                    <c:v>17%</c:v>
                  </c:pt>
                  <c:pt idx="4">
                    <c:v>16%</c:v>
                  </c:pt>
                  <c:pt idx="5">
                    <c:v>10%</c:v>
                  </c:pt>
                  <c:pt idx="6">
                    <c:v>5%</c:v>
                  </c:pt>
                  <c:pt idx="7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1FB2-4632-A5A0-EE55CE119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343488"/>
        <c:axId val="87345408"/>
      </c:barChart>
      <c:catAx>
        <c:axId val="87343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Age-groups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45408"/>
        <c:crosses val="autoZero"/>
        <c:auto val="1"/>
        <c:lblAlgn val="ctr"/>
        <c:lblOffset val="100"/>
        <c:noMultiLvlLbl val="0"/>
      </c:catAx>
      <c:valAx>
        <c:axId val="87345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Number of homicides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34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98848922804953"/>
          <c:y val="9.0224588403722245E-2"/>
          <c:w val="0.23343503937007873"/>
          <c:h val="0.156251093613298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1994E6E-AAB8-BFB8-A0AB-A247709D3C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21E883A-45EF-C9C3-FBBA-0B8C022F96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5058CF8-F8EA-4E38-8C57-998C88D008A4}" type="datetimeFigureOut">
              <a:rPr lang="en-GB"/>
              <a:pPr>
                <a:defRPr/>
              </a:pPr>
              <a:t>24/06/2022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2631C18C-C7CC-EA54-BA67-F7BCE33271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2B82DF24-0506-19C2-9118-C44769141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A846B7C-D0A7-5830-F97D-F963904039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90C1F4A-5943-C1B5-0EAB-420E5EE35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519D1D-F9BF-4818-A5DB-2C10CA5C15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734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63256D6E-E759-1CA5-2468-502D1D736F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6AD2C114-9453-3ECF-822E-DCBE65D413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8DA658F4-0F71-FED4-485F-1A2366AAAD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D405966-44D5-42A6-9688-BE6E4D7AA355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xmlns="" id="{7BA2F64A-6486-A045-089A-C29F282B89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xmlns="" id="{5C68BAB8-32BB-897F-2259-696CC3F2E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xmlns="" id="{1DCD8783-CD01-0992-B40B-7BC75A31B1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F11F826-5FF5-4A94-ADF5-62F00C64D15B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220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xmlns="" id="{D6CD6B74-4269-F825-C30E-63118A9166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xmlns="" id="{40594E9B-AD9D-E777-83EC-E299BFA4BD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xmlns="" id="{94D39953-63EF-61C6-5BBF-ACFC9146F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D150E5-E794-4E92-ACCC-E8A52C610F3D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600C0E6A-0788-5233-57D8-2258A7E8C6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7E1DB1B2-9D22-15F0-9555-F19ACFDA02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7493D1AC-54F8-BA80-989F-F374F6A130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E816D9-2AFF-458E-A70A-D79912E64A4D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xmlns="" id="{440A32E4-5CC3-EB37-D9CA-400962A086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xmlns="" id="{53804024-1040-3586-02FB-0361B3B36F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xmlns="" id="{DE8458DE-1524-AD86-4912-3212453A7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269E71-C39A-40DA-8B4C-FAFA55180C26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xmlns="" id="{6FBFB340-C747-60AF-BCA0-F76F17EAFC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xmlns="" id="{F378132E-549D-335A-7955-9ED2225B03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xmlns="" id="{6D1391BE-2C69-4A87-C0CF-247E2FDA86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0616662-F528-4F6B-82DE-127B97A07664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xmlns="" id="{74A9F9AB-A878-0B19-299F-8CF78B7B8E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xmlns="" id="{C6A7D608-68F6-8A4A-54D2-2E26D9527D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xmlns="" id="{EA733A9F-A639-F19F-E8DE-37E9DE225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5D72C4-4812-438F-B5F0-A5DB406E8B08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xmlns="" id="{09B6F0E4-39AB-6B51-B8FB-17556F112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xmlns="" id="{66B05B33-7183-0B63-9E4F-F698360079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xmlns="" id="{49FC2984-9E61-2C66-4A69-36BE552C5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671BB1-0665-48AF-B06B-F30174FE90E8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xmlns="" id="{6B4C153E-BD40-20AE-21A1-2C7484331B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xmlns="" id="{02CF4BE3-7C32-D838-47B0-EF6FEFD28D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xmlns="" id="{34AFE867-9708-A474-843C-B224FB8E0E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EDFFED-BE1E-4DF3-8AF7-40791D878845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xmlns="" id="{7BA2F64A-6486-A045-089A-C29F282B89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xmlns="" id="{5C68BAB8-32BB-897F-2259-696CC3F2E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xmlns="" id="{1DCD8783-CD01-0992-B40B-7BC75A31B1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F11F826-5FF5-4A94-ADF5-62F00C64D15B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_allwhite.eps">
            <a:extLst>
              <a:ext uri="{FF2B5EF4-FFF2-40B4-BE49-F238E27FC236}">
                <a16:creationId xmlns:a16="http://schemas.microsoft.com/office/drawing/2014/main" xmlns="" id="{9D1E62F7-72DD-B18E-67C6-A710C8D779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xmlns="" id="{70152088-E024-2209-D56B-6CE43DC4B55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334125"/>
            <a:ext cx="12192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UK_SUICIDE (2009-2019)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</p:spTree>
    <p:extLst>
      <p:ext uri="{BB962C8B-B14F-4D97-AF65-F5344CB8AC3E}">
        <p14:creationId xmlns:p14="http://schemas.microsoft.com/office/powerpoint/2010/main" val="323018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_allwhite.eps">
            <a:extLst>
              <a:ext uri="{FF2B5EF4-FFF2-40B4-BE49-F238E27FC236}">
                <a16:creationId xmlns:a16="http://schemas.microsoft.com/office/drawing/2014/main" xmlns="" id="{7EC978F0-E67B-B555-F21D-9D08CCAA10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701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0975"/>
            <a:ext cx="12192000" cy="6858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936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030273D-615E-929A-2EE1-C66D219053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67BEA89-5D59-4278-8D9A-E148AD191794}" type="datetimeFigureOut">
              <a:rPr lang="en-GB"/>
              <a:pPr>
                <a:defRPr/>
              </a:pPr>
              <a:t>24/06/2022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59DC978-68CF-DFBD-BF06-689CD32D6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CC31F7B-FB87-8A56-1079-9D5CBA9D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7EC8D49-C51A-406F-A550-64E26B96D6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83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D9AE5DB7-C659-84D1-9D14-9300B2A29AA2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2F528F"/>
          </a:solidFill>
        </p:spPr>
        <p:txBody>
          <a:bodyPr lIns="68580" tIns="34290" rIns="68580" bIns="3429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GB" sz="2250" b="1" dirty="0">
              <a:solidFill>
                <a:schemeClr val="bg1"/>
              </a:solidFill>
            </a:endParaRPr>
          </a:p>
        </p:txBody>
      </p:sp>
      <p:pic>
        <p:nvPicPr>
          <p:cNvPr id="1027" name="Picture 1" descr="TAB_allwhite.eps">
            <a:extLst>
              <a:ext uri="{FF2B5EF4-FFF2-40B4-BE49-F238E27FC236}">
                <a16:creationId xmlns:a16="http://schemas.microsoft.com/office/drawing/2014/main" xmlns="" id="{B29858CA-4FD6-9BC8-E88B-DDD59FAEB53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xmlns="" id="{959A28AD-6FBE-638C-B3D7-DAF1FFA5A8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0" y="122238"/>
            <a:ext cx="1905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0" r:id="rId3"/>
    <p:sldLayoutId id="2147483683" r:id="rId4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xmlns="" id="{E7DCF0BD-F1B2-1CA3-E05E-7FB89752C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8" y="-173038"/>
            <a:ext cx="12365038" cy="7108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" descr="TAB_allwhite.eps">
            <a:extLst>
              <a:ext uri="{FF2B5EF4-FFF2-40B4-BE49-F238E27FC236}">
                <a16:creationId xmlns:a16="http://schemas.microsoft.com/office/drawing/2014/main" xmlns="" id="{F7BF3EF4-A0D5-FA93-FAA0-C8B48FA460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68275"/>
            <a:ext cx="16367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8">
            <a:extLst>
              <a:ext uri="{FF2B5EF4-FFF2-40B4-BE49-F238E27FC236}">
                <a16:creationId xmlns:a16="http://schemas.microsoft.com/office/drawing/2014/main" xmlns="" id="{CCA5D39C-E7EA-6891-DF19-D25350953306}"/>
              </a:ext>
            </a:extLst>
          </p:cNvPr>
          <p:cNvSpPr txBox="1">
            <a:spLocks/>
          </p:cNvSpPr>
          <p:nvPr/>
        </p:nvSpPr>
        <p:spPr>
          <a:xfrm>
            <a:off x="693738" y="2212975"/>
            <a:ext cx="9471025" cy="25082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National Confidential Inquiry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into Suicide and Safety in Mental Health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Homicide data for the UK </a:t>
            </a:r>
            <a:endParaRPr lang="hr-HR" sz="4500" b="1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(2009 – 2019)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C14E2A2C-7318-619C-DE6A-0951C32B4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379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General population homicides in the UK: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age of victim by gender of offender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CC0BFE13-34DA-5FAC-0BB5-39758C2F2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43FA3158-919C-4F64-BD24-A78319BCA3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45156"/>
              </p:ext>
            </p:extLst>
          </p:nvPr>
        </p:nvGraphicFramePr>
        <p:xfrm>
          <a:off x="548383" y="1407151"/>
          <a:ext cx="10930134" cy="4988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BF450248-6B37-29E8-104F-230EAFBE1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7131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General population homicides in the UK: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method of homicide by gender of offender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0F4C98B0-C873-8087-94CD-DBC86E0D0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A56944C3-936A-4A96-B23B-92EE99BA71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7576265"/>
              </p:ext>
            </p:extLst>
          </p:nvPr>
        </p:nvGraphicFramePr>
        <p:xfrm>
          <a:off x="1254318" y="1281113"/>
          <a:ext cx="9518264" cy="5243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BF450248-6B37-29E8-104F-230EAFBE1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0316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Offenders convicted of manslaughter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section 2 (diminished responsibility) in the UK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xmlns="" id="{01DFEC21-9DF7-390F-09EE-7677EBE4B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0B6BCC98-9839-498A-AF03-73894B47BA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6522925"/>
              </p:ext>
            </p:extLst>
          </p:nvPr>
        </p:nvGraphicFramePr>
        <p:xfrm>
          <a:off x="686752" y="1312420"/>
          <a:ext cx="10653396" cy="4966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549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71D45E7-15DE-6EE3-1458-FFCEE623D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5284"/>
            <a:ext cx="12192000" cy="59489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Homicides in the UK by year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xmlns="" id="{4A19106A-5F4C-F6D5-6D9B-19B4CBB87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UK_HOMICIDE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3EA037BA-F790-C83B-D854-85610C4592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5678430"/>
              </p:ext>
            </p:extLst>
          </p:nvPr>
        </p:nvGraphicFramePr>
        <p:xfrm>
          <a:off x="995195" y="1312806"/>
          <a:ext cx="9279773" cy="5044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D63BE4DF-DE0A-FA32-934B-12206A6D1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0633"/>
            <a:ext cx="12192000" cy="577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homicides in the UK by year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22F172A0-254C-8644-66B3-7A7863D98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UK_HOMICIDE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CBA19C74-64FA-4F3A-9F27-5A7419A317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593323"/>
              </p:ext>
            </p:extLst>
          </p:nvPr>
        </p:nvGraphicFramePr>
        <p:xfrm>
          <a:off x="661040" y="1366839"/>
          <a:ext cx="1070482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CC6A9273-A102-B2FA-170E-40776B0A0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944"/>
            <a:ext cx="12192000" cy="445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Homicides in England by year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EF6E2DEA-9EC8-7966-BBFF-906C4526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ENGLAND_HOMICIDE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D466404D-9141-4357-9E06-8D97E8A912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3177524"/>
              </p:ext>
            </p:extLst>
          </p:nvPr>
        </p:nvGraphicFramePr>
        <p:xfrm>
          <a:off x="994888" y="1219201"/>
          <a:ext cx="9881548" cy="5197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501D616C-1DC2-A0F9-CD0D-0D5675CAA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4695"/>
            <a:ext cx="12192000" cy="493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homicides in England by year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606C03DE-E240-D7AA-9EDA-132F156EF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ENGLAND_HOMICIDE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CD93CF5E-82EA-4FDA-8EEC-2318F2628D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8998654"/>
              </p:ext>
            </p:extLst>
          </p:nvPr>
        </p:nvGraphicFramePr>
        <p:xfrm>
          <a:off x="713048" y="1445097"/>
          <a:ext cx="10600803" cy="5025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F77529D2-74E3-DD5B-6F9B-690A8744C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0791"/>
            <a:ext cx="1219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Homicides in Scotland by year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C7AA8F07-ACF7-33B8-7094-D340BF1A3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SCOTLAND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624B48F7-3772-47D7-8A36-F0B6A8F6E6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3944128"/>
              </p:ext>
            </p:extLst>
          </p:nvPr>
        </p:nvGraphicFramePr>
        <p:xfrm>
          <a:off x="1227221" y="1343155"/>
          <a:ext cx="9629698" cy="5052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162E043F-8CC8-46F4-76DB-0CC542FA5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1187"/>
            <a:ext cx="12192000" cy="529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Homicide in Wales by year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BDA29D7A-C635-136E-35F2-E982E447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WALES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377414FF-2422-4251-82D8-ABFB859F36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4002394"/>
              </p:ext>
            </p:extLst>
          </p:nvPr>
        </p:nvGraphicFramePr>
        <p:xfrm>
          <a:off x="1251283" y="1431759"/>
          <a:ext cx="9456821" cy="4964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661DEF81-3266-D8E2-73F1-1036E408C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" y="108284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General population homicides in the UK: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age and gender of offender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34C27DF9-F8BA-2B09-F003-95C9B1D85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B6D666F3-B4AF-1662-38D8-C8420C3332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8999554"/>
              </p:ext>
            </p:extLst>
          </p:nvPr>
        </p:nvGraphicFramePr>
        <p:xfrm>
          <a:off x="517531" y="1304382"/>
          <a:ext cx="11173893" cy="5091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1012C3C7-0D20-3A13-FDB8-5DCBF7C59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10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General population homicides in the UK: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relationship to offender by gender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xmlns="" id="{68B9AB48-D41D-5BFA-7B82-39090D740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9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7F4F6DF9-F5C8-46C3-BBEF-83916F8A63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232490"/>
              </p:ext>
            </p:extLst>
          </p:nvPr>
        </p:nvGraphicFramePr>
        <p:xfrm>
          <a:off x="685801" y="1404325"/>
          <a:ext cx="10541470" cy="4991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2" id="{C2301262-54BA-4082-BC44-DCE71F46C048}" vid="{BE05CBDD-88C7-4F0D-9D4D-99E8ADA8A7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6673513213E47851DA09FACF84433" ma:contentTypeVersion="4" ma:contentTypeDescription="Create a new document." ma:contentTypeScope="" ma:versionID="60fbe618366eb025c740a5b59748b21c">
  <xsd:schema xmlns:xsd="http://www.w3.org/2001/XMLSchema" xmlns:xs="http://www.w3.org/2001/XMLSchema" xmlns:p="http://schemas.microsoft.com/office/2006/metadata/properties" xmlns:ns3="db4257c5-c1bb-4f42-817a-c5ed313d6230" targetNamespace="http://schemas.microsoft.com/office/2006/metadata/properties" ma:root="true" ma:fieldsID="a90f7fda8f5a7056f34eeee6a99e7993" ns3:_="">
    <xsd:import namespace="db4257c5-c1bb-4f42-817a-c5ed313d62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4257c5-c1bb-4f42-817a-c5ed313d6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60BA462-A603-40FB-AAA5-5197984D08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4257c5-c1bb-4f42-817a-c5ed313d62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495275-2A37-4AC2-9E16-FAB5444B16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87777D-4C29-4BBA-8296-1CADB80FBE2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db4257c5-c1bb-4f42-817a-c5ed313d623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694</Words>
  <Application>Microsoft Office PowerPoint</Application>
  <PresentationFormat>Custom</PresentationFormat>
  <Paragraphs>168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Theme2</vt:lpstr>
      <vt:lpstr>PowerPoint Presentation</vt:lpstr>
      <vt:lpstr>Homicides in the UK by year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Graney</dc:creator>
  <cp:lastModifiedBy>Lana Bojanic</cp:lastModifiedBy>
  <cp:revision>48</cp:revision>
  <dcterms:created xsi:type="dcterms:W3CDTF">2022-05-09T09:46:04Z</dcterms:created>
  <dcterms:modified xsi:type="dcterms:W3CDTF">2022-06-24T08:26:25Z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0x01010038F6673513213E47851DA09FACF84433</vt:lpwstr>
  </property>
</Properties>
</file>