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523F78-A491-82D8-86E8-5E1CF543205A}" name="Ruth Whelan" initials="RW" userId="S::Ruth.Whelan@manchester.ac.uk::564c0d2d-66f4-4b16-9d44-c1a830657ed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0A2"/>
    <a:srgbClr val="FDEADA"/>
    <a:srgbClr val="C00000"/>
    <a:srgbClr val="E6B9B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333" autoAdjust="0"/>
  </p:normalViewPr>
  <p:slideViewPr>
    <p:cSldViewPr>
      <p:cViewPr varScale="1">
        <p:scale>
          <a:sx n="106" d="100"/>
          <a:sy n="106" d="100"/>
        </p:scale>
        <p:origin x="756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9D220-9986-1645-993A-1DADAE0CC8D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78E09-E4CC-E646-A8E2-42364C70E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756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99CDA-54DB-42F8-BC0E-B5BB74442020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18C0E-EBC0-4363-B866-4FBE8A16C4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961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E8D4E6-F64F-4999-AC2A-A008E685C04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0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urple Title Slide">
    <p:bg>
      <p:bgPr>
        <a:solidFill>
          <a:srgbClr val="5D29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B8E4AFA-0C8C-9540-AEFD-8CE9FF2C2B60}"/>
              </a:ext>
            </a:extLst>
          </p:cNvPr>
          <p:cNvSpPr/>
          <p:nvPr userDrawn="1"/>
        </p:nvSpPr>
        <p:spPr>
          <a:xfrm>
            <a:off x="609600" y="332657"/>
            <a:ext cx="2174032" cy="1080219"/>
          </a:xfrm>
          <a:prstGeom prst="rect">
            <a:avLst/>
          </a:prstGeom>
          <a:solidFill>
            <a:srgbClr val="5D2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984" y="2132301"/>
            <a:ext cx="10716717" cy="1470025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361" y="3888073"/>
            <a:ext cx="889754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360" y="6430232"/>
            <a:ext cx="2916808" cy="365125"/>
          </a:xfrm>
        </p:spPr>
        <p:txBody>
          <a:bodyPr/>
          <a:lstStyle>
            <a:lvl1pPr>
              <a:defRPr/>
            </a:lvl1pPr>
          </a:lstStyle>
          <a:p>
            <a:fld id="{054A59CF-1219-224B-8A92-B2D4529B7F28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5F806C-12F6-4E44-8704-B6F78D76F7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362" y="337984"/>
            <a:ext cx="1655343" cy="70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6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817" y="341786"/>
            <a:ext cx="11506799" cy="1128839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695778"/>
            <a:ext cx="11521280" cy="44973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361" y="6428360"/>
            <a:ext cx="3207940" cy="365125"/>
          </a:xfrm>
        </p:spPr>
        <p:txBody>
          <a:bodyPr/>
          <a:lstStyle>
            <a:lvl1pPr>
              <a:defRPr/>
            </a:lvl1pPr>
          </a:lstStyle>
          <a:p>
            <a:fld id="{B7E85005-BBB6-0D4C-9C56-8744D5466F82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039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817" y="341786"/>
            <a:ext cx="11506799" cy="1128839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695778"/>
            <a:ext cx="11521280" cy="4497364"/>
          </a:xfrm>
        </p:spPr>
        <p:txBody>
          <a:bodyPr wrap="square" numCol="2" spcCol="180000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361" y="6428360"/>
            <a:ext cx="3207940" cy="365125"/>
          </a:xfrm>
        </p:spPr>
        <p:txBody>
          <a:bodyPr/>
          <a:lstStyle>
            <a:lvl1pPr>
              <a:defRPr/>
            </a:lvl1pPr>
          </a:lstStyle>
          <a:p>
            <a:fld id="{CE3CD57E-8B71-A947-82A2-F7215D4D2F9E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816" y="341786"/>
            <a:ext cx="11520824" cy="1128839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361" y="6428360"/>
            <a:ext cx="3207940" cy="365125"/>
          </a:xfrm>
        </p:spPr>
        <p:txBody>
          <a:bodyPr/>
          <a:lstStyle>
            <a:lvl1pPr>
              <a:defRPr/>
            </a:lvl1pPr>
          </a:lstStyle>
          <a:p>
            <a:fld id="{62E13131-33A4-5D4A-9636-BD672098C667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68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grey">
    <p:bg>
      <p:bgPr>
        <a:solidFill>
          <a:srgbClr val="E2E0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817" y="341786"/>
            <a:ext cx="11506799" cy="1128839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695778"/>
            <a:ext cx="11521280" cy="44973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361" y="6428360"/>
            <a:ext cx="3207940" cy="365125"/>
          </a:xfrm>
        </p:spPr>
        <p:txBody>
          <a:bodyPr/>
          <a:lstStyle>
            <a:lvl1pPr>
              <a:defRPr/>
            </a:lvl1pPr>
          </a:lstStyle>
          <a:p>
            <a:fld id="{B8B8B81A-08F9-9B40-810E-1DF2F2F8008B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10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35360" y="332656"/>
            <a:ext cx="115212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35360" y="1700810"/>
            <a:ext cx="11521280" cy="4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5360" y="6428360"/>
            <a:ext cx="28448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E9CC6D-AE55-494B-BC13-4E322F82A3AD}" type="datetime1">
              <a:rPr lang="en-GB" smtClean="0"/>
              <a:t>03/05/2023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708" y="6428360"/>
            <a:ext cx="38608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11840" y="6428360"/>
            <a:ext cx="28448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14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32" indent="-28574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971" indent="-228594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160" indent="-22859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349" indent="-228594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SEdoctoralacademy@manchester.ac.uk" TargetMode="External"/><Relationship Id="rId7" Type="http://schemas.openxmlformats.org/officeDocument/2006/relationships/hyperlink" Target="mailto:FSE.doctoralacademy.support@manches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FSE.doctoralacademy@manchester.ac.uk" TargetMode="External"/><Relationship Id="rId5" Type="http://schemas.openxmlformats.org/officeDocument/2006/relationships/hyperlink" Target="mailto:FSE.doctoralacademy.funding@manchester.ac.uk" TargetMode="External"/><Relationship Id="rId4" Type="http://schemas.openxmlformats.org/officeDocument/2006/relationships/hyperlink" Target="mailto:FSE.doctoralacademy.admissions@manchester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C725B0-D01A-22B7-F9D0-513E3EB5E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584" y="190752"/>
            <a:ext cx="7488832" cy="720080"/>
          </a:xfrm>
        </p:spPr>
        <p:txBody>
          <a:bodyPr/>
          <a:lstStyle/>
          <a:p>
            <a:pPr algn="ctr"/>
            <a:r>
              <a:rPr lang="en-US" dirty="0"/>
              <a:t>FSE Doctoral Academy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99D84C-91B0-C393-6EEA-FDC0F1605F75}"/>
              </a:ext>
            </a:extLst>
          </p:cNvPr>
          <p:cNvSpPr txBox="1"/>
          <p:nvPr/>
        </p:nvSpPr>
        <p:spPr>
          <a:xfrm>
            <a:off x="1703512" y="1085946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en-GB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Associate Dean for Postgraduate Research</a:t>
            </a:r>
            <a:r>
              <a:rPr lang="en-GB" b="1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:  Professor Scott Heath</a:t>
            </a:r>
            <a:r>
              <a:rPr lang="en-US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GB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PGR Services Manager:  </a:t>
            </a:r>
            <a:r>
              <a:rPr lang="en-GB" b="1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Ruth Whelan</a:t>
            </a:r>
            <a:r>
              <a:rPr lang="en-US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GB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General email: </a:t>
            </a:r>
            <a:r>
              <a:rPr lang="en-GB" b="0" i="0" u="sng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FSE.doctoralacademy@manchester.ac.uk</a:t>
            </a:r>
            <a:r>
              <a:rPr lang="en-GB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B0F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US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marL="0" indent="0" algn="ctr">
              <a:buNone/>
            </a:pPr>
            <a:endParaRPr lang="en-GB" sz="18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9F0B2E7-E55D-B551-5993-EB06A7ACD442}"/>
              </a:ext>
            </a:extLst>
          </p:cNvPr>
          <p:cNvSpPr/>
          <p:nvPr/>
        </p:nvSpPr>
        <p:spPr>
          <a:xfrm>
            <a:off x="248496" y="2401579"/>
            <a:ext cx="5014712" cy="5849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Recruitment &amp; Admissions</a:t>
            </a:r>
          </a:p>
          <a:p>
            <a:r>
              <a:rPr lang="en-GB" sz="16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FSE.doctoralacademy.admissions@manchester.ac</a:t>
            </a:r>
            <a:r>
              <a:rPr lang="en-GB" sz="18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.uk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5485E8-AC40-62D2-8228-0FF9E1019CA1}"/>
              </a:ext>
            </a:extLst>
          </p:cNvPr>
          <p:cNvSpPr/>
          <p:nvPr/>
        </p:nvSpPr>
        <p:spPr>
          <a:xfrm>
            <a:off x="248496" y="3267275"/>
            <a:ext cx="5014712" cy="5849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Funding</a:t>
            </a:r>
          </a:p>
          <a:p>
            <a:r>
              <a:rPr lang="en-GB" sz="1600" b="1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FSE.doctoralacademy.funding@manchester.ac.uk</a:t>
            </a:r>
            <a:r>
              <a:rPr lang="en-GB" sz="1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FD22D32-3C0B-6D6D-3CC2-9A25866139F8}"/>
              </a:ext>
            </a:extLst>
          </p:cNvPr>
          <p:cNvSpPr/>
          <p:nvPr/>
        </p:nvSpPr>
        <p:spPr>
          <a:xfrm>
            <a:off x="247032" y="4024856"/>
            <a:ext cx="5014712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Specialist/Funded Programmes</a:t>
            </a:r>
          </a:p>
          <a:p>
            <a:r>
              <a:rPr lang="en-GB" sz="1600" b="1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FSE.doctoralacademy@manchester.ac.uk</a:t>
            </a:r>
            <a:r>
              <a:rPr lang="en-GB" sz="1600" b="1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014995F-EAF4-681E-E712-8CB6CE0C5360}"/>
              </a:ext>
            </a:extLst>
          </p:cNvPr>
          <p:cNvSpPr/>
          <p:nvPr/>
        </p:nvSpPr>
        <p:spPr>
          <a:xfrm>
            <a:off x="227536" y="4701496"/>
            <a:ext cx="5014712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Progression &amp; Welfare</a:t>
            </a:r>
            <a:br>
              <a:rPr lang="en-GB" sz="1600" b="1" dirty="0">
                <a:solidFill>
                  <a:srgbClr val="7800A2"/>
                </a:solidFill>
              </a:rPr>
            </a:br>
            <a:r>
              <a:rPr lang="en-GB" sz="1600" b="1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FSE.doctoralacademy.support@manchester.ac.uk </a:t>
            </a:r>
            <a:endParaRPr lang="en-GB" sz="1600" b="1" dirty="0">
              <a:solidFill>
                <a:srgbClr val="0070C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C3701F7-149B-93EB-1F0F-C480306DDA50}"/>
              </a:ext>
            </a:extLst>
          </p:cNvPr>
          <p:cNvSpPr/>
          <p:nvPr/>
        </p:nvSpPr>
        <p:spPr>
          <a:xfrm>
            <a:off x="5915764" y="2231478"/>
            <a:ext cx="6094188" cy="95378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Advertising, marketing, recruitment strategy, admissions, CAS/ATAS/export control, contracts (pre-arrival), allocation of funding, CASE, </a:t>
            </a:r>
            <a:r>
              <a:rPr lang="en-GB" sz="1600" dirty="0" err="1">
                <a:solidFill>
                  <a:srgbClr val="7800A2"/>
                </a:solidFill>
              </a:rPr>
              <a:t>iCASE</a:t>
            </a:r>
            <a:r>
              <a:rPr lang="en-GB" sz="1600" dirty="0">
                <a:solidFill>
                  <a:srgbClr val="7800A2"/>
                </a:solidFill>
              </a:rPr>
              <a:t> support, admissions policy advice, compliance and reporting​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8F534A7-6436-B5CE-D3FC-6A0877ED63BB}"/>
              </a:ext>
            </a:extLst>
          </p:cNvPr>
          <p:cNvSpPr/>
          <p:nvPr/>
        </p:nvSpPr>
        <p:spPr>
          <a:xfrm>
            <a:off x="5915764" y="3266627"/>
            <a:ext cx="6094188" cy="6789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Tuition fees, stipend payments, contracts (post-arrival), project costs (RTSG), UKRI award management, support for bids/studentships, UKRI reporting &amp; compliance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DBC883-BB3F-302E-9A13-FED01A02CA68}"/>
              </a:ext>
            </a:extLst>
          </p:cNvPr>
          <p:cNvSpPr/>
          <p:nvPr/>
        </p:nvSpPr>
        <p:spPr>
          <a:xfrm>
            <a:off x="5934244" y="4066681"/>
            <a:ext cx="6090939" cy="5282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PGRTAs, Dual/joint/Split-site award management, strategic partnership development, placements/fieldwork/LTAs​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E3508A0-1B04-F8C3-1A8E-A8856C6B4454}"/>
              </a:ext>
            </a:extLst>
          </p:cNvPr>
          <p:cNvSpPr/>
          <p:nvPr/>
        </p:nvSpPr>
        <p:spPr>
          <a:xfrm>
            <a:off x="5930995" y="4701496"/>
            <a:ext cx="6094188" cy="7909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Progression &amp; assessment (</a:t>
            </a:r>
            <a:r>
              <a:rPr lang="en-GB" sz="1600" dirty="0" err="1">
                <a:solidFill>
                  <a:srgbClr val="7800A2"/>
                </a:solidFill>
              </a:rPr>
              <a:t>eProg</a:t>
            </a:r>
            <a:r>
              <a:rPr lang="en-GB" sz="1600" dirty="0">
                <a:solidFill>
                  <a:srgbClr val="7800A2"/>
                </a:solidFill>
              </a:rPr>
              <a:t>), PGR welfare (DASS/OH referrals), interruptions/extensions, informal appeals &amp; complaints, policy advice, compliance &amp; reporting​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9E4C62F-41DC-4258-05C8-99A02D4BF93E}"/>
              </a:ext>
            </a:extLst>
          </p:cNvPr>
          <p:cNvSpPr/>
          <p:nvPr/>
        </p:nvSpPr>
        <p:spPr>
          <a:xfrm>
            <a:off x="227536" y="6253247"/>
            <a:ext cx="5014712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PGR Experience &amp; Wellbeing</a:t>
            </a:r>
          </a:p>
          <a:p>
            <a:r>
              <a:rPr lang="en-GB" sz="1600" b="1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FSE.doctoralacademy@manchester.ac.uk</a:t>
            </a:r>
            <a:r>
              <a:rPr lang="en-GB" sz="1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7E9496-4C8B-DA4C-8438-1263FF54D77D}"/>
              </a:ext>
            </a:extLst>
          </p:cNvPr>
          <p:cNvSpPr/>
          <p:nvPr/>
        </p:nvSpPr>
        <p:spPr>
          <a:xfrm>
            <a:off x="5930994" y="6063635"/>
            <a:ext cx="6094189" cy="7663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Welcome &amp; induction, Communications, PGR Reps, training, engagement/events/wellbeing initiatives, web updates, handbooks, PGR prizes, research culture, front facing DA support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CB8C12-FE59-6F72-CBF0-FEB1F6900F0F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5263208" y="2694078"/>
            <a:ext cx="652556" cy="1429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8F259B-63DD-EFC3-4F95-F64359AF5C82}"/>
              </a:ext>
            </a:extLst>
          </p:cNvPr>
          <p:cNvCxnSpPr/>
          <p:nvPr/>
        </p:nvCxnSpPr>
        <p:spPr>
          <a:xfrm flipV="1">
            <a:off x="5296470" y="3543041"/>
            <a:ext cx="63452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88E00B2-1808-D6F0-8CA7-A3DBDA1AC234}"/>
              </a:ext>
            </a:extLst>
          </p:cNvPr>
          <p:cNvCxnSpPr/>
          <p:nvPr/>
        </p:nvCxnSpPr>
        <p:spPr>
          <a:xfrm flipV="1">
            <a:off x="5271427" y="4272816"/>
            <a:ext cx="63452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644BE0F-6127-4A3F-CCBF-CD2FEF06F1E6}"/>
              </a:ext>
            </a:extLst>
          </p:cNvPr>
          <p:cNvCxnSpPr/>
          <p:nvPr/>
        </p:nvCxnSpPr>
        <p:spPr>
          <a:xfrm flipV="1">
            <a:off x="5264399" y="5002591"/>
            <a:ext cx="63452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344CA6E-7371-3042-0120-F11BF27760F8}"/>
              </a:ext>
            </a:extLst>
          </p:cNvPr>
          <p:cNvCxnSpPr/>
          <p:nvPr/>
        </p:nvCxnSpPr>
        <p:spPr>
          <a:xfrm flipV="1">
            <a:off x="5271427" y="6418122"/>
            <a:ext cx="63452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956741A-606C-FA14-5E13-845622EC8D1B}"/>
              </a:ext>
            </a:extLst>
          </p:cNvPr>
          <p:cNvSpPr/>
          <p:nvPr/>
        </p:nvSpPr>
        <p:spPr>
          <a:xfrm>
            <a:off x="215797" y="5457752"/>
            <a:ext cx="5014712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7800A2"/>
                </a:solidFill>
              </a:rPr>
              <a:t>Exams</a:t>
            </a:r>
            <a:br>
              <a:rPr lang="en-GB" sz="1600" b="1" dirty="0">
                <a:solidFill>
                  <a:srgbClr val="7800A2"/>
                </a:solidFill>
              </a:rPr>
            </a:br>
            <a:r>
              <a:rPr lang="en-GB" sz="1600" b="1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FSE.doctoralacademy.exams@manchester.ac.uk </a:t>
            </a:r>
            <a:endParaRPr lang="en-GB" sz="1600" b="1" dirty="0">
              <a:solidFill>
                <a:srgbClr val="0070C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90A63CC-3233-8281-2450-77BA59141243}"/>
              </a:ext>
            </a:extLst>
          </p:cNvPr>
          <p:cNvSpPr/>
          <p:nvPr/>
        </p:nvSpPr>
        <p:spPr>
          <a:xfrm>
            <a:off x="5930993" y="5540543"/>
            <a:ext cx="609419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7800A2"/>
                </a:solidFill>
              </a:rPr>
              <a:t>Thesis submissions, internal/external examiner appointments, examiner payments and expenses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9D5BD0B-FCD0-2DA7-E3AF-021A21227492}"/>
              </a:ext>
            </a:extLst>
          </p:cNvPr>
          <p:cNvCxnSpPr/>
          <p:nvPr/>
        </p:nvCxnSpPr>
        <p:spPr>
          <a:xfrm flipV="1">
            <a:off x="5242248" y="5759144"/>
            <a:ext cx="63452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955582"/>
      </p:ext>
    </p:extLst>
  </p:cSld>
  <p:clrMapOvr>
    <a:masterClrMapping/>
  </p:clrMapOvr>
</p:sld>
</file>

<file path=ppt/theme/theme1.xml><?xml version="1.0" encoding="utf-8"?>
<a:theme xmlns:a="http://schemas.openxmlformats.org/drawingml/2006/main" name="UoM">
  <a:themeElements>
    <a:clrScheme name="UoM ">
      <a:dk1>
        <a:srgbClr val="000000"/>
      </a:dk1>
      <a:lt1>
        <a:srgbClr val="FFFFFF"/>
      </a:lt1>
      <a:dk2>
        <a:srgbClr val="5D2979"/>
      </a:dk2>
      <a:lt2>
        <a:srgbClr val="EEECE1"/>
      </a:lt2>
      <a:accent1>
        <a:srgbClr val="878A8E"/>
      </a:accent1>
      <a:accent2>
        <a:srgbClr val="FDB822"/>
      </a:accent2>
      <a:accent3>
        <a:srgbClr val="EFCA89"/>
      </a:accent3>
      <a:accent4>
        <a:srgbClr val="D3C6E2"/>
      </a:accent4>
      <a:accent5>
        <a:srgbClr val="B3B1B6"/>
      </a:accent5>
      <a:accent6>
        <a:srgbClr val="8253A3"/>
      </a:accent6>
      <a:hlink>
        <a:srgbClr val="000000"/>
      </a:hlink>
      <a:folHlink>
        <a:srgbClr val="0001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8289</TotalTime>
  <Words>277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UoM</vt:lpstr>
      <vt:lpstr>FSE Doctoral Academy</vt:lpstr>
    </vt:vector>
  </TitlesOfParts>
  <Manager/>
  <Company>The Univeristy of Manchester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UoM template</dc:title>
  <dc:subject/>
  <dc:creator>Design Team</dc:creator>
  <cp:keywords/>
  <dc:description/>
  <cp:lastModifiedBy>Monique Brown</cp:lastModifiedBy>
  <cp:revision>234</cp:revision>
  <dcterms:created xsi:type="dcterms:W3CDTF">2013-11-21T09:06:30Z</dcterms:created>
  <dcterms:modified xsi:type="dcterms:W3CDTF">2023-05-03T07:56:16Z</dcterms:modified>
  <cp:category/>
</cp:coreProperties>
</file>