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56" r:id="rId5"/>
    <p:sldId id="257" r:id="rId6"/>
    <p:sldId id="258" r:id="rId7"/>
    <p:sldId id="259" r:id="rId8"/>
    <p:sldId id="260" r:id="rId9"/>
    <p:sldId id="261" r:id="rId10"/>
    <p:sldId id="263" r:id="rId11"/>
    <p:sldId id="262"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1260"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2324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Welcome everyone — we're John and Fred from the Office for Open Research. We both work on our Research Indicators service, and regularly work with citation data sources like Scopus and Web of Science. Our job is to help the University understand the reach and impact of its research — through citation analysis, research intelligence tools, and guidance on the responsible use of metrics.</a:t>
            </a:r>
          </a:p>
          <a:p>
            <a:endParaRPr lang="en-GB"/>
          </a:p>
          <a:p>
            <a:r>
              <a:rPr lang="en-GB"/>
              <a:t>Researcher profiles fall squarely under our remit, and we spend a lot of time understanding exactly how they work — so you don't have to.</a:t>
            </a:r>
          </a:p>
          <a:p>
            <a:endParaRPr lang="en-GB"/>
          </a:p>
          <a:p>
            <a:r>
              <a:rPr lang="en-GB"/>
              <a:t>We've only got seven minutes today, so we want to leave you with one clear message and one clear action. The title says "why they matter" — but really this talk is about what can happen when we act as if they don't, and some simple steps that can be taken to put that right</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Let's start with a question: is your research actually visible in the way you think it is?</a:t>
            </a:r>
          </a:p>
          <a:p>
            <a:endParaRPr lang="en-GB"/>
          </a:p>
          <a:p>
            <a:r>
              <a:rPr lang="en-GB"/>
              <a:t>Because here's the thing — the systems that track our publications are automated. Scopus and Web of Science create profiles for you whether you ask them to or not. And when they do, things go wrong.</a:t>
            </a:r>
          </a:p>
          <a:p>
            <a:r>
              <a:rPr lang="en-GB"/>
              <a:t>Missing outputs — papers that exist in Scopus / </a:t>
            </a:r>
            <a:r>
              <a:rPr lang="en-GB" err="1"/>
              <a:t>WoS</a:t>
            </a:r>
            <a:r>
              <a:rPr lang="en-GB"/>
              <a:t>, but assigned to someone with a similar name, or sitting in a profile you don't know you have.</a:t>
            </a:r>
          </a:p>
          <a:p>
            <a:r>
              <a:rPr lang="en-GB"/>
              <a:t>Duplicate profiles — your citation count split across two or three phantom versions of you. This makes it difficult to know exactly how many publications / citations researchers or groups of researchers actually have</a:t>
            </a:r>
          </a:p>
          <a:p>
            <a:r>
              <a:rPr lang="en-GB"/>
              <a:t>Wrong affiliation — your papers might be counted for a previous institution, or for no institution at all. So the work exists, but Manchester doesn't get credit for it</a:t>
            </a:r>
          </a:p>
          <a:p>
            <a:endParaRPr lang="en-GB"/>
          </a:p>
          <a:p>
            <a:r>
              <a:rPr lang="en-GB"/>
              <a:t>And here's the key point: these aren't edge cases. If you haven't actively claimed and linked your profiles, this is just... the default state. The systems don't fix themselves.</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 why does it matter? Two reasons — one for you personally, one for Manchester.</a:t>
            </a:r>
          </a:p>
          <a:p>
            <a:endParaRPr lang="en-GB"/>
          </a:p>
          <a:p>
            <a:r>
              <a:rPr lang="en-GB"/>
              <a:t>For researchers: getting your profiles right means getting proper credit for everything you've published. If you have a common name — and plenty of researchers do — this is especially important. Without a claimed, linked profile, your publications can be scattered or misattributed.</a:t>
            </a:r>
          </a:p>
          <a:p>
            <a:r>
              <a:rPr lang="en-GB"/>
              <a:t>Beyond credit, a clean profile makes you more discoverable. Funders looking for collaborators, journals looking for reviewers — they search these databases. And practically speaking, systems like Pure can auto-populate your narrative CV and grant applications once your IDs are properly linked, saving you real admin time.</a:t>
            </a:r>
          </a:p>
          <a:p>
            <a:r>
              <a:rPr lang="en-GB"/>
              <a:t>For Manchester: the stakes here are higher than people realise. The QS and THE rankings are directly driven by Scopus citation data. ARWU — the Shanghai rankings — run on Web of Science data. The Highly Cited Researchers list, which is a significant reputational marker, is determined by Web of Science — and your affiliation has to be correct to be counted for Manchester.</a:t>
            </a:r>
          </a:p>
          <a:p>
            <a:r>
              <a:rPr lang="en-GB"/>
              <a:t>And then internal simulation exercises and the Research Review Exercise that feeds into REF preparation all rely on this data being accurate.</a:t>
            </a:r>
          </a:p>
          <a:p>
            <a:r>
              <a:rPr lang="en-GB"/>
              <a:t>So this isn't about tidying up admin. Accurate profiles are the foundation of how the University's research performance is measured.</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There are four systems researchers need to know about, and they work together as an ecosystem.</a:t>
            </a:r>
          </a:p>
          <a:p>
            <a:endParaRPr lang="en-GB"/>
          </a:p>
          <a:p>
            <a:r>
              <a:rPr lang="en-GB"/>
              <a:t>ORCID is your persistent global researcher ID — it travels with researchers across institutions and publishers, and can be used to act as a connector between everything else.</a:t>
            </a:r>
          </a:p>
          <a:p>
            <a:endParaRPr lang="en-GB"/>
          </a:p>
          <a:p>
            <a:r>
              <a:rPr lang="en-GB"/>
              <a:t>Scopus, a bibliographic database provided by Elsevier houses details of researchers, their publications and citation. It’s also where the QS and THE rankings get data for the bibliometric portions of their relevant exercises. Scopus creates an Author ID and profile automatically when you publish.</a:t>
            </a:r>
          </a:p>
          <a:p>
            <a:endParaRPr lang="en-GB"/>
          </a:p>
          <a:p>
            <a:r>
              <a:rPr lang="en-GB"/>
              <a:t>Web of Science, is a similar product to Scopus provided by Clarivate, it is also where a lot of data used in the generation of ARWU rankings and Highly Cited Researchers data comes from. It also creates a profile automatically, but researchers need to claim and validate it to get the green tick that confirms it belongs to them .</a:t>
            </a:r>
          </a:p>
          <a:p>
            <a:endParaRPr lang="en-GB"/>
          </a:p>
          <a:p>
            <a:r>
              <a:rPr lang="en-GB"/>
              <a:t>Finally (and most importantly) there's Pure — the University’s CRIS, and the heart of this diagram. Pure is where we need all of our researchers to be recording their external IDs should be recorded. It’s the UoM’s single point of truth.</a:t>
            </a:r>
          </a:p>
          <a:p>
            <a:endParaRPr lang="en-GB"/>
          </a:p>
          <a:p>
            <a:r>
              <a:rPr lang="en-GB"/>
              <a:t>The key message for researchers: when their IDs are recorded in Pure and their ORCID is linked to Scopus and Web of Science, the whole system will stay in sync. Publications flow across automatically. Repeated manual entry across multiple platforms is not required once researchers have taken a few simple actions.</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 what do you actually need to do? Four steps — and it doesn't take long.</a:t>
            </a:r>
          </a:p>
          <a:p>
            <a:r>
              <a:rPr lang="en-GB"/>
              <a:t>Step one: log in to Pure at pure.manchester.ac.uk — your normal University credentials.</a:t>
            </a:r>
          </a:p>
          <a:p>
            <a:r>
              <a:rPr lang="en-GB"/>
              <a:t>Step two: go to Edit Profile, then scroll to the Identifiers section. You'll see fields for ORCID, Scopus Author ID, and Web of Science </a:t>
            </a:r>
            <a:r>
              <a:rPr lang="en-GB" err="1"/>
              <a:t>ResearcherID</a:t>
            </a:r>
            <a:r>
              <a:rPr lang="en-GB"/>
              <a:t>. Are all three filled in? Many people find one or more are blank.</a:t>
            </a:r>
          </a:p>
          <a:p>
            <a:r>
              <a:rPr lang="en-GB"/>
              <a:t>Step three: if any are missing, use our guides to go and claim or validate them on the relevant platform. There's step-by-step guidance for each one. Details to follow</a:t>
            </a:r>
          </a:p>
          <a:p>
            <a:r>
              <a:rPr lang="en-GB"/>
              <a:t>Step four: once your IDs are recorded, go to the Automated Search section in Pure and toggle Scopus on. Pure will then regularly search for new publications and offer them for import — so the system largely maintains itself going forward.</a:t>
            </a:r>
          </a:p>
          <a:p>
            <a:r>
              <a:rPr lang="en-GB"/>
              <a:t>That's the payoff for what is genuinely a one-time setup task</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We know that "go and sort your profiles" can feel like yet another thing on the list. So we've put a lot of effort into making the support as easy to find and use as possible.</a:t>
            </a:r>
          </a:p>
          <a:p>
            <a:r>
              <a:rPr lang="en-GB"/>
              <a:t>My Research Essentials — MRE — is an online learning module through the Library with step-by-step guidance for all four systems. That's probably where most people in this room should start, and the URL is on the final slide.</a:t>
            </a:r>
          </a:p>
          <a:p>
            <a:r>
              <a:rPr lang="en-GB"/>
              <a:t>If you prefer searchable FAQs, everything is also in our Library Knowledge Base — search "researcher profiles."</a:t>
            </a:r>
          </a:p>
          <a:p>
            <a:r>
              <a:rPr lang="en-GB"/>
              <a:t>If you need direct help with Pure specifically, the RBE team are your contacts via </a:t>
            </a:r>
            <a:r>
              <a:rPr lang="en-GB" err="1"/>
              <a:t>StaffNet</a:t>
            </a:r>
            <a:r>
              <a:rPr lang="en-GB"/>
              <a:t>.</a:t>
            </a:r>
          </a:p>
          <a:p>
            <a:r>
              <a:rPr lang="en-GB"/>
              <a:t>And if you have questions about the bibliometrics or rankings angle, that's us — the Office for Open Research. Please feel free to contact us with any question large or small.</a:t>
            </a:r>
          </a:p>
          <a:p>
            <a:r>
              <a:rPr lang="en-GB"/>
              <a:t>If you're not sure where to start: just log in to Pure today and check the Identifiers section. Two minutes. That's all it takes to know where you stand.</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284D4-CF8F-53F9-4162-FAE0F6A8F3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7BEEC6-59AB-D5E9-3A77-6C140A970F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7B4DE5-F3B6-CDFF-B9DD-2D6FF002466B}"/>
              </a:ext>
            </a:extLst>
          </p:cNvPr>
          <p:cNvSpPr>
            <a:spLocks noGrp="1"/>
          </p:cNvSpPr>
          <p:nvPr>
            <p:ph type="body" idx="1"/>
          </p:nvPr>
        </p:nvSpPr>
        <p:spPr/>
        <p:txBody>
          <a:bodyPr/>
          <a:lstStyle/>
          <a:p>
            <a:r>
              <a:rPr lang="en-GB"/>
              <a:t>We know that "go and sort your profiles" can feel like yet another thing on the list. So we've put a lot of effort into making the support as easy to find and use as possible.</a:t>
            </a:r>
          </a:p>
          <a:p>
            <a:r>
              <a:rPr lang="en-GB"/>
              <a:t>My Research Essentials — MRE — is an online learning module through the Library with step-by-step guidance for all four systems. That's probably where most people in this room should start, and the URL is on the final slide.</a:t>
            </a:r>
          </a:p>
          <a:p>
            <a:r>
              <a:rPr lang="en-GB"/>
              <a:t>If you prefer searchable FAQs, everything is also in our Library Knowledge Base — search "researcher profiles."</a:t>
            </a:r>
          </a:p>
          <a:p>
            <a:r>
              <a:rPr lang="en-GB"/>
              <a:t>If you need direct help with Pure specifically, the RBE team are your contacts via </a:t>
            </a:r>
            <a:r>
              <a:rPr lang="en-GB" err="1"/>
              <a:t>StaffNet</a:t>
            </a:r>
            <a:r>
              <a:rPr lang="en-GB"/>
              <a:t>.</a:t>
            </a:r>
          </a:p>
          <a:p>
            <a:r>
              <a:rPr lang="en-GB"/>
              <a:t>And if you have questions about the bibliometrics or rankings angle, that's us — the Office for Open Research. Please feel free to contact us with any question large or small.</a:t>
            </a:r>
          </a:p>
          <a:p>
            <a:r>
              <a:rPr lang="en-GB"/>
              <a:t>If you're not sure where to start: just log in to Pure today and check the Identifiers section. Two minutes. That's all it takes to know where you stand.</a:t>
            </a:r>
          </a:p>
          <a:p>
            <a:endParaRPr lang="en-US"/>
          </a:p>
        </p:txBody>
      </p:sp>
      <p:sp>
        <p:nvSpPr>
          <p:cNvPr id="4" name="Slide Number Placeholder 3">
            <a:extLst>
              <a:ext uri="{FF2B5EF4-FFF2-40B4-BE49-F238E27FC236}">
                <a16:creationId xmlns:a16="http://schemas.microsoft.com/office/drawing/2014/main" id="{D9D71B0D-B1AD-050B-8A08-6D3C470D0ADD}"/>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628343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 that's it. Three things to take away.</a:t>
            </a:r>
          </a:p>
          <a:p>
            <a:r>
              <a:rPr lang="en-GB"/>
              <a:t>Log in to Pure. Check your Identifiers. Fill any gaps.</a:t>
            </a:r>
          </a:p>
          <a:p>
            <a:r>
              <a:rPr lang="en-GB"/>
              <a:t>Everything else flows from that, and the guides are there to help. The My Research Essentials module is the place to go for the step-by-step walkthrough — URL is on screen.</a:t>
            </a:r>
          </a:p>
          <a:p>
            <a:br>
              <a:rPr lang="en-US"/>
            </a:br>
            <a:r>
              <a:rPr lang="en-US"/>
              <a:t>If you have any problems please don’t hesitate to get in touch with the Office for Open Research</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15.png"/><Relationship Id="rId4" Type="http://schemas.openxmlformats.org/officeDocument/2006/relationships/hyperlink" Target="https://www.education.library.manchester.ac.uk/mre/managing-your-research-profile/#/"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hyperlink" Target="https://www.education.library.manchester.ac.uk/mre/managing-your-research-profile/#/"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4B1F78"/>
        </a:solidFill>
        <a:effectLst/>
      </p:bgPr>
    </p:bg>
    <p:spTree>
      <p:nvGrpSpPr>
        <p:cNvPr id="1" name=""/>
        <p:cNvGrpSpPr/>
        <p:nvPr/>
      </p:nvGrpSpPr>
      <p:grpSpPr>
        <a:xfrm>
          <a:off x="0" y="0"/>
          <a:ext cx="0" cy="0"/>
          <a:chOff x="0" y="0"/>
          <a:chExt cx="0" cy="0"/>
        </a:xfrm>
      </p:grpSpPr>
      <p:sp>
        <p:nvSpPr>
          <p:cNvPr id="2" name="Shape 0"/>
          <p:cNvSpPr/>
          <p:nvPr/>
        </p:nvSpPr>
        <p:spPr>
          <a:xfrm>
            <a:off x="7132320" y="-914400"/>
            <a:ext cx="3200400" cy="3200400"/>
          </a:xfrm>
          <a:prstGeom prst="ellipse">
            <a:avLst/>
          </a:prstGeom>
          <a:solidFill>
            <a:srgbClr val="9C6BAE">
              <a:alpha val="35000"/>
            </a:srgbClr>
          </a:solidFill>
          <a:ln w="12700">
            <a:solidFill>
              <a:srgbClr val="9C6BAE">
                <a:alpha val="35000"/>
              </a:srgbClr>
            </a:solidFill>
            <a:prstDash val="solid"/>
          </a:ln>
        </p:spPr>
        <p:txBody>
          <a:bodyPr/>
          <a:lstStyle/>
          <a:p>
            <a:endParaRPr lang="en-GB"/>
          </a:p>
        </p:txBody>
      </p:sp>
      <p:sp>
        <p:nvSpPr>
          <p:cNvPr id="3" name="Shape 1"/>
          <p:cNvSpPr/>
          <p:nvPr/>
        </p:nvSpPr>
        <p:spPr>
          <a:xfrm>
            <a:off x="-457200" y="3108960"/>
            <a:ext cx="2286000" cy="2286000"/>
          </a:xfrm>
          <a:prstGeom prst="ellipse">
            <a:avLst/>
          </a:prstGeom>
          <a:solidFill>
            <a:srgbClr val="9C6BAE">
              <a:alpha val="30000"/>
            </a:srgbClr>
          </a:solidFill>
          <a:ln w="12700">
            <a:solidFill>
              <a:srgbClr val="9C6BAE">
                <a:alpha val="30000"/>
              </a:srgbClr>
            </a:solidFill>
            <a:prstDash val="solid"/>
          </a:ln>
        </p:spPr>
        <p:txBody>
          <a:bodyPr/>
          <a:lstStyle/>
          <a:p>
            <a:endParaRPr lang="en-GB"/>
          </a:p>
        </p:txBody>
      </p:sp>
      <p:sp>
        <p:nvSpPr>
          <p:cNvPr id="4" name="Shape 2"/>
          <p:cNvSpPr/>
          <p:nvPr/>
        </p:nvSpPr>
        <p:spPr>
          <a:xfrm>
            <a:off x="457200" y="1463040"/>
            <a:ext cx="109728" cy="2194560"/>
          </a:xfrm>
          <a:prstGeom prst="rect">
            <a:avLst/>
          </a:prstGeom>
          <a:solidFill>
            <a:srgbClr val="F5C518"/>
          </a:solidFill>
          <a:ln w="12700">
            <a:solidFill>
              <a:srgbClr val="F5C518"/>
            </a:solidFill>
            <a:prstDash val="solid"/>
          </a:ln>
        </p:spPr>
        <p:txBody>
          <a:bodyPr/>
          <a:lstStyle/>
          <a:p>
            <a:endParaRPr lang="en-GB"/>
          </a:p>
        </p:txBody>
      </p:sp>
      <p:sp>
        <p:nvSpPr>
          <p:cNvPr id="5" name="Text 3"/>
          <p:cNvSpPr/>
          <p:nvPr/>
        </p:nvSpPr>
        <p:spPr>
          <a:xfrm>
            <a:off x="685800" y="1280160"/>
            <a:ext cx="6858000" cy="1828800"/>
          </a:xfrm>
          <a:prstGeom prst="rect">
            <a:avLst/>
          </a:prstGeom>
          <a:noFill/>
          <a:ln/>
        </p:spPr>
        <p:txBody>
          <a:bodyPr wrap="square" rtlCol="0" anchor="ctr"/>
          <a:lstStyle/>
          <a:p>
            <a:pPr marL="0" indent="0">
              <a:buNone/>
            </a:pPr>
            <a:r>
              <a:rPr lang="en-US" sz="4000" b="1">
                <a:solidFill>
                  <a:srgbClr val="FFFFFF"/>
                </a:solidFill>
                <a:latin typeface="Calibri" pitchFamily="34" charset="0"/>
                <a:ea typeface="Calibri" pitchFamily="34" charset="-122"/>
                <a:cs typeface="Calibri" pitchFamily="34" charset="-120"/>
              </a:rPr>
              <a:t>Researcher Profiles</a:t>
            </a:r>
            <a:endParaRPr lang="en-US" sz="4000"/>
          </a:p>
          <a:p>
            <a:pPr marL="0" indent="0">
              <a:buNone/>
            </a:pPr>
            <a:r>
              <a:rPr lang="en-US" sz="4000" b="1">
                <a:solidFill>
                  <a:srgbClr val="FFFFFF"/>
                </a:solidFill>
                <a:latin typeface="Calibri" pitchFamily="34" charset="0"/>
                <a:ea typeface="Calibri" pitchFamily="34" charset="-122"/>
                <a:cs typeface="Calibri" pitchFamily="34" charset="-120"/>
              </a:rPr>
              <a:t>&amp; Identifiers</a:t>
            </a:r>
            <a:endParaRPr lang="en-US" sz="4000"/>
          </a:p>
        </p:txBody>
      </p:sp>
      <p:sp>
        <p:nvSpPr>
          <p:cNvPr id="6" name="Text 4"/>
          <p:cNvSpPr/>
          <p:nvPr/>
        </p:nvSpPr>
        <p:spPr>
          <a:xfrm>
            <a:off x="685800" y="3200400"/>
            <a:ext cx="6858000" cy="457200"/>
          </a:xfrm>
          <a:prstGeom prst="rect">
            <a:avLst/>
          </a:prstGeom>
          <a:noFill/>
          <a:ln/>
        </p:spPr>
        <p:txBody>
          <a:bodyPr wrap="square" rtlCol="0" anchor="ctr"/>
          <a:lstStyle/>
          <a:p>
            <a:pPr marL="0" indent="0">
              <a:buNone/>
            </a:pPr>
            <a:r>
              <a:rPr lang="en-US" sz="1800" i="1">
                <a:solidFill>
                  <a:srgbClr val="D4AFEC"/>
                </a:solidFill>
                <a:latin typeface="Calibri" pitchFamily="34" charset="0"/>
                <a:ea typeface="Calibri" pitchFamily="34" charset="-122"/>
                <a:cs typeface="Calibri" pitchFamily="34" charset="-120"/>
              </a:rPr>
              <a:t>Why they matter — and what to do about it</a:t>
            </a:r>
            <a:endParaRPr lang="en-US" sz="1800"/>
          </a:p>
        </p:txBody>
      </p:sp>
      <p:sp>
        <p:nvSpPr>
          <p:cNvPr id="7" name="Text 5"/>
          <p:cNvSpPr/>
          <p:nvPr/>
        </p:nvSpPr>
        <p:spPr>
          <a:xfrm>
            <a:off x="457200" y="4526280"/>
            <a:ext cx="8229600" cy="365760"/>
          </a:xfrm>
          <a:prstGeom prst="rect">
            <a:avLst/>
          </a:prstGeom>
          <a:noFill/>
          <a:ln/>
        </p:spPr>
        <p:txBody>
          <a:bodyPr wrap="square" rtlCol="0" anchor="ctr"/>
          <a:lstStyle/>
          <a:p>
            <a:pPr marL="0" indent="0">
              <a:buNone/>
            </a:pPr>
            <a:r>
              <a:rPr lang="en-US" sz="1000">
                <a:solidFill>
                  <a:srgbClr val="B39CCB"/>
                </a:solidFill>
                <a:latin typeface="Calibri" pitchFamily="34" charset="0"/>
                <a:ea typeface="Calibri" pitchFamily="34" charset="-122"/>
                <a:cs typeface="Calibri" pitchFamily="34" charset="-120"/>
              </a:rPr>
              <a:t>John Hynes &amp; Fred Breese  ·  Office for Open Research  ·  Research Communications Conference 2026</a:t>
            </a:r>
            <a:endParaRPr lang="en-US" sz="1000"/>
          </a:p>
        </p:txBody>
      </p:sp>
      <p:pic>
        <p:nvPicPr>
          <p:cNvPr id="8" name="Image 0" descr="preencoded.png"/>
          <p:cNvPicPr>
            <a:picLocks noChangeAspect="1"/>
          </p:cNvPicPr>
          <p:nvPr/>
        </p:nvPicPr>
        <p:blipFill>
          <a:blip r:embed="rId3"/>
          <a:stretch>
            <a:fillRect/>
          </a:stretch>
        </p:blipFill>
        <p:spPr>
          <a:xfrm>
            <a:off x="5291958" y="1599672"/>
            <a:ext cx="1298027" cy="1298027"/>
          </a:xfrm>
          <a:prstGeom prst="rect">
            <a:avLst/>
          </a:prstGeom>
        </p:spPr>
      </p:pic>
      <p:pic>
        <p:nvPicPr>
          <p:cNvPr id="10" name="Picture 9">
            <a:extLst>
              <a:ext uri="{FF2B5EF4-FFF2-40B4-BE49-F238E27FC236}">
                <a16:creationId xmlns:a16="http://schemas.microsoft.com/office/drawing/2014/main" id="{EFB7C2C0-92C0-35F1-ECC6-91B5019EC81C}"/>
              </a:ext>
            </a:extLst>
          </p:cNvPr>
          <p:cNvPicPr>
            <a:picLocks noChangeAspect="1"/>
          </p:cNvPicPr>
          <p:nvPr/>
        </p:nvPicPr>
        <p:blipFill>
          <a:blip r:embed="rId4"/>
          <a:stretch>
            <a:fillRect/>
          </a:stretch>
        </p:blipFill>
        <p:spPr>
          <a:xfrm>
            <a:off x="457200" y="3863340"/>
            <a:ext cx="1244664" cy="596931"/>
          </a:xfrm>
          <a:prstGeom prst="rect">
            <a:avLst/>
          </a:prstGeom>
        </p:spPr>
      </p:pic>
      <p:pic>
        <p:nvPicPr>
          <p:cNvPr id="12" name="Picture 11">
            <a:extLst>
              <a:ext uri="{FF2B5EF4-FFF2-40B4-BE49-F238E27FC236}">
                <a16:creationId xmlns:a16="http://schemas.microsoft.com/office/drawing/2014/main" id="{C850A243-4B07-9141-2C98-02FB8A7F9326}"/>
              </a:ext>
            </a:extLst>
          </p:cNvPr>
          <p:cNvPicPr>
            <a:picLocks noChangeAspect="1"/>
          </p:cNvPicPr>
          <p:nvPr/>
        </p:nvPicPr>
        <p:blipFill>
          <a:blip r:embed="rId5"/>
          <a:stretch>
            <a:fillRect/>
          </a:stretch>
        </p:blipFill>
        <p:spPr>
          <a:xfrm>
            <a:off x="2065426" y="3863340"/>
            <a:ext cx="1355548" cy="584901"/>
          </a:xfrm>
          <a:prstGeom prst="rect">
            <a:avLst/>
          </a:prstGeom>
        </p:spPr>
      </p:pic>
      <p:pic>
        <p:nvPicPr>
          <p:cNvPr id="14" name="Picture 13">
            <a:extLst>
              <a:ext uri="{FF2B5EF4-FFF2-40B4-BE49-F238E27FC236}">
                <a16:creationId xmlns:a16="http://schemas.microsoft.com/office/drawing/2014/main" id="{FEA1C051-5FD0-2E32-4705-C4198A3C3E00}"/>
              </a:ext>
            </a:extLst>
          </p:cNvPr>
          <p:cNvPicPr>
            <a:picLocks noChangeAspect="1"/>
          </p:cNvPicPr>
          <p:nvPr/>
        </p:nvPicPr>
        <p:blipFill>
          <a:blip r:embed="rId6"/>
          <a:stretch>
            <a:fillRect/>
          </a:stretch>
        </p:blipFill>
        <p:spPr>
          <a:xfrm>
            <a:off x="3746355" y="3871279"/>
            <a:ext cx="1256569" cy="561692"/>
          </a:xfrm>
          <a:prstGeom prst="rect">
            <a:avLst/>
          </a:prstGeom>
        </p:spPr>
      </p:pic>
      <p:pic>
        <p:nvPicPr>
          <p:cNvPr id="16" name="Picture 15">
            <a:extLst>
              <a:ext uri="{FF2B5EF4-FFF2-40B4-BE49-F238E27FC236}">
                <a16:creationId xmlns:a16="http://schemas.microsoft.com/office/drawing/2014/main" id="{C29A18EA-F252-84E2-30FB-185897703E50}"/>
              </a:ext>
            </a:extLst>
          </p:cNvPr>
          <p:cNvPicPr>
            <a:picLocks noChangeAspect="1"/>
          </p:cNvPicPr>
          <p:nvPr/>
        </p:nvPicPr>
        <p:blipFill>
          <a:blip r:embed="rId7"/>
          <a:stretch>
            <a:fillRect/>
          </a:stretch>
        </p:blipFill>
        <p:spPr>
          <a:xfrm>
            <a:off x="5291958" y="3845502"/>
            <a:ext cx="1466194" cy="614769"/>
          </a:xfrm>
          <a:prstGeom prst="rect">
            <a:avLst/>
          </a:prstGeom>
        </p:spPr>
      </p:pic>
      <p:pic>
        <p:nvPicPr>
          <p:cNvPr id="18" name="Picture 17">
            <a:extLst>
              <a:ext uri="{FF2B5EF4-FFF2-40B4-BE49-F238E27FC236}">
                <a16:creationId xmlns:a16="http://schemas.microsoft.com/office/drawing/2014/main" id="{7A074E03-AAD1-BFAF-8A1D-D6B500CA0D6E}"/>
              </a:ext>
            </a:extLst>
          </p:cNvPr>
          <p:cNvPicPr>
            <a:picLocks noChangeAspect="1"/>
          </p:cNvPicPr>
          <p:nvPr/>
        </p:nvPicPr>
        <p:blipFill>
          <a:blip r:embed="rId8"/>
          <a:stretch>
            <a:fillRect/>
          </a:stretch>
        </p:blipFill>
        <p:spPr>
          <a:xfrm>
            <a:off x="0" y="13107"/>
            <a:ext cx="4750044" cy="89539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5FC"/>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4B1F78"/>
          </a:solidFill>
          <a:ln w="12700">
            <a:solidFill>
              <a:srgbClr val="4B1F78"/>
            </a:solidFill>
            <a:prstDash val="solid"/>
          </a:ln>
        </p:spPr>
        <p:txBody>
          <a:bodyPr/>
          <a:lstStyle/>
          <a:p>
            <a:endParaRPr lang="en-GB"/>
          </a:p>
        </p:txBody>
      </p:sp>
      <p:sp>
        <p:nvSpPr>
          <p:cNvPr id="3" name="Text 1"/>
          <p:cNvSpPr/>
          <p:nvPr/>
        </p:nvSpPr>
        <p:spPr>
          <a:xfrm>
            <a:off x="457200" y="45720"/>
            <a:ext cx="8229600" cy="868680"/>
          </a:xfrm>
          <a:prstGeom prst="rect">
            <a:avLst/>
          </a:prstGeom>
          <a:noFill/>
          <a:ln/>
        </p:spPr>
        <p:txBody>
          <a:bodyPr wrap="square" rtlCol="0" anchor="ctr"/>
          <a:lstStyle/>
          <a:p>
            <a:pPr marL="0" indent="0">
              <a:buNone/>
            </a:pPr>
            <a:r>
              <a:rPr lang="en-US" sz="2600" b="1">
                <a:solidFill>
                  <a:srgbClr val="FFFFFF"/>
                </a:solidFill>
                <a:latin typeface="Calibri" pitchFamily="34" charset="0"/>
                <a:ea typeface="Calibri" pitchFamily="34" charset="-122"/>
                <a:cs typeface="Calibri" pitchFamily="34" charset="-120"/>
              </a:rPr>
              <a:t>How visible is our research?</a:t>
            </a:r>
            <a:endParaRPr lang="en-US" sz="2600"/>
          </a:p>
        </p:txBody>
      </p:sp>
      <p:sp>
        <p:nvSpPr>
          <p:cNvPr id="4" name="Shape 2"/>
          <p:cNvSpPr/>
          <p:nvPr/>
        </p:nvSpPr>
        <p:spPr>
          <a:xfrm>
            <a:off x="365760" y="1143000"/>
            <a:ext cx="2651760" cy="3200400"/>
          </a:xfrm>
          <a:prstGeom prst="rect">
            <a:avLst/>
          </a:prstGeom>
          <a:solidFill>
            <a:srgbClr val="FFFFFF"/>
          </a:solidFill>
          <a:ln w="12700">
            <a:solidFill>
              <a:srgbClr val="E8E8E8"/>
            </a:solidFill>
            <a:prstDash val="solid"/>
          </a:ln>
          <a:effectLst>
            <a:outerShdw blurRad="101600" dist="38100" dir="8100000" algn="bl" rotWithShape="0">
              <a:srgbClr val="000000">
                <a:alpha val="10000"/>
              </a:srgbClr>
            </a:outerShdw>
          </a:effectLst>
        </p:spPr>
        <p:txBody>
          <a:bodyPr/>
          <a:lstStyle/>
          <a:p>
            <a:endParaRPr lang="en-GB"/>
          </a:p>
        </p:txBody>
      </p:sp>
      <p:sp>
        <p:nvSpPr>
          <p:cNvPr id="5" name="Shape 3"/>
          <p:cNvSpPr/>
          <p:nvPr/>
        </p:nvSpPr>
        <p:spPr>
          <a:xfrm>
            <a:off x="365760" y="1143000"/>
            <a:ext cx="2651760" cy="109728"/>
          </a:xfrm>
          <a:prstGeom prst="rect">
            <a:avLst/>
          </a:prstGeom>
          <a:solidFill>
            <a:srgbClr val="E65100"/>
          </a:solidFill>
          <a:ln w="12700">
            <a:solidFill>
              <a:srgbClr val="E65100"/>
            </a:solidFill>
            <a:prstDash val="solid"/>
          </a:ln>
        </p:spPr>
        <p:txBody>
          <a:bodyPr/>
          <a:lstStyle/>
          <a:p>
            <a:endParaRPr lang="en-GB"/>
          </a:p>
        </p:txBody>
      </p:sp>
      <p:pic>
        <p:nvPicPr>
          <p:cNvPr id="6" name="Image 0" descr="preencoded.png"/>
          <p:cNvPicPr>
            <a:picLocks noChangeAspect="1"/>
          </p:cNvPicPr>
          <p:nvPr/>
        </p:nvPicPr>
        <p:blipFill>
          <a:blip r:embed="rId3"/>
          <a:stretch>
            <a:fillRect/>
          </a:stretch>
        </p:blipFill>
        <p:spPr>
          <a:xfrm>
            <a:off x="1417320" y="1371600"/>
            <a:ext cx="548640" cy="548640"/>
          </a:xfrm>
          <a:prstGeom prst="rect">
            <a:avLst/>
          </a:prstGeom>
        </p:spPr>
      </p:pic>
      <p:sp>
        <p:nvSpPr>
          <p:cNvPr id="7" name="Text 4"/>
          <p:cNvSpPr/>
          <p:nvPr/>
        </p:nvSpPr>
        <p:spPr>
          <a:xfrm>
            <a:off x="457200" y="2057400"/>
            <a:ext cx="2468880" cy="457200"/>
          </a:xfrm>
          <a:prstGeom prst="rect">
            <a:avLst/>
          </a:prstGeom>
          <a:noFill/>
          <a:ln/>
        </p:spPr>
        <p:txBody>
          <a:bodyPr wrap="square" rtlCol="0" anchor="ctr"/>
          <a:lstStyle/>
          <a:p>
            <a:pPr marL="0" indent="0" algn="ctr">
              <a:buNone/>
            </a:pPr>
            <a:r>
              <a:rPr lang="en-US" sz="1400" b="1">
                <a:solidFill>
                  <a:srgbClr val="2D2D2D"/>
                </a:solidFill>
                <a:latin typeface="Calibri" pitchFamily="34" charset="0"/>
                <a:ea typeface="Calibri" pitchFamily="34" charset="-122"/>
                <a:cs typeface="Calibri" pitchFamily="34" charset="-120"/>
              </a:rPr>
              <a:t>Missing outputs</a:t>
            </a:r>
            <a:endParaRPr lang="en-US" sz="1400"/>
          </a:p>
        </p:txBody>
      </p:sp>
      <p:sp>
        <p:nvSpPr>
          <p:cNvPr id="8" name="Text 5"/>
          <p:cNvSpPr/>
          <p:nvPr/>
        </p:nvSpPr>
        <p:spPr>
          <a:xfrm>
            <a:off x="457200" y="2560320"/>
            <a:ext cx="2468880" cy="1005840"/>
          </a:xfrm>
          <a:prstGeom prst="rect">
            <a:avLst/>
          </a:prstGeom>
          <a:noFill/>
          <a:ln/>
        </p:spPr>
        <p:txBody>
          <a:bodyPr wrap="square" rtlCol="0" anchor="t"/>
          <a:lstStyle/>
          <a:p>
            <a:pPr marL="0" indent="0" algn="ctr">
              <a:buNone/>
            </a:pPr>
            <a:r>
              <a:rPr lang="en-US" sz="1200">
                <a:solidFill>
                  <a:srgbClr val="6B6B6B"/>
                </a:solidFill>
                <a:latin typeface="Calibri" pitchFamily="34" charset="0"/>
                <a:ea typeface="Calibri" pitchFamily="34" charset="-122"/>
                <a:cs typeface="Calibri" pitchFamily="34" charset="-120"/>
              </a:rPr>
              <a:t>Publications attributed to</a:t>
            </a:r>
            <a:endParaRPr lang="en-US" sz="1200"/>
          </a:p>
          <a:p>
            <a:pPr marL="0" indent="0" algn="ctr">
              <a:buNone/>
            </a:pPr>
            <a:r>
              <a:rPr lang="en-US" sz="1200">
                <a:solidFill>
                  <a:srgbClr val="6B6B6B"/>
                </a:solidFill>
                <a:latin typeface="Calibri" pitchFamily="34" charset="0"/>
                <a:ea typeface="Calibri" pitchFamily="34" charset="-122"/>
                <a:cs typeface="Calibri" pitchFamily="34" charset="-120"/>
              </a:rPr>
              <a:t>someone else — or no one at all</a:t>
            </a:r>
            <a:endParaRPr lang="en-US" sz="1200"/>
          </a:p>
        </p:txBody>
      </p:sp>
      <p:sp>
        <p:nvSpPr>
          <p:cNvPr id="9" name="Shape 6"/>
          <p:cNvSpPr/>
          <p:nvPr/>
        </p:nvSpPr>
        <p:spPr>
          <a:xfrm>
            <a:off x="3246120" y="1143000"/>
            <a:ext cx="2651760" cy="3200400"/>
          </a:xfrm>
          <a:prstGeom prst="rect">
            <a:avLst/>
          </a:prstGeom>
          <a:solidFill>
            <a:srgbClr val="FFFFFF"/>
          </a:solidFill>
          <a:ln w="12700">
            <a:solidFill>
              <a:srgbClr val="E8E8E8"/>
            </a:solidFill>
            <a:prstDash val="solid"/>
          </a:ln>
          <a:effectLst>
            <a:outerShdw blurRad="101600" dist="38100" dir="8100000" algn="bl" rotWithShape="0">
              <a:srgbClr val="000000">
                <a:alpha val="10000"/>
              </a:srgbClr>
            </a:outerShdw>
          </a:effectLst>
        </p:spPr>
        <p:txBody>
          <a:bodyPr/>
          <a:lstStyle/>
          <a:p>
            <a:endParaRPr lang="en-GB"/>
          </a:p>
        </p:txBody>
      </p:sp>
      <p:sp>
        <p:nvSpPr>
          <p:cNvPr id="10" name="Shape 7"/>
          <p:cNvSpPr/>
          <p:nvPr/>
        </p:nvSpPr>
        <p:spPr>
          <a:xfrm>
            <a:off x="3246120" y="1143000"/>
            <a:ext cx="2651760" cy="109728"/>
          </a:xfrm>
          <a:prstGeom prst="rect">
            <a:avLst/>
          </a:prstGeom>
          <a:solidFill>
            <a:srgbClr val="E65100"/>
          </a:solidFill>
          <a:ln w="12700">
            <a:solidFill>
              <a:srgbClr val="E65100"/>
            </a:solidFill>
            <a:prstDash val="solid"/>
          </a:ln>
        </p:spPr>
        <p:txBody>
          <a:bodyPr/>
          <a:lstStyle/>
          <a:p>
            <a:endParaRPr lang="en-GB"/>
          </a:p>
        </p:txBody>
      </p:sp>
      <p:pic>
        <p:nvPicPr>
          <p:cNvPr id="11" name="Image 1" descr="preencoded.png"/>
          <p:cNvPicPr>
            <a:picLocks noChangeAspect="1"/>
          </p:cNvPicPr>
          <p:nvPr/>
        </p:nvPicPr>
        <p:blipFill>
          <a:blip r:embed="rId3"/>
          <a:stretch>
            <a:fillRect/>
          </a:stretch>
        </p:blipFill>
        <p:spPr>
          <a:xfrm>
            <a:off x="4297680" y="1371600"/>
            <a:ext cx="548640" cy="548640"/>
          </a:xfrm>
          <a:prstGeom prst="rect">
            <a:avLst/>
          </a:prstGeom>
        </p:spPr>
      </p:pic>
      <p:sp>
        <p:nvSpPr>
          <p:cNvPr id="12" name="Text 8"/>
          <p:cNvSpPr/>
          <p:nvPr/>
        </p:nvSpPr>
        <p:spPr>
          <a:xfrm>
            <a:off x="3337560" y="2057400"/>
            <a:ext cx="2468880" cy="457200"/>
          </a:xfrm>
          <a:prstGeom prst="rect">
            <a:avLst/>
          </a:prstGeom>
          <a:noFill/>
          <a:ln/>
        </p:spPr>
        <p:txBody>
          <a:bodyPr wrap="square" rtlCol="0" anchor="ctr"/>
          <a:lstStyle/>
          <a:p>
            <a:pPr marL="0" indent="0" algn="ctr">
              <a:buNone/>
            </a:pPr>
            <a:r>
              <a:rPr lang="en-US" sz="1400" b="1">
                <a:solidFill>
                  <a:srgbClr val="2D2D2D"/>
                </a:solidFill>
                <a:latin typeface="Calibri" pitchFamily="34" charset="0"/>
                <a:ea typeface="Calibri" pitchFamily="34" charset="-122"/>
                <a:cs typeface="Calibri" pitchFamily="34" charset="-120"/>
              </a:rPr>
              <a:t>Duplicate profiles</a:t>
            </a:r>
            <a:endParaRPr lang="en-US" sz="1400"/>
          </a:p>
        </p:txBody>
      </p:sp>
      <p:sp>
        <p:nvSpPr>
          <p:cNvPr id="13" name="Text 9"/>
          <p:cNvSpPr/>
          <p:nvPr/>
        </p:nvSpPr>
        <p:spPr>
          <a:xfrm>
            <a:off x="3337560" y="2560320"/>
            <a:ext cx="2468880" cy="1005840"/>
          </a:xfrm>
          <a:prstGeom prst="rect">
            <a:avLst/>
          </a:prstGeom>
          <a:noFill/>
          <a:ln/>
        </p:spPr>
        <p:txBody>
          <a:bodyPr wrap="square" rtlCol="0" anchor="t"/>
          <a:lstStyle/>
          <a:p>
            <a:pPr marL="0" indent="0" algn="ctr">
              <a:buNone/>
            </a:pPr>
            <a:r>
              <a:rPr lang="en-US" sz="1200">
                <a:solidFill>
                  <a:srgbClr val="6B6B6B"/>
                </a:solidFill>
                <a:latin typeface="Calibri" pitchFamily="34" charset="0"/>
                <a:ea typeface="Calibri" pitchFamily="34" charset="-122"/>
                <a:cs typeface="Calibri" pitchFamily="34" charset="-120"/>
              </a:rPr>
              <a:t>Citation counts split</a:t>
            </a:r>
            <a:endParaRPr lang="en-US" sz="1200"/>
          </a:p>
          <a:p>
            <a:pPr marL="0" indent="0" algn="ctr">
              <a:buNone/>
            </a:pPr>
            <a:r>
              <a:rPr lang="en-US" sz="1200">
                <a:solidFill>
                  <a:srgbClr val="6B6B6B"/>
                </a:solidFill>
                <a:latin typeface="Calibri" pitchFamily="34" charset="0"/>
                <a:ea typeface="Calibri" pitchFamily="34" charset="-122"/>
                <a:cs typeface="Calibri" pitchFamily="34" charset="-120"/>
              </a:rPr>
              <a:t>across multiple phantom profiles</a:t>
            </a:r>
            <a:endParaRPr lang="en-US" sz="1200"/>
          </a:p>
        </p:txBody>
      </p:sp>
      <p:sp>
        <p:nvSpPr>
          <p:cNvPr id="14" name="Shape 10"/>
          <p:cNvSpPr/>
          <p:nvPr/>
        </p:nvSpPr>
        <p:spPr>
          <a:xfrm>
            <a:off x="6126480" y="1143000"/>
            <a:ext cx="2651760" cy="3200400"/>
          </a:xfrm>
          <a:prstGeom prst="rect">
            <a:avLst/>
          </a:prstGeom>
          <a:solidFill>
            <a:srgbClr val="FFFFFF"/>
          </a:solidFill>
          <a:ln w="12700">
            <a:solidFill>
              <a:srgbClr val="E8E8E8"/>
            </a:solidFill>
            <a:prstDash val="solid"/>
          </a:ln>
          <a:effectLst>
            <a:outerShdw blurRad="101600" dist="38100" dir="8100000" algn="bl" rotWithShape="0">
              <a:srgbClr val="000000">
                <a:alpha val="10000"/>
              </a:srgbClr>
            </a:outerShdw>
          </a:effectLst>
        </p:spPr>
        <p:txBody>
          <a:bodyPr/>
          <a:lstStyle/>
          <a:p>
            <a:endParaRPr lang="en-GB"/>
          </a:p>
        </p:txBody>
      </p:sp>
      <p:sp>
        <p:nvSpPr>
          <p:cNvPr id="15" name="Shape 11"/>
          <p:cNvSpPr/>
          <p:nvPr/>
        </p:nvSpPr>
        <p:spPr>
          <a:xfrm>
            <a:off x="6126480" y="1143000"/>
            <a:ext cx="2651760" cy="109728"/>
          </a:xfrm>
          <a:prstGeom prst="rect">
            <a:avLst/>
          </a:prstGeom>
          <a:solidFill>
            <a:srgbClr val="E65100"/>
          </a:solidFill>
          <a:ln w="12700">
            <a:solidFill>
              <a:srgbClr val="E65100"/>
            </a:solidFill>
            <a:prstDash val="solid"/>
          </a:ln>
        </p:spPr>
        <p:txBody>
          <a:bodyPr/>
          <a:lstStyle/>
          <a:p>
            <a:endParaRPr lang="en-GB"/>
          </a:p>
        </p:txBody>
      </p:sp>
      <p:pic>
        <p:nvPicPr>
          <p:cNvPr id="16" name="Image 2" descr="preencoded.png"/>
          <p:cNvPicPr>
            <a:picLocks noChangeAspect="1"/>
          </p:cNvPicPr>
          <p:nvPr/>
        </p:nvPicPr>
        <p:blipFill>
          <a:blip r:embed="rId3"/>
          <a:stretch>
            <a:fillRect/>
          </a:stretch>
        </p:blipFill>
        <p:spPr>
          <a:xfrm>
            <a:off x="7178040" y="1371600"/>
            <a:ext cx="548640" cy="548640"/>
          </a:xfrm>
          <a:prstGeom prst="rect">
            <a:avLst/>
          </a:prstGeom>
        </p:spPr>
      </p:pic>
      <p:sp>
        <p:nvSpPr>
          <p:cNvPr id="17" name="Text 12"/>
          <p:cNvSpPr/>
          <p:nvPr/>
        </p:nvSpPr>
        <p:spPr>
          <a:xfrm>
            <a:off x="6217920" y="2057400"/>
            <a:ext cx="2468880" cy="457200"/>
          </a:xfrm>
          <a:prstGeom prst="rect">
            <a:avLst/>
          </a:prstGeom>
          <a:noFill/>
          <a:ln/>
        </p:spPr>
        <p:txBody>
          <a:bodyPr wrap="square" rtlCol="0" anchor="ctr"/>
          <a:lstStyle/>
          <a:p>
            <a:pPr marL="0" indent="0" algn="ctr">
              <a:buNone/>
            </a:pPr>
            <a:r>
              <a:rPr lang="en-US" sz="1400" b="1">
                <a:solidFill>
                  <a:srgbClr val="2D2D2D"/>
                </a:solidFill>
                <a:latin typeface="Calibri" pitchFamily="34" charset="0"/>
                <a:ea typeface="Calibri" pitchFamily="34" charset="-122"/>
                <a:cs typeface="Calibri" pitchFamily="34" charset="-120"/>
              </a:rPr>
              <a:t>Wrong affiliation</a:t>
            </a:r>
            <a:endParaRPr lang="en-US" sz="1400"/>
          </a:p>
        </p:txBody>
      </p:sp>
      <p:sp>
        <p:nvSpPr>
          <p:cNvPr id="18" name="Text 13"/>
          <p:cNvSpPr/>
          <p:nvPr/>
        </p:nvSpPr>
        <p:spPr>
          <a:xfrm>
            <a:off x="6217920" y="2560320"/>
            <a:ext cx="2468880" cy="1005840"/>
          </a:xfrm>
          <a:prstGeom prst="rect">
            <a:avLst/>
          </a:prstGeom>
          <a:noFill/>
          <a:ln/>
        </p:spPr>
        <p:txBody>
          <a:bodyPr wrap="square" rtlCol="0" anchor="t"/>
          <a:lstStyle/>
          <a:p>
            <a:pPr marL="0" indent="0" algn="ctr">
              <a:buNone/>
            </a:pPr>
            <a:r>
              <a:rPr lang="en-US" sz="1200">
                <a:solidFill>
                  <a:srgbClr val="6B6B6B"/>
                </a:solidFill>
                <a:latin typeface="Calibri" pitchFamily="34" charset="0"/>
                <a:ea typeface="Calibri" pitchFamily="34" charset="-122"/>
                <a:cs typeface="Calibri" pitchFamily="34" charset="-120"/>
              </a:rPr>
              <a:t>Work not counted</a:t>
            </a:r>
            <a:endParaRPr lang="en-US" sz="1200"/>
          </a:p>
          <a:p>
            <a:pPr marL="0" indent="0" algn="ctr">
              <a:buNone/>
            </a:pPr>
            <a:r>
              <a:rPr lang="en-US" sz="1200">
                <a:solidFill>
                  <a:srgbClr val="6B6B6B"/>
                </a:solidFill>
                <a:latin typeface="Calibri" pitchFamily="34" charset="0"/>
                <a:ea typeface="Calibri" pitchFamily="34" charset="-122"/>
                <a:cs typeface="Calibri" pitchFamily="34" charset="-120"/>
              </a:rPr>
              <a:t>for the University of Manchester</a:t>
            </a:r>
            <a:endParaRPr lang="en-US" sz="1200"/>
          </a:p>
        </p:txBody>
      </p:sp>
      <p:sp>
        <p:nvSpPr>
          <p:cNvPr id="19" name="Shape 14"/>
          <p:cNvSpPr/>
          <p:nvPr/>
        </p:nvSpPr>
        <p:spPr>
          <a:xfrm>
            <a:off x="365760" y="4480560"/>
            <a:ext cx="8412480" cy="502920"/>
          </a:xfrm>
          <a:prstGeom prst="rect">
            <a:avLst/>
          </a:prstGeom>
          <a:solidFill>
            <a:srgbClr val="EDE4F5"/>
          </a:solidFill>
          <a:ln w="12700">
            <a:solidFill>
              <a:srgbClr val="9C6BAE"/>
            </a:solidFill>
            <a:prstDash val="solid"/>
          </a:ln>
        </p:spPr>
        <p:txBody>
          <a:bodyPr/>
          <a:lstStyle/>
          <a:p>
            <a:endParaRPr lang="en-GB"/>
          </a:p>
        </p:txBody>
      </p:sp>
      <p:sp>
        <p:nvSpPr>
          <p:cNvPr id="20" name="Text 15"/>
          <p:cNvSpPr/>
          <p:nvPr/>
        </p:nvSpPr>
        <p:spPr>
          <a:xfrm>
            <a:off x="457200" y="4498848"/>
            <a:ext cx="8229600" cy="457200"/>
          </a:xfrm>
          <a:prstGeom prst="rect">
            <a:avLst/>
          </a:prstGeom>
          <a:noFill/>
          <a:ln/>
        </p:spPr>
        <p:txBody>
          <a:bodyPr wrap="square" rtlCol="0" anchor="ctr"/>
          <a:lstStyle/>
          <a:p>
            <a:pPr marL="0" indent="0" algn="ctr">
              <a:buNone/>
            </a:pPr>
            <a:r>
              <a:rPr lang="en-US" sz="1200" b="1">
                <a:solidFill>
                  <a:srgbClr val="4B1F78"/>
                </a:solidFill>
                <a:latin typeface="Calibri" pitchFamily="34" charset="0"/>
                <a:ea typeface="Calibri" pitchFamily="34" charset="-122"/>
                <a:cs typeface="Calibri" pitchFamily="34" charset="-120"/>
              </a:rPr>
              <a:t>These aren't edge cases. Without claimed, linked profiles — this is the default.</a:t>
            </a:r>
            <a:endParaRPr lang="en-US" sz="1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5FC"/>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4B1F78"/>
          </a:solidFill>
          <a:ln w="12700">
            <a:solidFill>
              <a:srgbClr val="4B1F78"/>
            </a:solidFill>
            <a:prstDash val="solid"/>
          </a:ln>
        </p:spPr>
        <p:txBody>
          <a:bodyPr/>
          <a:lstStyle/>
          <a:p>
            <a:endParaRPr lang="en-GB"/>
          </a:p>
        </p:txBody>
      </p:sp>
      <p:sp>
        <p:nvSpPr>
          <p:cNvPr id="3" name="Text 1"/>
          <p:cNvSpPr/>
          <p:nvPr/>
        </p:nvSpPr>
        <p:spPr>
          <a:xfrm>
            <a:off x="457200" y="45720"/>
            <a:ext cx="8229600" cy="868680"/>
          </a:xfrm>
          <a:prstGeom prst="rect">
            <a:avLst/>
          </a:prstGeom>
          <a:noFill/>
          <a:ln/>
        </p:spPr>
        <p:txBody>
          <a:bodyPr wrap="square" rtlCol="0" anchor="ctr"/>
          <a:lstStyle/>
          <a:p>
            <a:pPr marL="0" indent="0">
              <a:buNone/>
            </a:pPr>
            <a:r>
              <a:rPr lang="en-US" sz="2600" b="1">
                <a:solidFill>
                  <a:srgbClr val="FFFFFF"/>
                </a:solidFill>
                <a:latin typeface="Calibri" pitchFamily="34" charset="0"/>
                <a:ea typeface="Calibri" pitchFamily="34" charset="-122"/>
                <a:cs typeface="Calibri" pitchFamily="34" charset="-120"/>
              </a:rPr>
              <a:t>Why this matters — at every level</a:t>
            </a:r>
            <a:endParaRPr lang="en-US" sz="2600"/>
          </a:p>
        </p:txBody>
      </p:sp>
      <p:sp>
        <p:nvSpPr>
          <p:cNvPr id="4" name="Shape 2"/>
          <p:cNvSpPr/>
          <p:nvPr/>
        </p:nvSpPr>
        <p:spPr>
          <a:xfrm>
            <a:off x="365760" y="1097280"/>
            <a:ext cx="4023360" cy="3657600"/>
          </a:xfrm>
          <a:prstGeom prst="rect">
            <a:avLst/>
          </a:prstGeom>
          <a:solidFill>
            <a:srgbClr val="FFFFFF"/>
          </a:solidFill>
          <a:ln w="12700">
            <a:solidFill>
              <a:srgbClr val="E8E8E8"/>
            </a:solidFill>
            <a:prstDash val="solid"/>
          </a:ln>
          <a:effectLst>
            <a:outerShdw blurRad="101600" dist="38100" dir="8100000" algn="bl" rotWithShape="0">
              <a:srgbClr val="000000">
                <a:alpha val="10000"/>
              </a:srgbClr>
            </a:outerShdw>
          </a:effectLst>
        </p:spPr>
        <p:txBody>
          <a:bodyPr/>
          <a:lstStyle/>
          <a:p>
            <a:endParaRPr lang="en-GB"/>
          </a:p>
        </p:txBody>
      </p:sp>
      <p:sp>
        <p:nvSpPr>
          <p:cNvPr id="5" name="Shape 3"/>
          <p:cNvSpPr/>
          <p:nvPr/>
        </p:nvSpPr>
        <p:spPr>
          <a:xfrm>
            <a:off x="365760" y="1097280"/>
            <a:ext cx="4023360" cy="457200"/>
          </a:xfrm>
          <a:prstGeom prst="rect">
            <a:avLst/>
          </a:prstGeom>
          <a:solidFill>
            <a:srgbClr val="028090"/>
          </a:solidFill>
          <a:ln w="12700">
            <a:solidFill>
              <a:srgbClr val="028090"/>
            </a:solidFill>
            <a:prstDash val="solid"/>
          </a:ln>
        </p:spPr>
        <p:txBody>
          <a:bodyPr/>
          <a:lstStyle/>
          <a:p>
            <a:endParaRPr lang="en-GB"/>
          </a:p>
        </p:txBody>
      </p:sp>
      <p:pic>
        <p:nvPicPr>
          <p:cNvPr id="6" name="Image 0" descr="preencoded.png"/>
          <p:cNvPicPr>
            <a:picLocks noChangeAspect="1"/>
          </p:cNvPicPr>
          <p:nvPr/>
        </p:nvPicPr>
        <p:blipFill>
          <a:blip r:embed="rId3"/>
          <a:stretch>
            <a:fillRect/>
          </a:stretch>
        </p:blipFill>
        <p:spPr>
          <a:xfrm>
            <a:off x="502920" y="1133856"/>
            <a:ext cx="365760" cy="365760"/>
          </a:xfrm>
          <a:prstGeom prst="rect">
            <a:avLst/>
          </a:prstGeom>
        </p:spPr>
      </p:pic>
      <p:sp>
        <p:nvSpPr>
          <p:cNvPr id="7" name="Text 4"/>
          <p:cNvSpPr/>
          <p:nvPr/>
        </p:nvSpPr>
        <p:spPr>
          <a:xfrm>
            <a:off x="960120" y="1115568"/>
            <a:ext cx="3200400" cy="411480"/>
          </a:xfrm>
          <a:prstGeom prst="rect">
            <a:avLst/>
          </a:prstGeom>
          <a:noFill/>
          <a:ln/>
        </p:spPr>
        <p:txBody>
          <a:bodyPr wrap="square" rtlCol="0" anchor="ctr"/>
          <a:lstStyle/>
          <a:p>
            <a:pPr marL="0" indent="0">
              <a:buNone/>
            </a:pPr>
            <a:r>
              <a:rPr lang="en-US" sz="1300" b="1">
                <a:solidFill>
                  <a:srgbClr val="FFFFFF"/>
                </a:solidFill>
                <a:latin typeface="Calibri" pitchFamily="34" charset="0"/>
                <a:ea typeface="Calibri" pitchFamily="34" charset="-122"/>
                <a:cs typeface="Calibri" pitchFamily="34" charset="-120"/>
              </a:rPr>
              <a:t>FOR RESEARCHERS</a:t>
            </a:r>
            <a:endParaRPr lang="en-US" sz="1300"/>
          </a:p>
        </p:txBody>
      </p:sp>
      <p:pic>
        <p:nvPicPr>
          <p:cNvPr id="8" name="Image 1" descr="preencoded.png"/>
          <p:cNvPicPr>
            <a:picLocks noChangeAspect="1"/>
          </p:cNvPicPr>
          <p:nvPr/>
        </p:nvPicPr>
        <p:blipFill>
          <a:blip r:embed="rId4"/>
          <a:stretch>
            <a:fillRect/>
          </a:stretch>
        </p:blipFill>
        <p:spPr>
          <a:xfrm>
            <a:off x="502920" y="1737360"/>
            <a:ext cx="274320" cy="274320"/>
          </a:xfrm>
          <a:prstGeom prst="rect">
            <a:avLst/>
          </a:prstGeom>
        </p:spPr>
      </p:pic>
      <p:sp>
        <p:nvSpPr>
          <p:cNvPr id="9" name="Text 5"/>
          <p:cNvSpPr/>
          <p:nvPr/>
        </p:nvSpPr>
        <p:spPr>
          <a:xfrm>
            <a:off x="868680" y="1709928"/>
            <a:ext cx="3291840" cy="365760"/>
          </a:xfrm>
          <a:prstGeom prst="rect">
            <a:avLst/>
          </a:prstGeom>
          <a:noFill/>
          <a:ln/>
        </p:spPr>
        <p:txBody>
          <a:bodyPr wrap="square" rtlCol="0" anchor="ctr"/>
          <a:lstStyle/>
          <a:p>
            <a:pPr marL="0" indent="0">
              <a:buNone/>
            </a:pPr>
            <a:r>
              <a:rPr lang="en-US" sz="1200">
                <a:solidFill>
                  <a:srgbClr val="2D2D2D"/>
                </a:solidFill>
                <a:latin typeface="Calibri" pitchFamily="34" charset="0"/>
                <a:ea typeface="Calibri" pitchFamily="34" charset="-122"/>
                <a:cs typeface="Calibri" pitchFamily="34" charset="-120"/>
              </a:rPr>
              <a:t>Get proper credit for every publication (all your outputs linked correctly)</a:t>
            </a:r>
            <a:endParaRPr lang="en-US" sz="1200"/>
          </a:p>
        </p:txBody>
      </p:sp>
      <p:pic>
        <p:nvPicPr>
          <p:cNvPr id="10" name="Image 2" descr="preencoded.png"/>
          <p:cNvPicPr>
            <a:picLocks noChangeAspect="1"/>
          </p:cNvPicPr>
          <p:nvPr/>
        </p:nvPicPr>
        <p:blipFill>
          <a:blip r:embed="rId4"/>
          <a:stretch>
            <a:fillRect/>
          </a:stretch>
        </p:blipFill>
        <p:spPr>
          <a:xfrm>
            <a:off x="502920" y="2377440"/>
            <a:ext cx="274320" cy="274320"/>
          </a:xfrm>
          <a:prstGeom prst="rect">
            <a:avLst/>
          </a:prstGeom>
        </p:spPr>
      </p:pic>
      <p:sp>
        <p:nvSpPr>
          <p:cNvPr id="11" name="Text 6"/>
          <p:cNvSpPr/>
          <p:nvPr/>
        </p:nvSpPr>
        <p:spPr>
          <a:xfrm>
            <a:off x="868680" y="2350008"/>
            <a:ext cx="3291840" cy="365760"/>
          </a:xfrm>
          <a:prstGeom prst="rect">
            <a:avLst/>
          </a:prstGeom>
          <a:noFill/>
          <a:ln/>
        </p:spPr>
        <p:txBody>
          <a:bodyPr wrap="square" rtlCol="0" anchor="ctr"/>
          <a:lstStyle/>
          <a:p>
            <a:pPr marL="0" indent="0">
              <a:buNone/>
            </a:pPr>
            <a:r>
              <a:rPr lang="en-US" sz="1200">
                <a:solidFill>
                  <a:srgbClr val="2D2D2D"/>
                </a:solidFill>
                <a:latin typeface="Calibri" pitchFamily="34" charset="0"/>
                <a:ea typeface="Calibri" pitchFamily="34" charset="-122"/>
                <a:cs typeface="Calibri" pitchFamily="34" charset="-120"/>
              </a:rPr>
              <a:t>Boost visibility for funders, collaborators &amp; public</a:t>
            </a:r>
            <a:endParaRPr lang="en-US" sz="1200"/>
          </a:p>
        </p:txBody>
      </p:sp>
      <p:pic>
        <p:nvPicPr>
          <p:cNvPr id="12" name="Image 3" descr="preencoded.png"/>
          <p:cNvPicPr>
            <a:picLocks noChangeAspect="1"/>
          </p:cNvPicPr>
          <p:nvPr/>
        </p:nvPicPr>
        <p:blipFill>
          <a:blip r:embed="rId4"/>
          <a:stretch>
            <a:fillRect/>
          </a:stretch>
        </p:blipFill>
        <p:spPr>
          <a:xfrm>
            <a:off x="502920" y="3017520"/>
            <a:ext cx="274320" cy="274320"/>
          </a:xfrm>
          <a:prstGeom prst="rect">
            <a:avLst/>
          </a:prstGeom>
        </p:spPr>
      </p:pic>
      <p:sp>
        <p:nvSpPr>
          <p:cNvPr id="13" name="Text 7"/>
          <p:cNvSpPr/>
          <p:nvPr/>
        </p:nvSpPr>
        <p:spPr>
          <a:xfrm>
            <a:off x="868680" y="2990088"/>
            <a:ext cx="3291840" cy="365760"/>
          </a:xfrm>
          <a:prstGeom prst="rect">
            <a:avLst/>
          </a:prstGeom>
          <a:noFill/>
          <a:ln/>
        </p:spPr>
        <p:txBody>
          <a:bodyPr wrap="square" rtlCol="0" anchor="ctr"/>
          <a:lstStyle/>
          <a:p>
            <a:pPr marL="0" indent="0">
              <a:buNone/>
            </a:pPr>
            <a:r>
              <a:rPr lang="en-US" sz="1200">
                <a:solidFill>
                  <a:srgbClr val="2D2D2D"/>
                </a:solidFill>
                <a:latin typeface="Calibri" pitchFamily="34" charset="0"/>
                <a:ea typeface="Calibri" pitchFamily="34" charset="-122"/>
                <a:cs typeface="Calibri" pitchFamily="34" charset="-120"/>
              </a:rPr>
              <a:t>Evidence contributions (use in narrative CV </a:t>
            </a:r>
            <a:r>
              <a:rPr lang="en-US" sz="1200" err="1">
                <a:solidFill>
                  <a:srgbClr val="2D2D2D"/>
                </a:solidFill>
                <a:latin typeface="Calibri" pitchFamily="34" charset="0"/>
                <a:ea typeface="Calibri" pitchFamily="34" charset="-122"/>
                <a:cs typeface="Calibri" pitchFamily="34" charset="-120"/>
              </a:rPr>
              <a:t>etc</a:t>
            </a:r>
            <a:r>
              <a:rPr lang="en-US" sz="1200">
                <a:solidFill>
                  <a:srgbClr val="2D2D2D"/>
                </a:solidFill>
                <a:latin typeface="Calibri" pitchFamily="34" charset="0"/>
                <a:ea typeface="Calibri" pitchFamily="34" charset="-122"/>
                <a:cs typeface="Calibri" pitchFamily="34" charset="-120"/>
              </a:rPr>
              <a:t>)</a:t>
            </a:r>
            <a:endParaRPr lang="en-US" sz="1200"/>
          </a:p>
        </p:txBody>
      </p:sp>
      <p:pic>
        <p:nvPicPr>
          <p:cNvPr id="14" name="Image 4" descr="preencoded.png"/>
          <p:cNvPicPr>
            <a:picLocks noChangeAspect="1"/>
          </p:cNvPicPr>
          <p:nvPr/>
        </p:nvPicPr>
        <p:blipFill>
          <a:blip r:embed="rId4"/>
          <a:stretch>
            <a:fillRect/>
          </a:stretch>
        </p:blipFill>
        <p:spPr>
          <a:xfrm>
            <a:off x="502920" y="3657600"/>
            <a:ext cx="274320" cy="274320"/>
          </a:xfrm>
          <a:prstGeom prst="rect">
            <a:avLst/>
          </a:prstGeom>
        </p:spPr>
      </p:pic>
      <p:sp>
        <p:nvSpPr>
          <p:cNvPr id="15" name="Text 8"/>
          <p:cNvSpPr/>
          <p:nvPr/>
        </p:nvSpPr>
        <p:spPr>
          <a:xfrm>
            <a:off x="868680" y="3630168"/>
            <a:ext cx="3291840" cy="365760"/>
          </a:xfrm>
          <a:prstGeom prst="rect">
            <a:avLst/>
          </a:prstGeom>
          <a:noFill/>
          <a:ln/>
        </p:spPr>
        <p:txBody>
          <a:bodyPr wrap="square" rtlCol="0" anchor="ctr"/>
          <a:lstStyle/>
          <a:p>
            <a:pPr marL="0" indent="0">
              <a:buNone/>
            </a:pPr>
            <a:r>
              <a:rPr lang="en-US" sz="1200">
                <a:solidFill>
                  <a:srgbClr val="2D2D2D"/>
                </a:solidFill>
                <a:latin typeface="Calibri" pitchFamily="34" charset="0"/>
                <a:ea typeface="Calibri" pitchFamily="34" charset="-122"/>
                <a:cs typeface="Calibri" pitchFamily="34" charset="-120"/>
              </a:rPr>
              <a:t>Save time (auto-populate grant, publisher, funder requirements)</a:t>
            </a:r>
            <a:endParaRPr lang="en-US" sz="1200"/>
          </a:p>
        </p:txBody>
      </p:sp>
      <p:sp>
        <p:nvSpPr>
          <p:cNvPr id="16" name="Shape 9"/>
          <p:cNvSpPr/>
          <p:nvPr/>
        </p:nvSpPr>
        <p:spPr>
          <a:xfrm>
            <a:off x="4754880" y="1097280"/>
            <a:ext cx="4023360" cy="3657600"/>
          </a:xfrm>
          <a:prstGeom prst="rect">
            <a:avLst/>
          </a:prstGeom>
          <a:solidFill>
            <a:srgbClr val="FFFFFF"/>
          </a:solidFill>
          <a:ln w="12700">
            <a:solidFill>
              <a:srgbClr val="E8E8E8"/>
            </a:solidFill>
            <a:prstDash val="solid"/>
          </a:ln>
          <a:effectLst>
            <a:outerShdw blurRad="101600" dist="38100" dir="8100000" algn="bl" rotWithShape="0">
              <a:srgbClr val="000000">
                <a:alpha val="10000"/>
              </a:srgbClr>
            </a:outerShdw>
          </a:effectLst>
        </p:spPr>
        <p:txBody>
          <a:bodyPr/>
          <a:lstStyle/>
          <a:p>
            <a:endParaRPr lang="en-GB"/>
          </a:p>
        </p:txBody>
      </p:sp>
      <p:sp>
        <p:nvSpPr>
          <p:cNvPr id="17" name="Shape 10"/>
          <p:cNvSpPr/>
          <p:nvPr/>
        </p:nvSpPr>
        <p:spPr>
          <a:xfrm>
            <a:off x="4754880" y="1097280"/>
            <a:ext cx="4023360" cy="457200"/>
          </a:xfrm>
          <a:prstGeom prst="rect">
            <a:avLst/>
          </a:prstGeom>
          <a:solidFill>
            <a:srgbClr val="4B1F78"/>
          </a:solidFill>
          <a:ln w="12700">
            <a:solidFill>
              <a:srgbClr val="4B1F78"/>
            </a:solidFill>
            <a:prstDash val="solid"/>
          </a:ln>
        </p:spPr>
        <p:txBody>
          <a:bodyPr/>
          <a:lstStyle/>
          <a:p>
            <a:endParaRPr lang="en-GB"/>
          </a:p>
        </p:txBody>
      </p:sp>
      <p:pic>
        <p:nvPicPr>
          <p:cNvPr id="18" name="Image 5" descr="preencoded.png"/>
          <p:cNvPicPr>
            <a:picLocks noChangeAspect="1"/>
          </p:cNvPicPr>
          <p:nvPr/>
        </p:nvPicPr>
        <p:blipFill>
          <a:blip r:embed="rId5"/>
          <a:stretch>
            <a:fillRect/>
          </a:stretch>
        </p:blipFill>
        <p:spPr>
          <a:xfrm>
            <a:off x="4892040" y="1133856"/>
            <a:ext cx="365760" cy="365760"/>
          </a:xfrm>
          <a:prstGeom prst="rect">
            <a:avLst/>
          </a:prstGeom>
        </p:spPr>
      </p:pic>
      <p:sp>
        <p:nvSpPr>
          <p:cNvPr id="19" name="Text 11"/>
          <p:cNvSpPr/>
          <p:nvPr/>
        </p:nvSpPr>
        <p:spPr>
          <a:xfrm>
            <a:off x="5349240" y="1115568"/>
            <a:ext cx="3200400" cy="411480"/>
          </a:xfrm>
          <a:prstGeom prst="rect">
            <a:avLst/>
          </a:prstGeom>
          <a:noFill/>
          <a:ln/>
        </p:spPr>
        <p:txBody>
          <a:bodyPr wrap="square" rtlCol="0" anchor="ctr"/>
          <a:lstStyle/>
          <a:p>
            <a:pPr marL="0" indent="0">
              <a:buNone/>
            </a:pPr>
            <a:r>
              <a:rPr lang="en-US" sz="1300" b="1">
                <a:solidFill>
                  <a:srgbClr val="FFFFFF"/>
                </a:solidFill>
                <a:latin typeface="Calibri" pitchFamily="34" charset="0"/>
                <a:ea typeface="Calibri" pitchFamily="34" charset="-122"/>
                <a:cs typeface="Calibri" pitchFamily="34" charset="-120"/>
              </a:rPr>
              <a:t>FOR UNIVERSITY OF MANCHESTER</a:t>
            </a:r>
            <a:endParaRPr lang="en-US" sz="1300"/>
          </a:p>
        </p:txBody>
      </p:sp>
      <p:pic>
        <p:nvPicPr>
          <p:cNvPr id="20" name="Image 6" descr="preencoded.png"/>
          <p:cNvPicPr>
            <a:picLocks noChangeAspect="1"/>
          </p:cNvPicPr>
          <p:nvPr/>
        </p:nvPicPr>
        <p:blipFill>
          <a:blip r:embed="rId6"/>
          <a:stretch>
            <a:fillRect/>
          </a:stretch>
        </p:blipFill>
        <p:spPr>
          <a:xfrm>
            <a:off x="4846320" y="1737360"/>
            <a:ext cx="274320" cy="274320"/>
          </a:xfrm>
          <a:prstGeom prst="rect">
            <a:avLst/>
          </a:prstGeom>
        </p:spPr>
      </p:pic>
      <p:sp>
        <p:nvSpPr>
          <p:cNvPr id="21" name="Text 12"/>
          <p:cNvSpPr/>
          <p:nvPr/>
        </p:nvSpPr>
        <p:spPr>
          <a:xfrm>
            <a:off x="5257800" y="1709928"/>
            <a:ext cx="3291840" cy="365760"/>
          </a:xfrm>
          <a:prstGeom prst="rect">
            <a:avLst/>
          </a:prstGeom>
          <a:noFill/>
          <a:ln/>
        </p:spPr>
        <p:txBody>
          <a:bodyPr wrap="square" rtlCol="0" anchor="ctr"/>
          <a:lstStyle/>
          <a:p>
            <a:pPr marL="0" indent="0">
              <a:buNone/>
            </a:pPr>
            <a:r>
              <a:rPr lang="en-US" sz="1200">
                <a:solidFill>
                  <a:srgbClr val="2D2D2D"/>
                </a:solidFill>
                <a:latin typeface="Calibri" pitchFamily="34" charset="0"/>
                <a:ea typeface="Calibri" pitchFamily="34" charset="-122"/>
                <a:cs typeface="Calibri" pitchFamily="34" charset="-120"/>
              </a:rPr>
              <a:t>QS &amp; THE rankings use Scopus citation data</a:t>
            </a:r>
            <a:endParaRPr lang="en-US" sz="1200"/>
          </a:p>
        </p:txBody>
      </p:sp>
      <p:pic>
        <p:nvPicPr>
          <p:cNvPr id="22" name="Image 7" descr="preencoded.png"/>
          <p:cNvPicPr>
            <a:picLocks noChangeAspect="1"/>
          </p:cNvPicPr>
          <p:nvPr/>
        </p:nvPicPr>
        <p:blipFill>
          <a:blip r:embed="rId6"/>
          <a:stretch>
            <a:fillRect/>
          </a:stretch>
        </p:blipFill>
        <p:spPr>
          <a:xfrm>
            <a:off x="4846320" y="2377440"/>
            <a:ext cx="274320" cy="274320"/>
          </a:xfrm>
          <a:prstGeom prst="rect">
            <a:avLst/>
          </a:prstGeom>
        </p:spPr>
      </p:pic>
      <p:sp>
        <p:nvSpPr>
          <p:cNvPr id="23" name="Text 13"/>
          <p:cNvSpPr/>
          <p:nvPr/>
        </p:nvSpPr>
        <p:spPr>
          <a:xfrm>
            <a:off x="5257800" y="2350008"/>
            <a:ext cx="3291840" cy="365760"/>
          </a:xfrm>
          <a:prstGeom prst="rect">
            <a:avLst/>
          </a:prstGeom>
          <a:noFill/>
          <a:ln/>
        </p:spPr>
        <p:txBody>
          <a:bodyPr wrap="square" rtlCol="0" anchor="ctr"/>
          <a:lstStyle/>
          <a:p>
            <a:pPr marL="0" indent="0">
              <a:buNone/>
            </a:pPr>
            <a:r>
              <a:rPr lang="en-US" sz="1200">
                <a:solidFill>
                  <a:srgbClr val="2D2D2D"/>
                </a:solidFill>
                <a:latin typeface="Calibri" pitchFamily="34" charset="0"/>
                <a:ea typeface="Calibri" pitchFamily="34" charset="-122"/>
                <a:cs typeface="Calibri" pitchFamily="34" charset="-120"/>
              </a:rPr>
              <a:t>ARWU/Shanghai uses Web of Science data</a:t>
            </a:r>
            <a:endParaRPr lang="en-US" sz="1200"/>
          </a:p>
        </p:txBody>
      </p:sp>
      <p:pic>
        <p:nvPicPr>
          <p:cNvPr id="24" name="Image 8" descr="preencoded.png"/>
          <p:cNvPicPr>
            <a:picLocks noChangeAspect="1"/>
          </p:cNvPicPr>
          <p:nvPr/>
        </p:nvPicPr>
        <p:blipFill>
          <a:blip r:embed="rId6"/>
          <a:stretch>
            <a:fillRect/>
          </a:stretch>
        </p:blipFill>
        <p:spPr>
          <a:xfrm>
            <a:off x="4846320" y="3017520"/>
            <a:ext cx="274320" cy="274320"/>
          </a:xfrm>
          <a:prstGeom prst="rect">
            <a:avLst/>
          </a:prstGeom>
        </p:spPr>
      </p:pic>
      <p:sp>
        <p:nvSpPr>
          <p:cNvPr id="25" name="Text 14"/>
          <p:cNvSpPr/>
          <p:nvPr/>
        </p:nvSpPr>
        <p:spPr>
          <a:xfrm>
            <a:off x="5257800" y="2990088"/>
            <a:ext cx="3291840" cy="365760"/>
          </a:xfrm>
          <a:prstGeom prst="rect">
            <a:avLst/>
          </a:prstGeom>
          <a:noFill/>
          <a:ln/>
        </p:spPr>
        <p:txBody>
          <a:bodyPr wrap="square" rtlCol="0" anchor="ctr"/>
          <a:lstStyle/>
          <a:p>
            <a:pPr marL="0" indent="0">
              <a:buNone/>
            </a:pPr>
            <a:r>
              <a:rPr lang="en-US" sz="1200">
                <a:solidFill>
                  <a:srgbClr val="2D2D2D"/>
                </a:solidFill>
                <a:latin typeface="Calibri" pitchFamily="34" charset="0"/>
                <a:ea typeface="Calibri" pitchFamily="34" charset="-122"/>
                <a:cs typeface="Calibri" pitchFamily="34" charset="-120"/>
              </a:rPr>
              <a:t>Clarivate Highly Cited Researchers — affiliation is key</a:t>
            </a:r>
            <a:endParaRPr lang="en-US" sz="1200"/>
          </a:p>
        </p:txBody>
      </p:sp>
      <p:pic>
        <p:nvPicPr>
          <p:cNvPr id="26" name="Image 9" descr="preencoded.png"/>
          <p:cNvPicPr>
            <a:picLocks noChangeAspect="1"/>
          </p:cNvPicPr>
          <p:nvPr/>
        </p:nvPicPr>
        <p:blipFill>
          <a:blip r:embed="rId6"/>
          <a:stretch>
            <a:fillRect/>
          </a:stretch>
        </p:blipFill>
        <p:spPr>
          <a:xfrm>
            <a:off x="4846320" y="3657600"/>
            <a:ext cx="274320" cy="274320"/>
          </a:xfrm>
          <a:prstGeom prst="rect">
            <a:avLst/>
          </a:prstGeom>
        </p:spPr>
      </p:pic>
      <p:sp>
        <p:nvSpPr>
          <p:cNvPr id="27" name="Text 15"/>
          <p:cNvSpPr/>
          <p:nvPr/>
        </p:nvSpPr>
        <p:spPr>
          <a:xfrm>
            <a:off x="5257800" y="3630168"/>
            <a:ext cx="3291840" cy="365760"/>
          </a:xfrm>
          <a:prstGeom prst="rect">
            <a:avLst/>
          </a:prstGeom>
          <a:noFill/>
          <a:ln/>
        </p:spPr>
        <p:txBody>
          <a:bodyPr wrap="square" rtlCol="0" anchor="ctr"/>
          <a:lstStyle/>
          <a:p>
            <a:pPr marL="0" indent="0">
              <a:buNone/>
            </a:pPr>
            <a:r>
              <a:rPr lang="en-US" sz="1200">
                <a:solidFill>
                  <a:srgbClr val="2D2D2D"/>
                </a:solidFill>
                <a:latin typeface="Calibri" pitchFamily="34" charset="0"/>
                <a:ea typeface="Calibri" pitchFamily="34" charset="-122"/>
                <a:cs typeface="Calibri" pitchFamily="34" charset="-120"/>
              </a:rPr>
              <a:t>REF simulations (e.g. RRE) &amp; internal reporting exercises (e.g. AAAR)</a:t>
            </a:r>
            <a:endParaRPr lang="en-US"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5FC"/>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4B1F78"/>
          </a:solidFill>
          <a:ln w="12700">
            <a:solidFill>
              <a:srgbClr val="4B1F78"/>
            </a:solidFill>
            <a:prstDash val="solid"/>
          </a:ln>
        </p:spPr>
        <p:txBody>
          <a:bodyPr/>
          <a:lstStyle/>
          <a:p>
            <a:endParaRPr lang="en-GB"/>
          </a:p>
        </p:txBody>
      </p:sp>
      <p:sp>
        <p:nvSpPr>
          <p:cNvPr id="3" name="Text 1"/>
          <p:cNvSpPr/>
          <p:nvPr/>
        </p:nvSpPr>
        <p:spPr>
          <a:xfrm>
            <a:off x="457200" y="45720"/>
            <a:ext cx="8229600" cy="868680"/>
          </a:xfrm>
          <a:prstGeom prst="rect">
            <a:avLst/>
          </a:prstGeom>
          <a:noFill/>
          <a:ln/>
        </p:spPr>
        <p:txBody>
          <a:bodyPr wrap="square" rtlCol="0" anchor="ctr"/>
          <a:lstStyle/>
          <a:p>
            <a:pPr marL="0" indent="0">
              <a:buNone/>
            </a:pPr>
            <a:r>
              <a:rPr lang="en-US" sz="2600" b="1">
                <a:solidFill>
                  <a:srgbClr val="FFFFFF"/>
                </a:solidFill>
                <a:latin typeface="Calibri" pitchFamily="34" charset="0"/>
                <a:ea typeface="Calibri" pitchFamily="34" charset="-122"/>
                <a:cs typeface="Calibri" pitchFamily="34" charset="-120"/>
              </a:rPr>
              <a:t>Four systems. One ecosystem.</a:t>
            </a:r>
            <a:endParaRPr lang="en-US" sz="2600"/>
          </a:p>
        </p:txBody>
      </p:sp>
      <p:sp>
        <p:nvSpPr>
          <p:cNvPr id="4" name="Shape 2"/>
          <p:cNvSpPr/>
          <p:nvPr/>
        </p:nvSpPr>
        <p:spPr>
          <a:xfrm>
            <a:off x="4248934" y="1546742"/>
            <a:ext cx="2286000" cy="1188720"/>
          </a:xfrm>
          <a:prstGeom prst="rect">
            <a:avLst/>
          </a:prstGeom>
          <a:solidFill>
            <a:srgbClr val="4B1F78"/>
          </a:solidFill>
          <a:ln w="12700">
            <a:solidFill>
              <a:srgbClr val="4B1F78"/>
            </a:solidFill>
            <a:prstDash val="solid"/>
          </a:ln>
          <a:effectLst>
            <a:outerShdw blurRad="127000" dist="50800" dir="8100000" algn="bl" rotWithShape="0">
              <a:srgbClr val="000000">
                <a:alpha val="20000"/>
              </a:srgbClr>
            </a:outerShdw>
          </a:effectLst>
        </p:spPr>
        <p:txBody>
          <a:bodyPr/>
          <a:lstStyle/>
          <a:p>
            <a:endParaRPr lang="en-GB"/>
          </a:p>
        </p:txBody>
      </p:sp>
      <p:sp>
        <p:nvSpPr>
          <p:cNvPr id="5" name="Text 3"/>
          <p:cNvSpPr/>
          <p:nvPr/>
        </p:nvSpPr>
        <p:spPr>
          <a:xfrm>
            <a:off x="4229885" y="1636151"/>
            <a:ext cx="2286000" cy="640080"/>
          </a:xfrm>
          <a:prstGeom prst="rect">
            <a:avLst/>
          </a:prstGeom>
          <a:noFill/>
          <a:ln/>
        </p:spPr>
        <p:txBody>
          <a:bodyPr wrap="square" rtlCol="0" anchor="b"/>
          <a:lstStyle/>
          <a:p>
            <a:pPr marL="0" indent="0" algn="ctr">
              <a:buNone/>
            </a:pPr>
            <a:r>
              <a:rPr lang="en-US" sz="2200" b="1">
                <a:solidFill>
                  <a:srgbClr val="FFFFFF"/>
                </a:solidFill>
                <a:latin typeface="Calibri" pitchFamily="34" charset="0"/>
                <a:ea typeface="Calibri" pitchFamily="34" charset="-122"/>
                <a:cs typeface="Calibri" pitchFamily="34" charset="-120"/>
              </a:rPr>
              <a:t>PURE</a:t>
            </a:r>
            <a:endParaRPr lang="en-US" sz="2200"/>
          </a:p>
        </p:txBody>
      </p:sp>
      <p:sp>
        <p:nvSpPr>
          <p:cNvPr id="6" name="Text 4"/>
          <p:cNvSpPr/>
          <p:nvPr/>
        </p:nvSpPr>
        <p:spPr>
          <a:xfrm>
            <a:off x="4184694" y="2177579"/>
            <a:ext cx="2286000" cy="457200"/>
          </a:xfrm>
          <a:prstGeom prst="rect">
            <a:avLst/>
          </a:prstGeom>
          <a:noFill/>
          <a:ln/>
        </p:spPr>
        <p:txBody>
          <a:bodyPr wrap="square" rtlCol="0" anchor="ctr"/>
          <a:lstStyle/>
          <a:p>
            <a:pPr marL="0" indent="0" algn="ctr">
              <a:buNone/>
            </a:pPr>
            <a:r>
              <a:rPr lang="en-US" sz="1000" i="1">
                <a:solidFill>
                  <a:srgbClr val="D4AFEC"/>
                </a:solidFill>
                <a:latin typeface="Calibri" pitchFamily="34" charset="0"/>
                <a:ea typeface="Calibri" pitchFamily="34" charset="-122"/>
                <a:cs typeface="Calibri" pitchFamily="34" charset="-120"/>
              </a:rPr>
              <a:t>Single point of truth</a:t>
            </a:r>
            <a:endParaRPr lang="en-US" sz="1000"/>
          </a:p>
        </p:txBody>
      </p:sp>
      <p:sp>
        <p:nvSpPr>
          <p:cNvPr id="7" name="Shape 5"/>
          <p:cNvSpPr/>
          <p:nvPr/>
        </p:nvSpPr>
        <p:spPr>
          <a:xfrm>
            <a:off x="4248934" y="3060505"/>
            <a:ext cx="2332249" cy="1097280"/>
          </a:xfrm>
          <a:prstGeom prst="rect">
            <a:avLst/>
          </a:prstGeom>
          <a:solidFill>
            <a:srgbClr val="028090"/>
          </a:solidFill>
          <a:ln w="12700">
            <a:solidFill>
              <a:srgbClr val="028090"/>
            </a:solidFill>
            <a:prstDash val="solid"/>
          </a:ln>
          <a:effectLst>
            <a:outerShdw blurRad="76200" dist="38100" dir="8100000" algn="bl" rotWithShape="0">
              <a:srgbClr val="000000">
                <a:alpha val="15000"/>
              </a:srgbClr>
            </a:outerShdw>
          </a:effectLst>
        </p:spPr>
        <p:txBody>
          <a:bodyPr/>
          <a:lstStyle/>
          <a:p>
            <a:endParaRPr lang="en-GB"/>
          </a:p>
        </p:txBody>
      </p:sp>
      <p:sp>
        <p:nvSpPr>
          <p:cNvPr id="8" name="Text 6"/>
          <p:cNvSpPr/>
          <p:nvPr/>
        </p:nvSpPr>
        <p:spPr>
          <a:xfrm>
            <a:off x="4184694" y="3151945"/>
            <a:ext cx="2377440" cy="457200"/>
          </a:xfrm>
          <a:prstGeom prst="rect">
            <a:avLst/>
          </a:prstGeom>
          <a:noFill/>
          <a:ln/>
        </p:spPr>
        <p:txBody>
          <a:bodyPr wrap="square" rtlCol="0" anchor="ctr"/>
          <a:lstStyle/>
          <a:p>
            <a:pPr marL="0" indent="0" algn="ctr">
              <a:buNone/>
            </a:pPr>
            <a:r>
              <a:rPr lang="en-US" sz="1500" b="1">
                <a:solidFill>
                  <a:srgbClr val="FFFFFF"/>
                </a:solidFill>
                <a:latin typeface="Calibri" pitchFamily="34" charset="0"/>
                <a:ea typeface="Calibri" pitchFamily="34" charset="-122"/>
                <a:cs typeface="Calibri" pitchFamily="34" charset="-120"/>
              </a:rPr>
              <a:t>ORCID</a:t>
            </a:r>
            <a:endParaRPr lang="en-US" sz="1500"/>
          </a:p>
        </p:txBody>
      </p:sp>
      <p:sp>
        <p:nvSpPr>
          <p:cNvPr id="9" name="Text 7"/>
          <p:cNvSpPr/>
          <p:nvPr/>
        </p:nvSpPr>
        <p:spPr>
          <a:xfrm>
            <a:off x="4248934" y="3539514"/>
            <a:ext cx="2194560" cy="548640"/>
          </a:xfrm>
          <a:prstGeom prst="rect">
            <a:avLst/>
          </a:prstGeom>
          <a:noFill/>
          <a:ln/>
        </p:spPr>
        <p:txBody>
          <a:bodyPr wrap="square" rtlCol="0" anchor="ctr"/>
          <a:lstStyle/>
          <a:p>
            <a:pPr marL="0" indent="0" algn="ctr">
              <a:buNone/>
            </a:pPr>
            <a:r>
              <a:rPr lang="en-US" sz="1000">
                <a:solidFill>
                  <a:srgbClr val="DDEEFF"/>
                </a:solidFill>
                <a:latin typeface="Calibri" pitchFamily="34" charset="0"/>
                <a:ea typeface="Calibri" pitchFamily="34" charset="-122"/>
                <a:cs typeface="Calibri" pitchFamily="34" charset="-120"/>
              </a:rPr>
              <a:t>Persistent global ID</a:t>
            </a:r>
            <a:endParaRPr lang="en-US" sz="1000"/>
          </a:p>
          <a:p>
            <a:pPr marL="0" indent="0" algn="ctr">
              <a:buNone/>
            </a:pPr>
            <a:r>
              <a:rPr lang="en-US" sz="1000">
                <a:solidFill>
                  <a:srgbClr val="DDEEFF"/>
                </a:solidFill>
                <a:latin typeface="Calibri" pitchFamily="34" charset="0"/>
                <a:ea typeface="Calibri" pitchFamily="34" charset="-122"/>
                <a:cs typeface="Calibri" pitchFamily="34" charset="-120"/>
              </a:rPr>
              <a:t>Connects all systems</a:t>
            </a:r>
            <a:endParaRPr lang="en-US" sz="1000"/>
          </a:p>
        </p:txBody>
      </p:sp>
      <p:sp>
        <p:nvSpPr>
          <p:cNvPr id="10" name="Shape 8"/>
          <p:cNvSpPr/>
          <p:nvPr/>
        </p:nvSpPr>
        <p:spPr>
          <a:xfrm>
            <a:off x="6777866" y="1559478"/>
            <a:ext cx="2194560" cy="1163247"/>
          </a:xfrm>
          <a:prstGeom prst="rect">
            <a:avLst/>
          </a:prstGeom>
          <a:solidFill>
            <a:srgbClr val="1565C0"/>
          </a:solidFill>
          <a:ln w="12700">
            <a:solidFill>
              <a:srgbClr val="1565C0"/>
            </a:solidFill>
            <a:prstDash val="solid"/>
          </a:ln>
          <a:effectLst>
            <a:outerShdw blurRad="76200" dist="38100" dir="8100000" algn="bl" rotWithShape="0">
              <a:srgbClr val="000000">
                <a:alpha val="15000"/>
              </a:srgbClr>
            </a:outerShdw>
          </a:effectLst>
        </p:spPr>
        <p:txBody>
          <a:bodyPr/>
          <a:lstStyle/>
          <a:p>
            <a:endParaRPr lang="en-GB"/>
          </a:p>
        </p:txBody>
      </p:sp>
      <p:sp>
        <p:nvSpPr>
          <p:cNvPr id="11" name="Text 9"/>
          <p:cNvSpPr/>
          <p:nvPr/>
        </p:nvSpPr>
        <p:spPr>
          <a:xfrm>
            <a:off x="6625715" y="1747883"/>
            <a:ext cx="2377440" cy="457200"/>
          </a:xfrm>
          <a:prstGeom prst="rect">
            <a:avLst/>
          </a:prstGeom>
          <a:noFill/>
          <a:ln/>
        </p:spPr>
        <p:txBody>
          <a:bodyPr wrap="square" rtlCol="0" anchor="ctr"/>
          <a:lstStyle/>
          <a:p>
            <a:pPr marL="0" indent="0" algn="ctr">
              <a:buNone/>
            </a:pPr>
            <a:r>
              <a:rPr lang="en-US" sz="1500" b="1">
                <a:solidFill>
                  <a:srgbClr val="FFFFFF"/>
                </a:solidFill>
                <a:latin typeface="Calibri" pitchFamily="34" charset="0"/>
                <a:ea typeface="Calibri" pitchFamily="34" charset="-122"/>
                <a:cs typeface="Calibri" pitchFamily="34" charset="-120"/>
              </a:rPr>
              <a:t>Scopus</a:t>
            </a:r>
            <a:endParaRPr lang="en-US" sz="1500"/>
          </a:p>
        </p:txBody>
      </p:sp>
      <p:sp>
        <p:nvSpPr>
          <p:cNvPr id="12" name="Text 10"/>
          <p:cNvSpPr/>
          <p:nvPr/>
        </p:nvSpPr>
        <p:spPr>
          <a:xfrm>
            <a:off x="6760126" y="2071912"/>
            <a:ext cx="2194560" cy="548640"/>
          </a:xfrm>
          <a:prstGeom prst="rect">
            <a:avLst/>
          </a:prstGeom>
          <a:noFill/>
          <a:ln/>
        </p:spPr>
        <p:txBody>
          <a:bodyPr wrap="square" rtlCol="0" anchor="ctr"/>
          <a:lstStyle/>
          <a:p>
            <a:pPr marL="0" indent="0" algn="ctr">
              <a:buNone/>
            </a:pPr>
            <a:r>
              <a:rPr lang="en-US" sz="1000">
                <a:solidFill>
                  <a:srgbClr val="DDEEFF"/>
                </a:solidFill>
                <a:latin typeface="Calibri" pitchFamily="34" charset="0"/>
                <a:ea typeface="Calibri" pitchFamily="34" charset="-122"/>
                <a:cs typeface="Calibri" pitchFamily="34" charset="-120"/>
              </a:rPr>
              <a:t>QS &amp; THE rankings</a:t>
            </a:r>
            <a:endParaRPr lang="en-US" sz="1000"/>
          </a:p>
          <a:p>
            <a:pPr marL="0" indent="0" algn="ctr">
              <a:buNone/>
            </a:pPr>
            <a:r>
              <a:rPr lang="en-US" sz="1000">
                <a:solidFill>
                  <a:srgbClr val="DDEEFF"/>
                </a:solidFill>
                <a:latin typeface="Calibri" pitchFamily="34" charset="0"/>
                <a:ea typeface="Calibri" pitchFamily="34" charset="-122"/>
                <a:cs typeface="Calibri" pitchFamily="34" charset="-120"/>
              </a:rPr>
              <a:t>Scopus Author ID </a:t>
            </a:r>
            <a:endParaRPr lang="en-US" sz="1000"/>
          </a:p>
        </p:txBody>
      </p:sp>
      <p:sp>
        <p:nvSpPr>
          <p:cNvPr id="13" name="Shape 11"/>
          <p:cNvSpPr/>
          <p:nvPr/>
        </p:nvSpPr>
        <p:spPr>
          <a:xfrm>
            <a:off x="6777866" y="3034767"/>
            <a:ext cx="2159080" cy="1097280"/>
          </a:xfrm>
          <a:prstGeom prst="rect">
            <a:avLst/>
          </a:prstGeom>
          <a:solidFill>
            <a:srgbClr val="2E7D32"/>
          </a:solidFill>
          <a:ln w="12700">
            <a:solidFill>
              <a:srgbClr val="2E7D32"/>
            </a:solidFill>
            <a:prstDash val="solid"/>
          </a:ln>
          <a:effectLst>
            <a:outerShdw blurRad="76200" dist="38100" dir="8100000" algn="bl" rotWithShape="0">
              <a:srgbClr val="000000">
                <a:alpha val="15000"/>
              </a:srgbClr>
            </a:outerShdw>
          </a:effectLst>
        </p:spPr>
        <p:txBody>
          <a:bodyPr/>
          <a:lstStyle/>
          <a:p>
            <a:endParaRPr lang="en-GB"/>
          </a:p>
        </p:txBody>
      </p:sp>
      <p:sp>
        <p:nvSpPr>
          <p:cNvPr id="14" name="Text 12"/>
          <p:cNvSpPr/>
          <p:nvPr/>
        </p:nvSpPr>
        <p:spPr>
          <a:xfrm>
            <a:off x="6686426" y="3147107"/>
            <a:ext cx="2377440" cy="457200"/>
          </a:xfrm>
          <a:prstGeom prst="rect">
            <a:avLst/>
          </a:prstGeom>
          <a:noFill/>
          <a:ln/>
        </p:spPr>
        <p:txBody>
          <a:bodyPr wrap="square" rtlCol="0" anchor="ctr"/>
          <a:lstStyle/>
          <a:p>
            <a:pPr marL="0" indent="0" algn="ctr">
              <a:buNone/>
            </a:pPr>
            <a:r>
              <a:rPr lang="en-US" sz="1500" b="1">
                <a:solidFill>
                  <a:srgbClr val="FFFFFF"/>
                </a:solidFill>
                <a:latin typeface="Calibri" pitchFamily="34" charset="0"/>
                <a:ea typeface="Calibri" pitchFamily="34" charset="-122"/>
                <a:cs typeface="Calibri" pitchFamily="34" charset="-120"/>
              </a:rPr>
              <a:t>Web of Science</a:t>
            </a:r>
            <a:endParaRPr lang="en-US" sz="1500"/>
          </a:p>
        </p:txBody>
      </p:sp>
      <p:sp>
        <p:nvSpPr>
          <p:cNvPr id="15" name="Text 13"/>
          <p:cNvSpPr/>
          <p:nvPr/>
        </p:nvSpPr>
        <p:spPr>
          <a:xfrm>
            <a:off x="6742386" y="3556087"/>
            <a:ext cx="2194560" cy="548640"/>
          </a:xfrm>
          <a:prstGeom prst="rect">
            <a:avLst/>
          </a:prstGeom>
          <a:noFill/>
          <a:ln/>
        </p:spPr>
        <p:txBody>
          <a:bodyPr wrap="square" rtlCol="0" anchor="ctr"/>
          <a:lstStyle/>
          <a:p>
            <a:pPr marL="0" indent="0" algn="ctr">
              <a:buNone/>
            </a:pPr>
            <a:r>
              <a:rPr lang="en-US" sz="1000">
                <a:solidFill>
                  <a:srgbClr val="DDEEFF"/>
                </a:solidFill>
                <a:latin typeface="Calibri" pitchFamily="34" charset="0"/>
                <a:ea typeface="Calibri" pitchFamily="34" charset="-122"/>
                <a:cs typeface="Calibri" pitchFamily="34" charset="-120"/>
              </a:rPr>
              <a:t>ARWU + HCR rankings</a:t>
            </a:r>
            <a:endParaRPr lang="en-US" sz="1000"/>
          </a:p>
          <a:p>
            <a:pPr marL="0" indent="0" algn="ctr">
              <a:buNone/>
            </a:pPr>
            <a:r>
              <a:rPr lang="en-US" sz="1000">
                <a:solidFill>
                  <a:srgbClr val="DDEEFF"/>
                </a:solidFill>
                <a:latin typeface="Calibri" pitchFamily="34" charset="0"/>
                <a:ea typeface="Calibri" pitchFamily="34" charset="-122"/>
                <a:cs typeface="Calibri" pitchFamily="34" charset="-120"/>
              </a:rPr>
              <a:t>ResearcherID</a:t>
            </a:r>
            <a:endParaRPr lang="en-US" sz="1000"/>
          </a:p>
        </p:txBody>
      </p:sp>
      <p:sp>
        <p:nvSpPr>
          <p:cNvPr id="16" name="Shape 14"/>
          <p:cNvSpPr/>
          <p:nvPr/>
        </p:nvSpPr>
        <p:spPr>
          <a:xfrm>
            <a:off x="2651760" y="1920240"/>
            <a:ext cx="777240" cy="0"/>
          </a:xfrm>
          <a:prstGeom prst="line">
            <a:avLst/>
          </a:prstGeom>
          <a:noFill/>
          <a:ln w="25400">
            <a:solidFill>
              <a:srgbClr val="028090"/>
            </a:solidFill>
            <a:prstDash val="dash"/>
          </a:ln>
        </p:spPr>
        <p:txBody>
          <a:bodyPr/>
          <a:lstStyle/>
          <a:p>
            <a:endParaRPr lang="en-GB"/>
          </a:p>
        </p:txBody>
      </p:sp>
      <p:sp>
        <p:nvSpPr>
          <p:cNvPr id="17" name="Shape 15"/>
          <p:cNvSpPr/>
          <p:nvPr/>
        </p:nvSpPr>
        <p:spPr>
          <a:xfrm>
            <a:off x="2651760" y="3749040"/>
            <a:ext cx="777240" cy="0"/>
          </a:xfrm>
          <a:prstGeom prst="line">
            <a:avLst/>
          </a:prstGeom>
          <a:noFill/>
          <a:ln w="25400">
            <a:solidFill>
              <a:srgbClr val="1565C0"/>
            </a:solidFill>
            <a:prstDash val="dash"/>
          </a:ln>
        </p:spPr>
        <p:txBody>
          <a:bodyPr/>
          <a:lstStyle/>
          <a:p>
            <a:endParaRPr lang="en-GB"/>
          </a:p>
        </p:txBody>
      </p:sp>
      <p:sp>
        <p:nvSpPr>
          <p:cNvPr id="19" name="Shape 17"/>
          <p:cNvSpPr/>
          <p:nvPr/>
        </p:nvSpPr>
        <p:spPr>
          <a:xfrm>
            <a:off x="85389" y="4572000"/>
            <a:ext cx="8887037" cy="332393"/>
          </a:xfrm>
          <a:prstGeom prst="rect">
            <a:avLst/>
          </a:prstGeom>
          <a:solidFill>
            <a:srgbClr val="EDE4F5"/>
          </a:solidFill>
          <a:ln w="12700">
            <a:solidFill>
              <a:srgbClr val="9C6BAE"/>
            </a:solidFill>
            <a:prstDash val="solid"/>
          </a:ln>
        </p:spPr>
        <p:txBody>
          <a:bodyPr/>
          <a:lstStyle/>
          <a:p>
            <a:endParaRPr lang="en-GB"/>
          </a:p>
        </p:txBody>
      </p:sp>
      <p:sp>
        <p:nvSpPr>
          <p:cNvPr id="20" name="Text 18"/>
          <p:cNvSpPr/>
          <p:nvPr/>
        </p:nvSpPr>
        <p:spPr>
          <a:xfrm>
            <a:off x="457200" y="4572000"/>
            <a:ext cx="8229600" cy="411480"/>
          </a:xfrm>
          <a:prstGeom prst="rect">
            <a:avLst/>
          </a:prstGeom>
          <a:noFill/>
          <a:ln/>
        </p:spPr>
        <p:txBody>
          <a:bodyPr wrap="square" rtlCol="0" anchor="ctr"/>
          <a:lstStyle/>
          <a:p>
            <a:pPr marL="0" indent="0" algn="ctr">
              <a:buNone/>
            </a:pPr>
            <a:r>
              <a:rPr lang="en-US" sz="1100" b="1">
                <a:solidFill>
                  <a:srgbClr val="4B1F78"/>
                </a:solidFill>
                <a:latin typeface="Calibri" pitchFamily="34" charset="0"/>
                <a:ea typeface="Calibri" pitchFamily="34" charset="-122"/>
                <a:cs typeface="Calibri" pitchFamily="34" charset="-120"/>
              </a:rPr>
              <a:t>Pure is the hub — record IDs there and the whole system stays connected</a:t>
            </a:r>
            <a:endParaRPr lang="en-US" sz="1100"/>
          </a:p>
        </p:txBody>
      </p:sp>
      <p:pic>
        <p:nvPicPr>
          <p:cNvPr id="22" name="Picture 21">
            <a:extLst>
              <a:ext uri="{FF2B5EF4-FFF2-40B4-BE49-F238E27FC236}">
                <a16:creationId xmlns:a16="http://schemas.microsoft.com/office/drawing/2014/main" id="{06F3F3B4-329C-CCA0-EE57-B326111D5358}"/>
              </a:ext>
            </a:extLst>
          </p:cNvPr>
          <p:cNvPicPr>
            <a:picLocks noChangeAspect="1"/>
          </p:cNvPicPr>
          <p:nvPr/>
        </p:nvPicPr>
        <p:blipFill>
          <a:blip r:embed="rId3"/>
          <a:stretch>
            <a:fillRect/>
          </a:stretch>
        </p:blipFill>
        <p:spPr>
          <a:xfrm>
            <a:off x="85389" y="1004479"/>
            <a:ext cx="4034666" cy="330055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4B1F78"/>
        </a:solidFill>
        <a:effectLst/>
      </p:bgPr>
    </p:bg>
    <p:spTree>
      <p:nvGrpSpPr>
        <p:cNvPr id="1" name=""/>
        <p:cNvGrpSpPr/>
        <p:nvPr/>
      </p:nvGrpSpPr>
      <p:grpSpPr>
        <a:xfrm>
          <a:off x="0" y="0"/>
          <a:ext cx="0" cy="0"/>
          <a:chOff x="0" y="0"/>
          <a:chExt cx="0" cy="0"/>
        </a:xfrm>
      </p:grpSpPr>
      <p:sp>
        <p:nvSpPr>
          <p:cNvPr id="2" name="Shape 0"/>
          <p:cNvSpPr/>
          <p:nvPr/>
        </p:nvSpPr>
        <p:spPr>
          <a:xfrm>
            <a:off x="5029200" y="-457200"/>
            <a:ext cx="5029200" cy="5029200"/>
          </a:xfrm>
          <a:prstGeom prst="ellipse">
            <a:avLst/>
          </a:prstGeom>
          <a:solidFill>
            <a:srgbClr val="9C6BAE">
              <a:alpha val="25000"/>
            </a:srgbClr>
          </a:solidFill>
          <a:ln w="12700">
            <a:solidFill>
              <a:srgbClr val="9C6BAE">
                <a:alpha val="25000"/>
              </a:srgbClr>
            </a:solidFill>
            <a:prstDash val="solid"/>
          </a:ln>
        </p:spPr>
        <p:txBody>
          <a:bodyPr/>
          <a:lstStyle/>
          <a:p>
            <a:endParaRPr lang="en-GB"/>
          </a:p>
        </p:txBody>
      </p:sp>
      <p:sp>
        <p:nvSpPr>
          <p:cNvPr id="3" name="Text 1"/>
          <p:cNvSpPr/>
          <p:nvPr/>
        </p:nvSpPr>
        <p:spPr>
          <a:xfrm>
            <a:off x="548640" y="457200"/>
            <a:ext cx="5029200" cy="1371600"/>
          </a:xfrm>
          <a:prstGeom prst="rect">
            <a:avLst/>
          </a:prstGeom>
          <a:noFill/>
          <a:ln/>
        </p:spPr>
        <p:txBody>
          <a:bodyPr wrap="square" rtlCol="0" anchor="ctr"/>
          <a:lstStyle/>
          <a:p>
            <a:pPr marL="0" indent="0">
              <a:buNone/>
            </a:pPr>
            <a:r>
              <a:rPr lang="en-US" sz="2800" b="1">
                <a:solidFill>
                  <a:srgbClr val="FFFFFF"/>
                </a:solidFill>
                <a:latin typeface="Calibri" pitchFamily="34" charset="0"/>
                <a:ea typeface="Calibri" pitchFamily="34" charset="-122"/>
                <a:cs typeface="Calibri" pitchFamily="34" charset="-120"/>
              </a:rPr>
              <a:t>The 10 minute profile fix</a:t>
            </a:r>
            <a:endParaRPr lang="en-US" sz="2800"/>
          </a:p>
        </p:txBody>
      </p:sp>
      <p:sp>
        <p:nvSpPr>
          <p:cNvPr id="4" name="Shape 2"/>
          <p:cNvSpPr/>
          <p:nvPr/>
        </p:nvSpPr>
        <p:spPr>
          <a:xfrm>
            <a:off x="457200" y="1874520"/>
            <a:ext cx="502920" cy="502920"/>
          </a:xfrm>
          <a:prstGeom prst="ellipse">
            <a:avLst/>
          </a:prstGeom>
          <a:solidFill>
            <a:srgbClr val="F5C518"/>
          </a:solidFill>
          <a:ln w="12700">
            <a:solidFill>
              <a:srgbClr val="F5C518"/>
            </a:solidFill>
            <a:prstDash val="solid"/>
          </a:ln>
        </p:spPr>
        <p:txBody>
          <a:bodyPr/>
          <a:lstStyle/>
          <a:p>
            <a:endParaRPr lang="en-GB"/>
          </a:p>
        </p:txBody>
      </p:sp>
      <p:sp>
        <p:nvSpPr>
          <p:cNvPr id="5" name="Text 3"/>
          <p:cNvSpPr/>
          <p:nvPr/>
        </p:nvSpPr>
        <p:spPr>
          <a:xfrm>
            <a:off x="457200" y="1874520"/>
            <a:ext cx="502920" cy="502920"/>
          </a:xfrm>
          <a:prstGeom prst="rect">
            <a:avLst/>
          </a:prstGeom>
          <a:noFill/>
          <a:ln/>
        </p:spPr>
        <p:txBody>
          <a:bodyPr wrap="square" rtlCol="0" anchor="ctr"/>
          <a:lstStyle/>
          <a:p>
            <a:pPr marL="0" indent="0" algn="ctr">
              <a:buNone/>
            </a:pPr>
            <a:r>
              <a:rPr lang="en-US" sz="1600" b="1">
                <a:solidFill>
                  <a:srgbClr val="2D2D2D"/>
                </a:solidFill>
                <a:latin typeface="Calibri" pitchFamily="34" charset="0"/>
                <a:ea typeface="Calibri" pitchFamily="34" charset="-122"/>
                <a:cs typeface="Calibri" pitchFamily="34" charset="-120"/>
              </a:rPr>
              <a:t>1</a:t>
            </a:r>
            <a:endParaRPr lang="en-US" sz="1600"/>
          </a:p>
        </p:txBody>
      </p:sp>
      <p:sp>
        <p:nvSpPr>
          <p:cNvPr id="6" name="Text 4"/>
          <p:cNvSpPr/>
          <p:nvPr/>
        </p:nvSpPr>
        <p:spPr>
          <a:xfrm>
            <a:off x="1097280" y="1874520"/>
            <a:ext cx="4114800" cy="274320"/>
          </a:xfrm>
          <a:prstGeom prst="rect">
            <a:avLst/>
          </a:prstGeom>
          <a:noFill/>
          <a:ln/>
        </p:spPr>
        <p:txBody>
          <a:bodyPr wrap="square" rtlCol="0" anchor="ctr"/>
          <a:lstStyle/>
          <a:p>
            <a:pPr marL="0" indent="0">
              <a:buNone/>
            </a:pPr>
            <a:r>
              <a:rPr lang="en-US" sz="1400" b="1">
                <a:solidFill>
                  <a:srgbClr val="FFFFFF"/>
                </a:solidFill>
                <a:latin typeface="Calibri" pitchFamily="34" charset="0"/>
                <a:ea typeface="Calibri" pitchFamily="34" charset="-122"/>
                <a:cs typeface="Calibri" pitchFamily="34" charset="-120"/>
              </a:rPr>
              <a:t>Log in to Pure</a:t>
            </a:r>
            <a:endParaRPr lang="en-US" sz="1400"/>
          </a:p>
        </p:txBody>
      </p:sp>
      <p:sp>
        <p:nvSpPr>
          <p:cNvPr id="7" name="Text 5"/>
          <p:cNvSpPr/>
          <p:nvPr/>
        </p:nvSpPr>
        <p:spPr>
          <a:xfrm>
            <a:off x="1097280" y="2148840"/>
            <a:ext cx="4114800" cy="274320"/>
          </a:xfrm>
          <a:prstGeom prst="rect">
            <a:avLst/>
          </a:prstGeom>
          <a:noFill/>
          <a:ln/>
        </p:spPr>
        <p:txBody>
          <a:bodyPr wrap="square" rtlCol="0" anchor="ctr"/>
          <a:lstStyle/>
          <a:p>
            <a:pPr marL="0" indent="0">
              <a:buNone/>
            </a:pPr>
            <a:r>
              <a:rPr lang="en-US" sz="1000" i="1">
                <a:solidFill>
                  <a:srgbClr val="D4AFEC"/>
                </a:solidFill>
                <a:latin typeface="Calibri" pitchFamily="34" charset="0"/>
                <a:ea typeface="Calibri" pitchFamily="34" charset="-122"/>
                <a:cs typeface="Calibri" pitchFamily="34" charset="-120"/>
              </a:rPr>
              <a:t>pure.manchester.ac.uk</a:t>
            </a:r>
            <a:endParaRPr lang="en-US" sz="1000"/>
          </a:p>
        </p:txBody>
      </p:sp>
      <p:sp>
        <p:nvSpPr>
          <p:cNvPr id="8" name="Shape 6"/>
          <p:cNvSpPr/>
          <p:nvPr/>
        </p:nvSpPr>
        <p:spPr>
          <a:xfrm>
            <a:off x="457200" y="2578608"/>
            <a:ext cx="502920" cy="502920"/>
          </a:xfrm>
          <a:prstGeom prst="ellipse">
            <a:avLst/>
          </a:prstGeom>
          <a:solidFill>
            <a:srgbClr val="F5C518"/>
          </a:solidFill>
          <a:ln w="12700">
            <a:solidFill>
              <a:srgbClr val="F5C518"/>
            </a:solidFill>
            <a:prstDash val="solid"/>
          </a:ln>
        </p:spPr>
        <p:txBody>
          <a:bodyPr/>
          <a:lstStyle/>
          <a:p>
            <a:endParaRPr lang="en-GB"/>
          </a:p>
        </p:txBody>
      </p:sp>
      <p:sp>
        <p:nvSpPr>
          <p:cNvPr id="9" name="Text 7"/>
          <p:cNvSpPr/>
          <p:nvPr/>
        </p:nvSpPr>
        <p:spPr>
          <a:xfrm>
            <a:off x="457200" y="2578608"/>
            <a:ext cx="502920" cy="502920"/>
          </a:xfrm>
          <a:prstGeom prst="rect">
            <a:avLst/>
          </a:prstGeom>
          <a:noFill/>
          <a:ln/>
        </p:spPr>
        <p:txBody>
          <a:bodyPr wrap="square" rtlCol="0" anchor="ctr"/>
          <a:lstStyle/>
          <a:p>
            <a:pPr marL="0" indent="0" algn="ctr">
              <a:buNone/>
            </a:pPr>
            <a:r>
              <a:rPr lang="en-US" sz="1600" b="1">
                <a:solidFill>
                  <a:srgbClr val="2D2D2D"/>
                </a:solidFill>
                <a:latin typeface="Calibri" pitchFamily="34" charset="0"/>
                <a:ea typeface="Calibri" pitchFamily="34" charset="-122"/>
                <a:cs typeface="Calibri" pitchFamily="34" charset="-120"/>
              </a:rPr>
              <a:t>2</a:t>
            </a:r>
            <a:endParaRPr lang="en-US" sz="1600"/>
          </a:p>
        </p:txBody>
      </p:sp>
      <p:sp>
        <p:nvSpPr>
          <p:cNvPr id="10" name="Text 8"/>
          <p:cNvSpPr/>
          <p:nvPr/>
        </p:nvSpPr>
        <p:spPr>
          <a:xfrm>
            <a:off x="1097280" y="2578608"/>
            <a:ext cx="4114800" cy="274320"/>
          </a:xfrm>
          <a:prstGeom prst="rect">
            <a:avLst/>
          </a:prstGeom>
          <a:noFill/>
          <a:ln/>
        </p:spPr>
        <p:txBody>
          <a:bodyPr wrap="square" rtlCol="0" anchor="ctr"/>
          <a:lstStyle/>
          <a:p>
            <a:pPr marL="0" indent="0">
              <a:buNone/>
            </a:pPr>
            <a:r>
              <a:rPr lang="en-US" sz="1400" b="1">
                <a:solidFill>
                  <a:srgbClr val="FFFFFF"/>
                </a:solidFill>
                <a:latin typeface="Calibri" pitchFamily="34" charset="0"/>
                <a:ea typeface="Calibri" pitchFamily="34" charset="-122"/>
                <a:cs typeface="Calibri" pitchFamily="34" charset="-120"/>
              </a:rPr>
              <a:t>Edit Profile → Identifiers</a:t>
            </a:r>
            <a:endParaRPr lang="en-US" sz="1400"/>
          </a:p>
        </p:txBody>
      </p:sp>
      <p:sp>
        <p:nvSpPr>
          <p:cNvPr id="11" name="Text 9"/>
          <p:cNvSpPr/>
          <p:nvPr/>
        </p:nvSpPr>
        <p:spPr>
          <a:xfrm>
            <a:off x="1097280" y="2852928"/>
            <a:ext cx="4114800" cy="274320"/>
          </a:xfrm>
          <a:prstGeom prst="rect">
            <a:avLst/>
          </a:prstGeom>
          <a:noFill/>
          <a:ln/>
        </p:spPr>
        <p:txBody>
          <a:bodyPr wrap="square" rtlCol="0" anchor="ctr"/>
          <a:lstStyle/>
          <a:p>
            <a:pPr marL="0" indent="0">
              <a:buNone/>
            </a:pPr>
            <a:r>
              <a:rPr lang="en-US" sz="1000" i="1">
                <a:solidFill>
                  <a:srgbClr val="D4AFEC"/>
                </a:solidFill>
                <a:latin typeface="Calibri" pitchFamily="34" charset="0"/>
                <a:ea typeface="Calibri" pitchFamily="34" charset="-122"/>
                <a:cs typeface="Calibri" pitchFamily="34" charset="-120"/>
              </a:rPr>
              <a:t>Check for ORCID, Scopus ID, WoS ResearcherID</a:t>
            </a:r>
            <a:endParaRPr lang="en-US" sz="1000"/>
          </a:p>
        </p:txBody>
      </p:sp>
      <p:sp>
        <p:nvSpPr>
          <p:cNvPr id="12" name="Shape 10"/>
          <p:cNvSpPr/>
          <p:nvPr/>
        </p:nvSpPr>
        <p:spPr>
          <a:xfrm>
            <a:off x="457200" y="3282696"/>
            <a:ext cx="502920" cy="502920"/>
          </a:xfrm>
          <a:prstGeom prst="ellipse">
            <a:avLst/>
          </a:prstGeom>
          <a:solidFill>
            <a:srgbClr val="F5C518"/>
          </a:solidFill>
          <a:ln w="12700">
            <a:solidFill>
              <a:srgbClr val="F5C518"/>
            </a:solidFill>
            <a:prstDash val="solid"/>
          </a:ln>
        </p:spPr>
        <p:txBody>
          <a:bodyPr/>
          <a:lstStyle/>
          <a:p>
            <a:endParaRPr lang="en-GB"/>
          </a:p>
        </p:txBody>
      </p:sp>
      <p:sp>
        <p:nvSpPr>
          <p:cNvPr id="13" name="Text 11"/>
          <p:cNvSpPr/>
          <p:nvPr/>
        </p:nvSpPr>
        <p:spPr>
          <a:xfrm>
            <a:off x="457200" y="3282696"/>
            <a:ext cx="502920" cy="502920"/>
          </a:xfrm>
          <a:prstGeom prst="rect">
            <a:avLst/>
          </a:prstGeom>
          <a:noFill/>
          <a:ln/>
        </p:spPr>
        <p:txBody>
          <a:bodyPr wrap="square" rtlCol="0" anchor="ctr"/>
          <a:lstStyle/>
          <a:p>
            <a:pPr marL="0" indent="0" algn="ctr">
              <a:buNone/>
            </a:pPr>
            <a:r>
              <a:rPr lang="en-US" sz="1600" b="1">
                <a:solidFill>
                  <a:srgbClr val="2D2D2D"/>
                </a:solidFill>
                <a:latin typeface="Calibri" pitchFamily="34" charset="0"/>
                <a:ea typeface="Calibri" pitchFamily="34" charset="-122"/>
                <a:cs typeface="Calibri" pitchFamily="34" charset="-120"/>
              </a:rPr>
              <a:t>3</a:t>
            </a:r>
            <a:endParaRPr lang="en-US" sz="1600"/>
          </a:p>
        </p:txBody>
      </p:sp>
      <p:sp>
        <p:nvSpPr>
          <p:cNvPr id="14" name="Text 12"/>
          <p:cNvSpPr/>
          <p:nvPr/>
        </p:nvSpPr>
        <p:spPr>
          <a:xfrm>
            <a:off x="1097280" y="3282696"/>
            <a:ext cx="4114800" cy="274320"/>
          </a:xfrm>
          <a:prstGeom prst="rect">
            <a:avLst/>
          </a:prstGeom>
          <a:noFill/>
          <a:ln/>
        </p:spPr>
        <p:txBody>
          <a:bodyPr wrap="square" rtlCol="0" anchor="ctr"/>
          <a:lstStyle/>
          <a:p>
            <a:pPr marL="0" indent="0">
              <a:buNone/>
            </a:pPr>
            <a:r>
              <a:rPr lang="en-US" sz="1400" b="1">
                <a:solidFill>
                  <a:srgbClr val="FFFFFF"/>
                </a:solidFill>
                <a:latin typeface="Calibri" pitchFamily="34" charset="0"/>
                <a:ea typeface="Calibri" pitchFamily="34" charset="-122"/>
                <a:cs typeface="Calibri" pitchFamily="34" charset="-120"/>
              </a:rPr>
              <a:t>Add any that are missing</a:t>
            </a:r>
            <a:endParaRPr lang="en-US" sz="1400"/>
          </a:p>
        </p:txBody>
      </p:sp>
      <p:sp>
        <p:nvSpPr>
          <p:cNvPr id="15" name="Text 13"/>
          <p:cNvSpPr/>
          <p:nvPr/>
        </p:nvSpPr>
        <p:spPr>
          <a:xfrm>
            <a:off x="1097280" y="3557016"/>
            <a:ext cx="4114800" cy="274320"/>
          </a:xfrm>
          <a:prstGeom prst="rect">
            <a:avLst/>
          </a:prstGeom>
          <a:noFill/>
          <a:ln/>
        </p:spPr>
        <p:txBody>
          <a:bodyPr wrap="square" rtlCol="0" anchor="ctr"/>
          <a:lstStyle/>
          <a:p>
            <a:pPr marL="0" indent="0">
              <a:buNone/>
            </a:pPr>
            <a:r>
              <a:rPr lang="en-US" sz="1000" i="1">
                <a:solidFill>
                  <a:srgbClr val="D4AFEC"/>
                </a:solidFill>
                <a:latin typeface="Calibri" pitchFamily="34" charset="0"/>
                <a:ea typeface="Calibri" pitchFamily="34" charset="-122"/>
                <a:cs typeface="Calibri" pitchFamily="34" charset="-120"/>
              </a:rPr>
              <a:t>Use our guides to claim &amp; validate each one</a:t>
            </a:r>
            <a:endParaRPr lang="en-US" sz="1000"/>
          </a:p>
        </p:txBody>
      </p:sp>
      <p:sp>
        <p:nvSpPr>
          <p:cNvPr id="16" name="Shape 14"/>
          <p:cNvSpPr/>
          <p:nvPr/>
        </p:nvSpPr>
        <p:spPr>
          <a:xfrm>
            <a:off x="457200" y="3986784"/>
            <a:ext cx="502920" cy="502920"/>
          </a:xfrm>
          <a:prstGeom prst="ellipse">
            <a:avLst/>
          </a:prstGeom>
          <a:solidFill>
            <a:srgbClr val="F5C518"/>
          </a:solidFill>
          <a:ln w="12700">
            <a:solidFill>
              <a:srgbClr val="F5C518"/>
            </a:solidFill>
            <a:prstDash val="solid"/>
          </a:ln>
        </p:spPr>
        <p:txBody>
          <a:bodyPr/>
          <a:lstStyle/>
          <a:p>
            <a:endParaRPr lang="en-GB"/>
          </a:p>
        </p:txBody>
      </p:sp>
      <p:sp>
        <p:nvSpPr>
          <p:cNvPr id="17" name="Text 15"/>
          <p:cNvSpPr/>
          <p:nvPr/>
        </p:nvSpPr>
        <p:spPr>
          <a:xfrm>
            <a:off x="457200" y="3986784"/>
            <a:ext cx="502920" cy="502920"/>
          </a:xfrm>
          <a:prstGeom prst="rect">
            <a:avLst/>
          </a:prstGeom>
          <a:noFill/>
          <a:ln/>
        </p:spPr>
        <p:txBody>
          <a:bodyPr wrap="square" rtlCol="0" anchor="ctr"/>
          <a:lstStyle/>
          <a:p>
            <a:pPr marL="0" indent="0" algn="ctr">
              <a:buNone/>
            </a:pPr>
            <a:r>
              <a:rPr lang="en-US" sz="1600" b="1">
                <a:solidFill>
                  <a:srgbClr val="2D2D2D"/>
                </a:solidFill>
                <a:latin typeface="Calibri" pitchFamily="34" charset="0"/>
                <a:ea typeface="Calibri" pitchFamily="34" charset="-122"/>
                <a:cs typeface="Calibri" pitchFamily="34" charset="-120"/>
              </a:rPr>
              <a:t>4</a:t>
            </a:r>
            <a:endParaRPr lang="en-US" sz="1600"/>
          </a:p>
        </p:txBody>
      </p:sp>
      <p:sp>
        <p:nvSpPr>
          <p:cNvPr id="18" name="Text 16"/>
          <p:cNvSpPr/>
          <p:nvPr/>
        </p:nvSpPr>
        <p:spPr>
          <a:xfrm>
            <a:off x="1097280" y="3986784"/>
            <a:ext cx="4114800" cy="274320"/>
          </a:xfrm>
          <a:prstGeom prst="rect">
            <a:avLst/>
          </a:prstGeom>
          <a:noFill/>
          <a:ln/>
        </p:spPr>
        <p:txBody>
          <a:bodyPr wrap="square" rtlCol="0" anchor="ctr"/>
          <a:lstStyle/>
          <a:p>
            <a:pPr marL="0" indent="0">
              <a:buNone/>
            </a:pPr>
            <a:r>
              <a:rPr lang="en-US" sz="1400" b="1">
                <a:solidFill>
                  <a:srgbClr val="FFFFFF"/>
                </a:solidFill>
                <a:latin typeface="Calibri" pitchFamily="34" charset="0"/>
                <a:ea typeface="Calibri" pitchFamily="34" charset="-122"/>
                <a:cs typeface="Calibri" pitchFamily="34" charset="-120"/>
              </a:rPr>
              <a:t>Enable Automated Search</a:t>
            </a:r>
            <a:endParaRPr lang="en-US" sz="1400"/>
          </a:p>
        </p:txBody>
      </p:sp>
      <p:sp>
        <p:nvSpPr>
          <p:cNvPr id="19" name="Text 17"/>
          <p:cNvSpPr/>
          <p:nvPr/>
        </p:nvSpPr>
        <p:spPr>
          <a:xfrm>
            <a:off x="1097280" y="4261104"/>
            <a:ext cx="4114800" cy="274320"/>
          </a:xfrm>
          <a:prstGeom prst="rect">
            <a:avLst/>
          </a:prstGeom>
          <a:noFill/>
          <a:ln/>
        </p:spPr>
        <p:txBody>
          <a:bodyPr wrap="square" rtlCol="0" anchor="ctr"/>
          <a:lstStyle/>
          <a:p>
            <a:pPr marL="0" indent="0">
              <a:buNone/>
            </a:pPr>
            <a:r>
              <a:rPr lang="en-US" sz="1000" i="1">
                <a:solidFill>
                  <a:srgbClr val="D4AFEC"/>
                </a:solidFill>
                <a:latin typeface="Calibri" pitchFamily="34" charset="0"/>
                <a:ea typeface="Calibri" pitchFamily="34" charset="-122"/>
                <a:cs typeface="Calibri" pitchFamily="34" charset="-120"/>
              </a:rPr>
              <a:t>Let Pure pull in new publications automatically</a:t>
            </a:r>
            <a:endParaRPr lang="en-US" sz="1000"/>
          </a:p>
        </p:txBody>
      </p:sp>
      <p:sp>
        <p:nvSpPr>
          <p:cNvPr id="20" name="Shape 18"/>
          <p:cNvSpPr/>
          <p:nvPr/>
        </p:nvSpPr>
        <p:spPr>
          <a:xfrm>
            <a:off x="5486400" y="1828800"/>
            <a:ext cx="3291840" cy="3017520"/>
          </a:xfrm>
          <a:prstGeom prst="rect">
            <a:avLst/>
          </a:prstGeom>
          <a:solidFill>
            <a:srgbClr val="2A0F52"/>
          </a:solidFill>
          <a:ln w="19050">
            <a:solidFill>
              <a:srgbClr val="F5C518"/>
            </a:solidFill>
            <a:prstDash val="solid"/>
          </a:ln>
        </p:spPr>
        <p:txBody>
          <a:bodyPr/>
          <a:lstStyle/>
          <a:p>
            <a:endParaRPr lang="en-GB"/>
          </a:p>
        </p:txBody>
      </p:sp>
      <p:sp>
        <p:nvSpPr>
          <p:cNvPr id="21" name="Text 19"/>
          <p:cNvSpPr/>
          <p:nvPr/>
        </p:nvSpPr>
        <p:spPr>
          <a:xfrm>
            <a:off x="5577840" y="1920240"/>
            <a:ext cx="3108960" cy="365760"/>
          </a:xfrm>
          <a:prstGeom prst="rect">
            <a:avLst/>
          </a:prstGeom>
          <a:noFill/>
          <a:ln/>
        </p:spPr>
        <p:txBody>
          <a:bodyPr wrap="square" rtlCol="0" anchor="ctr"/>
          <a:lstStyle/>
          <a:p>
            <a:pPr marL="0" indent="0">
              <a:buNone/>
            </a:pPr>
            <a:r>
              <a:rPr lang="en-US" sz="1200" b="1">
                <a:solidFill>
                  <a:srgbClr val="F5C518"/>
                </a:solidFill>
                <a:latin typeface="Calibri" pitchFamily="34" charset="0"/>
                <a:ea typeface="Calibri" pitchFamily="34" charset="-122"/>
                <a:cs typeface="Calibri" pitchFamily="34" charset="-120"/>
              </a:rPr>
              <a:t>Once done:</a:t>
            </a:r>
            <a:endParaRPr lang="en-US" sz="1200"/>
          </a:p>
        </p:txBody>
      </p:sp>
      <p:pic>
        <p:nvPicPr>
          <p:cNvPr id="22" name="Image 0" descr="preencoded.png"/>
          <p:cNvPicPr>
            <a:picLocks noChangeAspect="1"/>
          </p:cNvPicPr>
          <p:nvPr/>
        </p:nvPicPr>
        <p:blipFill>
          <a:blip r:embed="rId3"/>
          <a:stretch>
            <a:fillRect/>
          </a:stretch>
        </p:blipFill>
        <p:spPr>
          <a:xfrm>
            <a:off x="5623560" y="2377440"/>
            <a:ext cx="256032" cy="256032"/>
          </a:xfrm>
          <a:prstGeom prst="rect">
            <a:avLst/>
          </a:prstGeom>
        </p:spPr>
      </p:pic>
      <p:sp>
        <p:nvSpPr>
          <p:cNvPr id="23" name="Text 20"/>
          <p:cNvSpPr/>
          <p:nvPr/>
        </p:nvSpPr>
        <p:spPr>
          <a:xfrm>
            <a:off x="5989320" y="2350008"/>
            <a:ext cx="2651760" cy="411480"/>
          </a:xfrm>
          <a:prstGeom prst="rect">
            <a:avLst/>
          </a:prstGeom>
          <a:noFill/>
          <a:ln/>
        </p:spPr>
        <p:txBody>
          <a:bodyPr wrap="square" rtlCol="0" anchor="ctr"/>
          <a:lstStyle/>
          <a:p>
            <a:pPr marL="0" indent="0">
              <a:buNone/>
            </a:pPr>
            <a:r>
              <a:rPr lang="en-US" sz="1100">
                <a:solidFill>
                  <a:srgbClr val="FFFFFF"/>
                </a:solidFill>
                <a:latin typeface="Calibri" pitchFamily="34" charset="0"/>
                <a:ea typeface="Calibri" pitchFamily="34" charset="-122"/>
                <a:cs typeface="Calibri" pitchFamily="34" charset="-120"/>
              </a:rPr>
              <a:t>Publications auto-sync</a:t>
            </a:r>
            <a:endParaRPr lang="en-US" sz="1100"/>
          </a:p>
        </p:txBody>
      </p:sp>
      <p:pic>
        <p:nvPicPr>
          <p:cNvPr id="24" name="Image 1" descr="preencoded.png"/>
          <p:cNvPicPr>
            <a:picLocks noChangeAspect="1"/>
          </p:cNvPicPr>
          <p:nvPr/>
        </p:nvPicPr>
        <p:blipFill>
          <a:blip r:embed="rId3"/>
          <a:stretch>
            <a:fillRect/>
          </a:stretch>
        </p:blipFill>
        <p:spPr>
          <a:xfrm>
            <a:off x="5623560" y="2971800"/>
            <a:ext cx="256032" cy="256032"/>
          </a:xfrm>
          <a:prstGeom prst="rect">
            <a:avLst/>
          </a:prstGeom>
        </p:spPr>
      </p:pic>
      <p:sp>
        <p:nvSpPr>
          <p:cNvPr id="25" name="Text 21"/>
          <p:cNvSpPr/>
          <p:nvPr/>
        </p:nvSpPr>
        <p:spPr>
          <a:xfrm>
            <a:off x="5989320" y="2944368"/>
            <a:ext cx="2651760" cy="411480"/>
          </a:xfrm>
          <a:prstGeom prst="rect">
            <a:avLst/>
          </a:prstGeom>
          <a:noFill/>
          <a:ln/>
        </p:spPr>
        <p:txBody>
          <a:bodyPr wrap="square" rtlCol="0" anchor="ctr"/>
          <a:lstStyle/>
          <a:p>
            <a:pPr marL="0" indent="0">
              <a:buNone/>
            </a:pPr>
            <a:r>
              <a:rPr lang="en-US" sz="1100">
                <a:solidFill>
                  <a:srgbClr val="FFFFFF"/>
                </a:solidFill>
                <a:latin typeface="Calibri" pitchFamily="34" charset="0"/>
                <a:ea typeface="Calibri" pitchFamily="34" charset="-122"/>
                <a:cs typeface="Calibri" pitchFamily="34" charset="-120"/>
              </a:rPr>
              <a:t>Citations attributed correctly</a:t>
            </a:r>
            <a:endParaRPr lang="en-US" sz="1100"/>
          </a:p>
        </p:txBody>
      </p:sp>
      <p:pic>
        <p:nvPicPr>
          <p:cNvPr id="26" name="Image 2" descr="preencoded.png"/>
          <p:cNvPicPr>
            <a:picLocks noChangeAspect="1"/>
          </p:cNvPicPr>
          <p:nvPr/>
        </p:nvPicPr>
        <p:blipFill>
          <a:blip r:embed="rId3"/>
          <a:stretch>
            <a:fillRect/>
          </a:stretch>
        </p:blipFill>
        <p:spPr>
          <a:xfrm>
            <a:off x="5623560" y="3566160"/>
            <a:ext cx="256032" cy="256032"/>
          </a:xfrm>
          <a:prstGeom prst="rect">
            <a:avLst/>
          </a:prstGeom>
        </p:spPr>
      </p:pic>
      <p:sp>
        <p:nvSpPr>
          <p:cNvPr id="27" name="Text 22"/>
          <p:cNvSpPr/>
          <p:nvPr/>
        </p:nvSpPr>
        <p:spPr>
          <a:xfrm>
            <a:off x="5989320" y="3538728"/>
            <a:ext cx="2651760" cy="411480"/>
          </a:xfrm>
          <a:prstGeom prst="rect">
            <a:avLst/>
          </a:prstGeom>
          <a:noFill/>
          <a:ln/>
        </p:spPr>
        <p:txBody>
          <a:bodyPr wrap="square" rtlCol="0" anchor="ctr"/>
          <a:lstStyle/>
          <a:p>
            <a:pPr marL="0" indent="0">
              <a:buNone/>
            </a:pPr>
            <a:r>
              <a:rPr lang="en-US" sz="1100">
                <a:solidFill>
                  <a:srgbClr val="FFFFFF"/>
                </a:solidFill>
                <a:latin typeface="Calibri" pitchFamily="34" charset="0"/>
                <a:ea typeface="Calibri" pitchFamily="34" charset="-122"/>
                <a:cs typeface="Calibri" pitchFamily="34" charset="-120"/>
              </a:rPr>
              <a:t>Accurate data for internal / external exercises</a:t>
            </a:r>
            <a:endParaRPr lang="en-US" sz="1100"/>
          </a:p>
        </p:txBody>
      </p:sp>
      <p:pic>
        <p:nvPicPr>
          <p:cNvPr id="28" name="Image 3" descr="preencoded.png"/>
          <p:cNvPicPr>
            <a:picLocks noChangeAspect="1"/>
          </p:cNvPicPr>
          <p:nvPr/>
        </p:nvPicPr>
        <p:blipFill>
          <a:blip r:embed="rId3"/>
          <a:stretch>
            <a:fillRect/>
          </a:stretch>
        </p:blipFill>
        <p:spPr>
          <a:xfrm>
            <a:off x="5623560" y="4160520"/>
            <a:ext cx="256032" cy="256032"/>
          </a:xfrm>
          <a:prstGeom prst="rect">
            <a:avLst/>
          </a:prstGeom>
        </p:spPr>
      </p:pic>
      <p:sp>
        <p:nvSpPr>
          <p:cNvPr id="29" name="Text 23"/>
          <p:cNvSpPr/>
          <p:nvPr/>
        </p:nvSpPr>
        <p:spPr>
          <a:xfrm>
            <a:off x="5989320" y="4133088"/>
            <a:ext cx="2651760" cy="411480"/>
          </a:xfrm>
          <a:prstGeom prst="rect">
            <a:avLst/>
          </a:prstGeom>
          <a:noFill/>
          <a:ln/>
        </p:spPr>
        <p:txBody>
          <a:bodyPr wrap="square" rtlCol="0" anchor="ctr"/>
          <a:lstStyle/>
          <a:p>
            <a:pPr marL="0" indent="0">
              <a:buNone/>
            </a:pPr>
            <a:r>
              <a:rPr lang="en-US" sz="1100">
                <a:solidFill>
                  <a:srgbClr val="FFFFFF"/>
                </a:solidFill>
                <a:latin typeface="Calibri" pitchFamily="34" charset="0"/>
                <a:ea typeface="Calibri" pitchFamily="34" charset="-122"/>
                <a:cs typeface="Calibri" pitchFamily="34" charset="-120"/>
              </a:rPr>
              <a:t>Time saved – headaches removed</a:t>
            </a:r>
            <a:endParaRPr lang="en-US" sz="11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5FC"/>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4B1F78"/>
          </a:solidFill>
          <a:ln w="12700">
            <a:solidFill>
              <a:srgbClr val="4B1F78"/>
            </a:solidFill>
            <a:prstDash val="solid"/>
          </a:ln>
        </p:spPr>
        <p:txBody>
          <a:bodyPr/>
          <a:lstStyle/>
          <a:p>
            <a:endParaRPr lang="en-GB"/>
          </a:p>
        </p:txBody>
      </p:sp>
      <p:sp>
        <p:nvSpPr>
          <p:cNvPr id="3" name="Text 1"/>
          <p:cNvSpPr/>
          <p:nvPr/>
        </p:nvSpPr>
        <p:spPr>
          <a:xfrm>
            <a:off x="457200" y="45720"/>
            <a:ext cx="8229600" cy="868680"/>
          </a:xfrm>
          <a:prstGeom prst="rect">
            <a:avLst/>
          </a:prstGeom>
          <a:noFill/>
          <a:ln/>
        </p:spPr>
        <p:txBody>
          <a:bodyPr wrap="square" rtlCol="0" anchor="ctr"/>
          <a:lstStyle/>
          <a:p>
            <a:pPr marL="0" indent="0">
              <a:buNone/>
            </a:pPr>
            <a:r>
              <a:rPr lang="en-US" sz="2400" b="1">
                <a:solidFill>
                  <a:srgbClr val="FFFFFF"/>
                </a:solidFill>
                <a:latin typeface="Calibri" pitchFamily="34" charset="0"/>
                <a:ea typeface="Calibri" pitchFamily="34" charset="-122"/>
                <a:cs typeface="Calibri" pitchFamily="34" charset="-120"/>
              </a:rPr>
              <a:t>We've made it easy — here's where to go</a:t>
            </a:r>
            <a:endParaRPr lang="en-US" sz="2400"/>
          </a:p>
        </p:txBody>
      </p:sp>
      <p:sp>
        <p:nvSpPr>
          <p:cNvPr id="4" name="Shape 2"/>
          <p:cNvSpPr/>
          <p:nvPr/>
        </p:nvSpPr>
        <p:spPr>
          <a:xfrm>
            <a:off x="365760" y="1143000"/>
            <a:ext cx="4023360" cy="146304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5" name="Shape 3"/>
          <p:cNvSpPr/>
          <p:nvPr/>
        </p:nvSpPr>
        <p:spPr>
          <a:xfrm>
            <a:off x="365760" y="1143000"/>
            <a:ext cx="109728" cy="1463040"/>
          </a:xfrm>
          <a:prstGeom prst="rect">
            <a:avLst/>
          </a:prstGeom>
          <a:solidFill>
            <a:srgbClr val="4B1F78"/>
          </a:solidFill>
          <a:ln w="12700">
            <a:solidFill>
              <a:srgbClr val="4B1F78"/>
            </a:solidFill>
            <a:prstDash val="solid"/>
          </a:ln>
        </p:spPr>
        <p:txBody>
          <a:bodyPr/>
          <a:lstStyle/>
          <a:p>
            <a:endParaRPr lang="en-GB"/>
          </a:p>
        </p:txBody>
      </p:sp>
      <p:pic>
        <p:nvPicPr>
          <p:cNvPr id="6" name="Image 0" descr="preencoded.png"/>
          <p:cNvPicPr>
            <a:picLocks noChangeAspect="1"/>
          </p:cNvPicPr>
          <p:nvPr/>
        </p:nvPicPr>
        <p:blipFill>
          <a:blip r:embed="rId3"/>
          <a:stretch>
            <a:fillRect/>
          </a:stretch>
        </p:blipFill>
        <p:spPr>
          <a:xfrm>
            <a:off x="566928" y="1325880"/>
            <a:ext cx="411480" cy="411480"/>
          </a:xfrm>
          <a:prstGeom prst="rect">
            <a:avLst/>
          </a:prstGeom>
        </p:spPr>
      </p:pic>
      <p:sp>
        <p:nvSpPr>
          <p:cNvPr id="7" name="Text 4"/>
          <p:cNvSpPr/>
          <p:nvPr/>
        </p:nvSpPr>
        <p:spPr>
          <a:xfrm>
            <a:off x="1097280" y="1252728"/>
            <a:ext cx="3108960" cy="365760"/>
          </a:xfrm>
          <a:prstGeom prst="rect">
            <a:avLst/>
          </a:prstGeom>
          <a:noFill/>
          <a:ln/>
        </p:spPr>
        <p:txBody>
          <a:bodyPr wrap="square" rtlCol="0" anchor="ctr"/>
          <a:lstStyle/>
          <a:p>
            <a:pPr marL="0" indent="0">
              <a:buNone/>
            </a:pPr>
            <a:r>
              <a:rPr lang="en-US" sz="1300" b="1">
                <a:solidFill>
                  <a:srgbClr val="2D2D2D"/>
                </a:solidFill>
                <a:latin typeface="Calibri" pitchFamily="34" charset="0"/>
                <a:ea typeface="Calibri" pitchFamily="34" charset="-122"/>
                <a:cs typeface="Calibri" pitchFamily="34" charset="-120"/>
              </a:rPr>
              <a:t>My Research Essentials</a:t>
            </a:r>
            <a:endParaRPr lang="en-US" sz="1300"/>
          </a:p>
        </p:txBody>
      </p:sp>
      <p:sp>
        <p:nvSpPr>
          <p:cNvPr id="8" name="Text 5"/>
          <p:cNvSpPr/>
          <p:nvPr/>
        </p:nvSpPr>
        <p:spPr>
          <a:xfrm>
            <a:off x="1097280" y="1645920"/>
            <a:ext cx="3108960" cy="502920"/>
          </a:xfrm>
          <a:prstGeom prst="rect">
            <a:avLst/>
          </a:prstGeom>
          <a:noFill/>
          <a:ln/>
        </p:spPr>
        <p:txBody>
          <a:bodyPr wrap="square" rtlCol="0" anchor="ctr"/>
          <a:lstStyle/>
          <a:p>
            <a:pPr marL="0" indent="0">
              <a:buNone/>
            </a:pPr>
            <a:r>
              <a:rPr lang="en-US" sz="1000">
                <a:solidFill>
                  <a:srgbClr val="6B6B6B"/>
                </a:solidFill>
                <a:latin typeface="Calibri" pitchFamily="34" charset="0"/>
                <a:ea typeface="Calibri" pitchFamily="34" charset="-122"/>
                <a:cs typeface="Calibri" pitchFamily="34" charset="-120"/>
              </a:rPr>
              <a:t>Online module: step-by-step for Pure, ORCID, Scopus &amp; Web of Science</a:t>
            </a:r>
            <a:endParaRPr lang="en-US" sz="1000"/>
          </a:p>
        </p:txBody>
      </p:sp>
      <p:sp>
        <p:nvSpPr>
          <p:cNvPr id="9" name="Text 6"/>
          <p:cNvSpPr/>
          <p:nvPr/>
        </p:nvSpPr>
        <p:spPr>
          <a:xfrm>
            <a:off x="1097280" y="2240280"/>
            <a:ext cx="3108960" cy="256032"/>
          </a:xfrm>
          <a:prstGeom prst="rect">
            <a:avLst/>
          </a:prstGeom>
          <a:noFill/>
          <a:ln/>
        </p:spPr>
        <p:txBody>
          <a:bodyPr wrap="square" rtlCol="0" anchor="ctr"/>
          <a:lstStyle/>
          <a:p>
            <a:r>
              <a:rPr lang="en-US" sz="900">
                <a:hlinkClick r:id="rId4"/>
              </a:rPr>
              <a:t>https://www.education.library.manchester.ac.uk/mre/managing-your-research-profile/#/</a:t>
            </a:r>
            <a:r>
              <a:rPr lang="en-US" sz="900"/>
              <a:t> </a:t>
            </a:r>
          </a:p>
        </p:txBody>
      </p:sp>
      <p:sp>
        <p:nvSpPr>
          <p:cNvPr id="10" name="Shape 7"/>
          <p:cNvSpPr/>
          <p:nvPr/>
        </p:nvSpPr>
        <p:spPr>
          <a:xfrm>
            <a:off x="365760" y="2880360"/>
            <a:ext cx="4023360" cy="146304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11" name="Shape 8"/>
          <p:cNvSpPr/>
          <p:nvPr/>
        </p:nvSpPr>
        <p:spPr>
          <a:xfrm>
            <a:off x="365760" y="2880360"/>
            <a:ext cx="109728" cy="1463040"/>
          </a:xfrm>
          <a:prstGeom prst="rect">
            <a:avLst/>
          </a:prstGeom>
          <a:solidFill>
            <a:srgbClr val="028090"/>
          </a:solidFill>
          <a:ln w="12700">
            <a:solidFill>
              <a:srgbClr val="028090"/>
            </a:solidFill>
            <a:prstDash val="solid"/>
          </a:ln>
        </p:spPr>
        <p:txBody>
          <a:bodyPr/>
          <a:lstStyle/>
          <a:p>
            <a:endParaRPr lang="en-GB"/>
          </a:p>
        </p:txBody>
      </p:sp>
      <p:pic>
        <p:nvPicPr>
          <p:cNvPr id="12" name="Image 1" descr="preencoded.png"/>
          <p:cNvPicPr>
            <a:picLocks noChangeAspect="1"/>
          </p:cNvPicPr>
          <p:nvPr/>
        </p:nvPicPr>
        <p:blipFill>
          <a:blip r:embed="rId5"/>
          <a:stretch>
            <a:fillRect/>
          </a:stretch>
        </p:blipFill>
        <p:spPr>
          <a:xfrm>
            <a:off x="566928" y="3063240"/>
            <a:ext cx="411480" cy="411480"/>
          </a:xfrm>
          <a:prstGeom prst="rect">
            <a:avLst/>
          </a:prstGeom>
        </p:spPr>
      </p:pic>
      <p:sp>
        <p:nvSpPr>
          <p:cNvPr id="13" name="Text 9"/>
          <p:cNvSpPr/>
          <p:nvPr/>
        </p:nvSpPr>
        <p:spPr>
          <a:xfrm>
            <a:off x="1097280" y="2990088"/>
            <a:ext cx="3108960" cy="365760"/>
          </a:xfrm>
          <a:prstGeom prst="rect">
            <a:avLst/>
          </a:prstGeom>
          <a:noFill/>
          <a:ln/>
        </p:spPr>
        <p:txBody>
          <a:bodyPr wrap="square" rtlCol="0" anchor="ctr"/>
          <a:lstStyle/>
          <a:p>
            <a:pPr marL="0" indent="0">
              <a:buNone/>
            </a:pPr>
            <a:r>
              <a:rPr lang="en-US" sz="1300" b="1">
                <a:solidFill>
                  <a:srgbClr val="2D2D2D"/>
                </a:solidFill>
                <a:latin typeface="Calibri" pitchFamily="34" charset="0"/>
                <a:ea typeface="Calibri" pitchFamily="34" charset="-122"/>
                <a:cs typeface="Calibri" pitchFamily="34" charset="-120"/>
              </a:rPr>
              <a:t>Office for Open Research: Knowledge Base</a:t>
            </a:r>
            <a:endParaRPr lang="en-US" sz="1300"/>
          </a:p>
        </p:txBody>
      </p:sp>
      <p:sp>
        <p:nvSpPr>
          <p:cNvPr id="14" name="Text 10"/>
          <p:cNvSpPr/>
          <p:nvPr/>
        </p:nvSpPr>
        <p:spPr>
          <a:xfrm>
            <a:off x="1097280" y="3383280"/>
            <a:ext cx="3108960" cy="502920"/>
          </a:xfrm>
          <a:prstGeom prst="rect">
            <a:avLst/>
          </a:prstGeom>
          <a:noFill/>
          <a:ln/>
        </p:spPr>
        <p:txBody>
          <a:bodyPr wrap="square" rtlCol="0" anchor="ctr"/>
          <a:lstStyle/>
          <a:p>
            <a:pPr marL="0" indent="0">
              <a:buNone/>
            </a:pPr>
            <a:r>
              <a:rPr lang="en-US" sz="1000">
                <a:solidFill>
                  <a:srgbClr val="6B6B6B"/>
                </a:solidFill>
                <a:latin typeface="Calibri" pitchFamily="34" charset="0"/>
                <a:ea typeface="Calibri" pitchFamily="34" charset="-122"/>
                <a:cs typeface="Calibri" pitchFamily="34" charset="-120"/>
              </a:rPr>
              <a:t>Detailed FAQ guides for each platform — search 'researcher profiles'</a:t>
            </a:r>
            <a:endParaRPr lang="en-US" sz="1000"/>
          </a:p>
        </p:txBody>
      </p:sp>
      <p:sp>
        <p:nvSpPr>
          <p:cNvPr id="15" name="Text 11"/>
          <p:cNvSpPr/>
          <p:nvPr/>
        </p:nvSpPr>
        <p:spPr>
          <a:xfrm>
            <a:off x="1097280" y="3977640"/>
            <a:ext cx="3108960" cy="256032"/>
          </a:xfrm>
          <a:prstGeom prst="rect">
            <a:avLst/>
          </a:prstGeom>
          <a:noFill/>
          <a:ln/>
        </p:spPr>
        <p:txBody>
          <a:bodyPr wrap="square" rtlCol="0" anchor="ctr"/>
          <a:lstStyle/>
          <a:p>
            <a:r>
              <a:rPr lang="en-US" sz="900" i="1">
                <a:solidFill>
                  <a:srgbClr val="028090"/>
                </a:solidFill>
                <a:latin typeface="Calibri" pitchFamily="34" charset="0"/>
                <a:ea typeface="Calibri" pitchFamily="34" charset="-122"/>
                <a:cs typeface="Calibri" pitchFamily="34" charset="-120"/>
              </a:rPr>
              <a:t>https://manchester-uk.libanswers.com/OOR/faq/282604</a:t>
            </a:r>
            <a:endParaRPr lang="en-US" sz="900"/>
          </a:p>
        </p:txBody>
      </p:sp>
      <p:sp>
        <p:nvSpPr>
          <p:cNvPr id="16" name="Shape 12"/>
          <p:cNvSpPr/>
          <p:nvPr/>
        </p:nvSpPr>
        <p:spPr>
          <a:xfrm>
            <a:off x="4809744" y="1140898"/>
            <a:ext cx="4023360" cy="146304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17" name="Shape 13"/>
          <p:cNvSpPr/>
          <p:nvPr/>
        </p:nvSpPr>
        <p:spPr>
          <a:xfrm>
            <a:off x="4754880" y="1143000"/>
            <a:ext cx="109728" cy="1463040"/>
          </a:xfrm>
          <a:prstGeom prst="rect">
            <a:avLst/>
          </a:prstGeom>
          <a:solidFill>
            <a:srgbClr val="1565C0"/>
          </a:solidFill>
          <a:ln w="12700">
            <a:solidFill>
              <a:srgbClr val="1565C0"/>
            </a:solidFill>
            <a:prstDash val="solid"/>
          </a:ln>
        </p:spPr>
        <p:txBody>
          <a:bodyPr/>
          <a:lstStyle/>
          <a:p>
            <a:endParaRPr lang="en-GB"/>
          </a:p>
        </p:txBody>
      </p:sp>
      <p:pic>
        <p:nvPicPr>
          <p:cNvPr id="18" name="Image 2" descr="preencoded.png"/>
          <p:cNvPicPr>
            <a:picLocks noChangeAspect="1"/>
          </p:cNvPicPr>
          <p:nvPr/>
        </p:nvPicPr>
        <p:blipFill>
          <a:blip r:embed="rId6"/>
          <a:stretch>
            <a:fillRect/>
          </a:stretch>
        </p:blipFill>
        <p:spPr>
          <a:xfrm>
            <a:off x="4956048" y="1325880"/>
            <a:ext cx="411480" cy="411480"/>
          </a:xfrm>
          <a:prstGeom prst="rect">
            <a:avLst/>
          </a:prstGeom>
        </p:spPr>
      </p:pic>
      <p:sp>
        <p:nvSpPr>
          <p:cNvPr id="19" name="Text 14"/>
          <p:cNvSpPr/>
          <p:nvPr/>
        </p:nvSpPr>
        <p:spPr>
          <a:xfrm>
            <a:off x="5486400" y="1252728"/>
            <a:ext cx="3108960" cy="365760"/>
          </a:xfrm>
          <a:prstGeom prst="rect">
            <a:avLst/>
          </a:prstGeom>
          <a:noFill/>
          <a:ln/>
        </p:spPr>
        <p:txBody>
          <a:bodyPr wrap="square" rtlCol="0" anchor="ctr"/>
          <a:lstStyle/>
          <a:p>
            <a:pPr marL="0" indent="0">
              <a:buNone/>
            </a:pPr>
            <a:r>
              <a:rPr lang="en-US" sz="1300" b="1">
                <a:solidFill>
                  <a:srgbClr val="2D2D2D"/>
                </a:solidFill>
                <a:latin typeface="Calibri" pitchFamily="34" charset="0"/>
                <a:ea typeface="Calibri" pitchFamily="34" charset="-122"/>
                <a:cs typeface="Calibri" pitchFamily="34" charset="-120"/>
              </a:rPr>
              <a:t>Pure Support (RBE team)</a:t>
            </a:r>
            <a:endParaRPr lang="en-US" sz="1300"/>
          </a:p>
        </p:txBody>
      </p:sp>
      <p:sp>
        <p:nvSpPr>
          <p:cNvPr id="20" name="Text 15"/>
          <p:cNvSpPr/>
          <p:nvPr/>
        </p:nvSpPr>
        <p:spPr>
          <a:xfrm>
            <a:off x="5486400" y="1645920"/>
            <a:ext cx="3108960" cy="502920"/>
          </a:xfrm>
          <a:prstGeom prst="rect">
            <a:avLst/>
          </a:prstGeom>
          <a:noFill/>
          <a:ln/>
        </p:spPr>
        <p:txBody>
          <a:bodyPr wrap="square" rtlCol="0" anchor="ctr"/>
          <a:lstStyle/>
          <a:p>
            <a:pPr marL="0" indent="0">
              <a:buNone/>
            </a:pPr>
            <a:r>
              <a:rPr lang="en-US" sz="1000">
                <a:solidFill>
                  <a:srgbClr val="6B6B6B"/>
                </a:solidFill>
                <a:latin typeface="Calibri" pitchFamily="34" charset="0"/>
                <a:ea typeface="Calibri" pitchFamily="34" charset="-122"/>
                <a:cs typeface="Calibri" pitchFamily="34" charset="-120"/>
              </a:rPr>
              <a:t>For additional help adding or fixing IDs in Pure — contact via StaffNet</a:t>
            </a:r>
            <a:endParaRPr lang="en-US" sz="1000"/>
          </a:p>
        </p:txBody>
      </p:sp>
      <p:sp>
        <p:nvSpPr>
          <p:cNvPr id="21" name="Text 16"/>
          <p:cNvSpPr/>
          <p:nvPr/>
        </p:nvSpPr>
        <p:spPr>
          <a:xfrm>
            <a:off x="5486400" y="2258568"/>
            <a:ext cx="3108960" cy="237744"/>
          </a:xfrm>
          <a:prstGeom prst="rect">
            <a:avLst/>
          </a:prstGeom>
          <a:noFill/>
          <a:ln/>
        </p:spPr>
        <p:txBody>
          <a:bodyPr wrap="square" rtlCol="0" anchor="ctr"/>
          <a:lstStyle/>
          <a:p>
            <a:pPr marL="0" indent="0">
              <a:buNone/>
            </a:pPr>
            <a:r>
              <a:rPr lang="en-US" sz="900" i="1">
                <a:solidFill>
                  <a:srgbClr val="1565C0"/>
                </a:solidFill>
                <a:latin typeface="Calibri" pitchFamily="34" charset="0"/>
                <a:ea typeface="Calibri" pitchFamily="34" charset="-122"/>
                <a:cs typeface="Calibri" pitchFamily="34" charset="-120"/>
              </a:rPr>
              <a:t>staffnet.manchester.ac.uk/pure</a:t>
            </a:r>
            <a:endParaRPr lang="en-US" sz="900"/>
          </a:p>
        </p:txBody>
      </p:sp>
      <p:sp>
        <p:nvSpPr>
          <p:cNvPr id="22" name="Shape 17"/>
          <p:cNvSpPr/>
          <p:nvPr/>
        </p:nvSpPr>
        <p:spPr>
          <a:xfrm>
            <a:off x="4754880" y="2880360"/>
            <a:ext cx="4023360" cy="146304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23" name="Shape 18"/>
          <p:cNvSpPr/>
          <p:nvPr/>
        </p:nvSpPr>
        <p:spPr>
          <a:xfrm>
            <a:off x="4754880" y="2880360"/>
            <a:ext cx="109728" cy="1463040"/>
          </a:xfrm>
          <a:prstGeom prst="rect">
            <a:avLst/>
          </a:prstGeom>
          <a:solidFill>
            <a:srgbClr val="2E7D32"/>
          </a:solidFill>
          <a:ln w="12700">
            <a:solidFill>
              <a:srgbClr val="2E7D32"/>
            </a:solidFill>
            <a:prstDash val="solid"/>
          </a:ln>
        </p:spPr>
        <p:txBody>
          <a:bodyPr/>
          <a:lstStyle/>
          <a:p>
            <a:endParaRPr lang="en-GB"/>
          </a:p>
        </p:txBody>
      </p:sp>
      <p:pic>
        <p:nvPicPr>
          <p:cNvPr id="24" name="Image 3" descr="preencoded.png"/>
          <p:cNvPicPr>
            <a:picLocks noChangeAspect="1"/>
          </p:cNvPicPr>
          <p:nvPr/>
        </p:nvPicPr>
        <p:blipFill>
          <a:blip r:embed="rId7"/>
          <a:stretch>
            <a:fillRect/>
          </a:stretch>
        </p:blipFill>
        <p:spPr>
          <a:xfrm>
            <a:off x="4956048" y="3063240"/>
            <a:ext cx="411480" cy="411480"/>
          </a:xfrm>
          <a:prstGeom prst="rect">
            <a:avLst/>
          </a:prstGeom>
        </p:spPr>
      </p:pic>
      <p:sp>
        <p:nvSpPr>
          <p:cNvPr id="25" name="Text 19"/>
          <p:cNvSpPr/>
          <p:nvPr/>
        </p:nvSpPr>
        <p:spPr>
          <a:xfrm>
            <a:off x="5486400" y="2990088"/>
            <a:ext cx="3108960" cy="365760"/>
          </a:xfrm>
          <a:prstGeom prst="rect">
            <a:avLst/>
          </a:prstGeom>
          <a:noFill/>
          <a:ln/>
        </p:spPr>
        <p:txBody>
          <a:bodyPr wrap="square" rtlCol="0" anchor="ctr"/>
          <a:lstStyle/>
          <a:p>
            <a:pPr marL="0" indent="0">
              <a:buNone/>
            </a:pPr>
            <a:r>
              <a:rPr lang="en-US" sz="1300" b="1">
                <a:solidFill>
                  <a:srgbClr val="2D2D2D"/>
                </a:solidFill>
                <a:latin typeface="Calibri" pitchFamily="34" charset="0"/>
                <a:ea typeface="Calibri" pitchFamily="34" charset="-122"/>
                <a:cs typeface="Calibri" pitchFamily="34" charset="-120"/>
              </a:rPr>
              <a:t>Library Office for Open Research</a:t>
            </a:r>
            <a:endParaRPr lang="en-US" sz="1300"/>
          </a:p>
        </p:txBody>
      </p:sp>
      <p:sp>
        <p:nvSpPr>
          <p:cNvPr id="26" name="Text 20"/>
          <p:cNvSpPr/>
          <p:nvPr/>
        </p:nvSpPr>
        <p:spPr>
          <a:xfrm>
            <a:off x="5486400" y="3383280"/>
            <a:ext cx="3108960" cy="502920"/>
          </a:xfrm>
          <a:prstGeom prst="rect">
            <a:avLst/>
          </a:prstGeom>
          <a:noFill/>
          <a:ln/>
        </p:spPr>
        <p:txBody>
          <a:bodyPr wrap="square" rtlCol="0" anchor="ctr"/>
          <a:lstStyle/>
          <a:p>
            <a:pPr marL="0" indent="0">
              <a:buNone/>
            </a:pPr>
            <a:r>
              <a:rPr lang="en-US" sz="1000">
                <a:solidFill>
                  <a:srgbClr val="6B6B6B"/>
                </a:solidFill>
                <a:latin typeface="Calibri" pitchFamily="34" charset="0"/>
                <a:ea typeface="Calibri" pitchFamily="34" charset="-122"/>
                <a:cs typeface="Calibri" pitchFamily="34" charset="-120"/>
              </a:rPr>
              <a:t>Questions about profiles, identifiers, or rankings? We're here.</a:t>
            </a:r>
            <a:endParaRPr lang="en-US" sz="1000"/>
          </a:p>
        </p:txBody>
      </p:sp>
      <p:sp>
        <p:nvSpPr>
          <p:cNvPr id="27" name="Text 21"/>
          <p:cNvSpPr/>
          <p:nvPr/>
        </p:nvSpPr>
        <p:spPr>
          <a:xfrm>
            <a:off x="5486400" y="3977640"/>
            <a:ext cx="3108960" cy="256032"/>
          </a:xfrm>
          <a:prstGeom prst="rect">
            <a:avLst/>
          </a:prstGeom>
          <a:noFill/>
          <a:ln/>
        </p:spPr>
        <p:txBody>
          <a:bodyPr wrap="square" rtlCol="0" anchor="ctr"/>
          <a:lstStyle/>
          <a:p>
            <a:pPr marL="0" indent="0">
              <a:buNone/>
            </a:pPr>
            <a:r>
              <a:rPr lang="en-US" sz="900" i="1">
                <a:solidFill>
                  <a:srgbClr val="2E7D32"/>
                </a:solidFill>
                <a:latin typeface="Calibri" pitchFamily="34" charset="0"/>
                <a:ea typeface="Calibri" pitchFamily="34" charset="-122"/>
                <a:cs typeface="Calibri" pitchFamily="34" charset="-120"/>
              </a:rPr>
              <a:t>openresearch.manchester.ac.uk/contact</a:t>
            </a:r>
            <a:endParaRPr lang="en-US" sz="900"/>
          </a:p>
        </p:txBody>
      </p:sp>
      <p:sp>
        <p:nvSpPr>
          <p:cNvPr id="28" name="Text 22"/>
          <p:cNvSpPr/>
          <p:nvPr/>
        </p:nvSpPr>
        <p:spPr>
          <a:xfrm>
            <a:off x="457200" y="4526280"/>
            <a:ext cx="8229600" cy="411480"/>
          </a:xfrm>
          <a:prstGeom prst="rect">
            <a:avLst/>
          </a:prstGeom>
          <a:noFill/>
          <a:ln/>
        </p:spPr>
        <p:txBody>
          <a:bodyPr wrap="square" rtlCol="0" anchor="ctr"/>
          <a:lstStyle/>
          <a:p>
            <a:pPr marL="0" indent="0" algn="ctr">
              <a:buNone/>
            </a:pPr>
            <a:r>
              <a:rPr lang="en-US" sz="1100" b="1">
                <a:solidFill>
                  <a:srgbClr val="4B1F78"/>
                </a:solidFill>
                <a:latin typeface="Calibri" pitchFamily="34" charset="0"/>
                <a:ea typeface="Calibri" pitchFamily="34" charset="-122"/>
                <a:cs typeface="Calibri" pitchFamily="34" charset="-120"/>
              </a:rPr>
              <a:t>Not sure where to start? Just check your Pure profile today — it takes 2 minutes.</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5FC"/>
        </a:solidFill>
        <a:effectLst/>
      </p:bgPr>
    </p:bg>
    <p:spTree>
      <p:nvGrpSpPr>
        <p:cNvPr id="1" name="">
          <a:extLst>
            <a:ext uri="{FF2B5EF4-FFF2-40B4-BE49-F238E27FC236}">
              <a16:creationId xmlns:a16="http://schemas.microsoft.com/office/drawing/2014/main" id="{E6A4C0E8-A929-346C-DFE1-CE8E1DE90489}"/>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382E6874-2623-575E-F625-EAF402E0B48C}"/>
              </a:ext>
            </a:extLst>
          </p:cNvPr>
          <p:cNvSpPr/>
          <p:nvPr/>
        </p:nvSpPr>
        <p:spPr>
          <a:xfrm>
            <a:off x="0" y="0"/>
            <a:ext cx="9144000" cy="960120"/>
          </a:xfrm>
          <a:prstGeom prst="rect">
            <a:avLst/>
          </a:prstGeom>
          <a:solidFill>
            <a:srgbClr val="4B1F78"/>
          </a:solidFill>
          <a:ln w="12700">
            <a:solidFill>
              <a:srgbClr val="4B1F78"/>
            </a:solidFill>
            <a:prstDash val="solid"/>
          </a:ln>
        </p:spPr>
        <p:txBody>
          <a:bodyPr/>
          <a:lstStyle/>
          <a:p>
            <a:endParaRPr lang="en-GB"/>
          </a:p>
        </p:txBody>
      </p:sp>
      <p:sp>
        <p:nvSpPr>
          <p:cNvPr id="3" name="Text 1">
            <a:extLst>
              <a:ext uri="{FF2B5EF4-FFF2-40B4-BE49-F238E27FC236}">
                <a16:creationId xmlns:a16="http://schemas.microsoft.com/office/drawing/2014/main" id="{CC362E7E-7AC3-9959-868D-5B96BD2D70C7}"/>
              </a:ext>
            </a:extLst>
          </p:cNvPr>
          <p:cNvSpPr/>
          <p:nvPr/>
        </p:nvSpPr>
        <p:spPr>
          <a:xfrm>
            <a:off x="457200" y="45720"/>
            <a:ext cx="8229600" cy="868680"/>
          </a:xfrm>
          <a:prstGeom prst="rect">
            <a:avLst/>
          </a:prstGeom>
          <a:noFill/>
          <a:ln/>
        </p:spPr>
        <p:txBody>
          <a:bodyPr wrap="square" lIns="91440" tIns="45720" rIns="91440" bIns="45720" rtlCol="0" anchor="ctr"/>
          <a:lstStyle/>
          <a:p>
            <a:r>
              <a:rPr lang="en-US" sz="2400" b="1" dirty="0">
                <a:solidFill>
                  <a:srgbClr val="FFFFFF"/>
                </a:solidFill>
                <a:latin typeface="Calibri"/>
                <a:ea typeface="Calibri"/>
                <a:cs typeface="Calibri"/>
              </a:rPr>
              <a:t>My Researc</a:t>
            </a:r>
            <a:r>
              <a:rPr lang="en-US" sz="2400" b="1" dirty="0">
                <a:solidFill>
                  <a:srgbClr val="FFFFFF"/>
                </a:solidFill>
              </a:rPr>
              <a:t>h</a:t>
            </a:r>
            <a:r>
              <a:rPr lang="en-US" sz="2400" b="1" dirty="0">
                <a:solidFill>
                  <a:srgbClr val="FFFFFF"/>
                </a:solidFill>
                <a:latin typeface="Calibri"/>
                <a:ea typeface="Calibri"/>
                <a:cs typeface="Calibri"/>
              </a:rPr>
              <a:t> </a:t>
            </a:r>
            <a:r>
              <a:rPr lang="en-US" sz="2400" b="1">
                <a:solidFill>
                  <a:srgbClr val="FFFFFF"/>
                </a:solidFill>
                <a:latin typeface="Calibri"/>
                <a:ea typeface="Calibri"/>
                <a:cs typeface="Calibri"/>
              </a:rPr>
              <a:t>Essentials: Online resource</a:t>
            </a:r>
            <a:endParaRPr lang="en-US" sz="2400"/>
          </a:p>
        </p:txBody>
      </p:sp>
      <p:sp>
        <p:nvSpPr>
          <p:cNvPr id="5" name="Shape 3">
            <a:extLst>
              <a:ext uri="{FF2B5EF4-FFF2-40B4-BE49-F238E27FC236}">
                <a16:creationId xmlns:a16="http://schemas.microsoft.com/office/drawing/2014/main" id="{305DEA08-482A-6662-F0B0-D3E60DD8FBEC}"/>
              </a:ext>
            </a:extLst>
          </p:cNvPr>
          <p:cNvSpPr/>
          <p:nvPr/>
        </p:nvSpPr>
        <p:spPr>
          <a:xfrm>
            <a:off x="365760" y="1143000"/>
            <a:ext cx="109728" cy="1463040"/>
          </a:xfrm>
          <a:prstGeom prst="rect">
            <a:avLst/>
          </a:prstGeom>
          <a:solidFill>
            <a:srgbClr val="4B1F78"/>
          </a:solidFill>
          <a:ln w="12700">
            <a:solidFill>
              <a:srgbClr val="4B1F78"/>
            </a:solidFill>
            <a:prstDash val="solid"/>
          </a:ln>
        </p:spPr>
        <p:txBody>
          <a:bodyPr/>
          <a:lstStyle/>
          <a:p>
            <a:endParaRPr lang="en-GB"/>
          </a:p>
        </p:txBody>
      </p:sp>
      <p:sp>
        <p:nvSpPr>
          <p:cNvPr id="10" name="Shape 7">
            <a:extLst>
              <a:ext uri="{FF2B5EF4-FFF2-40B4-BE49-F238E27FC236}">
                <a16:creationId xmlns:a16="http://schemas.microsoft.com/office/drawing/2014/main" id="{D3228838-493B-2A65-AC46-A481F6DF5DCA}"/>
              </a:ext>
            </a:extLst>
          </p:cNvPr>
          <p:cNvSpPr/>
          <p:nvPr/>
        </p:nvSpPr>
        <p:spPr>
          <a:xfrm>
            <a:off x="365760" y="2880360"/>
            <a:ext cx="4023360" cy="146304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11" name="Shape 8">
            <a:extLst>
              <a:ext uri="{FF2B5EF4-FFF2-40B4-BE49-F238E27FC236}">
                <a16:creationId xmlns:a16="http://schemas.microsoft.com/office/drawing/2014/main" id="{28594C00-5211-FBC7-D02B-FCEC481D7463}"/>
              </a:ext>
            </a:extLst>
          </p:cNvPr>
          <p:cNvSpPr/>
          <p:nvPr/>
        </p:nvSpPr>
        <p:spPr>
          <a:xfrm>
            <a:off x="365760" y="2880360"/>
            <a:ext cx="109728" cy="1463040"/>
          </a:xfrm>
          <a:prstGeom prst="rect">
            <a:avLst/>
          </a:prstGeom>
          <a:solidFill>
            <a:srgbClr val="028090"/>
          </a:solidFill>
          <a:ln w="12700">
            <a:solidFill>
              <a:srgbClr val="028090"/>
            </a:solidFill>
            <a:prstDash val="solid"/>
          </a:ln>
        </p:spPr>
        <p:txBody>
          <a:bodyPr/>
          <a:lstStyle/>
          <a:p>
            <a:endParaRPr lang="en-GB"/>
          </a:p>
        </p:txBody>
      </p:sp>
      <p:pic>
        <p:nvPicPr>
          <p:cNvPr id="12" name="Image 1" descr="preencoded.png">
            <a:extLst>
              <a:ext uri="{FF2B5EF4-FFF2-40B4-BE49-F238E27FC236}">
                <a16:creationId xmlns:a16="http://schemas.microsoft.com/office/drawing/2014/main" id="{CA9B8422-DE98-C012-1CA1-E3132D5BB687}"/>
              </a:ext>
            </a:extLst>
          </p:cNvPr>
          <p:cNvPicPr>
            <a:picLocks noChangeAspect="1"/>
          </p:cNvPicPr>
          <p:nvPr/>
        </p:nvPicPr>
        <p:blipFill>
          <a:blip r:embed="rId3"/>
          <a:stretch>
            <a:fillRect/>
          </a:stretch>
        </p:blipFill>
        <p:spPr>
          <a:xfrm>
            <a:off x="566928" y="3063240"/>
            <a:ext cx="411480" cy="411480"/>
          </a:xfrm>
          <a:prstGeom prst="rect">
            <a:avLst/>
          </a:prstGeom>
        </p:spPr>
      </p:pic>
      <p:sp>
        <p:nvSpPr>
          <p:cNvPr id="17" name="Shape 13">
            <a:extLst>
              <a:ext uri="{FF2B5EF4-FFF2-40B4-BE49-F238E27FC236}">
                <a16:creationId xmlns:a16="http://schemas.microsoft.com/office/drawing/2014/main" id="{9086D474-0930-A1BC-5785-C3DAC38C01AB}"/>
              </a:ext>
            </a:extLst>
          </p:cNvPr>
          <p:cNvSpPr/>
          <p:nvPr/>
        </p:nvSpPr>
        <p:spPr>
          <a:xfrm>
            <a:off x="4754880" y="1143000"/>
            <a:ext cx="109728" cy="1463040"/>
          </a:xfrm>
          <a:prstGeom prst="rect">
            <a:avLst/>
          </a:prstGeom>
          <a:solidFill>
            <a:srgbClr val="1565C0"/>
          </a:solidFill>
          <a:ln w="12700">
            <a:solidFill>
              <a:srgbClr val="1565C0"/>
            </a:solidFill>
            <a:prstDash val="solid"/>
          </a:ln>
        </p:spPr>
        <p:txBody>
          <a:bodyPr/>
          <a:lstStyle/>
          <a:p>
            <a:endParaRPr lang="en-GB"/>
          </a:p>
        </p:txBody>
      </p:sp>
      <p:sp>
        <p:nvSpPr>
          <p:cNvPr id="23" name="Shape 18">
            <a:extLst>
              <a:ext uri="{FF2B5EF4-FFF2-40B4-BE49-F238E27FC236}">
                <a16:creationId xmlns:a16="http://schemas.microsoft.com/office/drawing/2014/main" id="{DB570429-14AE-913A-A555-440109D5BCCE}"/>
              </a:ext>
            </a:extLst>
          </p:cNvPr>
          <p:cNvSpPr/>
          <p:nvPr/>
        </p:nvSpPr>
        <p:spPr>
          <a:xfrm>
            <a:off x="4754880" y="2880360"/>
            <a:ext cx="109728" cy="1463040"/>
          </a:xfrm>
          <a:prstGeom prst="rect">
            <a:avLst/>
          </a:prstGeom>
          <a:solidFill>
            <a:srgbClr val="2E7D32"/>
          </a:solidFill>
          <a:ln w="12700">
            <a:solidFill>
              <a:srgbClr val="2E7D32"/>
            </a:solidFill>
            <a:prstDash val="solid"/>
          </a:ln>
        </p:spPr>
        <p:txBody>
          <a:bodyPr/>
          <a:lstStyle/>
          <a:p>
            <a:endParaRPr lang="en-GB"/>
          </a:p>
        </p:txBody>
      </p:sp>
      <p:pic>
        <p:nvPicPr>
          <p:cNvPr id="29" name="Picture 28" descr="A screenshot of a computer&#10;&#10;AI-generated content may be incorrect.">
            <a:extLst>
              <a:ext uri="{FF2B5EF4-FFF2-40B4-BE49-F238E27FC236}">
                <a16:creationId xmlns:a16="http://schemas.microsoft.com/office/drawing/2014/main" id="{0BAD93DD-BA29-B386-2E79-A3A55DCD7E09}"/>
              </a:ext>
            </a:extLst>
          </p:cNvPr>
          <p:cNvPicPr>
            <a:picLocks noChangeAspect="1"/>
          </p:cNvPicPr>
          <p:nvPr/>
        </p:nvPicPr>
        <p:blipFill>
          <a:blip r:embed="rId4"/>
          <a:stretch>
            <a:fillRect/>
          </a:stretch>
        </p:blipFill>
        <p:spPr>
          <a:xfrm>
            <a:off x="147429" y="1143000"/>
            <a:ext cx="4814005" cy="3740728"/>
          </a:xfrm>
          <a:prstGeom prst="rect">
            <a:avLst/>
          </a:prstGeom>
        </p:spPr>
      </p:pic>
      <p:sp>
        <p:nvSpPr>
          <p:cNvPr id="30" name="TextBox 29">
            <a:extLst>
              <a:ext uri="{FF2B5EF4-FFF2-40B4-BE49-F238E27FC236}">
                <a16:creationId xmlns:a16="http://schemas.microsoft.com/office/drawing/2014/main" id="{883F8137-712E-05DF-38BA-FEC898027F30}"/>
              </a:ext>
            </a:extLst>
          </p:cNvPr>
          <p:cNvSpPr txBox="1"/>
          <p:nvPr/>
        </p:nvSpPr>
        <p:spPr>
          <a:xfrm>
            <a:off x="5154086" y="1282346"/>
            <a:ext cx="3822878" cy="36009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dirty="0">
                <a:ea typeface="Calibri"/>
                <a:cs typeface="Calibri"/>
              </a:rPr>
              <a:t>Guides researchers through checking &amp; connecting their </a:t>
            </a:r>
            <a:r>
              <a:rPr lang="en-GB">
                <a:ea typeface="Calibri"/>
                <a:cs typeface="Calibri"/>
              </a:rPr>
              <a:t>profiles.</a:t>
            </a:r>
            <a:br>
              <a:rPr lang="en-GB" dirty="0">
                <a:ea typeface="Calibri"/>
                <a:cs typeface="Calibri"/>
              </a:rPr>
            </a:br>
            <a:endParaRPr lang="en-US"/>
          </a:p>
          <a:p>
            <a:pPr marL="285750" indent="-285750">
              <a:buFont typeface="Arial"/>
              <a:buChar char="•"/>
            </a:pPr>
            <a:r>
              <a:rPr lang="en-GB" dirty="0">
                <a:ea typeface="Calibri"/>
                <a:cs typeface="Calibri"/>
              </a:rPr>
              <a:t>Helps ensure that research outputs are accurately attributed and </a:t>
            </a:r>
            <a:r>
              <a:rPr lang="en-GB">
                <a:ea typeface="Calibri"/>
                <a:cs typeface="Calibri"/>
              </a:rPr>
              <a:t>recorded.</a:t>
            </a:r>
            <a:br>
              <a:rPr lang="en-GB" dirty="0">
                <a:ea typeface="Calibri"/>
                <a:cs typeface="Calibri"/>
              </a:rPr>
            </a:br>
            <a:endParaRPr lang="en-GB" dirty="0">
              <a:ea typeface="Calibri"/>
              <a:cs typeface="Calibri"/>
            </a:endParaRPr>
          </a:p>
          <a:p>
            <a:pPr marL="285750" indent="-285750">
              <a:buFont typeface="Arial"/>
              <a:buChar char="•"/>
            </a:pPr>
            <a:r>
              <a:rPr lang="en-GB">
                <a:solidFill>
                  <a:srgbClr val="000000"/>
                </a:solidFill>
                <a:latin typeface="Calibri" panose="020F0502020204030204"/>
                <a:ea typeface="Calibri"/>
                <a:cs typeface="Calibri"/>
              </a:rPr>
              <a:t>Mixture of text and video guidance.</a:t>
            </a:r>
            <a:br>
              <a:rPr lang="en-GB" dirty="0">
                <a:solidFill>
                  <a:srgbClr val="000000"/>
                </a:solidFill>
                <a:latin typeface="Calibri" panose="020F0502020204030204"/>
                <a:ea typeface="Calibri"/>
                <a:cs typeface="Calibri"/>
              </a:rPr>
            </a:br>
            <a:endParaRPr lang="en-GB" dirty="0">
              <a:solidFill>
                <a:srgbClr val="000000"/>
              </a:solidFill>
              <a:latin typeface="Calibri" panose="020F0502020204030204"/>
              <a:ea typeface="Calibri"/>
              <a:cs typeface="Calibri"/>
            </a:endParaRPr>
          </a:p>
          <a:p>
            <a:pPr marL="285750" indent="-285750">
              <a:buFont typeface="Arial"/>
              <a:buChar char="•"/>
            </a:pPr>
            <a:r>
              <a:rPr lang="en-GB">
                <a:solidFill>
                  <a:srgbClr val="000000"/>
                </a:solidFill>
                <a:latin typeface="Calibri" panose="020F0502020204030204"/>
                <a:ea typeface="Calibri"/>
                <a:cs typeface="Calibri"/>
              </a:rPr>
              <a:t>Part of Library's </a:t>
            </a:r>
            <a:r>
              <a:rPr lang="en-GB" i="1">
                <a:solidFill>
                  <a:srgbClr val="000000"/>
                </a:solidFill>
                <a:latin typeface="Calibri" panose="020F0502020204030204"/>
                <a:ea typeface="Calibri"/>
                <a:cs typeface="Calibri"/>
              </a:rPr>
              <a:t>My Research Essentials</a:t>
            </a:r>
            <a:r>
              <a:rPr lang="en-GB">
                <a:solidFill>
                  <a:srgbClr val="000000"/>
                </a:solidFill>
                <a:latin typeface="Calibri" panose="020F0502020204030204"/>
                <a:ea typeface="Calibri"/>
                <a:cs typeface="Calibri"/>
              </a:rPr>
              <a:t> programme.</a:t>
            </a:r>
            <a:endParaRPr lang="en-GB" dirty="0">
              <a:solidFill>
                <a:srgbClr val="000000"/>
              </a:solidFill>
              <a:latin typeface="Calibri" panose="020F0502020204030204"/>
              <a:ea typeface="Calibri"/>
              <a:cs typeface="Calibri"/>
            </a:endParaRPr>
          </a:p>
          <a:p>
            <a:pPr marL="285750" indent="-285750">
              <a:buFont typeface="Arial"/>
              <a:buChar char="•"/>
            </a:pPr>
            <a:endParaRPr lang="en-GB" sz="1200" dirty="0">
              <a:solidFill>
                <a:srgbClr val="343536"/>
              </a:solidFill>
              <a:highlight>
                <a:srgbClr val="FFFFFF"/>
              </a:highlight>
              <a:latin typeface="Open Sans"/>
              <a:ea typeface="Open Sans"/>
              <a:cs typeface="Open Sans"/>
            </a:endParaRPr>
          </a:p>
        </p:txBody>
      </p:sp>
    </p:spTree>
    <p:extLst>
      <p:ext uri="{BB962C8B-B14F-4D97-AF65-F5344CB8AC3E}">
        <p14:creationId xmlns:p14="http://schemas.microsoft.com/office/powerpoint/2010/main" val="2605394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4B1F78"/>
        </a:solidFill>
        <a:effectLst/>
      </p:bgPr>
    </p:bg>
    <p:spTree>
      <p:nvGrpSpPr>
        <p:cNvPr id="1" name=""/>
        <p:cNvGrpSpPr/>
        <p:nvPr/>
      </p:nvGrpSpPr>
      <p:grpSpPr>
        <a:xfrm>
          <a:off x="0" y="0"/>
          <a:ext cx="0" cy="0"/>
          <a:chOff x="0" y="0"/>
          <a:chExt cx="0" cy="0"/>
        </a:xfrm>
      </p:grpSpPr>
      <p:sp>
        <p:nvSpPr>
          <p:cNvPr id="2" name="Shape 0"/>
          <p:cNvSpPr/>
          <p:nvPr/>
        </p:nvSpPr>
        <p:spPr>
          <a:xfrm>
            <a:off x="-914400" y="-914400"/>
            <a:ext cx="4114800" cy="4114800"/>
          </a:xfrm>
          <a:prstGeom prst="ellipse">
            <a:avLst/>
          </a:prstGeom>
          <a:solidFill>
            <a:srgbClr val="9C6BAE">
              <a:alpha val="25000"/>
            </a:srgbClr>
          </a:solidFill>
          <a:ln w="12700">
            <a:solidFill>
              <a:srgbClr val="9C6BAE">
                <a:alpha val="25000"/>
              </a:srgbClr>
            </a:solidFill>
            <a:prstDash val="solid"/>
          </a:ln>
        </p:spPr>
        <p:txBody>
          <a:bodyPr/>
          <a:lstStyle/>
          <a:p>
            <a:endParaRPr lang="en-GB"/>
          </a:p>
        </p:txBody>
      </p:sp>
      <p:sp>
        <p:nvSpPr>
          <p:cNvPr id="3" name="Shape 1"/>
          <p:cNvSpPr/>
          <p:nvPr/>
        </p:nvSpPr>
        <p:spPr>
          <a:xfrm>
            <a:off x="6858000" y="2743200"/>
            <a:ext cx="3200400" cy="3200400"/>
          </a:xfrm>
          <a:prstGeom prst="ellipse">
            <a:avLst/>
          </a:prstGeom>
          <a:solidFill>
            <a:srgbClr val="9C6BAE">
              <a:alpha val="25000"/>
            </a:srgbClr>
          </a:solidFill>
          <a:ln w="12700">
            <a:solidFill>
              <a:srgbClr val="9C6BAE">
                <a:alpha val="25000"/>
              </a:srgbClr>
            </a:solidFill>
            <a:prstDash val="solid"/>
          </a:ln>
        </p:spPr>
        <p:txBody>
          <a:bodyPr/>
          <a:lstStyle/>
          <a:p>
            <a:endParaRPr lang="en-GB"/>
          </a:p>
        </p:txBody>
      </p:sp>
      <p:sp>
        <p:nvSpPr>
          <p:cNvPr id="4" name="Text 2"/>
          <p:cNvSpPr/>
          <p:nvPr/>
        </p:nvSpPr>
        <p:spPr>
          <a:xfrm>
            <a:off x="914400" y="731520"/>
            <a:ext cx="7315200" cy="640080"/>
          </a:xfrm>
          <a:prstGeom prst="rect">
            <a:avLst/>
          </a:prstGeom>
          <a:noFill/>
          <a:ln/>
        </p:spPr>
        <p:txBody>
          <a:bodyPr wrap="square" rtlCol="0" anchor="ctr"/>
          <a:lstStyle/>
          <a:p>
            <a:pPr marL="0" indent="0" algn="ctr">
              <a:buNone/>
            </a:pPr>
            <a:r>
              <a:rPr lang="en-US" b="1">
                <a:solidFill>
                  <a:srgbClr val="F5C518"/>
                </a:solidFill>
                <a:latin typeface="Calibri" pitchFamily="34" charset="0"/>
                <a:ea typeface="Calibri" pitchFamily="34" charset="-122"/>
                <a:cs typeface="Calibri" pitchFamily="34" charset="-120"/>
              </a:rPr>
              <a:t>Researcher </a:t>
            </a:r>
            <a:r>
              <a:rPr lang="en-US" sz="1800" b="1">
                <a:solidFill>
                  <a:srgbClr val="F5C518"/>
                </a:solidFill>
                <a:latin typeface="Calibri" pitchFamily="34" charset="0"/>
                <a:ea typeface="Calibri" pitchFamily="34" charset="-122"/>
                <a:cs typeface="Calibri" pitchFamily="34" charset="-120"/>
              </a:rPr>
              <a:t>actions:</a:t>
            </a:r>
            <a:endParaRPr lang="en-US" sz="1800"/>
          </a:p>
        </p:txBody>
      </p:sp>
      <p:sp>
        <p:nvSpPr>
          <p:cNvPr id="5" name="Text 3"/>
          <p:cNvSpPr/>
          <p:nvPr/>
        </p:nvSpPr>
        <p:spPr>
          <a:xfrm>
            <a:off x="731520" y="1188720"/>
            <a:ext cx="7680960" cy="2194560"/>
          </a:xfrm>
          <a:prstGeom prst="rect">
            <a:avLst/>
          </a:prstGeom>
          <a:noFill/>
          <a:ln/>
        </p:spPr>
        <p:txBody>
          <a:bodyPr wrap="square" rtlCol="0" anchor="ctr"/>
          <a:lstStyle/>
          <a:p>
            <a:pPr marL="0" indent="0" algn="ctr">
              <a:buNone/>
            </a:pPr>
            <a:r>
              <a:rPr lang="en-US" sz="3200" b="1">
                <a:solidFill>
                  <a:srgbClr val="FFFFFF"/>
                </a:solidFill>
                <a:latin typeface="Calibri" pitchFamily="34" charset="0"/>
                <a:ea typeface="Calibri" pitchFamily="34" charset="-122"/>
                <a:cs typeface="Calibri" pitchFamily="34" charset="-120"/>
              </a:rPr>
              <a:t>Log in to Pure.</a:t>
            </a:r>
            <a:endParaRPr lang="en-US" sz="3200"/>
          </a:p>
          <a:p>
            <a:pPr marL="0" indent="0" algn="ctr">
              <a:buNone/>
            </a:pPr>
            <a:r>
              <a:rPr lang="en-US" sz="3200" b="1">
                <a:solidFill>
                  <a:srgbClr val="FFFFFF"/>
                </a:solidFill>
                <a:latin typeface="Calibri" pitchFamily="34" charset="0"/>
                <a:ea typeface="Calibri" pitchFamily="34" charset="-122"/>
                <a:cs typeface="Calibri" pitchFamily="34" charset="-120"/>
              </a:rPr>
              <a:t>Check your Identifiers.</a:t>
            </a:r>
            <a:endParaRPr lang="en-US" sz="3200"/>
          </a:p>
          <a:p>
            <a:pPr marL="0" indent="0" algn="ctr">
              <a:buNone/>
            </a:pPr>
            <a:r>
              <a:rPr lang="en-US" sz="3200" b="1">
                <a:solidFill>
                  <a:srgbClr val="FFFFFF"/>
                </a:solidFill>
                <a:latin typeface="Calibri" pitchFamily="34" charset="0"/>
                <a:ea typeface="Calibri" pitchFamily="34" charset="-122"/>
                <a:cs typeface="Calibri" pitchFamily="34" charset="-120"/>
              </a:rPr>
              <a:t>Fill any gaps.</a:t>
            </a:r>
            <a:endParaRPr lang="en-US" sz="3200"/>
          </a:p>
        </p:txBody>
      </p:sp>
      <p:sp>
        <p:nvSpPr>
          <p:cNvPr id="6" name="Shape 4"/>
          <p:cNvSpPr/>
          <p:nvPr/>
        </p:nvSpPr>
        <p:spPr>
          <a:xfrm>
            <a:off x="2560320" y="3520440"/>
            <a:ext cx="4023360" cy="594360"/>
          </a:xfrm>
          <a:prstGeom prst="rect">
            <a:avLst/>
          </a:prstGeom>
          <a:solidFill>
            <a:srgbClr val="F5C518"/>
          </a:solidFill>
          <a:ln w="12700">
            <a:solidFill>
              <a:srgbClr val="F5C518"/>
            </a:solidFill>
            <a:prstDash val="solid"/>
          </a:ln>
          <a:effectLst>
            <a:outerShdw blurRad="76200" dist="25400" dir="8100000" algn="bl" rotWithShape="0">
              <a:srgbClr val="000000">
                <a:alpha val="20000"/>
              </a:srgbClr>
            </a:outerShdw>
          </a:effectLst>
        </p:spPr>
        <p:txBody>
          <a:bodyPr/>
          <a:lstStyle/>
          <a:p>
            <a:endParaRPr lang="en-GB"/>
          </a:p>
        </p:txBody>
      </p:sp>
      <p:sp>
        <p:nvSpPr>
          <p:cNvPr id="7" name="Text 5"/>
          <p:cNvSpPr/>
          <p:nvPr/>
        </p:nvSpPr>
        <p:spPr>
          <a:xfrm>
            <a:off x="2560320" y="3520440"/>
            <a:ext cx="4023360" cy="594360"/>
          </a:xfrm>
          <a:prstGeom prst="rect">
            <a:avLst/>
          </a:prstGeom>
          <a:noFill/>
          <a:ln/>
        </p:spPr>
        <p:txBody>
          <a:bodyPr wrap="square" rtlCol="0" anchor="ctr"/>
          <a:lstStyle/>
          <a:p>
            <a:pPr algn="ctr"/>
            <a:r>
              <a:rPr lang="en-US" i="1">
                <a:solidFill>
                  <a:schemeClr val="bg1"/>
                </a:solidFill>
                <a:latin typeface="Calibri" pitchFamily="34" charset="0"/>
                <a:ea typeface="Calibri" pitchFamily="34" charset="-122"/>
                <a:cs typeface="Calibri" pitchFamily="34" charset="-120"/>
                <a:hlinkClick r:id="rId3"/>
              </a:rPr>
              <a:t>My Research Essentials — </a:t>
            </a:r>
            <a:br>
              <a:rPr lang="en-US" i="1">
                <a:solidFill>
                  <a:schemeClr val="bg1"/>
                </a:solidFill>
                <a:latin typeface="Calibri" pitchFamily="34" charset="0"/>
                <a:ea typeface="Calibri" pitchFamily="34" charset="-122"/>
                <a:cs typeface="Calibri" pitchFamily="34" charset="-120"/>
                <a:hlinkClick r:id="rId3"/>
              </a:rPr>
            </a:br>
            <a:r>
              <a:rPr lang="en-US" i="1">
                <a:solidFill>
                  <a:schemeClr val="bg1"/>
                </a:solidFill>
                <a:latin typeface="Calibri" pitchFamily="34" charset="0"/>
                <a:ea typeface="Calibri" pitchFamily="34" charset="-122"/>
                <a:cs typeface="Calibri" pitchFamily="34" charset="-120"/>
                <a:hlinkClick r:id="rId3"/>
              </a:rPr>
              <a:t>Managing Your Research Profile</a:t>
            </a:r>
            <a:endParaRPr lang="en-US">
              <a:solidFill>
                <a:schemeClr val="bg1"/>
              </a:solidFill>
            </a:endParaRPr>
          </a:p>
        </p:txBody>
      </p:sp>
      <p:sp>
        <p:nvSpPr>
          <p:cNvPr id="9" name="Text 7"/>
          <p:cNvSpPr/>
          <p:nvPr/>
        </p:nvSpPr>
        <p:spPr>
          <a:xfrm>
            <a:off x="914400" y="4663440"/>
            <a:ext cx="7315200" cy="320040"/>
          </a:xfrm>
          <a:prstGeom prst="rect">
            <a:avLst/>
          </a:prstGeom>
          <a:noFill/>
          <a:ln/>
        </p:spPr>
        <p:txBody>
          <a:bodyPr wrap="square" rtlCol="0" anchor="ctr"/>
          <a:lstStyle/>
          <a:p>
            <a:pPr marL="0" indent="0" algn="ctr">
              <a:buNone/>
            </a:pPr>
            <a:r>
              <a:rPr lang="en-US" sz="1000">
                <a:solidFill>
                  <a:srgbClr val="B39CCB"/>
                </a:solidFill>
                <a:latin typeface="Calibri" pitchFamily="34" charset="0"/>
                <a:ea typeface="Calibri" pitchFamily="34" charset="-122"/>
                <a:cs typeface="Calibri" pitchFamily="34" charset="-120"/>
              </a:rPr>
              <a:t>Questions? Email openresearch@manchester.ac.uk</a:t>
            </a:r>
            <a:endParaRPr lang="en-US" sz="1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0241ee3-9874-473e-b697-f582c4cb8c8f">
      <Terms xmlns="http://schemas.microsoft.com/office/infopath/2007/PartnerControls"/>
    </lcf76f155ced4ddcb4097134ff3c332f>
    <TaxCatchAll xmlns="26f23797-ab33-451f-ae62-7de329a519c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7085714DEF65E4EA1B441C362C31A70" ma:contentTypeVersion="16" ma:contentTypeDescription="Create a new document." ma:contentTypeScope="" ma:versionID="03f04b329baf80a7bbd1f1e1c486b853">
  <xsd:schema xmlns:xsd="http://www.w3.org/2001/XMLSchema" xmlns:xs="http://www.w3.org/2001/XMLSchema" xmlns:p="http://schemas.microsoft.com/office/2006/metadata/properties" xmlns:ns2="f0241ee3-9874-473e-b697-f582c4cb8c8f" xmlns:ns3="26f23797-ab33-451f-ae62-7de329a519c0" targetNamespace="http://schemas.microsoft.com/office/2006/metadata/properties" ma:root="true" ma:fieldsID="2b2a7254d841317eb93376cb026b47c0" ns2:_="" ns3:_="">
    <xsd:import namespace="f0241ee3-9874-473e-b697-f582c4cb8c8f"/>
    <xsd:import namespace="26f23797-ab33-451f-ae62-7de329a519c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241ee3-9874-473e-b697-f582c4cb8c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6d63537c-d192-4dc4-bb87-a5632b1c7687"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f23797-ab33-451f-ae62-7de329a519c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a4b72338-d992-4269-aeb5-cd9e294f9966}" ma:internalName="TaxCatchAll" ma:showField="CatchAllData" ma:web="26f23797-ab33-451f-ae62-7de329a519c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514A68-1AE3-423F-B081-D07E90735B12}">
  <ds:schemaRefs>
    <ds:schemaRef ds:uri="http://schemas.microsoft.com/sharepoint/v3/contenttype/forms"/>
  </ds:schemaRefs>
</ds:datastoreItem>
</file>

<file path=customXml/itemProps2.xml><?xml version="1.0" encoding="utf-8"?>
<ds:datastoreItem xmlns:ds="http://schemas.openxmlformats.org/officeDocument/2006/customXml" ds:itemID="{7ECFBF4D-F60B-43D8-BB22-E407D1086EC2}">
  <ds:schemaRefs>
    <ds:schemaRef ds:uri="8ce6598b-91bf-4146-ba8d-08fa5ac6c27e"/>
    <ds:schemaRef ds:uri="a99c42dc-63e4-4103-a545-5abbd1e27f8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f0241ee3-9874-473e-b697-f582c4cb8c8f"/>
    <ds:schemaRef ds:uri="26f23797-ab33-451f-ae62-7de329a519c0"/>
  </ds:schemaRefs>
</ds:datastoreItem>
</file>

<file path=customXml/itemProps3.xml><?xml version="1.0" encoding="utf-8"?>
<ds:datastoreItem xmlns:ds="http://schemas.openxmlformats.org/officeDocument/2006/customXml" ds:itemID="{19371E6F-3FD2-4516-8B76-6443969F54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241ee3-9874-473e-b697-f582c4cb8c8f"/>
    <ds:schemaRef ds:uri="26f23797-ab33-451f-ae62-7de329a519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TotalTime>
  <Words>2014</Words>
  <Application>Microsoft Office PowerPoint</Application>
  <PresentationFormat>On-screen Show (16:9)</PresentationFormat>
  <Paragraphs>143</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Researcher Profiles and Identifiers: Why They Matter</dc:title>
  <dc:subject>PptxGenJS Presentation</dc:subject>
  <dc:creator>PptxGenJS</dc:creator>
  <cp:lastModifiedBy>John Hynes</cp:lastModifiedBy>
  <cp:revision>51</cp:revision>
  <dcterms:created xsi:type="dcterms:W3CDTF">2026-02-25T10:40:14Z</dcterms:created>
  <dcterms:modified xsi:type="dcterms:W3CDTF">2026-03-19T15:29:41Z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0x01010037085714DEF65E4EA1B441C362C31A70</vt:lpwstr>
  </property>
  <property fmtid="{D5CDD505-2E9C-101B-9397-08002B2CF9AE}" pid="3" name="MediaServiceImageTags">
    <vt:lpwstr/>
  </property>
</Properties>
</file>