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82" r:id="rId6"/>
    <p:sldMasterId id="2147483697" r:id="rId7"/>
    <p:sldMasterId id="2147483702" r:id="rId8"/>
    <p:sldMasterId id="2147483829" r:id="rId9"/>
    <p:sldMasterId id="2147483833" r:id="rId10"/>
    <p:sldMasterId id="2147483854" r:id="rId11"/>
  </p:sldMasterIdLst>
  <p:notesMasterIdLst>
    <p:notesMasterId r:id="rId35"/>
  </p:notesMasterIdLst>
  <p:sldIdLst>
    <p:sldId id="1601" r:id="rId12"/>
    <p:sldId id="1609" r:id="rId13"/>
    <p:sldId id="1616" r:id="rId14"/>
    <p:sldId id="1581" r:id="rId15"/>
    <p:sldId id="1617" r:id="rId16"/>
    <p:sldId id="1618" r:id="rId17"/>
    <p:sldId id="1619" r:id="rId18"/>
    <p:sldId id="1620" r:id="rId19"/>
    <p:sldId id="1593" r:id="rId20"/>
    <p:sldId id="1586" r:id="rId21"/>
    <p:sldId id="1605" r:id="rId22"/>
    <p:sldId id="1582" r:id="rId23"/>
    <p:sldId id="1621" r:id="rId24"/>
    <p:sldId id="1587" r:id="rId25"/>
    <p:sldId id="1622" r:id="rId26"/>
    <p:sldId id="1583" r:id="rId27"/>
    <p:sldId id="1603" r:id="rId28"/>
    <p:sldId id="1589" r:id="rId29"/>
    <p:sldId id="1623" r:id="rId30"/>
    <p:sldId id="1592" r:id="rId31"/>
    <p:sldId id="1624" r:id="rId32"/>
    <p:sldId id="1611" r:id="rId33"/>
    <p:sldId id="159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F64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06156C-B3AB-09E6-1593-2B3F26025DF6}" v="50" dt="2024-05-13T12:14:20.2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54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livemanchesterac-my.sharepoint.com/personal/caroline_v_clements_manchester_ac_uk/Documents/RTS%20poisoning%20cha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Paracetamol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'[RTS poisoning chart.xlsx]version 3'!$A$70:$A$88</c:f>
              <c:numCache>
                <c:formatCode>mmm\-yy</c:formatCode>
                <c:ptCount val="19"/>
                <c:pt idx="0">
                  <c:v>44805</c:v>
                </c:pt>
                <c:pt idx="1">
                  <c:v>44835</c:v>
                </c:pt>
                <c:pt idx="2">
                  <c:v>44866</c:v>
                </c:pt>
                <c:pt idx="3">
                  <c:v>44896</c:v>
                </c:pt>
                <c:pt idx="4">
                  <c:v>44927</c:v>
                </c:pt>
                <c:pt idx="5">
                  <c:v>44958</c:v>
                </c:pt>
                <c:pt idx="6">
                  <c:v>44986</c:v>
                </c:pt>
                <c:pt idx="7">
                  <c:v>45017</c:v>
                </c:pt>
                <c:pt idx="8">
                  <c:v>45047</c:v>
                </c:pt>
                <c:pt idx="9">
                  <c:v>45078</c:v>
                </c:pt>
                <c:pt idx="10">
                  <c:v>45108</c:v>
                </c:pt>
                <c:pt idx="11">
                  <c:v>45139</c:v>
                </c:pt>
                <c:pt idx="12">
                  <c:v>45170</c:v>
                </c:pt>
                <c:pt idx="13">
                  <c:v>45200</c:v>
                </c:pt>
                <c:pt idx="14">
                  <c:v>45231</c:v>
                </c:pt>
                <c:pt idx="15">
                  <c:v>45261</c:v>
                </c:pt>
                <c:pt idx="16">
                  <c:v>45292</c:v>
                </c:pt>
                <c:pt idx="17">
                  <c:v>45323</c:v>
                </c:pt>
                <c:pt idx="18">
                  <c:v>45352</c:v>
                </c:pt>
              </c:numCache>
            </c:numRef>
          </c:cat>
          <c:val>
            <c:numRef>
              <c:f>'[RTS poisoning chart.xlsx]version 3'!$B$70:$B$88</c:f>
              <c:numCache>
                <c:formatCode>General</c:formatCode>
                <c:ptCount val="19"/>
                <c:pt idx="0">
                  <c:v>33</c:v>
                </c:pt>
                <c:pt idx="1">
                  <c:v>36</c:v>
                </c:pt>
                <c:pt idx="2">
                  <c:v>46</c:v>
                </c:pt>
                <c:pt idx="3">
                  <c:v>41</c:v>
                </c:pt>
                <c:pt idx="4">
                  <c:v>49</c:v>
                </c:pt>
                <c:pt idx="5">
                  <c:v>37</c:v>
                </c:pt>
                <c:pt idx="6">
                  <c:v>42</c:v>
                </c:pt>
                <c:pt idx="7">
                  <c:v>42</c:v>
                </c:pt>
                <c:pt idx="8">
                  <c:v>34</c:v>
                </c:pt>
                <c:pt idx="9">
                  <c:v>43</c:v>
                </c:pt>
                <c:pt idx="10">
                  <c:v>40</c:v>
                </c:pt>
                <c:pt idx="11">
                  <c:v>40</c:v>
                </c:pt>
                <c:pt idx="12">
                  <c:v>27</c:v>
                </c:pt>
                <c:pt idx="13">
                  <c:v>34</c:v>
                </c:pt>
                <c:pt idx="14">
                  <c:v>32</c:v>
                </c:pt>
                <c:pt idx="15">
                  <c:v>29</c:v>
                </c:pt>
                <c:pt idx="16">
                  <c:v>48</c:v>
                </c:pt>
                <c:pt idx="17">
                  <c:v>25</c:v>
                </c:pt>
                <c:pt idx="18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90-425C-82BF-7A02E2644479}"/>
            </c:ext>
          </c:extLst>
        </c:ser>
        <c:ser>
          <c:idx val="2"/>
          <c:order val="1"/>
          <c:tx>
            <c:v>Nsaid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'[RTS poisoning chart.xlsx]version 3'!$A$70:$A$88</c:f>
              <c:numCache>
                <c:formatCode>mmm\-yy</c:formatCode>
                <c:ptCount val="19"/>
                <c:pt idx="0">
                  <c:v>44805</c:v>
                </c:pt>
                <c:pt idx="1">
                  <c:v>44835</c:v>
                </c:pt>
                <c:pt idx="2">
                  <c:v>44866</c:v>
                </c:pt>
                <c:pt idx="3">
                  <c:v>44896</c:v>
                </c:pt>
                <c:pt idx="4">
                  <c:v>44927</c:v>
                </c:pt>
                <c:pt idx="5">
                  <c:v>44958</c:v>
                </c:pt>
                <c:pt idx="6">
                  <c:v>44986</c:v>
                </c:pt>
                <c:pt idx="7">
                  <c:v>45017</c:v>
                </c:pt>
                <c:pt idx="8">
                  <c:v>45047</c:v>
                </c:pt>
                <c:pt idx="9">
                  <c:v>45078</c:v>
                </c:pt>
                <c:pt idx="10">
                  <c:v>45108</c:v>
                </c:pt>
                <c:pt idx="11">
                  <c:v>45139</c:v>
                </c:pt>
                <c:pt idx="12">
                  <c:v>45170</c:v>
                </c:pt>
                <c:pt idx="13">
                  <c:v>45200</c:v>
                </c:pt>
                <c:pt idx="14">
                  <c:v>45231</c:v>
                </c:pt>
                <c:pt idx="15">
                  <c:v>45261</c:v>
                </c:pt>
                <c:pt idx="16">
                  <c:v>45292</c:v>
                </c:pt>
                <c:pt idx="17">
                  <c:v>45323</c:v>
                </c:pt>
                <c:pt idx="18">
                  <c:v>45352</c:v>
                </c:pt>
              </c:numCache>
            </c:numRef>
          </c:cat>
          <c:val>
            <c:numRef>
              <c:f>'[RTS poisoning chart.xlsx]version 3'!$D$70:$D$88</c:f>
              <c:numCache>
                <c:formatCode>General</c:formatCode>
                <c:ptCount val="19"/>
                <c:pt idx="0">
                  <c:v>3</c:v>
                </c:pt>
                <c:pt idx="1">
                  <c:v>3</c:v>
                </c:pt>
                <c:pt idx="2">
                  <c:v>5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7</c:v>
                </c:pt>
                <c:pt idx="7">
                  <c:v>5</c:v>
                </c:pt>
                <c:pt idx="8">
                  <c:v>4</c:v>
                </c:pt>
                <c:pt idx="9">
                  <c:v>6</c:v>
                </c:pt>
                <c:pt idx="10">
                  <c:v>1</c:v>
                </c:pt>
                <c:pt idx="11">
                  <c:v>2</c:v>
                </c:pt>
                <c:pt idx="12">
                  <c:v>2</c:v>
                </c:pt>
                <c:pt idx="13">
                  <c:v>1</c:v>
                </c:pt>
                <c:pt idx="14">
                  <c:v>6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90-425C-82BF-7A02E2644479}"/>
            </c:ext>
          </c:extLst>
        </c:ser>
        <c:ser>
          <c:idx val="1"/>
          <c:order val="2"/>
          <c:tx>
            <c:v>Opiate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'[RTS poisoning chart.xlsx]version 3'!$A$70:$A$88</c:f>
              <c:numCache>
                <c:formatCode>mmm\-yy</c:formatCode>
                <c:ptCount val="19"/>
                <c:pt idx="0">
                  <c:v>44805</c:v>
                </c:pt>
                <c:pt idx="1">
                  <c:v>44835</c:v>
                </c:pt>
                <c:pt idx="2">
                  <c:v>44866</c:v>
                </c:pt>
                <c:pt idx="3">
                  <c:v>44896</c:v>
                </c:pt>
                <c:pt idx="4">
                  <c:v>44927</c:v>
                </c:pt>
                <c:pt idx="5">
                  <c:v>44958</c:v>
                </c:pt>
                <c:pt idx="6">
                  <c:v>44986</c:v>
                </c:pt>
                <c:pt idx="7">
                  <c:v>45017</c:v>
                </c:pt>
                <c:pt idx="8">
                  <c:v>45047</c:v>
                </c:pt>
                <c:pt idx="9">
                  <c:v>45078</c:v>
                </c:pt>
                <c:pt idx="10">
                  <c:v>45108</c:v>
                </c:pt>
                <c:pt idx="11">
                  <c:v>45139</c:v>
                </c:pt>
                <c:pt idx="12">
                  <c:v>45170</c:v>
                </c:pt>
                <c:pt idx="13">
                  <c:v>45200</c:v>
                </c:pt>
                <c:pt idx="14">
                  <c:v>45231</c:v>
                </c:pt>
                <c:pt idx="15">
                  <c:v>45261</c:v>
                </c:pt>
                <c:pt idx="16">
                  <c:v>45292</c:v>
                </c:pt>
                <c:pt idx="17">
                  <c:v>45323</c:v>
                </c:pt>
                <c:pt idx="18">
                  <c:v>45352</c:v>
                </c:pt>
              </c:numCache>
            </c:numRef>
          </c:cat>
          <c:val>
            <c:numRef>
              <c:f>'[RTS poisoning chart.xlsx]version 3'!$C$70:$C$88</c:f>
              <c:numCache>
                <c:formatCode>General</c:formatCode>
                <c:ptCount val="19"/>
                <c:pt idx="0">
                  <c:v>5</c:v>
                </c:pt>
                <c:pt idx="1">
                  <c:v>17</c:v>
                </c:pt>
                <c:pt idx="2">
                  <c:v>17</c:v>
                </c:pt>
                <c:pt idx="3">
                  <c:v>14</c:v>
                </c:pt>
                <c:pt idx="4">
                  <c:v>17</c:v>
                </c:pt>
                <c:pt idx="5">
                  <c:v>16</c:v>
                </c:pt>
                <c:pt idx="6">
                  <c:v>15</c:v>
                </c:pt>
                <c:pt idx="7">
                  <c:v>13</c:v>
                </c:pt>
                <c:pt idx="8">
                  <c:v>14</c:v>
                </c:pt>
                <c:pt idx="9">
                  <c:v>13</c:v>
                </c:pt>
                <c:pt idx="10">
                  <c:v>15</c:v>
                </c:pt>
                <c:pt idx="11">
                  <c:v>12</c:v>
                </c:pt>
                <c:pt idx="12">
                  <c:v>7</c:v>
                </c:pt>
                <c:pt idx="13">
                  <c:v>10</c:v>
                </c:pt>
                <c:pt idx="14">
                  <c:v>5</c:v>
                </c:pt>
                <c:pt idx="15">
                  <c:v>17</c:v>
                </c:pt>
                <c:pt idx="16">
                  <c:v>16</c:v>
                </c:pt>
                <c:pt idx="17">
                  <c:v>5</c:v>
                </c:pt>
                <c:pt idx="1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90-425C-82BF-7A02E2644479}"/>
            </c:ext>
          </c:extLst>
        </c:ser>
        <c:ser>
          <c:idx val="4"/>
          <c:order val="3"/>
          <c:tx>
            <c:v>Sedative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'[RTS poisoning chart.xlsx]version 3'!$A$70:$A$88</c:f>
              <c:numCache>
                <c:formatCode>mmm\-yy</c:formatCode>
                <c:ptCount val="19"/>
                <c:pt idx="0">
                  <c:v>44805</c:v>
                </c:pt>
                <c:pt idx="1">
                  <c:v>44835</c:v>
                </c:pt>
                <c:pt idx="2">
                  <c:v>44866</c:v>
                </c:pt>
                <c:pt idx="3">
                  <c:v>44896</c:v>
                </c:pt>
                <c:pt idx="4">
                  <c:v>44927</c:v>
                </c:pt>
                <c:pt idx="5">
                  <c:v>44958</c:v>
                </c:pt>
                <c:pt idx="6">
                  <c:v>44986</c:v>
                </c:pt>
                <c:pt idx="7">
                  <c:v>45017</c:v>
                </c:pt>
                <c:pt idx="8">
                  <c:v>45047</c:v>
                </c:pt>
                <c:pt idx="9">
                  <c:v>45078</c:v>
                </c:pt>
                <c:pt idx="10">
                  <c:v>45108</c:v>
                </c:pt>
                <c:pt idx="11">
                  <c:v>45139</c:v>
                </c:pt>
                <c:pt idx="12">
                  <c:v>45170</c:v>
                </c:pt>
                <c:pt idx="13">
                  <c:v>45200</c:v>
                </c:pt>
                <c:pt idx="14">
                  <c:v>45231</c:v>
                </c:pt>
                <c:pt idx="15">
                  <c:v>45261</c:v>
                </c:pt>
                <c:pt idx="16">
                  <c:v>45292</c:v>
                </c:pt>
                <c:pt idx="17">
                  <c:v>45323</c:v>
                </c:pt>
                <c:pt idx="18">
                  <c:v>45352</c:v>
                </c:pt>
              </c:numCache>
            </c:numRef>
          </c:cat>
          <c:val>
            <c:numRef>
              <c:f>'[RTS poisoning chart.xlsx]version 3'!$E$70:$E$88</c:f>
              <c:numCache>
                <c:formatCode>General</c:formatCode>
                <c:ptCount val="19"/>
                <c:pt idx="0">
                  <c:v>9</c:v>
                </c:pt>
                <c:pt idx="1">
                  <c:v>10</c:v>
                </c:pt>
                <c:pt idx="2">
                  <c:v>23</c:v>
                </c:pt>
                <c:pt idx="3">
                  <c:v>24</c:v>
                </c:pt>
                <c:pt idx="4">
                  <c:v>22</c:v>
                </c:pt>
                <c:pt idx="5">
                  <c:v>15</c:v>
                </c:pt>
                <c:pt idx="6">
                  <c:v>17</c:v>
                </c:pt>
                <c:pt idx="7">
                  <c:v>21</c:v>
                </c:pt>
                <c:pt idx="8">
                  <c:v>18</c:v>
                </c:pt>
                <c:pt idx="9">
                  <c:v>16</c:v>
                </c:pt>
                <c:pt idx="10">
                  <c:v>19</c:v>
                </c:pt>
                <c:pt idx="11">
                  <c:v>23</c:v>
                </c:pt>
                <c:pt idx="12">
                  <c:v>16</c:v>
                </c:pt>
                <c:pt idx="13">
                  <c:v>7</c:v>
                </c:pt>
                <c:pt idx="14">
                  <c:v>10</c:v>
                </c:pt>
                <c:pt idx="15">
                  <c:v>18</c:v>
                </c:pt>
                <c:pt idx="16">
                  <c:v>8</c:v>
                </c:pt>
                <c:pt idx="17">
                  <c:v>5</c:v>
                </c:pt>
                <c:pt idx="1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90-425C-82BF-7A02E2644479}"/>
            </c:ext>
          </c:extLst>
        </c:ser>
        <c:ser>
          <c:idx val="3"/>
          <c:order val="4"/>
          <c:tx>
            <c:v>Antidepressant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'[RTS poisoning chart.xlsx]version 3'!$A$70:$A$88</c:f>
              <c:numCache>
                <c:formatCode>mmm\-yy</c:formatCode>
                <c:ptCount val="19"/>
                <c:pt idx="0">
                  <c:v>44805</c:v>
                </c:pt>
                <c:pt idx="1">
                  <c:v>44835</c:v>
                </c:pt>
                <c:pt idx="2">
                  <c:v>44866</c:v>
                </c:pt>
                <c:pt idx="3">
                  <c:v>44896</c:v>
                </c:pt>
                <c:pt idx="4">
                  <c:v>44927</c:v>
                </c:pt>
                <c:pt idx="5">
                  <c:v>44958</c:v>
                </c:pt>
                <c:pt idx="6">
                  <c:v>44986</c:v>
                </c:pt>
                <c:pt idx="7">
                  <c:v>45017</c:v>
                </c:pt>
                <c:pt idx="8">
                  <c:v>45047</c:v>
                </c:pt>
                <c:pt idx="9">
                  <c:v>45078</c:v>
                </c:pt>
                <c:pt idx="10">
                  <c:v>45108</c:v>
                </c:pt>
                <c:pt idx="11">
                  <c:v>45139</c:v>
                </c:pt>
                <c:pt idx="12">
                  <c:v>45170</c:v>
                </c:pt>
                <c:pt idx="13">
                  <c:v>45200</c:v>
                </c:pt>
                <c:pt idx="14">
                  <c:v>45231</c:v>
                </c:pt>
                <c:pt idx="15">
                  <c:v>45261</c:v>
                </c:pt>
                <c:pt idx="16">
                  <c:v>45292</c:v>
                </c:pt>
                <c:pt idx="17">
                  <c:v>45323</c:v>
                </c:pt>
                <c:pt idx="18">
                  <c:v>45352</c:v>
                </c:pt>
              </c:numCache>
            </c:numRef>
          </c:cat>
          <c:val>
            <c:numRef>
              <c:f>'[RTS poisoning chart.xlsx]version 3'!$F$70:$F$88</c:f>
              <c:numCache>
                <c:formatCode>General</c:formatCode>
                <c:ptCount val="19"/>
                <c:pt idx="0">
                  <c:v>17</c:v>
                </c:pt>
                <c:pt idx="1">
                  <c:v>21</c:v>
                </c:pt>
                <c:pt idx="2">
                  <c:v>30</c:v>
                </c:pt>
                <c:pt idx="3">
                  <c:v>16</c:v>
                </c:pt>
                <c:pt idx="4">
                  <c:v>19</c:v>
                </c:pt>
                <c:pt idx="5">
                  <c:v>24</c:v>
                </c:pt>
                <c:pt idx="6">
                  <c:v>22</c:v>
                </c:pt>
                <c:pt idx="7">
                  <c:v>22</c:v>
                </c:pt>
                <c:pt idx="8">
                  <c:v>18</c:v>
                </c:pt>
                <c:pt idx="9">
                  <c:v>13</c:v>
                </c:pt>
                <c:pt idx="10">
                  <c:v>20</c:v>
                </c:pt>
                <c:pt idx="11">
                  <c:v>21</c:v>
                </c:pt>
                <c:pt idx="12">
                  <c:v>24</c:v>
                </c:pt>
                <c:pt idx="13">
                  <c:v>26</c:v>
                </c:pt>
                <c:pt idx="14">
                  <c:v>20</c:v>
                </c:pt>
                <c:pt idx="15">
                  <c:v>15</c:v>
                </c:pt>
                <c:pt idx="16">
                  <c:v>15</c:v>
                </c:pt>
                <c:pt idx="17">
                  <c:v>12</c:v>
                </c:pt>
                <c:pt idx="18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90-425C-82BF-7A02E26444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664026912"/>
        <c:axId val="664030152"/>
      </c:barChart>
      <c:dateAx>
        <c:axId val="6640269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/>
                    </a:solidFill>
                  </a:rPr>
                  <a:t>Month/Year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030152"/>
        <c:crosses val="autoZero"/>
        <c:auto val="1"/>
        <c:lblOffset val="100"/>
        <c:baseTimeUnit val="months"/>
      </c:dateAx>
      <c:valAx>
        <c:axId val="664030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/>
                    </a:solidFill>
                  </a:rPr>
                  <a:t>N self-harm presentations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4026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02497042621332"/>
          <c:y val="3.1757560288438326E-2"/>
          <c:w val="0.86111704283740831"/>
          <c:h val="0.760726615190402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ln w="28536" cap="rnd">
              <a:solidFill>
                <a:srgbClr val="BD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BD0000"/>
              </a:solidFill>
              <a:ln w="9512">
                <a:solidFill>
                  <a:srgbClr val="BD0000"/>
                </a:solidFill>
              </a:ln>
              <a:effectLst/>
            </c:spPr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1.24</c:v>
                </c:pt>
                <c:pt idx="1">
                  <c:v>1.19</c:v>
                </c:pt>
                <c:pt idx="2">
                  <c:v>1.43</c:v>
                </c:pt>
                <c:pt idx="3">
                  <c:v>1.29</c:v>
                </c:pt>
                <c:pt idx="4">
                  <c:v>1.33</c:v>
                </c:pt>
                <c:pt idx="5">
                  <c:v>1.04</c:v>
                </c:pt>
                <c:pt idx="6">
                  <c:v>1.18</c:v>
                </c:pt>
                <c:pt idx="7">
                  <c:v>0.87</c:v>
                </c:pt>
                <c:pt idx="8">
                  <c:v>0.71</c:v>
                </c:pt>
                <c:pt idx="9">
                  <c:v>0.71</c:v>
                </c:pt>
                <c:pt idx="10">
                  <c:v>0.74</c:v>
                </c:pt>
                <c:pt idx="11">
                  <c:v>0.81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CD-404C-BEFE-C540BB9BDC7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</c:v>
                </c:pt>
              </c:strCache>
            </c:strRef>
          </c:tx>
          <c:spPr>
            <a:ln w="28536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rgbClr val="00B050"/>
              </a:solidFill>
              <a:ln w="9512">
                <a:solidFill>
                  <a:srgbClr val="00B050"/>
                </a:solidFill>
              </a:ln>
              <a:effectLst/>
            </c:spPr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1.54</c:v>
                </c:pt>
                <c:pt idx="1">
                  <c:v>1.32</c:v>
                </c:pt>
                <c:pt idx="2">
                  <c:v>1.49</c:v>
                </c:pt>
                <c:pt idx="3">
                  <c:v>1.31</c:v>
                </c:pt>
                <c:pt idx="4">
                  <c:v>1.66</c:v>
                </c:pt>
                <c:pt idx="5">
                  <c:v>1.01</c:v>
                </c:pt>
                <c:pt idx="6">
                  <c:v>1.06</c:v>
                </c:pt>
                <c:pt idx="7">
                  <c:v>0.77</c:v>
                </c:pt>
                <c:pt idx="8">
                  <c:v>0.63</c:v>
                </c:pt>
                <c:pt idx="9">
                  <c:v>0.64</c:v>
                </c:pt>
                <c:pt idx="10">
                  <c:v>0.85</c:v>
                </c:pt>
                <c:pt idx="11">
                  <c:v>0.72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CD-404C-BEFE-C540BB9BDC7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Female</c:v>
                </c:pt>
              </c:strCache>
            </c:strRef>
          </c:tx>
          <c:spPr>
            <a:ln w="28536" cap="rnd">
              <a:solidFill>
                <a:srgbClr val="4BC5F4"/>
              </a:solidFill>
              <a:round/>
            </a:ln>
            <a:effectLst/>
          </c:spPr>
          <c:marker>
            <c:symbol val="triangle"/>
            <c:size val="7"/>
            <c:spPr>
              <a:solidFill>
                <a:srgbClr val="4BC5F4"/>
              </a:solidFill>
              <a:ln w="25366">
                <a:solidFill>
                  <a:srgbClr val="4BC5F4"/>
                </a:solidFill>
              </a:ln>
              <a:effectLst/>
            </c:spPr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numCache>
            </c:num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0.86</c:v>
                </c:pt>
                <c:pt idx="1">
                  <c:v>1.02</c:v>
                </c:pt>
                <c:pt idx="2">
                  <c:v>1.33</c:v>
                </c:pt>
                <c:pt idx="3">
                  <c:v>1.25</c:v>
                </c:pt>
                <c:pt idx="4">
                  <c:v>0.87</c:v>
                </c:pt>
                <c:pt idx="5">
                  <c:v>1.04</c:v>
                </c:pt>
                <c:pt idx="6">
                  <c:v>1.37</c:v>
                </c:pt>
                <c:pt idx="7">
                  <c:v>1.03</c:v>
                </c:pt>
                <c:pt idx="8">
                  <c:v>0.85</c:v>
                </c:pt>
                <c:pt idx="9">
                  <c:v>0.82</c:v>
                </c:pt>
                <c:pt idx="10">
                  <c:v>0.55000000000000004</c:v>
                </c:pt>
                <c:pt idx="11">
                  <c:v>0.96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CD-404C-BEFE-C540BB9BDC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432312"/>
        <c:axId val="1"/>
      </c:lineChart>
      <c:catAx>
        <c:axId val="2104323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GB" sz="1600">
                    <a:solidFill>
                      <a:schemeClr val="tx1"/>
                    </a:solidFill>
                  </a:rPr>
                  <a:t>Year of death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12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12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GB" sz="1600">
                    <a:solidFill>
                      <a:schemeClr val="tx1"/>
                    </a:solidFill>
                  </a:rPr>
                  <a:t>In-patient rate per 100,000 bed days</a:t>
                </a:r>
              </a:p>
            </c:rich>
          </c:tx>
          <c:layout>
            <c:manualLayout>
              <c:xMode val="edge"/>
              <c:yMode val="edge"/>
              <c:x val="1.693985259336685E-2"/>
              <c:y val="0.1353700787401574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9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432312"/>
        <c:crosses val="autoZero"/>
        <c:crossBetween val="between"/>
      </c:valAx>
      <c:spPr>
        <a:noFill/>
        <a:ln w="25366">
          <a:noFill/>
        </a:ln>
      </c:spPr>
    </c:plotArea>
    <c:legend>
      <c:legendPos val="b"/>
      <c:layout>
        <c:manualLayout>
          <c:xMode val="edge"/>
          <c:yMode val="edge"/>
          <c:x val="0.60833926216075784"/>
          <c:y val="5.9370383344248316E-2"/>
          <c:w val="0.33906884101416257"/>
          <c:h val="5.28144910319478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33A49-B484-4817-B6A3-103152903D71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3A387-D056-4600-9242-EA275E42A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715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2865E3-A974-482C-B9EC-FB4C70CC3627}" type="slidenum">
              <a:rPr kumimoji="0" lang="en-GB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D0E8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altLang="en-US" sz="1100" b="0" i="0" u="none" strike="noStrike" kern="1200" cap="none" spc="0" normalizeH="0" baseline="0" noProof="0">
              <a:ln>
                <a:noFill/>
              </a:ln>
              <a:solidFill>
                <a:srgbClr val="1D0E82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00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emf"/><Relationship Id="rId5" Type="http://schemas.openxmlformats.org/officeDocument/2006/relationships/image" Target="../media/image12.emf"/><Relationship Id="rId4" Type="http://schemas.openxmlformats.org/officeDocument/2006/relationships/image" Target="../media/image1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B152B-360D-E080-F03C-61797DF5C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643304-24DE-46B4-9740-35AE4462C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3C526-9878-0216-F983-BC7D39B99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92504-C266-C275-D087-20CE07D29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EE006-B54C-C11B-30CC-DF360F65E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265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1541-CD64-F1EC-3CE1-80271C611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39A90-0CD4-335B-E03A-78C436C5B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C5CFE-3273-9B67-53C0-FDB81A186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0DBAF-BBA4-5E6A-FAF0-BB40A793C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413D0-49CE-7704-8BE1-813FE5271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10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0367DD-239F-4316-BB3D-18FDF15191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A21E0-6695-017D-3EAB-56B8123E0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19259-693E-9A40-8594-DE934EF6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CE29B-7A5A-71F0-C7F0-3788EC5F4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71644-C17E-0BEB-1D93-ADE3FB94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248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309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870333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8" y="168465"/>
            <a:ext cx="1663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712328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08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936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249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732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845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278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38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900F4-4D52-ABF3-6763-950AED7F3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DC66F-1EF8-896C-9FD9-6712AC32A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6C5B0-4EE7-B3F5-1572-3111A4839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4F41F-22BC-6186-5B4D-598B9D407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972C0-020B-ECC7-09B4-43F16C7D5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371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04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C76C-B195-4AAF-AF73-997EF5D1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553B8-68AC-4447-8740-25A468BF6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70CC2-50AD-4B47-9470-EF0C2BDF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FCC4A-3BB9-4300-9408-C2BF4B9C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691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235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942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403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619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289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7DD7E87-15E4-47C9-ABDA-D8502B8E9187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9" name="Picture 1" descr="TAB_allwhite.eps">
            <a:extLst>
              <a:ext uri="{FF2B5EF4-FFF2-40B4-BE49-F238E27FC236}">
                <a16:creationId xmlns:a16="http://schemas.microsoft.com/office/drawing/2014/main" id="{31C76636-6B20-4622-99E5-13D68E136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FDA8FDC-011F-461E-9477-404DD38055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86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045342A-DE71-46C6-9D82-BEF6B6A9750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400"/>
          </a:p>
        </p:txBody>
      </p:sp>
      <p:pic>
        <p:nvPicPr>
          <p:cNvPr id="11" name="Picture 1" descr="TAB_allwhite.eps">
            <a:extLst>
              <a:ext uri="{FF2B5EF4-FFF2-40B4-BE49-F238E27FC236}">
                <a16:creationId xmlns:a16="http://schemas.microsoft.com/office/drawing/2014/main" id="{027E362B-B431-4464-B31D-94C2E8C07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2CDA7E59-77A3-44A0-8CF0-DF21FE7E6D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37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England SUICIDE (2010-2020)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1541486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50D91-46E4-6BF7-60C1-32729B41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26017-2E0D-F9F6-0402-87E375CFA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DCD8C-FAEC-0F4C-378A-97E749F5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FC5D5-B5F3-0765-83CC-A355CC84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AD4C3-EA48-672D-FF5E-489AC8232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144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7353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495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walking on a street&#10;&#10;Description automatically generated with medium confidence">
            <a:extLst>
              <a:ext uri="{FF2B5EF4-FFF2-40B4-BE49-F238E27FC236}">
                <a16:creationId xmlns:a16="http://schemas.microsoft.com/office/drawing/2014/main" id="{BE25E40F-5F07-F190-23FB-69BFC8EEA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83000"/>
                    </a14:imgEffect>
                    <a14:imgEffect>
                      <a14:sharpenSoften amount="-50000"/>
                    </a14:imgEffect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8" t="7838" r="-12" b="22852"/>
          <a:stretch/>
        </p:blipFill>
        <p:spPr>
          <a:xfrm>
            <a:off x="0" y="0"/>
            <a:ext cx="12192000" cy="6937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52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3203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C48B904F-4119-4194-8A85-7BA610A4D0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" y="6334424"/>
            <a:ext cx="12191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1414360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5438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0550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ECC742-0B51-47B3-BCF8-AC729F7C6200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13/05/2024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796AF-E594-4100-BA6D-70F4CD9ED163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842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C1C9C2-FB98-9449-B8F0-39AAEDD3E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422C64-CDB5-E34F-8C97-66C6D9D51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8639596" cy="2387600"/>
          </a:xfrm>
          <a:noFill/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4537D-7872-3E4B-A3AB-665CBC6EA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986194"/>
            <a:ext cx="8719991" cy="127160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C93AA-AEC1-E348-A455-2BBDEC699ED7}"/>
              </a:ext>
            </a:extLst>
          </p:cNvPr>
          <p:cNvSpPr txBox="1"/>
          <p:nvPr userDrawn="1"/>
        </p:nvSpPr>
        <p:spPr>
          <a:xfrm>
            <a:off x="873762" y="-53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2" name="Picture 2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3" y="47625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291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7"/>
            <a:ext cx="10515600" cy="414183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" r="8043" b="-142998"/>
          <a:stretch/>
        </p:blipFill>
        <p:spPr>
          <a:xfrm>
            <a:off x="400053" y="5903699"/>
            <a:ext cx="11056823" cy="45719"/>
          </a:xfrm>
          <a:prstGeom prst="rect">
            <a:avLst/>
          </a:prstGeom>
        </p:spPr>
      </p:pic>
      <p:pic>
        <p:nvPicPr>
          <p:cNvPr id="7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9" y="5926557"/>
            <a:ext cx="4705556" cy="8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66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F7059-BAFC-CF1F-F834-A6F99BBD0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92641-3401-9195-F47D-2BE69C510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508B18-9D69-0A1C-D88E-5D7C24FB8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CA2F2-FE2D-FBB2-9943-FDE0A7DC0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2852E-89DD-06CA-BBE0-BC8787C26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E6EF5-FFDA-A2B9-361A-F1F838F9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7543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7"/>
            <a:ext cx="10515600" cy="425645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" r="8043" b="-142998"/>
          <a:stretch/>
        </p:blipFill>
        <p:spPr>
          <a:xfrm>
            <a:off x="400053" y="5903699"/>
            <a:ext cx="11056823" cy="45719"/>
          </a:xfrm>
          <a:prstGeom prst="rect">
            <a:avLst/>
          </a:prstGeom>
        </p:spPr>
      </p:pic>
      <p:pic>
        <p:nvPicPr>
          <p:cNvPr id="9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9" y="5926557"/>
            <a:ext cx="4705556" cy="8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537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D158A6-16D0-6D4E-9EF9-E79EBBCE06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6"/>
            <a:ext cx="10515600" cy="40656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" r="8043" b="-142998"/>
          <a:stretch/>
        </p:blipFill>
        <p:spPr>
          <a:xfrm>
            <a:off x="400053" y="5863397"/>
            <a:ext cx="11056823" cy="60118"/>
          </a:xfrm>
          <a:prstGeom prst="rect">
            <a:avLst/>
          </a:prstGeom>
        </p:spPr>
      </p:pic>
      <p:pic>
        <p:nvPicPr>
          <p:cNvPr id="8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5" y="583247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017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2F2127-EBD7-8848-B8B4-DAD7CA931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AAB2EA-8363-5F45-8970-190A7BD6C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151" b="33145"/>
          <a:stretch/>
        </p:blipFill>
        <p:spPr>
          <a:xfrm>
            <a:off x="4" y="4952326"/>
            <a:ext cx="3303849" cy="19056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E5CE05-CB7F-B34C-8754-EF71B55DB9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73593" y="1519647"/>
            <a:ext cx="1208620" cy="727164"/>
          </a:xfrm>
          <a:prstGeom prst="rect">
            <a:avLst/>
          </a:prstGeom>
        </p:spPr>
      </p:pic>
      <p:pic>
        <p:nvPicPr>
          <p:cNvPr id="1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6215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7E0DDE-BBC8-534D-8F87-23B9287D0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396B99-1C3E-534F-B516-F100DE2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02423" y="868935"/>
            <a:ext cx="11387159" cy="45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76EB0-C59A-D44C-9789-8AACE9AEFD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6563" y="318528"/>
            <a:ext cx="4261556" cy="368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435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7E0DDE-BBC8-534D-8F87-23B9287D0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  <p:pic>
        <p:nvPicPr>
          <p:cNvPr id="1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3991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B69119-1B1B-404C-BA90-94A99EE40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5275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D9402-3D88-6049-B554-357C36611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256" b="21461"/>
          <a:stretch/>
        </p:blipFill>
        <p:spPr>
          <a:xfrm>
            <a:off x="1" y="4620553"/>
            <a:ext cx="2917492" cy="22374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F6015D-0869-6549-8C39-D73FF76284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782855">
            <a:off x="10537032" y="1819770"/>
            <a:ext cx="1390827" cy="521560"/>
          </a:xfrm>
          <a:prstGeom prst="rect">
            <a:avLst/>
          </a:prstGeom>
        </p:spPr>
      </p:pic>
      <p:pic>
        <p:nvPicPr>
          <p:cNvPr id="1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8848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200FBBD-6CC4-A349-B70B-313BAD04B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1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0507CF-0871-4D45-B2B1-43EE3CCCD7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395339"/>
            <a:ext cx="2967080" cy="1478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3F5BD8-0C81-4A4E-A8A7-821DBE90955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927307">
            <a:off x="10474730" y="1793150"/>
            <a:ext cx="1432231" cy="5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08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3FA3C1-F34D-4D4A-A999-6BD04B870E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2305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9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AAB2EA-8363-5F45-8970-190A7BD6C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151" b="33145"/>
          <a:stretch/>
        </p:blipFill>
        <p:spPr>
          <a:xfrm>
            <a:off x="4" y="4952326"/>
            <a:ext cx="3303849" cy="19056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D905AD-F873-2A44-82D4-3A8989E2B3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2288281">
            <a:off x="10540708" y="1468060"/>
            <a:ext cx="1429952" cy="102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387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C1C9C2-FB98-9449-B8F0-39AAEDD3E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C93AA-AEC1-E348-A455-2BBDEC699ED7}"/>
              </a:ext>
            </a:extLst>
          </p:cNvPr>
          <p:cNvSpPr txBox="1"/>
          <p:nvPr userDrawn="1"/>
        </p:nvSpPr>
        <p:spPr>
          <a:xfrm>
            <a:off x="873762" y="-53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69DFD5-858D-D642-ADE1-D548CB19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3" name="Picture 2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3" y="47625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55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046"/>
            <a:ext cx="12192000" cy="6853954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5" name="Picture 3" descr="C:\Users\Charanjit\Desktop\cover_slide-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t="-1" r="8369" b="58785"/>
          <a:stretch/>
        </p:blipFill>
        <p:spPr bwMode="auto">
          <a:xfrm>
            <a:off x="0" y="4046"/>
            <a:ext cx="12192000" cy="301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2498369" y="-1"/>
            <a:ext cx="5669192" cy="3014286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Insert picture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422843" y="3692510"/>
            <a:ext cx="8869544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422843" y="4733055"/>
            <a:ext cx="6900100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" r="8043" b="-142998"/>
          <a:stretch/>
        </p:blipFill>
        <p:spPr>
          <a:xfrm>
            <a:off x="400053" y="5863397"/>
            <a:ext cx="11056823" cy="60118"/>
          </a:xfrm>
          <a:prstGeom prst="rect">
            <a:avLst/>
          </a:prstGeom>
        </p:spPr>
      </p:pic>
      <p:pic>
        <p:nvPicPr>
          <p:cNvPr id="11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5" y="589345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612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45B4F-45FD-8584-98F7-B48434B1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C26F5-60F5-9B5F-2AB5-E7D9D9188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1DB84-DCF9-70B5-2B3E-D753FC941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869E05-56B5-0A60-927D-2DA68407AC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E1CA76-0551-3261-85C8-E287C5F9E7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9D22CF-1E91-837D-B755-2B69D0DAE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591A53-AD80-0247-899A-FBE7BC35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2805E2-F40A-C493-7895-13CDE03D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550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046"/>
            <a:ext cx="12192000" cy="6853954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1" name="Picture 4" descr="C:\Users\Charanjit\Desktop\cover_slide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3" t="1529" r="3128" b="1381"/>
          <a:stretch/>
        </p:blipFill>
        <p:spPr bwMode="auto">
          <a:xfrm>
            <a:off x="5394691" y="4046"/>
            <a:ext cx="6797309" cy="68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98123" y="2042347"/>
            <a:ext cx="4751308" cy="143563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98122" y="3844724"/>
            <a:ext cx="4751309" cy="110356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13" hasCustomPrompt="1"/>
          </p:nvPr>
        </p:nvSpPr>
        <p:spPr>
          <a:xfrm>
            <a:off x="5790266" y="-1"/>
            <a:ext cx="3574916" cy="2061397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Insert picture</a:t>
            </a:r>
          </a:p>
        </p:txBody>
      </p:sp>
      <p:sp>
        <p:nvSpPr>
          <p:cNvPr id="25" name="Picture Placeholder 21"/>
          <p:cNvSpPr>
            <a:spLocks noGrp="1"/>
          </p:cNvSpPr>
          <p:nvPr>
            <p:ph type="pic" sz="quarter" idx="14" hasCustomPrompt="1"/>
          </p:nvPr>
        </p:nvSpPr>
        <p:spPr>
          <a:xfrm>
            <a:off x="9408339" y="2061397"/>
            <a:ext cx="2783661" cy="2177228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Insert </a:t>
            </a:r>
            <a:br>
              <a:rPr lang="en-GB"/>
            </a:br>
            <a:r>
              <a:rPr lang="en-GB"/>
              <a:t>picture</a:t>
            </a:r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15" hasCustomPrompt="1"/>
          </p:nvPr>
        </p:nvSpPr>
        <p:spPr>
          <a:xfrm>
            <a:off x="5757898" y="4238626"/>
            <a:ext cx="3596495" cy="2647949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Insert picture</a:t>
            </a:r>
          </a:p>
        </p:txBody>
      </p:sp>
      <p:pic>
        <p:nvPicPr>
          <p:cNvPr id="10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1" y="22469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949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\\WDMYCLOUD\Public\Click_Duo_Design WORK\NIHR\NIHR_FENNY_Brand Guidelines Final version\Brand Guidelines Final version\Links\iStock-855239924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42" r="11738"/>
          <a:stretch/>
        </p:blipFill>
        <p:spPr bwMode="auto">
          <a:xfrm>
            <a:off x="-522107" y="4047"/>
            <a:ext cx="12714107" cy="686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5261173" y="4046"/>
            <a:ext cx="6934200" cy="68539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/>
          </a:p>
          <a:p>
            <a:r>
              <a:rPr lang="en-GB"/>
              <a:t>Insert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208493-8149-6E45-81CC-EE362D4F2B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2423" y="318528"/>
            <a:ext cx="3196167" cy="368789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4047"/>
            <a:ext cx="5257800" cy="6865901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64124" y="2349230"/>
            <a:ext cx="4552881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64124" y="3428745"/>
            <a:ext cx="4552881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" r="6601" b="-36686"/>
          <a:stretch/>
        </p:blipFill>
        <p:spPr>
          <a:xfrm>
            <a:off x="402423" y="1249680"/>
            <a:ext cx="4393141" cy="45719"/>
          </a:xfrm>
          <a:prstGeom prst="rect">
            <a:avLst/>
          </a:prstGeom>
        </p:spPr>
      </p:pic>
      <p:pic>
        <p:nvPicPr>
          <p:cNvPr id="18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1" y="22469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7378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1004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6859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1010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870333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78" y="168465"/>
            <a:ext cx="1663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21998"/>
            <a:ext cx="1712328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014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1682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8993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8401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604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BBCD7-4C6B-6864-93F0-8ADB9C63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1ECBCF-E756-3CDD-518D-991A078CB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8128C-DF36-4E00-8743-D08AD8384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EED396-5FA0-FB56-001D-B20CF841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6553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602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2244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004E7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693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C76C-B195-4AAF-AF73-997EF5D1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553B8-68AC-4447-8740-25A468BF6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70CC2-50AD-4B47-9470-EF0C2BDF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FCC4A-3BB9-4300-9408-C2BF4B9C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6044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3571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1619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4636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0527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019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7DD7E87-15E4-47C9-ABDA-D8502B8E9187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9" name="Picture 1" descr="TAB_allwhite.eps">
            <a:extLst>
              <a:ext uri="{FF2B5EF4-FFF2-40B4-BE49-F238E27FC236}">
                <a16:creationId xmlns:a16="http://schemas.microsoft.com/office/drawing/2014/main" id="{31C76636-6B20-4622-99E5-13D68E136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FDA8FDC-011F-461E-9477-404DD38055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94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EC0E6F-7A84-94D0-6A16-14BDE9595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68326-D1EC-5E25-0EEB-8E41DC059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A3AC2-8600-DCD5-A865-EA2FCD1C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8088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045342A-DE71-46C6-9D82-BEF6B6A9750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400"/>
          </a:p>
        </p:txBody>
      </p:sp>
      <p:pic>
        <p:nvPicPr>
          <p:cNvPr id="11" name="Picture 1" descr="TAB_allwhite.eps">
            <a:extLst>
              <a:ext uri="{FF2B5EF4-FFF2-40B4-BE49-F238E27FC236}">
                <a16:creationId xmlns:a16="http://schemas.microsoft.com/office/drawing/2014/main" id="{027E362B-B431-4464-B31D-94C2E8C07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2CDA7E59-77A3-44A0-8CF0-DF21FE7E6D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465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England SUICIDE (2011-2021)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17020813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3239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870333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8" y="168465"/>
            <a:ext cx="1663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712328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231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9770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7993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5739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8908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476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407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27F90-2D93-F132-69FA-06067164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9B227-997C-2574-B67B-694BC26AA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A5CAC7-34CC-F413-6BFD-894447CBC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D946C-8582-F1F6-C887-99B2F64E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711D8-BAC7-DEF7-A61C-2E4680FCF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4027C-F894-1306-DB67-DC4E8C6AB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4888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92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C76C-B195-4AAF-AF73-997EF5D1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553B8-68AC-4447-8740-25A468BF6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70CC2-50AD-4B47-9470-EF0C2BDF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FCC4A-3BB9-4300-9408-C2BF4B9C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283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6759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0363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0110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2814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5879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7DD7E87-15E4-47C9-ABDA-D8502B8E9187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9" name="Picture 1" descr="TAB_allwhite.eps">
            <a:extLst>
              <a:ext uri="{FF2B5EF4-FFF2-40B4-BE49-F238E27FC236}">
                <a16:creationId xmlns:a16="http://schemas.microsoft.com/office/drawing/2014/main" id="{31C76636-6B20-4622-99E5-13D68E136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FDA8FDC-011F-461E-9477-404DD38055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580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045342A-DE71-46C6-9D82-BEF6B6A9750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400"/>
          </a:p>
        </p:txBody>
      </p:sp>
      <p:pic>
        <p:nvPicPr>
          <p:cNvPr id="11" name="Picture 1" descr="TAB_allwhite.eps">
            <a:extLst>
              <a:ext uri="{FF2B5EF4-FFF2-40B4-BE49-F238E27FC236}">
                <a16:creationId xmlns:a16="http://schemas.microsoft.com/office/drawing/2014/main" id="{027E362B-B431-4464-B31D-94C2E8C07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2CDA7E59-77A3-44A0-8CF0-DF21FE7E6D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212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UK SUICIDE (2011-2021)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12965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C97A3-96F3-03DE-86CD-3FFC74351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06AE8F-D341-1255-1D80-E375EECF1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5F9E6-82B9-4F89-F4E9-8495B490C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ABA8A-55C5-9FB1-EDA3-BEED502C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CCAC5-4A05-BBF5-EB17-E711C7B6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55AC1-4C61-A60E-E4E4-32EC0E07E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3455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England SUICIDE (2011-2021)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25701588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111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.em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F198F7-7E99-BD6A-7BC6-A642629B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AACCC-D4B7-23F6-DE4C-F80C931D3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F9B26-90BC-0D88-34D4-EE1F68CE3A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75F4E-C69E-49B4-A36B-931E86EEFA80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981EC-65CD-CAED-3AEF-DDE41B10E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2A036-59EC-2D2C-5D41-FCEDEC866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108D5-EED9-43CA-970E-B1717E4FF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39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32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9" r:id="rId17"/>
    <p:sldLayoutId id="2147483826" r:id="rId18"/>
    <p:sldLayoutId id="214748368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0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4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828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9F6C1B-6F37-CE43-80CB-13FD9EE0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E29E7-16A9-6340-9E9F-790043ED9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31A5E-D10C-0845-A242-397F9C9F20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0D2F0-1F10-854B-834D-FF8C54AAA49C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3ACE8-7DC1-FF47-A286-E7FBD724D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9C6CA-BF73-CC4A-BED8-DE34849C7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1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>
              <a:solidFill>
                <a:schemeClr val="bg1"/>
              </a:solidFill>
            </a:endParaRPr>
          </a:p>
        </p:txBody>
      </p:sp>
      <p:pic>
        <p:nvPicPr>
          <p:cNvPr id="4099" name="Picture 1" descr="TAB_all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 descr="Text&#10;&#10;Description automatically generated with medium confidence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37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52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2" r:id="rId17"/>
    <p:sldLayoutId id="214748385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CC742-0B51-47B3-BCF8-AC729F7C6200}" type="datetimeFigureOut">
              <a:rPr lang="en-GB" smtClean="0"/>
              <a:pPr/>
              <a:t>13/05/2024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40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  <p:sldLayoutId id="2147483873" r:id="rId18"/>
    <p:sldLayoutId id="214748387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7.jpeg"/><Relationship Id="rId11" Type="http://schemas.openxmlformats.org/officeDocument/2006/relationships/image" Target="../media/image62.pn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and red circle&#10;&#10;Description automatically generated">
            <a:extLst>
              <a:ext uri="{FF2B5EF4-FFF2-40B4-BE49-F238E27FC236}">
                <a16:creationId xmlns:a16="http://schemas.microsoft.com/office/drawing/2014/main" id="{BF8F746E-25FE-F48D-0BD5-5B6DEE2606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7" b="18068"/>
          <a:stretch/>
        </p:blipFill>
        <p:spPr>
          <a:xfrm>
            <a:off x="0" y="0"/>
            <a:ext cx="12355436" cy="6858000"/>
          </a:xfrm>
          <a:prstGeom prst="rect">
            <a:avLst/>
          </a:prstGeom>
        </p:spPr>
      </p:pic>
      <p:pic>
        <p:nvPicPr>
          <p:cNvPr id="5" name="Picture 1" descr="TAB_allwhite.eps">
            <a:extLst>
              <a:ext uri="{FF2B5EF4-FFF2-40B4-BE49-F238E27FC236}">
                <a16:creationId xmlns:a16="http://schemas.microsoft.com/office/drawing/2014/main" id="{E4821194-E3D4-16F5-BC3D-5F36BC26F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02" y="168493"/>
            <a:ext cx="1637058" cy="68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F1F401D6-5B5C-372B-DA16-9BC8A443E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825" y="130332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9D6B5A-544A-C317-C5EB-E1F59E3D1AE1}"/>
              </a:ext>
            </a:extLst>
          </p:cNvPr>
          <p:cNvSpPr txBox="1"/>
          <p:nvPr/>
        </p:nvSpPr>
        <p:spPr>
          <a:xfrm>
            <a:off x="354302" y="2235125"/>
            <a:ext cx="9324557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Recent research findings from the Centre for Mental Health and Safety</a:t>
            </a:r>
            <a:endParaRPr kumimoji="0" lang="en-GB" altLang="en-US" sz="4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DB6FA4-0AB5-5CAF-C461-97B51846ED70}"/>
              </a:ext>
            </a:extLst>
          </p:cNvPr>
          <p:cNvSpPr txBox="1"/>
          <p:nvPr/>
        </p:nvSpPr>
        <p:spPr>
          <a:xfrm>
            <a:off x="354302" y="4500396"/>
            <a:ext cx="617990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450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Professor Nav Kapur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839B418-8A13-5A7F-E9E5-C7D93EF79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830" y="6216633"/>
            <a:ext cx="2482170" cy="51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29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F8F57-F049-80DC-0922-0F440E884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31FED-6785-4DAA-1BDB-4811D5D22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Suicide after leaving the Armed Forces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389518-80EF-53EC-9957-753D1848C85E}"/>
              </a:ext>
            </a:extLst>
          </p:cNvPr>
          <p:cNvSpPr txBox="1"/>
          <p:nvPr/>
        </p:nvSpPr>
        <p:spPr>
          <a:xfrm>
            <a:off x="0" y="6585471"/>
            <a:ext cx="120404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Rodway C, Ibrahim S, Westhead J, </a:t>
            </a: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Bojanić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L, Turnbull P, Appleby L, Bacon A, Dale H, Harrison K, Kapur N. Suicide after leaving the UK Armed Forces 1996–2018: A cohort study. </a:t>
            </a: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PLoS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Medicine. 2023 Aug 8;20(8):e1004273.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169DF6-AA20-A5D3-29E4-ECB77970ADEC}"/>
              </a:ext>
            </a:extLst>
          </p:cNvPr>
          <p:cNvSpPr txBox="1"/>
          <p:nvPr/>
        </p:nvSpPr>
        <p:spPr>
          <a:xfrm>
            <a:off x="259792" y="1694629"/>
            <a:ext cx="264895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Overall, veterans were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increased risk of suicide compared to the general population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Younger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people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be a vulnerable group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9"/>
          <a:stretch/>
        </p:blipFill>
        <p:spPr>
          <a:xfrm>
            <a:off x="2899864" y="1605910"/>
            <a:ext cx="9129106" cy="434329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31692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F8F57-F049-80DC-0922-0F440E884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31FED-6785-4DAA-1BDB-4811D5D22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Suicide after leaving the Armed Forces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389518-80EF-53EC-9957-753D1848C85E}"/>
              </a:ext>
            </a:extLst>
          </p:cNvPr>
          <p:cNvSpPr txBox="1"/>
          <p:nvPr/>
        </p:nvSpPr>
        <p:spPr>
          <a:xfrm>
            <a:off x="0" y="6585471"/>
            <a:ext cx="120404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Rodway C, Ibrahim S, Westhead J, </a:t>
            </a: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Bojanić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L, Turnbull P, Appleby L, Bacon A, Dale H, Harrison K, Kapur N. Suicide after leaving the UK Armed Forces 1996–2018: A cohort study. </a:t>
            </a: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PLoS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Medicine. 2023 Aug 8;20(8):e1004273.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C8269F-98C2-7CA2-7046-59F5F62F10DD}"/>
              </a:ext>
            </a:extLst>
          </p:cNvPr>
          <p:cNvSpPr txBox="1"/>
          <p:nvPr/>
        </p:nvSpPr>
        <p:spPr>
          <a:xfrm>
            <a:off x="340242" y="1383432"/>
            <a:ext cx="10526554" cy="2828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factors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Army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Length of service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 than 10 years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Discharged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between the ages of 16 and 34 years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Being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untrained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discharge, and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leaving services involuntarily </a:t>
            </a:r>
          </a:p>
        </p:txBody>
      </p:sp>
      <p:pic>
        <p:nvPicPr>
          <p:cNvPr id="11" name="Picture 10" descr="A person wearing a helmet&#10;&#10;Description automatically generated">
            <a:extLst>
              <a:ext uri="{FF2B5EF4-FFF2-40B4-BE49-F238E27FC236}">
                <a16:creationId xmlns:a16="http://schemas.microsoft.com/office/drawing/2014/main" id="{49D0E29B-A9C0-D1EB-0EAE-8AAAF2CD50B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224" y="1485391"/>
            <a:ext cx="1080000" cy="1080000"/>
          </a:xfrm>
          <a:prstGeom prst="rect">
            <a:avLst/>
          </a:prstGeom>
        </p:spPr>
      </p:pic>
      <p:pic>
        <p:nvPicPr>
          <p:cNvPr id="13" name="Picture 12" descr="A group of bottles of alcohol&#10;&#10;Description automatically generated">
            <a:extLst>
              <a:ext uri="{FF2B5EF4-FFF2-40B4-BE49-F238E27FC236}">
                <a16:creationId xmlns:a16="http://schemas.microsoft.com/office/drawing/2014/main" id="{DBE6F786-954E-D935-8015-A6442765C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224" y="4844661"/>
            <a:ext cx="1080000" cy="1080000"/>
          </a:xfrm>
          <a:prstGeom prst="rect">
            <a:avLst/>
          </a:prstGeom>
        </p:spPr>
      </p:pic>
      <p:pic>
        <p:nvPicPr>
          <p:cNvPr id="15" name="Picture 14" descr="A hand holding a house&#10;&#10;Description automatically generated">
            <a:extLst>
              <a:ext uri="{FF2B5EF4-FFF2-40B4-BE49-F238E27FC236}">
                <a16:creationId xmlns:a16="http://schemas.microsoft.com/office/drawing/2014/main" id="{A1B5C6DE-75CD-B386-EC52-505097175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224" y="3131579"/>
            <a:ext cx="1080000" cy="108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169DF6-AA20-A5D3-29E4-ECB77970ADEC}"/>
              </a:ext>
            </a:extLst>
          </p:cNvPr>
          <p:cNvSpPr txBox="1"/>
          <p:nvPr/>
        </p:nvSpPr>
        <p:spPr>
          <a:xfrm>
            <a:off x="680484" y="4896789"/>
            <a:ext cx="81658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 on young veterans but others as well.  </a:t>
            </a:r>
            <a:b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Tackle wider factors e.g.,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self-harm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alcohol and drug misuse, social support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188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A0F01-5D0A-CD6C-639B-AE694C7BF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A1E2B-5468-3AF5-AF2D-9288734BE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Suicide by middle aged men </a:t>
            </a:r>
            <a:br>
              <a:rPr lang="en-GB"/>
            </a:b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FF34E-74DA-04CE-0E98-9367ED969417}"/>
              </a:ext>
            </a:extLst>
          </p:cNvPr>
          <p:cNvSpPr txBox="1"/>
          <p:nvPr/>
        </p:nvSpPr>
        <p:spPr>
          <a:xfrm>
            <a:off x="1" y="6457890"/>
            <a:ext cx="1219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Graney J, Ibrahim S, Tham SG, Turnbull P, Appleby L, Kapur N, Rodway C. Antecedents and service contact in an observational study of 242 suicide deaths in middle-aged men in England, Scotland and Wales, 2017. BMJ Public Health. 2024 Jan 1;2(1).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9A77E8-1D76-BF80-64A3-4941E70B1FD1}"/>
              </a:ext>
            </a:extLst>
          </p:cNvPr>
          <p:cNvSpPr txBox="1"/>
          <p:nvPr/>
        </p:nvSpPr>
        <p:spPr>
          <a:xfrm>
            <a:off x="6214242" y="1424225"/>
            <a:ext cx="4428949" cy="2828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 detailed examination of suicide by men aged 40-54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High rates of 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economic adversity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physical ill-health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alcohol/drugs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AF24EA-68B9-394A-BF08-05413706BEB2}"/>
              </a:ext>
            </a:extLst>
          </p:cNvPr>
          <p:cNvSpPr txBox="1"/>
          <p:nvPr/>
        </p:nvSpPr>
        <p:spPr>
          <a:xfrm>
            <a:off x="6214242" y="4595083"/>
            <a:ext cx="5630428" cy="1520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Most middle-aged men had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recent contact with services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Too simplistic to say men don’t seek help</a:t>
            </a:r>
          </a:p>
        </p:txBody>
      </p:sp>
      <p:pic>
        <p:nvPicPr>
          <p:cNvPr id="7" name="Picture 6" descr="A poster of a health care report&#10;&#10;Description automatically generated with medium confidence">
            <a:extLst>
              <a:ext uri="{FF2B5EF4-FFF2-40B4-BE49-F238E27FC236}">
                <a16:creationId xmlns:a16="http://schemas.microsoft.com/office/drawing/2014/main" id="{02AEA69A-9878-AD8A-7131-11AC4E3D3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03" y="1286430"/>
            <a:ext cx="2368040" cy="396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097824-1CC0-34CE-C7DC-B5D69223B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546" y="2296159"/>
            <a:ext cx="2988000" cy="396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57">
            <a:extLst>
              <a:ext uri="{FF2B5EF4-FFF2-40B4-BE49-F238E27FC236}">
                <a16:creationId xmlns:a16="http://schemas.microsoft.com/office/drawing/2014/main" id="{7A4B1568-BB04-A63D-FFF0-05BEDE6B1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6" t="20874" r="33966" b="44663"/>
          <a:stretch/>
        </p:blipFill>
        <p:spPr bwMode="auto">
          <a:xfrm>
            <a:off x="4544898" y="5055830"/>
            <a:ext cx="809296" cy="1200329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209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52CAB-DFBE-F1CB-0368-0D51B3AD1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8E54ED76-22B0-664A-6034-BAAC0C371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t="15350" r="5239" b="4306"/>
          <a:stretch/>
        </p:blipFill>
        <p:spPr>
          <a:xfrm>
            <a:off x="376790" y="1371600"/>
            <a:ext cx="10697019" cy="5207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C8B7F4-05A2-6D96-1DCD-467EFFEB2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Suicide by middle aged men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DACEAD-32C1-C89D-0ACB-37B317BC4CC3}"/>
              </a:ext>
            </a:extLst>
          </p:cNvPr>
          <p:cNvSpPr txBox="1"/>
          <p:nvPr/>
        </p:nvSpPr>
        <p:spPr>
          <a:xfrm>
            <a:off x="1" y="6457890"/>
            <a:ext cx="1219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Graney J, Ibrahim S, Tham SG, Turnbull P, Appleby L, Kapur N, Rodway C. Antecedents and service contact in an observational study of 242 suicide deaths in middle-aged men in England, Scotland and Wales, 2017. BMJ Public Health. 2024 Jan 1;2(1).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095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88084-6F6D-B1A6-82D4-57C2F30C9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7563A-C089-3415-E955-E5D9CE2BE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796" y="24901"/>
            <a:ext cx="7918407" cy="750417"/>
          </a:xfrm>
        </p:spPr>
        <p:txBody>
          <a:bodyPr/>
          <a:lstStyle/>
          <a:p>
            <a:r>
              <a:rPr lang="en-GB" sz="3200" dirty="0"/>
              <a:t>Trends in eating disorders and self-harm among adolescents and young people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9A6A3E-FD94-1D5B-CDDB-66B31D628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13" y="1561508"/>
            <a:ext cx="2914086" cy="396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6E6E88-DE7E-050D-B159-2AF44BE3B581}"/>
              </a:ext>
            </a:extLst>
          </p:cNvPr>
          <p:cNvSpPr txBox="1"/>
          <p:nvPr/>
        </p:nvSpPr>
        <p:spPr>
          <a:xfrm>
            <a:off x="0" y="6457890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Trafford AM, Carr MJ, Ashcroft DM, Chew-Graham CA, Cockcroft E, Cybulski L, </a:t>
            </a: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Garavini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E, Garg S, Kabir T, Kapur N, Temple RK. Temporal trends in eating disorder and self-harm incidence rates among adolescents and young adults in the UK in the 2 years since onset of the COVID-19 pandemic: a population-based study. The Lancet Child &amp; Adolescent Health. 2023 Aug 1;7(8):544-54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Main graphic">
            <a:extLst>
              <a:ext uri="{FF2B5EF4-FFF2-40B4-BE49-F238E27FC236}">
                <a16:creationId xmlns:a16="http://schemas.microsoft.com/office/drawing/2014/main" id="{809F89FE-1420-0F96-48F4-D0D31A4DE2C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040373" y="1201479"/>
            <a:ext cx="7332498" cy="5256411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040" y="4965011"/>
            <a:ext cx="1282021" cy="126699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62241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Outline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6EBAB-BA07-4CB3-B514-39CCD1A502CF}"/>
              </a:ext>
            </a:extLst>
          </p:cNvPr>
          <p:cNvSpPr txBox="1"/>
          <p:nvPr/>
        </p:nvSpPr>
        <p:spPr>
          <a:xfrm>
            <a:off x="4103087" y="1997839"/>
            <a:ext cx="471214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 time data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Vulnerable groups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Settings and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358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F4BA4-F42B-1B9F-FB08-AB2328E3A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478" y="20547"/>
            <a:ext cx="8929042" cy="685800"/>
          </a:xfrm>
        </p:spPr>
        <p:txBody>
          <a:bodyPr/>
          <a:lstStyle/>
          <a:p>
            <a:r>
              <a:rPr lang="en-GB" sz="3200" dirty="0"/>
              <a:t>S</a:t>
            </a:r>
            <a:r>
              <a:rPr lang="en-GB" sz="3200" i="0" dirty="0">
                <a:effectLst/>
              </a:rPr>
              <a:t>ocial service utilisation and referrals among people seeking help following self-harm</a:t>
            </a: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658A1-F151-8817-3AFA-60428FCEA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28" y="1668789"/>
            <a:ext cx="2920664" cy="396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1E1252-1B54-6199-719F-AF20D727761B}"/>
              </a:ext>
            </a:extLst>
          </p:cNvPr>
          <p:cNvSpPr txBox="1"/>
          <p:nvPr/>
        </p:nvSpPr>
        <p:spPr>
          <a:xfrm>
            <a:off x="4439396" y="1965300"/>
            <a:ext cx="72440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antecedents to self-harm involve social factors and so a strong rationale for social services-based self-harm aftercare?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this review found few patients were referred to social services after self-harm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services-based and integrated approaches for self-harm aftercare may be important avenues for suicide prevention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760446-1E94-6DBC-AC7E-73981C7F510C}"/>
              </a:ext>
            </a:extLst>
          </p:cNvPr>
          <p:cNvSpPr txBox="1"/>
          <p:nvPr/>
        </p:nvSpPr>
        <p:spPr>
          <a:xfrm>
            <a:off x="-1" y="6611779"/>
            <a:ext cx="121920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Steeg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S, Mughal F, Kapur N, </a:t>
            </a: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Gnani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S, Robinson C. Social services utilisation and referrals after seeking help from health services for self-harm: a systematic review and narrative synthesis. BMJ public health. 2023 Dec 1;1(1).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erson with long brown hair wearing a lanyard&#10;&#10;Description automatically generated">
            <a:extLst>
              <a:ext uri="{FF2B5EF4-FFF2-40B4-BE49-F238E27FC236}">
                <a16:creationId xmlns:a16="http://schemas.microsoft.com/office/drawing/2014/main" id="{3C9B718D-54A0-2DAA-4322-569DC5CF116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552" y="4777776"/>
            <a:ext cx="1411014" cy="144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35758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890D1-5438-4264-0D92-2BF3D19B76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205638"/>
            <a:ext cx="12099851" cy="719396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+mn-lt"/>
              </a:rPr>
              <a:t>Self-harm and students</a:t>
            </a:r>
          </a:p>
        </p:txBody>
      </p:sp>
      <p:pic>
        <p:nvPicPr>
          <p:cNvPr id="1026" name="Picture 2" descr="https://ars.els-cdn.com/content/image/1-s2.0-S0165032723005979-gr3_lr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9" b="50471"/>
          <a:stretch/>
        </p:blipFill>
        <p:spPr bwMode="auto">
          <a:xfrm>
            <a:off x="3717659" y="1282366"/>
            <a:ext cx="8089113" cy="425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92" y="1449000"/>
            <a:ext cx="3026179" cy="3960000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43619D-366D-02B0-2582-4A7CBE7CD43D}"/>
              </a:ext>
            </a:extLst>
          </p:cNvPr>
          <p:cNvSpPr txBox="1"/>
          <p:nvPr/>
        </p:nvSpPr>
        <p:spPr>
          <a:xfrm>
            <a:off x="0" y="6452306"/>
            <a:ext cx="11806772" cy="405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Clements C, Farooq B, Hawton K, </a:t>
            </a: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Geulayov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G, Casey D, Waters K, Ness J, Kelly S, Townsend E, Appleby L, Kapur N. Self-harm in university students: A comparative analysis of data from the Multicentre Study of Self-harm in England. Journal of affective disorders. 2023 Aug 15;335:67-74.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person with glasses smiling&#10;&#10;Description automatically generated">
            <a:extLst>
              <a:ext uri="{FF2B5EF4-FFF2-40B4-BE49-F238E27FC236}">
                <a16:creationId xmlns:a16="http://schemas.microsoft.com/office/drawing/2014/main" id="{847885AF-8FAD-10CB-68FF-850F93A72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71" y="4885130"/>
            <a:ext cx="978017" cy="120984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10229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0F46D-AF71-86AA-A354-3EE1952BD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9C08D-AB86-9429-5F98-86D5EFD53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i="0">
                <a:effectLst/>
              </a:rPr>
              <a:t>New guidance for self-harm</a:t>
            </a:r>
            <a:endParaRPr lang="en-GB" sz="3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A183DC-B922-B262-72EC-7BCDBA87E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30" y="1137312"/>
            <a:ext cx="3791119" cy="535095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4D12C5-D207-E1A1-CEFE-E53429BCE53D}"/>
              </a:ext>
            </a:extLst>
          </p:cNvPr>
          <p:cNvSpPr txBox="1"/>
          <p:nvPr/>
        </p:nvSpPr>
        <p:spPr>
          <a:xfrm>
            <a:off x="4263011" y="1746451"/>
            <a:ext cx="7739100" cy="41186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Fundamental principles: compassionate non judgemental care with no place for aversive treatments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Psychosocial assessment vs risk assessment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Aftercare and interventions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lang="en-GB" sz="2400" dirty="0">
                <a:solidFill>
                  <a:srgbClr val="002060"/>
                </a:solidFill>
                <a:latin typeface="Calibri" panose="020F0502020204030204"/>
              </a:rPr>
              <a:t>wide-ranging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responsibility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fontAlgn="base"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 challenges include</a:t>
            </a:r>
            <a:r>
              <a:rPr lang="en-GB" sz="2400" dirty="0">
                <a:solidFill>
                  <a:srgbClr val="002060"/>
                </a:solidFill>
                <a:latin typeface="Calibri" panose="020F0502020204030204"/>
              </a:rPr>
              <a:t> 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Resources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best involve service users and the Third Sector?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Developing new models of care</a:t>
            </a:r>
            <a:endParaRPr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B84EE-D4AE-3600-B9D2-D7621AC05ABA}"/>
              </a:ext>
            </a:extLst>
          </p:cNvPr>
          <p:cNvSpPr txBox="1"/>
          <p:nvPr/>
        </p:nvSpPr>
        <p:spPr>
          <a:xfrm>
            <a:off x="-32233" y="6611779"/>
            <a:ext cx="120343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Mughal F, Burton FM, Fletcher H, Lascelles K, O'Connor RC, Rae S, Thomson AB, Kapur N. New guidance for self-harm: an opportunity not to be missed. The British Journal of Psychiatry. 2023 Nov;223(5):501-3.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342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5C118-7BCE-950D-5B80-A24973642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C908A-E168-6527-3135-B4E4409A9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586" y="35835"/>
            <a:ext cx="6674801" cy="68580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dirty="0">
                <a:solidFill>
                  <a:schemeClr val="bg1"/>
                </a:solidFill>
                <a:latin typeface="Calibri "/>
              </a:rPr>
              <a:t>Psychiatric in-patient care in England: as safe as it can be?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73CB37-42A5-736A-2819-DE96EB4D2666}"/>
              </a:ext>
            </a:extLst>
          </p:cNvPr>
          <p:cNvSpPr txBox="1"/>
          <p:nvPr/>
        </p:nvSpPr>
        <p:spPr>
          <a:xfrm>
            <a:off x="0" y="6457890"/>
            <a:ext cx="116657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Source: 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Hunt IM, Baird A, Turnbull P, Ibrahim S, Shaw J, Appleby L, Kapur N. Psychiatric in-patient care in England: as safe as it can be? An examination of in-patient suicide between 2009 and 2020. Psychological medicine. 2024 Jan 12:1-7.</a:t>
            </a:r>
            <a:endParaRPr kumimoji="0" lang="en-GB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1D60CA20-7290-3725-6B45-DD6ED85B7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896" y="1144298"/>
            <a:ext cx="5144208" cy="509242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7">
            <a:extLst>
              <a:ext uri="{FF2B5EF4-FFF2-40B4-BE49-F238E27FC236}">
                <a16:creationId xmlns:a16="http://schemas.microsoft.com/office/drawing/2014/main" id="{CE6A5AB8-54FC-5127-01E4-059930F24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3" t="10952" r="40345" b="47706"/>
          <a:stretch/>
        </p:blipFill>
        <p:spPr bwMode="auto">
          <a:xfrm>
            <a:off x="8397766" y="4796802"/>
            <a:ext cx="935421" cy="1439917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000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Outline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6EBAB-BA07-4CB3-B514-39CCD1A502CF}"/>
              </a:ext>
            </a:extLst>
          </p:cNvPr>
          <p:cNvSpPr txBox="1"/>
          <p:nvPr/>
        </p:nvSpPr>
        <p:spPr>
          <a:xfrm>
            <a:off x="4103087" y="1997839"/>
            <a:ext cx="48457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 time data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Vulnerable groups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Settings and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087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6FE18-6D9F-DA39-A261-02F332494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21172D-8E06-DFDF-10B3-87D6BCB53F41}"/>
              </a:ext>
            </a:extLst>
          </p:cNvPr>
          <p:cNvSpPr txBox="1"/>
          <p:nvPr/>
        </p:nvSpPr>
        <p:spPr>
          <a:xfrm>
            <a:off x="7760660" y="1636656"/>
            <a:ext cx="4286250" cy="419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Falling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inpatient suicide rates over the last decade:  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long-term trend 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 levelled off since 2016? 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 apparent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women, younger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in-patients and those with depression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in-patients in recent years had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psychiatric comorbidity. </a:t>
            </a:r>
          </a:p>
        </p:txBody>
      </p:sp>
      <p:graphicFrame>
        <p:nvGraphicFramePr>
          <p:cNvPr id="3" name="Chart 3">
            <a:extLst>
              <a:ext uri="{FF2B5EF4-FFF2-40B4-BE49-F238E27FC236}">
                <a16:creationId xmlns:a16="http://schemas.microsoft.com/office/drawing/2014/main" id="{B4D25E83-10D8-7E13-6D91-96C95F3B91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2168234"/>
              </p:ext>
            </p:extLst>
          </p:nvPr>
        </p:nvGraphicFramePr>
        <p:xfrm>
          <a:off x="0" y="1536640"/>
          <a:ext cx="7497763" cy="492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4FE9482-13E0-7DC7-3DA0-CB385E1CF15B}"/>
              </a:ext>
            </a:extLst>
          </p:cNvPr>
          <p:cNvSpPr txBox="1"/>
          <p:nvPr/>
        </p:nvSpPr>
        <p:spPr>
          <a:xfrm>
            <a:off x="0" y="6457890"/>
            <a:ext cx="116657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Source: 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Hunt IM, Baird A, Turnbull P, Ibrahim S, Shaw J, Appleby L, Kapur N. Psychiatric in-patient care in England: as safe as it can be? An examination of in-patient suicide between 2009 and 2020. Psychological medicine. 2024 Jan 12:1-7.</a:t>
            </a:r>
            <a:endParaRPr kumimoji="0" lang="en-GB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133E65-EA37-1FAA-55BE-5DCC0A3D5DBA}"/>
              </a:ext>
            </a:extLst>
          </p:cNvPr>
          <p:cNvSpPr txBox="1">
            <a:spLocks/>
          </p:cNvSpPr>
          <p:nvPr/>
        </p:nvSpPr>
        <p:spPr>
          <a:xfrm>
            <a:off x="2635476" y="0"/>
            <a:ext cx="6921047" cy="685800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altLang="en-US" sz="3200" dirty="0">
                <a:latin typeface="Calibri "/>
              </a:rPr>
              <a:t>Psychiatric in-patient care in England: as safe as it can be? </a:t>
            </a:r>
          </a:p>
        </p:txBody>
      </p:sp>
    </p:spTree>
    <p:extLst>
      <p:ext uri="{BB962C8B-B14F-4D97-AF65-F5344CB8AC3E}">
        <p14:creationId xmlns:p14="http://schemas.microsoft.com/office/powerpoint/2010/main" val="3085579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Outline</a:t>
            </a:r>
            <a:r>
              <a:rPr lang="en-GB" sz="340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6EBAB-BA07-4CB3-B514-39CCD1A502CF}"/>
              </a:ext>
            </a:extLst>
          </p:cNvPr>
          <p:cNvSpPr txBox="1"/>
          <p:nvPr/>
        </p:nvSpPr>
        <p:spPr>
          <a:xfrm>
            <a:off x="4103087" y="1997839"/>
            <a:ext cx="470186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 time data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Vulnerable groups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Settings and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9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79745"/>
            <a:ext cx="12192000" cy="5429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Summary</a:t>
            </a:r>
            <a:endParaRPr kumimoji="0" lang="en-GB" alt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18115" name="Rectangle 6"/>
          <p:cNvSpPr>
            <a:spLocks noChangeArrowheads="1"/>
          </p:cNvSpPr>
          <p:nvPr/>
        </p:nvSpPr>
        <p:spPr bwMode="auto">
          <a:xfrm>
            <a:off x="590550" y="1446027"/>
            <a:ext cx="11010900" cy="5050465"/>
          </a:xfrm>
          <a:prstGeom prst="rect">
            <a:avLst/>
          </a:prstGeom>
          <a:solidFill>
            <a:srgbClr val="B7DEE8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Real time data systems</a:t>
            </a: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are developing rapidly and have the potential to identify trends at an early stage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Young veterans</a:t>
            </a: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may be particularly vulnerable but we also need a wide ranging all ages approach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We need a continued focus of </a:t>
            </a:r>
            <a:r>
              <a:rPr kumimoji="0" lang="en-GB" altLang="en-US" sz="28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middle aged men</a:t>
            </a: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and </a:t>
            </a:r>
            <a:r>
              <a:rPr kumimoji="0" lang="en-GB" altLang="en-US" sz="28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young people</a:t>
            </a: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Settings for suicide prevention should include </a:t>
            </a:r>
            <a:r>
              <a:rPr kumimoji="0" lang="en-GB" altLang="en-US" sz="28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social care</a:t>
            </a: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and </a:t>
            </a:r>
            <a:r>
              <a:rPr kumimoji="0" lang="en-GB" altLang="en-US" sz="28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education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How can we best improve </a:t>
            </a:r>
            <a:r>
              <a:rPr kumimoji="0" lang="en-GB" altLang="en-US" sz="28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services for self-harm</a:t>
            </a: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in response to NICE guidelines?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How can we further improve </a:t>
            </a:r>
            <a:r>
              <a:rPr kumimoji="0" lang="en-GB" altLang="en-US" sz="28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in-patient safety</a:t>
            </a: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and for whom?</a:t>
            </a:r>
          </a:p>
        </p:txBody>
      </p:sp>
    </p:spTree>
    <p:extLst>
      <p:ext uri="{BB962C8B-B14F-4D97-AF65-F5344CB8AC3E}">
        <p14:creationId xmlns:p14="http://schemas.microsoft.com/office/powerpoint/2010/main" val="3536980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E86CC-98C5-B63B-DB46-F75BE1166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itle 406">
            <a:extLst>
              <a:ext uri="{FF2B5EF4-FFF2-40B4-BE49-F238E27FC236}">
                <a16:creationId xmlns:a16="http://schemas.microsoft.com/office/drawing/2014/main" id="{C4EC7F2F-8431-AED9-11FB-1B7330C68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10" y="147305"/>
            <a:ext cx="12192000" cy="717888"/>
          </a:xfrm>
        </p:spPr>
        <p:txBody>
          <a:bodyPr/>
          <a:lstStyle/>
          <a:p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Centre for Mental Health and Safety</a:t>
            </a:r>
            <a:endParaRPr lang="en-GB" sz="3200"/>
          </a:p>
        </p:txBody>
      </p:sp>
      <p:sp>
        <p:nvSpPr>
          <p:cNvPr id="468" name="Rectangle 467">
            <a:extLst>
              <a:ext uri="{FF2B5EF4-FFF2-40B4-BE49-F238E27FC236}">
                <a16:creationId xmlns:a16="http://schemas.microsoft.com/office/drawing/2014/main" id="{19249D6C-7BBD-D9A7-81C7-E15E27B3BFE3}"/>
              </a:ext>
            </a:extLst>
          </p:cNvPr>
          <p:cNvSpPr/>
          <p:nvPr/>
        </p:nvSpPr>
        <p:spPr>
          <a:xfrm>
            <a:off x="0" y="5804943"/>
            <a:ext cx="12191190" cy="1080000"/>
          </a:xfrm>
          <a:prstGeom prst="rect">
            <a:avLst/>
          </a:prstGeom>
          <a:solidFill>
            <a:srgbClr val="2F52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57">
            <a:extLst>
              <a:ext uri="{FF2B5EF4-FFF2-40B4-BE49-F238E27FC236}">
                <a16:creationId xmlns:a16="http://schemas.microsoft.com/office/drawing/2014/main" id="{A00EE836-CD0C-8061-F160-142A20482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89"/>
          <a:stretch>
            <a:fillRect/>
          </a:stretch>
        </p:blipFill>
        <p:spPr bwMode="auto">
          <a:xfrm>
            <a:off x="0" y="1079500"/>
            <a:ext cx="12192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44E040-7B7A-97C6-9230-5738DAF8F45C}"/>
              </a:ext>
            </a:extLst>
          </p:cNvPr>
          <p:cNvGrpSpPr/>
          <p:nvPr/>
        </p:nvGrpSpPr>
        <p:grpSpPr>
          <a:xfrm>
            <a:off x="136558" y="3587280"/>
            <a:ext cx="4098796" cy="2080389"/>
            <a:chOff x="5468055" y="3227591"/>
            <a:chExt cx="1705889" cy="852817"/>
          </a:xfrm>
        </p:grpSpPr>
        <p:sp>
          <p:nvSpPr>
            <p:cNvPr id="3" name="Rectangle 2" descr="A person with blonde hair&#10;&#10;Description automatically generated with low confidence">
              <a:extLst>
                <a:ext uri="{FF2B5EF4-FFF2-40B4-BE49-F238E27FC236}">
                  <a16:creationId xmlns:a16="http://schemas.microsoft.com/office/drawing/2014/main" id="{6F4BD85F-38D8-9B7F-2973-C9C4021A1108}"/>
                </a:ext>
              </a:extLst>
            </p:cNvPr>
            <p:cNvSpPr/>
            <p:nvPr/>
          </p:nvSpPr>
          <p:spPr>
            <a:xfrm>
              <a:off x="5468055" y="3227591"/>
              <a:ext cx="426408" cy="426408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Straight Connector 3">
              <a:extLst>
                <a:ext uri="{FF2B5EF4-FFF2-40B4-BE49-F238E27FC236}">
                  <a16:creationId xmlns:a16="http://schemas.microsoft.com/office/drawing/2014/main" id="{134BFB86-7CFA-6B41-566C-642C39545CF9}"/>
                </a:ext>
              </a:extLst>
            </p:cNvPr>
            <p:cNvSpPr/>
            <p:nvPr/>
          </p:nvSpPr>
          <p:spPr>
            <a:xfrm>
              <a:off x="5468055" y="3227591"/>
              <a:ext cx="42" cy="852816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596475D-643A-E624-D35F-BBC39C595396}"/>
                </a:ext>
              </a:extLst>
            </p:cNvPr>
            <p:cNvSpPr/>
            <p:nvPr/>
          </p:nvSpPr>
          <p:spPr>
            <a:xfrm>
              <a:off x="5468055" y="3654000"/>
              <a:ext cx="426408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t" anchorCtr="0">
              <a:noAutofit/>
            </a:bodyPr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B9A3AB8A-8674-C837-3211-C8EB500A405F}"/>
                </a:ext>
              </a:extLst>
            </p:cNvPr>
            <p:cNvSpPr/>
            <p:nvPr/>
          </p:nvSpPr>
          <p:spPr>
            <a:xfrm>
              <a:off x="5894549" y="3227591"/>
              <a:ext cx="426408" cy="426408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Straight Connector 6">
              <a:extLst>
                <a:ext uri="{FF2B5EF4-FFF2-40B4-BE49-F238E27FC236}">
                  <a16:creationId xmlns:a16="http://schemas.microsoft.com/office/drawing/2014/main" id="{27DB2D63-2742-434A-E600-20FBB1AB5F04}"/>
                </a:ext>
              </a:extLst>
            </p:cNvPr>
            <p:cNvSpPr/>
            <p:nvPr/>
          </p:nvSpPr>
          <p:spPr>
            <a:xfrm>
              <a:off x="5894549" y="3227591"/>
              <a:ext cx="42" cy="852816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3DB7938-0FC0-CF93-1AF1-901A8727DD60}"/>
                </a:ext>
              </a:extLst>
            </p:cNvPr>
            <p:cNvSpPr/>
            <p:nvPr/>
          </p:nvSpPr>
          <p:spPr>
            <a:xfrm>
              <a:off x="5894549" y="3654000"/>
              <a:ext cx="426408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t" anchorCtr="0">
              <a:noAutofit/>
            </a:bodyPr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 descr="A picture containing person, person, suit&#10;&#10;Description automatically generated">
              <a:extLst>
                <a:ext uri="{FF2B5EF4-FFF2-40B4-BE49-F238E27FC236}">
                  <a16:creationId xmlns:a16="http://schemas.microsoft.com/office/drawing/2014/main" id="{0FCC9689-ECE2-70FF-8579-1C1A61289D1C}"/>
                </a:ext>
              </a:extLst>
            </p:cNvPr>
            <p:cNvSpPr/>
            <p:nvPr/>
          </p:nvSpPr>
          <p:spPr>
            <a:xfrm>
              <a:off x="6321042" y="3227591"/>
              <a:ext cx="426408" cy="426408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Straight Connector 9">
              <a:extLst>
                <a:ext uri="{FF2B5EF4-FFF2-40B4-BE49-F238E27FC236}">
                  <a16:creationId xmlns:a16="http://schemas.microsoft.com/office/drawing/2014/main" id="{3C5B37B5-7564-8602-771F-3D71E776D090}"/>
                </a:ext>
              </a:extLst>
            </p:cNvPr>
            <p:cNvSpPr/>
            <p:nvPr/>
          </p:nvSpPr>
          <p:spPr>
            <a:xfrm>
              <a:off x="6321042" y="3227591"/>
              <a:ext cx="42" cy="852816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A4E0DD7-BA12-8863-918A-83824DC92F9E}"/>
                </a:ext>
              </a:extLst>
            </p:cNvPr>
            <p:cNvSpPr/>
            <p:nvPr/>
          </p:nvSpPr>
          <p:spPr>
            <a:xfrm>
              <a:off x="6321042" y="3654000"/>
              <a:ext cx="426408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t" anchorCtr="0">
              <a:noAutofit/>
            </a:bodyPr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59D70A-1123-0C5C-194F-D250AD525384}"/>
                </a:ext>
              </a:extLst>
            </p:cNvPr>
            <p:cNvSpPr/>
            <p:nvPr/>
          </p:nvSpPr>
          <p:spPr>
            <a:xfrm>
              <a:off x="6747536" y="3227591"/>
              <a:ext cx="426408" cy="426408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Straight Connector 12">
              <a:extLst>
                <a:ext uri="{FF2B5EF4-FFF2-40B4-BE49-F238E27FC236}">
                  <a16:creationId xmlns:a16="http://schemas.microsoft.com/office/drawing/2014/main" id="{CF1B355F-DD2B-B73A-B437-1F0778F0712D}"/>
                </a:ext>
              </a:extLst>
            </p:cNvPr>
            <p:cNvSpPr/>
            <p:nvPr/>
          </p:nvSpPr>
          <p:spPr>
            <a:xfrm>
              <a:off x="6747536" y="3227591"/>
              <a:ext cx="42" cy="852816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8C777E8-D8B6-23F9-AD40-40A68AAC9F90}"/>
                </a:ext>
              </a:extLst>
            </p:cNvPr>
            <p:cNvSpPr/>
            <p:nvPr/>
          </p:nvSpPr>
          <p:spPr>
            <a:xfrm>
              <a:off x="6747536" y="3654000"/>
              <a:ext cx="426408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t" anchorCtr="0">
              <a:noAutofit/>
            </a:bodyPr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Picture 29" descr="A group of people standing in a hallway&#10;&#10;Description automatically generated">
            <a:extLst>
              <a:ext uri="{FF2B5EF4-FFF2-40B4-BE49-F238E27FC236}">
                <a16:creationId xmlns:a16="http://schemas.microsoft.com/office/drawing/2014/main" id="{C8E553F9-11F8-2BD2-5330-0A667A1149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29152" r="24310" b="48034"/>
          <a:stretch/>
        </p:blipFill>
        <p:spPr>
          <a:xfrm>
            <a:off x="4509971" y="3498674"/>
            <a:ext cx="3028453" cy="1217403"/>
          </a:xfrm>
          <a:prstGeom prst="rect">
            <a:avLst/>
          </a:prstGeom>
        </p:spPr>
      </p:pic>
      <p:pic>
        <p:nvPicPr>
          <p:cNvPr id="448" name="Picture 44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727CB66-E2C7-FBB7-A433-5AE8974114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9" t="19201" r="8431" b="45482"/>
          <a:stretch/>
        </p:blipFill>
        <p:spPr>
          <a:xfrm>
            <a:off x="7813041" y="3470553"/>
            <a:ext cx="4103905" cy="1217403"/>
          </a:xfrm>
          <a:prstGeom prst="rect">
            <a:avLst/>
          </a:prstGeom>
        </p:spPr>
      </p:pic>
      <p:sp>
        <p:nvSpPr>
          <p:cNvPr id="449" name="TextBox 448">
            <a:extLst>
              <a:ext uri="{FF2B5EF4-FFF2-40B4-BE49-F238E27FC236}">
                <a16:creationId xmlns:a16="http://schemas.microsoft.com/office/drawing/2014/main" id="{B19DF4FD-E769-E3DA-4CA6-9E461DB43981}"/>
              </a:ext>
            </a:extLst>
          </p:cNvPr>
          <p:cNvSpPr txBox="1"/>
          <p:nvPr/>
        </p:nvSpPr>
        <p:spPr>
          <a:xfrm>
            <a:off x="5252044" y="6160277"/>
            <a:ext cx="1686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tterChirp"/>
                <a:ea typeface="+mn-ea"/>
                <a:cs typeface="+mn-cs"/>
              </a:rPr>
              <a:t>@mashproject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F37D9FAE-EF61-EB1E-F03C-FDE29AEC2333}"/>
              </a:ext>
            </a:extLst>
          </p:cNvPr>
          <p:cNvSpPr txBox="1"/>
          <p:nvPr/>
        </p:nvSpPr>
        <p:spPr>
          <a:xfrm>
            <a:off x="9337040" y="6241557"/>
            <a:ext cx="6116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tterChirp"/>
                <a:ea typeface="+mn-ea"/>
                <a:cs typeface="+mn-cs"/>
              </a:rPr>
              <a:t>@PSTRC_GM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B9F3A1D7-3F65-5B66-58FB-2EE5F0A1484D}"/>
              </a:ext>
            </a:extLst>
          </p:cNvPr>
          <p:cNvSpPr txBox="1"/>
          <p:nvPr/>
        </p:nvSpPr>
        <p:spPr>
          <a:xfrm>
            <a:off x="501752" y="6160277"/>
            <a:ext cx="7833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tterChirp"/>
                <a:ea typeface="ＭＳ Ｐゴシック" panose="020B0600070205080204" pitchFamily="34" charset="-128"/>
                <a:cs typeface="Calibri" panose="020F0502020204030204" pitchFamily="34" charset="0"/>
              </a:rPr>
              <a:t>@NCISH_UK</a:t>
            </a:r>
          </a:p>
        </p:txBody>
      </p:sp>
      <p:pic>
        <p:nvPicPr>
          <p:cNvPr id="454" name="Picture 5">
            <a:extLst>
              <a:ext uri="{FF2B5EF4-FFF2-40B4-BE49-F238E27FC236}">
                <a16:creationId xmlns:a16="http://schemas.microsoft.com/office/drawing/2014/main" id="{621D8E9C-5304-8F37-7DE9-8A05EADF82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332" y="4982807"/>
            <a:ext cx="1682548" cy="57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5" name="Picture 6">
            <a:extLst>
              <a:ext uri="{FF2B5EF4-FFF2-40B4-BE49-F238E27FC236}">
                <a16:creationId xmlns:a16="http://schemas.microsoft.com/office/drawing/2014/main" id="{91776A9F-23FB-B322-1FDF-70B711E7F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9" b="19114"/>
          <a:stretch/>
        </p:blipFill>
        <p:spPr bwMode="auto">
          <a:xfrm>
            <a:off x="5013602" y="4740413"/>
            <a:ext cx="2163020" cy="104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6" name="Picture 6" descr="National Institute for Health and Care Research logo | Homepage">
            <a:extLst>
              <a:ext uri="{FF2B5EF4-FFF2-40B4-BE49-F238E27FC236}">
                <a16:creationId xmlns:a16="http://schemas.microsoft.com/office/drawing/2014/main" id="{C1503FAC-9AD0-AF3A-38C5-E01CF0C3F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252" y="5129436"/>
            <a:ext cx="309562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301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Outline</a:t>
            </a:r>
            <a:r>
              <a:rPr lang="en-GB" sz="340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6EBAB-BA07-4CB3-B514-39CCD1A502CF}"/>
              </a:ext>
            </a:extLst>
          </p:cNvPr>
          <p:cNvSpPr txBox="1"/>
          <p:nvPr/>
        </p:nvSpPr>
        <p:spPr>
          <a:xfrm>
            <a:off x="4103087" y="1997839"/>
            <a:ext cx="470186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 time data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Vulnerable groups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Settings and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332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91342-73F5-A7B9-C9CB-2C0338AD9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534" y="0"/>
            <a:ext cx="6030931" cy="1056578"/>
          </a:xfrm>
        </p:spPr>
        <p:txBody>
          <a:bodyPr/>
          <a:lstStyle/>
          <a:p>
            <a:r>
              <a:rPr lang="en-GB" sz="3200" dirty="0"/>
              <a:t>Real time surveillance of suspected suicide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D9630-7BEF-C24D-51B6-5326F2D8C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77" y="1479593"/>
            <a:ext cx="2989800" cy="396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E110D5-8BC2-EF43-D587-CEB8A8D55612}"/>
              </a:ext>
            </a:extLst>
          </p:cNvPr>
          <p:cNvSpPr txBox="1"/>
          <p:nvPr/>
        </p:nvSpPr>
        <p:spPr>
          <a:xfrm>
            <a:off x="0" y="6457890"/>
            <a:ext cx="11958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Turnbull P, Ibrahim S, Tham SG, Rodway C, Kapur N, Appleby L. Can real-time surveillance systems of suspected suicide accurately reflect national suicide rates? Age-specific and sex-specific findings from the first two years of the COVID-19 pandemic in England: an observational study. BMJ Public Health. 2024 Mar 28;2(1).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C6413B-264C-6449-D1E4-764D0335F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297" y="1479592"/>
            <a:ext cx="8045118" cy="4113133"/>
          </a:xfrm>
          <a:prstGeom prst="rect">
            <a:avLst/>
          </a:prstGeom>
        </p:spPr>
      </p:pic>
      <p:pic>
        <p:nvPicPr>
          <p:cNvPr id="5" name="Picture 4" descr="A person with short dark hair wearing a floral shirt&#10;&#10;Description automatically generated">
            <a:extLst>
              <a:ext uri="{FF2B5EF4-FFF2-40B4-BE49-F238E27FC236}">
                <a16:creationId xmlns:a16="http://schemas.microsoft.com/office/drawing/2014/main" id="{AE8025D1-463F-862D-E9A9-BC9F5CD4B1C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777" y="4594876"/>
            <a:ext cx="1161243" cy="144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52468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E795F-EFF5-67BB-C66F-5F86DDC04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B5C97-03DD-87BC-221A-9E5F25ABB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148" y="0"/>
            <a:ext cx="7609840" cy="755552"/>
          </a:xfrm>
        </p:spPr>
        <p:txBody>
          <a:bodyPr/>
          <a:lstStyle/>
          <a:p>
            <a:r>
              <a:rPr lang="en-GB" sz="3200" dirty="0"/>
              <a:t>Real time surveillance of suspected suicide (</a:t>
            </a:r>
            <a:r>
              <a:rPr lang="en-GB" sz="3200" i="0" dirty="0">
                <a:effectLst/>
              </a:rPr>
              <a:t>2020 and 2021 by age groups)</a:t>
            </a:r>
            <a:endParaRPr lang="en-GB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665F78-C579-E5B3-84BF-2234A02A222E}"/>
              </a:ext>
            </a:extLst>
          </p:cNvPr>
          <p:cNvSpPr txBox="1"/>
          <p:nvPr/>
        </p:nvSpPr>
        <p:spPr>
          <a:xfrm>
            <a:off x="7318633" y="2607684"/>
            <a:ext cx="4998720" cy="1904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Rates were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lower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Apr–Dec 2020 in 25–44 year-olds 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in 2021 in 45–64 year-olds </a:t>
            </a:r>
            <a:b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43E36D-1546-9144-46E6-214C586384CB}"/>
              </a:ext>
            </a:extLst>
          </p:cNvPr>
          <p:cNvSpPr txBox="1"/>
          <p:nvPr/>
        </p:nvSpPr>
        <p:spPr>
          <a:xfrm>
            <a:off x="0" y="6457890"/>
            <a:ext cx="11958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Turnbull P, Ibrahim S, Tham SG, Rodway C, Kapur N, Appleby L. Can real-time surveillance systems of suspected suicide accurately reflect national suicide rates? Age-specific and sex-specific findings from the first two years of the COVID-19 pandemic in England: an observational study. BMJ Public Health. 2024 Mar 28;2(1).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D3048E-CA3E-4724-2E8F-4E0961301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6" y="1871329"/>
            <a:ext cx="7735268" cy="394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85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E795F-EFF5-67BB-C66F-5F86DDC04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B5C97-03DD-87BC-221A-9E5F25ABB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535" y="18607"/>
            <a:ext cx="5340929" cy="685800"/>
          </a:xfrm>
        </p:spPr>
        <p:txBody>
          <a:bodyPr/>
          <a:lstStyle/>
          <a:p>
            <a:r>
              <a:rPr lang="en-GB" sz="3200" dirty="0"/>
              <a:t>OHID national system of Real Time Surveillance</a:t>
            </a: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2D633145-1A71-1F6B-D722-07A65DF87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14497" b="3301"/>
          <a:stretch/>
        </p:blipFill>
        <p:spPr bwMode="auto">
          <a:xfrm>
            <a:off x="3429852" y="1278832"/>
            <a:ext cx="8501563" cy="521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0A3FCA-27CA-2DB5-793B-2A6B5ECAEA6D}"/>
              </a:ext>
            </a:extLst>
          </p:cNvPr>
          <p:cNvSpPr txBox="1"/>
          <p:nvPr/>
        </p:nvSpPr>
        <p:spPr>
          <a:xfrm>
            <a:off x="0" y="6605822"/>
            <a:ext cx="122937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www.gov.uk/government/statistics/near-to-real-time-suspected-suicide-surveillance-nrtsss-for-england/statistical-report-near-to-real-time-suspected-suicide-surveillance-nrtsss-for-england-for-the-15-months-to-august-2023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85" y="2464506"/>
            <a:ext cx="3505943" cy="172472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6952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64E9BCB-1EF5-9844-7174-C074922FB079}"/>
              </a:ext>
            </a:extLst>
          </p:cNvPr>
          <p:cNvSpPr txBox="1"/>
          <p:nvPr/>
        </p:nvSpPr>
        <p:spPr>
          <a:xfrm>
            <a:off x="2319284" y="0"/>
            <a:ext cx="7553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Emergency department presentations for self-poisoning, by drug type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2788857-3BAC-1111-EE64-81CADB1A22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9178547"/>
              </p:ext>
            </p:extLst>
          </p:nvPr>
        </p:nvGraphicFramePr>
        <p:xfrm>
          <a:off x="520550" y="1500496"/>
          <a:ext cx="10877551" cy="4762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2061429-8EFD-B8FD-9432-A510E7DC7275}"/>
              </a:ext>
            </a:extLst>
          </p:cNvPr>
          <p:cNvSpPr txBox="1"/>
          <p:nvPr/>
        </p:nvSpPr>
        <p:spPr>
          <a:xfrm>
            <a:off x="0" y="6611779"/>
            <a:ext cx="43877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Notes: Coding from January 2024 onwards is provisional and likely to be updated</a:t>
            </a:r>
          </a:p>
        </p:txBody>
      </p:sp>
    </p:spTree>
    <p:extLst>
      <p:ext uri="{BB962C8B-B14F-4D97-AF65-F5344CB8AC3E}">
        <p14:creationId xmlns:p14="http://schemas.microsoft.com/office/powerpoint/2010/main" val="2269175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Outline</a:t>
            </a:r>
            <a:r>
              <a:rPr lang="en-GB" sz="340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6EBAB-BA07-4CB3-B514-39CCD1A502CF}"/>
              </a:ext>
            </a:extLst>
          </p:cNvPr>
          <p:cNvSpPr txBox="1"/>
          <p:nvPr/>
        </p:nvSpPr>
        <p:spPr>
          <a:xfrm>
            <a:off x="4103087" y="1997839"/>
            <a:ext cx="455802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 time data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Vulnerable groups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Settings and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708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6F884-17C4-32F3-F92D-B33DCDE42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C0B620-DA3C-4A05-B745-0CF1F270FF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37" t="21746" r="2005"/>
          <a:stretch/>
        </p:blipFill>
        <p:spPr>
          <a:xfrm>
            <a:off x="9830169" y="4807616"/>
            <a:ext cx="1976094" cy="1715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DBD2AC-7D07-13D5-7578-A152AE454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Suicide after leaving the Armed Forces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1DBC41-4961-04B5-85A2-59C6CE9FB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54" y="1561861"/>
            <a:ext cx="3041160" cy="396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48C675-A0F8-F4D9-6B62-748A650E3085}"/>
              </a:ext>
            </a:extLst>
          </p:cNvPr>
          <p:cNvSpPr txBox="1"/>
          <p:nvPr/>
        </p:nvSpPr>
        <p:spPr>
          <a:xfrm>
            <a:off x="0" y="6611779"/>
            <a:ext cx="120404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Rodway C, Ibrahim S, Westhead J, </a:t>
            </a: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Bojanić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L, Turnbull P, Appleby L, Bacon A, Dale H, Harrison K, Kapur N. Suicide after leaving the UK Armed Forces 1996–2018: A cohort study. </a:t>
            </a:r>
            <a:r>
              <a:rPr kumimoji="0" lang="en-GB" sz="1000" b="0" i="0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PLoS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Medicine. 2023 Aug 8;20(8):e1004273.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33646B-0D84-BF35-C222-0089FCC04B06}"/>
              </a:ext>
            </a:extLst>
          </p:cNvPr>
          <p:cNvSpPr txBox="1"/>
          <p:nvPr/>
        </p:nvSpPr>
        <p:spPr>
          <a:xfrm>
            <a:off x="4689689" y="1720840"/>
            <a:ext cx="65754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databases of those who left the UK Armed Forces and people who died by suicide were linked to look at: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risk of suicide in veterans compared to the general population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factors associated with suicide after leaving the Armed Forces </a:t>
            </a:r>
          </a:p>
        </p:txBody>
      </p:sp>
      <p:pic>
        <p:nvPicPr>
          <p:cNvPr id="9" name="Picture 57">
            <a:extLst>
              <a:ext uri="{FF2B5EF4-FFF2-40B4-BE49-F238E27FC236}">
                <a16:creationId xmlns:a16="http://schemas.microsoft.com/office/drawing/2014/main" id="{250ABAC7-6876-5ED6-FF3D-57BEA36E2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t="8235" r="47586" b="50120"/>
          <a:stretch/>
        </p:blipFill>
        <p:spPr bwMode="auto">
          <a:xfrm>
            <a:off x="3268652" y="4500377"/>
            <a:ext cx="945931" cy="1450427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401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3.xml><?xml version="1.0" encoding="utf-8"?>
<a:theme xmlns:a="http://schemas.openxmlformats.org/drawingml/2006/main" name="1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4.xml><?xml version="1.0" encoding="utf-8"?>
<a:theme xmlns:a="http://schemas.openxmlformats.org/drawingml/2006/main" name="2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5.xml><?xml version="1.0" encoding="utf-8"?>
<a:theme xmlns:a="http://schemas.openxmlformats.org/drawingml/2006/main" name="1_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0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7.xml><?xml version="1.0" encoding="utf-8"?>
<a:theme xmlns:a="http://schemas.openxmlformats.org/drawingml/2006/main" name="3_Theme2">
  <a:themeElements>
    <a:clrScheme name="Custom 1">
      <a:dk1>
        <a:sysClr val="windowText" lastClr="000000"/>
      </a:dk1>
      <a:lt1>
        <a:sysClr val="window" lastClr="FFFFFF"/>
      </a:lt1>
      <a:dk2>
        <a:srgbClr val="27A2DB"/>
      </a:dk2>
      <a:lt2>
        <a:srgbClr val="E7E6E6"/>
      </a:lt2>
      <a:accent1>
        <a:srgbClr val="27A2D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8.xml><?xml version="1.0" encoding="utf-8"?>
<a:theme xmlns:a="http://schemas.openxmlformats.org/drawingml/2006/main" name="4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0b6fce-bd22-48c9-9c2a-050ff6d964a9">
      <Terms xmlns="http://schemas.microsoft.com/office/infopath/2007/PartnerControls"/>
    </lcf76f155ced4ddcb4097134ff3c332f>
    <TaxCatchAll xmlns="a8909ba7-2c5b-4737-8949-485c48a93818" xsi:nil="true"/>
    <SharedWithUsers xmlns="a8909ba7-2c5b-4737-8949-485c48a93818">
      <UserInfo>
        <DisplayName>Rebecca Lowe</DisplayName>
        <AccountId>12</AccountId>
        <AccountType/>
      </UserInfo>
      <UserInfo>
        <DisplayName>Jane Graney</DisplayName>
        <AccountId>29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9437FD8390540BA2006B7923868C9" ma:contentTypeVersion="14" ma:contentTypeDescription="Create a new document." ma:contentTypeScope="" ma:versionID="5fe4a4c308eb0b4b367d9052802ed482">
  <xsd:schema xmlns:xsd="http://www.w3.org/2001/XMLSchema" xmlns:xs="http://www.w3.org/2001/XMLSchema" xmlns:p="http://schemas.microsoft.com/office/2006/metadata/properties" xmlns:ns2="2e0b6fce-bd22-48c9-9c2a-050ff6d964a9" xmlns:ns3="a8909ba7-2c5b-4737-8949-485c48a93818" targetNamespace="http://schemas.microsoft.com/office/2006/metadata/properties" ma:root="true" ma:fieldsID="64f09ea720809d488102929f61dc1a07" ns2:_="" ns3:_="">
    <xsd:import namespace="2e0b6fce-bd22-48c9-9c2a-050ff6d964a9"/>
    <xsd:import namespace="a8909ba7-2c5b-4737-8949-485c48a938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b6fce-bd22-48c9-9c2a-050ff6d96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d63537c-d192-4dc4-bb87-a5632b1c76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09ba7-2c5b-4737-8949-485c48a9381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1d6adc2-9397-47fb-a83a-b68597780155}" ma:internalName="TaxCatchAll" ma:showField="CatchAllData" ma:web="a8909ba7-2c5b-4737-8949-485c48a938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590140-834A-410A-8969-7D50242CFF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D8AF75-D52C-4BAE-A436-E6AC9D0250AF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8909ba7-2c5b-4737-8949-485c48a93818"/>
    <ds:schemaRef ds:uri="http://schemas.openxmlformats.org/package/2006/metadata/core-properties"/>
    <ds:schemaRef ds:uri="2e0b6fce-bd22-48c9-9c2a-050ff6d964a9"/>
    <ds:schemaRef ds:uri="http://www.w3.org/XML/1998/namespace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683ADF4-02FF-4634-8B62-D178BC7F1C2C}">
  <ds:schemaRefs>
    <ds:schemaRef ds:uri="2e0b6fce-bd22-48c9-9c2a-050ff6d964a9"/>
    <ds:schemaRef ds:uri="a8909ba7-2c5b-4737-8949-485c48a938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1340</Words>
  <Application>Microsoft Office PowerPoint</Application>
  <PresentationFormat>Widescreen</PresentationFormat>
  <Paragraphs>124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Calibri</vt:lpstr>
      <vt:lpstr>Calibri </vt:lpstr>
      <vt:lpstr>Calibri Light</vt:lpstr>
      <vt:lpstr>Open Sans</vt:lpstr>
      <vt:lpstr>TwitterChirp</vt:lpstr>
      <vt:lpstr>Office Theme</vt:lpstr>
      <vt:lpstr>Theme2</vt:lpstr>
      <vt:lpstr>1_Theme2</vt:lpstr>
      <vt:lpstr>2_Theme2</vt:lpstr>
      <vt:lpstr>1_Custom Design</vt:lpstr>
      <vt:lpstr>30_Theme2</vt:lpstr>
      <vt:lpstr>3_Theme2</vt:lpstr>
      <vt:lpstr>4_Theme2</vt:lpstr>
      <vt:lpstr>PowerPoint Presentation</vt:lpstr>
      <vt:lpstr>Outline </vt:lpstr>
      <vt:lpstr>Outline </vt:lpstr>
      <vt:lpstr>Real time surveillance of suspected suicide</vt:lpstr>
      <vt:lpstr>Real time surveillance of suspected suicide (2020 and 2021 by age groups)</vt:lpstr>
      <vt:lpstr>OHID national system of Real Time Surveillance</vt:lpstr>
      <vt:lpstr>PowerPoint Presentation</vt:lpstr>
      <vt:lpstr>Outline </vt:lpstr>
      <vt:lpstr>Suicide after leaving the Armed Forces </vt:lpstr>
      <vt:lpstr>Suicide after leaving the Armed Forces </vt:lpstr>
      <vt:lpstr>Suicide after leaving the Armed Forces </vt:lpstr>
      <vt:lpstr>Suicide by middle aged men  </vt:lpstr>
      <vt:lpstr>Suicide by middle aged men</vt:lpstr>
      <vt:lpstr>Trends in eating disorders and self-harm among adolescents and young people </vt:lpstr>
      <vt:lpstr>Outline </vt:lpstr>
      <vt:lpstr>Social service utilisation and referrals among people seeking help following self-harm</vt:lpstr>
      <vt:lpstr>Self-harm and students</vt:lpstr>
      <vt:lpstr>New guidance for self-harm</vt:lpstr>
      <vt:lpstr>Psychiatric in-patient care in England: as safe as it can be? </vt:lpstr>
      <vt:lpstr>PowerPoint Presentation</vt:lpstr>
      <vt:lpstr>Outline </vt:lpstr>
      <vt:lpstr>PowerPoint Presentation</vt:lpstr>
      <vt:lpstr>Centre for Mental Health and Safety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Su-Gwan Tham</dc:creator>
  <cp:lastModifiedBy>Cathryn Rodway</cp:lastModifiedBy>
  <cp:revision>14</cp:revision>
  <dcterms:created xsi:type="dcterms:W3CDTF">2023-04-12T12:58:27Z</dcterms:created>
  <dcterms:modified xsi:type="dcterms:W3CDTF">2024-05-13T12:18:55Z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0x010100BB99437FD8390540BA2006B7923868C9</vt:lpwstr>
  </property>
  <property fmtid="{D5CDD505-2E9C-101B-9397-08002B2CF9AE}" pid="3" name="MediaServiceImageTags">
    <vt:lpwstr/>
  </property>
</Properties>
</file>