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2" r:id="rId6"/>
    <p:sldMasterId id="2147483697" r:id="rId7"/>
    <p:sldMasterId id="2147483702" r:id="rId8"/>
    <p:sldMasterId id="2147483829" r:id="rId9"/>
    <p:sldMasterId id="2147483833" r:id="rId10"/>
    <p:sldMasterId id="2147483854" r:id="rId11"/>
  </p:sldMasterIdLst>
  <p:notesMasterIdLst>
    <p:notesMasterId r:id="rId35"/>
  </p:notesMasterIdLst>
  <p:sldIdLst>
    <p:sldId id="1601" r:id="rId12"/>
    <p:sldId id="1609" r:id="rId13"/>
    <p:sldId id="1616" r:id="rId14"/>
    <p:sldId id="1581" r:id="rId15"/>
    <p:sldId id="1617" r:id="rId16"/>
    <p:sldId id="1618" r:id="rId17"/>
    <p:sldId id="1619" r:id="rId18"/>
    <p:sldId id="1620" r:id="rId19"/>
    <p:sldId id="1593" r:id="rId20"/>
    <p:sldId id="1586" r:id="rId21"/>
    <p:sldId id="1605" r:id="rId22"/>
    <p:sldId id="1582" r:id="rId23"/>
    <p:sldId id="1621" r:id="rId24"/>
    <p:sldId id="1587" r:id="rId25"/>
    <p:sldId id="1622" r:id="rId26"/>
    <p:sldId id="1583" r:id="rId27"/>
    <p:sldId id="1603" r:id="rId28"/>
    <p:sldId id="1589" r:id="rId29"/>
    <p:sldId id="1623" r:id="rId30"/>
    <p:sldId id="1592" r:id="rId31"/>
    <p:sldId id="1624" r:id="rId32"/>
    <p:sldId id="1611" r:id="rId33"/>
    <p:sldId id="159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F6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06156C-B3AB-09E6-1593-2B3F26025DF6}" v="50" dt="2024-05-13T12:14:20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ivemanchesterac-my.sharepoint.com/personal/caroline_v_clements_manchester_ac_uk/Documents/RTS%20poisoning%20cha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Paracetamol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'[RTS poisoning chart.xlsx]version 3'!$A$70:$A$88</c:f>
              <c:numCache>
                <c:formatCode>mmm\-yy</c:formatCode>
                <c:ptCount val="19"/>
                <c:pt idx="0">
                  <c:v>44805</c:v>
                </c:pt>
                <c:pt idx="1">
                  <c:v>44835</c:v>
                </c:pt>
                <c:pt idx="2">
                  <c:v>44866</c:v>
                </c:pt>
                <c:pt idx="3">
                  <c:v>44896</c:v>
                </c:pt>
                <c:pt idx="4">
                  <c:v>44927</c:v>
                </c:pt>
                <c:pt idx="5">
                  <c:v>44958</c:v>
                </c:pt>
                <c:pt idx="6">
                  <c:v>44986</c:v>
                </c:pt>
                <c:pt idx="7">
                  <c:v>45017</c:v>
                </c:pt>
                <c:pt idx="8">
                  <c:v>45047</c:v>
                </c:pt>
                <c:pt idx="9">
                  <c:v>45078</c:v>
                </c:pt>
                <c:pt idx="10">
                  <c:v>45108</c:v>
                </c:pt>
                <c:pt idx="11">
                  <c:v>45139</c:v>
                </c:pt>
                <c:pt idx="12">
                  <c:v>45170</c:v>
                </c:pt>
                <c:pt idx="13">
                  <c:v>45200</c:v>
                </c:pt>
                <c:pt idx="14">
                  <c:v>45231</c:v>
                </c:pt>
                <c:pt idx="15">
                  <c:v>45261</c:v>
                </c:pt>
                <c:pt idx="16">
                  <c:v>45292</c:v>
                </c:pt>
                <c:pt idx="17">
                  <c:v>45323</c:v>
                </c:pt>
                <c:pt idx="18">
                  <c:v>45352</c:v>
                </c:pt>
              </c:numCache>
            </c:numRef>
          </c:cat>
          <c:val>
            <c:numRef>
              <c:f>'[RTS poisoning chart.xlsx]version 3'!$B$70:$B$88</c:f>
              <c:numCache>
                <c:formatCode>General</c:formatCode>
                <c:ptCount val="19"/>
                <c:pt idx="0">
                  <c:v>33</c:v>
                </c:pt>
                <c:pt idx="1">
                  <c:v>36</c:v>
                </c:pt>
                <c:pt idx="2">
                  <c:v>46</c:v>
                </c:pt>
                <c:pt idx="3">
                  <c:v>41</c:v>
                </c:pt>
                <c:pt idx="4">
                  <c:v>49</c:v>
                </c:pt>
                <c:pt idx="5">
                  <c:v>37</c:v>
                </c:pt>
                <c:pt idx="6">
                  <c:v>42</c:v>
                </c:pt>
                <c:pt idx="7">
                  <c:v>42</c:v>
                </c:pt>
                <c:pt idx="8">
                  <c:v>34</c:v>
                </c:pt>
                <c:pt idx="9">
                  <c:v>43</c:v>
                </c:pt>
                <c:pt idx="10">
                  <c:v>40</c:v>
                </c:pt>
                <c:pt idx="11">
                  <c:v>40</c:v>
                </c:pt>
                <c:pt idx="12">
                  <c:v>27</c:v>
                </c:pt>
                <c:pt idx="13">
                  <c:v>34</c:v>
                </c:pt>
                <c:pt idx="14">
                  <c:v>32</c:v>
                </c:pt>
                <c:pt idx="15">
                  <c:v>29</c:v>
                </c:pt>
                <c:pt idx="16">
                  <c:v>48</c:v>
                </c:pt>
                <c:pt idx="17">
                  <c:v>25</c:v>
                </c:pt>
                <c:pt idx="18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90-425C-82BF-7A02E2644479}"/>
            </c:ext>
          </c:extLst>
        </c:ser>
        <c:ser>
          <c:idx val="2"/>
          <c:order val="1"/>
          <c:tx>
            <c:v>Nsaid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'[RTS poisoning chart.xlsx]version 3'!$A$70:$A$88</c:f>
              <c:numCache>
                <c:formatCode>mmm\-yy</c:formatCode>
                <c:ptCount val="19"/>
                <c:pt idx="0">
                  <c:v>44805</c:v>
                </c:pt>
                <c:pt idx="1">
                  <c:v>44835</c:v>
                </c:pt>
                <c:pt idx="2">
                  <c:v>44866</c:v>
                </c:pt>
                <c:pt idx="3">
                  <c:v>44896</c:v>
                </c:pt>
                <c:pt idx="4">
                  <c:v>44927</c:v>
                </c:pt>
                <c:pt idx="5">
                  <c:v>44958</c:v>
                </c:pt>
                <c:pt idx="6">
                  <c:v>44986</c:v>
                </c:pt>
                <c:pt idx="7">
                  <c:v>45017</c:v>
                </c:pt>
                <c:pt idx="8">
                  <c:v>45047</c:v>
                </c:pt>
                <c:pt idx="9">
                  <c:v>45078</c:v>
                </c:pt>
                <c:pt idx="10">
                  <c:v>45108</c:v>
                </c:pt>
                <c:pt idx="11">
                  <c:v>45139</c:v>
                </c:pt>
                <c:pt idx="12">
                  <c:v>45170</c:v>
                </c:pt>
                <c:pt idx="13">
                  <c:v>45200</c:v>
                </c:pt>
                <c:pt idx="14">
                  <c:v>45231</c:v>
                </c:pt>
                <c:pt idx="15">
                  <c:v>45261</c:v>
                </c:pt>
                <c:pt idx="16">
                  <c:v>45292</c:v>
                </c:pt>
                <c:pt idx="17">
                  <c:v>45323</c:v>
                </c:pt>
                <c:pt idx="18">
                  <c:v>45352</c:v>
                </c:pt>
              </c:numCache>
            </c:numRef>
          </c:cat>
          <c:val>
            <c:numRef>
              <c:f>'[RTS poisoning chart.xlsx]version 3'!$D$70:$D$88</c:f>
              <c:numCache>
                <c:formatCode>General</c:formatCode>
                <c:ptCount val="19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7</c:v>
                </c:pt>
                <c:pt idx="7">
                  <c:v>5</c:v>
                </c:pt>
                <c:pt idx="8">
                  <c:v>4</c:v>
                </c:pt>
                <c:pt idx="9">
                  <c:v>6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6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90-425C-82BF-7A02E2644479}"/>
            </c:ext>
          </c:extLst>
        </c:ser>
        <c:ser>
          <c:idx val="1"/>
          <c:order val="2"/>
          <c:tx>
            <c:v>Opiate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'[RTS poisoning chart.xlsx]version 3'!$A$70:$A$88</c:f>
              <c:numCache>
                <c:formatCode>mmm\-yy</c:formatCode>
                <c:ptCount val="19"/>
                <c:pt idx="0">
                  <c:v>44805</c:v>
                </c:pt>
                <c:pt idx="1">
                  <c:v>44835</c:v>
                </c:pt>
                <c:pt idx="2">
                  <c:v>44866</c:v>
                </c:pt>
                <c:pt idx="3">
                  <c:v>44896</c:v>
                </c:pt>
                <c:pt idx="4">
                  <c:v>44927</c:v>
                </c:pt>
                <c:pt idx="5">
                  <c:v>44958</c:v>
                </c:pt>
                <c:pt idx="6">
                  <c:v>44986</c:v>
                </c:pt>
                <c:pt idx="7">
                  <c:v>45017</c:v>
                </c:pt>
                <c:pt idx="8">
                  <c:v>45047</c:v>
                </c:pt>
                <c:pt idx="9">
                  <c:v>45078</c:v>
                </c:pt>
                <c:pt idx="10">
                  <c:v>45108</c:v>
                </c:pt>
                <c:pt idx="11">
                  <c:v>45139</c:v>
                </c:pt>
                <c:pt idx="12">
                  <c:v>45170</c:v>
                </c:pt>
                <c:pt idx="13">
                  <c:v>45200</c:v>
                </c:pt>
                <c:pt idx="14">
                  <c:v>45231</c:v>
                </c:pt>
                <c:pt idx="15">
                  <c:v>45261</c:v>
                </c:pt>
                <c:pt idx="16">
                  <c:v>45292</c:v>
                </c:pt>
                <c:pt idx="17">
                  <c:v>45323</c:v>
                </c:pt>
                <c:pt idx="18">
                  <c:v>45352</c:v>
                </c:pt>
              </c:numCache>
            </c:numRef>
          </c:cat>
          <c:val>
            <c:numRef>
              <c:f>'[RTS poisoning chart.xlsx]version 3'!$C$70:$C$88</c:f>
              <c:numCache>
                <c:formatCode>General</c:formatCode>
                <c:ptCount val="19"/>
                <c:pt idx="0">
                  <c:v>5</c:v>
                </c:pt>
                <c:pt idx="1">
                  <c:v>17</c:v>
                </c:pt>
                <c:pt idx="2">
                  <c:v>17</c:v>
                </c:pt>
                <c:pt idx="3">
                  <c:v>14</c:v>
                </c:pt>
                <c:pt idx="4">
                  <c:v>17</c:v>
                </c:pt>
                <c:pt idx="5">
                  <c:v>16</c:v>
                </c:pt>
                <c:pt idx="6">
                  <c:v>15</c:v>
                </c:pt>
                <c:pt idx="7">
                  <c:v>13</c:v>
                </c:pt>
                <c:pt idx="8">
                  <c:v>14</c:v>
                </c:pt>
                <c:pt idx="9">
                  <c:v>13</c:v>
                </c:pt>
                <c:pt idx="10">
                  <c:v>15</c:v>
                </c:pt>
                <c:pt idx="11">
                  <c:v>12</c:v>
                </c:pt>
                <c:pt idx="12">
                  <c:v>7</c:v>
                </c:pt>
                <c:pt idx="13">
                  <c:v>10</c:v>
                </c:pt>
                <c:pt idx="14">
                  <c:v>5</c:v>
                </c:pt>
                <c:pt idx="15">
                  <c:v>17</c:v>
                </c:pt>
                <c:pt idx="16">
                  <c:v>16</c:v>
                </c:pt>
                <c:pt idx="17">
                  <c:v>5</c:v>
                </c:pt>
                <c:pt idx="1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90-425C-82BF-7A02E2644479}"/>
            </c:ext>
          </c:extLst>
        </c:ser>
        <c:ser>
          <c:idx val="4"/>
          <c:order val="3"/>
          <c:tx>
            <c:v>Sedative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'[RTS poisoning chart.xlsx]version 3'!$A$70:$A$88</c:f>
              <c:numCache>
                <c:formatCode>mmm\-yy</c:formatCode>
                <c:ptCount val="19"/>
                <c:pt idx="0">
                  <c:v>44805</c:v>
                </c:pt>
                <c:pt idx="1">
                  <c:v>44835</c:v>
                </c:pt>
                <c:pt idx="2">
                  <c:v>44866</c:v>
                </c:pt>
                <c:pt idx="3">
                  <c:v>44896</c:v>
                </c:pt>
                <c:pt idx="4">
                  <c:v>44927</c:v>
                </c:pt>
                <c:pt idx="5">
                  <c:v>44958</c:v>
                </c:pt>
                <c:pt idx="6">
                  <c:v>44986</c:v>
                </c:pt>
                <c:pt idx="7">
                  <c:v>45017</c:v>
                </c:pt>
                <c:pt idx="8">
                  <c:v>45047</c:v>
                </c:pt>
                <c:pt idx="9">
                  <c:v>45078</c:v>
                </c:pt>
                <c:pt idx="10">
                  <c:v>45108</c:v>
                </c:pt>
                <c:pt idx="11">
                  <c:v>45139</c:v>
                </c:pt>
                <c:pt idx="12">
                  <c:v>45170</c:v>
                </c:pt>
                <c:pt idx="13">
                  <c:v>45200</c:v>
                </c:pt>
                <c:pt idx="14">
                  <c:v>45231</c:v>
                </c:pt>
                <c:pt idx="15">
                  <c:v>45261</c:v>
                </c:pt>
                <c:pt idx="16">
                  <c:v>45292</c:v>
                </c:pt>
                <c:pt idx="17">
                  <c:v>45323</c:v>
                </c:pt>
                <c:pt idx="18">
                  <c:v>45352</c:v>
                </c:pt>
              </c:numCache>
            </c:numRef>
          </c:cat>
          <c:val>
            <c:numRef>
              <c:f>'[RTS poisoning chart.xlsx]version 3'!$E$70:$E$88</c:f>
              <c:numCache>
                <c:formatCode>General</c:formatCode>
                <c:ptCount val="19"/>
                <c:pt idx="0">
                  <c:v>9</c:v>
                </c:pt>
                <c:pt idx="1">
                  <c:v>10</c:v>
                </c:pt>
                <c:pt idx="2">
                  <c:v>23</c:v>
                </c:pt>
                <c:pt idx="3">
                  <c:v>24</c:v>
                </c:pt>
                <c:pt idx="4">
                  <c:v>22</c:v>
                </c:pt>
                <c:pt idx="5">
                  <c:v>15</c:v>
                </c:pt>
                <c:pt idx="6">
                  <c:v>17</c:v>
                </c:pt>
                <c:pt idx="7">
                  <c:v>21</c:v>
                </c:pt>
                <c:pt idx="8">
                  <c:v>18</c:v>
                </c:pt>
                <c:pt idx="9">
                  <c:v>16</c:v>
                </c:pt>
                <c:pt idx="10">
                  <c:v>19</c:v>
                </c:pt>
                <c:pt idx="11">
                  <c:v>23</c:v>
                </c:pt>
                <c:pt idx="12">
                  <c:v>16</c:v>
                </c:pt>
                <c:pt idx="13">
                  <c:v>7</c:v>
                </c:pt>
                <c:pt idx="14">
                  <c:v>10</c:v>
                </c:pt>
                <c:pt idx="15">
                  <c:v>18</c:v>
                </c:pt>
                <c:pt idx="16">
                  <c:v>8</c:v>
                </c:pt>
                <c:pt idx="17">
                  <c:v>5</c:v>
                </c:pt>
                <c:pt idx="1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90-425C-82BF-7A02E2644479}"/>
            </c:ext>
          </c:extLst>
        </c:ser>
        <c:ser>
          <c:idx val="3"/>
          <c:order val="4"/>
          <c:tx>
            <c:v>Antidepressant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'[RTS poisoning chart.xlsx]version 3'!$A$70:$A$88</c:f>
              <c:numCache>
                <c:formatCode>mmm\-yy</c:formatCode>
                <c:ptCount val="19"/>
                <c:pt idx="0">
                  <c:v>44805</c:v>
                </c:pt>
                <c:pt idx="1">
                  <c:v>44835</c:v>
                </c:pt>
                <c:pt idx="2">
                  <c:v>44866</c:v>
                </c:pt>
                <c:pt idx="3">
                  <c:v>44896</c:v>
                </c:pt>
                <c:pt idx="4">
                  <c:v>44927</c:v>
                </c:pt>
                <c:pt idx="5">
                  <c:v>44958</c:v>
                </c:pt>
                <c:pt idx="6">
                  <c:v>44986</c:v>
                </c:pt>
                <c:pt idx="7">
                  <c:v>45017</c:v>
                </c:pt>
                <c:pt idx="8">
                  <c:v>45047</c:v>
                </c:pt>
                <c:pt idx="9">
                  <c:v>45078</c:v>
                </c:pt>
                <c:pt idx="10">
                  <c:v>45108</c:v>
                </c:pt>
                <c:pt idx="11">
                  <c:v>45139</c:v>
                </c:pt>
                <c:pt idx="12">
                  <c:v>45170</c:v>
                </c:pt>
                <c:pt idx="13">
                  <c:v>45200</c:v>
                </c:pt>
                <c:pt idx="14">
                  <c:v>45231</c:v>
                </c:pt>
                <c:pt idx="15">
                  <c:v>45261</c:v>
                </c:pt>
                <c:pt idx="16">
                  <c:v>45292</c:v>
                </c:pt>
                <c:pt idx="17">
                  <c:v>45323</c:v>
                </c:pt>
                <c:pt idx="18">
                  <c:v>45352</c:v>
                </c:pt>
              </c:numCache>
            </c:numRef>
          </c:cat>
          <c:val>
            <c:numRef>
              <c:f>'[RTS poisoning chart.xlsx]version 3'!$F$70:$F$88</c:f>
              <c:numCache>
                <c:formatCode>General</c:formatCode>
                <c:ptCount val="19"/>
                <c:pt idx="0">
                  <c:v>17</c:v>
                </c:pt>
                <c:pt idx="1">
                  <c:v>21</c:v>
                </c:pt>
                <c:pt idx="2">
                  <c:v>30</c:v>
                </c:pt>
                <c:pt idx="3">
                  <c:v>16</c:v>
                </c:pt>
                <c:pt idx="4">
                  <c:v>19</c:v>
                </c:pt>
                <c:pt idx="5">
                  <c:v>24</c:v>
                </c:pt>
                <c:pt idx="6">
                  <c:v>22</c:v>
                </c:pt>
                <c:pt idx="7">
                  <c:v>22</c:v>
                </c:pt>
                <c:pt idx="8">
                  <c:v>18</c:v>
                </c:pt>
                <c:pt idx="9">
                  <c:v>13</c:v>
                </c:pt>
                <c:pt idx="10">
                  <c:v>20</c:v>
                </c:pt>
                <c:pt idx="11">
                  <c:v>21</c:v>
                </c:pt>
                <c:pt idx="12">
                  <c:v>24</c:v>
                </c:pt>
                <c:pt idx="13">
                  <c:v>26</c:v>
                </c:pt>
                <c:pt idx="14">
                  <c:v>20</c:v>
                </c:pt>
                <c:pt idx="15">
                  <c:v>15</c:v>
                </c:pt>
                <c:pt idx="16">
                  <c:v>15</c:v>
                </c:pt>
                <c:pt idx="17">
                  <c:v>12</c:v>
                </c:pt>
                <c:pt idx="18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0-425C-82BF-7A02E2644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64026912"/>
        <c:axId val="664030152"/>
      </c:barChart>
      <c:dateAx>
        <c:axId val="6640269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Month/Year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4030152"/>
        <c:crosses val="autoZero"/>
        <c:auto val="1"/>
        <c:lblOffset val="100"/>
        <c:baseTimeUnit val="months"/>
      </c:dateAx>
      <c:valAx>
        <c:axId val="664030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N self-harm presentations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402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2497042621332"/>
          <c:y val="3.1757560288438326E-2"/>
          <c:w val="0.86111704283740831"/>
          <c:h val="0.760726615190402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spPr>
            <a:ln w="28536" cap="rnd">
              <a:solidFill>
                <a:srgbClr val="BD0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BD0000"/>
              </a:solidFill>
              <a:ln w="9512">
                <a:solidFill>
                  <a:srgbClr val="BD0000"/>
                </a:solidFill>
              </a:ln>
              <a:effectLst/>
            </c:spPr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1.24</c:v>
                </c:pt>
                <c:pt idx="1">
                  <c:v>1.19</c:v>
                </c:pt>
                <c:pt idx="2">
                  <c:v>1.43</c:v>
                </c:pt>
                <c:pt idx="3">
                  <c:v>1.29</c:v>
                </c:pt>
                <c:pt idx="4">
                  <c:v>1.33</c:v>
                </c:pt>
                <c:pt idx="5">
                  <c:v>1.04</c:v>
                </c:pt>
                <c:pt idx="6">
                  <c:v>1.18</c:v>
                </c:pt>
                <c:pt idx="7">
                  <c:v>0.87</c:v>
                </c:pt>
                <c:pt idx="8">
                  <c:v>0.71</c:v>
                </c:pt>
                <c:pt idx="9">
                  <c:v>0.71</c:v>
                </c:pt>
                <c:pt idx="10">
                  <c:v>0.74</c:v>
                </c:pt>
                <c:pt idx="11">
                  <c:v>0.81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D-404C-BEFE-C540BB9BDC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36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00B050"/>
              </a:solidFill>
              <a:ln w="9512">
                <a:solidFill>
                  <a:srgbClr val="00B050"/>
                </a:solidFill>
              </a:ln>
              <a:effectLst/>
            </c:spPr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1.54</c:v>
                </c:pt>
                <c:pt idx="1">
                  <c:v>1.32</c:v>
                </c:pt>
                <c:pt idx="2">
                  <c:v>1.49</c:v>
                </c:pt>
                <c:pt idx="3">
                  <c:v>1.31</c:v>
                </c:pt>
                <c:pt idx="4">
                  <c:v>1.66</c:v>
                </c:pt>
                <c:pt idx="5">
                  <c:v>1.01</c:v>
                </c:pt>
                <c:pt idx="6">
                  <c:v>1.06</c:v>
                </c:pt>
                <c:pt idx="7">
                  <c:v>0.77</c:v>
                </c:pt>
                <c:pt idx="8">
                  <c:v>0.63</c:v>
                </c:pt>
                <c:pt idx="9">
                  <c:v>0.64</c:v>
                </c:pt>
                <c:pt idx="10">
                  <c:v>0.85</c:v>
                </c:pt>
                <c:pt idx="11">
                  <c:v>0.72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D-404C-BEFE-C540BB9BDC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36" cap="rnd">
              <a:solidFill>
                <a:srgbClr val="4BC5F4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rgbClr val="4BC5F4"/>
              </a:solidFill>
              <a:ln w="25366">
                <a:solidFill>
                  <a:srgbClr val="4BC5F4"/>
                </a:solidFill>
              </a:ln>
              <a:effectLst/>
            </c:spPr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0.86</c:v>
                </c:pt>
                <c:pt idx="1">
                  <c:v>1.02</c:v>
                </c:pt>
                <c:pt idx="2">
                  <c:v>1.33</c:v>
                </c:pt>
                <c:pt idx="3">
                  <c:v>1.25</c:v>
                </c:pt>
                <c:pt idx="4">
                  <c:v>0.87</c:v>
                </c:pt>
                <c:pt idx="5">
                  <c:v>1.04</c:v>
                </c:pt>
                <c:pt idx="6">
                  <c:v>1.37</c:v>
                </c:pt>
                <c:pt idx="7">
                  <c:v>1.03</c:v>
                </c:pt>
                <c:pt idx="8">
                  <c:v>0.85</c:v>
                </c:pt>
                <c:pt idx="9">
                  <c:v>0.82</c:v>
                </c:pt>
                <c:pt idx="10">
                  <c:v>0.55000000000000004</c:v>
                </c:pt>
                <c:pt idx="11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CD-404C-BEFE-C540BB9BD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432312"/>
        <c:axId val="1"/>
      </c:lineChart>
      <c:catAx>
        <c:axId val="210432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600">
                    <a:solidFill>
                      <a:schemeClr val="tx1"/>
                    </a:solidFill>
                  </a:rPr>
                  <a:t>Year of death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12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600">
                    <a:solidFill>
                      <a:schemeClr val="tx1"/>
                    </a:solidFill>
                  </a:rPr>
                  <a:t>In-patient rate per 100,000 bed days</a:t>
                </a:r>
              </a:p>
            </c:rich>
          </c:tx>
          <c:layout>
            <c:manualLayout>
              <c:xMode val="edge"/>
              <c:yMode val="edge"/>
              <c:x val="1.693985259336685E-2"/>
              <c:y val="0.1353700787401574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432312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.60833926216075784"/>
          <c:y val="5.9370383344248316E-2"/>
          <c:w val="0.33906884101416257"/>
          <c:h val="5.28144910319478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9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2865E3-A974-482C-B9EC-FB4C70CC3627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0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152B-360D-E080-F03C-61797DF5C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43304-24DE-46B4-9740-35AE446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C526-9878-0216-F983-BC7D39B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504-C266-C275-D087-20CE07D2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E006-B54C-C11B-30CC-DF360F65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6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1541-CD64-F1EC-3CE1-80271C61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9A90-0CD4-335B-E03A-78C436C5B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C5CFE-3273-9B67-53C0-FDB81A18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DBAF-BBA4-5E6A-FAF0-BB40A793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413D0-49CE-7704-8BE1-813FE527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0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367DD-239F-4316-BB3D-18FDF1519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21E0-6695-017D-3EAB-56B8123E0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9259-693E-9A40-8594-DE934EF67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CE29B-7A5A-71F0-C7F0-3788EC5F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1644-C17E-0BEB-1D93-ADE3FB94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4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30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37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144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CC742-0B51-47B3-BCF8-AC729F7C6200}" type="datetimeFigureOut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13/05/2024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796AF-E594-4100-BA6D-70F4CD9ED163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4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7059-BAFC-CF1F-F834-A6F99BBD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92641-3401-9195-F47D-2BE69C510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08B18-9D69-0A1C-D88E-5D7C24FB8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CA2F2-FE2D-FBB2-9943-FDE0A7DC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852E-89DD-06CA-BBE0-BC8787C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6EF5-FFDA-A2B9-361A-F1F838F9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4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5B4F-45FD-8584-98F7-B48434B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26F5-60F5-9B5F-2AB5-E7D9D91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DB84-DCF9-70B5-2B3E-D753FC941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69E05-56B5-0A60-927D-2DA68407A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1CA76-0551-3261-85C8-E287C5F9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D22CF-1E91-837D-B755-2B69D0DA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91A53-AD80-0247-899A-FBE7BC3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805E2-F40A-C493-7895-13CDE03D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5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1004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6859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01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14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1682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899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840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0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55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023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244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004E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693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044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571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619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4636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527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0199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9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088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65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7020813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3239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31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977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7993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5739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908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76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7F90-2D93-F132-69FA-06067164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B227-997C-2574-B67B-694BC26A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5CAC7-34CC-F413-6BFD-894447CB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D946C-8582-F1F6-C887-99B2F64E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1D8-BAC7-DEF7-A61C-2E4680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4027C-F894-1306-DB67-DC4E8C6A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888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2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83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6759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0363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0110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814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879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580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12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12965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97A3-96F3-03DE-86CD-3FFC7435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6AE8F-D341-1255-1D80-E375EECF1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5F9E6-82B9-4F89-F4E9-8495B490C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ABA8A-55C5-9FB1-EDA3-BEED502C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CCAC5-4A05-BBF5-EB17-E711C7B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5AC1-4C61-A60E-E4E4-32EC0E07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455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701588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11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198F7-7E99-BD6A-7BC6-A642629B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AACCC-D4B7-23F6-DE4C-F80C931D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9B26-90BC-0D88-34D4-EE1F68CE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981EC-65CD-CAED-3AEF-DDE41B10E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A036-59EC-2D2C-5D41-FCEDEC866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9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826" r:id="rId18"/>
    <p:sldLayoutId id="214748368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82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37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52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2" r:id="rId17"/>
    <p:sldLayoutId id="214748385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0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red circle&#10;&#10;Description automatically generated">
            <a:extLst>
              <a:ext uri="{FF2B5EF4-FFF2-40B4-BE49-F238E27FC236}">
                <a16:creationId xmlns:a16="http://schemas.microsoft.com/office/drawing/2014/main" id="{BF8F746E-25FE-F48D-0BD5-5B6DEE260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7" b="18068"/>
          <a:stretch/>
        </p:blipFill>
        <p:spPr>
          <a:xfrm>
            <a:off x="0" y="0"/>
            <a:ext cx="12355436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D6B5A-544A-C317-C5EB-E1F59E3D1AE1}"/>
              </a:ext>
            </a:extLst>
          </p:cNvPr>
          <p:cNvSpPr txBox="1"/>
          <p:nvPr/>
        </p:nvSpPr>
        <p:spPr>
          <a:xfrm>
            <a:off x="354302" y="2235125"/>
            <a:ext cx="9324557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Recent research findings from the Centre for Mental Health and Safety</a:t>
            </a:r>
            <a:endParaRPr kumimoji="0" lang="en-GB" alt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DB6FA4-0AB5-5CAF-C461-97B51846ED70}"/>
              </a:ext>
            </a:extLst>
          </p:cNvPr>
          <p:cNvSpPr txBox="1"/>
          <p:nvPr/>
        </p:nvSpPr>
        <p:spPr>
          <a:xfrm>
            <a:off x="354302" y="4500396"/>
            <a:ext cx="617990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Professor Nav Kapur</a:t>
            </a: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839B418-8A13-5A7F-E9E5-C7D93EF79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30" y="6216633"/>
            <a:ext cx="2482170" cy="5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29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8F57-F049-80DC-0922-0F440E884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31FED-6785-4DAA-1BDB-4811D5D2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Suicide after leaving the Armed Forces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389518-80EF-53EC-9957-753D1848C85E}"/>
              </a:ext>
            </a:extLst>
          </p:cNvPr>
          <p:cNvSpPr txBox="1"/>
          <p:nvPr/>
        </p:nvSpPr>
        <p:spPr>
          <a:xfrm>
            <a:off x="0" y="6585471"/>
            <a:ext cx="12040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Rodway C, Ibrahim S, Westhead J,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Bojanić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L, Turnbull P, Appleby L, Bacon A, Dale H, Harrison K, Kapur N. Suicide after leaving the UK Armed Forces 1996–2018: A cohort study.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Medicine. 2023 Aug 8;20(8):e1004273.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69DF6-AA20-A5D3-29E4-ECB77970ADEC}"/>
              </a:ext>
            </a:extLst>
          </p:cNvPr>
          <p:cNvSpPr txBox="1"/>
          <p:nvPr/>
        </p:nvSpPr>
        <p:spPr>
          <a:xfrm>
            <a:off x="259792" y="1694629"/>
            <a:ext cx="264895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Overall, veterans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increased risk of suicide compared to the general population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Younger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people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be a vulnerable group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59"/>
          <a:stretch/>
        </p:blipFill>
        <p:spPr>
          <a:xfrm>
            <a:off x="2899864" y="1605910"/>
            <a:ext cx="9129106" cy="43432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31692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8F57-F049-80DC-0922-0F440E884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31FED-6785-4DAA-1BDB-4811D5D2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Suicide after leaving the Armed Forces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389518-80EF-53EC-9957-753D1848C85E}"/>
              </a:ext>
            </a:extLst>
          </p:cNvPr>
          <p:cNvSpPr txBox="1"/>
          <p:nvPr/>
        </p:nvSpPr>
        <p:spPr>
          <a:xfrm>
            <a:off x="0" y="6585471"/>
            <a:ext cx="12040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Rodway C, Ibrahim S, Westhead J,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Bojanić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L, Turnbull P, Appleby L, Bacon A, Dale H, Harrison K, Kapur N. Suicide after leaving the UK Armed Forces 1996–2018: A cohort study.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Medicine. 2023 Aug 8;20(8):e1004273.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C8269F-98C2-7CA2-7046-59F5F62F10DD}"/>
              </a:ext>
            </a:extLst>
          </p:cNvPr>
          <p:cNvSpPr txBox="1"/>
          <p:nvPr/>
        </p:nvSpPr>
        <p:spPr>
          <a:xfrm>
            <a:off x="340242" y="1383432"/>
            <a:ext cx="10526554" cy="2828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factors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Army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Length of service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 than 10 years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Discharged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between the ages of 16 and 34 years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Being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untrained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discharge,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leaving services involuntarily </a:t>
            </a:r>
          </a:p>
        </p:txBody>
      </p:sp>
      <p:pic>
        <p:nvPicPr>
          <p:cNvPr id="11" name="Picture 10" descr="A person wearing a helmet&#10;&#10;Description automatically generated">
            <a:extLst>
              <a:ext uri="{FF2B5EF4-FFF2-40B4-BE49-F238E27FC236}">
                <a16:creationId xmlns:a16="http://schemas.microsoft.com/office/drawing/2014/main" id="{49D0E29B-A9C0-D1EB-0EAE-8AAAF2CD50B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224" y="1485391"/>
            <a:ext cx="1080000" cy="1080000"/>
          </a:xfrm>
          <a:prstGeom prst="rect">
            <a:avLst/>
          </a:prstGeom>
        </p:spPr>
      </p:pic>
      <p:pic>
        <p:nvPicPr>
          <p:cNvPr id="13" name="Picture 12" descr="A group of bottles of alcohol&#10;&#10;Description automatically generated">
            <a:extLst>
              <a:ext uri="{FF2B5EF4-FFF2-40B4-BE49-F238E27FC236}">
                <a16:creationId xmlns:a16="http://schemas.microsoft.com/office/drawing/2014/main" id="{DBE6F786-954E-D935-8015-A6442765C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224" y="4844661"/>
            <a:ext cx="1080000" cy="1080000"/>
          </a:xfrm>
          <a:prstGeom prst="rect">
            <a:avLst/>
          </a:prstGeom>
        </p:spPr>
      </p:pic>
      <p:pic>
        <p:nvPicPr>
          <p:cNvPr id="15" name="Picture 14" descr="A hand holding a house&#10;&#10;Description automatically generated">
            <a:extLst>
              <a:ext uri="{FF2B5EF4-FFF2-40B4-BE49-F238E27FC236}">
                <a16:creationId xmlns:a16="http://schemas.microsoft.com/office/drawing/2014/main" id="{A1B5C6DE-75CD-B386-EC52-505097175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224" y="3131579"/>
            <a:ext cx="1080000" cy="10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169DF6-AA20-A5D3-29E4-ECB77970ADEC}"/>
              </a:ext>
            </a:extLst>
          </p:cNvPr>
          <p:cNvSpPr txBox="1"/>
          <p:nvPr/>
        </p:nvSpPr>
        <p:spPr>
          <a:xfrm>
            <a:off x="680484" y="4896789"/>
            <a:ext cx="81658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Focus on young veterans but others as well. 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Tackle wider factors e.g.,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self-harm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alcohol and drug misuse, social support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18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0F01-5D0A-CD6C-639B-AE694C7B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1E2B-5468-3AF5-AF2D-9288734B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Suicide by middle aged men </a:t>
            </a:r>
            <a:br>
              <a:rPr lang="en-GB"/>
            </a:b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FF34E-74DA-04CE-0E98-9367ED969417}"/>
              </a:ext>
            </a:extLst>
          </p:cNvPr>
          <p:cNvSpPr txBox="1"/>
          <p:nvPr/>
        </p:nvSpPr>
        <p:spPr>
          <a:xfrm>
            <a:off x="1" y="6457890"/>
            <a:ext cx="12191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Graney J, Ibrahim S, Tham SG, Turnbull P, Appleby L, Kapur N, Rodway C. Antecedents and service contact in an observational study of 242 suicide deaths in middle-aged men in England, Scotland and Wales, 2017. BMJ Public Health. 2024 Jan 1;2(1).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9A77E8-1D76-BF80-64A3-4941E70B1FD1}"/>
              </a:ext>
            </a:extLst>
          </p:cNvPr>
          <p:cNvSpPr txBox="1"/>
          <p:nvPr/>
        </p:nvSpPr>
        <p:spPr>
          <a:xfrm>
            <a:off x="6214242" y="1424225"/>
            <a:ext cx="4428949" cy="2828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 detailed examination of suicide by men aged 40-54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High rates of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economic adversity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physical ill-health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alcohol/drugs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AF24EA-68B9-394A-BF08-05413706BEB2}"/>
              </a:ext>
            </a:extLst>
          </p:cNvPr>
          <p:cNvSpPr txBox="1"/>
          <p:nvPr/>
        </p:nvSpPr>
        <p:spPr>
          <a:xfrm>
            <a:off x="6214242" y="4595083"/>
            <a:ext cx="5630428" cy="1520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Most middle-aged men had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recent contact with services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Too simplistic to say men don’t seek help</a:t>
            </a:r>
          </a:p>
        </p:txBody>
      </p:sp>
      <p:pic>
        <p:nvPicPr>
          <p:cNvPr id="7" name="Picture 6" descr="A poster of a health care report&#10;&#10;Description automatically generated with medium confidence">
            <a:extLst>
              <a:ext uri="{FF2B5EF4-FFF2-40B4-BE49-F238E27FC236}">
                <a16:creationId xmlns:a16="http://schemas.microsoft.com/office/drawing/2014/main" id="{02AEA69A-9878-AD8A-7131-11AC4E3D3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3" y="1286430"/>
            <a:ext cx="2368040" cy="396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097824-1CC0-34CE-C7DC-B5D69223B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546" y="2296159"/>
            <a:ext cx="2988000" cy="396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57">
            <a:extLst>
              <a:ext uri="{FF2B5EF4-FFF2-40B4-BE49-F238E27FC236}">
                <a16:creationId xmlns:a16="http://schemas.microsoft.com/office/drawing/2014/main" id="{7A4B1568-BB04-A63D-FFF0-05BEDE6B1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6" t="20874" r="33966" b="44663"/>
          <a:stretch/>
        </p:blipFill>
        <p:spPr bwMode="auto">
          <a:xfrm>
            <a:off x="4544898" y="5055830"/>
            <a:ext cx="809296" cy="1200329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09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52CAB-DFBE-F1CB-0368-0D51B3AD1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a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8E54ED76-22B0-664A-6034-BAAC0C371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t="15350" r="5239" b="4306"/>
          <a:stretch/>
        </p:blipFill>
        <p:spPr>
          <a:xfrm>
            <a:off x="376790" y="1371600"/>
            <a:ext cx="10697019" cy="5207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C8B7F4-05A2-6D96-1DCD-467EFFEB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Suicide by middle aged men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ACEAD-32C1-C89D-0ACB-37B317BC4CC3}"/>
              </a:ext>
            </a:extLst>
          </p:cNvPr>
          <p:cNvSpPr txBox="1"/>
          <p:nvPr/>
        </p:nvSpPr>
        <p:spPr>
          <a:xfrm>
            <a:off x="1" y="6457890"/>
            <a:ext cx="12191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Graney J, Ibrahim S, Tham SG, Turnbull P, Appleby L, Kapur N, Rodway C. Antecedents and service contact in an observational study of 242 suicide deaths in middle-aged men in England, Scotland and Wales, 2017. BMJ Public Health. 2024 Jan 1;2(1).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095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88084-6F6D-B1A6-82D4-57C2F30C9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7563A-C089-3415-E955-E5D9CE2BE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96" y="24901"/>
            <a:ext cx="7918407" cy="750417"/>
          </a:xfrm>
        </p:spPr>
        <p:txBody>
          <a:bodyPr/>
          <a:lstStyle/>
          <a:p>
            <a:r>
              <a:rPr lang="en-GB" sz="3200" dirty="0"/>
              <a:t>Trends in eating disorders and self-harm among adolescents and young people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A6A3E-FD94-1D5B-CDDB-66B31D628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13" y="1561508"/>
            <a:ext cx="2914086" cy="396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6E6E88-DE7E-050D-B159-2AF44BE3B581}"/>
              </a:ext>
            </a:extLst>
          </p:cNvPr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Trafford AM, Carr MJ, Ashcroft DM, Chew-Graham CA, Cockcroft E, Cybulski L,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Garavini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E, Garg S, Kabir T, Kapur N, Temple RK. Temporal trends in eating disorder and self-harm incidence rates among adolescents and young adults in the UK in the 2 years since onset of the COVID-19 pandemic: a population-based study. The Lancet Child &amp; Adolescent Health. 2023 Aug 1;7(8):544-54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Main graphic">
            <a:extLst>
              <a:ext uri="{FF2B5EF4-FFF2-40B4-BE49-F238E27FC236}">
                <a16:creationId xmlns:a16="http://schemas.microsoft.com/office/drawing/2014/main" id="{809F89FE-1420-0F96-48F4-D0D31A4DE2C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040373" y="1201479"/>
            <a:ext cx="7332498" cy="5256411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040" y="4965011"/>
            <a:ext cx="1282021" cy="12669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62241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4103087" y="1997839"/>
            <a:ext cx="4712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time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 and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358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F4BA4-F42B-1B9F-FB08-AB2328E3A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478" y="20547"/>
            <a:ext cx="8929042" cy="685800"/>
          </a:xfrm>
        </p:spPr>
        <p:txBody>
          <a:bodyPr/>
          <a:lstStyle/>
          <a:p>
            <a:r>
              <a:rPr lang="en-GB" sz="3200" dirty="0"/>
              <a:t>S</a:t>
            </a:r>
            <a:r>
              <a:rPr lang="en-GB" sz="3200" i="0" dirty="0">
                <a:effectLst/>
              </a:rPr>
              <a:t>ocial service utilisation and referrals among people seeking help following self-harm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2658A1-F151-8817-3AFA-60428FCEA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28" y="1668789"/>
            <a:ext cx="2920664" cy="396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1E1252-1B54-6199-719F-AF20D727761B}"/>
              </a:ext>
            </a:extLst>
          </p:cNvPr>
          <p:cNvSpPr txBox="1"/>
          <p:nvPr/>
        </p:nvSpPr>
        <p:spPr>
          <a:xfrm>
            <a:off x="4439396" y="1965300"/>
            <a:ext cx="724408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 antecedents to self-harm involve social factors and so a strong rationale for social services-based self-harm aftercare?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But this review found few patients were referred to social services after self-harm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services-based and integrated approaches for self-harm aftercare may be important avenues for suicide prevention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760446-1E94-6DBC-AC7E-73981C7F510C}"/>
              </a:ext>
            </a:extLst>
          </p:cNvPr>
          <p:cNvSpPr txBox="1"/>
          <p:nvPr/>
        </p:nvSpPr>
        <p:spPr>
          <a:xfrm>
            <a:off x="-1" y="6611779"/>
            <a:ext cx="1219200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Steeg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S, Mughal F, Kapur N,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Gnani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S, Robinson C. Social services utilisation and referrals after seeking help from health services for self-harm: a systematic review and narrative synthesis. BMJ public health. 2023 Dec 1;1(1).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erson with long brown hair wearing a lanyard&#10;&#10;Description automatically generated">
            <a:extLst>
              <a:ext uri="{FF2B5EF4-FFF2-40B4-BE49-F238E27FC236}">
                <a16:creationId xmlns:a16="http://schemas.microsoft.com/office/drawing/2014/main" id="{3C9B718D-54A0-2DAA-4322-569DC5CF11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552" y="4777776"/>
            <a:ext cx="1411014" cy="144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5758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890D1-5438-4264-0D92-2BF3D19B76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205638"/>
            <a:ext cx="12099851" cy="719396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+mn-lt"/>
              </a:rPr>
              <a:t>Self-harm and students</a:t>
            </a:r>
          </a:p>
        </p:txBody>
      </p:sp>
      <p:pic>
        <p:nvPicPr>
          <p:cNvPr id="1026" name="Picture 2" descr="https://ars.els-cdn.com/content/image/1-s2.0-S0165032723005979-gr3_lr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9" b="50471"/>
          <a:stretch/>
        </p:blipFill>
        <p:spPr bwMode="auto">
          <a:xfrm>
            <a:off x="3717659" y="1282366"/>
            <a:ext cx="8089113" cy="425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92" y="1449000"/>
            <a:ext cx="3026179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43619D-366D-02B0-2582-4A7CBE7CD43D}"/>
              </a:ext>
            </a:extLst>
          </p:cNvPr>
          <p:cNvSpPr txBox="1"/>
          <p:nvPr/>
        </p:nvSpPr>
        <p:spPr>
          <a:xfrm>
            <a:off x="0" y="6452306"/>
            <a:ext cx="11806772" cy="405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Clements C, Farooq B, Hawton K,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Geulayov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G, Casey D, Waters K, Ness J, Kelly S, Townsend E, Appleby L, Kapur N. Self-harm in university students: A comparative analysis of data from the Multicentre Study of Self-harm in England. Journal of affective disorders. 2023 Aug 15;335:67-74.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person with glasses smiling&#10;&#10;Description automatically generated">
            <a:extLst>
              <a:ext uri="{FF2B5EF4-FFF2-40B4-BE49-F238E27FC236}">
                <a16:creationId xmlns:a16="http://schemas.microsoft.com/office/drawing/2014/main" id="{847885AF-8FAD-10CB-68FF-850F93A72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71" y="4885130"/>
            <a:ext cx="978017" cy="120984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0229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0F46D-AF71-86AA-A354-3EE1952B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C08D-AB86-9429-5F98-86D5EFD53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i="0">
                <a:effectLst/>
              </a:rPr>
              <a:t>New guidance for self-harm</a:t>
            </a:r>
            <a:endParaRPr lang="en-GB" sz="3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A183DC-B922-B262-72EC-7BCDBA87E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30" y="1137312"/>
            <a:ext cx="3791119" cy="535095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4D12C5-D207-E1A1-CEFE-E53429BCE53D}"/>
              </a:ext>
            </a:extLst>
          </p:cNvPr>
          <p:cNvSpPr txBox="1"/>
          <p:nvPr/>
        </p:nvSpPr>
        <p:spPr>
          <a:xfrm>
            <a:off x="4263011" y="1746451"/>
            <a:ext cx="7739100" cy="41186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Fundamental principles: compassionate non judgemental care with no place for aversive treatments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Psychosocial assessment vs risk assessment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Aftercare and interventions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lang="en-GB" sz="2400" dirty="0">
                <a:solidFill>
                  <a:srgbClr val="002060"/>
                </a:solidFill>
                <a:latin typeface="Calibri" panose="020F0502020204030204"/>
              </a:rPr>
              <a:t>wide-ranging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responsibility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fontAlgn="base"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 challenges include</a:t>
            </a:r>
            <a:r>
              <a:rPr lang="en-GB" sz="2400" dirty="0">
                <a:solidFill>
                  <a:srgbClr val="002060"/>
                </a:solidFill>
                <a:latin typeface="Calibri" panose="020F0502020204030204"/>
              </a:rPr>
              <a:t> 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Resources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best involve service users and the Third Sector?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Developing new models of care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B84EE-D4AE-3600-B9D2-D7621AC05ABA}"/>
              </a:ext>
            </a:extLst>
          </p:cNvPr>
          <p:cNvSpPr txBox="1"/>
          <p:nvPr/>
        </p:nvSpPr>
        <p:spPr>
          <a:xfrm>
            <a:off x="-32233" y="6611779"/>
            <a:ext cx="1203434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Mughal F, Burton FM, Fletcher H, Lascelles K, O'Connor RC, Rae S, Thomson AB, Kapur N. New guidance for self-harm: an opportunity not to be missed. The British Journal of Psychiatry. 2023 Nov;223(5):501-3.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342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5C118-7BCE-950D-5B80-A24973642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908A-E168-6527-3135-B4E4409A9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586" y="35835"/>
            <a:ext cx="6674801" cy="6858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chemeClr val="bg1"/>
                </a:solidFill>
                <a:latin typeface="Calibri "/>
              </a:rPr>
              <a:t>Psychiatric in-patient care in England: as safe as it can be?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73CB37-42A5-736A-2819-DE96EB4D2666}"/>
              </a:ext>
            </a:extLst>
          </p:cNvPr>
          <p:cNvSpPr txBox="1"/>
          <p:nvPr/>
        </p:nvSpPr>
        <p:spPr>
          <a:xfrm>
            <a:off x="0" y="6457890"/>
            <a:ext cx="11665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Hunt IM, Baird A, Turnbull P, Ibrahim S, Shaw J, Appleby L, Kapur N. Psychiatric in-patient care in England: as safe as it can be? An examination of in-patient suicide between 2009 and 2020. Psychological medicine. 2024 Jan 12:1-7.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1D60CA20-7290-3725-6B45-DD6ED85B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896" y="1144298"/>
            <a:ext cx="5144208" cy="50924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7">
            <a:extLst>
              <a:ext uri="{FF2B5EF4-FFF2-40B4-BE49-F238E27FC236}">
                <a16:creationId xmlns:a16="http://schemas.microsoft.com/office/drawing/2014/main" id="{CE6A5AB8-54FC-5127-01E4-059930F24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3" t="10952" r="40345" b="47706"/>
          <a:stretch/>
        </p:blipFill>
        <p:spPr bwMode="auto">
          <a:xfrm>
            <a:off x="8397766" y="4796802"/>
            <a:ext cx="935421" cy="143991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0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4103087" y="1997839"/>
            <a:ext cx="48457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time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 and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087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6FE18-6D9F-DA39-A261-02F332494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21172D-8E06-DFDF-10B3-87D6BCB53F41}"/>
              </a:ext>
            </a:extLst>
          </p:cNvPr>
          <p:cNvSpPr txBox="1"/>
          <p:nvPr/>
        </p:nvSpPr>
        <p:spPr>
          <a:xfrm>
            <a:off x="7760660" y="1636656"/>
            <a:ext cx="4286250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Falling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inpatient suicide rates over the last decade:  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long-term trend 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levelled off since 2016? 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 apparent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women, younger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in-patients and those with depression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in-patients in recent years had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psychiatric comorbidity. 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B4D25E83-10D8-7E13-6D91-96C95F3B91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168234"/>
              </p:ext>
            </p:extLst>
          </p:nvPr>
        </p:nvGraphicFramePr>
        <p:xfrm>
          <a:off x="0" y="1536640"/>
          <a:ext cx="7497763" cy="492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4FE9482-13E0-7DC7-3DA0-CB385E1CF15B}"/>
              </a:ext>
            </a:extLst>
          </p:cNvPr>
          <p:cNvSpPr txBox="1"/>
          <p:nvPr/>
        </p:nvSpPr>
        <p:spPr>
          <a:xfrm>
            <a:off x="0" y="6457890"/>
            <a:ext cx="11665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Hunt IM, Baird A, Turnbull P, Ibrahim S, Shaw J, Appleby L, Kapur N. Psychiatric in-patient care in England: as safe as it can be? An examination of in-patient suicide between 2009 and 2020. Psychological medicine. 2024 Jan 12:1-7.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C133E65-EA37-1FAA-55BE-5DCC0A3D5DBA}"/>
              </a:ext>
            </a:extLst>
          </p:cNvPr>
          <p:cNvSpPr txBox="1">
            <a:spLocks/>
          </p:cNvSpPr>
          <p:nvPr/>
        </p:nvSpPr>
        <p:spPr>
          <a:xfrm>
            <a:off x="2635476" y="0"/>
            <a:ext cx="6921047" cy="685800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altLang="en-US" sz="3200" dirty="0">
                <a:latin typeface="Calibri "/>
              </a:rPr>
              <a:t>Psychiatric in-patient care in England: as safe as it can be? </a:t>
            </a:r>
          </a:p>
        </p:txBody>
      </p:sp>
    </p:spTree>
    <p:extLst>
      <p:ext uri="{BB962C8B-B14F-4D97-AF65-F5344CB8AC3E}">
        <p14:creationId xmlns:p14="http://schemas.microsoft.com/office/powerpoint/2010/main" val="3085579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</a:t>
            </a:r>
            <a:r>
              <a:rPr lang="en-GB" sz="340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4103087" y="1997839"/>
            <a:ext cx="47018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time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 and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9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79745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Summary</a:t>
            </a:r>
            <a:endParaRPr kumimoji="0" lang="en-GB" altLang="en-US" sz="3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18115" name="Rectangle 6"/>
          <p:cNvSpPr>
            <a:spLocks noChangeArrowheads="1"/>
          </p:cNvSpPr>
          <p:nvPr/>
        </p:nvSpPr>
        <p:spPr bwMode="auto">
          <a:xfrm>
            <a:off x="590550" y="1446027"/>
            <a:ext cx="11010900" cy="505046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Real time data systems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are developing rapidly and have the potential to identify trends at an early stage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Young veterans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may be particularly vulnerable but we also need a wide ranging all ages approach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We need a continued focus of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middle aged men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and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young people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 for suicide prevention should include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social care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and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education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How can we best improve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services for self-harm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in response to NICE guidelines?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How can we further improve </a:t>
            </a: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in-patient safety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and for whom?</a:t>
            </a:r>
          </a:p>
        </p:txBody>
      </p:sp>
    </p:spTree>
    <p:extLst>
      <p:ext uri="{BB962C8B-B14F-4D97-AF65-F5344CB8AC3E}">
        <p14:creationId xmlns:p14="http://schemas.microsoft.com/office/powerpoint/2010/main" val="3536980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86CC-98C5-B63B-DB46-F75BE1166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itle 406">
            <a:extLst>
              <a:ext uri="{FF2B5EF4-FFF2-40B4-BE49-F238E27FC236}">
                <a16:creationId xmlns:a16="http://schemas.microsoft.com/office/drawing/2014/main" id="{C4EC7F2F-8431-AED9-11FB-1B7330C68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0" y="147305"/>
            <a:ext cx="12192000" cy="717888"/>
          </a:xfrm>
        </p:spPr>
        <p:txBody>
          <a:bodyPr/>
          <a:lstStyle/>
          <a:p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Centre for Mental Health and Safety</a:t>
            </a:r>
            <a:endParaRPr lang="en-GB" sz="3200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19249D6C-7BBD-D9A7-81C7-E15E27B3BFE3}"/>
              </a:ext>
            </a:extLst>
          </p:cNvPr>
          <p:cNvSpPr/>
          <p:nvPr/>
        </p:nvSpPr>
        <p:spPr>
          <a:xfrm>
            <a:off x="0" y="5804943"/>
            <a:ext cx="12191190" cy="1080000"/>
          </a:xfrm>
          <a:prstGeom prst="rect">
            <a:avLst/>
          </a:prstGeom>
          <a:solidFill>
            <a:srgbClr val="2F5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57">
            <a:extLst>
              <a:ext uri="{FF2B5EF4-FFF2-40B4-BE49-F238E27FC236}">
                <a16:creationId xmlns:a16="http://schemas.microsoft.com/office/drawing/2014/main" id="{A00EE836-CD0C-8061-F160-142A2048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9"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44E040-7B7A-97C6-9230-5738DAF8F45C}"/>
              </a:ext>
            </a:extLst>
          </p:cNvPr>
          <p:cNvGrpSpPr/>
          <p:nvPr/>
        </p:nvGrpSpPr>
        <p:grpSpPr>
          <a:xfrm>
            <a:off x="136558" y="3587280"/>
            <a:ext cx="4098796" cy="2080389"/>
            <a:chOff x="5468055" y="3227591"/>
            <a:chExt cx="1705889" cy="852817"/>
          </a:xfrm>
        </p:grpSpPr>
        <p:sp>
          <p:nvSpPr>
            <p:cNvPr id="3" name="Rectangle 2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6F4BD85F-38D8-9B7F-2973-C9C4021A1108}"/>
                </a:ext>
              </a:extLst>
            </p:cNvPr>
            <p:cNvSpPr/>
            <p:nvPr/>
          </p:nvSpPr>
          <p:spPr>
            <a:xfrm>
              <a:off x="5468055" y="3227591"/>
              <a:ext cx="426408" cy="426408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Straight Connector 3">
              <a:extLst>
                <a:ext uri="{FF2B5EF4-FFF2-40B4-BE49-F238E27FC236}">
                  <a16:creationId xmlns:a16="http://schemas.microsoft.com/office/drawing/2014/main" id="{134BFB86-7CFA-6B41-566C-642C39545CF9}"/>
                </a:ext>
              </a:extLst>
            </p:cNvPr>
            <p:cNvSpPr/>
            <p:nvPr/>
          </p:nvSpPr>
          <p:spPr>
            <a:xfrm>
              <a:off x="5468055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596475D-643A-E624-D35F-BBC39C595396}"/>
                </a:ext>
              </a:extLst>
            </p:cNvPr>
            <p:cNvSpPr/>
            <p:nvPr/>
          </p:nvSpPr>
          <p:spPr>
            <a:xfrm>
              <a:off x="5468055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9A3AB8A-8674-C837-3211-C8EB500A405F}"/>
                </a:ext>
              </a:extLst>
            </p:cNvPr>
            <p:cNvSpPr/>
            <p:nvPr/>
          </p:nvSpPr>
          <p:spPr>
            <a:xfrm>
              <a:off x="5894549" y="3227591"/>
              <a:ext cx="426408" cy="426408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Straight Connector 6">
              <a:extLst>
                <a:ext uri="{FF2B5EF4-FFF2-40B4-BE49-F238E27FC236}">
                  <a16:creationId xmlns:a16="http://schemas.microsoft.com/office/drawing/2014/main" id="{27DB2D63-2742-434A-E600-20FBB1AB5F04}"/>
                </a:ext>
              </a:extLst>
            </p:cNvPr>
            <p:cNvSpPr/>
            <p:nvPr/>
          </p:nvSpPr>
          <p:spPr>
            <a:xfrm>
              <a:off x="5894549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3DB7938-0FC0-CF93-1AF1-901A8727DD60}"/>
                </a:ext>
              </a:extLst>
            </p:cNvPr>
            <p:cNvSpPr/>
            <p:nvPr/>
          </p:nvSpPr>
          <p:spPr>
            <a:xfrm>
              <a:off x="5894549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0FCC9689-ECE2-70FF-8579-1C1A61289D1C}"/>
                </a:ext>
              </a:extLst>
            </p:cNvPr>
            <p:cNvSpPr/>
            <p:nvPr/>
          </p:nvSpPr>
          <p:spPr>
            <a:xfrm>
              <a:off x="6321042" y="3227591"/>
              <a:ext cx="426408" cy="426408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traight Connector 9">
              <a:extLst>
                <a:ext uri="{FF2B5EF4-FFF2-40B4-BE49-F238E27FC236}">
                  <a16:creationId xmlns:a16="http://schemas.microsoft.com/office/drawing/2014/main" id="{3C5B37B5-7564-8602-771F-3D71E776D090}"/>
                </a:ext>
              </a:extLst>
            </p:cNvPr>
            <p:cNvSpPr/>
            <p:nvPr/>
          </p:nvSpPr>
          <p:spPr>
            <a:xfrm>
              <a:off x="6321042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A4E0DD7-BA12-8863-918A-83824DC92F9E}"/>
                </a:ext>
              </a:extLst>
            </p:cNvPr>
            <p:cNvSpPr/>
            <p:nvPr/>
          </p:nvSpPr>
          <p:spPr>
            <a:xfrm>
              <a:off x="6321042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59D70A-1123-0C5C-194F-D250AD525384}"/>
                </a:ext>
              </a:extLst>
            </p:cNvPr>
            <p:cNvSpPr/>
            <p:nvPr/>
          </p:nvSpPr>
          <p:spPr>
            <a:xfrm>
              <a:off x="6747536" y="3227591"/>
              <a:ext cx="426408" cy="426408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Straight Connector 12">
              <a:extLst>
                <a:ext uri="{FF2B5EF4-FFF2-40B4-BE49-F238E27FC236}">
                  <a16:creationId xmlns:a16="http://schemas.microsoft.com/office/drawing/2014/main" id="{CF1B355F-DD2B-B73A-B437-1F0778F0712D}"/>
                </a:ext>
              </a:extLst>
            </p:cNvPr>
            <p:cNvSpPr/>
            <p:nvPr/>
          </p:nvSpPr>
          <p:spPr>
            <a:xfrm>
              <a:off x="6747536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C777E8-D8B6-23F9-AD40-40A68AAC9F90}"/>
                </a:ext>
              </a:extLst>
            </p:cNvPr>
            <p:cNvSpPr/>
            <p:nvPr/>
          </p:nvSpPr>
          <p:spPr>
            <a:xfrm>
              <a:off x="6747536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Picture 29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C8E553F9-11F8-2BD2-5330-0A667A1149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29152" r="24310" b="48034"/>
          <a:stretch/>
        </p:blipFill>
        <p:spPr>
          <a:xfrm>
            <a:off x="4509971" y="3498674"/>
            <a:ext cx="3028453" cy="1217403"/>
          </a:xfrm>
          <a:prstGeom prst="rect">
            <a:avLst/>
          </a:prstGeom>
        </p:spPr>
      </p:pic>
      <p:pic>
        <p:nvPicPr>
          <p:cNvPr id="448" name="Picture 44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727CB66-E2C7-FBB7-A433-5AE89741147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9" t="19201" r="8431" b="45482"/>
          <a:stretch/>
        </p:blipFill>
        <p:spPr>
          <a:xfrm>
            <a:off x="7813041" y="3470553"/>
            <a:ext cx="4103905" cy="1217403"/>
          </a:xfrm>
          <a:prstGeom prst="rect">
            <a:avLst/>
          </a:prstGeom>
        </p:spPr>
      </p:pic>
      <p:sp>
        <p:nvSpPr>
          <p:cNvPr id="449" name="TextBox 448">
            <a:extLst>
              <a:ext uri="{FF2B5EF4-FFF2-40B4-BE49-F238E27FC236}">
                <a16:creationId xmlns:a16="http://schemas.microsoft.com/office/drawing/2014/main" id="{B19DF4FD-E769-E3DA-4CA6-9E461DB43981}"/>
              </a:ext>
            </a:extLst>
          </p:cNvPr>
          <p:cNvSpPr txBox="1"/>
          <p:nvPr/>
        </p:nvSpPr>
        <p:spPr>
          <a:xfrm>
            <a:off x="5252044" y="6160277"/>
            <a:ext cx="1686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@mashproject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F37D9FAE-EF61-EB1E-F03C-FDE29AEC2333}"/>
              </a:ext>
            </a:extLst>
          </p:cNvPr>
          <p:cNvSpPr txBox="1"/>
          <p:nvPr/>
        </p:nvSpPr>
        <p:spPr>
          <a:xfrm>
            <a:off x="9337040" y="6241557"/>
            <a:ext cx="6116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@PSTRC_GM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B9F3A1D7-3F65-5B66-58FB-2EE5F0A1484D}"/>
              </a:ext>
            </a:extLst>
          </p:cNvPr>
          <p:cNvSpPr txBox="1"/>
          <p:nvPr/>
        </p:nvSpPr>
        <p:spPr>
          <a:xfrm>
            <a:off x="501752" y="6160277"/>
            <a:ext cx="7833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ＭＳ Ｐゴシック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pic>
        <p:nvPicPr>
          <p:cNvPr id="454" name="Picture 5">
            <a:extLst>
              <a:ext uri="{FF2B5EF4-FFF2-40B4-BE49-F238E27FC236}">
                <a16:creationId xmlns:a16="http://schemas.microsoft.com/office/drawing/2014/main" id="{621D8E9C-5304-8F37-7DE9-8A05EADF82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32" y="4982807"/>
            <a:ext cx="1682548" cy="57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5" name="Picture 6">
            <a:extLst>
              <a:ext uri="{FF2B5EF4-FFF2-40B4-BE49-F238E27FC236}">
                <a16:creationId xmlns:a16="http://schemas.microsoft.com/office/drawing/2014/main" id="{91776A9F-23FB-B322-1FDF-70B711E7F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9" b="19114"/>
          <a:stretch/>
        </p:blipFill>
        <p:spPr bwMode="auto">
          <a:xfrm>
            <a:off x="5013602" y="4740413"/>
            <a:ext cx="2163020" cy="104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6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C1503FAC-9AD0-AF3A-38C5-E01CF0C3F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252" y="5129436"/>
            <a:ext cx="3095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30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</a:t>
            </a:r>
            <a:r>
              <a:rPr lang="en-GB" sz="340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4103087" y="1997839"/>
            <a:ext cx="47018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time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 and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33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91342-73F5-A7B9-C9CB-2C0338AD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534" y="0"/>
            <a:ext cx="6030931" cy="1056578"/>
          </a:xfrm>
        </p:spPr>
        <p:txBody>
          <a:bodyPr/>
          <a:lstStyle/>
          <a:p>
            <a:r>
              <a:rPr lang="en-GB" sz="3200" dirty="0"/>
              <a:t>Real time surveillance of suspected suicide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AD9630-7BEF-C24D-51B6-5326F2D8C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7" y="1479593"/>
            <a:ext cx="2989800" cy="396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E110D5-8BC2-EF43-D587-CEB8A8D55612}"/>
              </a:ext>
            </a:extLst>
          </p:cNvPr>
          <p:cNvSpPr txBox="1"/>
          <p:nvPr/>
        </p:nvSpPr>
        <p:spPr>
          <a:xfrm>
            <a:off x="0" y="6457890"/>
            <a:ext cx="11958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Turnbull P, Ibrahim S, Tham SG, Rodway C, Kapur N, Appleby L. Can real-time surveillance systems of suspected suicide accurately reflect national suicide rates? Age-specific and sex-specific findings from the first two years of the COVID-19 pandemic in England: an observational study. BMJ Public Health. 2024 Mar 28;2(1).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C6413B-264C-6449-D1E4-764D0335F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297" y="1479592"/>
            <a:ext cx="8045118" cy="4113133"/>
          </a:xfrm>
          <a:prstGeom prst="rect">
            <a:avLst/>
          </a:prstGeom>
        </p:spPr>
      </p:pic>
      <p:pic>
        <p:nvPicPr>
          <p:cNvPr id="5" name="Picture 4" descr="A person with short dark hair wearing a floral shirt&#10;&#10;Description automatically generated">
            <a:extLst>
              <a:ext uri="{FF2B5EF4-FFF2-40B4-BE49-F238E27FC236}">
                <a16:creationId xmlns:a16="http://schemas.microsoft.com/office/drawing/2014/main" id="{AE8025D1-463F-862D-E9A9-BC9F5CD4B1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777" y="4594876"/>
            <a:ext cx="1161243" cy="144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246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E795F-EFF5-67BB-C66F-5F86DDC04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B5C97-03DD-87BC-221A-9E5F25ABB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148" y="0"/>
            <a:ext cx="7609840" cy="755552"/>
          </a:xfrm>
        </p:spPr>
        <p:txBody>
          <a:bodyPr/>
          <a:lstStyle/>
          <a:p>
            <a:r>
              <a:rPr lang="en-GB" sz="3200" dirty="0"/>
              <a:t>Real time surveillance of suspected suicide (</a:t>
            </a:r>
            <a:r>
              <a:rPr lang="en-GB" sz="3200" i="0" dirty="0">
                <a:effectLst/>
              </a:rPr>
              <a:t>2020 and 2021 by age groups)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65F78-C579-E5B3-84BF-2234A02A222E}"/>
              </a:ext>
            </a:extLst>
          </p:cNvPr>
          <p:cNvSpPr txBox="1"/>
          <p:nvPr/>
        </p:nvSpPr>
        <p:spPr>
          <a:xfrm>
            <a:off x="7318633" y="2607684"/>
            <a:ext cx="4998720" cy="190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Rates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lower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Apr–Dec 2020 in 25–44 year-olds 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in 2021 in 45–64 year-olds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43E36D-1546-9144-46E6-214C586384CB}"/>
              </a:ext>
            </a:extLst>
          </p:cNvPr>
          <p:cNvSpPr txBox="1"/>
          <p:nvPr/>
        </p:nvSpPr>
        <p:spPr>
          <a:xfrm>
            <a:off x="0" y="6457890"/>
            <a:ext cx="11958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Turnbull P, Ibrahim S, Tham SG, Rodway C, Kapur N, Appleby L. Can real-time surveillance systems of suspected suicide accurately reflect national suicide rates? Age-specific and sex-specific findings from the first two years of the COVID-19 pandemic in England: an observational study. BMJ Public Health. 2024 Mar 28;2(1).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D3048E-CA3E-4724-2E8F-4E096130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6" y="1871329"/>
            <a:ext cx="7735268" cy="394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85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E795F-EFF5-67BB-C66F-5F86DDC04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B5C97-03DD-87BC-221A-9E5F25ABB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5535" y="18607"/>
            <a:ext cx="5340929" cy="685800"/>
          </a:xfrm>
        </p:spPr>
        <p:txBody>
          <a:bodyPr/>
          <a:lstStyle/>
          <a:p>
            <a:r>
              <a:rPr lang="en-GB" sz="3200" dirty="0"/>
              <a:t>OHID national system of Real Time Surveillance</a:t>
            </a:r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2D633145-1A71-1F6B-D722-07A65DF87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r="14497" b="3301"/>
          <a:stretch/>
        </p:blipFill>
        <p:spPr bwMode="auto">
          <a:xfrm>
            <a:off x="3429852" y="1278832"/>
            <a:ext cx="8501563" cy="521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0A3FCA-27CA-2DB5-793B-2A6B5ECAEA6D}"/>
              </a:ext>
            </a:extLst>
          </p:cNvPr>
          <p:cNvSpPr txBox="1"/>
          <p:nvPr/>
        </p:nvSpPr>
        <p:spPr>
          <a:xfrm>
            <a:off x="0" y="6605822"/>
            <a:ext cx="122937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www.gov.uk/government/statistics/near-to-real-time-suspected-suicide-surveillance-nrtsss-for-england/statistical-report-near-to-real-time-suspected-suicide-surveillance-nrtsss-for-england-for-the-15-months-to-august-2023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85" y="2464506"/>
            <a:ext cx="3505943" cy="172472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95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4E9BCB-1EF5-9844-7174-C074922FB079}"/>
              </a:ext>
            </a:extLst>
          </p:cNvPr>
          <p:cNvSpPr txBox="1"/>
          <p:nvPr/>
        </p:nvSpPr>
        <p:spPr>
          <a:xfrm>
            <a:off x="2319284" y="0"/>
            <a:ext cx="7553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Emergency department presentations for self-poisoning, by drug type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2788857-3BAC-1111-EE64-81CADB1A22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178547"/>
              </p:ext>
            </p:extLst>
          </p:nvPr>
        </p:nvGraphicFramePr>
        <p:xfrm>
          <a:off x="520550" y="1500496"/>
          <a:ext cx="10877551" cy="4762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2061429-8EFD-B8FD-9432-A510E7DC7275}"/>
              </a:ext>
            </a:extLst>
          </p:cNvPr>
          <p:cNvSpPr txBox="1"/>
          <p:nvPr/>
        </p:nvSpPr>
        <p:spPr>
          <a:xfrm>
            <a:off x="0" y="6611779"/>
            <a:ext cx="43877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Notes: Coding from January 2024 onwards is provisional and likely to be updated</a:t>
            </a:r>
          </a:p>
        </p:txBody>
      </p:sp>
    </p:spTree>
    <p:extLst>
      <p:ext uri="{BB962C8B-B14F-4D97-AF65-F5344CB8AC3E}">
        <p14:creationId xmlns:p14="http://schemas.microsoft.com/office/powerpoint/2010/main" val="226917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</a:t>
            </a:r>
            <a:r>
              <a:rPr lang="en-GB" sz="340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4103087" y="1997839"/>
            <a:ext cx="45580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time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 and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70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6F884-17C4-32F3-F92D-B33DCDE42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C0B620-DA3C-4A05-B745-0CF1F270F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37" t="21746" r="2005"/>
          <a:stretch/>
        </p:blipFill>
        <p:spPr>
          <a:xfrm>
            <a:off x="9830169" y="4807616"/>
            <a:ext cx="1976094" cy="1715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BD2AC-7D07-13D5-7578-A152AE454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Suicide after leaving the Armed Forces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1DBC41-4961-04B5-85A2-59C6CE9FB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54" y="1561861"/>
            <a:ext cx="3041160" cy="396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48C675-A0F8-F4D9-6B62-748A650E3085}"/>
              </a:ext>
            </a:extLst>
          </p:cNvPr>
          <p:cNvSpPr txBox="1"/>
          <p:nvPr/>
        </p:nvSpPr>
        <p:spPr>
          <a:xfrm>
            <a:off x="0" y="6611779"/>
            <a:ext cx="12040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Rodway C, Ibrahim S, Westhead J,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Bojanić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L, Turnbull P, Appleby L, Bacon A, Dale H, Harrison K, Kapur N. Suicide after leaving the UK Armed Forces 1996–2018: A cohort study.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Medicine. 2023 Aug 8;20(8):e1004273.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33646B-0D84-BF35-C222-0089FCC04B06}"/>
              </a:ext>
            </a:extLst>
          </p:cNvPr>
          <p:cNvSpPr txBox="1"/>
          <p:nvPr/>
        </p:nvSpPr>
        <p:spPr>
          <a:xfrm>
            <a:off x="4689689" y="1720840"/>
            <a:ext cx="65754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databases of those who left the UK Armed Forces and people who died by suicide were linked to look at: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risk of suicide in veterans compared to the general population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factors associated with suicide after leaving the Armed Forces </a:t>
            </a:r>
          </a:p>
        </p:txBody>
      </p:sp>
      <p:pic>
        <p:nvPicPr>
          <p:cNvPr id="9" name="Picture 57">
            <a:extLst>
              <a:ext uri="{FF2B5EF4-FFF2-40B4-BE49-F238E27FC236}">
                <a16:creationId xmlns:a16="http://schemas.microsoft.com/office/drawing/2014/main" id="{250ABAC7-6876-5ED6-FF3D-57BEA36E2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t="8235" r="47586" b="50120"/>
          <a:stretch/>
        </p:blipFill>
        <p:spPr bwMode="auto">
          <a:xfrm>
            <a:off x="3268652" y="4500377"/>
            <a:ext cx="945931" cy="145042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401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3_Theme2">
  <a:themeElements>
    <a:clrScheme name="Custom 1">
      <a:dk1>
        <a:sysClr val="windowText" lastClr="000000"/>
      </a:dk1>
      <a:lt1>
        <a:sysClr val="window" lastClr="FFFFFF"/>
      </a:lt1>
      <a:dk2>
        <a:srgbClr val="27A2DB"/>
      </a:dk2>
      <a:lt2>
        <a:srgbClr val="E7E6E6"/>
      </a:lt2>
      <a:accent1>
        <a:srgbClr val="27A2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  <SharedWithUsers xmlns="a8909ba7-2c5b-4737-8949-485c48a93818">
      <UserInfo>
        <DisplayName>Rebecca Lowe</DisplayName>
        <AccountId>12</AccountId>
        <AccountType/>
      </UserInfo>
      <UserInfo>
        <DisplayName>Jane Graney</DisplayName>
        <AccountId>29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5fe4a4c308eb0b4b367d9052802ed482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64f09ea720809d488102929f61dc1a07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D8AF75-D52C-4BAE-A436-E6AC9D0250AF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a8909ba7-2c5b-4737-8949-485c48a93818"/>
    <ds:schemaRef ds:uri="http://schemas.openxmlformats.org/package/2006/metadata/core-properties"/>
    <ds:schemaRef ds:uri="2e0b6fce-bd22-48c9-9c2a-050ff6d964a9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683ADF4-02FF-4634-8B62-D178BC7F1C2C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1340</Words>
  <Application>Microsoft Office PowerPoint</Application>
  <PresentationFormat>Widescreen</PresentationFormat>
  <Paragraphs>124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Calibri</vt:lpstr>
      <vt:lpstr>Calibri </vt:lpstr>
      <vt:lpstr>Calibri Light</vt:lpstr>
      <vt:lpstr>Open Sans</vt:lpstr>
      <vt:lpstr>TwitterChirp</vt:lpstr>
      <vt:lpstr>Office Theme</vt:lpstr>
      <vt:lpstr>Theme2</vt:lpstr>
      <vt:lpstr>1_Theme2</vt:lpstr>
      <vt:lpstr>2_Theme2</vt:lpstr>
      <vt:lpstr>1_Custom Design</vt:lpstr>
      <vt:lpstr>30_Theme2</vt:lpstr>
      <vt:lpstr>3_Theme2</vt:lpstr>
      <vt:lpstr>4_Theme2</vt:lpstr>
      <vt:lpstr>PowerPoint Presentation</vt:lpstr>
      <vt:lpstr>Outline </vt:lpstr>
      <vt:lpstr>Outline </vt:lpstr>
      <vt:lpstr>Real time surveillance of suspected suicide</vt:lpstr>
      <vt:lpstr>Real time surveillance of suspected suicide (2020 and 2021 by age groups)</vt:lpstr>
      <vt:lpstr>OHID national system of Real Time Surveillance</vt:lpstr>
      <vt:lpstr>PowerPoint Presentation</vt:lpstr>
      <vt:lpstr>Outline </vt:lpstr>
      <vt:lpstr>Suicide after leaving the Armed Forces </vt:lpstr>
      <vt:lpstr>Suicide after leaving the Armed Forces </vt:lpstr>
      <vt:lpstr>Suicide after leaving the Armed Forces </vt:lpstr>
      <vt:lpstr>Suicide by middle aged men  </vt:lpstr>
      <vt:lpstr>Suicide by middle aged men</vt:lpstr>
      <vt:lpstr>Trends in eating disorders and self-harm among adolescents and young people </vt:lpstr>
      <vt:lpstr>Outline </vt:lpstr>
      <vt:lpstr>Social service utilisation and referrals among people seeking help following self-harm</vt:lpstr>
      <vt:lpstr>Self-harm and students</vt:lpstr>
      <vt:lpstr>New guidance for self-harm</vt:lpstr>
      <vt:lpstr>Psychiatric in-patient care in England: as safe as it can be? </vt:lpstr>
      <vt:lpstr>PowerPoint Presentation</vt:lpstr>
      <vt:lpstr>Outline </vt:lpstr>
      <vt:lpstr>PowerPoint Presentation</vt:lpstr>
      <vt:lpstr>Centre for Mental Health and Safety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14</cp:revision>
  <dcterms:created xsi:type="dcterms:W3CDTF">2023-04-12T12:58:27Z</dcterms:created>
  <dcterms:modified xsi:type="dcterms:W3CDTF">2024-05-13T12:18:55Z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