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64" r:id="rId4"/>
    <p:sldId id="259"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19" autoAdjust="0"/>
  </p:normalViewPr>
  <p:slideViewPr>
    <p:cSldViewPr snapToGrid="0">
      <p:cViewPr varScale="1">
        <p:scale>
          <a:sx n="35" d="100"/>
          <a:sy n="35" d="100"/>
        </p:scale>
        <p:origin x="1868" y="25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Kirkwood" userId="b8ccd4b4-a9e9-4f18-b094-35db8b36e725" providerId="ADAL" clId="{E3A1E2B6-0614-4BF1-8BD4-959789ACBD71}"/>
    <pc:docChg chg="undo custSel addSld delSld modSld sldOrd">
      <pc:chgData name="Rachel Kirkwood" userId="b8ccd4b4-a9e9-4f18-b094-35db8b36e725" providerId="ADAL" clId="{E3A1E2B6-0614-4BF1-8BD4-959789ACBD71}" dt="2025-07-04T12:49:56.337" v="288"/>
      <pc:docMkLst>
        <pc:docMk/>
      </pc:docMkLst>
      <pc:sldChg chg="addSp delSp modSp mod modTransition modAnim modNotesTx">
        <pc:chgData name="Rachel Kirkwood" userId="b8ccd4b4-a9e9-4f18-b094-35db8b36e725" providerId="ADAL" clId="{E3A1E2B6-0614-4BF1-8BD4-959789ACBD71}" dt="2025-07-04T12:38:36.688" v="258"/>
        <pc:sldMkLst>
          <pc:docMk/>
          <pc:sldMk cId="3875418694" sldId="256"/>
        </pc:sldMkLst>
      </pc:sldChg>
      <pc:sldChg chg="addSp delSp modSp mod modTransition modAnim modNotesTx">
        <pc:chgData name="Rachel Kirkwood" userId="b8ccd4b4-a9e9-4f18-b094-35db8b36e725" providerId="ADAL" clId="{E3A1E2B6-0614-4BF1-8BD4-959789ACBD71}" dt="2025-07-04T12:40:08.415" v="261"/>
        <pc:sldMkLst>
          <pc:docMk/>
          <pc:sldMk cId="985789931" sldId="257"/>
        </pc:sldMkLst>
      </pc:sldChg>
      <pc:sldChg chg="del">
        <pc:chgData name="Rachel Kirkwood" userId="b8ccd4b4-a9e9-4f18-b094-35db8b36e725" providerId="ADAL" clId="{E3A1E2B6-0614-4BF1-8BD4-959789ACBD71}" dt="2025-07-04T11:32:29.425" v="51" actId="2696"/>
        <pc:sldMkLst>
          <pc:docMk/>
          <pc:sldMk cId="3383366254" sldId="258"/>
        </pc:sldMkLst>
      </pc:sldChg>
      <pc:sldChg chg="addSp delSp modSp mod ord modTransition modAnim modNotesTx">
        <pc:chgData name="Rachel Kirkwood" userId="b8ccd4b4-a9e9-4f18-b094-35db8b36e725" providerId="ADAL" clId="{E3A1E2B6-0614-4BF1-8BD4-959789ACBD71}" dt="2025-07-04T12:47:13.190" v="282"/>
        <pc:sldMkLst>
          <pc:docMk/>
          <pc:sldMk cId="832268561" sldId="259"/>
        </pc:sldMkLst>
      </pc:sldChg>
      <pc:sldChg chg="addSp delSp modSp mod modTransition modAnim modNotesTx">
        <pc:chgData name="Rachel Kirkwood" userId="b8ccd4b4-a9e9-4f18-b094-35db8b36e725" providerId="ADAL" clId="{E3A1E2B6-0614-4BF1-8BD4-959789ACBD71}" dt="2025-07-04T12:49:56.337" v="288"/>
        <pc:sldMkLst>
          <pc:docMk/>
          <pc:sldMk cId="3888008569" sldId="263"/>
        </pc:sldMkLst>
      </pc:sldChg>
      <pc:sldChg chg="addSp delSp modSp add del mod modTransition setBg modAnim delDesignElem">
        <pc:chgData name="Rachel Kirkwood" userId="b8ccd4b4-a9e9-4f18-b094-35db8b36e725" providerId="ADAL" clId="{E3A1E2B6-0614-4BF1-8BD4-959789ACBD71}" dt="2025-07-04T12:45:35.849" v="276"/>
        <pc:sldMkLst>
          <pc:docMk/>
          <pc:sldMk cId="2346411208" sldId="264"/>
        </pc:sldMkLst>
      </pc:sldChg>
    </pc:docChg>
  </pc:docChgLst>
  <pc:docChgLst>
    <pc:chgData name="Rachel Kirkwood" userId="b8ccd4b4-a9e9-4f18-b094-35db8b36e725" providerId="ADAL" clId="{2426969A-0B0B-4030-B1A9-57A67A4B61A2}"/>
    <pc:docChg chg="modSld">
      <pc:chgData name="Rachel Kirkwood" userId="b8ccd4b4-a9e9-4f18-b094-35db8b36e725" providerId="ADAL" clId="{2426969A-0B0B-4030-B1A9-57A67A4B61A2}" dt="2025-08-15T09:07:23.895" v="5" actId="20577"/>
      <pc:docMkLst>
        <pc:docMk/>
      </pc:docMkLst>
      <pc:sldChg chg="modSp mod">
        <pc:chgData name="Rachel Kirkwood" userId="b8ccd4b4-a9e9-4f18-b094-35db8b36e725" providerId="ADAL" clId="{2426969A-0B0B-4030-B1A9-57A67A4B61A2}" dt="2025-08-15T09:07:23.895" v="5" actId="20577"/>
        <pc:sldMkLst>
          <pc:docMk/>
          <pc:sldMk cId="3875418694" sldId="256"/>
        </pc:sldMkLst>
        <pc:spChg chg="mod">
          <ac:chgData name="Rachel Kirkwood" userId="b8ccd4b4-a9e9-4f18-b094-35db8b36e725" providerId="ADAL" clId="{2426969A-0B0B-4030-B1A9-57A67A4B61A2}" dt="2025-08-15T09:07:23.895" v="5" actId="20577"/>
          <ac:spMkLst>
            <pc:docMk/>
            <pc:sldMk cId="3875418694" sldId="256"/>
            <ac:spMk id="3" creationId="{D7E7C02F-A18E-EE47-89F4-47CA5BE420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92611-B294-4044-BEA2-EB958346C9F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E0119C-C819-4034-B293-5C4212EC52D5}">
      <dgm:prSet/>
      <dgm:spPr/>
      <dgm:t>
        <a:bodyPr/>
        <a:lstStyle/>
        <a:p>
          <a:r>
            <a:rPr lang="en-GB" dirty="0"/>
            <a:t>Produce a suite of collection development &amp; management policies for our site libraries and student hubs</a:t>
          </a:r>
          <a:endParaRPr lang="en-US" dirty="0"/>
        </a:p>
      </dgm:t>
    </dgm:pt>
    <dgm:pt modelId="{FD8DFDB5-9FAE-4CDA-B9DA-D33554E91A40}" type="parTrans" cxnId="{E8D12AE2-5783-4A9A-99D3-4D3D9D2F6E92}">
      <dgm:prSet/>
      <dgm:spPr/>
      <dgm:t>
        <a:bodyPr/>
        <a:lstStyle/>
        <a:p>
          <a:endParaRPr lang="en-US"/>
        </a:p>
      </dgm:t>
    </dgm:pt>
    <dgm:pt modelId="{FA85470D-58AA-4394-96BB-ACFB96066AC8}" type="sibTrans" cxnId="{E8D12AE2-5783-4A9A-99D3-4D3D9D2F6E92}">
      <dgm:prSet/>
      <dgm:spPr/>
      <dgm:t>
        <a:bodyPr/>
        <a:lstStyle/>
        <a:p>
          <a:endParaRPr lang="en-US"/>
        </a:p>
      </dgm:t>
    </dgm:pt>
    <dgm:pt modelId="{19A1257E-B073-4683-B208-B2B04F66EA72}">
      <dgm:prSet custT="1"/>
      <dgm:spPr/>
      <dgm:t>
        <a:bodyPr/>
        <a:lstStyle/>
        <a:p>
          <a:r>
            <a:rPr lang="en-GB" sz="1600" dirty="0"/>
            <a:t>Categorisation of modern collections: build on work already done and produce a spec for detailed profiles of categories to apply to collections.</a:t>
          </a:r>
          <a:endParaRPr lang="en-US" sz="1600" dirty="0"/>
        </a:p>
      </dgm:t>
    </dgm:pt>
    <dgm:pt modelId="{2C827C1C-8E1F-4F10-8F47-B8C5AF4274F4}" type="parTrans" cxnId="{09C78CDC-48CE-477D-9EFA-0939188C4BBE}">
      <dgm:prSet/>
      <dgm:spPr/>
      <dgm:t>
        <a:bodyPr/>
        <a:lstStyle/>
        <a:p>
          <a:endParaRPr lang="en-US"/>
        </a:p>
      </dgm:t>
    </dgm:pt>
    <dgm:pt modelId="{507D3E02-5D43-4738-A689-FFD785BEB213}" type="sibTrans" cxnId="{09C78CDC-48CE-477D-9EFA-0939188C4BBE}">
      <dgm:prSet/>
      <dgm:spPr/>
      <dgm:t>
        <a:bodyPr/>
        <a:lstStyle/>
        <a:p>
          <a:endParaRPr lang="en-US"/>
        </a:p>
      </dgm:t>
    </dgm:pt>
    <dgm:pt modelId="{9A848EE7-E8DB-4C57-BF66-90E8D0CE41FA}">
      <dgm:prSet custT="1"/>
      <dgm:spPr/>
      <dgm:t>
        <a:bodyPr/>
        <a:lstStyle/>
        <a:p>
          <a:r>
            <a:rPr lang="en-GB" sz="1600" dirty="0"/>
            <a:t>Work with bibliographic metadata on national and local collections to document the protocols (e.g. retention statements) for creating and managing a distributed UK print collection.</a:t>
          </a:r>
          <a:endParaRPr lang="en-US" sz="1600" dirty="0"/>
        </a:p>
      </dgm:t>
    </dgm:pt>
    <dgm:pt modelId="{D018EC58-9866-4962-BE25-1DB16465A729}" type="parTrans" cxnId="{195F3A78-12A2-42F0-BB0E-93D54673F099}">
      <dgm:prSet/>
      <dgm:spPr/>
      <dgm:t>
        <a:bodyPr/>
        <a:lstStyle/>
        <a:p>
          <a:endParaRPr lang="en-US"/>
        </a:p>
      </dgm:t>
    </dgm:pt>
    <dgm:pt modelId="{E7ADF07B-FE8D-48E1-8E8F-7F4E6D97185A}" type="sibTrans" cxnId="{195F3A78-12A2-42F0-BB0E-93D54673F099}">
      <dgm:prSet/>
      <dgm:spPr/>
      <dgm:t>
        <a:bodyPr/>
        <a:lstStyle/>
        <a:p>
          <a:endParaRPr lang="en-US"/>
        </a:p>
      </dgm:t>
    </dgm:pt>
    <dgm:pt modelId="{11A913B3-C338-463B-B5B7-E87D2B38C4BA}">
      <dgm:prSet/>
      <dgm:spPr/>
      <dgm:t>
        <a:bodyPr/>
        <a:lstStyle/>
        <a:p>
          <a:r>
            <a:rPr lang="en-GB" dirty="0"/>
            <a:t>Regularly contribute online content (linked to our Subject Guides) to drive more  engagement with new and existing collections demonstrate their value to teaching and research.</a:t>
          </a:r>
          <a:endParaRPr lang="en-US" dirty="0"/>
        </a:p>
      </dgm:t>
    </dgm:pt>
    <dgm:pt modelId="{47E94F43-C829-4A47-B0B1-1A97D1F218FD}" type="parTrans" cxnId="{021F1435-E8B1-48C7-9EF0-2A2973F0EABE}">
      <dgm:prSet/>
      <dgm:spPr/>
      <dgm:t>
        <a:bodyPr/>
        <a:lstStyle/>
        <a:p>
          <a:endParaRPr lang="en-US"/>
        </a:p>
      </dgm:t>
    </dgm:pt>
    <dgm:pt modelId="{C7917A4D-C7B1-4AE6-91D1-98CB94926F94}" type="sibTrans" cxnId="{021F1435-E8B1-48C7-9EF0-2A2973F0EABE}">
      <dgm:prSet/>
      <dgm:spPr/>
      <dgm:t>
        <a:bodyPr/>
        <a:lstStyle/>
        <a:p>
          <a:endParaRPr lang="en-US"/>
        </a:p>
      </dgm:t>
    </dgm:pt>
    <dgm:pt modelId="{D8505496-D266-48DC-B0C7-4951801FA92F}">
      <dgm:prSet custT="1"/>
      <dgm:spPr/>
      <dgm:t>
        <a:bodyPr/>
        <a:lstStyle/>
        <a:p>
          <a:r>
            <a:rPr lang="en-GB" sz="1600" dirty="0"/>
            <a:t>Produce a benchmarking analysis report to the Modern Collections Manager that will support them in the formulation of collection development policies to consolidate our position as a National Research Library.</a:t>
          </a:r>
          <a:endParaRPr lang="en-US" sz="1600" dirty="0"/>
        </a:p>
      </dgm:t>
    </dgm:pt>
    <dgm:pt modelId="{75E5FC98-C226-44D0-B750-75FF163255FF}" type="sibTrans" cxnId="{BD904466-6ADF-41E9-BC05-7CC4C659A1CC}">
      <dgm:prSet/>
      <dgm:spPr/>
      <dgm:t>
        <a:bodyPr/>
        <a:lstStyle/>
        <a:p>
          <a:endParaRPr lang="en-US"/>
        </a:p>
      </dgm:t>
    </dgm:pt>
    <dgm:pt modelId="{6C20F265-EB34-46C1-9220-851D72A9E138}" type="parTrans" cxnId="{BD904466-6ADF-41E9-BC05-7CC4C659A1CC}">
      <dgm:prSet/>
      <dgm:spPr/>
      <dgm:t>
        <a:bodyPr/>
        <a:lstStyle/>
        <a:p>
          <a:endParaRPr lang="en-US"/>
        </a:p>
      </dgm:t>
    </dgm:pt>
    <dgm:pt modelId="{79B8D14C-5960-4143-A801-E7505F6F986E}" type="pres">
      <dgm:prSet presAssocID="{1F792611-B294-4044-BEA2-EB958346C9F6}" presName="diagram" presStyleCnt="0">
        <dgm:presLayoutVars>
          <dgm:dir/>
          <dgm:resizeHandles val="exact"/>
        </dgm:presLayoutVars>
      </dgm:prSet>
      <dgm:spPr/>
    </dgm:pt>
    <dgm:pt modelId="{9B16376C-68D0-42AB-B9D5-11795175E7F7}" type="pres">
      <dgm:prSet presAssocID="{A8E0119C-C819-4034-B293-5C4212EC52D5}" presName="node" presStyleLbl="node1" presStyleIdx="0" presStyleCnt="5">
        <dgm:presLayoutVars>
          <dgm:bulletEnabled val="1"/>
        </dgm:presLayoutVars>
      </dgm:prSet>
      <dgm:spPr/>
    </dgm:pt>
    <dgm:pt modelId="{A45858E9-1D19-4986-BF33-51855F049773}" type="pres">
      <dgm:prSet presAssocID="{FA85470D-58AA-4394-96BB-ACFB96066AC8}" presName="sibTrans" presStyleCnt="0"/>
      <dgm:spPr/>
    </dgm:pt>
    <dgm:pt modelId="{B0587116-6F61-4A15-AAFC-EF77D44D18EA}" type="pres">
      <dgm:prSet presAssocID="{19A1257E-B073-4683-B208-B2B04F66EA72}" presName="node" presStyleLbl="node1" presStyleIdx="1" presStyleCnt="5">
        <dgm:presLayoutVars>
          <dgm:bulletEnabled val="1"/>
        </dgm:presLayoutVars>
      </dgm:prSet>
      <dgm:spPr/>
    </dgm:pt>
    <dgm:pt modelId="{609A8617-1F28-4B6C-B241-BDEBCB9DDA80}" type="pres">
      <dgm:prSet presAssocID="{507D3E02-5D43-4738-A689-FFD785BEB213}" presName="sibTrans" presStyleCnt="0"/>
      <dgm:spPr/>
    </dgm:pt>
    <dgm:pt modelId="{1798ED7C-4DB5-4A24-AADF-78928228E3D8}" type="pres">
      <dgm:prSet presAssocID="{9A848EE7-E8DB-4C57-BF66-90E8D0CE41FA}" presName="node" presStyleLbl="node1" presStyleIdx="2" presStyleCnt="5">
        <dgm:presLayoutVars>
          <dgm:bulletEnabled val="1"/>
        </dgm:presLayoutVars>
      </dgm:prSet>
      <dgm:spPr/>
    </dgm:pt>
    <dgm:pt modelId="{6BABBE39-313C-462F-B5F7-88388EE6CF09}" type="pres">
      <dgm:prSet presAssocID="{E7ADF07B-FE8D-48E1-8E8F-7F4E6D97185A}" presName="sibTrans" presStyleCnt="0"/>
      <dgm:spPr/>
    </dgm:pt>
    <dgm:pt modelId="{B76D4DAE-D022-43A8-A6D6-80D6D6F58BC7}" type="pres">
      <dgm:prSet presAssocID="{D8505496-D266-48DC-B0C7-4951801FA92F}" presName="node" presStyleLbl="node1" presStyleIdx="3" presStyleCnt="5">
        <dgm:presLayoutVars>
          <dgm:bulletEnabled val="1"/>
        </dgm:presLayoutVars>
      </dgm:prSet>
      <dgm:spPr/>
    </dgm:pt>
    <dgm:pt modelId="{F00F4AFB-B317-4038-A80F-3CCA38F9C9F5}" type="pres">
      <dgm:prSet presAssocID="{75E5FC98-C226-44D0-B750-75FF163255FF}" presName="sibTrans" presStyleCnt="0"/>
      <dgm:spPr/>
    </dgm:pt>
    <dgm:pt modelId="{76B6F6A9-3B49-4BE4-9A90-2972E2B2F8FB}" type="pres">
      <dgm:prSet presAssocID="{11A913B3-C338-463B-B5B7-E87D2B38C4BA}" presName="node" presStyleLbl="node1" presStyleIdx="4" presStyleCnt="5">
        <dgm:presLayoutVars>
          <dgm:bulletEnabled val="1"/>
        </dgm:presLayoutVars>
      </dgm:prSet>
      <dgm:spPr/>
    </dgm:pt>
  </dgm:ptLst>
  <dgm:cxnLst>
    <dgm:cxn modelId="{09AEA31E-69B1-4BBC-A317-13BDC05B9D48}" type="presOf" srcId="{19A1257E-B073-4683-B208-B2B04F66EA72}" destId="{B0587116-6F61-4A15-AAFC-EF77D44D18EA}" srcOrd="0" destOrd="0" presId="urn:microsoft.com/office/officeart/2005/8/layout/default"/>
    <dgm:cxn modelId="{021F1435-E8B1-48C7-9EF0-2A2973F0EABE}" srcId="{1F792611-B294-4044-BEA2-EB958346C9F6}" destId="{11A913B3-C338-463B-B5B7-E87D2B38C4BA}" srcOrd="4" destOrd="0" parTransId="{47E94F43-C829-4A47-B0B1-1A97D1F218FD}" sibTransId="{C7917A4D-C7B1-4AE6-91D1-98CB94926F94}"/>
    <dgm:cxn modelId="{942B7F41-06AF-466A-BA69-D14AC3C9E996}" type="presOf" srcId="{1F792611-B294-4044-BEA2-EB958346C9F6}" destId="{79B8D14C-5960-4143-A801-E7505F6F986E}" srcOrd="0" destOrd="0" presId="urn:microsoft.com/office/officeart/2005/8/layout/default"/>
    <dgm:cxn modelId="{BD904466-6ADF-41E9-BC05-7CC4C659A1CC}" srcId="{1F792611-B294-4044-BEA2-EB958346C9F6}" destId="{D8505496-D266-48DC-B0C7-4951801FA92F}" srcOrd="3" destOrd="0" parTransId="{6C20F265-EB34-46C1-9220-851D72A9E138}" sibTransId="{75E5FC98-C226-44D0-B750-75FF163255FF}"/>
    <dgm:cxn modelId="{195F3A78-12A2-42F0-BB0E-93D54673F099}" srcId="{1F792611-B294-4044-BEA2-EB958346C9F6}" destId="{9A848EE7-E8DB-4C57-BF66-90E8D0CE41FA}" srcOrd="2" destOrd="0" parTransId="{D018EC58-9866-4962-BE25-1DB16465A729}" sibTransId="{E7ADF07B-FE8D-48E1-8E8F-7F4E6D97185A}"/>
    <dgm:cxn modelId="{D1C47A79-DBE9-4B88-BC6D-BC4E2D544077}" type="presOf" srcId="{A8E0119C-C819-4034-B293-5C4212EC52D5}" destId="{9B16376C-68D0-42AB-B9D5-11795175E7F7}" srcOrd="0" destOrd="0" presId="urn:microsoft.com/office/officeart/2005/8/layout/default"/>
    <dgm:cxn modelId="{ED6E9686-40E9-47A1-AAA4-F7F9A3B3AFFE}" type="presOf" srcId="{9A848EE7-E8DB-4C57-BF66-90E8D0CE41FA}" destId="{1798ED7C-4DB5-4A24-AADF-78928228E3D8}" srcOrd="0" destOrd="0" presId="urn:microsoft.com/office/officeart/2005/8/layout/default"/>
    <dgm:cxn modelId="{1730AD94-0811-41C0-8A17-5C597D51C3E2}" type="presOf" srcId="{D8505496-D266-48DC-B0C7-4951801FA92F}" destId="{B76D4DAE-D022-43A8-A6D6-80D6D6F58BC7}" srcOrd="0" destOrd="0" presId="urn:microsoft.com/office/officeart/2005/8/layout/default"/>
    <dgm:cxn modelId="{09C78CDC-48CE-477D-9EFA-0939188C4BBE}" srcId="{1F792611-B294-4044-BEA2-EB958346C9F6}" destId="{19A1257E-B073-4683-B208-B2B04F66EA72}" srcOrd="1" destOrd="0" parTransId="{2C827C1C-8E1F-4F10-8F47-B8C5AF4274F4}" sibTransId="{507D3E02-5D43-4738-A689-FFD785BEB213}"/>
    <dgm:cxn modelId="{E8D12AE2-5783-4A9A-99D3-4D3D9D2F6E92}" srcId="{1F792611-B294-4044-BEA2-EB958346C9F6}" destId="{A8E0119C-C819-4034-B293-5C4212EC52D5}" srcOrd="0" destOrd="0" parTransId="{FD8DFDB5-9FAE-4CDA-B9DA-D33554E91A40}" sibTransId="{FA85470D-58AA-4394-96BB-ACFB96066AC8}"/>
    <dgm:cxn modelId="{ECC0F0E4-D7AB-4C3D-907F-EF8E8BFB9295}" type="presOf" srcId="{11A913B3-C338-463B-B5B7-E87D2B38C4BA}" destId="{76B6F6A9-3B49-4BE4-9A90-2972E2B2F8FB}" srcOrd="0" destOrd="0" presId="urn:microsoft.com/office/officeart/2005/8/layout/default"/>
    <dgm:cxn modelId="{5607A9B0-62A9-40DC-88D3-8C586EAA1ECC}" type="presParOf" srcId="{79B8D14C-5960-4143-A801-E7505F6F986E}" destId="{9B16376C-68D0-42AB-B9D5-11795175E7F7}" srcOrd="0" destOrd="0" presId="urn:microsoft.com/office/officeart/2005/8/layout/default"/>
    <dgm:cxn modelId="{850FB468-FD5A-47DC-A8F4-7CD368FEF51E}" type="presParOf" srcId="{79B8D14C-5960-4143-A801-E7505F6F986E}" destId="{A45858E9-1D19-4986-BF33-51855F049773}" srcOrd="1" destOrd="0" presId="urn:microsoft.com/office/officeart/2005/8/layout/default"/>
    <dgm:cxn modelId="{851C5912-F926-401A-91C6-0CBCA940F42B}" type="presParOf" srcId="{79B8D14C-5960-4143-A801-E7505F6F986E}" destId="{B0587116-6F61-4A15-AAFC-EF77D44D18EA}" srcOrd="2" destOrd="0" presId="urn:microsoft.com/office/officeart/2005/8/layout/default"/>
    <dgm:cxn modelId="{6218E11D-36F8-4A6E-A779-E4216495E633}" type="presParOf" srcId="{79B8D14C-5960-4143-A801-E7505F6F986E}" destId="{609A8617-1F28-4B6C-B241-BDEBCB9DDA80}" srcOrd="3" destOrd="0" presId="urn:microsoft.com/office/officeart/2005/8/layout/default"/>
    <dgm:cxn modelId="{FEE6AA8A-3076-4EB5-A75E-177677AF4D6E}" type="presParOf" srcId="{79B8D14C-5960-4143-A801-E7505F6F986E}" destId="{1798ED7C-4DB5-4A24-AADF-78928228E3D8}" srcOrd="4" destOrd="0" presId="urn:microsoft.com/office/officeart/2005/8/layout/default"/>
    <dgm:cxn modelId="{68B9F5DE-4241-4AD4-86A4-888B4AE92715}" type="presParOf" srcId="{79B8D14C-5960-4143-A801-E7505F6F986E}" destId="{6BABBE39-313C-462F-B5F7-88388EE6CF09}" srcOrd="5" destOrd="0" presId="urn:microsoft.com/office/officeart/2005/8/layout/default"/>
    <dgm:cxn modelId="{08FE1F11-AFFA-4650-ADBA-378CC09C6533}" type="presParOf" srcId="{79B8D14C-5960-4143-A801-E7505F6F986E}" destId="{B76D4DAE-D022-43A8-A6D6-80D6D6F58BC7}" srcOrd="6" destOrd="0" presId="urn:microsoft.com/office/officeart/2005/8/layout/default"/>
    <dgm:cxn modelId="{A875D867-B606-4FA0-ACA0-82D8FBB266E7}" type="presParOf" srcId="{79B8D14C-5960-4143-A801-E7505F6F986E}" destId="{F00F4AFB-B317-4038-A80F-3CCA38F9C9F5}" srcOrd="7" destOrd="0" presId="urn:microsoft.com/office/officeart/2005/8/layout/default"/>
    <dgm:cxn modelId="{E5700C74-4688-405D-B87E-A2669273AD39}" type="presParOf" srcId="{79B8D14C-5960-4143-A801-E7505F6F986E}" destId="{76B6F6A9-3B49-4BE4-9A90-2972E2B2F8F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6376C-68D0-42AB-B9D5-11795175E7F7}">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Produce a suite of collection development &amp; management policies for our site libraries and student hubs</a:t>
          </a:r>
          <a:endParaRPr lang="en-US" sz="1800" kern="1200" dirty="0"/>
        </a:p>
      </dsp:txBody>
      <dsp:txXfrm>
        <a:off x="307345" y="1546"/>
        <a:ext cx="3222855" cy="1933713"/>
      </dsp:txXfrm>
    </dsp:sp>
    <dsp:sp modelId="{B0587116-6F61-4A15-AAFC-EF77D44D18EA}">
      <dsp:nvSpPr>
        <dsp:cNvPr id="0" name=""/>
        <dsp:cNvSpPr/>
      </dsp:nvSpPr>
      <dsp:spPr>
        <a:xfrm>
          <a:off x="3852486" y="1546"/>
          <a:ext cx="3222855" cy="1933713"/>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Categorisation of modern collections: build on work already done and produce a spec for detailed profiles of categories to apply to collections.</a:t>
          </a:r>
          <a:endParaRPr lang="en-US" sz="1600" kern="1200" dirty="0"/>
        </a:p>
      </dsp:txBody>
      <dsp:txXfrm>
        <a:off x="3852486" y="1546"/>
        <a:ext cx="3222855" cy="1933713"/>
      </dsp:txXfrm>
    </dsp:sp>
    <dsp:sp modelId="{1798ED7C-4DB5-4A24-AADF-78928228E3D8}">
      <dsp:nvSpPr>
        <dsp:cNvPr id="0" name=""/>
        <dsp:cNvSpPr/>
      </dsp:nvSpPr>
      <dsp:spPr>
        <a:xfrm>
          <a:off x="7397627" y="1546"/>
          <a:ext cx="3222855" cy="1933713"/>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Work with bibliographic metadata on national and local collections to document the protocols (e.g. retention statements) for creating and managing a distributed UK print collection.</a:t>
          </a:r>
          <a:endParaRPr lang="en-US" sz="1600" kern="1200" dirty="0"/>
        </a:p>
      </dsp:txBody>
      <dsp:txXfrm>
        <a:off x="7397627" y="1546"/>
        <a:ext cx="3222855" cy="1933713"/>
      </dsp:txXfrm>
    </dsp:sp>
    <dsp:sp modelId="{B76D4DAE-D022-43A8-A6D6-80D6D6F58BC7}">
      <dsp:nvSpPr>
        <dsp:cNvPr id="0" name=""/>
        <dsp:cNvSpPr/>
      </dsp:nvSpPr>
      <dsp:spPr>
        <a:xfrm>
          <a:off x="2079915" y="2257545"/>
          <a:ext cx="3222855" cy="1933713"/>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Produce a benchmarking analysis report to the Modern Collections Manager that will support them in the formulation of collection development policies to consolidate our position as a National Research Library.</a:t>
          </a:r>
          <a:endParaRPr lang="en-US" sz="1600" kern="1200" dirty="0"/>
        </a:p>
      </dsp:txBody>
      <dsp:txXfrm>
        <a:off x="2079915" y="2257545"/>
        <a:ext cx="3222855" cy="1933713"/>
      </dsp:txXfrm>
    </dsp:sp>
    <dsp:sp modelId="{76B6F6A9-3B49-4BE4-9A90-2972E2B2F8FB}">
      <dsp:nvSpPr>
        <dsp:cNvPr id="0" name=""/>
        <dsp:cNvSpPr/>
      </dsp:nvSpPr>
      <dsp:spPr>
        <a:xfrm>
          <a:off x="5625057" y="2257545"/>
          <a:ext cx="3222855" cy="193371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Regularly contribute online content (linked to our Subject Guides) to drive more  engagement with new and existing collections demonstrate their value to teaching and research.</a:t>
          </a:r>
          <a:endParaRPr lang="en-US" sz="1800" kern="1200" dirty="0"/>
        </a:p>
      </dsp:txBody>
      <dsp:txXfrm>
        <a:off x="562505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59951-67A8-4BF8-99F0-147296A393BC}" type="datetimeFigureOut">
              <a:rPr lang="en-GB" smtClean="0"/>
              <a:t>15/08/2025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C07BB-83A7-4C5E-BC9E-3C425CE7ED68}" type="slidenum">
              <a:rPr lang="en-GB" smtClean="0"/>
              <a:t>‹#›</a:t>
            </a:fld>
            <a:endParaRPr lang="en-GB"/>
          </a:p>
        </p:txBody>
      </p:sp>
    </p:spTree>
    <p:extLst>
      <p:ext uri="{BB962C8B-B14F-4D97-AF65-F5344CB8AC3E}">
        <p14:creationId xmlns:p14="http://schemas.microsoft.com/office/powerpoint/2010/main" val="306146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and thanks for your interest in this 2-year fixed-term role of Collection Development Librarian.</a:t>
            </a:r>
          </a:p>
          <a:p>
            <a:r>
              <a:rPr lang="en-GB" sz="1200" kern="1200" dirty="0">
                <a:solidFill>
                  <a:schemeClr val="tx1"/>
                </a:solidFill>
                <a:effectLst/>
                <a:latin typeface="+mn-lt"/>
                <a:ea typeface="+mn-ea"/>
                <a:cs typeface="+mn-cs"/>
              </a:rPr>
              <a:t>I’m the Modern Collections Manager, my name’s Rachel Kirkwood, and I use she or they pronouns. I’ve made this video to help you see what you might be letting yourself in for on the Modern Collections Team at the University of Manchester Library!</a:t>
            </a:r>
          </a:p>
        </p:txBody>
      </p:sp>
      <p:sp>
        <p:nvSpPr>
          <p:cNvPr id="4" name="Slide Number Placeholder 3"/>
          <p:cNvSpPr>
            <a:spLocks noGrp="1"/>
          </p:cNvSpPr>
          <p:nvPr>
            <p:ph type="sldNum" sz="quarter" idx="5"/>
          </p:nvPr>
        </p:nvSpPr>
        <p:spPr/>
        <p:txBody>
          <a:bodyPr/>
          <a:lstStyle/>
          <a:p>
            <a:fld id="{F72C07BB-83A7-4C5E-BC9E-3C425CE7ED68}" type="slidenum">
              <a:rPr lang="en-GB" smtClean="0"/>
              <a:t>1</a:t>
            </a:fld>
            <a:endParaRPr lang="en-GB"/>
          </a:p>
        </p:txBody>
      </p:sp>
    </p:spTree>
    <p:extLst>
      <p:ext uri="{BB962C8B-B14F-4D97-AF65-F5344CB8AC3E}">
        <p14:creationId xmlns:p14="http://schemas.microsoft.com/office/powerpoint/2010/main" val="39613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We’re a big university and a big library, with big collections – so we have to develop and manage them at scale. We have functional teams here rather than subject specialists, so we rely a lot on data, categories, business rules and such like, as well as engagement with academics to guide our decision making, and to understand trends in teaching, learning and research. I’m looking for someone who’s used to working with modern collections in academia and who can help me think about policies for development, as well as how to assess the many products on offer. </a:t>
            </a:r>
          </a:p>
        </p:txBody>
      </p:sp>
      <p:sp>
        <p:nvSpPr>
          <p:cNvPr id="4" name="Slide Number Placeholder 3"/>
          <p:cNvSpPr>
            <a:spLocks noGrp="1"/>
          </p:cNvSpPr>
          <p:nvPr>
            <p:ph type="sldNum" sz="quarter" idx="5"/>
          </p:nvPr>
        </p:nvSpPr>
        <p:spPr/>
        <p:txBody>
          <a:bodyPr/>
          <a:lstStyle/>
          <a:p>
            <a:fld id="{F72C07BB-83A7-4C5E-BC9E-3C425CE7ED68}" type="slidenum">
              <a:rPr lang="en-GB" smtClean="0"/>
              <a:t>2</a:t>
            </a:fld>
            <a:endParaRPr lang="en-GB"/>
          </a:p>
        </p:txBody>
      </p:sp>
    </p:spTree>
    <p:extLst>
      <p:ext uri="{BB962C8B-B14F-4D97-AF65-F5344CB8AC3E}">
        <p14:creationId xmlns:p14="http://schemas.microsoft.com/office/powerpoint/2010/main" val="421018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well as rich digital resources we have extensive physical collections, so I need someone who can help me and my Stock Manager in developing a strategic approach to stock and storage.</a:t>
            </a:r>
            <a:endParaRPr lang="en-GB" dirty="0"/>
          </a:p>
        </p:txBody>
      </p:sp>
      <p:sp>
        <p:nvSpPr>
          <p:cNvPr id="4" name="Slide Number Placeholder 3"/>
          <p:cNvSpPr>
            <a:spLocks noGrp="1"/>
          </p:cNvSpPr>
          <p:nvPr>
            <p:ph type="sldNum" sz="quarter" idx="5"/>
          </p:nvPr>
        </p:nvSpPr>
        <p:spPr/>
        <p:txBody>
          <a:bodyPr/>
          <a:lstStyle/>
          <a:p>
            <a:fld id="{F72C07BB-83A7-4C5E-BC9E-3C425CE7ED68}" type="slidenum">
              <a:rPr lang="en-GB" smtClean="0"/>
              <a:t>3</a:t>
            </a:fld>
            <a:endParaRPr lang="en-GB"/>
          </a:p>
        </p:txBody>
      </p:sp>
    </p:spTree>
    <p:extLst>
      <p:ext uri="{BB962C8B-B14F-4D97-AF65-F5344CB8AC3E}">
        <p14:creationId xmlns:p14="http://schemas.microsoft.com/office/powerpoint/2010/main" val="9815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Because this is brand new role, I’ve created a Candidate Briefing document, so please have a close look at this as well as the Job Description &amp; Person Specification. I’ve suggested a number of documents you might need to produce over the two-year term of this job, working for me, and collaborating with other managers and peers too. For my own part, as Modern Collections Manager I have a focus on curating and co-ordinating research collections, and on slightly more experimental interventions to support teaching and learning, particularly with eye to EDI. There’s lots more contextual information about who does what in the ‘about us’ section of that Candidate Briefing.</a:t>
            </a:r>
          </a:p>
        </p:txBody>
      </p:sp>
      <p:sp>
        <p:nvSpPr>
          <p:cNvPr id="4" name="Slide Number Placeholder 3"/>
          <p:cNvSpPr>
            <a:spLocks noGrp="1"/>
          </p:cNvSpPr>
          <p:nvPr>
            <p:ph type="sldNum" sz="quarter" idx="5"/>
          </p:nvPr>
        </p:nvSpPr>
        <p:spPr/>
        <p:txBody>
          <a:bodyPr/>
          <a:lstStyle/>
          <a:p>
            <a:fld id="{F72C07BB-83A7-4C5E-BC9E-3C425CE7ED68}" type="slidenum">
              <a:rPr lang="en-GB" smtClean="0"/>
              <a:t>4</a:t>
            </a:fld>
            <a:endParaRPr lang="en-GB"/>
          </a:p>
        </p:txBody>
      </p:sp>
    </p:spTree>
    <p:extLst>
      <p:ext uri="{BB962C8B-B14F-4D97-AF65-F5344CB8AC3E}">
        <p14:creationId xmlns:p14="http://schemas.microsoft.com/office/powerpoint/2010/main" val="167414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you’ve read all the documentation and think you’d like to apply for this role, you’ll have to use the online system. It may not be obvious, but the most important thing here is to use that section called “Additional Information” – this is the bit where you actually apply for the role. Our shortlisting method is simple, consistent, and transparent. It’s based on a points system related very specifically to each of the 8 ‘essential’ criteria in the Person Spec, so … work your way through those 8 requirements and give me and the shortlisting team some specific examples of how you meet them, in order to gain points. If you can address the two ‘desirable’ criteria as well, so much the better. Please don’t make me have to search for the evidence of how you meet the criteria by trawling through your CV </a:t>
            </a:r>
            <a:r>
              <a:rPr lang="en-GB" sz="1200" kern="1200" dirty="0">
                <a:solidFill>
                  <a:schemeClr val="tx1"/>
                </a:solidFill>
                <a:effectLst/>
                <a:latin typeface="+mn-lt"/>
                <a:ea typeface="+mn-ea"/>
                <a:cs typeface="+mn-cs"/>
                <a:sym typeface="Segoe UI Emoji" panose="020B0502040204020203" pitchFamily="34" charset="0"/>
              </a:rPr>
              <a:t>😊</a:t>
            </a:r>
            <a:r>
              <a:rPr lang="en-GB" sz="1200" kern="1200" dirty="0">
                <a:solidFill>
                  <a:schemeClr val="tx1"/>
                </a:solidFill>
                <a:effectLst/>
                <a:latin typeface="+mn-lt"/>
                <a:ea typeface="+mn-ea"/>
                <a:cs typeface="+mn-cs"/>
              </a:rPr>
              <a:t> If you look at that list of ‘key responsibilities’ it will likely help you focus on providing us with the most relevant evidence under each heading.</a:t>
            </a:r>
          </a:p>
          <a:p>
            <a:r>
              <a:rPr lang="en-GB" sz="1200" kern="1200" dirty="0">
                <a:solidFill>
                  <a:schemeClr val="tx1"/>
                </a:solidFill>
                <a:effectLst/>
                <a:latin typeface="+mn-lt"/>
                <a:ea typeface="+mn-ea"/>
                <a:cs typeface="+mn-cs"/>
              </a:rPr>
              <a:t>I hope that’s been helpful. I look forward to reading your application.</a:t>
            </a:r>
          </a:p>
        </p:txBody>
      </p:sp>
      <p:sp>
        <p:nvSpPr>
          <p:cNvPr id="4" name="Slide Number Placeholder 3"/>
          <p:cNvSpPr>
            <a:spLocks noGrp="1"/>
          </p:cNvSpPr>
          <p:nvPr>
            <p:ph type="sldNum" sz="quarter" idx="5"/>
          </p:nvPr>
        </p:nvSpPr>
        <p:spPr/>
        <p:txBody>
          <a:bodyPr/>
          <a:lstStyle/>
          <a:p>
            <a:fld id="{F72C07BB-83A7-4C5E-BC9E-3C425CE7ED68}" type="slidenum">
              <a:rPr lang="en-GB" smtClean="0"/>
              <a:t>5</a:t>
            </a:fld>
            <a:endParaRPr lang="en-GB"/>
          </a:p>
        </p:txBody>
      </p:sp>
    </p:spTree>
    <p:extLst>
      <p:ext uri="{BB962C8B-B14F-4D97-AF65-F5344CB8AC3E}">
        <p14:creationId xmlns:p14="http://schemas.microsoft.com/office/powerpoint/2010/main" val="40475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98FE-65F8-B4B2-C24A-E510CFEEE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A0BA97-DB21-F23E-552B-C5B775AE1A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4F7FB8-C993-98D1-B98E-97B7BC3750B5}"/>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BEEA74E0-D7C0-A8DE-570D-8D40F85DB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4D89B-DD43-D709-442B-821AFE3F7F7E}"/>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29693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1570-0627-E0C6-5F20-1314099A0F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901CAB-6EC6-0DEE-BD87-4C62D9B23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C3154-7A39-6EB4-6226-F7A7BC580856}"/>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BF71FEA9-0D8E-2774-FF05-D01A46C10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F1D49-BF1E-5D3A-CBFD-13A3EA46FDAD}"/>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284258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A7E1F-48B1-01BA-6773-57AD5B0B7E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0D2991-D18A-5441-01F9-BC435DFC8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C1795-7270-7EFF-81A5-58758CDD3279}"/>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1CCE60B6-F18B-4871-5236-C4C20B838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6BC36-753D-5BB1-E51B-521AE29DEA90}"/>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316282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AEF1-ED17-7EB3-4BC6-085B04183C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86EB19-AD77-CB33-FBD0-BD1BD2952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DF7A0-C370-D304-57EE-D68C038E1169}"/>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4B35414A-E7B5-285E-E7EB-679D05400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2BEE8-F89E-45B8-1F99-505664F2B7C6}"/>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3236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5F29-5AFE-89BB-12D7-212321B5E5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917CD5-23B3-644B-D833-DD49C4350C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69228-039E-E171-BCE9-35EECD9D76E8}"/>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7C0D6A0C-82D4-8B7E-A87F-B7D1CB169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48D17E-51E7-39C4-C9FB-25686C2806CB}"/>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39429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66A1-4886-8007-A0F1-806C9414A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567745-CFBE-FBE8-5529-1BD35EB080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217887-DBAC-310A-669D-6D161468B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50021-58F7-3897-D8A6-74D298F46715}"/>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6" name="Footer Placeholder 5">
            <a:extLst>
              <a:ext uri="{FF2B5EF4-FFF2-40B4-BE49-F238E27FC236}">
                <a16:creationId xmlns:a16="http://schemas.microsoft.com/office/drawing/2014/main" id="{80E57470-CEA2-C070-CBF3-BE1807BE33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2F6916-DA76-FCA6-A655-64A7D2E92D5E}"/>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2119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5C27-5AA6-5F12-1184-255C4D61BA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643821-8F24-6A33-2641-B0366EA0B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9D94B-9A1E-CF3F-F8F3-C095E35AD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58C882-895E-49A8-7CFC-C42365770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79970-52EC-CF0E-8A8D-EBECB506E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3FCC68-B8F4-A7E1-869E-B8380569F983}"/>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8" name="Footer Placeholder 7">
            <a:extLst>
              <a:ext uri="{FF2B5EF4-FFF2-40B4-BE49-F238E27FC236}">
                <a16:creationId xmlns:a16="http://schemas.microsoft.com/office/drawing/2014/main" id="{9EBCE697-7EDC-A7F6-06C4-D623B4D234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7DD73A-C394-161B-D06F-401607216B7B}"/>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14652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9090-5EDA-6D22-51EE-A22D12E4A3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EC54D1-2D9D-8C83-4E26-5F335ECB7045}"/>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4" name="Footer Placeholder 3">
            <a:extLst>
              <a:ext uri="{FF2B5EF4-FFF2-40B4-BE49-F238E27FC236}">
                <a16:creationId xmlns:a16="http://schemas.microsoft.com/office/drawing/2014/main" id="{1BC77C11-ABFD-A4FA-5E43-71BEC04859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8364EC-935F-BA94-2EBE-A8D7E350D577}"/>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85976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B3FAB-303B-F723-0CEB-B9DB4CF109A5}"/>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3" name="Footer Placeholder 2">
            <a:extLst>
              <a:ext uri="{FF2B5EF4-FFF2-40B4-BE49-F238E27FC236}">
                <a16:creationId xmlns:a16="http://schemas.microsoft.com/office/drawing/2014/main" id="{A28217AB-314E-2057-B74B-4775CE9B0E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CA6332-E50C-22E6-76D1-1AE4FB47A900}"/>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39940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ADF8-7F0C-7C63-8293-2599AE4C1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196BB-CED5-240E-603C-8DAE0DBE2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16FDC9-47C3-7B52-B71E-F20353DD2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4B000-9CEE-0C54-A775-DC918B28A8B0}"/>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6" name="Footer Placeholder 5">
            <a:extLst>
              <a:ext uri="{FF2B5EF4-FFF2-40B4-BE49-F238E27FC236}">
                <a16:creationId xmlns:a16="http://schemas.microsoft.com/office/drawing/2014/main" id="{CEFE352D-BF91-876C-8CD9-AEE4832A94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CFC937-A431-3B38-F690-8D496F992A81}"/>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112753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A3A6-C864-89E4-8D6E-175CDDFAB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F6941C-44DF-425D-6532-F2129235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DA3A6C-2452-E1DF-B6CE-E6E47C72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FEDCA-EAA9-A066-7505-DC25F82EA479}"/>
              </a:ext>
            </a:extLst>
          </p:cNvPr>
          <p:cNvSpPr>
            <a:spLocks noGrp="1"/>
          </p:cNvSpPr>
          <p:nvPr>
            <p:ph type="dt" sz="half" idx="10"/>
          </p:nvPr>
        </p:nvSpPr>
        <p:spPr/>
        <p:txBody>
          <a:bodyPr/>
          <a:lstStyle/>
          <a:p>
            <a:fld id="{05C14F2A-EA9D-4C62-9830-07269CF483EC}" type="datetimeFigureOut">
              <a:rPr lang="en-GB" smtClean="0"/>
              <a:t>15/08/2025</a:t>
            </a:fld>
            <a:endParaRPr lang="en-GB"/>
          </a:p>
        </p:txBody>
      </p:sp>
      <p:sp>
        <p:nvSpPr>
          <p:cNvPr id="6" name="Footer Placeholder 5">
            <a:extLst>
              <a:ext uri="{FF2B5EF4-FFF2-40B4-BE49-F238E27FC236}">
                <a16:creationId xmlns:a16="http://schemas.microsoft.com/office/drawing/2014/main" id="{743A7D4A-C11A-3B30-1137-BE34A5548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6112E2-D767-82DD-5287-436E103B5A9B}"/>
              </a:ext>
            </a:extLst>
          </p:cNvPr>
          <p:cNvSpPr>
            <a:spLocks noGrp="1"/>
          </p:cNvSpPr>
          <p:nvPr>
            <p:ph type="sldNum" sz="quarter" idx="12"/>
          </p:nvPr>
        </p:nvSpPr>
        <p:spPr/>
        <p:txBody>
          <a:bodyPr/>
          <a:lstStyle/>
          <a:p>
            <a:fld id="{BB108581-34A8-4F91-A508-87092F95D4B3}" type="slidenum">
              <a:rPr lang="en-GB" smtClean="0"/>
              <a:t>‹#›</a:t>
            </a:fld>
            <a:endParaRPr lang="en-GB"/>
          </a:p>
        </p:txBody>
      </p:sp>
    </p:spTree>
    <p:extLst>
      <p:ext uri="{BB962C8B-B14F-4D97-AF65-F5344CB8AC3E}">
        <p14:creationId xmlns:p14="http://schemas.microsoft.com/office/powerpoint/2010/main" val="310237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89680-7878-305B-6043-5730CE8A7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5AD8A2-8848-10D6-17BB-2B19C8077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2A18E0-8062-B784-48C4-F2348D782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C14F2A-EA9D-4C62-9830-07269CF483EC}" type="datetimeFigureOut">
              <a:rPr lang="en-GB" smtClean="0"/>
              <a:t>15/08/2025</a:t>
            </a:fld>
            <a:endParaRPr lang="en-GB"/>
          </a:p>
        </p:txBody>
      </p:sp>
      <p:sp>
        <p:nvSpPr>
          <p:cNvPr id="5" name="Footer Placeholder 4">
            <a:extLst>
              <a:ext uri="{FF2B5EF4-FFF2-40B4-BE49-F238E27FC236}">
                <a16:creationId xmlns:a16="http://schemas.microsoft.com/office/drawing/2014/main" id="{8CBBCCF3-70EC-73D5-3CFC-E95C696A9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E59BBB6-1318-9754-A696-F76A86E60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108581-34A8-4F91-A508-87092F95D4B3}" type="slidenum">
              <a:rPr lang="en-GB" smtClean="0"/>
              <a:t>‹#›</a:t>
            </a:fld>
            <a:endParaRPr lang="en-GB"/>
          </a:p>
        </p:txBody>
      </p:sp>
    </p:spTree>
    <p:extLst>
      <p:ext uri="{BB962C8B-B14F-4D97-AF65-F5344CB8AC3E}">
        <p14:creationId xmlns:p14="http://schemas.microsoft.com/office/powerpoint/2010/main" val="15841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259C8-368E-48EE-3297-FB77D104942A}"/>
              </a:ext>
            </a:extLst>
          </p:cNvPr>
          <p:cNvSpPr>
            <a:spLocks noGrp="1"/>
          </p:cNvSpPr>
          <p:nvPr>
            <p:ph type="ctrTitle"/>
          </p:nvPr>
        </p:nvSpPr>
        <p:spPr>
          <a:xfrm>
            <a:off x="952228" y="743447"/>
            <a:ext cx="3973385" cy="3692028"/>
          </a:xfrm>
          <a:noFill/>
        </p:spPr>
        <p:txBody>
          <a:bodyPr>
            <a:normAutofit/>
          </a:bodyPr>
          <a:lstStyle/>
          <a:p>
            <a:pPr algn="l"/>
            <a:r>
              <a:rPr lang="en-GB" sz="5200" dirty="0"/>
              <a:t>Collection Development Librarian</a:t>
            </a:r>
          </a:p>
        </p:txBody>
      </p:sp>
      <p:sp>
        <p:nvSpPr>
          <p:cNvPr id="3" name="Subtitle 2">
            <a:extLst>
              <a:ext uri="{FF2B5EF4-FFF2-40B4-BE49-F238E27FC236}">
                <a16:creationId xmlns:a16="http://schemas.microsoft.com/office/drawing/2014/main" id="{D7E7C02F-A18E-EE47-89F4-47CA5BE42081}"/>
              </a:ext>
            </a:extLst>
          </p:cNvPr>
          <p:cNvSpPr>
            <a:spLocks noGrp="1"/>
          </p:cNvSpPr>
          <p:nvPr>
            <p:ph type="subTitle" idx="1"/>
          </p:nvPr>
        </p:nvSpPr>
        <p:spPr>
          <a:xfrm>
            <a:off x="952229" y="4629234"/>
            <a:ext cx="3973386" cy="1485319"/>
          </a:xfrm>
          <a:noFill/>
        </p:spPr>
        <p:txBody>
          <a:bodyPr>
            <a:normAutofit/>
          </a:bodyPr>
          <a:lstStyle/>
          <a:p>
            <a:pPr algn="l"/>
            <a:r>
              <a:rPr lang="en-GB" dirty="0"/>
              <a:t>University of Manchester Library</a:t>
            </a:r>
          </a:p>
          <a:p>
            <a:pPr algn="l"/>
            <a:r>
              <a:rPr lang="en-GB"/>
              <a:t>Vacancy PSX-029572</a:t>
            </a:r>
            <a:endParaRPr lang="en-GB" dirty="0"/>
          </a:p>
        </p:txBody>
      </p:sp>
    </p:spTree>
    <p:extLst>
      <p:ext uri="{BB962C8B-B14F-4D97-AF65-F5344CB8AC3E}">
        <p14:creationId xmlns:p14="http://schemas.microsoft.com/office/powerpoint/2010/main" val="3875418694"/>
      </p:ext>
    </p:extLst>
  </p:cSld>
  <p:clrMapOvr>
    <a:masterClrMapping/>
  </p:clrMapOvr>
  <mc:AlternateContent xmlns:mc="http://schemas.openxmlformats.org/markup-compatibility/2006" xmlns:p14="http://schemas.microsoft.com/office/powerpoint/2010/main">
    <mc:Choice Requires="p14">
      <p:transition spd="slow" p14:dur="2000" advTm="19430"/>
    </mc:Choice>
    <mc:Fallback xmlns="">
      <p:transition spd="slow" advTm="1943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lection of shoes and boots">
            <a:extLst>
              <a:ext uri="{FF2B5EF4-FFF2-40B4-BE49-F238E27FC236}">
                <a16:creationId xmlns:a16="http://schemas.microsoft.com/office/drawing/2014/main" id="{FC795B71-E58A-D866-7A31-FA27F304EAE5}"/>
              </a:ext>
            </a:extLst>
          </p:cNvPr>
          <p:cNvPicPr>
            <a:picLocks noChangeAspect="1"/>
          </p:cNvPicPr>
          <p:nvPr/>
        </p:nvPicPr>
        <p:blipFill>
          <a:blip r:embed="rId3">
            <a:extLst>
              <a:ext uri="{28A0092B-C50C-407E-A947-70E740481C1C}">
                <a14:useLocalDpi xmlns:a14="http://schemas.microsoft.com/office/drawing/2010/main" val="0"/>
              </a:ext>
            </a:extLst>
          </a:blip>
          <a:srcRect t="13721" r="1" b="3513"/>
          <a:stretch/>
        </p:blipFill>
        <p:spPr>
          <a:xfrm>
            <a:off x="643466" y="1945041"/>
            <a:ext cx="5372099" cy="2967917"/>
          </a:xfrm>
          <a:prstGeom prst="rect">
            <a:avLst/>
          </a:prstGeom>
        </p:spPr>
      </p:pic>
    </p:spTree>
    <p:extLst>
      <p:ext uri="{BB962C8B-B14F-4D97-AF65-F5344CB8AC3E}">
        <p14:creationId xmlns:p14="http://schemas.microsoft.com/office/powerpoint/2010/main" val="985789931"/>
      </p:ext>
    </p:extLst>
  </p:cSld>
  <p:clrMapOvr>
    <a:masterClrMapping/>
  </p:clrMapOvr>
  <mc:AlternateContent xmlns:mc="http://schemas.openxmlformats.org/markup-compatibility/2006" xmlns:p14="http://schemas.microsoft.com/office/powerpoint/2010/main">
    <mc:Choice Requires="p14">
      <p:transition spd="slow" p14:dur="2000" advTm="31719"/>
    </mc:Choice>
    <mc:Fallback xmlns="">
      <p:transition spd="slow" advTm="317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cil on notebook">
            <a:extLst>
              <a:ext uri="{FF2B5EF4-FFF2-40B4-BE49-F238E27FC236}">
                <a16:creationId xmlns:a16="http://schemas.microsoft.com/office/drawing/2014/main" id="{120B79B5-8468-7A45-70EA-CFDF14350A98}"/>
              </a:ext>
            </a:extLst>
          </p:cNvPr>
          <p:cNvPicPr>
            <a:picLocks noChangeAspect="1"/>
          </p:cNvPicPr>
          <p:nvPr/>
        </p:nvPicPr>
        <p:blipFill>
          <a:blip r:embed="rId3">
            <a:extLst>
              <a:ext uri="{28A0092B-C50C-407E-A947-70E740481C1C}">
                <a14:useLocalDpi xmlns:a14="http://schemas.microsoft.com/office/drawing/2010/main" val="0"/>
              </a:ext>
            </a:extLst>
          </a:blip>
          <a:srcRect t="4753" b="13263"/>
          <a:stretch/>
        </p:blipFill>
        <p:spPr>
          <a:xfrm>
            <a:off x="643466" y="1959079"/>
            <a:ext cx="5372099" cy="2939841"/>
          </a:xfrm>
          <a:prstGeom prst="rect">
            <a:avLst/>
          </a:prstGeom>
        </p:spPr>
      </p:pic>
    </p:spTree>
    <p:extLst>
      <p:ext uri="{BB962C8B-B14F-4D97-AF65-F5344CB8AC3E}">
        <p14:creationId xmlns:p14="http://schemas.microsoft.com/office/powerpoint/2010/main" val="2346411208"/>
      </p:ext>
    </p:extLst>
  </p:cSld>
  <p:clrMapOvr>
    <a:masterClrMapping/>
  </p:clrMapOvr>
  <mc:AlternateContent xmlns:mc="http://schemas.openxmlformats.org/markup-compatibility/2006" xmlns:p14="http://schemas.microsoft.com/office/powerpoint/2010/main">
    <mc:Choice Requires="p14">
      <p:transition spd="slow" p14:dur="2000" advTm="11931"/>
    </mc:Choice>
    <mc:Fallback xmlns="">
      <p:transition spd="slow" advTm="119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F9623B40-3654-72B1-1F8C-E6D269E76FB1}"/>
              </a:ext>
            </a:extLst>
          </p:cNvPr>
          <p:cNvSpPr>
            <a:spLocks noGrp="1"/>
          </p:cNvSpPr>
          <p:nvPr>
            <p:ph idx="1"/>
          </p:nvPr>
        </p:nvSpPr>
        <p:spPr/>
        <p:txBody>
          <a:bodyPr/>
          <a:lstStyle/>
          <a:p>
            <a:pPr marL="0" indent="0">
              <a:buNone/>
            </a:pPr>
            <a:endParaRPr lang="en-GB" dirty="0"/>
          </a:p>
        </p:txBody>
      </p:sp>
      <p:graphicFrame>
        <p:nvGraphicFramePr>
          <p:cNvPr id="7" name="TextBox 4">
            <a:extLst>
              <a:ext uri="{FF2B5EF4-FFF2-40B4-BE49-F238E27FC236}">
                <a16:creationId xmlns:a16="http://schemas.microsoft.com/office/drawing/2014/main" id="{352531DE-900A-1DC3-DF87-966E58EBD720}"/>
              </a:ext>
            </a:extLst>
          </p:cNvPr>
          <p:cNvGraphicFramePr/>
          <p:nvPr>
            <p:extLst>
              <p:ext uri="{D42A27DB-BD31-4B8C-83A1-F6EECF244321}">
                <p14:modId xmlns:p14="http://schemas.microsoft.com/office/powerpoint/2010/main" val="34837279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itle 24">
            <a:extLst>
              <a:ext uri="{FF2B5EF4-FFF2-40B4-BE49-F238E27FC236}">
                <a16:creationId xmlns:a16="http://schemas.microsoft.com/office/drawing/2014/main" id="{0EBDB89A-C726-0AF9-3D33-F683991771C8}"/>
              </a:ext>
            </a:extLst>
          </p:cNvPr>
          <p:cNvSpPr>
            <a:spLocks noGrp="1"/>
          </p:cNvSpPr>
          <p:nvPr>
            <p:ph type="title"/>
          </p:nvPr>
        </p:nvSpPr>
        <p:spPr/>
        <p:txBody>
          <a:bodyPr/>
          <a:lstStyle/>
          <a:p>
            <a:r>
              <a:rPr lang="en-GB" dirty="0"/>
              <a:t>Potential outputs you’d need to create?</a:t>
            </a:r>
          </a:p>
        </p:txBody>
      </p:sp>
    </p:spTree>
    <p:extLst>
      <p:ext uri="{BB962C8B-B14F-4D97-AF65-F5344CB8AC3E}">
        <p14:creationId xmlns:p14="http://schemas.microsoft.com/office/powerpoint/2010/main" val="832268561"/>
      </p:ext>
    </p:extLst>
  </p:cSld>
  <p:clrMapOvr>
    <a:masterClrMapping/>
  </p:clrMapOvr>
  <mc:AlternateContent xmlns:mc="http://schemas.openxmlformats.org/markup-compatibility/2006" xmlns:p14="http://schemas.microsoft.com/office/powerpoint/2010/main">
    <mc:Choice Requires="p14">
      <p:transition spd="slow" p14:dur="2000" advTm="41097"/>
    </mc:Choice>
    <mc:Fallback xmlns="">
      <p:transition spd="slow" advTm="410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3627BA-1087-F28D-6BDD-E683199DAE27}"/>
              </a:ext>
            </a:extLst>
          </p:cNvPr>
          <p:cNvPicPr>
            <a:picLocks noChangeAspect="1"/>
          </p:cNvPicPr>
          <p:nvPr/>
        </p:nvPicPr>
        <p:blipFill>
          <a:blip r:embed="rId3"/>
          <a:stretch>
            <a:fillRect/>
          </a:stretch>
        </p:blipFill>
        <p:spPr>
          <a:xfrm>
            <a:off x="3787656" y="1635033"/>
            <a:ext cx="6170383" cy="4795414"/>
          </a:xfrm>
          <a:prstGeom prst="rect">
            <a:avLst/>
          </a:prstGeom>
        </p:spPr>
      </p:pic>
      <p:sp>
        <p:nvSpPr>
          <p:cNvPr id="2" name="Title 1">
            <a:extLst>
              <a:ext uri="{FF2B5EF4-FFF2-40B4-BE49-F238E27FC236}">
                <a16:creationId xmlns:a16="http://schemas.microsoft.com/office/drawing/2014/main" id="{3254F5F4-0B94-0DBC-2916-A23D3E5E40EB}"/>
              </a:ext>
            </a:extLst>
          </p:cNvPr>
          <p:cNvSpPr>
            <a:spLocks noGrp="1"/>
          </p:cNvSpPr>
          <p:nvPr>
            <p:ph type="title"/>
          </p:nvPr>
        </p:nvSpPr>
        <p:spPr>
          <a:xfrm>
            <a:off x="342178" y="637426"/>
            <a:ext cx="3156720" cy="5583148"/>
          </a:xfrm>
        </p:spPr>
        <p:txBody>
          <a:bodyPr anchor="ctr">
            <a:normAutofit/>
          </a:bodyPr>
          <a:lstStyle/>
          <a:p>
            <a:pPr algn="r"/>
            <a:r>
              <a:rPr lang="en-GB" sz="5000" dirty="0"/>
              <a:t>Address each point in turn, and supply examples</a:t>
            </a:r>
          </a:p>
        </p:txBody>
      </p:sp>
    </p:spTree>
    <p:extLst>
      <p:ext uri="{BB962C8B-B14F-4D97-AF65-F5344CB8AC3E}">
        <p14:creationId xmlns:p14="http://schemas.microsoft.com/office/powerpoint/2010/main" val="3888008569"/>
      </p:ext>
    </p:extLst>
  </p:cSld>
  <p:clrMapOvr>
    <a:masterClrMapping/>
  </p:clrMapOvr>
  <mc:AlternateContent xmlns:mc="http://schemas.openxmlformats.org/markup-compatibility/2006" xmlns:p14="http://schemas.microsoft.com/office/powerpoint/2010/main">
    <mc:Choice Requires="p14">
      <p:transition spd="slow" p14:dur="2000" advTm="62319"/>
    </mc:Choice>
    <mc:Fallback xmlns="">
      <p:transition spd="slow" advTm="6231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TotalTime>
  <Words>697</Words>
  <Application>Microsoft Office PowerPoint</Application>
  <PresentationFormat>Widescreen</PresentationFormat>
  <Paragraphs>22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Collection Development Librarian</vt:lpstr>
      <vt:lpstr>PowerPoint Presentation</vt:lpstr>
      <vt:lpstr>PowerPoint Presentation</vt:lpstr>
      <vt:lpstr>Potential outputs you’d need to create?</vt:lpstr>
      <vt:lpstr>Address each point in turn, and supply examples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Kirkwood</dc:creator>
  <cp:lastModifiedBy>Kristian Scott</cp:lastModifiedBy>
  <cp:revision>3</cp:revision>
  <dcterms:created xsi:type="dcterms:W3CDTF">2024-09-27T14:14:21Z</dcterms:created>
  <dcterms:modified xsi:type="dcterms:W3CDTF">2025-08-15T10:00:21Z</dcterms:modified>
</cp:coreProperties>
</file>