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70" r:id="rId3"/>
    <p:sldId id="265" r:id="rId4"/>
    <p:sldId id="269" r:id="rId5"/>
    <p:sldId id="275" r:id="rId6"/>
    <p:sldId id="288" r:id="rId7"/>
    <p:sldId id="293" r:id="rId8"/>
    <p:sldId id="271" r:id="rId9"/>
    <p:sldId id="285" r:id="rId10"/>
    <p:sldId id="291" r:id="rId11"/>
    <p:sldId id="272" r:id="rId12"/>
    <p:sldId id="274" r:id="rId13"/>
    <p:sldId id="280" r:id="rId14"/>
    <p:sldId id="286" r:id="rId15"/>
    <p:sldId id="278" r:id="rId16"/>
    <p:sldId id="279" r:id="rId17"/>
    <p:sldId id="260" r:id="rId18"/>
    <p:sldId id="292" r:id="rId19"/>
    <p:sldId id="258" r:id="rId20"/>
    <p:sldId id="284" r:id="rId21"/>
    <p:sldId id="294" r:id="rId22"/>
    <p:sldId id="26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243" autoAdjust="0"/>
  </p:normalViewPr>
  <p:slideViewPr>
    <p:cSldViewPr>
      <p:cViewPr varScale="1">
        <p:scale>
          <a:sx n="82" d="100"/>
          <a:sy n="82" d="100"/>
        </p:scale>
        <p:origin x="-24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numFmt formatCode="0.00%" sourceLinked="0"/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Sheet1!$F$24:$F$30</c:f>
              <c:strCache>
                <c:ptCount val="7"/>
                <c:pt idx="0">
                  <c:v>Home page</c:v>
                </c:pt>
                <c:pt idx="1">
                  <c:v>/study/</c:v>
                </c:pt>
                <c:pt idx="2">
                  <c:v>/research/</c:v>
                </c:pt>
                <c:pt idx="3">
                  <c:v>/collaborate/</c:v>
                </c:pt>
                <c:pt idx="4">
                  <c:v>/connect/</c:v>
                </c:pt>
                <c:pt idx="5">
                  <c:v>/discover/</c:v>
                </c:pt>
                <c:pt idx="6">
                  <c:v>Other</c:v>
                </c:pt>
              </c:strCache>
            </c:strRef>
          </c:cat>
          <c:val>
            <c:numRef>
              <c:f>Sheet1!$G$24:$G$30</c:f>
              <c:numCache>
                <c:formatCode>#,##0</c:formatCode>
                <c:ptCount val="7"/>
                <c:pt idx="0">
                  <c:v>3289019</c:v>
                </c:pt>
                <c:pt idx="1">
                  <c:v>17549476</c:v>
                </c:pt>
                <c:pt idx="2">
                  <c:v>1476427</c:v>
                </c:pt>
                <c:pt idx="3">
                  <c:v>74094</c:v>
                </c:pt>
                <c:pt idx="4">
                  <c:v>488401</c:v>
                </c:pt>
                <c:pt idx="5">
                  <c:v>1169098</c:v>
                </c:pt>
                <c:pt idx="6">
                  <c:v>848589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2000"/>
            </a:pPr>
            <a:endParaRPr lang="en-US"/>
          </a:p>
        </c:txPr>
      </c:legendEntry>
      <c:layout>
        <c:manualLayout>
          <c:xMode val="edge"/>
          <c:yMode val="edge"/>
          <c:x val="0.68253122873529704"/>
          <c:y val="0.14935184357797299"/>
          <c:w val="0.308209512005444"/>
          <c:h val="0.6913991471516649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7CF47F-8DD2-4564-9DDE-E27B10ECFA33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DF6C7912-02E1-48E6-A460-7592D1177793}">
      <dgm:prSet phldrT="[Text]" custT="1"/>
      <dgm:spPr/>
      <dgm:t>
        <a:bodyPr/>
        <a:lstStyle/>
        <a:p>
          <a:r>
            <a:rPr lang="en-GB" sz="1800" b="1" dirty="0" smtClean="0">
              <a:latin typeface="+mn-lt"/>
              <a:ea typeface="Verdana" pitchFamily="34" charset="0"/>
              <a:cs typeface="Arial" pitchFamily="34" charset="0"/>
            </a:rPr>
            <a:t>University Senior Leadership Team </a:t>
          </a:r>
          <a:endParaRPr lang="en-GB" sz="1800" b="1" dirty="0">
            <a:latin typeface="+mn-lt"/>
            <a:ea typeface="Verdana" pitchFamily="34" charset="0"/>
            <a:cs typeface="Arial" pitchFamily="34" charset="0"/>
          </a:endParaRPr>
        </a:p>
      </dgm:t>
    </dgm:pt>
    <dgm:pt modelId="{5C029496-6AA2-4CCD-8C86-65FE8D0EC462}" type="parTrans" cxnId="{711A6059-AB0B-4B06-BC60-6C3039BAF2EE}">
      <dgm:prSet/>
      <dgm:spPr/>
      <dgm:t>
        <a:bodyPr/>
        <a:lstStyle/>
        <a:p>
          <a:endParaRPr lang="en-GB"/>
        </a:p>
      </dgm:t>
    </dgm:pt>
    <dgm:pt modelId="{3AD6981C-3BA3-4560-B92A-B5E027AA4EC6}" type="sibTrans" cxnId="{711A6059-AB0B-4B06-BC60-6C3039BAF2EE}">
      <dgm:prSet/>
      <dgm:spPr/>
      <dgm:t>
        <a:bodyPr/>
        <a:lstStyle/>
        <a:p>
          <a:endParaRPr lang="en-GB"/>
        </a:p>
      </dgm:t>
    </dgm:pt>
    <dgm:pt modelId="{B397981B-A66F-49B3-AF98-32C36702651B}">
      <dgm:prSet phldrT="[Text]" custT="1"/>
      <dgm:spPr/>
      <dgm:t>
        <a:bodyPr/>
        <a:lstStyle/>
        <a:p>
          <a:r>
            <a:rPr lang="en-GB" sz="1800" b="1" dirty="0" smtClean="0">
              <a:latin typeface="+mn-lt"/>
              <a:ea typeface="Verdana" pitchFamily="34" charset="0"/>
              <a:cs typeface="Arial" pitchFamily="34" charset="0"/>
            </a:rPr>
            <a:t>Communications and Marketing Leadership Team</a:t>
          </a:r>
          <a:endParaRPr lang="en-GB" sz="1800" b="1" dirty="0">
            <a:latin typeface="+mn-lt"/>
            <a:ea typeface="Verdana" pitchFamily="34" charset="0"/>
            <a:cs typeface="Arial" pitchFamily="34" charset="0"/>
          </a:endParaRPr>
        </a:p>
      </dgm:t>
    </dgm:pt>
    <dgm:pt modelId="{5A0092DF-A901-4B43-A593-9C3EC93C2C66}" type="parTrans" cxnId="{FA2F2164-7CEF-416E-97C4-7A97B004CF76}">
      <dgm:prSet/>
      <dgm:spPr/>
      <dgm:t>
        <a:bodyPr/>
        <a:lstStyle/>
        <a:p>
          <a:endParaRPr lang="en-GB"/>
        </a:p>
      </dgm:t>
    </dgm:pt>
    <dgm:pt modelId="{B2A05F70-A580-4EC2-9E37-E6B3B9D6B427}" type="sibTrans" cxnId="{FA2F2164-7CEF-416E-97C4-7A97B004CF76}">
      <dgm:prSet/>
      <dgm:spPr/>
      <dgm:t>
        <a:bodyPr/>
        <a:lstStyle/>
        <a:p>
          <a:endParaRPr lang="en-GB"/>
        </a:p>
      </dgm:t>
    </dgm:pt>
    <dgm:pt modelId="{6D4D830B-E806-4964-9D83-63C7B8B3DC2A}" type="pres">
      <dgm:prSet presAssocID="{8A7CF47F-8DD2-4564-9DDE-E27B10ECFA33}" presName="linearFlow" presStyleCnt="0">
        <dgm:presLayoutVars>
          <dgm:resizeHandles val="exact"/>
        </dgm:presLayoutVars>
      </dgm:prSet>
      <dgm:spPr/>
    </dgm:pt>
    <dgm:pt modelId="{D9C377B6-22DC-4D4A-8E41-E7B0FD82E4B8}" type="pres">
      <dgm:prSet presAssocID="{DF6C7912-02E1-48E6-A460-7592D1177793}" presName="node" presStyleLbl="node1" presStyleIdx="0" presStyleCnt="2" custScaleX="73093" custScaleY="34713" custLinFactNeighborX="4351" custLinFactNeighborY="-3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C3C26F-A84F-451A-A44D-2EC5C9FE0068}" type="pres">
      <dgm:prSet presAssocID="{3AD6981C-3BA3-4560-B92A-B5E027AA4EC6}" presName="sibTrans" presStyleLbl="sibTrans2D1" presStyleIdx="0" presStyleCnt="1" custAng="10800000" custScaleX="85252" custScaleY="111292"/>
      <dgm:spPr/>
      <dgm:t>
        <a:bodyPr/>
        <a:lstStyle/>
        <a:p>
          <a:endParaRPr lang="en-GB"/>
        </a:p>
      </dgm:t>
    </dgm:pt>
    <dgm:pt modelId="{2433B17E-A7F9-4F30-9D3A-0FAD32286255}" type="pres">
      <dgm:prSet presAssocID="{3AD6981C-3BA3-4560-B92A-B5E027AA4EC6}" presName="connectorText" presStyleLbl="sibTrans2D1" presStyleIdx="0" presStyleCnt="1"/>
      <dgm:spPr/>
      <dgm:t>
        <a:bodyPr/>
        <a:lstStyle/>
        <a:p>
          <a:endParaRPr lang="en-GB"/>
        </a:p>
      </dgm:t>
    </dgm:pt>
    <dgm:pt modelId="{0969889E-6784-4D02-909D-F541658F7B42}" type="pres">
      <dgm:prSet presAssocID="{B397981B-A66F-49B3-AF98-32C36702651B}" presName="node" presStyleLbl="node1" presStyleIdx="1" presStyleCnt="2" custScaleX="73093" custScaleY="462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21061CB-6D78-4382-B852-3ABAAC91A9F1}" type="presOf" srcId="{DF6C7912-02E1-48E6-A460-7592D1177793}" destId="{D9C377B6-22DC-4D4A-8E41-E7B0FD82E4B8}" srcOrd="0" destOrd="0" presId="urn:microsoft.com/office/officeart/2005/8/layout/process2"/>
    <dgm:cxn modelId="{711A6059-AB0B-4B06-BC60-6C3039BAF2EE}" srcId="{8A7CF47F-8DD2-4564-9DDE-E27B10ECFA33}" destId="{DF6C7912-02E1-48E6-A460-7592D1177793}" srcOrd="0" destOrd="0" parTransId="{5C029496-6AA2-4CCD-8C86-65FE8D0EC462}" sibTransId="{3AD6981C-3BA3-4560-B92A-B5E027AA4EC6}"/>
    <dgm:cxn modelId="{FA2F2164-7CEF-416E-97C4-7A97B004CF76}" srcId="{8A7CF47F-8DD2-4564-9DDE-E27B10ECFA33}" destId="{B397981B-A66F-49B3-AF98-32C36702651B}" srcOrd="1" destOrd="0" parTransId="{5A0092DF-A901-4B43-A593-9C3EC93C2C66}" sibTransId="{B2A05F70-A580-4EC2-9E37-E6B3B9D6B427}"/>
    <dgm:cxn modelId="{B783208F-11BE-4E23-8305-1E1CF727CE87}" type="presOf" srcId="{8A7CF47F-8DD2-4564-9DDE-E27B10ECFA33}" destId="{6D4D830B-E806-4964-9D83-63C7B8B3DC2A}" srcOrd="0" destOrd="0" presId="urn:microsoft.com/office/officeart/2005/8/layout/process2"/>
    <dgm:cxn modelId="{0F3C768A-83DE-4F4D-8AA7-C3825FED5AD6}" type="presOf" srcId="{3AD6981C-3BA3-4560-B92A-B5E027AA4EC6}" destId="{2433B17E-A7F9-4F30-9D3A-0FAD32286255}" srcOrd="1" destOrd="0" presId="urn:microsoft.com/office/officeart/2005/8/layout/process2"/>
    <dgm:cxn modelId="{7994BF3F-AC04-41C2-96D7-B897D3AF8058}" type="presOf" srcId="{3AD6981C-3BA3-4560-B92A-B5E027AA4EC6}" destId="{F9C3C26F-A84F-451A-A44D-2EC5C9FE0068}" srcOrd="0" destOrd="0" presId="urn:microsoft.com/office/officeart/2005/8/layout/process2"/>
    <dgm:cxn modelId="{D2C1E19B-5E49-49FC-A97D-18F99EFEE02F}" type="presOf" srcId="{B397981B-A66F-49B3-AF98-32C36702651B}" destId="{0969889E-6784-4D02-909D-F541658F7B42}" srcOrd="0" destOrd="0" presId="urn:microsoft.com/office/officeart/2005/8/layout/process2"/>
    <dgm:cxn modelId="{E94FE32A-57EB-4D80-9956-CC9351CE0669}" type="presParOf" srcId="{6D4D830B-E806-4964-9D83-63C7B8B3DC2A}" destId="{D9C377B6-22DC-4D4A-8E41-E7B0FD82E4B8}" srcOrd="0" destOrd="0" presId="urn:microsoft.com/office/officeart/2005/8/layout/process2"/>
    <dgm:cxn modelId="{D3B1E8F5-E38E-44C4-9E88-A4EF0491DEC7}" type="presParOf" srcId="{6D4D830B-E806-4964-9D83-63C7B8B3DC2A}" destId="{F9C3C26F-A84F-451A-A44D-2EC5C9FE0068}" srcOrd="1" destOrd="0" presId="urn:microsoft.com/office/officeart/2005/8/layout/process2"/>
    <dgm:cxn modelId="{61511184-FE0A-41EF-8598-C7954EE79BEB}" type="presParOf" srcId="{F9C3C26F-A84F-451A-A44D-2EC5C9FE0068}" destId="{2433B17E-A7F9-4F30-9D3A-0FAD32286255}" srcOrd="0" destOrd="0" presId="urn:microsoft.com/office/officeart/2005/8/layout/process2"/>
    <dgm:cxn modelId="{D3D847C2-46AA-4AD8-9BE6-8C714ED89C0F}" type="presParOf" srcId="{6D4D830B-E806-4964-9D83-63C7B8B3DC2A}" destId="{0969889E-6784-4D02-909D-F541658F7B42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CF47F-8DD2-4564-9DDE-E27B10ECFA33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DF6C7912-02E1-48E6-A460-7592D1177793}">
      <dgm:prSet phldrT="[Text]" custT="1"/>
      <dgm:spPr/>
      <dgm:t>
        <a:bodyPr/>
        <a:lstStyle/>
        <a:p>
          <a:r>
            <a:rPr lang="en-GB" sz="1800" b="1" dirty="0" smtClean="0">
              <a:latin typeface="+mn-lt"/>
              <a:ea typeface="Verdana" pitchFamily="34" charset="0"/>
              <a:cs typeface="Arial" pitchFamily="34" charset="0"/>
            </a:rPr>
            <a:t>Intake Management </a:t>
          </a:r>
          <a:r>
            <a:rPr lang="en-GB" sz="1800" b="1" dirty="0">
              <a:latin typeface="+mn-lt"/>
              <a:ea typeface="Verdana" pitchFamily="34" charset="0"/>
              <a:cs typeface="Arial" pitchFamily="34" charset="0"/>
            </a:rPr>
            <a:t>Group </a:t>
          </a:r>
        </a:p>
      </dgm:t>
    </dgm:pt>
    <dgm:pt modelId="{5C029496-6AA2-4CCD-8C86-65FE8D0EC462}" type="parTrans" cxnId="{711A6059-AB0B-4B06-BC60-6C3039BAF2EE}">
      <dgm:prSet/>
      <dgm:spPr/>
      <dgm:t>
        <a:bodyPr/>
        <a:lstStyle/>
        <a:p>
          <a:endParaRPr lang="en-GB"/>
        </a:p>
      </dgm:t>
    </dgm:pt>
    <dgm:pt modelId="{3AD6981C-3BA3-4560-B92A-B5E027AA4EC6}" type="sibTrans" cxnId="{711A6059-AB0B-4B06-BC60-6C3039BAF2EE}">
      <dgm:prSet/>
      <dgm:spPr/>
      <dgm:t>
        <a:bodyPr/>
        <a:lstStyle/>
        <a:p>
          <a:endParaRPr lang="en-GB"/>
        </a:p>
      </dgm:t>
    </dgm:pt>
    <dgm:pt modelId="{B397981B-A66F-49B3-AF98-32C36702651B}">
      <dgm:prSet phldrT="[Text]" custT="1"/>
      <dgm:spPr/>
      <dgm:t>
        <a:bodyPr/>
        <a:lstStyle/>
        <a:p>
          <a:r>
            <a:rPr lang="en-GB" sz="1800" b="1" dirty="0" smtClean="0">
              <a:latin typeface="+mn-lt"/>
              <a:ea typeface="Verdana" pitchFamily="34" charset="0"/>
              <a:cs typeface="Arial" pitchFamily="34" charset="0"/>
            </a:rPr>
            <a:t>Recruitment and Admissions Management Group</a:t>
          </a:r>
          <a:endParaRPr lang="en-GB" sz="1800" b="1" dirty="0">
            <a:latin typeface="+mn-lt"/>
            <a:ea typeface="Verdana" pitchFamily="34" charset="0"/>
            <a:cs typeface="Arial" pitchFamily="34" charset="0"/>
          </a:endParaRPr>
        </a:p>
      </dgm:t>
    </dgm:pt>
    <dgm:pt modelId="{5A0092DF-A901-4B43-A593-9C3EC93C2C66}" type="parTrans" cxnId="{FA2F2164-7CEF-416E-97C4-7A97B004CF76}">
      <dgm:prSet/>
      <dgm:spPr/>
      <dgm:t>
        <a:bodyPr/>
        <a:lstStyle/>
        <a:p>
          <a:endParaRPr lang="en-GB"/>
        </a:p>
      </dgm:t>
    </dgm:pt>
    <dgm:pt modelId="{B2A05F70-A580-4EC2-9E37-E6B3B9D6B427}" type="sibTrans" cxnId="{FA2F2164-7CEF-416E-97C4-7A97B004CF76}">
      <dgm:prSet/>
      <dgm:spPr/>
      <dgm:t>
        <a:bodyPr/>
        <a:lstStyle/>
        <a:p>
          <a:endParaRPr lang="en-GB"/>
        </a:p>
      </dgm:t>
    </dgm:pt>
    <dgm:pt modelId="{736087FB-9E04-4329-9592-0632F729035C}">
      <dgm:prSet phldrT="[Text]" custT="1"/>
      <dgm:spPr/>
      <dgm:t>
        <a:bodyPr/>
        <a:lstStyle/>
        <a:p>
          <a:r>
            <a:rPr lang="en-GB" sz="1800" b="1" dirty="0">
              <a:latin typeface="+mn-lt"/>
              <a:ea typeface="Verdana" pitchFamily="34" charset="0"/>
              <a:cs typeface="Arial" pitchFamily="34" charset="0"/>
            </a:rPr>
            <a:t>Student </a:t>
          </a:r>
          <a:r>
            <a:rPr lang="en-GB" sz="1800" b="1" dirty="0" smtClean="0">
              <a:latin typeface="+mn-lt"/>
              <a:ea typeface="Verdana" pitchFamily="34" charset="0"/>
              <a:cs typeface="Arial" pitchFamily="34" charset="0"/>
            </a:rPr>
            <a:t>Recruitment Marketing Group</a:t>
          </a:r>
          <a:endParaRPr lang="en-GB" sz="1800" b="1" dirty="0">
            <a:latin typeface="+mn-lt"/>
            <a:ea typeface="Verdana" pitchFamily="34" charset="0"/>
            <a:cs typeface="Arial" pitchFamily="34" charset="0"/>
          </a:endParaRPr>
        </a:p>
      </dgm:t>
    </dgm:pt>
    <dgm:pt modelId="{BE04BE7D-7AD8-49CC-A509-E25D8022FED6}" type="parTrans" cxnId="{FFAD1682-CD91-4E01-9D6A-661824F6710B}">
      <dgm:prSet/>
      <dgm:spPr/>
      <dgm:t>
        <a:bodyPr/>
        <a:lstStyle/>
        <a:p>
          <a:endParaRPr lang="en-GB"/>
        </a:p>
      </dgm:t>
    </dgm:pt>
    <dgm:pt modelId="{2180C9D1-03BB-4720-BCAF-AF4D08FDE495}" type="sibTrans" cxnId="{FFAD1682-CD91-4E01-9D6A-661824F6710B}">
      <dgm:prSet/>
      <dgm:spPr/>
      <dgm:t>
        <a:bodyPr/>
        <a:lstStyle/>
        <a:p>
          <a:endParaRPr lang="en-GB"/>
        </a:p>
      </dgm:t>
    </dgm:pt>
    <dgm:pt modelId="{6D4D830B-E806-4964-9D83-63C7B8B3DC2A}" type="pres">
      <dgm:prSet presAssocID="{8A7CF47F-8DD2-4564-9DDE-E27B10ECFA33}" presName="linearFlow" presStyleCnt="0">
        <dgm:presLayoutVars>
          <dgm:resizeHandles val="exact"/>
        </dgm:presLayoutVars>
      </dgm:prSet>
      <dgm:spPr/>
    </dgm:pt>
    <dgm:pt modelId="{D9C377B6-22DC-4D4A-8E41-E7B0FD82E4B8}" type="pres">
      <dgm:prSet presAssocID="{DF6C7912-02E1-48E6-A460-7592D1177793}" presName="node" presStyleLbl="node1" presStyleIdx="0" presStyleCnt="3" custScaleX="73093" custScaleY="26901" custLinFactNeighborX="-125" custLinFactNeighborY="-3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C3C26F-A84F-451A-A44D-2EC5C9FE0068}" type="pres">
      <dgm:prSet presAssocID="{3AD6981C-3BA3-4560-B92A-B5E027AA4EC6}" presName="sibTrans" presStyleLbl="sibTrans2D1" presStyleIdx="0" presStyleCnt="2" custAng="10800000" custScaleX="81046" custScaleY="87253" custLinFactNeighborX="3246" custLinFactNeighborY="-12155"/>
      <dgm:spPr/>
      <dgm:t>
        <a:bodyPr/>
        <a:lstStyle/>
        <a:p>
          <a:endParaRPr lang="en-GB"/>
        </a:p>
      </dgm:t>
    </dgm:pt>
    <dgm:pt modelId="{2433B17E-A7F9-4F30-9D3A-0FAD32286255}" type="pres">
      <dgm:prSet presAssocID="{3AD6981C-3BA3-4560-B92A-B5E027AA4EC6}" presName="connectorText" presStyleLbl="sibTrans2D1" presStyleIdx="0" presStyleCnt="2"/>
      <dgm:spPr/>
      <dgm:t>
        <a:bodyPr/>
        <a:lstStyle/>
        <a:p>
          <a:endParaRPr lang="en-GB"/>
        </a:p>
      </dgm:t>
    </dgm:pt>
    <dgm:pt modelId="{0969889E-6784-4D02-909D-F541658F7B42}" type="pres">
      <dgm:prSet presAssocID="{B397981B-A66F-49B3-AF98-32C36702651B}" presName="node" presStyleLbl="node1" presStyleIdx="1" presStyleCnt="3" custScaleX="73093" custScaleY="3661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45E7F1-AC4C-41AF-9F57-14B3588C9705}" type="pres">
      <dgm:prSet presAssocID="{B2A05F70-A580-4EC2-9E37-E6B3B9D6B427}" presName="sibTrans" presStyleLbl="sibTrans2D1" presStyleIdx="1" presStyleCnt="2" custAng="10800000" custScaleX="100253" custScaleY="81569" custLinFactNeighborX="6093" custLinFactNeighborY="-6679"/>
      <dgm:spPr/>
      <dgm:t>
        <a:bodyPr/>
        <a:lstStyle/>
        <a:p>
          <a:endParaRPr lang="en-GB"/>
        </a:p>
      </dgm:t>
    </dgm:pt>
    <dgm:pt modelId="{B9A88568-BCCC-4972-9D55-CBBFAC4E1FE7}" type="pres">
      <dgm:prSet presAssocID="{B2A05F70-A580-4EC2-9E37-E6B3B9D6B427}" presName="connectorText" presStyleLbl="sibTrans2D1" presStyleIdx="1" presStyleCnt="2"/>
      <dgm:spPr/>
      <dgm:t>
        <a:bodyPr/>
        <a:lstStyle/>
        <a:p>
          <a:endParaRPr lang="en-GB"/>
        </a:p>
      </dgm:t>
    </dgm:pt>
    <dgm:pt modelId="{4CCD0685-22A2-439A-A977-EA58CA69CFFD}" type="pres">
      <dgm:prSet presAssocID="{736087FB-9E04-4329-9592-0632F729035C}" presName="node" presStyleLbl="node1" presStyleIdx="2" presStyleCnt="3" custScaleX="73093" custScaleY="35533" custLinFactNeighborX="-713" custLinFactNeighborY="-95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43471CC-001E-4DD8-8A8D-5188159CD164}" type="presOf" srcId="{B2A05F70-A580-4EC2-9E37-E6B3B9D6B427}" destId="{6A45E7F1-AC4C-41AF-9F57-14B3588C9705}" srcOrd="0" destOrd="0" presId="urn:microsoft.com/office/officeart/2005/8/layout/process2"/>
    <dgm:cxn modelId="{D291E881-0A35-4C86-8BB0-7F81B8C8D8B5}" type="presOf" srcId="{B2A05F70-A580-4EC2-9E37-E6B3B9D6B427}" destId="{B9A88568-BCCC-4972-9D55-CBBFAC4E1FE7}" srcOrd="1" destOrd="0" presId="urn:microsoft.com/office/officeart/2005/8/layout/process2"/>
    <dgm:cxn modelId="{B3236333-D857-48B4-8598-8FE806E9EACE}" type="presOf" srcId="{8A7CF47F-8DD2-4564-9DDE-E27B10ECFA33}" destId="{6D4D830B-E806-4964-9D83-63C7B8B3DC2A}" srcOrd="0" destOrd="0" presId="urn:microsoft.com/office/officeart/2005/8/layout/process2"/>
    <dgm:cxn modelId="{797CE0A4-9FF2-4D9F-A7E4-FBD33D2C248A}" type="presOf" srcId="{736087FB-9E04-4329-9592-0632F729035C}" destId="{4CCD0685-22A2-439A-A977-EA58CA69CFFD}" srcOrd="0" destOrd="0" presId="urn:microsoft.com/office/officeart/2005/8/layout/process2"/>
    <dgm:cxn modelId="{B3BAF80C-1E22-47D6-901C-73FE237A9E9E}" type="presOf" srcId="{B397981B-A66F-49B3-AF98-32C36702651B}" destId="{0969889E-6784-4D02-909D-F541658F7B42}" srcOrd="0" destOrd="0" presId="urn:microsoft.com/office/officeart/2005/8/layout/process2"/>
    <dgm:cxn modelId="{F5834BA3-9940-48EC-9E27-C14078D55E22}" type="presOf" srcId="{3AD6981C-3BA3-4560-B92A-B5E027AA4EC6}" destId="{F9C3C26F-A84F-451A-A44D-2EC5C9FE0068}" srcOrd="0" destOrd="0" presId="urn:microsoft.com/office/officeart/2005/8/layout/process2"/>
    <dgm:cxn modelId="{5DCB2227-70C6-4981-A082-D49681851439}" type="presOf" srcId="{3AD6981C-3BA3-4560-B92A-B5E027AA4EC6}" destId="{2433B17E-A7F9-4F30-9D3A-0FAD32286255}" srcOrd="1" destOrd="0" presId="urn:microsoft.com/office/officeart/2005/8/layout/process2"/>
    <dgm:cxn modelId="{FFAD1682-CD91-4E01-9D6A-661824F6710B}" srcId="{8A7CF47F-8DD2-4564-9DDE-E27B10ECFA33}" destId="{736087FB-9E04-4329-9592-0632F729035C}" srcOrd="2" destOrd="0" parTransId="{BE04BE7D-7AD8-49CC-A509-E25D8022FED6}" sibTransId="{2180C9D1-03BB-4720-BCAF-AF4D08FDE495}"/>
    <dgm:cxn modelId="{FA2F2164-7CEF-416E-97C4-7A97B004CF76}" srcId="{8A7CF47F-8DD2-4564-9DDE-E27B10ECFA33}" destId="{B397981B-A66F-49B3-AF98-32C36702651B}" srcOrd="1" destOrd="0" parTransId="{5A0092DF-A901-4B43-A593-9C3EC93C2C66}" sibTransId="{B2A05F70-A580-4EC2-9E37-E6B3B9D6B427}"/>
    <dgm:cxn modelId="{920332B3-1666-48F2-9766-012A723AB7C3}" type="presOf" srcId="{DF6C7912-02E1-48E6-A460-7592D1177793}" destId="{D9C377B6-22DC-4D4A-8E41-E7B0FD82E4B8}" srcOrd="0" destOrd="0" presId="urn:microsoft.com/office/officeart/2005/8/layout/process2"/>
    <dgm:cxn modelId="{711A6059-AB0B-4B06-BC60-6C3039BAF2EE}" srcId="{8A7CF47F-8DD2-4564-9DDE-E27B10ECFA33}" destId="{DF6C7912-02E1-48E6-A460-7592D1177793}" srcOrd="0" destOrd="0" parTransId="{5C029496-6AA2-4CCD-8C86-65FE8D0EC462}" sibTransId="{3AD6981C-3BA3-4560-B92A-B5E027AA4EC6}"/>
    <dgm:cxn modelId="{68D89518-EBDE-4423-8346-E2DD2CE4F44C}" type="presParOf" srcId="{6D4D830B-E806-4964-9D83-63C7B8B3DC2A}" destId="{D9C377B6-22DC-4D4A-8E41-E7B0FD82E4B8}" srcOrd="0" destOrd="0" presId="urn:microsoft.com/office/officeart/2005/8/layout/process2"/>
    <dgm:cxn modelId="{EBDBDBC7-5E51-4567-9D38-0A5810F3E909}" type="presParOf" srcId="{6D4D830B-E806-4964-9D83-63C7B8B3DC2A}" destId="{F9C3C26F-A84F-451A-A44D-2EC5C9FE0068}" srcOrd="1" destOrd="0" presId="urn:microsoft.com/office/officeart/2005/8/layout/process2"/>
    <dgm:cxn modelId="{253330F3-BF76-4D0D-9F54-11798ACE5C4D}" type="presParOf" srcId="{F9C3C26F-A84F-451A-A44D-2EC5C9FE0068}" destId="{2433B17E-A7F9-4F30-9D3A-0FAD32286255}" srcOrd="0" destOrd="0" presId="urn:microsoft.com/office/officeart/2005/8/layout/process2"/>
    <dgm:cxn modelId="{04EED870-35FF-44AB-A18C-F7E14112AE18}" type="presParOf" srcId="{6D4D830B-E806-4964-9D83-63C7B8B3DC2A}" destId="{0969889E-6784-4D02-909D-F541658F7B42}" srcOrd="2" destOrd="0" presId="urn:microsoft.com/office/officeart/2005/8/layout/process2"/>
    <dgm:cxn modelId="{E844AB9C-1E07-4A32-AFEE-AB1E3A16C751}" type="presParOf" srcId="{6D4D830B-E806-4964-9D83-63C7B8B3DC2A}" destId="{6A45E7F1-AC4C-41AF-9F57-14B3588C9705}" srcOrd="3" destOrd="0" presId="urn:microsoft.com/office/officeart/2005/8/layout/process2"/>
    <dgm:cxn modelId="{201DA659-5CBF-4370-869C-F3A8DF784020}" type="presParOf" srcId="{6A45E7F1-AC4C-41AF-9F57-14B3588C9705}" destId="{B9A88568-BCCC-4972-9D55-CBBFAC4E1FE7}" srcOrd="0" destOrd="0" presId="urn:microsoft.com/office/officeart/2005/8/layout/process2"/>
    <dgm:cxn modelId="{E26CC905-4C70-4036-B70E-91D7C7EB4674}" type="presParOf" srcId="{6D4D830B-E806-4964-9D83-63C7B8B3DC2A}" destId="{4CCD0685-22A2-439A-A977-EA58CA69CFF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377B6-22DC-4D4A-8E41-E7B0FD82E4B8}">
      <dsp:nvSpPr>
        <dsp:cNvPr id="0" name=""/>
        <dsp:cNvSpPr/>
      </dsp:nvSpPr>
      <dsp:spPr>
        <a:xfrm>
          <a:off x="0" y="0"/>
          <a:ext cx="3744416" cy="55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+mn-lt"/>
              <a:ea typeface="Verdana" pitchFamily="34" charset="0"/>
              <a:cs typeface="Arial" pitchFamily="34" charset="0"/>
            </a:rPr>
            <a:t>University Senior Leadership Team </a:t>
          </a:r>
          <a:endParaRPr lang="en-GB" sz="1800" b="1" kern="1200" dirty="0">
            <a:latin typeface="+mn-lt"/>
            <a:ea typeface="Verdana" pitchFamily="34" charset="0"/>
            <a:cs typeface="Arial" pitchFamily="34" charset="0"/>
          </a:endParaRPr>
        </a:p>
      </dsp:txBody>
      <dsp:txXfrm>
        <a:off x="16177" y="16177"/>
        <a:ext cx="3712062" cy="519974"/>
      </dsp:txXfrm>
    </dsp:sp>
    <dsp:sp modelId="{F9C3C26F-A84F-451A-A44D-2EC5C9FE0068}">
      <dsp:nvSpPr>
        <dsp:cNvPr id="0" name=""/>
        <dsp:cNvSpPr/>
      </dsp:nvSpPr>
      <dsp:spPr>
        <a:xfrm rot="16200000">
          <a:off x="1617188" y="552747"/>
          <a:ext cx="510039" cy="79685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500" kern="1200"/>
        </a:p>
      </dsp:txBody>
      <dsp:txXfrm rot="-5400000">
        <a:off x="1633150" y="849169"/>
        <a:ext cx="478115" cy="357027"/>
      </dsp:txXfrm>
    </dsp:sp>
    <dsp:sp modelId="{0969889E-6784-4D02-909D-F541658F7B42}">
      <dsp:nvSpPr>
        <dsp:cNvPr id="0" name=""/>
        <dsp:cNvSpPr/>
      </dsp:nvSpPr>
      <dsp:spPr>
        <a:xfrm>
          <a:off x="0" y="1350025"/>
          <a:ext cx="3744416" cy="73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+mn-lt"/>
              <a:ea typeface="Verdana" pitchFamily="34" charset="0"/>
              <a:cs typeface="Arial" pitchFamily="34" charset="0"/>
            </a:rPr>
            <a:t>Communications and Marketing Leadership Team</a:t>
          </a:r>
          <a:endParaRPr lang="en-GB" sz="1800" b="1" kern="1200" dirty="0">
            <a:latin typeface="+mn-lt"/>
            <a:ea typeface="Verdana" pitchFamily="34" charset="0"/>
            <a:cs typeface="Arial" pitchFamily="34" charset="0"/>
          </a:endParaRPr>
        </a:p>
      </dsp:txBody>
      <dsp:txXfrm>
        <a:off x="21559" y="1371584"/>
        <a:ext cx="3701298" cy="692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377B6-22DC-4D4A-8E41-E7B0FD82E4B8}">
      <dsp:nvSpPr>
        <dsp:cNvPr id="0" name=""/>
        <dsp:cNvSpPr/>
      </dsp:nvSpPr>
      <dsp:spPr>
        <a:xfrm>
          <a:off x="0" y="0"/>
          <a:ext cx="3744416" cy="437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+mn-lt"/>
              <a:ea typeface="Verdana" pitchFamily="34" charset="0"/>
              <a:cs typeface="Arial" pitchFamily="34" charset="0"/>
            </a:rPr>
            <a:t>Intake Management </a:t>
          </a:r>
          <a:r>
            <a:rPr lang="en-GB" sz="1800" b="1" kern="1200" dirty="0">
              <a:latin typeface="+mn-lt"/>
              <a:ea typeface="Verdana" pitchFamily="34" charset="0"/>
              <a:cs typeface="Arial" pitchFamily="34" charset="0"/>
            </a:rPr>
            <a:t>Group </a:t>
          </a:r>
        </a:p>
      </dsp:txBody>
      <dsp:txXfrm>
        <a:off x="12803" y="12803"/>
        <a:ext cx="3718810" cy="411513"/>
      </dsp:txXfrm>
    </dsp:sp>
    <dsp:sp modelId="{F9C3C26F-A84F-451A-A44D-2EC5C9FE0068}">
      <dsp:nvSpPr>
        <dsp:cNvPr id="0" name=""/>
        <dsp:cNvSpPr/>
      </dsp:nvSpPr>
      <dsp:spPr>
        <a:xfrm rot="16200000">
          <a:off x="1644227" y="436960"/>
          <a:ext cx="495664" cy="638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/>
        </a:p>
      </dsp:txBody>
      <dsp:txXfrm rot="-5400000">
        <a:off x="1700658" y="656830"/>
        <a:ext cx="382804" cy="346965"/>
      </dsp:txXfrm>
    </dsp:sp>
    <dsp:sp modelId="{0969889E-6784-4D02-909D-F541658F7B42}">
      <dsp:nvSpPr>
        <dsp:cNvPr id="0" name=""/>
        <dsp:cNvSpPr/>
      </dsp:nvSpPr>
      <dsp:spPr>
        <a:xfrm>
          <a:off x="0" y="1252566"/>
          <a:ext cx="3744416" cy="5949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+mn-lt"/>
              <a:ea typeface="Verdana" pitchFamily="34" charset="0"/>
              <a:cs typeface="Arial" pitchFamily="34" charset="0"/>
            </a:rPr>
            <a:t>Recruitment and Admissions Management Group</a:t>
          </a:r>
          <a:endParaRPr lang="en-GB" sz="1800" b="1" kern="1200" dirty="0">
            <a:latin typeface="+mn-lt"/>
            <a:ea typeface="Verdana" pitchFamily="34" charset="0"/>
            <a:cs typeface="Arial" pitchFamily="34" charset="0"/>
          </a:endParaRPr>
        </a:p>
      </dsp:txBody>
      <dsp:txXfrm>
        <a:off x="17426" y="1269992"/>
        <a:ext cx="3709564" cy="560112"/>
      </dsp:txXfrm>
    </dsp:sp>
    <dsp:sp modelId="{6A45E7F1-AC4C-41AF-9F57-14B3588C9705}">
      <dsp:nvSpPr>
        <dsp:cNvPr id="0" name=""/>
        <dsp:cNvSpPr/>
      </dsp:nvSpPr>
      <dsp:spPr>
        <a:xfrm rot="16200000">
          <a:off x="1635246" y="1859229"/>
          <a:ext cx="539499" cy="59644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 rot="-5400000">
        <a:off x="1726062" y="2049552"/>
        <a:ext cx="357866" cy="377649"/>
      </dsp:txXfrm>
    </dsp:sp>
    <dsp:sp modelId="{4CCD0685-22A2-439A-A977-EA58CA69CFFD}">
      <dsp:nvSpPr>
        <dsp:cNvPr id="0" name=""/>
        <dsp:cNvSpPr/>
      </dsp:nvSpPr>
      <dsp:spPr>
        <a:xfrm>
          <a:off x="0" y="2565048"/>
          <a:ext cx="3744416" cy="5773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>
              <a:latin typeface="+mn-lt"/>
              <a:ea typeface="Verdana" pitchFamily="34" charset="0"/>
              <a:cs typeface="Arial" pitchFamily="34" charset="0"/>
            </a:rPr>
            <a:t>Student </a:t>
          </a:r>
          <a:r>
            <a:rPr lang="en-GB" sz="1800" b="1" kern="1200" dirty="0" smtClean="0">
              <a:latin typeface="+mn-lt"/>
              <a:ea typeface="Verdana" pitchFamily="34" charset="0"/>
              <a:cs typeface="Arial" pitchFamily="34" charset="0"/>
            </a:rPr>
            <a:t>Recruitment Marketing Group</a:t>
          </a:r>
          <a:endParaRPr lang="en-GB" sz="1800" b="1" kern="1200" dirty="0">
            <a:latin typeface="+mn-lt"/>
            <a:ea typeface="Verdana" pitchFamily="34" charset="0"/>
            <a:cs typeface="Arial" pitchFamily="34" charset="0"/>
          </a:endParaRPr>
        </a:p>
      </dsp:txBody>
      <dsp:txXfrm>
        <a:off x="16911" y="2581959"/>
        <a:ext cx="3710594" cy="543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48BC7-8A08-4EC7-8604-457447A34859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269D0-A126-426F-BF63-0E72D9F75D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256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Geneva" charset="0"/>
              </a:rPr>
              <a:t> </a:t>
            </a:r>
            <a:endParaRPr lang="en-GB" sz="1200" b="1" kern="1200" dirty="0" smtClean="0">
              <a:solidFill>
                <a:schemeClr val="tx1"/>
              </a:solidFill>
              <a:latin typeface="+mn-lt"/>
              <a:ea typeface="ＭＳ Ｐゴシック" charset="0"/>
              <a:cs typeface="Geneva" charset="0"/>
            </a:endParaRPr>
          </a:p>
          <a:p>
            <a:endParaRPr lang="en-GB" dirty="0" smtClean="0">
              <a:ea typeface="ＭＳ Ｐゴシック" pitchFamily="34" charset="-128"/>
              <a:cs typeface="Geneva" pitchFamily="-8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C64A7AC-3505-45E9-A6C7-652E0F60E1F7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656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656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179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6FB21-8547-4874-8DA0-82B47EC958E2}" type="slidenum">
              <a:rPr lang="en-GB" smtClean="0"/>
              <a:pPr/>
              <a:t>9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88A65-F8B5-4C8A-93E0-720E405893F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1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17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99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3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36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51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21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60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51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1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04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D2F63-84BA-42AE-90EA-02A67B62DDEC}" type="datetimeFigureOut">
              <a:rPr lang="en-GB" smtClean="0"/>
              <a:t>27/04/2015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A1425-5DDD-4B57-8B4B-45D3382DD7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40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mailto:Moyin.kwok@manchester.ac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li.midjek-conway@manchester.ac.uk" TargetMode="External"/><Relationship Id="rId5" Type="http://schemas.openxmlformats.org/officeDocument/2006/relationships/hyperlink" Target="mailto:James.tallentire@manchester.ac.uk" TargetMode="External"/><Relationship Id="rId4" Type="http://schemas.openxmlformats.org/officeDocument/2006/relationships/hyperlink" Target="mailto:marie.gray@manchester.ac.uk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govey@manchester.ac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mailto:marie.gray@manchester.ac.uk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emf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2256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hyperlink" Target="http://www.saa.manchester.ac.uk/student-communications-and-market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83959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3000" b="1" dirty="0" smtClean="0">
                <a:solidFill>
                  <a:schemeClr val="bg1"/>
                </a:solidFill>
                <a:latin typeface="+mn-lt"/>
              </a:rPr>
              <a:t>Academic Leadership Skills 12 - </a:t>
            </a:r>
          </a:p>
          <a:p>
            <a:pPr eaLnBrk="1" hangingPunct="1"/>
            <a:r>
              <a:rPr lang="en-GB" altLang="en-US" sz="3000" b="1" dirty="0" smtClean="0">
                <a:solidFill>
                  <a:schemeClr val="bg1"/>
                </a:solidFill>
                <a:latin typeface="+mn-lt"/>
              </a:rPr>
              <a:t>Marketing your course</a:t>
            </a:r>
            <a:endParaRPr lang="en-US" altLang="en-US" sz="3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85596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Paul Govey</a:t>
            </a:r>
            <a:endParaRPr lang="en-GB" altLang="en-US" dirty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Head of Student Communications &amp; Marketing, DSE</a:t>
            </a:r>
          </a:p>
          <a:p>
            <a:pPr eaLnBrk="1" hangingPunct="1">
              <a:lnSpc>
                <a:spcPct val="120000"/>
              </a:lnSpc>
            </a:pPr>
            <a:endParaRPr lang="en-GB" altLang="en-US" dirty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Marie </a:t>
            </a:r>
            <a:r>
              <a:rPr lang="en-GB" altLang="en-US" dirty="0" err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Gray</a:t>
            </a:r>
            <a:endParaRPr lang="en-GB" altLang="en-US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Head of Communications &amp; Marketing, Faculty of Humanities</a:t>
            </a:r>
            <a:endParaRPr lang="en-GB" altLang="en-US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04813" y="3140968"/>
            <a:ext cx="6938963" cy="50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Wednesday 18</a:t>
            </a:r>
            <a:r>
              <a:rPr lang="en-GB" altLang="en-US" baseline="30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th</a:t>
            </a:r>
            <a:r>
              <a:rPr lang="en-GB" alt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March 2015</a:t>
            </a:r>
            <a:endParaRPr lang="en-GB" altLang="en-US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404813" y="2708920"/>
            <a:ext cx="783580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000" b="1" dirty="0" smtClean="0">
                <a:solidFill>
                  <a:schemeClr val="bg1"/>
                </a:solidFill>
              </a:rPr>
              <a:t>Summary discussion and questions</a:t>
            </a:r>
          </a:p>
        </p:txBody>
      </p:sp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83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r>
              <a:rPr lang="en-GB" sz="2400" dirty="0" smtClean="0"/>
              <a:t>Web</a:t>
            </a:r>
          </a:p>
          <a:p>
            <a:r>
              <a:rPr lang="en-GB" sz="2400" dirty="0" smtClean="0"/>
              <a:t>Other digital/social media</a:t>
            </a:r>
            <a:endParaRPr lang="en-GB" sz="2400" dirty="0"/>
          </a:p>
          <a:p>
            <a:r>
              <a:rPr lang="en-GB" sz="2400" dirty="0" smtClean="0"/>
              <a:t>Print</a:t>
            </a:r>
          </a:p>
          <a:p>
            <a:r>
              <a:rPr lang="en-GB" sz="2400" dirty="0" smtClean="0"/>
              <a:t>Face to face</a:t>
            </a:r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7030A0"/>
                </a:solidFill>
                <a:latin typeface="+mn-lt"/>
              </a:rPr>
              <a:t>Primary University channels:</a:t>
            </a:r>
            <a:endParaRPr lang="en-US" altLang="en-US" sz="28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03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012160" y="302378"/>
            <a:ext cx="24482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b="1" dirty="0" smtClean="0">
                <a:solidFill>
                  <a:srgbClr val="7030A0"/>
                </a:solidFill>
                <a:latin typeface="+mn-lt"/>
              </a:rPr>
              <a:t>manchester.ac.uk</a:t>
            </a:r>
            <a:endParaRPr lang="en-US" altLang="en-US" dirty="0">
              <a:solidFill>
                <a:srgbClr val="7030A0"/>
              </a:solidFill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824329"/>
              </p:ext>
            </p:extLst>
          </p:nvPr>
        </p:nvGraphicFramePr>
        <p:xfrm>
          <a:off x="377026" y="2753147"/>
          <a:ext cx="8363272" cy="410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/>
          <p:cNvSpPr/>
          <p:nvPr/>
        </p:nvSpPr>
        <p:spPr>
          <a:xfrm>
            <a:off x="412750" y="2152242"/>
            <a:ext cx="8119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 smtClean="0">
                <a:solidFill>
                  <a:srgbClr val="7030A0"/>
                </a:solidFill>
              </a:rPr>
              <a:t>1 million hits a month! 50 million page views a year!</a:t>
            </a:r>
            <a:endParaRPr lang="en-US" alt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7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56068" y="302378"/>
            <a:ext cx="2587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altLang="en-US" sz="2400" b="1" dirty="0">
                <a:solidFill>
                  <a:srgbClr val="7030A0"/>
                </a:solidFill>
              </a:rPr>
              <a:t>manchester.ac.uk</a:t>
            </a:r>
            <a:endParaRPr lang="en-US" altLang="en-US" sz="2400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9" y="1124744"/>
            <a:ext cx="8891411" cy="500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74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92080" y="302378"/>
            <a:ext cx="3651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altLang="en-US" sz="2400" b="1" dirty="0" err="1" smtClean="0">
                <a:solidFill>
                  <a:srgbClr val="7030A0"/>
                </a:solidFill>
              </a:rPr>
              <a:t>manchester.ac.uk</a:t>
            </a:r>
            <a:r>
              <a:rPr lang="en-GB" altLang="en-US" sz="2400" b="1" dirty="0" smtClean="0">
                <a:solidFill>
                  <a:srgbClr val="7030A0"/>
                </a:solidFill>
              </a:rPr>
              <a:t>/history</a:t>
            </a:r>
            <a:endParaRPr lang="en-US" altLang="en-US" sz="2400" dirty="0">
              <a:solidFill>
                <a:srgbClr val="7030A0"/>
              </a:solidFill>
            </a:endParaRPr>
          </a:p>
        </p:txBody>
      </p:sp>
      <p:pic>
        <p:nvPicPr>
          <p:cNvPr id="7" name="Content Placeholder 6" descr="Screen Shot 2015-03-12 at 21.26.32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3" b="18853"/>
          <a:stretch>
            <a:fillRect/>
          </a:stretch>
        </p:blipFill>
        <p:spPr>
          <a:xfrm>
            <a:off x="457200" y="1124744"/>
            <a:ext cx="8229600" cy="5001419"/>
          </a:xfrm>
        </p:spPr>
      </p:pic>
    </p:spTree>
    <p:extLst>
      <p:ext uri="{BB962C8B-B14F-4D97-AF65-F5344CB8AC3E}">
        <p14:creationId xmlns:p14="http://schemas.microsoft.com/office/powerpoint/2010/main" val="239186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" y="1124744"/>
            <a:ext cx="8891411" cy="500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96336" y="302378"/>
            <a:ext cx="1070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355194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2470"/>
            <a:ext cx="8948786" cy="503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36096" y="288646"/>
            <a:ext cx="3320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u</a:t>
            </a:r>
            <a:r>
              <a:rPr lang="en-GB" sz="2400" b="1" dirty="0" smtClean="0">
                <a:solidFill>
                  <a:srgbClr val="7030A0"/>
                </a:solidFill>
              </a:rPr>
              <a:t>mass.manchester.ac.uk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0662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en-GB" sz="2400" b="1" dirty="0" smtClean="0">
                <a:solidFill>
                  <a:srgbClr val="7030A0"/>
                </a:solidFill>
              </a:rPr>
              <a:t>Prospectus</a:t>
            </a:r>
            <a:endParaRPr lang="en-GB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27188" r="49248" b="19639"/>
          <a:stretch/>
        </p:blipFill>
        <p:spPr bwMode="auto">
          <a:xfrm>
            <a:off x="363061" y="1412776"/>
            <a:ext cx="2840786" cy="197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26782" r="1653" b="19564"/>
          <a:stretch/>
        </p:blipFill>
        <p:spPr bwMode="auto">
          <a:xfrm>
            <a:off x="2957273" y="2048426"/>
            <a:ext cx="6186727" cy="217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" t="26903" r="1503" b="19988"/>
          <a:stretch/>
        </p:blipFill>
        <p:spPr bwMode="auto">
          <a:xfrm>
            <a:off x="426539" y="4159504"/>
            <a:ext cx="6184429" cy="214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60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en-GB" sz="2400" b="1" dirty="0" smtClean="0">
                <a:solidFill>
                  <a:srgbClr val="7030A0"/>
                </a:solidFill>
              </a:rPr>
              <a:t>Subject level</a:t>
            </a:r>
            <a:endParaRPr lang="en-GB" sz="24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5-03-12 at 22.01.1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4" t="22038" r="35422" b="6957"/>
          <a:stretch/>
        </p:blipFill>
        <p:spPr>
          <a:xfrm>
            <a:off x="5508104" y="908720"/>
            <a:ext cx="3419872" cy="4336863"/>
          </a:xfrm>
          <a:prstGeom prst="rect">
            <a:avLst/>
          </a:prstGeom>
        </p:spPr>
      </p:pic>
      <p:pic>
        <p:nvPicPr>
          <p:cNvPr id="7" name="Picture 6" descr="Screen Shot 2015-03-12 at 22.04.46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2" t="19729" r="35784" b="8689"/>
          <a:stretch/>
        </p:blipFill>
        <p:spPr>
          <a:xfrm>
            <a:off x="251520" y="1484784"/>
            <a:ext cx="3256210" cy="4162891"/>
          </a:xfrm>
          <a:prstGeom prst="rect">
            <a:avLst/>
          </a:prstGeom>
        </p:spPr>
      </p:pic>
      <p:pic>
        <p:nvPicPr>
          <p:cNvPr id="3" name="Picture 2" descr="Screen Shot 2015-03-12 at 21.57.36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6" t="13147" r="26358" b="8369"/>
          <a:stretch/>
        </p:blipFill>
        <p:spPr>
          <a:xfrm>
            <a:off x="3347864" y="1988840"/>
            <a:ext cx="3240360" cy="446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09" b="10545"/>
          <a:stretch/>
        </p:blipFill>
        <p:spPr>
          <a:xfrm>
            <a:off x="377026" y="1196752"/>
            <a:ext cx="8172400" cy="3012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3808" y="32731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>
                <a:solidFill>
                  <a:srgbClr val="7030A0"/>
                </a:solidFill>
              </a:rPr>
              <a:t>Conversion publications</a:t>
            </a:r>
            <a:endParaRPr lang="en-GB" sz="2400" b="1" dirty="0">
              <a:solidFill>
                <a:srgbClr val="7030A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6" t="10587" r="21203" b="23970"/>
          <a:stretch/>
        </p:blipFill>
        <p:spPr bwMode="auto">
          <a:xfrm>
            <a:off x="1043608" y="4315689"/>
            <a:ext cx="3240360" cy="2262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6" t="10060" r="21428" b="23654"/>
          <a:stretch/>
        </p:blipFill>
        <p:spPr bwMode="auto">
          <a:xfrm>
            <a:off x="4927449" y="4315689"/>
            <a:ext cx="3186874" cy="2262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3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83959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3000" b="1" dirty="0" smtClean="0">
                <a:solidFill>
                  <a:schemeClr val="bg1"/>
                </a:solidFill>
                <a:latin typeface="+mn-lt"/>
              </a:rPr>
              <a:t>Academic Leadership Skills 12 - </a:t>
            </a:r>
          </a:p>
          <a:p>
            <a:pPr eaLnBrk="1" hangingPunct="1"/>
            <a:r>
              <a:rPr lang="en-GB" altLang="en-US" sz="3000" b="1" dirty="0" smtClean="0">
                <a:solidFill>
                  <a:schemeClr val="bg1"/>
                </a:solidFill>
                <a:latin typeface="+mn-lt"/>
              </a:rPr>
              <a:t>Marketing your course</a:t>
            </a:r>
            <a:endParaRPr lang="en-US" altLang="en-US" sz="3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8559675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>
              <a:lnSpc>
                <a:spcPct val="120000"/>
              </a:lnSpc>
            </a:pPr>
            <a:endParaRPr lang="en-GB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04813" y="3140968"/>
            <a:ext cx="8559675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sz="6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You are not on your own!</a:t>
            </a:r>
            <a:endParaRPr lang="en-GB" altLang="en-US" sz="60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r>
              <a:rPr lang="en-GB" sz="2400" dirty="0" smtClean="0"/>
              <a:t>Schools and college liaison</a:t>
            </a:r>
          </a:p>
          <a:p>
            <a:r>
              <a:rPr lang="en-GB" sz="2400" dirty="0" smtClean="0"/>
              <a:t>WP and outreach activities</a:t>
            </a:r>
          </a:p>
          <a:p>
            <a:r>
              <a:rPr lang="en-GB" sz="2400" dirty="0" smtClean="0"/>
              <a:t>UCAS fairs</a:t>
            </a:r>
          </a:p>
          <a:p>
            <a:r>
              <a:rPr lang="en-GB" sz="2400" dirty="0" smtClean="0"/>
              <a:t>International recruitment fairs and in-country visits</a:t>
            </a:r>
          </a:p>
          <a:p>
            <a:r>
              <a:rPr lang="en-GB" sz="2400" dirty="0" smtClean="0"/>
              <a:t>Third party agents</a:t>
            </a:r>
          </a:p>
          <a:p>
            <a:r>
              <a:rPr lang="en-GB" sz="2400" dirty="0" smtClean="0"/>
              <a:t>Open Days and visit days</a:t>
            </a:r>
          </a:p>
          <a:p>
            <a:r>
              <a:rPr lang="en-GB" sz="2400" dirty="0" smtClean="0"/>
              <a:t>Interviews (as a conversion tool)</a:t>
            </a:r>
          </a:p>
          <a:p>
            <a:r>
              <a:rPr lang="en-GB" sz="2400" dirty="0" smtClean="0"/>
              <a:t>Weekly visits and tours</a:t>
            </a:r>
          </a:p>
          <a:p>
            <a:r>
              <a:rPr lang="en-GB" sz="2400" dirty="0" smtClean="0"/>
              <a:t>Our current students as advocates……</a:t>
            </a:r>
          </a:p>
          <a:p>
            <a:endParaRPr lang="en-GB" sz="24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372200" y="302378"/>
            <a:ext cx="21595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7030A0"/>
                </a:solidFill>
                <a:latin typeface="+mn-lt"/>
              </a:rPr>
              <a:t>Face to face</a:t>
            </a:r>
            <a:endParaRPr lang="en-US" altLang="en-US" sz="28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333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397354" y="1556792"/>
            <a:ext cx="783580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000" b="1" dirty="0" smtClean="0">
                <a:solidFill>
                  <a:schemeClr val="bg1"/>
                </a:solidFill>
              </a:rPr>
              <a:t>Faculty marketing contacts:</a:t>
            </a:r>
          </a:p>
        </p:txBody>
      </p:sp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97354" y="2204864"/>
            <a:ext cx="8639142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Marie Gray, Head of Communications and Marketing, Faculty of Humanities</a:t>
            </a:r>
            <a:endParaRPr lang="en-GB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4"/>
              </a:rPr>
              <a:t>marie.gray@manchester.ac.uk</a:t>
            </a:r>
            <a:endParaRPr lang="en-GB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James Tallentire, Marketing and Communication Manager, Faculty of EPS</a:t>
            </a: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5"/>
              </a:rPr>
              <a:t>James.tallentire@manchester.ac.uk</a:t>
            </a:r>
            <a:endParaRPr lang="en-GB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Sali Midjek-Conway, Head of Communications and Marketing, Faculty of MHS</a:t>
            </a: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6"/>
              </a:rPr>
              <a:t>Sali.midjek-conway@manchester.ac.uk</a:t>
            </a:r>
            <a:endParaRPr lang="en-GB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Moyin Kwok, International Recruitment and Marketing Manager, Faculty of Life Sciences</a:t>
            </a:r>
          </a:p>
          <a:p>
            <a:pPr>
              <a:lnSpc>
                <a:spcPct val="140000"/>
              </a:lnSpc>
              <a:defRPr/>
            </a:pPr>
            <a:r>
              <a:rPr lang="en-GB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7"/>
              </a:rPr>
              <a:t>Moyin.kwok@manchester.ac.uk</a:t>
            </a:r>
            <a:endParaRPr lang="en-GB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41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404813" y="1625600"/>
            <a:ext cx="78358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3000" b="1" dirty="0" smtClean="0">
              <a:solidFill>
                <a:schemeClr val="bg1"/>
              </a:solidFill>
            </a:endParaRPr>
          </a:p>
          <a:p>
            <a:r>
              <a:rPr lang="en-GB" sz="3000" b="1" dirty="0" smtClean="0">
                <a:solidFill>
                  <a:schemeClr val="bg1"/>
                </a:solidFill>
              </a:rPr>
              <a:t>Thank you 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3292475"/>
            <a:ext cx="6821487" cy="371178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GB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Paul Govey</a:t>
            </a:r>
          </a:p>
          <a:p>
            <a:pPr>
              <a:lnSpc>
                <a:spcPct val="140000"/>
              </a:lnSpc>
              <a:defRPr/>
            </a:pPr>
            <a:r>
              <a:rPr lang="en-GB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3"/>
              </a:rPr>
              <a:t>paul.govey@manchester.ac.uk</a:t>
            </a:r>
            <a:endParaRPr lang="en-GB" sz="2400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sz="2400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Marie Gray</a:t>
            </a:r>
          </a:p>
          <a:p>
            <a:pPr>
              <a:lnSpc>
                <a:spcPct val="140000"/>
              </a:lnSpc>
              <a:defRPr/>
            </a:pPr>
            <a:r>
              <a:rPr lang="en-GB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  <a:hlinkClick r:id="rId4"/>
              </a:rPr>
              <a:t>marie.gray@manchester.ac.uk</a:t>
            </a:r>
            <a:endParaRPr lang="en-GB" sz="2400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endParaRPr lang="en-GB" sz="2400" dirty="0" smtClean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40000"/>
              </a:lnSpc>
              <a:defRPr/>
            </a:pPr>
            <a:r>
              <a:rPr lang="en-GB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rPr>
              <a:t>  </a:t>
            </a:r>
            <a:endParaRPr lang="en-GB" sz="2400" dirty="0">
              <a:solidFill>
                <a:schemeClr val="bg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32924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/>
        </p:spPr>
      </p:cxnSp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556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5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33925127"/>
              </p:ext>
            </p:extLst>
          </p:nvPr>
        </p:nvGraphicFramePr>
        <p:xfrm>
          <a:off x="755576" y="2276872"/>
          <a:ext cx="3744416" cy="208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/>
          <p:cNvSpPr/>
          <p:nvPr/>
        </p:nvSpPr>
        <p:spPr>
          <a:xfrm>
            <a:off x="523875" y="1556792"/>
            <a:ext cx="6444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2425" indent="-352425"/>
            <a:r>
              <a:rPr lang="en-GB" sz="2800" b="1" dirty="0" smtClean="0">
                <a:solidFill>
                  <a:srgbClr val="7030A0"/>
                </a:solidFill>
              </a:rPr>
              <a:t>Student </a:t>
            </a:r>
            <a:r>
              <a:rPr lang="en-GB" sz="2800" b="1" dirty="0">
                <a:solidFill>
                  <a:srgbClr val="7030A0"/>
                </a:solidFill>
              </a:rPr>
              <a:t>m</a:t>
            </a:r>
            <a:r>
              <a:rPr lang="en-GB" sz="2800" b="1" dirty="0" smtClean="0">
                <a:solidFill>
                  <a:srgbClr val="7030A0"/>
                </a:solidFill>
              </a:rPr>
              <a:t>arketing governance </a:t>
            </a:r>
            <a:r>
              <a:rPr lang="en-GB" sz="2800" b="1" dirty="0">
                <a:solidFill>
                  <a:srgbClr val="7030A0"/>
                </a:solidFill>
              </a:rPr>
              <a:t>structures</a:t>
            </a:r>
            <a:r>
              <a:rPr lang="en-GB" sz="2800" dirty="0">
                <a:solidFill>
                  <a:srgbClr val="7030A0"/>
                </a:solidFill>
              </a:rPr>
              <a:t>: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18317246"/>
              </p:ext>
            </p:extLst>
          </p:nvPr>
        </p:nvGraphicFramePr>
        <p:xfrm>
          <a:off x="5220072" y="2276872"/>
          <a:ext cx="374441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11" name="Group 10"/>
          <p:cNvGrpSpPr/>
          <p:nvPr/>
        </p:nvGrpSpPr>
        <p:grpSpPr>
          <a:xfrm rot="16200000">
            <a:off x="4602697" y="2246175"/>
            <a:ext cx="534642" cy="596035"/>
            <a:chOff x="1634066" y="652907"/>
            <a:chExt cx="534642" cy="596035"/>
          </a:xfrm>
        </p:grpSpPr>
        <p:sp>
          <p:nvSpPr>
            <p:cNvPr id="12" name="Right Arrow 11"/>
            <p:cNvSpPr/>
            <p:nvPr/>
          </p:nvSpPr>
          <p:spPr>
            <a:xfrm rot="16200000">
              <a:off x="1698244" y="647086"/>
              <a:ext cx="464643" cy="476285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Right Arrow 4"/>
            <p:cNvSpPr/>
            <p:nvPr/>
          </p:nvSpPr>
          <p:spPr>
            <a:xfrm rot="10800000">
              <a:off x="1634066" y="784299"/>
              <a:ext cx="476284" cy="464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3300" kern="120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5576" y="6093296"/>
            <a:ext cx="8208912" cy="453141"/>
            <a:chOff x="-7556" y="2787218"/>
            <a:chExt cx="3759528" cy="453141"/>
          </a:xfrm>
          <a:scene3d>
            <a:camera prst="orthographicFront"/>
            <a:lightRig rig="flat" dir="t"/>
          </a:scene3d>
        </p:grpSpPr>
        <p:sp>
          <p:nvSpPr>
            <p:cNvPr id="15" name="Rounded Rectangle 14"/>
            <p:cNvSpPr/>
            <p:nvPr/>
          </p:nvSpPr>
          <p:spPr>
            <a:xfrm>
              <a:off x="-7556" y="2787218"/>
              <a:ext cx="3759528" cy="453141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en-GB" b="1" dirty="0" smtClean="0"/>
                <a:t>University marketing </a:t>
              </a:r>
              <a:r>
                <a:rPr lang="en-GB" b="1" dirty="0"/>
                <a:t>p</a:t>
              </a:r>
              <a:r>
                <a:rPr lang="en-GB" b="1" dirty="0" smtClean="0"/>
                <a:t>lan + student intake targets + Faculty requirements </a:t>
              </a:r>
              <a:endParaRPr lang="en-GB" b="1" dirty="0"/>
            </a:p>
          </p:txBody>
        </p:sp>
        <p:sp>
          <p:nvSpPr>
            <p:cNvPr id="16" name="Rounded Rectangle 4"/>
            <p:cNvSpPr/>
            <p:nvPr/>
          </p:nvSpPr>
          <p:spPr>
            <a:xfrm>
              <a:off x="5716" y="2800490"/>
              <a:ext cx="3732984" cy="4265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b="1" kern="1200" dirty="0"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267744" y="4509120"/>
            <a:ext cx="811733" cy="1325330"/>
            <a:chOff x="1466340" y="598131"/>
            <a:chExt cx="811733" cy="677258"/>
          </a:xfrm>
        </p:grpSpPr>
        <p:sp>
          <p:nvSpPr>
            <p:cNvPr id="18" name="Right Arrow 17"/>
            <p:cNvSpPr/>
            <p:nvPr/>
          </p:nvSpPr>
          <p:spPr>
            <a:xfrm rot="16200000">
              <a:off x="1533578" y="530893"/>
              <a:ext cx="677258" cy="811733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Right Arrow 4"/>
            <p:cNvSpPr/>
            <p:nvPr/>
          </p:nvSpPr>
          <p:spPr>
            <a:xfrm rot="10800000">
              <a:off x="1628688" y="801307"/>
              <a:ext cx="487039" cy="4740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3300" kern="120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3542" y="5478654"/>
            <a:ext cx="793808" cy="517491"/>
            <a:chOff x="1475304" y="2012435"/>
            <a:chExt cx="793808" cy="661507"/>
          </a:xfrm>
        </p:grpSpPr>
        <p:sp>
          <p:nvSpPr>
            <p:cNvPr id="21" name="Right Arrow 20"/>
            <p:cNvSpPr/>
            <p:nvPr/>
          </p:nvSpPr>
          <p:spPr>
            <a:xfrm rot="16200000">
              <a:off x="1541454" y="1946285"/>
              <a:ext cx="661507" cy="79380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Right Arrow 4"/>
            <p:cNvSpPr/>
            <p:nvPr/>
          </p:nvSpPr>
          <p:spPr>
            <a:xfrm rot="10800000">
              <a:off x="1634066" y="2210887"/>
              <a:ext cx="476284" cy="463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33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98714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20480"/>
          </a:xfrm>
        </p:spPr>
        <p:txBody>
          <a:bodyPr>
            <a:normAutofit fontScale="62500" lnSpcReduction="20000"/>
          </a:bodyPr>
          <a:lstStyle/>
          <a:p>
            <a:r>
              <a:rPr lang="en-GB" sz="3800" dirty="0"/>
              <a:t>Division of Communications and Marketing</a:t>
            </a:r>
          </a:p>
          <a:p>
            <a:r>
              <a:rPr lang="en-GB" sz="3800" dirty="0" smtClean="0"/>
              <a:t>Student Recruitment and International Development Division</a:t>
            </a:r>
          </a:p>
          <a:p>
            <a:r>
              <a:rPr lang="en-GB" sz="3800" dirty="0" smtClean="0"/>
              <a:t>Student </a:t>
            </a:r>
            <a:r>
              <a:rPr lang="en-GB" sz="3800" dirty="0"/>
              <a:t>Communications and Marketing Team, </a:t>
            </a:r>
            <a:r>
              <a:rPr lang="en-GB" sz="3800" dirty="0" smtClean="0"/>
              <a:t>DSE</a:t>
            </a:r>
          </a:p>
          <a:p>
            <a:r>
              <a:rPr lang="en-GB" sz="3800" dirty="0" smtClean="0"/>
              <a:t>Faculty Communications and Marketing Teams</a:t>
            </a:r>
          </a:p>
          <a:p>
            <a:r>
              <a:rPr lang="en-GB" sz="3800" dirty="0" smtClean="0"/>
              <a:t>Academic and Administrative Champions (Schools and SRID)</a:t>
            </a:r>
          </a:p>
          <a:p>
            <a:pPr marL="0" indent="0">
              <a:buNone/>
            </a:pPr>
            <a:endParaRPr lang="en-GB" sz="2900" dirty="0" smtClean="0"/>
          </a:p>
          <a:p>
            <a:pPr marL="0" indent="0">
              <a:buNone/>
            </a:pPr>
            <a:r>
              <a:rPr lang="en-US" altLang="en-US" sz="4500" b="1" dirty="0" smtClean="0">
                <a:solidFill>
                  <a:srgbClr val="7030A0"/>
                </a:solidFill>
              </a:rPr>
              <a:t>Marketing resource/marketing intelligence</a:t>
            </a:r>
          </a:p>
          <a:p>
            <a:pPr marL="0" indent="0">
              <a:buNone/>
            </a:pPr>
            <a:endParaRPr lang="en-US" altLang="en-US" sz="2900" b="1" dirty="0" smtClean="0">
              <a:solidFill>
                <a:srgbClr val="7030A0"/>
              </a:solidFill>
            </a:endParaRPr>
          </a:p>
          <a:p>
            <a:r>
              <a:rPr lang="en-US" b="1" u="sng" dirty="0" smtClean="0">
                <a:hlinkClick r:id="rId3"/>
              </a:rPr>
              <a:t>http</a:t>
            </a:r>
            <a:r>
              <a:rPr lang="en-US" b="1" u="sng" dirty="0">
                <a:hlinkClick r:id="rId3"/>
              </a:rPr>
              <a:t>://</a:t>
            </a:r>
            <a:r>
              <a:rPr lang="en-US" b="1" u="sng" dirty="0" smtClean="0">
                <a:hlinkClick r:id="rId3"/>
              </a:rPr>
              <a:t>documents.manchester.ac.uk/display.aspx?DocID=22564</a:t>
            </a:r>
            <a:endParaRPr lang="en-GB" dirty="0"/>
          </a:p>
          <a:p>
            <a:r>
              <a:rPr lang="en-US" dirty="0"/>
              <a:t>Local resources – application and registration </a:t>
            </a:r>
            <a:r>
              <a:rPr lang="en-US" dirty="0" smtClean="0"/>
              <a:t>data</a:t>
            </a:r>
          </a:p>
          <a:p>
            <a:r>
              <a:rPr lang="en-GB" dirty="0">
                <a:hlinkClick r:id="rId4"/>
              </a:rPr>
              <a:t>http://www.saa.manchester.ac.uk/student-communications-and-marketing</a:t>
            </a:r>
            <a:r>
              <a:rPr lang="en-GB" dirty="0" smtClean="0">
                <a:hlinkClick r:id="rId4"/>
              </a:rPr>
              <a:t>/</a:t>
            </a:r>
            <a:endParaRPr lang="en-GB" dirty="0" smtClean="0"/>
          </a:p>
          <a:p>
            <a:r>
              <a:rPr lang="en-GB" dirty="0" smtClean="0"/>
              <a:t>Within Humanities: via </a:t>
            </a:r>
            <a:r>
              <a:rPr lang="en-GB" dirty="0" err="1" smtClean="0"/>
              <a:t>Humnet</a:t>
            </a:r>
            <a:endParaRPr lang="en-GB" dirty="0"/>
          </a:p>
          <a:p>
            <a:endParaRPr lang="en-GB" sz="3100" dirty="0"/>
          </a:p>
          <a:p>
            <a:pPr marL="0" indent="0">
              <a:buNone/>
            </a:pPr>
            <a:endParaRPr lang="en-US" altLang="en-US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en-US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7030A0"/>
                </a:solidFill>
                <a:latin typeface="+mn-lt"/>
              </a:rPr>
              <a:t>Operational teams</a:t>
            </a:r>
            <a:endParaRPr lang="en-US" altLang="en-US" sz="2800" b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22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579296" cy="3849291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GB" sz="2400" dirty="0" smtClean="0"/>
              <a:t>Faculty Intake Management Group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Portfolio Advisory Group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School Marketing Groups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Recruitment Marketing Network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Annual conversion workshops for UG, PGT and PGR colleagues</a:t>
            </a:r>
            <a:endParaRPr lang="en-GB" sz="2400" dirty="0"/>
          </a:p>
          <a:p>
            <a:pPr lvl="1">
              <a:buFont typeface="Arial"/>
              <a:buChar char="•"/>
            </a:pPr>
            <a:endParaRPr lang="en-GB" sz="2400" dirty="0" smtClean="0"/>
          </a:p>
          <a:p>
            <a:pPr>
              <a:buFont typeface="Arial"/>
              <a:buChar char="•"/>
            </a:pPr>
            <a:r>
              <a:rPr lang="en-GB" sz="2400" dirty="0" smtClean="0"/>
              <a:t>Felicity Wicks, Student Recruitment Marketing Manager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School-facing Student Recruitment Marketing Officers</a:t>
            </a:r>
          </a:p>
          <a:p>
            <a:pPr>
              <a:buFont typeface="Arial"/>
              <a:buChar char="•"/>
            </a:pPr>
            <a:r>
              <a:rPr lang="en-GB" sz="2400" dirty="0" smtClean="0"/>
              <a:t>MBS Communications and Marketing team</a:t>
            </a:r>
          </a:p>
          <a:p>
            <a:endParaRPr lang="en-GB" sz="24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95536" y="1412776"/>
            <a:ext cx="7254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7030A0"/>
                </a:solidFill>
                <a:latin typeface="+mn-lt"/>
              </a:rPr>
              <a:t>Faculty marketing teams – Humanities </a:t>
            </a:r>
            <a:endParaRPr lang="en-US" altLang="en-US" sz="28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17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Support delivered through:</a:t>
            </a:r>
          </a:p>
          <a:p>
            <a:pPr lvl="1"/>
            <a:r>
              <a:rPr lang="en-GB" sz="2400" dirty="0" smtClean="0"/>
              <a:t> Teaching and Learning Support Office for UG programmes</a:t>
            </a:r>
          </a:p>
          <a:p>
            <a:pPr lvl="1"/>
            <a:r>
              <a:rPr lang="en-GB" sz="2400" dirty="0" smtClean="0"/>
              <a:t> a dedicated Programme Approval Process for PGT</a:t>
            </a:r>
          </a:p>
          <a:p>
            <a:pPr lvl="1"/>
            <a:endParaRPr lang="en-GB" sz="2400" dirty="0" smtClean="0"/>
          </a:p>
          <a:p>
            <a:r>
              <a:rPr lang="en-GB" sz="2400" dirty="0" smtClean="0"/>
              <a:t>Key contacts:</a:t>
            </a:r>
          </a:p>
          <a:p>
            <a:pPr lvl="1"/>
            <a:r>
              <a:rPr lang="en-GB" sz="2400" dirty="0" smtClean="0"/>
              <a:t>Shelley Gordon, Faculty Marketing Officer</a:t>
            </a:r>
          </a:p>
          <a:p>
            <a:pPr lvl="1"/>
            <a:r>
              <a:rPr lang="en-GB" sz="2400" dirty="0" err="1" smtClean="0"/>
              <a:t>Sali</a:t>
            </a:r>
            <a:r>
              <a:rPr lang="en-GB" sz="2400" dirty="0" smtClean="0"/>
              <a:t> </a:t>
            </a:r>
            <a:r>
              <a:rPr lang="en-GB" sz="2400" dirty="0" err="1" smtClean="0"/>
              <a:t>Midjek</a:t>
            </a:r>
            <a:r>
              <a:rPr lang="en-GB" sz="2400" dirty="0" smtClean="0"/>
              <a:t>-Conway, Head of Communications and Marketing</a:t>
            </a:r>
            <a:endParaRPr lang="en-GB" sz="2400" dirty="0"/>
          </a:p>
          <a:p>
            <a:pPr lvl="1"/>
            <a:endParaRPr lang="en-GB" sz="2400" dirty="0"/>
          </a:p>
          <a:p>
            <a:endParaRPr lang="en-GB" sz="24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95536" y="1268760"/>
            <a:ext cx="72548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7030A0"/>
                </a:solidFill>
                <a:latin typeface="+mn-lt"/>
              </a:rPr>
              <a:t>Faculty marketing teams – Medical and Human Sciences</a:t>
            </a:r>
            <a:endParaRPr lang="en-US" altLang="en-US" sz="28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461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Autofit/>
          </a:bodyPr>
          <a:lstStyle/>
          <a:p>
            <a:r>
              <a:rPr lang="en-US" sz="2400" dirty="0" smtClean="0"/>
              <a:t>UG </a:t>
            </a:r>
            <a:r>
              <a:rPr lang="en-US" sz="2400" dirty="0"/>
              <a:t>and PGT </a:t>
            </a:r>
            <a:r>
              <a:rPr lang="en-US" sz="2400" dirty="0" smtClean="0"/>
              <a:t>Recruitment and Admissions</a:t>
            </a:r>
            <a:r>
              <a:rPr lang="en-US" sz="2400" dirty="0"/>
              <a:t> </a:t>
            </a:r>
            <a:r>
              <a:rPr lang="en-US" sz="2400" dirty="0" smtClean="0"/>
              <a:t>activities </a:t>
            </a:r>
            <a:r>
              <a:rPr lang="en-US" sz="2400" dirty="0"/>
              <a:t>sit together </a:t>
            </a:r>
            <a:r>
              <a:rPr lang="en-US" sz="2400" dirty="0" smtClean="0"/>
              <a:t>the </a:t>
            </a:r>
            <a:r>
              <a:rPr lang="en-US" sz="2400" dirty="0"/>
              <a:t>Education Services Team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marketing strategy </a:t>
            </a:r>
            <a:r>
              <a:rPr lang="en-US" sz="2400" dirty="0" smtClean="0"/>
              <a:t>is </a:t>
            </a:r>
            <a:r>
              <a:rPr lang="en-US" sz="2400" dirty="0"/>
              <a:t>discussed and agreed at the Education Management Team (chaired by the Associate Dean for Teaching, Learning and Students</a:t>
            </a:r>
            <a:r>
              <a:rPr lang="en-US" sz="2400" dirty="0" smtClean="0"/>
              <a:t>).</a:t>
            </a:r>
            <a:endParaRPr lang="en-US" sz="2400" dirty="0"/>
          </a:p>
          <a:p>
            <a:r>
              <a:rPr lang="en-US" sz="2400" dirty="0" smtClean="0"/>
              <a:t>Student </a:t>
            </a:r>
            <a:r>
              <a:rPr lang="en-US" sz="2400" dirty="0"/>
              <a:t>Recruitment Marketing is led by the External Education Services Manager (Ben </a:t>
            </a:r>
            <a:r>
              <a:rPr lang="en-US" sz="2400" dirty="0" err="1"/>
              <a:t>Goldblum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en-US" sz="2400" dirty="0" smtClean="0"/>
              <a:t>Marketing </a:t>
            </a:r>
            <a:r>
              <a:rPr lang="en-US" sz="2400" dirty="0"/>
              <a:t>and Home/EU Recruitment Manager (Charlotte </a:t>
            </a:r>
            <a:r>
              <a:rPr lang="en-US" sz="2400" dirty="0" err="1"/>
              <a:t>Alcock</a:t>
            </a:r>
            <a:r>
              <a:rPr lang="en-US" sz="2400" dirty="0"/>
              <a:t>)</a:t>
            </a:r>
          </a:p>
          <a:p>
            <a:r>
              <a:rPr lang="en-US" sz="2400" dirty="0" smtClean="0"/>
              <a:t>International </a:t>
            </a:r>
            <a:r>
              <a:rPr lang="en-US" sz="2400" dirty="0"/>
              <a:t>Recruitment and Marketing Manager (</a:t>
            </a:r>
            <a:r>
              <a:rPr lang="en-US" sz="2400" dirty="0" err="1"/>
              <a:t>Moyin</a:t>
            </a:r>
            <a:r>
              <a:rPr lang="en-US" sz="2400" dirty="0"/>
              <a:t> Kwok)</a:t>
            </a:r>
          </a:p>
          <a:p>
            <a:pPr marL="0" indent="0">
              <a:buNone/>
            </a:pPr>
            <a:endParaRPr lang="en-GB" sz="2400" dirty="0" smtClean="0"/>
          </a:p>
        </p:txBody>
      </p:sp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26" y="30237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95536" y="1268760"/>
            <a:ext cx="7254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Geneva" pitchFamily="122" charset="-128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7030A0"/>
                </a:solidFill>
                <a:latin typeface="+mn-lt"/>
              </a:rPr>
              <a:t>Faculty marketing teams – Life Sciences</a:t>
            </a:r>
            <a:endParaRPr lang="en-US" altLang="en-US" sz="2800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096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404813" y="1625600"/>
            <a:ext cx="7835804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3000" b="1" dirty="0" smtClean="0">
              <a:solidFill>
                <a:schemeClr val="bg1"/>
              </a:solidFill>
            </a:endParaRPr>
          </a:p>
          <a:p>
            <a:r>
              <a:rPr lang="en-GB" sz="3000" b="1" dirty="0" smtClean="0">
                <a:solidFill>
                  <a:schemeClr val="bg1"/>
                </a:solidFill>
              </a:rPr>
              <a:t>Exercise 1</a:t>
            </a:r>
          </a:p>
          <a:p>
            <a:endParaRPr lang="en-GB" sz="3000" b="1" dirty="0">
              <a:solidFill>
                <a:schemeClr val="bg1"/>
              </a:solidFill>
            </a:endParaRPr>
          </a:p>
          <a:p>
            <a:r>
              <a:rPr lang="en-GB" sz="3000" b="1" dirty="0" smtClean="0">
                <a:solidFill>
                  <a:schemeClr val="bg1"/>
                </a:solidFill>
              </a:rPr>
              <a:t>How, what and when do you think potential students find out about your course? 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501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523874" y="1671191"/>
            <a:ext cx="71985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cs typeface="Arial" pitchFamily="34" charset="0"/>
              </a:rPr>
              <a:t>Consider…</a:t>
            </a:r>
            <a:endParaRPr lang="en-US" sz="2800" b="1" dirty="0">
              <a:solidFill>
                <a:srgbClr val="7030A0"/>
              </a:solidFill>
              <a:cs typeface="Arial" pitchFamily="34" charset="0"/>
            </a:endParaRPr>
          </a:p>
        </p:txBody>
      </p:sp>
      <p:pic>
        <p:nvPicPr>
          <p:cNvPr id="17411" name="Picture 5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23874" y="2420888"/>
            <a:ext cx="7792541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itchFamily="34" charset="0"/>
                <a:cs typeface="Arial" charset="0"/>
              </a:rPr>
              <a:t>How do we speak to them? (think tone of voice and channel)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Calibri" pitchFamily="34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charset="0"/>
              </a:rPr>
              <a:t>What do we say to prospective students at different points in the lifecycle?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alibri" pitchFamily="34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itchFamily="34" charset="0"/>
                <a:cs typeface="Arial" charset="0"/>
              </a:rPr>
              <a:t>Who says it – subjects, Schools etc</a:t>
            </a:r>
            <a:r>
              <a:rPr lang="en-GB" sz="2400" dirty="0">
                <a:latin typeface="Calibri" pitchFamily="34" charset="0"/>
                <a:cs typeface="Arial" charset="0"/>
              </a:rPr>
              <a:t>.</a:t>
            </a:r>
            <a:endParaRPr lang="en-GB" sz="2400" dirty="0" smtClean="0">
              <a:latin typeface="Calibri" pitchFamily="34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595959"/>
              </a:solidFill>
              <a:latin typeface="Calibri" pitchFamily="34" charset="0"/>
              <a:cs typeface="Arial" charset="0"/>
            </a:endParaRPr>
          </a:p>
          <a:p>
            <a:pPr marL="742950" lvl="1" indent="-285750">
              <a:buFontTx/>
              <a:buChar char="-"/>
            </a:pPr>
            <a:endParaRPr lang="en-GB" sz="2400" dirty="0" smtClean="0">
              <a:solidFill>
                <a:srgbClr val="595959"/>
              </a:solidFill>
              <a:latin typeface="Calibri" pitchFamily="34" charset="0"/>
              <a:cs typeface="Arial" charset="0"/>
            </a:endParaRPr>
          </a:p>
          <a:p>
            <a:pPr marL="742950" lvl="1" indent="-285750">
              <a:buFontTx/>
              <a:buChar char="-"/>
            </a:pPr>
            <a:endParaRPr lang="en-GB" sz="2000" dirty="0" smtClean="0">
              <a:solidFill>
                <a:srgbClr val="595959"/>
              </a:solidFill>
              <a:latin typeface="Calibri" pitchFamily="34" charset="0"/>
              <a:cs typeface="Arial" charset="0"/>
            </a:endParaRPr>
          </a:p>
          <a:p>
            <a:pPr marL="742950" lvl="1" indent="-285750">
              <a:buFontTx/>
              <a:buChar char="-"/>
            </a:pPr>
            <a:endParaRPr lang="en-GB" sz="2000" dirty="0" smtClean="0">
              <a:solidFill>
                <a:srgbClr val="595959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1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531</Words>
  <Application>Microsoft Office PowerPoint</Application>
  <PresentationFormat>On-screen Show (4:3)</PresentationFormat>
  <Paragraphs>133</Paragraphs>
  <Slides>22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Prospectus</vt:lpstr>
      <vt:lpstr>Subject level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mptssjn3</dc:creator>
  <cp:lastModifiedBy>Paul Govey</cp:lastModifiedBy>
  <cp:revision>31</cp:revision>
  <dcterms:created xsi:type="dcterms:W3CDTF">2015-02-25T13:41:43Z</dcterms:created>
  <dcterms:modified xsi:type="dcterms:W3CDTF">2015-04-27T14:47:56Z</dcterms:modified>
</cp:coreProperties>
</file>