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8" r:id="rId3"/>
    <p:sldId id="272" r:id="rId4"/>
    <p:sldId id="260" r:id="rId5"/>
    <p:sldId id="268" r:id="rId6"/>
    <p:sldId id="262" r:id="rId7"/>
    <p:sldId id="273" r:id="rId8"/>
    <p:sldId id="277" r:id="rId9"/>
    <p:sldId id="270" r:id="rId10"/>
    <p:sldId id="265" r:id="rId11"/>
    <p:sldId id="283" r:id="rId12"/>
    <p:sldId id="279" r:id="rId13"/>
    <p:sldId id="280" r:id="rId14"/>
    <p:sldId id="281" r:id="rId15"/>
    <p:sldId id="282" r:id="rId16"/>
    <p:sldId id="271" r:id="rId17"/>
    <p:sldId id="275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6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64720-0021-4B7E-92AE-442001B7F315}" type="datetimeFigureOut">
              <a:rPr lang="en-GB" smtClean="0"/>
              <a:t>13/06/2011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0560-3BB6-4A4E-9FE5-502908AA766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E0560-3BB6-4A4E-9FE5-502908AA766B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7F3-0A91-4275-9F1B-1E059E709E58}" type="datetimeFigureOut">
              <a:rPr lang="en-GB" smtClean="0"/>
              <a:t>13/06/2011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FB1C-6001-49F8-A610-BACBF5E5D6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7F3-0A91-4275-9F1B-1E059E709E58}" type="datetimeFigureOut">
              <a:rPr lang="en-GB" smtClean="0"/>
              <a:t>13/06/2011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FB1C-6001-49F8-A610-BACBF5E5D6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7F3-0A91-4275-9F1B-1E059E709E58}" type="datetimeFigureOut">
              <a:rPr lang="en-GB" smtClean="0"/>
              <a:t>13/06/2011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FB1C-6001-49F8-A610-BACBF5E5D6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7F3-0A91-4275-9F1B-1E059E709E58}" type="datetimeFigureOut">
              <a:rPr lang="en-GB" smtClean="0"/>
              <a:t>13/06/2011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FB1C-6001-49F8-A610-BACBF5E5D6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7F3-0A91-4275-9F1B-1E059E709E58}" type="datetimeFigureOut">
              <a:rPr lang="en-GB" smtClean="0"/>
              <a:t>13/06/2011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FB1C-6001-49F8-A610-BACBF5E5D6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7F3-0A91-4275-9F1B-1E059E709E58}" type="datetimeFigureOut">
              <a:rPr lang="en-GB" smtClean="0"/>
              <a:t>13/06/2011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FB1C-6001-49F8-A610-BACBF5E5D6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7F3-0A91-4275-9F1B-1E059E709E58}" type="datetimeFigureOut">
              <a:rPr lang="en-GB" smtClean="0"/>
              <a:t>13/06/2011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FB1C-6001-49F8-A610-BACBF5E5D6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7F3-0A91-4275-9F1B-1E059E709E58}" type="datetimeFigureOut">
              <a:rPr lang="en-GB" smtClean="0"/>
              <a:t>13/06/2011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FB1C-6001-49F8-A610-BACBF5E5D6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7F3-0A91-4275-9F1B-1E059E709E58}" type="datetimeFigureOut">
              <a:rPr lang="en-GB" smtClean="0"/>
              <a:t>13/06/2011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FB1C-6001-49F8-A610-BACBF5E5D6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7F3-0A91-4275-9F1B-1E059E709E58}" type="datetimeFigureOut">
              <a:rPr lang="en-GB" smtClean="0"/>
              <a:t>13/06/2011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FB1C-6001-49F8-A610-BACBF5E5D6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7F3-0A91-4275-9F1B-1E059E709E58}" type="datetimeFigureOut">
              <a:rPr lang="en-GB" smtClean="0"/>
              <a:t>13/06/2011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3FB1C-6001-49F8-A610-BACBF5E5D6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97F3-0A91-4275-9F1B-1E059E709E58}" type="datetimeFigureOut">
              <a:rPr lang="en-GB" smtClean="0"/>
              <a:t>13/06/2011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3FB1C-6001-49F8-A610-BACBF5E5D65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chester.ac.uk/eschola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GB" sz="2000" u="sng" dirty="0" err="1" smtClean="0"/>
              <a:t>MaDAM</a:t>
            </a:r>
            <a:r>
              <a:rPr lang="en-GB" sz="2000" u="sng" dirty="0" smtClean="0"/>
              <a:t> and eScholar – supporting the researcher in managing research outputs</a:t>
            </a:r>
            <a:endParaRPr lang="en-GB" sz="2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GB" sz="2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GB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GB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Scott 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Taylor, John Rylands University Library</a:t>
            </a:r>
          </a:p>
          <a:p>
            <a:pPr>
              <a:spcBef>
                <a:spcPct val="0"/>
              </a:spcBef>
            </a:pPr>
            <a:r>
              <a:rPr lang="en-GB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 Support Conference, Tuesday 21st June, 2011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864010" y="2628781"/>
            <a:ext cx="148720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Manchester eScholar - maximising </a:t>
            </a:r>
            <a:endParaRPr lang="en-GB" sz="4000" b="1" dirty="0" smtClean="0"/>
          </a:p>
          <a:p>
            <a:pPr algn="ctr"/>
            <a:r>
              <a:rPr lang="en-GB" sz="4000" b="1" dirty="0" smtClean="0"/>
              <a:t>access to </a:t>
            </a:r>
            <a:r>
              <a:rPr lang="en-GB" sz="4000" b="1" dirty="0"/>
              <a:t>the University's research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ursam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0000"/>
            <a:ext cx="3627592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ursam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0000"/>
            <a:ext cx="3627592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earch_eschol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0" y="165455"/>
            <a:ext cx="6189695" cy="40250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Bent Arrow 7"/>
          <p:cNvSpPr/>
          <p:nvPr/>
        </p:nvSpPr>
        <p:spPr>
          <a:xfrm>
            <a:off x="251520" y="2699816"/>
            <a:ext cx="1368152" cy="16561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ursam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0000"/>
            <a:ext cx="3627592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earch_eschol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0" y="165455"/>
            <a:ext cx="6189695" cy="40250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Bent Arrow 7"/>
          <p:cNvSpPr/>
          <p:nvPr/>
        </p:nvSpPr>
        <p:spPr>
          <a:xfrm>
            <a:off x="251520" y="2699816"/>
            <a:ext cx="1368152" cy="16561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 descr="uni_sear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000" y="455878"/>
            <a:ext cx="5964181" cy="402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ursam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0000"/>
            <a:ext cx="3627592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earch_eschol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0" y="165455"/>
            <a:ext cx="6189695" cy="40250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Bent Arrow 7"/>
          <p:cNvSpPr/>
          <p:nvPr/>
        </p:nvSpPr>
        <p:spPr>
          <a:xfrm>
            <a:off x="251520" y="2699816"/>
            <a:ext cx="1368152" cy="16561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 descr="uni_sear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000" y="455878"/>
            <a:ext cx="5964181" cy="402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uni_search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908720"/>
            <a:ext cx="5965200" cy="402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ursam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0000"/>
            <a:ext cx="3627592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earch_eschol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0" y="165455"/>
            <a:ext cx="6189695" cy="40250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Bent Arrow 7"/>
          <p:cNvSpPr/>
          <p:nvPr/>
        </p:nvSpPr>
        <p:spPr>
          <a:xfrm>
            <a:off x="251520" y="2699816"/>
            <a:ext cx="1368152" cy="16561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 descr="uni_sear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000" y="455878"/>
            <a:ext cx="5964181" cy="402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uni_search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908720"/>
            <a:ext cx="5965200" cy="402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rothwell_pub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413616"/>
            <a:ext cx="5965200" cy="3879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ursam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0000"/>
            <a:ext cx="3627592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earch_eschol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0" y="165455"/>
            <a:ext cx="6189695" cy="40250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Bent Arrow 7"/>
          <p:cNvSpPr/>
          <p:nvPr/>
        </p:nvSpPr>
        <p:spPr>
          <a:xfrm>
            <a:off x="251520" y="2699816"/>
            <a:ext cx="1368152" cy="16561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 descr="uni_sear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000" y="455878"/>
            <a:ext cx="5964181" cy="402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uni_search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908720"/>
            <a:ext cx="5965200" cy="402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rothwell_pub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413616"/>
            <a:ext cx="5965200" cy="38791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www.google.co.uk 2011-6-15 11-6-0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8800" y="1700808"/>
            <a:ext cx="5965200" cy="402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GB" dirty="0" smtClean="0"/>
              <a:t>Live Demo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sh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49" y="73424"/>
            <a:ext cx="9171898" cy="5226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373216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+mj-lt"/>
                <a:ea typeface="+mj-ea"/>
                <a:cs typeface="+mj-cs"/>
              </a:rPr>
              <a:t>It seems complicated!</a:t>
            </a:r>
            <a:endParaRPr lang="en-GB" sz="4400" b="1" dirty="0">
              <a:latin typeface="+mj-lt"/>
              <a:ea typeface="+mj-ea"/>
              <a:cs typeface="+mj-cs"/>
            </a:endParaRPr>
          </a:p>
          <a:p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mPicture_blog_b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103" y="2276872"/>
            <a:ext cx="3291794" cy="2304256"/>
          </a:xfrm>
          <a:prstGeom prst="rect">
            <a:avLst/>
          </a:prstGeom>
        </p:spPr>
      </p:pic>
      <p:pic>
        <p:nvPicPr>
          <p:cNvPr id="3" name="Picture 2" descr="jk-2-26-twitter-logo-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0000"/>
            <a:ext cx="2502000" cy="2484000"/>
          </a:xfrm>
          <a:prstGeom prst="rect">
            <a:avLst/>
          </a:prstGeom>
        </p:spPr>
      </p:pic>
      <p:pic>
        <p:nvPicPr>
          <p:cNvPr id="4" name="Picture 3" descr="blogger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0000" y="180000"/>
            <a:ext cx="2501589" cy="2484000"/>
          </a:xfrm>
          <a:prstGeom prst="rect">
            <a:avLst/>
          </a:prstGeom>
        </p:spPr>
      </p:pic>
      <p:pic>
        <p:nvPicPr>
          <p:cNvPr id="6" name="Picture 5" descr="escholar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77072"/>
            <a:ext cx="2502000" cy="2484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 descr="email icon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0000" y="4077072"/>
            <a:ext cx="2502000" cy="248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1621" y="1322765"/>
            <a:ext cx="3620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Manchester eScholar Support Team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26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http://www.manchester.ac.uk/escholar</a:t>
            </a:r>
            <a:endParaRPr lang="en-GB" sz="2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GB" sz="2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Email:escholar@manchester.ac.uk</a:t>
            </a:r>
            <a:endParaRPr lang="en-GB" sz="2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is Manchester eScholar?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Manchester eScholar is…</a:t>
            </a:r>
            <a:endParaRPr lang="en-GB" sz="2400" dirty="0"/>
          </a:p>
        </p:txBody>
      </p:sp>
      <p:pic>
        <p:nvPicPr>
          <p:cNvPr id="5" name="Content Placeholder 4" descr="AB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942517"/>
            <a:ext cx="5111750" cy="45141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 …</a:t>
            </a:r>
            <a:r>
              <a:rPr lang="en-GB" sz="2000" dirty="0" smtClean="0"/>
              <a:t>the University of Manchester’s Institutional Repository supported by the John Rylands University Library. </a:t>
            </a:r>
          </a:p>
          <a:p>
            <a:endParaRPr lang="en-GB" sz="2000" dirty="0" smtClean="0"/>
          </a:p>
          <a:p>
            <a:r>
              <a:rPr lang="en-GB" sz="2000" dirty="0" smtClean="0"/>
              <a:t>…a place for researchers to deposit a record of their research publications.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Why does the University need Manchester eScholar…?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sh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73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373216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…because much of the University’s research is hidden behind a paywall. </a:t>
            </a:r>
            <a:r>
              <a:rPr lang="en-GB" sz="2800" b="1" dirty="0" smtClean="0"/>
              <a:t>Off-campus </a:t>
            </a:r>
            <a:r>
              <a:rPr lang="en-GB" sz="2800" b="1" dirty="0"/>
              <a:t>readers only have access if their institution pays the subscription.</a:t>
            </a:r>
          </a:p>
          <a:p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 how does Manchester eScholar maximise access to the University’s research?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sh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49" y="0"/>
            <a:ext cx="9171898" cy="5373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373216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j-lt"/>
                <a:ea typeface="+mj-ea"/>
                <a:cs typeface="+mj-cs"/>
              </a:rPr>
              <a:t>Manchester eScholar allows researchers to smash the paywall</a:t>
            </a:r>
            <a:endParaRPr lang="en-GB" sz="2800" b="1" dirty="0">
              <a:latin typeface="+mj-lt"/>
              <a:ea typeface="+mj-ea"/>
              <a:cs typeface="+mj-cs"/>
            </a:endParaRPr>
          </a:p>
          <a:p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3240" y="0"/>
            <a:ext cx="54575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Once a publication is deposited to Manchester eScholar </a:t>
            </a:r>
          </a:p>
          <a:p>
            <a:r>
              <a:rPr lang="en-GB" dirty="0" smtClean="0"/>
              <a:t>it is given a unique abstract page</a:t>
            </a:r>
            <a:endParaRPr lang="en-GB" dirty="0"/>
          </a:p>
        </p:txBody>
      </p:sp>
      <p:pic>
        <p:nvPicPr>
          <p:cNvPr id="19" name="Picture 18" descr="abstract 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7255171" cy="48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3240" y="0"/>
            <a:ext cx="54575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Once a publication is deposited to Manchester eScholar </a:t>
            </a:r>
          </a:p>
          <a:p>
            <a:r>
              <a:rPr lang="en-GB" dirty="0" smtClean="0"/>
              <a:t>it is given a unique abstract page</a:t>
            </a:r>
            <a:endParaRPr lang="en-GB" dirty="0"/>
          </a:p>
        </p:txBody>
      </p:sp>
      <p:pic>
        <p:nvPicPr>
          <p:cNvPr id="19" name="Picture 18" descr="abstract 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7255171" cy="48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joursam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645024"/>
            <a:ext cx="2225480" cy="2880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27" name="Straight Connector 26"/>
          <p:cNvCxnSpPr/>
          <p:nvPr/>
        </p:nvCxnSpPr>
        <p:spPr>
          <a:xfrm>
            <a:off x="4860032" y="2996952"/>
            <a:ext cx="180020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3996096" y="3860888"/>
            <a:ext cx="3528072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25341" y="5989386"/>
            <a:ext cx="4734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/>
              <a:t>Open-access full-text 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</TotalTime>
  <Words>178</Words>
  <Application>Microsoft Office PowerPoint</Application>
  <PresentationFormat>On-screen Show (4:3)</PresentationFormat>
  <Paragraphs>29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MaDAM and eScholar – supporting the researcher in managing research outputs</vt:lpstr>
      <vt:lpstr>What is Manchester eScholar?</vt:lpstr>
      <vt:lpstr>Manchester eScholar is…</vt:lpstr>
      <vt:lpstr>Why does the University need Manchester eScholar…?</vt:lpstr>
      <vt:lpstr>Slide 5</vt:lpstr>
      <vt:lpstr>So how does Manchester eScholar maximise access to the University’s research?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Live Demo</vt:lpstr>
      <vt:lpstr>Slide 17</vt:lpstr>
      <vt:lpstr>Slide 18</vt:lpstr>
      <vt:lpstr>Any questions?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MaDAM and eScholar – supporting the researcher in managing research outputs</dc:title>
  <dc:creator>mtlssst2</dc:creator>
  <cp:lastModifiedBy>mtlssst2</cp:lastModifiedBy>
  <cp:revision>17</cp:revision>
  <dcterms:created xsi:type="dcterms:W3CDTF">2011-06-13T10:38:11Z</dcterms:created>
  <dcterms:modified xsi:type="dcterms:W3CDTF">2011-06-15T12:24:15Z</dcterms:modified>
</cp:coreProperties>
</file>