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58" r:id="rId2"/>
  </p:sldMasterIdLst>
  <p:notesMasterIdLst>
    <p:notesMasterId r:id="rId12"/>
  </p:notesMasterIdLst>
  <p:handoutMasterIdLst>
    <p:handoutMasterId r:id="rId13"/>
  </p:handoutMasterIdLst>
  <p:sldIdLst>
    <p:sldId id="274" r:id="rId3"/>
    <p:sldId id="544" r:id="rId4"/>
    <p:sldId id="563" r:id="rId5"/>
    <p:sldId id="564" r:id="rId6"/>
    <p:sldId id="565" r:id="rId7"/>
    <p:sldId id="566" r:id="rId8"/>
    <p:sldId id="573" r:id="rId9"/>
    <p:sldId id="568" r:id="rId10"/>
    <p:sldId id="525" r:id="rId11"/>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8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8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8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8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84" charset="-128"/>
        <a:cs typeface="+mn-cs"/>
      </a:defRPr>
    </a:lvl5pPr>
    <a:lvl6pPr marL="2286000" algn="l" defTabSz="914400" rtl="0" eaLnBrk="1" latinLnBrk="0" hangingPunct="1">
      <a:defRPr kern="1200">
        <a:solidFill>
          <a:schemeClr val="tx1"/>
        </a:solidFill>
        <a:latin typeface="Arial" pitchFamily="34" charset="0"/>
        <a:ea typeface="ＭＳ Ｐゴシック" pitchFamily="-84" charset="-128"/>
        <a:cs typeface="+mn-cs"/>
      </a:defRPr>
    </a:lvl6pPr>
    <a:lvl7pPr marL="2743200" algn="l" defTabSz="914400" rtl="0" eaLnBrk="1" latinLnBrk="0" hangingPunct="1">
      <a:defRPr kern="1200">
        <a:solidFill>
          <a:schemeClr val="tx1"/>
        </a:solidFill>
        <a:latin typeface="Arial" pitchFamily="34" charset="0"/>
        <a:ea typeface="ＭＳ Ｐゴシック" pitchFamily="-84" charset="-128"/>
        <a:cs typeface="+mn-cs"/>
      </a:defRPr>
    </a:lvl7pPr>
    <a:lvl8pPr marL="3200400" algn="l" defTabSz="914400" rtl="0" eaLnBrk="1" latinLnBrk="0" hangingPunct="1">
      <a:defRPr kern="1200">
        <a:solidFill>
          <a:schemeClr val="tx1"/>
        </a:solidFill>
        <a:latin typeface="Arial" pitchFamily="34" charset="0"/>
        <a:ea typeface="ＭＳ Ｐゴシック" pitchFamily="-84" charset="-128"/>
        <a:cs typeface="+mn-cs"/>
      </a:defRPr>
    </a:lvl8pPr>
    <a:lvl9pPr marL="3657600" algn="l" defTabSz="914400" rtl="0" eaLnBrk="1" latinLnBrk="0" hangingPunct="1">
      <a:defRPr kern="1200">
        <a:solidFill>
          <a:schemeClr val="tx1"/>
        </a:solidFill>
        <a:latin typeface="Arial" pitchFamily="34" charset="0"/>
        <a:ea typeface="ＭＳ Ｐゴシック" pitchFamily="-84" charset="-128"/>
        <a:cs typeface="+mn-cs"/>
      </a:defRPr>
    </a:lvl9pPr>
  </p:defaultTextStyle>
  <p:extLst>
    <p:ext uri="{521415D9-36F7-43E2-AB2F-B90AF26B5E84}">
      <p14:sectionLst xmlns:p14="http://schemas.microsoft.com/office/powerpoint/2010/main">
        <p14:section name="Default Section" id="{62FE46AF-F9DF-B444-8A92-1F66EA572566}">
          <p14:sldIdLst>
            <p14:sldId id="274"/>
            <p14:sldId id="544"/>
            <p14:sldId id="563"/>
            <p14:sldId id="564"/>
            <p14:sldId id="565"/>
            <p14:sldId id="566"/>
            <p14:sldId id="573"/>
            <p14:sldId id="568"/>
            <p14:sldId id="5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5F5F5F"/>
    <a:srgbClr val="00CC66"/>
    <a:srgbClr val="CCFF99"/>
    <a:srgbClr val="CCCCFF"/>
    <a:srgbClr val="FFFFCC"/>
    <a:srgbClr val="4D4D4D"/>
    <a:srgbClr val="4D1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EC4A68-4E7D-45D1-ADD1-C6C82F634F1D}" v="2269" dt="2020-11-09T14:21:44.313"/>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80" autoAdjust="0"/>
  </p:normalViewPr>
  <p:slideViewPr>
    <p:cSldViewPr snapToGrid="0">
      <p:cViewPr varScale="1">
        <p:scale>
          <a:sx n="50" d="100"/>
          <a:sy n="50" d="100"/>
        </p:scale>
        <p:origin x="1956" y="3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5C19E03-3A30-4C2F-A2CE-5FA6D2F02787}" type="datetimeFigureOut">
              <a:rPr lang="en-GB" smtClean="0"/>
              <a:pPr/>
              <a:t>12/11/2020</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A8F01CE-981E-4B38-A6AA-3288443D9FC4}" type="slidenum">
              <a:rPr lang="en-GB" smtClean="0"/>
              <a:pPr/>
              <a:t>‹#›</a:t>
            </a:fld>
            <a:endParaRPr lang="en-GB"/>
          </a:p>
        </p:txBody>
      </p:sp>
    </p:spTree>
    <p:extLst>
      <p:ext uri="{BB962C8B-B14F-4D97-AF65-F5344CB8AC3E}">
        <p14:creationId xmlns:p14="http://schemas.microsoft.com/office/powerpoint/2010/main" val="172504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Arial" charset="0"/>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ACF7F08B-EFD7-405C-A4A9-D259335D330D}" type="datetimeFigureOut">
              <a:rPr lang="en-GB"/>
              <a:pPr/>
              <a:t>12/11/2020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Arial" charset="0"/>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A9C238F1-F31B-475D-9F11-D149341743A6}" type="slidenum">
              <a:rPr lang="en-GB"/>
              <a:pPr/>
              <a:t>‹#›</a:t>
            </a:fld>
            <a:endParaRPr lang="en-GB"/>
          </a:p>
        </p:txBody>
      </p:sp>
    </p:spTree>
    <p:extLst>
      <p:ext uri="{BB962C8B-B14F-4D97-AF65-F5344CB8AC3E}">
        <p14:creationId xmlns:p14="http://schemas.microsoft.com/office/powerpoint/2010/main" val="3764906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endParaRPr lang="en-US"/>
          </a:p>
        </p:txBody>
      </p:sp>
      <p:sp>
        <p:nvSpPr>
          <p:cNvPr id="60419" name="Slide Number Placeholder 3"/>
          <p:cNvSpPr>
            <a:spLocks noGrp="1"/>
          </p:cNvSpPr>
          <p:nvPr>
            <p:ph type="sldNum" sz="quarter" idx="5"/>
          </p:nvPr>
        </p:nvSpPr>
        <p:spPr bwMode="auto">
          <a:noFill/>
          <a:ln>
            <a:miter lim="800000"/>
            <a:headEnd/>
            <a:tailEnd/>
          </a:ln>
        </p:spPr>
        <p:txBody>
          <a:bodyPr/>
          <a:lstStyle/>
          <a:p>
            <a:fld id="{812A73DB-E119-4C32-BFC2-6A03D354AB9C}" type="slidenum">
              <a:rPr lang="en-GB"/>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2</a:t>
            </a:fld>
            <a:endParaRPr lang="en-GB"/>
          </a:p>
        </p:txBody>
      </p:sp>
    </p:spTree>
    <p:extLst>
      <p:ext uri="{BB962C8B-B14F-4D97-AF65-F5344CB8AC3E}">
        <p14:creationId xmlns:p14="http://schemas.microsoft.com/office/powerpoint/2010/main" val="8417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3</a:t>
            </a:fld>
            <a:endParaRPr lang="en-GB"/>
          </a:p>
        </p:txBody>
      </p:sp>
    </p:spTree>
    <p:extLst>
      <p:ext uri="{BB962C8B-B14F-4D97-AF65-F5344CB8AC3E}">
        <p14:creationId xmlns:p14="http://schemas.microsoft.com/office/powerpoint/2010/main" val="335521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4</a:t>
            </a:fld>
            <a:endParaRPr lang="en-GB"/>
          </a:p>
        </p:txBody>
      </p:sp>
    </p:spTree>
    <p:extLst>
      <p:ext uri="{BB962C8B-B14F-4D97-AF65-F5344CB8AC3E}">
        <p14:creationId xmlns:p14="http://schemas.microsoft.com/office/powerpoint/2010/main" val="116367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5</a:t>
            </a:fld>
            <a:endParaRPr lang="en-GB"/>
          </a:p>
        </p:txBody>
      </p:sp>
    </p:spTree>
    <p:extLst>
      <p:ext uri="{BB962C8B-B14F-4D97-AF65-F5344CB8AC3E}">
        <p14:creationId xmlns:p14="http://schemas.microsoft.com/office/powerpoint/2010/main" val="1723158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6</a:t>
            </a:fld>
            <a:endParaRPr lang="en-GB"/>
          </a:p>
        </p:txBody>
      </p:sp>
    </p:spTree>
    <p:extLst>
      <p:ext uri="{BB962C8B-B14F-4D97-AF65-F5344CB8AC3E}">
        <p14:creationId xmlns:p14="http://schemas.microsoft.com/office/powerpoint/2010/main" val="167880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7</a:t>
            </a:fld>
            <a:endParaRPr lang="en-GB"/>
          </a:p>
        </p:txBody>
      </p:sp>
    </p:spTree>
    <p:extLst>
      <p:ext uri="{BB962C8B-B14F-4D97-AF65-F5344CB8AC3E}">
        <p14:creationId xmlns:p14="http://schemas.microsoft.com/office/powerpoint/2010/main" val="197741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238F1-F31B-475D-9F11-D149341743A6}" type="slidenum">
              <a:rPr lang="en-GB" smtClean="0"/>
              <a:pPr/>
              <a:t>8</a:t>
            </a:fld>
            <a:endParaRPr lang="en-GB"/>
          </a:p>
        </p:txBody>
      </p:sp>
    </p:spTree>
    <p:extLst>
      <p:ext uri="{BB962C8B-B14F-4D97-AF65-F5344CB8AC3E}">
        <p14:creationId xmlns:p14="http://schemas.microsoft.com/office/powerpoint/2010/main" val="131487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a:lstStyle/>
          <a:p>
            <a:endParaRPr lang="en-US"/>
          </a:p>
        </p:txBody>
      </p:sp>
      <p:sp>
        <p:nvSpPr>
          <p:cNvPr id="60419" name="Slide Number Placeholder 3"/>
          <p:cNvSpPr>
            <a:spLocks noGrp="1"/>
          </p:cNvSpPr>
          <p:nvPr>
            <p:ph type="sldNum" sz="quarter" idx="5"/>
          </p:nvPr>
        </p:nvSpPr>
        <p:spPr bwMode="auto">
          <a:noFill/>
          <a:ln>
            <a:miter lim="800000"/>
            <a:headEnd/>
            <a:tailEnd/>
          </a:ln>
        </p:spPr>
        <p:txBody>
          <a:bodyPr/>
          <a:lstStyle/>
          <a:p>
            <a:fld id="{812A73DB-E119-4C32-BFC2-6A03D354AB9C}" type="slidenum">
              <a:rPr lang="en-GB"/>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4833D74-A83C-4373-81EE-BDC1D0A6B313}" type="datetimeFigureOut">
              <a:rPr lang="en-US"/>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E59F8F-E693-44D6-9348-752DDAC1844C}" type="slidenum">
              <a:rPr lang="en-US"/>
              <a:pPr/>
              <a:t>‹#›</a:t>
            </a:fld>
            <a:endParaRPr lang="en-US"/>
          </a:p>
        </p:txBody>
      </p:sp>
      <p:pic>
        <p:nvPicPr>
          <p:cNvPr id="7" name="Picture 5" descr="TAB_col_white_background.eps"/>
          <p:cNvPicPr>
            <a:picLocks noChangeAspect="1"/>
          </p:cNvPicPr>
          <p:nvPr userDrawn="1"/>
        </p:nvPicPr>
        <p:blipFill>
          <a:blip r:embed="rId2"/>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45F30BE-D783-4C59-B68C-85D4ED37B47F}" type="datetimeFigureOut">
              <a:rPr lang="en-US"/>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6A83EE-5D4A-411C-8449-861AA7FA23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C81E023F-5B67-4701-B630-B337B613B3AB}" type="datetimeFigureOut">
              <a:rPr lang="en-US"/>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B7F7CF-B061-4B7F-B5D8-D4F636DBC3B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443E-400F-47BC-B643-FEE8807DC4A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27487F5-05DA-4460-97CA-95DD53DB9214}"/>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2188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875" y="212976"/>
            <a:ext cx="8229600" cy="1143000"/>
          </a:xfrm>
        </p:spPr>
        <p:txBody>
          <a:bodyPr/>
          <a:lstStyle>
            <a:lvl1pPr>
              <a:defRPr sz="3600">
                <a:solidFill>
                  <a:srgbClr val="4D4D4D"/>
                </a:solidFill>
              </a:defRPr>
            </a:lvl1pPr>
          </a:lstStyle>
          <a:p>
            <a:r>
              <a:rPr lang="en-GB"/>
              <a:t>Click to edit Master title style</a:t>
            </a:r>
            <a:endParaRPr lang="en-US"/>
          </a:p>
        </p:txBody>
      </p:sp>
      <p:sp>
        <p:nvSpPr>
          <p:cNvPr id="3" name="Content Placeholder 2"/>
          <p:cNvSpPr>
            <a:spLocks noGrp="1"/>
          </p:cNvSpPr>
          <p:nvPr>
            <p:ph idx="1"/>
          </p:nvPr>
        </p:nvSpPr>
        <p:spPr/>
        <p:txBody>
          <a:bodyPr/>
          <a:lstStyle>
            <a:lvl1pPr>
              <a:defRPr sz="2800">
                <a:solidFill>
                  <a:srgbClr val="4D4D4D"/>
                </a:solidFill>
              </a:defRPr>
            </a:lvl1pPr>
            <a:lvl2pPr>
              <a:defRPr sz="2400">
                <a:solidFill>
                  <a:srgbClr val="4D4D4D"/>
                </a:solidFill>
              </a:defRPr>
            </a:lvl2pPr>
            <a:lvl3pPr>
              <a:defRPr sz="2000">
                <a:solidFill>
                  <a:srgbClr val="4D4D4D"/>
                </a:solidFill>
              </a:defRPr>
            </a:lvl3pPr>
            <a:lvl4pPr>
              <a:defRPr sz="1800">
                <a:solidFill>
                  <a:srgbClr val="4D4D4D"/>
                </a:solidFill>
              </a:defRPr>
            </a:lvl4pPr>
            <a:lvl5pPr>
              <a:defRPr sz="1600">
                <a:solidFill>
                  <a:srgbClr val="4D4D4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EF51CB6-D253-4575-9B86-C7CB732FD167}" type="datetimeFigureOut">
              <a:rPr lang="en-US"/>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EB7470-ADA0-47F9-BAC5-45676523B765}" type="slidenum">
              <a:rPr lang="en-US"/>
              <a:pPr/>
              <a:t>‹#›</a:t>
            </a:fld>
            <a:endParaRPr lang="en-US"/>
          </a:p>
        </p:txBody>
      </p:sp>
      <p:pic>
        <p:nvPicPr>
          <p:cNvPr id="7" name="Picture 5" descr="TAB_col_white_background.eps"/>
          <p:cNvPicPr>
            <a:picLocks noChangeAspect="1"/>
          </p:cNvPicPr>
          <p:nvPr userDrawn="1"/>
        </p:nvPicPr>
        <p:blipFill>
          <a:blip r:embed="rId2"/>
          <a:srcRect/>
          <a:stretch>
            <a:fillRect/>
          </a:stretch>
        </p:blipFill>
        <p:spPr bwMode="auto">
          <a:xfrm>
            <a:off x="523875" y="509588"/>
            <a:ext cx="1663700" cy="711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0631B57E-DC1F-4A3A-92AF-39C40EC9DCA7}" type="datetimeFigureOut">
              <a:rPr lang="en-US"/>
              <a:pPr/>
              <a:t>11/12/2020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BCE8E0C-1E3D-4754-B928-447D92CCCA7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8B678B3F-24EB-4043-9270-B7195E5B1495}" type="datetimeFigureOut">
              <a:rPr lang="en-US"/>
              <a:pPr/>
              <a:t>11/12/2020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8F3FF5-3445-4DB7-96A0-FA49CBE31D4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FD9F7EB-90B6-40B3-89E3-0322DD477C77}" type="datetimeFigureOut">
              <a:rPr lang="en-US"/>
              <a:pPr/>
              <a:t>11/12/2020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C75A6F-8752-43A5-B734-FB929E2105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B179C5C-FBB3-4B79-93C5-999A71E794E5}" type="datetimeFigureOut">
              <a:rPr lang="en-US"/>
              <a:pPr/>
              <a:t>11/12/2020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76EFA74-B8F3-4CB3-BE5C-87534A9ACD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3F1C7EB-8A48-409C-8875-11ECF3A938E1}" type="datetimeFigureOut">
              <a:rPr lang="en-US"/>
              <a:pPr/>
              <a:t>11/12/2020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6D979BE-A9E0-44A2-94E8-E3735C9AE5C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E509740E-F93C-4E5D-B7DE-C511EB9CCA0F}" type="datetimeFigureOut">
              <a:rPr lang="en-US"/>
              <a:pPr/>
              <a:t>11/12/2020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65D4818-3B34-46D6-9FB2-0D126955AE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D7D506C-2F9F-4140-BEE8-FE32D5C9CDE2}" type="datetimeFigureOut">
              <a:rPr lang="en-US"/>
              <a:pPr/>
              <a:t>11/12/2020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2EAA6F-864C-4F29-8629-022DE053865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931E581-A5F8-41F1-9DAF-47C449BDCEBC}" type="datetimeFigureOut">
              <a:rPr lang="en-US"/>
              <a:pPr/>
              <a:t>11/12/2020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7F7AC41-083E-4E8F-B478-1F446219CEC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98634"/>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rand_ppt_back.jpg"/>
          <p:cNvPicPr>
            <a:picLocks noChangeAspect="1"/>
          </p:cNvPicPr>
          <p:nvPr/>
        </p:nvPicPr>
        <p:blipFill>
          <a:blip r:embed="rId3"/>
          <a:srcRect/>
          <a:stretch>
            <a:fillRect/>
          </a:stretch>
        </p:blipFill>
        <p:spPr bwMode="auto">
          <a:xfrm>
            <a:off x="0" y="0"/>
            <a:ext cx="9229725" cy="6923088"/>
          </a:xfrm>
          <a:prstGeom prst="rect">
            <a:avLst/>
          </a:prstGeom>
          <a:noFill/>
          <a:ln w="9525">
            <a:noFill/>
            <a:miter lim="800000"/>
            <a:headEnd/>
            <a:tailEnd/>
          </a:ln>
        </p:spPr>
      </p:pic>
      <p:sp>
        <p:nvSpPr>
          <p:cNvPr id="14338" name="Rectangle 6"/>
          <p:cNvSpPr>
            <a:spLocks noChangeArrowheads="1"/>
          </p:cNvSpPr>
          <p:nvPr/>
        </p:nvSpPr>
        <p:spPr bwMode="auto">
          <a:xfrm>
            <a:off x="404813" y="1777584"/>
            <a:ext cx="7953555" cy="1015663"/>
          </a:xfrm>
          <a:prstGeom prst="rect">
            <a:avLst/>
          </a:prstGeom>
          <a:noFill/>
          <a:ln w="9525">
            <a:noFill/>
            <a:miter lim="800000"/>
            <a:headEnd/>
            <a:tailEnd/>
          </a:ln>
        </p:spPr>
        <p:txBody>
          <a:bodyPr wrap="square">
            <a:spAutoFit/>
          </a:bodyPr>
          <a:lstStyle/>
          <a:p>
            <a:r>
              <a:rPr lang="en-GB" sz="3000" b="1">
                <a:solidFill>
                  <a:schemeClr val="bg1"/>
                </a:solidFill>
              </a:rPr>
              <a:t>Schools and Colleges Forum – HE Update – November 2020  </a:t>
            </a:r>
            <a:endParaRPr lang="en-US" sz="3000">
              <a:solidFill>
                <a:schemeClr val="bg1"/>
              </a:solidFill>
            </a:endParaRPr>
          </a:p>
        </p:txBody>
      </p:sp>
      <p:sp>
        <p:nvSpPr>
          <p:cNvPr id="14339" name="Rectangle 7"/>
          <p:cNvSpPr>
            <a:spLocks noChangeArrowheads="1"/>
          </p:cNvSpPr>
          <p:nvPr/>
        </p:nvSpPr>
        <p:spPr bwMode="auto">
          <a:xfrm>
            <a:off x="404813" y="4295775"/>
            <a:ext cx="7254875" cy="1191095"/>
          </a:xfrm>
          <a:prstGeom prst="rect">
            <a:avLst/>
          </a:prstGeom>
          <a:noFill/>
          <a:ln w="9525">
            <a:noFill/>
            <a:miter lim="800000"/>
            <a:headEnd/>
            <a:tailEnd/>
          </a:ln>
        </p:spPr>
        <p:txBody>
          <a:bodyPr>
            <a:spAutoFit/>
          </a:bodyPr>
          <a:lstStyle/>
          <a:p>
            <a:pPr>
              <a:lnSpc>
                <a:spcPct val="120000"/>
              </a:lnSpc>
            </a:pPr>
            <a:r>
              <a:rPr lang="en-GB" sz="2400">
                <a:solidFill>
                  <a:schemeClr val="bg1"/>
                </a:solidFill>
                <a:cs typeface="Arial" pitchFamily="34" charset="0"/>
              </a:rPr>
              <a:t>Bernard Strutt </a:t>
            </a:r>
          </a:p>
          <a:p>
            <a:pPr>
              <a:lnSpc>
                <a:spcPct val="120000"/>
              </a:lnSpc>
            </a:pPr>
            <a:r>
              <a:rPr lang="en-GB">
                <a:solidFill>
                  <a:schemeClr val="bg1"/>
                </a:solidFill>
                <a:cs typeface="Arial" pitchFamily="34" charset="0"/>
              </a:rPr>
              <a:t>Head of UK Student Recruitment</a:t>
            </a:r>
          </a:p>
          <a:p>
            <a:pPr>
              <a:lnSpc>
                <a:spcPct val="120000"/>
              </a:lnSpc>
            </a:pPr>
            <a:r>
              <a:rPr lang="en-GB">
                <a:solidFill>
                  <a:schemeClr val="bg1"/>
                </a:solidFill>
                <a:cs typeface="Arial" pitchFamily="34" charset="0"/>
              </a:rPr>
              <a:t>Directorate for the Student Experience  </a:t>
            </a:r>
          </a:p>
        </p:txBody>
      </p:sp>
      <p:cxnSp>
        <p:nvCxnSpPr>
          <p:cNvPr id="10" name="Straight Connector 9"/>
          <p:cNvCxnSpPr>
            <a:cxnSpLocks noChangeShapeType="1"/>
          </p:cNvCxnSpPr>
          <p:nvPr/>
        </p:nvCxnSpPr>
        <p:spPr bwMode="auto">
          <a:xfrm>
            <a:off x="525462" y="3044462"/>
            <a:ext cx="7013575" cy="0"/>
          </a:xfrm>
          <a:prstGeom prst="line">
            <a:avLst/>
          </a:prstGeom>
          <a:noFill/>
          <a:ln w="25400">
            <a:solidFill>
              <a:schemeClr val="bg1"/>
            </a:solidFill>
            <a:prstDash val="dot"/>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14341" name="Picture 1" descr="TAB_allwhite.eps"/>
          <p:cNvPicPr>
            <a:picLocks noChangeAspect="1"/>
          </p:cNvPicPr>
          <p:nvPr/>
        </p:nvPicPr>
        <p:blipFill>
          <a:blip r:embed="rId4"/>
          <a:srcRect/>
          <a:stretch>
            <a:fillRect/>
          </a:stretch>
        </p:blipFill>
        <p:spPr bwMode="auto">
          <a:xfrm>
            <a:off x="522288" y="509588"/>
            <a:ext cx="1663700" cy="71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 Update </a:t>
            </a:r>
          </a:p>
        </p:txBody>
      </p:sp>
      <p:sp>
        <p:nvSpPr>
          <p:cNvPr id="3" name="Content Placeholder 2"/>
          <p:cNvSpPr>
            <a:spLocks noGrp="1"/>
          </p:cNvSpPr>
          <p:nvPr>
            <p:ph idx="1"/>
          </p:nvPr>
        </p:nvSpPr>
        <p:spPr>
          <a:xfrm>
            <a:off x="457200" y="2351793"/>
            <a:ext cx="8229600" cy="4525963"/>
          </a:xfrm>
        </p:spPr>
        <p:txBody>
          <a:bodyPr/>
          <a:lstStyle/>
          <a:p>
            <a:r>
              <a:rPr lang="en-US"/>
              <a:t>Reflections on results confirmation and clearing</a:t>
            </a:r>
          </a:p>
          <a:p>
            <a:r>
              <a:rPr lang="en-US"/>
              <a:t>Registrations and start of year </a:t>
            </a:r>
          </a:p>
          <a:p>
            <a:r>
              <a:rPr lang="en-US"/>
              <a:t>Applications for entry 2021 </a:t>
            </a:r>
          </a:p>
          <a:p>
            <a:r>
              <a:rPr lang="en-US"/>
              <a:t>What next?  </a:t>
            </a:r>
          </a:p>
          <a:p>
            <a:pPr marL="457200" lvl="1" indent="0">
              <a:buNone/>
            </a:pPr>
            <a:endParaRPr lang="en-US"/>
          </a:p>
        </p:txBody>
      </p:sp>
    </p:spTree>
    <p:extLst>
      <p:ext uri="{BB962C8B-B14F-4D97-AF65-F5344CB8AC3E}">
        <p14:creationId xmlns:p14="http://schemas.microsoft.com/office/powerpoint/2010/main" val="154213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3B98E-5863-4EBD-AB1A-8C3668DE35F4}"/>
              </a:ext>
            </a:extLst>
          </p:cNvPr>
          <p:cNvSpPr>
            <a:spLocks noGrp="1"/>
          </p:cNvSpPr>
          <p:nvPr>
            <p:ph type="title"/>
          </p:nvPr>
        </p:nvSpPr>
        <p:spPr>
          <a:xfrm>
            <a:off x="1645308" y="264484"/>
            <a:ext cx="8229600" cy="1143000"/>
          </a:xfrm>
        </p:spPr>
        <p:txBody>
          <a:bodyPr wrap="square" anchor="ctr">
            <a:normAutofit/>
          </a:bodyPr>
          <a:lstStyle/>
          <a:p>
            <a:pPr>
              <a:lnSpc>
                <a:spcPct val="90000"/>
              </a:lnSpc>
            </a:pPr>
            <a:r>
              <a:rPr lang="en-US" sz="2800"/>
              <a:t>A-level Results Confirmation and Clearing </a:t>
            </a:r>
          </a:p>
        </p:txBody>
      </p:sp>
      <p:pic>
        <p:nvPicPr>
          <p:cNvPr id="9" name="Content Placeholder 3">
            <a:extLst>
              <a:ext uri="{FF2B5EF4-FFF2-40B4-BE49-F238E27FC236}">
                <a16:creationId xmlns:a16="http://schemas.microsoft.com/office/drawing/2014/main" id="{C90CD13A-A619-40A4-B094-33B249B5011A}"/>
              </a:ext>
            </a:extLst>
          </p:cNvPr>
          <p:cNvPicPr>
            <a:picLocks noGrp="1" noChangeAspect="1"/>
          </p:cNvPicPr>
          <p:nvPr>
            <p:ph idx="1"/>
          </p:nvPr>
        </p:nvPicPr>
        <p:blipFill>
          <a:blip r:embed="rId3"/>
          <a:stretch>
            <a:fillRect/>
          </a:stretch>
        </p:blipFill>
        <p:spPr>
          <a:xfrm>
            <a:off x="643704" y="1600200"/>
            <a:ext cx="3928296" cy="4525963"/>
          </a:xfrm>
          <a:prstGeom prst="rect">
            <a:avLst/>
          </a:prstGeom>
          <a:noFill/>
        </p:spPr>
      </p:pic>
      <p:sp>
        <p:nvSpPr>
          <p:cNvPr id="10" name="Content Placeholder 3">
            <a:extLst>
              <a:ext uri="{FF2B5EF4-FFF2-40B4-BE49-F238E27FC236}">
                <a16:creationId xmlns:a16="http://schemas.microsoft.com/office/drawing/2014/main" id="{2887EB1D-3D5F-46E5-8BA4-8B85AD99401E}"/>
              </a:ext>
            </a:extLst>
          </p:cNvPr>
          <p:cNvSpPr txBox="1">
            <a:spLocks/>
          </p:cNvSpPr>
          <p:nvPr/>
        </p:nvSpPr>
        <p:spPr>
          <a:xfrm>
            <a:off x="4934104" y="2229928"/>
            <a:ext cx="4038600" cy="4525963"/>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a:t>Honoured offers made to students who met offer conditions with CAGs.</a:t>
            </a:r>
          </a:p>
          <a:p>
            <a:endParaRPr lang="en-US" sz="1600"/>
          </a:p>
          <a:p>
            <a:r>
              <a:rPr lang="en-US" sz="1600"/>
              <a:t>Additional consideration of students from Widening Participation backgrounds </a:t>
            </a:r>
          </a:p>
          <a:p>
            <a:endParaRPr lang="en-US" sz="1600"/>
          </a:p>
          <a:p>
            <a:r>
              <a:rPr lang="en-US" sz="1600"/>
              <a:t>Deferred only a very small number of places for students for clinical based courses.  </a:t>
            </a:r>
          </a:p>
          <a:p>
            <a:endParaRPr lang="en-US" sz="1600"/>
          </a:p>
          <a:p>
            <a:r>
              <a:rPr lang="en-US" sz="1600"/>
              <a:t>Will honour offers for students who meet offer conditions through the Autumn exam series. </a:t>
            </a:r>
          </a:p>
        </p:txBody>
      </p:sp>
    </p:spTree>
    <p:extLst>
      <p:ext uri="{BB962C8B-B14F-4D97-AF65-F5344CB8AC3E}">
        <p14:creationId xmlns:p14="http://schemas.microsoft.com/office/powerpoint/2010/main" val="13465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846BBBF-A493-4B91-99A8-73DC8FA27D6A}"/>
              </a:ext>
            </a:extLst>
          </p:cNvPr>
          <p:cNvSpPr>
            <a:spLocks noGrp="1"/>
          </p:cNvSpPr>
          <p:nvPr>
            <p:ph type="title"/>
          </p:nvPr>
        </p:nvSpPr>
        <p:spPr>
          <a:xfrm>
            <a:off x="1222614" y="212725"/>
            <a:ext cx="8229600" cy="1143000"/>
          </a:xfrm>
        </p:spPr>
        <p:txBody>
          <a:bodyPr wrap="square" anchor="ctr">
            <a:normAutofit/>
          </a:bodyPr>
          <a:lstStyle/>
          <a:p>
            <a:r>
              <a:rPr lang="en-US"/>
              <a:t>Registration and start of year </a:t>
            </a:r>
            <a:endParaRPr lang="en-GB"/>
          </a:p>
        </p:txBody>
      </p:sp>
      <p:pic>
        <p:nvPicPr>
          <p:cNvPr id="10" name="Content Placeholder 9">
            <a:extLst>
              <a:ext uri="{FF2B5EF4-FFF2-40B4-BE49-F238E27FC236}">
                <a16:creationId xmlns:a16="http://schemas.microsoft.com/office/drawing/2014/main" id="{006202E2-777A-429D-8A14-0388AA93ADCF}"/>
              </a:ext>
            </a:extLst>
          </p:cNvPr>
          <p:cNvPicPr>
            <a:picLocks noGrp="1" noChangeAspect="1"/>
          </p:cNvPicPr>
          <p:nvPr>
            <p:ph idx="1"/>
          </p:nvPr>
        </p:nvPicPr>
        <p:blipFill>
          <a:blip r:embed="rId3"/>
          <a:stretch>
            <a:fillRect/>
          </a:stretch>
        </p:blipFill>
        <p:spPr>
          <a:xfrm>
            <a:off x="579760" y="2582241"/>
            <a:ext cx="7984480" cy="3050808"/>
          </a:xfrm>
          <a:prstGeom prst="rect">
            <a:avLst/>
          </a:prstGeom>
          <a:noFill/>
        </p:spPr>
      </p:pic>
      <p:sp>
        <p:nvSpPr>
          <p:cNvPr id="11" name="Text Placeholder 2">
            <a:extLst>
              <a:ext uri="{FF2B5EF4-FFF2-40B4-BE49-F238E27FC236}">
                <a16:creationId xmlns:a16="http://schemas.microsoft.com/office/drawing/2014/main" id="{25364EB1-9308-46ED-841E-502A80C9D712}"/>
              </a:ext>
            </a:extLst>
          </p:cNvPr>
          <p:cNvSpPr txBox="1">
            <a:spLocks/>
          </p:cNvSpPr>
          <p:nvPr/>
        </p:nvSpPr>
        <p:spPr bwMode="auto">
          <a:xfrm>
            <a:off x="593216" y="1829624"/>
            <a:ext cx="4040188" cy="639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2800" kern="1200">
                <a:solidFill>
                  <a:srgbClr val="4D4D4D"/>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4D4D4D"/>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4D4D4D"/>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4D4D4D"/>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4D4D4D"/>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a:t>Figure 1: UoM UK/EU Year 0/1 registrations trends </a:t>
            </a:r>
          </a:p>
        </p:txBody>
      </p:sp>
    </p:spTree>
    <p:extLst>
      <p:ext uri="{BB962C8B-B14F-4D97-AF65-F5344CB8AC3E}">
        <p14:creationId xmlns:p14="http://schemas.microsoft.com/office/powerpoint/2010/main" val="301512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AEF08-0648-41C8-94DA-668B96F12526}"/>
              </a:ext>
            </a:extLst>
          </p:cNvPr>
          <p:cNvSpPr>
            <a:spLocks noGrp="1"/>
          </p:cNvSpPr>
          <p:nvPr>
            <p:ph type="title"/>
          </p:nvPr>
        </p:nvSpPr>
        <p:spPr>
          <a:xfrm>
            <a:off x="914400" y="244506"/>
            <a:ext cx="8229600" cy="1143000"/>
          </a:xfrm>
        </p:spPr>
        <p:txBody>
          <a:bodyPr/>
          <a:lstStyle/>
          <a:p>
            <a:r>
              <a:rPr lang="en-GB"/>
              <a:t>Start of year challenges (1)</a:t>
            </a:r>
          </a:p>
        </p:txBody>
      </p:sp>
      <p:pic>
        <p:nvPicPr>
          <p:cNvPr id="8" name="Picture 7">
            <a:extLst>
              <a:ext uri="{FF2B5EF4-FFF2-40B4-BE49-F238E27FC236}">
                <a16:creationId xmlns:a16="http://schemas.microsoft.com/office/drawing/2014/main" id="{5D5D75CD-D4E4-422C-B64F-84931372451D}"/>
              </a:ext>
            </a:extLst>
          </p:cNvPr>
          <p:cNvPicPr>
            <a:picLocks noChangeAspect="1"/>
          </p:cNvPicPr>
          <p:nvPr/>
        </p:nvPicPr>
        <p:blipFill>
          <a:blip r:embed="rId3"/>
          <a:stretch>
            <a:fillRect/>
          </a:stretch>
        </p:blipFill>
        <p:spPr>
          <a:xfrm>
            <a:off x="2513486" y="1419035"/>
            <a:ext cx="3884977" cy="4395168"/>
          </a:xfrm>
          <a:prstGeom prst="rect">
            <a:avLst/>
          </a:prstGeom>
        </p:spPr>
      </p:pic>
      <p:pic>
        <p:nvPicPr>
          <p:cNvPr id="9" name="Picture 8">
            <a:extLst>
              <a:ext uri="{FF2B5EF4-FFF2-40B4-BE49-F238E27FC236}">
                <a16:creationId xmlns:a16="http://schemas.microsoft.com/office/drawing/2014/main" id="{EF7A7E21-8BC7-43A1-96D0-377BB4E18075}"/>
              </a:ext>
            </a:extLst>
          </p:cNvPr>
          <p:cNvPicPr>
            <a:picLocks noChangeAspect="1"/>
          </p:cNvPicPr>
          <p:nvPr/>
        </p:nvPicPr>
        <p:blipFill>
          <a:blip r:embed="rId4"/>
          <a:stretch>
            <a:fillRect/>
          </a:stretch>
        </p:blipFill>
        <p:spPr>
          <a:xfrm>
            <a:off x="3049290" y="1716668"/>
            <a:ext cx="3959820" cy="5141332"/>
          </a:xfrm>
          <a:prstGeom prst="rect">
            <a:avLst/>
          </a:prstGeom>
        </p:spPr>
      </p:pic>
    </p:spTree>
    <p:extLst>
      <p:ext uri="{BB962C8B-B14F-4D97-AF65-F5344CB8AC3E}">
        <p14:creationId xmlns:p14="http://schemas.microsoft.com/office/powerpoint/2010/main" val="38154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AEF08-0648-41C8-94DA-668B96F12526}"/>
              </a:ext>
            </a:extLst>
          </p:cNvPr>
          <p:cNvSpPr>
            <a:spLocks noGrp="1"/>
          </p:cNvSpPr>
          <p:nvPr>
            <p:ph type="title"/>
          </p:nvPr>
        </p:nvSpPr>
        <p:spPr>
          <a:xfrm>
            <a:off x="825800" y="227544"/>
            <a:ext cx="8229600" cy="1143000"/>
          </a:xfrm>
        </p:spPr>
        <p:txBody>
          <a:bodyPr/>
          <a:lstStyle/>
          <a:p>
            <a:r>
              <a:rPr lang="en-GB"/>
              <a:t>Start of year challenges (2)</a:t>
            </a:r>
          </a:p>
        </p:txBody>
      </p:sp>
      <p:pic>
        <p:nvPicPr>
          <p:cNvPr id="2" name="Content Placeholder 1">
            <a:extLst>
              <a:ext uri="{FF2B5EF4-FFF2-40B4-BE49-F238E27FC236}">
                <a16:creationId xmlns:a16="http://schemas.microsoft.com/office/drawing/2014/main" id="{1273BB7B-5FC4-42D9-8F6F-07704A340179}"/>
              </a:ext>
            </a:extLst>
          </p:cNvPr>
          <p:cNvPicPr>
            <a:picLocks noGrp="1" noChangeAspect="1"/>
          </p:cNvPicPr>
          <p:nvPr>
            <p:ph idx="1"/>
          </p:nvPr>
        </p:nvPicPr>
        <p:blipFill>
          <a:blip r:embed="rId3"/>
          <a:stretch>
            <a:fillRect/>
          </a:stretch>
        </p:blipFill>
        <p:spPr>
          <a:xfrm>
            <a:off x="4284992" y="1647226"/>
            <a:ext cx="4369797" cy="4290432"/>
          </a:xfrm>
          <a:prstGeom prst="rect">
            <a:avLst/>
          </a:prstGeom>
        </p:spPr>
      </p:pic>
      <p:pic>
        <p:nvPicPr>
          <p:cNvPr id="3" name="Picture 2">
            <a:extLst>
              <a:ext uri="{FF2B5EF4-FFF2-40B4-BE49-F238E27FC236}">
                <a16:creationId xmlns:a16="http://schemas.microsoft.com/office/drawing/2014/main" id="{844805F3-BAFA-4C96-BB02-46EFD5B4F730}"/>
              </a:ext>
            </a:extLst>
          </p:cNvPr>
          <p:cNvPicPr>
            <a:picLocks noChangeAspect="1"/>
          </p:cNvPicPr>
          <p:nvPr/>
        </p:nvPicPr>
        <p:blipFill>
          <a:blip r:embed="rId4"/>
          <a:stretch>
            <a:fillRect/>
          </a:stretch>
        </p:blipFill>
        <p:spPr>
          <a:xfrm>
            <a:off x="362310" y="1647226"/>
            <a:ext cx="3528366" cy="4290432"/>
          </a:xfrm>
          <a:prstGeom prst="rect">
            <a:avLst/>
          </a:prstGeom>
        </p:spPr>
      </p:pic>
    </p:spTree>
    <p:extLst>
      <p:ext uri="{BB962C8B-B14F-4D97-AF65-F5344CB8AC3E}">
        <p14:creationId xmlns:p14="http://schemas.microsoft.com/office/powerpoint/2010/main" val="3401242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AEF08-0648-41C8-94DA-668B96F12526}"/>
              </a:ext>
            </a:extLst>
          </p:cNvPr>
          <p:cNvSpPr>
            <a:spLocks noGrp="1"/>
          </p:cNvSpPr>
          <p:nvPr>
            <p:ph type="title"/>
          </p:nvPr>
        </p:nvSpPr>
        <p:spPr>
          <a:xfrm>
            <a:off x="1567671" y="293388"/>
            <a:ext cx="8229600" cy="1143000"/>
          </a:xfrm>
        </p:spPr>
        <p:txBody>
          <a:bodyPr/>
          <a:lstStyle/>
          <a:p>
            <a:r>
              <a:rPr lang="en-GB" sz="3200"/>
              <a:t>Were we right to bring back students? </a:t>
            </a:r>
          </a:p>
        </p:txBody>
      </p:sp>
      <p:pic>
        <p:nvPicPr>
          <p:cNvPr id="8" name="Picture 7">
            <a:extLst>
              <a:ext uri="{FF2B5EF4-FFF2-40B4-BE49-F238E27FC236}">
                <a16:creationId xmlns:a16="http://schemas.microsoft.com/office/drawing/2014/main" id="{4CB93DE3-0C73-4BDB-AE86-521364AE1D99}"/>
              </a:ext>
            </a:extLst>
          </p:cNvPr>
          <p:cNvPicPr>
            <a:picLocks noChangeAspect="1"/>
          </p:cNvPicPr>
          <p:nvPr/>
        </p:nvPicPr>
        <p:blipFill>
          <a:blip r:embed="rId3"/>
          <a:stretch>
            <a:fillRect/>
          </a:stretch>
        </p:blipFill>
        <p:spPr>
          <a:xfrm>
            <a:off x="1375055" y="1682756"/>
            <a:ext cx="6782828" cy="4500931"/>
          </a:xfrm>
          <a:prstGeom prst="rect">
            <a:avLst/>
          </a:prstGeom>
        </p:spPr>
      </p:pic>
    </p:spTree>
    <p:extLst>
      <p:ext uri="{BB962C8B-B14F-4D97-AF65-F5344CB8AC3E}">
        <p14:creationId xmlns:p14="http://schemas.microsoft.com/office/powerpoint/2010/main" val="427213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13B98E-5863-4EBD-AB1A-8C3668DE35F4}"/>
              </a:ext>
            </a:extLst>
          </p:cNvPr>
          <p:cNvSpPr>
            <a:spLocks noGrp="1"/>
          </p:cNvSpPr>
          <p:nvPr>
            <p:ph type="title"/>
          </p:nvPr>
        </p:nvSpPr>
        <p:spPr>
          <a:xfrm>
            <a:off x="204697" y="428386"/>
            <a:ext cx="8229600" cy="1143000"/>
          </a:xfrm>
        </p:spPr>
        <p:txBody>
          <a:bodyPr wrap="square" anchor="ctr">
            <a:normAutofit/>
          </a:bodyPr>
          <a:lstStyle/>
          <a:p>
            <a:pPr>
              <a:lnSpc>
                <a:spcPct val="90000"/>
              </a:lnSpc>
            </a:pPr>
            <a:r>
              <a:rPr lang="en-US" sz="2800"/>
              <a:t>What next? </a:t>
            </a:r>
          </a:p>
        </p:txBody>
      </p:sp>
      <p:sp>
        <p:nvSpPr>
          <p:cNvPr id="10" name="Content Placeholder 3">
            <a:extLst>
              <a:ext uri="{FF2B5EF4-FFF2-40B4-BE49-F238E27FC236}">
                <a16:creationId xmlns:a16="http://schemas.microsoft.com/office/drawing/2014/main" id="{2887EB1D-3D5F-46E5-8BA4-8B85AD99401E}"/>
              </a:ext>
            </a:extLst>
          </p:cNvPr>
          <p:cNvSpPr txBox="1">
            <a:spLocks/>
          </p:cNvSpPr>
          <p:nvPr/>
        </p:nvSpPr>
        <p:spPr>
          <a:xfrm>
            <a:off x="533400" y="2067553"/>
            <a:ext cx="8024004" cy="4525963"/>
          </a:xfrm>
          <a:prstGeom prst="rect">
            <a:avLst/>
          </a:prstGeom>
        </p:spPr>
        <p:txBody>
          <a:bodyPr lIns="91440" tIns="45720" rIns="91440" bIns="45720" anchor="t"/>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1600"/>
          </a:p>
          <a:p>
            <a:endParaRPr lang="en-GB" sz="1600"/>
          </a:p>
          <a:p>
            <a:pPr marL="0" indent="0">
              <a:buNone/>
            </a:pPr>
            <a:r>
              <a:rPr lang="en-GB" sz="1600"/>
              <a:t> </a:t>
            </a:r>
            <a:endParaRPr lang="en-US" sz="1600"/>
          </a:p>
        </p:txBody>
      </p:sp>
      <p:pic>
        <p:nvPicPr>
          <p:cNvPr id="2" name="Picture 1">
            <a:extLst>
              <a:ext uri="{FF2B5EF4-FFF2-40B4-BE49-F238E27FC236}">
                <a16:creationId xmlns:a16="http://schemas.microsoft.com/office/drawing/2014/main" id="{C73AE7C1-562F-4644-8E40-C16F4AAE170F}"/>
              </a:ext>
            </a:extLst>
          </p:cNvPr>
          <p:cNvPicPr>
            <a:picLocks noChangeAspect="1"/>
          </p:cNvPicPr>
          <p:nvPr/>
        </p:nvPicPr>
        <p:blipFill>
          <a:blip r:embed="rId3"/>
          <a:stretch>
            <a:fillRect/>
          </a:stretch>
        </p:blipFill>
        <p:spPr>
          <a:xfrm>
            <a:off x="323350" y="1443736"/>
            <a:ext cx="4638732" cy="5149780"/>
          </a:xfrm>
          <a:prstGeom prst="rect">
            <a:avLst/>
          </a:prstGeom>
        </p:spPr>
      </p:pic>
      <p:sp>
        <p:nvSpPr>
          <p:cNvPr id="3" name="TextBox 2">
            <a:extLst>
              <a:ext uri="{FF2B5EF4-FFF2-40B4-BE49-F238E27FC236}">
                <a16:creationId xmlns:a16="http://schemas.microsoft.com/office/drawing/2014/main" id="{6725D5C0-10DD-49A3-914C-B7ED57685CD5}"/>
              </a:ext>
            </a:extLst>
          </p:cNvPr>
          <p:cNvSpPr txBox="1"/>
          <p:nvPr/>
        </p:nvSpPr>
        <p:spPr>
          <a:xfrm>
            <a:off x="5596932" y="1818752"/>
            <a:ext cx="3013668" cy="4770537"/>
          </a:xfrm>
          <a:prstGeom prst="rect">
            <a:avLst/>
          </a:prstGeom>
          <a:noFill/>
        </p:spPr>
        <p:txBody>
          <a:bodyPr wrap="square" rtlCol="0">
            <a:spAutoFit/>
          </a:bodyPr>
          <a:lstStyle/>
          <a:p>
            <a:r>
              <a:rPr lang="en-GB" sz="1600" b="0" i="1">
                <a:solidFill>
                  <a:srgbClr val="333333"/>
                </a:solidFill>
                <a:effectLst/>
                <a:latin typeface="Roboto"/>
              </a:rPr>
              <a:t>“Now is the time to take a serious look at reforming the admissions timetable, which we have been doing over the last few months with universities, colleges, students, and schools. There are two options for reform that could work practically and aim to improve fairness for students, as well as eradicate problems for applicants from disadvantaged backgrounds that have become ingrained into the current admissions process”.</a:t>
            </a:r>
          </a:p>
          <a:p>
            <a:endParaRPr lang="en-GB" sz="1600">
              <a:solidFill>
                <a:srgbClr val="333333"/>
              </a:solidFill>
              <a:latin typeface="Roboto"/>
            </a:endParaRPr>
          </a:p>
          <a:p>
            <a:r>
              <a:rPr lang="en-GB" sz="1600" b="0" i="0">
                <a:solidFill>
                  <a:srgbClr val="333333"/>
                </a:solidFill>
                <a:effectLst/>
                <a:latin typeface="Roboto"/>
              </a:rPr>
              <a:t>Clare Marchant, UCAS Chief Executive. </a:t>
            </a:r>
            <a:endParaRPr lang="en-GB" sz="1600"/>
          </a:p>
        </p:txBody>
      </p:sp>
    </p:spTree>
    <p:extLst>
      <p:ext uri="{BB962C8B-B14F-4D97-AF65-F5344CB8AC3E}">
        <p14:creationId xmlns:p14="http://schemas.microsoft.com/office/powerpoint/2010/main" val="355846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brand_ppt_back.jpg"/>
          <p:cNvPicPr>
            <a:picLocks noChangeAspect="1"/>
          </p:cNvPicPr>
          <p:nvPr/>
        </p:nvPicPr>
        <p:blipFill>
          <a:blip r:embed="rId3"/>
          <a:srcRect/>
          <a:stretch>
            <a:fillRect/>
          </a:stretch>
        </p:blipFill>
        <p:spPr bwMode="auto">
          <a:xfrm>
            <a:off x="0" y="0"/>
            <a:ext cx="9229725" cy="6923088"/>
          </a:xfrm>
          <a:prstGeom prst="rect">
            <a:avLst/>
          </a:prstGeom>
          <a:noFill/>
          <a:ln w="9525">
            <a:noFill/>
            <a:miter lim="800000"/>
            <a:headEnd/>
            <a:tailEnd/>
          </a:ln>
        </p:spPr>
      </p:pic>
      <p:sp>
        <p:nvSpPr>
          <p:cNvPr id="14338" name="Rectangle 6"/>
          <p:cNvSpPr>
            <a:spLocks noChangeArrowheads="1"/>
          </p:cNvSpPr>
          <p:nvPr/>
        </p:nvSpPr>
        <p:spPr bwMode="auto">
          <a:xfrm>
            <a:off x="2587404" y="668489"/>
            <a:ext cx="7953555" cy="553998"/>
          </a:xfrm>
          <a:prstGeom prst="rect">
            <a:avLst/>
          </a:prstGeom>
          <a:noFill/>
          <a:ln w="9525">
            <a:noFill/>
            <a:miter lim="800000"/>
            <a:headEnd/>
            <a:tailEnd/>
          </a:ln>
        </p:spPr>
        <p:txBody>
          <a:bodyPr wrap="square">
            <a:spAutoFit/>
          </a:bodyPr>
          <a:lstStyle/>
          <a:p>
            <a:r>
              <a:rPr lang="en-GB" sz="3000" b="1">
                <a:solidFill>
                  <a:schemeClr val="bg1"/>
                </a:solidFill>
              </a:rPr>
              <a:t>Questions and discussion points? </a:t>
            </a:r>
            <a:endParaRPr lang="en-US" sz="3000">
              <a:solidFill>
                <a:schemeClr val="bg1"/>
              </a:solidFill>
            </a:endParaRPr>
          </a:p>
        </p:txBody>
      </p:sp>
      <p:pic>
        <p:nvPicPr>
          <p:cNvPr id="14341" name="Picture 1" descr="TAB_allwhite.eps"/>
          <p:cNvPicPr>
            <a:picLocks noChangeAspect="1"/>
          </p:cNvPicPr>
          <p:nvPr/>
        </p:nvPicPr>
        <p:blipFill>
          <a:blip r:embed="rId4"/>
          <a:srcRect/>
          <a:stretch>
            <a:fillRect/>
          </a:stretch>
        </p:blipFill>
        <p:spPr bwMode="auto">
          <a:xfrm>
            <a:off x="522288" y="509588"/>
            <a:ext cx="1663700" cy="711200"/>
          </a:xfrm>
          <a:prstGeom prst="rect">
            <a:avLst/>
          </a:prstGeom>
          <a:noFill/>
          <a:ln w="9525">
            <a:noFill/>
            <a:miter lim="800000"/>
            <a:headEnd/>
            <a:tailEnd/>
          </a:ln>
        </p:spPr>
      </p:pic>
      <p:sp>
        <p:nvSpPr>
          <p:cNvPr id="2" name="TextBox 1">
            <a:extLst>
              <a:ext uri="{FF2B5EF4-FFF2-40B4-BE49-F238E27FC236}">
                <a16:creationId xmlns:a16="http://schemas.microsoft.com/office/drawing/2014/main" id="{B7499C12-4928-4C2B-9955-F51924762F41}"/>
              </a:ext>
            </a:extLst>
          </p:cNvPr>
          <p:cNvSpPr txBox="1"/>
          <p:nvPr/>
        </p:nvSpPr>
        <p:spPr>
          <a:xfrm>
            <a:off x="522288" y="1818752"/>
            <a:ext cx="8099424" cy="3139321"/>
          </a:xfrm>
          <a:prstGeom prst="rect">
            <a:avLst/>
          </a:prstGeom>
          <a:noFill/>
        </p:spPr>
        <p:txBody>
          <a:bodyPr wrap="square" rtlCol="0">
            <a:spAutoFit/>
          </a:bodyPr>
          <a:lstStyle/>
          <a:p>
            <a:r>
              <a:rPr lang="en-GB">
                <a:solidFill>
                  <a:schemeClr val="bg1"/>
                </a:solidFill>
              </a:rPr>
              <a:t>How can we best meet the information needs of students applying to University this cycle?  </a:t>
            </a:r>
          </a:p>
          <a:p>
            <a:endParaRPr lang="en-GB">
              <a:solidFill>
                <a:schemeClr val="bg1"/>
              </a:solidFill>
            </a:endParaRPr>
          </a:p>
          <a:p>
            <a:r>
              <a:rPr lang="en-GB">
                <a:solidFill>
                  <a:schemeClr val="bg1"/>
                </a:solidFill>
              </a:rPr>
              <a:t>How are schools adapting their support for Y13 students? Have any changes been made to (internal) UCAS application submission deadlines? </a:t>
            </a:r>
          </a:p>
          <a:p>
            <a:endParaRPr lang="en-GB">
              <a:solidFill>
                <a:schemeClr val="bg1"/>
              </a:solidFill>
            </a:endParaRPr>
          </a:p>
          <a:p>
            <a:r>
              <a:rPr lang="en-GB">
                <a:solidFill>
                  <a:schemeClr val="bg1"/>
                </a:solidFill>
              </a:rPr>
              <a:t>What are the most critical factors influencing applicant choice regarding what and where to study? </a:t>
            </a:r>
          </a:p>
          <a:p>
            <a:endParaRPr lang="en-GB">
              <a:solidFill>
                <a:schemeClr val="bg1"/>
              </a:solidFill>
            </a:endParaRPr>
          </a:p>
          <a:p>
            <a:r>
              <a:rPr lang="en-GB">
                <a:solidFill>
                  <a:schemeClr val="bg1"/>
                </a:solidFill>
              </a:rPr>
              <a:t>How can UK universities better support students in the application, assessment and selection process? </a:t>
            </a:r>
          </a:p>
        </p:txBody>
      </p:sp>
    </p:spTree>
    <p:extLst>
      <p:ext uri="{BB962C8B-B14F-4D97-AF65-F5344CB8AC3E}">
        <p14:creationId xmlns:p14="http://schemas.microsoft.com/office/powerpoint/2010/main" val="34394075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IDEO">
  <a:themeElements>
    <a:clrScheme name="Custom 4">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FFFFFF"/>
      </a:hlink>
      <a:folHlink>
        <a:srgbClr val="0001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304</Words>
  <Application>Microsoft Office PowerPoint</Application>
  <PresentationFormat>On-screen Show (4:3)</PresentationFormat>
  <Paragraphs>46</Paragraphs>
  <Slides>9</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ＭＳ Ｐゴシック</vt:lpstr>
      <vt:lpstr>Arial</vt:lpstr>
      <vt:lpstr>Calibri</vt:lpstr>
      <vt:lpstr>Calibri Light</vt:lpstr>
      <vt:lpstr>Geneva</vt:lpstr>
      <vt:lpstr>Roboto</vt:lpstr>
      <vt:lpstr>Custom Design</vt:lpstr>
      <vt:lpstr>VIDEO</vt:lpstr>
      <vt:lpstr>PowerPoint Presentation</vt:lpstr>
      <vt:lpstr>HE Update </vt:lpstr>
      <vt:lpstr>A-level Results Confirmation and Clearing </vt:lpstr>
      <vt:lpstr>Registration and start of year </vt:lpstr>
      <vt:lpstr>Start of year challenges (1)</vt:lpstr>
      <vt:lpstr>Start of year challenges (2)</vt:lpstr>
      <vt:lpstr>Were we right to bring back students? </vt:lpstr>
      <vt:lpstr>What next?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Strutt</dc:creator>
  <cp:lastModifiedBy>Katie Muscat</cp:lastModifiedBy>
  <cp:revision>2</cp:revision>
  <dcterms:created xsi:type="dcterms:W3CDTF">2020-11-08T15:04:08Z</dcterms:created>
  <dcterms:modified xsi:type="dcterms:W3CDTF">2020-11-12T13:00:22Z</dcterms:modified>
</cp:coreProperties>
</file>