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59" r:id="rId5"/>
    <p:sldId id="260" r:id="rId6"/>
    <p:sldId id="261" r:id="rId7"/>
    <p:sldId id="262" r:id="rId8"/>
    <p:sldId id="263" r:id="rId9"/>
    <p:sldId id="264" r:id="rId10"/>
    <p:sldId id="265" r:id="rId11"/>
    <p:sldId id="266" r:id="rId12"/>
    <p:sldId id="267" r:id="rId13"/>
    <p:sldId id="268" r:id="rId14"/>
    <p:sldId id="269" r:id="rId15"/>
    <p:sldId id="256" r:id="rId16"/>
    <p:sldId id="257" r:id="rId17"/>
    <p:sldId id="258" r:id="rId18"/>
    <p:sldId id="270" r:id="rId1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006" autoAdjust="0"/>
    <p:restoredTop sz="94660"/>
  </p:normalViewPr>
  <p:slideViewPr>
    <p:cSldViewPr snapToGrid="0">
      <p:cViewPr varScale="1">
        <p:scale>
          <a:sx n="73" d="100"/>
          <a:sy n="73" d="100"/>
        </p:scale>
        <p:origin x="570"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3" Type="http://schemas.openxmlformats.org/officeDocument/2006/relationships/customXml" Target="../customXml/item3.xml"/><Relationship Id="rId21" Type="http://schemas.openxmlformats.org/officeDocument/2006/relationships/viewProps" Target="view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D1F3035C-DB74-45DB-947E-C3CCE90A3C68}" type="datetimeFigureOut">
              <a:rPr lang="en-GB" smtClean="0"/>
              <a:t>17/08/2022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C81A458-E6E2-463C-93F3-DDA5CB89324B}" type="slidenum">
              <a:rPr lang="en-GB" smtClean="0"/>
              <a:t>‹#›</a:t>
            </a:fld>
            <a:endParaRPr lang="en-GB"/>
          </a:p>
        </p:txBody>
      </p:sp>
    </p:spTree>
    <p:extLst>
      <p:ext uri="{BB962C8B-B14F-4D97-AF65-F5344CB8AC3E}">
        <p14:creationId xmlns:p14="http://schemas.microsoft.com/office/powerpoint/2010/main" val="93109209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D1F3035C-DB74-45DB-947E-C3CCE90A3C68}" type="datetimeFigureOut">
              <a:rPr lang="en-GB" smtClean="0"/>
              <a:t>17/08/2022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C81A458-E6E2-463C-93F3-DDA5CB89324B}" type="slidenum">
              <a:rPr lang="en-GB" smtClean="0"/>
              <a:t>‹#›</a:t>
            </a:fld>
            <a:endParaRPr lang="en-GB"/>
          </a:p>
        </p:txBody>
      </p:sp>
    </p:spTree>
    <p:extLst>
      <p:ext uri="{BB962C8B-B14F-4D97-AF65-F5344CB8AC3E}">
        <p14:creationId xmlns:p14="http://schemas.microsoft.com/office/powerpoint/2010/main" val="175836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D1F3035C-DB74-45DB-947E-C3CCE90A3C68}" type="datetimeFigureOut">
              <a:rPr lang="en-GB" smtClean="0"/>
              <a:t>17/08/2022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C81A458-E6E2-463C-93F3-DDA5CB89324B}" type="slidenum">
              <a:rPr lang="en-GB" smtClean="0"/>
              <a:t>‹#›</a:t>
            </a:fld>
            <a:endParaRPr lang="en-GB"/>
          </a:p>
        </p:txBody>
      </p:sp>
    </p:spTree>
    <p:extLst>
      <p:ext uri="{BB962C8B-B14F-4D97-AF65-F5344CB8AC3E}">
        <p14:creationId xmlns:p14="http://schemas.microsoft.com/office/powerpoint/2010/main" val="192998142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D1F3035C-DB74-45DB-947E-C3CCE90A3C68}" type="datetimeFigureOut">
              <a:rPr lang="en-GB" smtClean="0"/>
              <a:t>17/08/2022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C81A458-E6E2-463C-93F3-DDA5CB89324B}" type="slidenum">
              <a:rPr lang="en-GB" smtClean="0"/>
              <a:t>‹#›</a:t>
            </a:fld>
            <a:endParaRPr lang="en-GB"/>
          </a:p>
        </p:txBody>
      </p:sp>
    </p:spTree>
    <p:extLst>
      <p:ext uri="{BB962C8B-B14F-4D97-AF65-F5344CB8AC3E}">
        <p14:creationId xmlns:p14="http://schemas.microsoft.com/office/powerpoint/2010/main" val="161109213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D1F3035C-DB74-45DB-947E-C3CCE90A3C68}" type="datetimeFigureOut">
              <a:rPr lang="en-GB" smtClean="0"/>
              <a:t>17/08/2022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C81A458-E6E2-463C-93F3-DDA5CB89324B}" type="slidenum">
              <a:rPr lang="en-GB" smtClean="0"/>
              <a:t>‹#›</a:t>
            </a:fld>
            <a:endParaRPr lang="en-GB"/>
          </a:p>
        </p:txBody>
      </p:sp>
    </p:spTree>
    <p:extLst>
      <p:ext uri="{BB962C8B-B14F-4D97-AF65-F5344CB8AC3E}">
        <p14:creationId xmlns:p14="http://schemas.microsoft.com/office/powerpoint/2010/main" val="25061639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D1F3035C-DB74-45DB-947E-C3CCE90A3C68}" type="datetimeFigureOut">
              <a:rPr lang="en-GB" smtClean="0"/>
              <a:t>17/08/2022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7C81A458-E6E2-463C-93F3-DDA5CB89324B}" type="slidenum">
              <a:rPr lang="en-GB" smtClean="0"/>
              <a:t>‹#›</a:t>
            </a:fld>
            <a:endParaRPr lang="en-GB"/>
          </a:p>
        </p:txBody>
      </p:sp>
    </p:spTree>
    <p:extLst>
      <p:ext uri="{BB962C8B-B14F-4D97-AF65-F5344CB8AC3E}">
        <p14:creationId xmlns:p14="http://schemas.microsoft.com/office/powerpoint/2010/main" val="40367795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D1F3035C-DB74-45DB-947E-C3CCE90A3C68}" type="datetimeFigureOut">
              <a:rPr lang="en-GB" smtClean="0"/>
              <a:t>17/08/2022</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7C81A458-E6E2-463C-93F3-DDA5CB89324B}" type="slidenum">
              <a:rPr lang="en-GB" smtClean="0"/>
              <a:t>‹#›</a:t>
            </a:fld>
            <a:endParaRPr lang="en-GB"/>
          </a:p>
        </p:txBody>
      </p:sp>
    </p:spTree>
    <p:extLst>
      <p:ext uri="{BB962C8B-B14F-4D97-AF65-F5344CB8AC3E}">
        <p14:creationId xmlns:p14="http://schemas.microsoft.com/office/powerpoint/2010/main" val="119106055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D1F3035C-DB74-45DB-947E-C3CCE90A3C68}" type="datetimeFigureOut">
              <a:rPr lang="en-GB" smtClean="0"/>
              <a:t>17/08/2022</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7C81A458-E6E2-463C-93F3-DDA5CB89324B}" type="slidenum">
              <a:rPr lang="en-GB" smtClean="0"/>
              <a:t>‹#›</a:t>
            </a:fld>
            <a:endParaRPr lang="en-GB"/>
          </a:p>
        </p:txBody>
      </p:sp>
    </p:spTree>
    <p:extLst>
      <p:ext uri="{BB962C8B-B14F-4D97-AF65-F5344CB8AC3E}">
        <p14:creationId xmlns:p14="http://schemas.microsoft.com/office/powerpoint/2010/main" val="205606620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1F3035C-DB74-45DB-947E-C3CCE90A3C68}" type="datetimeFigureOut">
              <a:rPr lang="en-GB" smtClean="0"/>
              <a:t>17/08/2022</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7C81A458-E6E2-463C-93F3-DDA5CB89324B}" type="slidenum">
              <a:rPr lang="en-GB" smtClean="0"/>
              <a:t>‹#›</a:t>
            </a:fld>
            <a:endParaRPr lang="en-GB"/>
          </a:p>
        </p:txBody>
      </p:sp>
    </p:spTree>
    <p:extLst>
      <p:ext uri="{BB962C8B-B14F-4D97-AF65-F5344CB8AC3E}">
        <p14:creationId xmlns:p14="http://schemas.microsoft.com/office/powerpoint/2010/main" val="125594410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D1F3035C-DB74-45DB-947E-C3CCE90A3C68}" type="datetimeFigureOut">
              <a:rPr lang="en-GB" smtClean="0"/>
              <a:t>17/08/2022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7C81A458-E6E2-463C-93F3-DDA5CB89324B}" type="slidenum">
              <a:rPr lang="en-GB" smtClean="0"/>
              <a:t>‹#›</a:t>
            </a:fld>
            <a:endParaRPr lang="en-GB"/>
          </a:p>
        </p:txBody>
      </p:sp>
    </p:spTree>
    <p:extLst>
      <p:ext uri="{BB962C8B-B14F-4D97-AF65-F5344CB8AC3E}">
        <p14:creationId xmlns:p14="http://schemas.microsoft.com/office/powerpoint/2010/main" val="13914691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D1F3035C-DB74-45DB-947E-C3CCE90A3C68}" type="datetimeFigureOut">
              <a:rPr lang="en-GB" smtClean="0"/>
              <a:t>17/08/2022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7C81A458-E6E2-463C-93F3-DDA5CB89324B}" type="slidenum">
              <a:rPr lang="en-GB" smtClean="0"/>
              <a:t>‹#›</a:t>
            </a:fld>
            <a:endParaRPr lang="en-GB"/>
          </a:p>
        </p:txBody>
      </p:sp>
    </p:spTree>
    <p:extLst>
      <p:ext uri="{BB962C8B-B14F-4D97-AF65-F5344CB8AC3E}">
        <p14:creationId xmlns:p14="http://schemas.microsoft.com/office/powerpoint/2010/main" val="346577954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1F3035C-DB74-45DB-947E-C3CCE90A3C68}" type="datetimeFigureOut">
              <a:rPr lang="en-GB" smtClean="0"/>
              <a:t>17/08/2022</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C81A458-E6E2-463C-93F3-DDA5CB89324B}" type="slidenum">
              <a:rPr lang="en-GB" smtClean="0"/>
              <a:t>‹#›</a:t>
            </a:fld>
            <a:endParaRPr lang="en-GB"/>
          </a:p>
        </p:txBody>
      </p:sp>
    </p:spTree>
    <p:extLst>
      <p:ext uri="{BB962C8B-B14F-4D97-AF65-F5344CB8AC3E}">
        <p14:creationId xmlns:p14="http://schemas.microsoft.com/office/powerpoint/2010/main" val="322925235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831850" y="1709738"/>
            <a:ext cx="10515600" cy="2852737"/>
          </a:xfrm>
        </p:spPr>
        <p:txBody>
          <a:bodyPr>
            <a:normAutofit/>
          </a:bodyPr>
          <a:lstStyle/>
          <a:p>
            <a:r>
              <a:rPr lang="en-GB" sz="5400" b="1" dirty="0">
                <a:latin typeface="Arial" panose="020B0604020202020204" pitchFamily="34" charset="0"/>
                <a:cs typeface="Arial" panose="020B0604020202020204" pitchFamily="34" charset="0"/>
              </a:rPr>
              <a:t>Hybrid </a:t>
            </a:r>
            <a:r>
              <a:rPr lang="en-GB" sz="5400" b="1" dirty="0" smtClean="0">
                <a:latin typeface="Arial" panose="020B0604020202020204" pitchFamily="34" charset="0"/>
                <a:cs typeface="Arial" panose="020B0604020202020204" pitchFamily="34" charset="0"/>
              </a:rPr>
              <a:t>Working</a:t>
            </a:r>
            <a:r>
              <a:rPr lang="en-GB" sz="5400" b="1" dirty="0">
                <a:latin typeface="Arial" panose="020B0604020202020204" pitchFamily="34" charset="0"/>
                <a:cs typeface="Arial" panose="020B0604020202020204" pitchFamily="34" charset="0"/>
              </a:rPr>
              <a:t/>
            </a:r>
            <a:br>
              <a:rPr lang="en-GB" sz="5400" b="1" dirty="0">
                <a:latin typeface="Arial" panose="020B0604020202020204" pitchFamily="34" charset="0"/>
                <a:cs typeface="Arial" panose="020B0604020202020204" pitchFamily="34" charset="0"/>
              </a:rPr>
            </a:br>
            <a:r>
              <a:rPr lang="en-GB" sz="5400" b="1" dirty="0">
                <a:latin typeface="Arial" panose="020B0604020202020204" pitchFamily="34" charset="0"/>
                <a:cs typeface="Arial" panose="020B0604020202020204" pitchFamily="34" charset="0"/>
              </a:rPr>
              <a:t>Team Review &amp; Refresh </a:t>
            </a:r>
          </a:p>
        </p:txBody>
      </p:sp>
      <p:sp>
        <p:nvSpPr>
          <p:cNvPr id="5" name="Text Placeholder 2"/>
          <p:cNvSpPr txBox="1">
            <a:spLocks/>
          </p:cNvSpPr>
          <p:nvPr/>
        </p:nvSpPr>
        <p:spPr>
          <a:xfrm>
            <a:off x="831850" y="4750828"/>
            <a:ext cx="10515600" cy="1500187"/>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GB" sz="1800" dirty="0" smtClean="0"/>
              <a:t>Working Together Charters: Reflecting on hybrid working in your teams – reviewing your team’s ways of working </a:t>
            </a:r>
            <a:endParaRPr lang="en-GB" sz="1800" dirty="0"/>
          </a:p>
        </p:txBody>
      </p:sp>
      <p:pic>
        <p:nvPicPr>
          <p:cNvPr id="6" name="Picture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968635" y="371730"/>
            <a:ext cx="2551593" cy="2551593"/>
          </a:xfrm>
          <a:prstGeom prst="rect">
            <a:avLst/>
          </a:prstGeom>
        </p:spPr>
      </p:pic>
      <p:pic>
        <p:nvPicPr>
          <p:cNvPr id="7" name="Picture 2" descr="TAB_col_white_background.eps"/>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208121" y="217181"/>
            <a:ext cx="1663700" cy="711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5592909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782310" y="329800"/>
            <a:ext cx="1228807" cy="1228807"/>
          </a:xfrm>
          <a:prstGeom prst="rect">
            <a:avLst/>
          </a:prstGeom>
        </p:spPr>
      </p:pic>
      <p:sp>
        <p:nvSpPr>
          <p:cNvPr id="5" name="TextBox 4"/>
          <p:cNvSpPr txBox="1"/>
          <p:nvPr/>
        </p:nvSpPr>
        <p:spPr>
          <a:xfrm>
            <a:off x="727450" y="1948466"/>
            <a:ext cx="10517442" cy="3416320"/>
          </a:xfrm>
          <a:prstGeom prst="rect">
            <a:avLst/>
          </a:prstGeom>
          <a:noFill/>
        </p:spPr>
        <p:txBody>
          <a:bodyPr wrap="square" lIns="91440" tIns="45720" rIns="91440" bIns="45720" rtlCol="0" anchor="t">
            <a:spAutoFit/>
          </a:bodyPr>
          <a:lstStyle/>
          <a:p>
            <a:r>
              <a:rPr lang="en-GB" b="1" dirty="0"/>
              <a:t>Working practices </a:t>
            </a:r>
          </a:p>
          <a:p>
            <a:pPr marL="285750" indent="-285750">
              <a:buFont typeface="Arial" panose="020B0604020202020204" pitchFamily="34" charset="0"/>
              <a:buChar char="•"/>
            </a:pPr>
            <a:r>
              <a:rPr lang="en-GB" dirty="0"/>
              <a:t>How effectively are we using our working spaces?</a:t>
            </a:r>
          </a:p>
          <a:p>
            <a:pPr marL="285750" indent="-285750">
              <a:buFont typeface="Arial" panose="020B0604020202020204" pitchFamily="34" charset="0"/>
              <a:buChar char="•"/>
            </a:pPr>
            <a:r>
              <a:rPr lang="en-GB" dirty="0"/>
              <a:t>Are we achieving meaningful face-time as a team? </a:t>
            </a:r>
          </a:p>
          <a:p>
            <a:pPr marL="285750" indent="-285750">
              <a:buFont typeface="Arial" panose="020B0604020202020204" pitchFamily="34" charset="0"/>
              <a:buChar char="•"/>
            </a:pPr>
            <a:r>
              <a:rPr lang="en-GB" dirty="0"/>
              <a:t>What working practices might we still need to change? </a:t>
            </a:r>
          </a:p>
          <a:p>
            <a:pPr marL="285750" indent="-285750">
              <a:buFont typeface="Arial" panose="020B0604020202020204" pitchFamily="34" charset="0"/>
              <a:buChar char="•"/>
            </a:pPr>
            <a:r>
              <a:rPr lang="en-GB" dirty="0"/>
              <a:t>To what extent are we maintaining effective working relationships and new connections?</a:t>
            </a:r>
          </a:p>
          <a:p>
            <a:endParaRPr lang="en-GB" dirty="0"/>
          </a:p>
          <a:p>
            <a:r>
              <a:rPr lang="en-GB" b="1" dirty="0"/>
              <a:t>Technology </a:t>
            </a:r>
            <a:endParaRPr lang="en-GB" dirty="0"/>
          </a:p>
          <a:p>
            <a:pPr marL="285750" indent="-285750">
              <a:buFont typeface="Arial" panose="020B0604020202020204" pitchFamily="34" charset="0"/>
              <a:buChar char="•"/>
            </a:pPr>
            <a:r>
              <a:rPr lang="en-GB" dirty="0"/>
              <a:t>What technologies have we used and how have they worked for us?</a:t>
            </a:r>
          </a:p>
          <a:p>
            <a:pPr marL="285750" indent="-285750">
              <a:buFont typeface="Arial" panose="020B0604020202020204" pitchFamily="34" charset="0"/>
              <a:buChar char="•"/>
            </a:pPr>
            <a:r>
              <a:rPr lang="en-GB" dirty="0"/>
              <a:t>What skills do we still need to develop?</a:t>
            </a:r>
          </a:p>
          <a:p>
            <a:pPr marL="285750" indent="-285750">
              <a:buFont typeface="Arial" panose="020B0604020202020204" pitchFamily="34" charset="0"/>
              <a:buChar char="•"/>
            </a:pPr>
            <a:r>
              <a:rPr lang="en-GB" dirty="0"/>
              <a:t>How can we use particular technologies to support hybrid work?</a:t>
            </a:r>
          </a:p>
          <a:p>
            <a:pPr marL="285750" indent="-285750">
              <a:buFont typeface="Arial" panose="020B0604020202020204" pitchFamily="34" charset="0"/>
              <a:buChar char="•"/>
            </a:pPr>
            <a:r>
              <a:rPr lang="en-GB" dirty="0"/>
              <a:t>How can we make sure we don’t overuse technology? </a:t>
            </a:r>
          </a:p>
          <a:p>
            <a:endParaRPr lang="en-GB" dirty="0"/>
          </a:p>
        </p:txBody>
      </p:sp>
      <p:pic>
        <p:nvPicPr>
          <p:cNvPr id="6" name="Picture 5"/>
          <p:cNvPicPr>
            <a:picLocks noChangeAspect="1"/>
          </p:cNvPicPr>
          <p:nvPr/>
        </p:nvPicPr>
        <p:blipFill>
          <a:blip r:embed="rId3"/>
          <a:stretch>
            <a:fillRect/>
          </a:stretch>
        </p:blipFill>
        <p:spPr>
          <a:xfrm>
            <a:off x="179671" y="697631"/>
            <a:ext cx="658529" cy="660549"/>
          </a:xfrm>
          <a:prstGeom prst="rect">
            <a:avLst/>
          </a:prstGeom>
        </p:spPr>
      </p:pic>
      <p:sp>
        <p:nvSpPr>
          <p:cNvPr id="7" name="Title 1"/>
          <p:cNvSpPr txBox="1">
            <a:spLocks/>
          </p:cNvSpPr>
          <p:nvPr/>
        </p:nvSpPr>
        <p:spPr>
          <a:xfrm>
            <a:off x="838200" y="365125"/>
            <a:ext cx="9564666"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GB" b="1"/>
              <a:t>Stage Three – Reflect on key themes </a:t>
            </a:r>
            <a:endParaRPr lang="en-GB" b="1" dirty="0"/>
          </a:p>
        </p:txBody>
      </p:sp>
    </p:spTree>
    <p:extLst>
      <p:ext uri="{BB962C8B-B14F-4D97-AF65-F5344CB8AC3E}">
        <p14:creationId xmlns:p14="http://schemas.microsoft.com/office/powerpoint/2010/main" val="390443915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782310" y="329800"/>
            <a:ext cx="1228807" cy="1228807"/>
          </a:xfrm>
          <a:prstGeom prst="rect">
            <a:avLst/>
          </a:prstGeom>
        </p:spPr>
      </p:pic>
      <p:sp>
        <p:nvSpPr>
          <p:cNvPr id="5" name="TextBox 4"/>
          <p:cNvSpPr txBox="1"/>
          <p:nvPr/>
        </p:nvSpPr>
        <p:spPr>
          <a:xfrm>
            <a:off x="741098" y="1558607"/>
            <a:ext cx="10517442" cy="3693319"/>
          </a:xfrm>
          <a:prstGeom prst="rect">
            <a:avLst/>
          </a:prstGeom>
          <a:noFill/>
        </p:spPr>
        <p:txBody>
          <a:bodyPr wrap="square" lIns="91440" tIns="45720" rIns="91440" bIns="45720" rtlCol="0" anchor="t">
            <a:spAutoFit/>
          </a:bodyPr>
          <a:lstStyle/>
          <a:p>
            <a:endParaRPr lang="en-GB" dirty="0"/>
          </a:p>
          <a:p>
            <a:r>
              <a:rPr lang="en-GB" b="1" dirty="0"/>
              <a:t>Inclusion  </a:t>
            </a:r>
            <a:endParaRPr lang="en-GB" dirty="0"/>
          </a:p>
          <a:p>
            <a:pPr marL="285750" indent="-285750">
              <a:buFont typeface="Arial" panose="020B0604020202020204" pitchFamily="34" charset="0"/>
              <a:buChar char="•"/>
            </a:pPr>
            <a:r>
              <a:rPr lang="en-GB" dirty="0"/>
              <a:t>How inclusive are our team hybrid working practices?  Is hybrid working in the same way for everyone? </a:t>
            </a:r>
          </a:p>
          <a:p>
            <a:pPr marL="285750" indent="-285750">
              <a:buFont typeface="Arial" panose="020B0604020202020204" pitchFamily="34" charset="0"/>
              <a:buChar char="•"/>
            </a:pPr>
            <a:r>
              <a:rPr lang="en-GB" dirty="0"/>
              <a:t>What potential or actual issues have we identified in relation to inclusion?</a:t>
            </a:r>
          </a:p>
          <a:p>
            <a:pPr marL="285750" indent="-285750">
              <a:buFont typeface="Arial" panose="020B0604020202020204" pitchFamily="34" charset="0"/>
              <a:buChar char="•"/>
            </a:pPr>
            <a:r>
              <a:rPr lang="en-GB" dirty="0">
                <a:cs typeface="Calibri" panose="020F0502020204030204"/>
              </a:rPr>
              <a:t>To what extent are your  meetings inclusive of everyone? </a:t>
            </a:r>
          </a:p>
          <a:p>
            <a:pPr marL="285750" indent="-285750">
              <a:buFont typeface="Arial" panose="020B0604020202020204" pitchFamily="34" charset="0"/>
              <a:buChar char="•"/>
            </a:pPr>
            <a:r>
              <a:rPr lang="en-GB" dirty="0">
                <a:cs typeface="Calibri" panose="020F0502020204030204"/>
              </a:rPr>
              <a:t>What groups or members of staff may be experiencing the approach to hybrid differently to the majority</a:t>
            </a:r>
            <a:r>
              <a:rPr lang="en-GB" dirty="0" smtClean="0">
                <a:cs typeface="Calibri" panose="020F0502020204030204"/>
              </a:rPr>
              <a:t>?</a:t>
            </a:r>
          </a:p>
          <a:p>
            <a:pPr marL="285750" indent="-285750">
              <a:buFont typeface="Arial" panose="020B0604020202020204" pitchFamily="34" charset="0"/>
              <a:buChar char="•"/>
            </a:pPr>
            <a:endParaRPr lang="en-GB" dirty="0" smtClean="0">
              <a:cs typeface="Calibri" panose="020F0502020204030204"/>
            </a:endParaRPr>
          </a:p>
          <a:p>
            <a:endParaRPr lang="en-GB" dirty="0">
              <a:cs typeface="Calibri" panose="020F0502020204030204"/>
            </a:endParaRPr>
          </a:p>
          <a:p>
            <a:r>
              <a:rPr lang="en-GB" b="1" dirty="0" smtClean="0">
                <a:cs typeface="Calibri" panose="020F0502020204030204"/>
              </a:rPr>
              <a:t>Productivity</a:t>
            </a:r>
            <a:r>
              <a:rPr lang="en-GB" dirty="0">
                <a:cs typeface="Calibri" panose="020F0502020204030204"/>
              </a:rPr>
              <a:t> </a:t>
            </a:r>
            <a:endParaRPr lang="en-GB" dirty="0" smtClean="0">
              <a:cs typeface="Calibri" panose="020F0502020204030204"/>
            </a:endParaRPr>
          </a:p>
          <a:p>
            <a:pPr marL="285750" indent="-285750">
              <a:buFont typeface="Arial" panose="020B0604020202020204" pitchFamily="34" charset="0"/>
              <a:buChar char="•"/>
            </a:pPr>
            <a:r>
              <a:rPr lang="en-GB" dirty="0" smtClean="0">
                <a:cs typeface="Calibri" panose="020F0502020204030204"/>
              </a:rPr>
              <a:t>How is hybrid working supporting our team to work productively?</a:t>
            </a:r>
          </a:p>
          <a:p>
            <a:pPr marL="285750" indent="-285750">
              <a:buFont typeface="Arial" panose="020B0604020202020204" pitchFamily="34" charset="0"/>
              <a:buChar char="•"/>
            </a:pPr>
            <a:r>
              <a:rPr lang="en-GB" dirty="0" smtClean="0">
                <a:cs typeface="Calibri" panose="020F0502020204030204"/>
              </a:rPr>
              <a:t>How can we continue to be productive as hybrid workers?  How (if necessary) can we improve our productivity?</a:t>
            </a:r>
          </a:p>
          <a:p>
            <a:pPr marL="285750" indent="-285750">
              <a:buFont typeface="Arial" panose="020B0604020202020204" pitchFamily="34" charset="0"/>
              <a:buChar char="•"/>
            </a:pPr>
            <a:r>
              <a:rPr lang="en-GB" dirty="0" smtClean="0">
                <a:cs typeface="Calibri" panose="020F0502020204030204"/>
              </a:rPr>
              <a:t>What gets in the way of our productivity? </a:t>
            </a:r>
            <a:endParaRPr lang="en-GB" dirty="0">
              <a:cs typeface="Calibri" panose="020F0502020204030204"/>
            </a:endParaRPr>
          </a:p>
        </p:txBody>
      </p:sp>
      <p:pic>
        <p:nvPicPr>
          <p:cNvPr id="6" name="Picture 5"/>
          <p:cNvPicPr>
            <a:picLocks noChangeAspect="1"/>
          </p:cNvPicPr>
          <p:nvPr/>
        </p:nvPicPr>
        <p:blipFill>
          <a:blip r:embed="rId3"/>
          <a:stretch>
            <a:fillRect/>
          </a:stretch>
        </p:blipFill>
        <p:spPr>
          <a:xfrm>
            <a:off x="179671" y="697631"/>
            <a:ext cx="658529" cy="660549"/>
          </a:xfrm>
          <a:prstGeom prst="rect">
            <a:avLst/>
          </a:prstGeom>
        </p:spPr>
      </p:pic>
      <p:sp>
        <p:nvSpPr>
          <p:cNvPr id="7" name="Title 1"/>
          <p:cNvSpPr txBox="1">
            <a:spLocks/>
          </p:cNvSpPr>
          <p:nvPr/>
        </p:nvSpPr>
        <p:spPr>
          <a:xfrm>
            <a:off x="838200" y="365125"/>
            <a:ext cx="9564666"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GB" b="1"/>
              <a:t>Stage Three – Reflect on key themes </a:t>
            </a:r>
            <a:endParaRPr lang="en-GB" b="1" dirty="0"/>
          </a:p>
        </p:txBody>
      </p:sp>
    </p:spTree>
    <p:extLst>
      <p:ext uri="{BB962C8B-B14F-4D97-AF65-F5344CB8AC3E}">
        <p14:creationId xmlns:p14="http://schemas.microsoft.com/office/powerpoint/2010/main" val="422664624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782310" y="329800"/>
            <a:ext cx="1228807" cy="1228807"/>
          </a:xfrm>
          <a:prstGeom prst="rect">
            <a:avLst/>
          </a:prstGeom>
        </p:spPr>
      </p:pic>
      <p:grpSp>
        <p:nvGrpSpPr>
          <p:cNvPr id="7" name="Group 6"/>
          <p:cNvGrpSpPr/>
          <p:nvPr/>
        </p:nvGrpSpPr>
        <p:grpSpPr>
          <a:xfrm>
            <a:off x="659121" y="1281494"/>
            <a:ext cx="3108158" cy="1132025"/>
            <a:chOff x="838200" y="1690688"/>
            <a:chExt cx="3108158" cy="1506274"/>
          </a:xfrm>
        </p:grpSpPr>
        <p:sp>
          <p:nvSpPr>
            <p:cNvPr id="8" name="Rectangle 7"/>
            <p:cNvSpPr/>
            <p:nvPr/>
          </p:nvSpPr>
          <p:spPr>
            <a:xfrm>
              <a:off x="1101824" y="1690688"/>
              <a:ext cx="2844534" cy="1506274"/>
            </a:xfrm>
            <a:prstGeom prst="rect">
              <a:avLst/>
            </a:pr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600" b="1" dirty="0"/>
                <a:t>Team Members &amp; Categories </a:t>
              </a:r>
            </a:p>
            <a:p>
              <a:pPr algn="ctr"/>
              <a:r>
                <a:rPr lang="en-GB" sz="1100" dirty="0"/>
                <a:t>Who is in the team? Each team member lists their preferences in terms of categories relevant to organisational and personal needs </a:t>
              </a:r>
              <a:endParaRPr lang="en-GB" sz="1100" b="1" dirty="0"/>
            </a:p>
          </p:txBody>
        </p:sp>
        <p:sp>
          <p:nvSpPr>
            <p:cNvPr id="9" name="Rectangle 8"/>
            <p:cNvSpPr/>
            <p:nvPr/>
          </p:nvSpPr>
          <p:spPr>
            <a:xfrm>
              <a:off x="838200" y="1690688"/>
              <a:ext cx="263624" cy="1506274"/>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600" b="1" dirty="0"/>
                <a:t>1</a:t>
              </a:r>
            </a:p>
          </p:txBody>
        </p:sp>
      </p:grpSp>
      <p:sp>
        <p:nvSpPr>
          <p:cNvPr id="10" name="Rectangle 9"/>
          <p:cNvSpPr/>
          <p:nvPr/>
        </p:nvSpPr>
        <p:spPr>
          <a:xfrm>
            <a:off x="3814132" y="1281494"/>
            <a:ext cx="7052723" cy="1132025"/>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600"/>
          </a:p>
        </p:txBody>
      </p:sp>
      <p:grpSp>
        <p:nvGrpSpPr>
          <p:cNvPr id="11" name="Group 10"/>
          <p:cNvGrpSpPr/>
          <p:nvPr/>
        </p:nvGrpSpPr>
        <p:grpSpPr>
          <a:xfrm>
            <a:off x="659121" y="2530038"/>
            <a:ext cx="3108158" cy="1132025"/>
            <a:chOff x="838200" y="1690688"/>
            <a:chExt cx="3108158" cy="1506274"/>
          </a:xfrm>
        </p:grpSpPr>
        <p:sp>
          <p:nvSpPr>
            <p:cNvPr id="12" name="Rectangle 11"/>
            <p:cNvSpPr/>
            <p:nvPr/>
          </p:nvSpPr>
          <p:spPr>
            <a:xfrm>
              <a:off x="1101824" y="1690688"/>
              <a:ext cx="2844534" cy="1506274"/>
            </a:xfrm>
            <a:prstGeom prst="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600" b="1" dirty="0"/>
                <a:t>Our Values </a:t>
              </a:r>
            </a:p>
            <a:p>
              <a:pPr algn="ctr"/>
              <a:r>
                <a:rPr lang="en-GB" sz="1100" dirty="0"/>
                <a:t>How do we align to our values? Which values can help guide our behaviours, habits and routines in working together? </a:t>
              </a:r>
            </a:p>
          </p:txBody>
        </p:sp>
        <p:sp>
          <p:nvSpPr>
            <p:cNvPr id="13" name="Rectangle 12"/>
            <p:cNvSpPr/>
            <p:nvPr/>
          </p:nvSpPr>
          <p:spPr>
            <a:xfrm>
              <a:off x="838200" y="1690688"/>
              <a:ext cx="263624" cy="1506274"/>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600" b="1" dirty="0"/>
                <a:t>2</a:t>
              </a:r>
            </a:p>
          </p:txBody>
        </p:sp>
      </p:grpSp>
      <p:sp>
        <p:nvSpPr>
          <p:cNvPr id="14" name="Rectangle 13"/>
          <p:cNvSpPr/>
          <p:nvPr/>
        </p:nvSpPr>
        <p:spPr>
          <a:xfrm>
            <a:off x="3814132" y="2530038"/>
            <a:ext cx="7052723" cy="1132025"/>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600"/>
          </a:p>
        </p:txBody>
      </p:sp>
      <p:sp>
        <p:nvSpPr>
          <p:cNvPr id="15" name="Rectangle 14"/>
          <p:cNvSpPr/>
          <p:nvPr/>
        </p:nvSpPr>
        <p:spPr>
          <a:xfrm>
            <a:off x="5039224" y="2782365"/>
            <a:ext cx="1056387" cy="562592"/>
          </a:xfrm>
          <a:prstGeom prst="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000" dirty="0"/>
              <a:t>Great people doing great things </a:t>
            </a:r>
          </a:p>
        </p:txBody>
      </p:sp>
      <p:sp>
        <p:nvSpPr>
          <p:cNvPr id="16" name="Rectangle 15"/>
          <p:cNvSpPr/>
          <p:nvPr/>
        </p:nvSpPr>
        <p:spPr>
          <a:xfrm>
            <a:off x="6204336" y="2782365"/>
            <a:ext cx="1056387" cy="562592"/>
          </a:xfrm>
          <a:prstGeom prst="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000" dirty="0"/>
              <a:t>Wellbeing </a:t>
            </a:r>
          </a:p>
        </p:txBody>
      </p:sp>
      <p:sp>
        <p:nvSpPr>
          <p:cNvPr id="17" name="Rectangle 16"/>
          <p:cNvSpPr/>
          <p:nvPr/>
        </p:nvSpPr>
        <p:spPr>
          <a:xfrm>
            <a:off x="7367211" y="2782365"/>
            <a:ext cx="1056387" cy="562592"/>
          </a:xfrm>
          <a:prstGeom prst="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000" dirty="0"/>
              <a:t>Equality, Diversity and Inclusion </a:t>
            </a:r>
          </a:p>
        </p:txBody>
      </p:sp>
      <p:sp>
        <p:nvSpPr>
          <p:cNvPr id="18" name="Rectangle 17"/>
          <p:cNvSpPr/>
          <p:nvPr/>
        </p:nvSpPr>
        <p:spPr>
          <a:xfrm>
            <a:off x="8530086" y="2787367"/>
            <a:ext cx="1234485" cy="562592"/>
          </a:xfrm>
          <a:prstGeom prst="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000" dirty="0"/>
              <a:t>An environment and facilities to support our people </a:t>
            </a:r>
          </a:p>
        </p:txBody>
      </p:sp>
      <p:sp>
        <p:nvSpPr>
          <p:cNvPr id="19" name="Rectangle 18"/>
          <p:cNvSpPr/>
          <p:nvPr/>
        </p:nvSpPr>
        <p:spPr>
          <a:xfrm>
            <a:off x="5414035" y="1357533"/>
            <a:ext cx="1806219" cy="270411"/>
          </a:xfrm>
          <a:prstGeom prst="rect">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000" dirty="0"/>
              <a:t>Names </a:t>
            </a:r>
          </a:p>
        </p:txBody>
      </p:sp>
      <p:sp>
        <p:nvSpPr>
          <p:cNvPr id="20" name="Rectangle 19"/>
          <p:cNvSpPr/>
          <p:nvPr/>
        </p:nvSpPr>
        <p:spPr>
          <a:xfrm>
            <a:off x="7310189" y="1357532"/>
            <a:ext cx="1806219" cy="270411"/>
          </a:xfrm>
          <a:prstGeom prst="rect">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000" dirty="0"/>
              <a:t>Categories   </a:t>
            </a:r>
          </a:p>
        </p:txBody>
      </p:sp>
      <p:grpSp>
        <p:nvGrpSpPr>
          <p:cNvPr id="21" name="Group 20"/>
          <p:cNvGrpSpPr/>
          <p:nvPr/>
        </p:nvGrpSpPr>
        <p:grpSpPr>
          <a:xfrm>
            <a:off x="659121" y="3787550"/>
            <a:ext cx="3108158" cy="1132025"/>
            <a:chOff x="838200" y="1690688"/>
            <a:chExt cx="3108158" cy="1506274"/>
          </a:xfrm>
        </p:grpSpPr>
        <p:sp>
          <p:nvSpPr>
            <p:cNvPr id="22" name="Rectangle 21"/>
            <p:cNvSpPr/>
            <p:nvPr/>
          </p:nvSpPr>
          <p:spPr>
            <a:xfrm>
              <a:off x="1101824" y="1690688"/>
              <a:ext cx="2844534" cy="1506274"/>
            </a:xfrm>
            <a:prstGeom prst="rect">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600" b="1" dirty="0"/>
                <a:t>Our Themes  </a:t>
              </a:r>
            </a:p>
            <a:p>
              <a:pPr algn="ctr"/>
              <a:r>
                <a:rPr lang="en-GB" sz="1100" dirty="0"/>
                <a:t>How can we ensure we are considering key themes around wellbeing, communication, ways of working, </a:t>
              </a:r>
              <a:r>
                <a:rPr lang="en-GB" sz="1100" dirty="0" smtClean="0"/>
                <a:t>technology, inclusion and productivity to </a:t>
              </a:r>
              <a:r>
                <a:rPr lang="en-GB" sz="1100" dirty="0"/>
                <a:t>enable effective habits and routines? </a:t>
              </a:r>
            </a:p>
          </p:txBody>
        </p:sp>
        <p:sp>
          <p:nvSpPr>
            <p:cNvPr id="23" name="Rectangle 22"/>
            <p:cNvSpPr/>
            <p:nvPr/>
          </p:nvSpPr>
          <p:spPr>
            <a:xfrm>
              <a:off x="838200" y="1690688"/>
              <a:ext cx="263624" cy="150627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600" b="1" dirty="0"/>
                <a:t>3</a:t>
              </a:r>
            </a:p>
          </p:txBody>
        </p:sp>
      </p:grpSp>
      <p:sp>
        <p:nvSpPr>
          <p:cNvPr id="24" name="Rectangle 23"/>
          <p:cNvSpPr/>
          <p:nvPr/>
        </p:nvSpPr>
        <p:spPr>
          <a:xfrm>
            <a:off x="3814132" y="3787550"/>
            <a:ext cx="7052723" cy="1132025"/>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600"/>
          </a:p>
        </p:txBody>
      </p:sp>
      <p:grpSp>
        <p:nvGrpSpPr>
          <p:cNvPr id="25" name="Group 24"/>
          <p:cNvGrpSpPr/>
          <p:nvPr/>
        </p:nvGrpSpPr>
        <p:grpSpPr>
          <a:xfrm>
            <a:off x="659121" y="5036094"/>
            <a:ext cx="3108158" cy="1132025"/>
            <a:chOff x="838200" y="1690688"/>
            <a:chExt cx="3108158" cy="1506274"/>
          </a:xfrm>
        </p:grpSpPr>
        <p:sp>
          <p:nvSpPr>
            <p:cNvPr id="26" name="Rectangle 25"/>
            <p:cNvSpPr/>
            <p:nvPr/>
          </p:nvSpPr>
          <p:spPr>
            <a:xfrm>
              <a:off x="1101824" y="1690688"/>
              <a:ext cx="2844534" cy="1506274"/>
            </a:xfrm>
            <a:prstGeom prst="rect">
              <a:avLst/>
            </a:prstGeom>
            <a:solidFill>
              <a:srgbClr val="BFBCE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600" b="1" dirty="0"/>
                <a:t>Our Measures </a:t>
              </a:r>
            </a:p>
            <a:p>
              <a:pPr algn="ctr"/>
              <a:r>
                <a:rPr lang="en-GB" sz="1100" dirty="0"/>
                <a:t>What are the key things we need to consider when reviewing the success and effectiveness of hybrid working? </a:t>
              </a:r>
            </a:p>
          </p:txBody>
        </p:sp>
        <p:sp>
          <p:nvSpPr>
            <p:cNvPr id="27" name="Rectangle 26"/>
            <p:cNvSpPr/>
            <p:nvPr/>
          </p:nvSpPr>
          <p:spPr>
            <a:xfrm>
              <a:off x="838200" y="1690688"/>
              <a:ext cx="263624" cy="1506274"/>
            </a:xfrm>
            <a:prstGeom prst="rect">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600" b="1" dirty="0"/>
                <a:t>4</a:t>
              </a:r>
            </a:p>
          </p:txBody>
        </p:sp>
      </p:grpSp>
      <p:sp>
        <p:nvSpPr>
          <p:cNvPr id="28" name="Rectangle 27"/>
          <p:cNvSpPr/>
          <p:nvPr/>
        </p:nvSpPr>
        <p:spPr>
          <a:xfrm>
            <a:off x="3814132" y="5036094"/>
            <a:ext cx="7052723" cy="1132025"/>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600"/>
          </a:p>
        </p:txBody>
      </p:sp>
      <p:grpSp>
        <p:nvGrpSpPr>
          <p:cNvPr id="29" name="Group 28"/>
          <p:cNvGrpSpPr/>
          <p:nvPr/>
        </p:nvGrpSpPr>
        <p:grpSpPr>
          <a:xfrm>
            <a:off x="4020141" y="5318309"/>
            <a:ext cx="6625183" cy="567594"/>
            <a:chOff x="3913733" y="5328456"/>
            <a:chExt cx="6625183" cy="567594"/>
          </a:xfrm>
        </p:grpSpPr>
        <p:grpSp>
          <p:nvGrpSpPr>
            <p:cNvPr id="30" name="Group 29"/>
            <p:cNvGrpSpPr/>
            <p:nvPr/>
          </p:nvGrpSpPr>
          <p:grpSpPr>
            <a:xfrm>
              <a:off x="3913733" y="5328456"/>
              <a:ext cx="5425799" cy="567594"/>
              <a:chOff x="3913733" y="5328456"/>
              <a:chExt cx="6066320" cy="567594"/>
            </a:xfrm>
          </p:grpSpPr>
          <p:sp>
            <p:nvSpPr>
              <p:cNvPr id="32" name="Rectangle 31"/>
              <p:cNvSpPr/>
              <p:nvPr/>
            </p:nvSpPr>
            <p:spPr>
              <a:xfrm>
                <a:off x="3913733" y="5328456"/>
                <a:ext cx="1056387" cy="562592"/>
              </a:xfrm>
              <a:prstGeom prst="rect">
                <a:avLst/>
              </a:prstGeom>
              <a:solidFill>
                <a:srgbClr val="BFBCE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000" dirty="0"/>
                  <a:t>Wellbeing </a:t>
                </a:r>
              </a:p>
            </p:txBody>
          </p:sp>
          <p:sp>
            <p:nvSpPr>
              <p:cNvPr id="33" name="Rectangle 32"/>
              <p:cNvSpPr/>
              <p:nvPr/>
            </p:nvSpPr>
            <p:spPr>
              <a:xfrm>
                <a:off x="5078845" y="5328456"/>
                <a:ext cx="1056387" cy="562592"/>
              </a:xfrm>
              <a:prstGeom prst="rect">
                <a:avLst/>
              </a:prstGeom>
              <a:solidFill>
                <a:srgbClr val="BFBCE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000" dirty="0"/>
                  <a:t>Communication &amp; collaboration  </a:t>
                </a:r>
              </a:p>
            </p:txBody>
          </p:sp>
          <p:sp>
            <p:nvSpPr>
              <p:cNvPr id="34" name="Rectangle 33"/>
              <p:cNvSpPr/>
              <p:nvPr/>
            </p:nvSpPr>
            <p:spPr>
              <a:xfrm>
                <a:off x="6241720" y="5328456"/>
                <a:ext cx="1056387" cy="562592"/>
              </a:xfrm>
              <a:prstGeom prst="rect">
                <a:avLst/>
              </a:prstGeom>
              <a:solidFill>
                <a:srgbClr val="BFBCE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000" dirty="0"/>
                  <a:t>Ways of working </a:t>
                </a:r>
              </a:p>
            </p:txBody>
          </p:sp>
          <p:sp>
            <p:nvSpPr>
              <p:cNvPr id="35" name="Rectangle 34"/>
              <p:cNvSpPr/>
              <p:nvPr/>
            </p:nvSpPr>
            <p:spPr>
              <a:xfrm>
                <a:off x="7404595" y="5333458"/>
                <a:ext cx="1234485" cy="562592"/>
              </a:xfrm>
              <a:prstGeom prst="rect">
                <a:avLst/>
              </a:prstGeom>
              <a:solidFill>
                <a:srgbClr val="BFBCE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000" dirty="0"/>
                  <a:t>Technology </a:t>
                </a:r>
              </a:p>
            </p:txBody>
          </p:sp>
          <p:sp>
            <p:nvSpPr>
              <p:cNvPr id="36" name="Rectangle 35"/>
              <p:cNvSpPr/>
              <p:nvPr/>
            </p:nvSpPr>
            <p:spPr>
              <a:xfrm>
                <a:off x="8745568" y="5328456"/>
                <a:ext cx="1234485" cy="562592"/>
              </a:xfrm>
              <a:prstGeom prst="rect">
                <a:avLst/>
              </a:prstGeom>
              <a:solidFill>
                <a:srgbClr val="BFBCE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000" dirty="0"/>
                  <a:t>Inclusion </a:t>
                </a:r>
              </a:p>
            </p:txBody>
          </p:sp>
        </p:grpSp>
        <p:sp>
          <p:nvSpPr>
            <p:cNvPr id="31" name="Rectangle 30"/>
            <p:cNvSpPr/>
            <p:nvPr/>
          </p:nvSpPr>
          <p:spPr>
            <a:xfrm>
              <a:off x="9434776" y="5328456"/>
              <a:ext cx="1104140" cy="562592"/>
            </a:xfrm>
            <a:prstGeom prst="rect">
              <a:avLst/>
            </a:prstGeom>
            <a:solidFill>
              <a:srgbClr val="BFBCE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000" dirty="0" smtClean="0"/>
                <a:t>Productivity </a:t>
              </a:r>
              <a:endParaRPr lang="en-GB" sz="1000" dirty="0"/>
            </a:p>
          </p:txBody>
        </p:sp>
      </p:grpSp>
      <p:grpSp>
        <p:nvGrpSpPr>
          <p:cNvPr id="37" name="Group 36"/>
          <p:cNvGrpSpPr/>
          <p:nvPr/>
        </p:nvGrpSpPr>
        <p:grpSpPr>
          <a:xfrm>
            <a:off x="4020141" y="4104346"/>
            <a:ext cx="6625183" cy="567594"/>
            <a:chOff x="3913733" y="5328456"/>
            <a:chExt cx="6625183" cy="567594"/>
          </a:xfrm>
          <a:solidFill>
            <a:schemeClr val="accent1">
              <a:lumMod val="40000"/>
              <a:lumOff val="60000"/>
            </a:schemeClr>
          </a:solidFill>
        </p:grpSpPr>
        <p:grpSp>
          <p:nvGrpSpPr>
            <p:cNvPr id="38" name="Group 37"/>
            <p:cNvGrpSpPr/>
            <p:nvPr/>
          </p:nvGrpSpPr>
          <p:grpSpPr>
            <a:xfrm>
              <a:off x="3913733" y="5328456"/>
              <a:ext cx="5425799" cy="567594"/>
              <a:chOff x="3913733" y="5328456"/>
              <a:chExt cx="6066320" cy="567594"/>
            </a:xfrm>
            <a:grpFill/>
          </p:grpSpPr>
          <p:sp>
            <p:nvSpPr>
              <p:cNvPr id="40" name="Rectangle 39"/>
              <p:cNvSpPr/>
              <p:nvPr/>
            </p:nvSpPr>
            <p:spPr>
              <a:xfrm>
                <a:off x="3913733" y="5328456"/>
                <a:ext cx="1056387" cy="562592"/>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000" dirty="0"/>
                  <a:t>Wellbeing </a:t>
                </a:r>
              </a:p>
            </p:txBody>
          </p:sp>
          <p:sp>
            <p:nvSpPr>
              <p:cNvPr id="41" name="Rectangle 40"/>
              <p:cNvSpPr/>
              <p:nvPr/>
            </p:nvSpPr>
            <p:spPr>
              <a:xfrm>
                <a:off x="5078845" y="5328456"/>
                <a:ext cx="1056387" cy="562592"/>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000" dirty="0"/>
                  <a:t>Communication &amp; collaboration  </a:t>
                </a:r>
              </a:p>
            </p:txBody>
          </p:sp>
          <p:sp>
            <p:nvSpPr>
              <p:cNvPr id="42" name="Rectangle 41"/>
              <p:cNvSpPr/>
              <p:nvPr/>
            </p:nvSpPr>
            <p:spPr>
              <a:xfrm>
                <a:off x="6241720" y="5328456"/>
                <a:ext cx="1056387" cy="562592"/>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000" dirty="0"/>
                  <a:t>Ways of working </a:t>
                </a:r>
              </a:p>
            </p:txBody>
          </p:sp>
          <p:sp>
            <p:nvSpPr>
              <p:cNvPr id="43" name="Rectangle 42"/>
              <p:cNvSpPr/>
              <p:nvPr/>
            </p:nvSpPr>
            <p:spPr>
              <a:xfrm>
                <a:off x="7404595" y="5333458"/>
                <a:ext cx="1234485" cy="562592"/>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000" dirty="0"/>
                  <a:t>Technology </a:t>
                </a:r>
              </a:p>
            </p:txBody>
          </p:sp>
          <p:sp>
            <p:nvSpPr>
              <p:cNvPr id="44" name="Rectangle 43"/>
              <p:cNvSpPr/>
              <p:nvPr/>
            </p:nvSpPr>
            <p:spPr>
              <a:xfrm>
                <a:off x="8745568" y="5328456"/>
                <a:ext cx="1234485" cy="562592"/>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000" dirty="0"/>
                  <a:t>Inclusion </a:t>
                </a:r>
              </a:p>
            </p:txBody>
          </p:sp>
        </p:grpSp>
        <p:sp>
          <p:nvSpPr>
            <p:cNvPr id="39" name="Rectangle 38"/>
            <p:cNvSpPr/>
            <p:nvPr/>
          </p:nvSpPr>
          <p:spPr>
            <a:xfrm>
              <a:off x="9434776" y="5328456"/>
              <a:ext cx="1104140" cy="562592"/>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000" dirty="0" smtClean="0"/>
                <a:t>Productivity </a:t>
              </a:r>
              <a:endParaRPr lang="en-GB" sz="1000" dirty="0"/>
            </a:p>
          </p:txBody>
        </p:sp>
      </p:grpSp>
      <p:sp>
        <p:nvSpPr>
          <p:cNvPr id="45" name="TextBox 44"/>
          <p:cNvSpPr txBox="1"/>
          <p:nvPr/>
        </p:nvSpPr>
        <p:spPr>
          <a:xfrm>
            <a:off x="289932" y="6406376"/>
            <a:ext cx="10532327" cy="338554"/>
          </a:xfrm>
          <a:prstGeom prst="rect">
            <a:avLst/>
          </a:prstGeom>
          <a:noFill/>
        </p:spPr>
        <p:txBody>
          <a:bodyPr wrap="square" rtlCol="0">
            <a:spAutoFit/>
          </a:bodyPr>
          <a:lstStyle/>
          <a:p>
            <a:r>
              <a:rPr lang="en-GB" sz="1600" dirty="0"/>
              <a:t>*Use the cards on the next slide to click and move your prioritised cards </a:t>
            </a:r>
          </a:p>
        </p:txBody>
      </p:sp>
      <p:sp>
        <p:nvSpPr>
          <p:cNvPr id="46" name="Title 1"/>
          <p:cNvSpPr txBox="1">
            <a:spLocks/>
          </p:cNvSpPr>
          <p:nvPr/>
        </p:nvSpPr>
        <p:spPr>
          <a:xfrm>
            <a:off x="838200" y="365125"/>
            <a:ext cx="9591460" cy="1325563"/>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GB" b="1" dirty="0"/>
              <a:t>Stage Four – Refresh your charter*</a:t>
            </a:r>
          </a:p>
        </p:txBody>
      </p:sp>
      <p:pic>
        <p:nvPicPr>
          <p:cNvPr id="47" name="Picture 46"/>
          <p:cNvPicPr>
            <a:picLocks noChangeAspect="1"/>
          </p:cNvPicPr>
          <p:nvPr/>
        </p:nvPicPr>
        <p:blipFill>
          <a:blip r:embed="rId3"/>
          <a:stretch>
            <a:fillRect/>
          </a:stretch>
        </p:blipFill>
        <p:spPr>
          <a:xfrm>
            <a:off x="179671" y="367357"/>
            <a:ext cx="658529" cy="660549"/>
          </a:xfrm>
          <a:prstGeom prst="rect">
            <a:avLst/>
          </a:prstGeom>
        </p:spPr>
      </p:pic>
    </p:spTree>
    <p:extLst>
      <p:ext uri="{BB962C8B-B14F-4D97-AF65-F5344CB8AC3E}">
        <p14:creationId xmlns:p14="http://schemas.microsoft.com/office/powerpoint/2010/main" val="166829150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p:cNvSpPr>
          <p:nvPr/>
        </p:nvSpPr>
        <p:spPr>
          <a:xfrm>
            <a:off x="838200" y="365125"/>
            <a:ext cx="10515600" cy="1325563"/>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GB" b="1" dirty="0"/>
              <a:t>Your hybrid working charter cards </a:t>
            </a:r>
          </a:p>
        </p:txBody>
      </p:sp>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782310" y="329800"/>
            <a:ext cx="1228807" cy="1228807"/>
          </a:xfrm>
          <a:prstGeom prst="rect">
            <a:avLst/>
          </a:prstGeom>
        </p:spPr>
      </p:pic>
      <p:sp>
        <p:nvSpPr>
          <p:cNvPr id="6" name="Google Shape;241;p12"/>
          <p:cNvSpPr txBox="1"/>
          <p:nvPr/>
        </p:nvSpPr>
        <p:spPr>
          <a:xfrm>
            <a:off x="8610600" y="728447"/>
            <a:ext cx="1987474" cy="586000"/>
          </a:xfrm>
          <a:prstGeom prst="rect">
            <a:avLst/>
          </a:prstGeom>
          <a:solidFill>
            <a:schemeClr val="accent1"/>
          </a:solidFill>
          <a:ln>
            <a:noFill/>
          </a:ln>
          <a:effectLst>
            <a:outerShdw blurRad="28575" dist="19050" dir="1920000" algn="bl" rotWithShape="0">
              <a:srgbClr val="000000">
                <a:alpha val="30000"/>
              </a:srgbClr>
            </a:outerShdw>
          </a:effectLst>
        </p:spPr>
        <p:txBody>
          <a:bodyPr spcFirstLastPara="1" wrap="square" lIns="240000" tIns="0" rIns="48000" bIns="0" anchor="ctr" anchorCtr="0">
            <a:noAutofit/>
          </a:bodyPr>
          <a:lstStyle/>
          <a:p>
            <a:pPr defTabSz="1219170">
              <a:lnSpc>
                <a:spcPct val="80000"/>
              </a:lnSpc>
              <a:buClr>
                <a:srgbClr val="000000"/>
              </a:buClr>
              <a:buSzPts val="900"/>
              <a:defRPr/>
            </a:pPr>
            <a:r>
              <a:rPr lang="en-GB" sz="1400" kern="0" dirty="0">
                <a:solidFill>
                  <a:srgbClr val="FFFFFF"/>
                </a:solidFill>
                <a:latin typeface="Open Sans"/>
                <a:ea typeface="Open Sans"/>
                <a:cs typeface="Open Sans"/>
                <a:sym typeface="Open Sans"/>
              </a:rPr>
              <a:t>Blank – add as you wish!</a:t>
            </a:r>
            <a:endParaRPr sz="1400" kern="0" dirty="0">
              <a:solidFill>
                <a:srgbClr val="FFFFFF"/>
              </a:solidFill>
              <a:latin typeface="Open Sans"/>
              <a:ea typeface="Open Sans"/>
              <a:cs typeface="Open Sans"/>
              <a:sym typeface="Open Sans"/>
            </a:endParaRPr>
          </a:p>
        </p:txBody>
      </p:sp>
      <p:sp>
        <p:nvSpPr>
          <p:cNvPr id="7" name="Google Shape;252;p13"/>
          <p:cNvSpPr txBox="1"/>
          <p:nvPr/>
        </p:nvSpPr>
        <p:spPr>
          <a:xfrm>
            <a:off x="380643" y="1603970"/>
            <a:ext cx="1886400" cy="627362"/>
          </a:xfrm>
          <a:prstGeom prst="rect">
            <a:avLst/>
          </a:prstGeom>
          <a:solidFill>
            <a:schemeClr val="tx2">
              <a:lumMod val="20000"/>
              <a:lumOff val="80000"/>
            </a:schemeClr>
          </a:solidFill>
          <a:ln w="9525" cap="flat" cmpd="sng">
            <a:noFill/>
            <a:prstDash val="dot"/>
            <a:round/>
            <a:headEnd type="none" w="sm" len="sm"/>
            <a:tailEnd type="none" w="sm" len="sm"/>
          </a:ln>
        </p:spPr>
        <p:txBody>
          <a:bodyPr spcFirstLastPara="1" wrap="square" lIns="91200" tIns="48000" rIns="144000" bIns="48000" anchor="t" anchorCtr="0">
            <a:noAutofit/>
          </a:bodyPr>
          <a:lstStyle/>
          <a:p>
            <a:pPr algn="ctr" defTabSz="1219170">
              <a:lnSpc>
                <a:spcPct val="90000"/>
              </a:lnSpc>
              <a:buClr>
                <a:srgbClr val="000000"/>
              </a:buClr>
              <a:buSzPts val="2000"/>
              <a:defRPr/>
            </a:pPr>
            <a:endParaRPr lang="en-GB" sz="1467" b="1" dirty="0">
              <a:latin typeface="DM Sans"/>
              <a:ea typeface="DM Sans"/>
              <a:cs typeface="DM Sans"/>
              <a:sym typeface="DM Sans"/>
            </a:endParaRPr>
          </a:p>
          <a:p>
            <a:pPr algn="ctr" defTabSz="1219170">
              <a:lnSpc>
                <a:spcPct val="90000"/>
              </a:lnSpc>
              <a:buClr>
                <a:srgbClr val="000000"/>
              </a:buClr>
              <a:buSzPts val="2000"/>
              <a:defRPr/>
            </a:pPr>
            <a:r>
              <a:rPr lang="en-GB" sz="1467" b="1" dirty="0">
                <a:latin typeface="DM Sans"/>
                <a:ea typeface="DM Sans"/>
                <a:cs typeface="DM Sans"/>
                <a:sym typeface="DM Sans"/>
              </a:rPr>
              <a:t>Wellbeing </a:t>
            </a:r>
            <a:endParaRPr sz="1467" b="1" kern="0" dirty="0">
              <a:solidFill>
                <a:srgbClr val="000000"/>
              </a:solidFill>
              <a:latin typeface="DM Sans"/>
              <a:ea typeface="DM Sans"/>
              <a:cs typeface="DM Sans"/>
              <a:sym typeface="DM Sans"/>
            </a:endParaRPr>
          </a:p>
        </p:txBody>
      </p:sp>
      <p:sp>
        <p:nvSpPr>
          <p:cNvPr id="8" name="Google Shape;252;p13"/>
          <p:cNvSpPr txBox="1"/>
          <p:nvPr/>
        </p:nvSpPr>
        <p:spPr>
          <a:xfrm>
            <a:off x="4776077" y="1601865"/>
            <a:ext cx="1886400" cy="631572"/>
          </a:xfrm>
          <a:prstGeom prst="rect">
            <a:avLst/>
          </a:prstGeom>
          <a:solidFill>
            <a:schemeClr val="tx2">
              <a:lumMod val="20000"/>
              <a:lumOff val="80000"/>
            </a:schemeClr>
          </a:solidFill>
          <a:ln w="9525" cap="flat" cmpd="sng">
            <a:noFill/>
            <a:prstDash val="dot"/>
            <a:round/>
            <a:headEnd type="none" w="sm" len="sm"/>
            <a:tailEnd type="none" w="sm" len="sm"/>
          </a:ln>
        </p:spPr>
        <p:txBody>
          <a:bodyPr spcFirstLastPara="1" wrap="square" lIns="91200" tIns="48000" rIns="144000" bIns="48000" anchor="t" anchorCtr="0">
            <a:noAutofit/>
          </a:bodyPr>
          <a:lstStyle/>
          <a:p>
            <a:pPr algn="ctr" defTabSz="1219170">
              <a:lnSpc>
                <a:spcPct val="90000"/>
              </a:lnSpc>
              <a:buClr>
                <a:srgbClr val="000000"/>
              </a:buClr>
              <a:buSzPts val="2000"/>
              <a:defRPr/>
            </a:pPr>
            <a:endParaRPr lang="en-GB" sz="1467" b="1" dirty="0">
              <a:latin typeface="DM Sans"/>
              <a:ea typeface="DM Sans"/>
              <a:cs typeface="DM Sans"/>
              <a:sym typeface="DM Sans"/>
            </a:endParaRPr>
          </a:p>
          <a:p>
            <a:pPr algn="ctr" defTabSz="1219170">
              <a:lnSpc>
                <a:spcPct val="90000"/>
              </a:lnSpc>
              <a:buClr>
                <a:srgbClr val="000000"/>
              </a:buClr>
              <a:buSzPts val="2000"/>
              <a:defRPr/>
            </a:pPr>
            <a:r>
              <a:rPr lang="en-GB" sz="1467" b="1" dirty="0">
                <a:latin typeface="DM Sans"/>
                <a:ea typeface="DM Sans"/>
                <a:cs typeface="DM Sans"/>
                <a:sym typeface="DM Sans"/>
              </a:rPr>
              <a:t>Ways of Working </a:t>
            </a:r>
            <a:endParaRPr sz="1467" b="1" kern="0" dirty="0">
              <a:solidFill>
                <a:srgbClr val="000000"/>
              </a:solidFill>
              <a:latin typeface="DM Sans"/>
              <a:ea typeface="DM Sans"/>
              <a:cs typeface="DM Sans"/>
              <a:sym typeface="DM Sans"/>
            </a:endParaRPr>
          </a:p>
        </p:txBody>
      </p:sp>
      <p:sp>
        <p:nvSpPr>
          <p:cNvPr id="9" name="Google Shape;252;p13"/>
          <p:cNvSpPr txBox="1"/>
          <p:nvPr/>
        </p:nvSpPr>
        <p:spPr>
          <a:xfrm>
            <a:off x="9350795" y="1607338"/>
            <a:ext cx="1886400" cy="621451"/>
          </a:xfrm>
          <a:prstGeom prst="rect">
            <a:avLst/>
          </a:prstGeom>
          <a:solidFill>
            <a:schemeClr val="tx2">
              <a:lumMod val="20000"/>
              <a:lumOff val="80000"/>
            </a:schemeClr>
          </a:solidFill>
          <a:ln w="9525" cap="flat" cmpd="sng">
            <a:noFill/>
            <a:prstDash val="dot"/>
            <a:round/>
            <a:headEnd type="none" w="sm" len="sm"/>
            <a:tailEnd type="none" w="sm" len="sm"/>
          </a:ln>
        </p:spPr>
        <p:txBody>
          <a:bodyPr spcFirstLastPara="1" wrap="square" lIns="91200" tIns="48000" rIns="144000" bIns="48000" anchor="t" anchorCtr="0">
            <a:noAutofit/>
          </a:bodyPr>
          <a:lstStyle/>
          <a:p>
            <a:pPr algn="ctr" defTabSz="1219170">
              <a:lnSpc>
                <a:spcPct val="90000"/>
              </a:lnSpc>
              <a:buClr>
                <a:srgbClr val="000000"/>
              </a:buClr>
              <a:buSzPts val="2000"/>
              <a:defRPr/>
            </a:pPr>
            <a:endParaRPr lang="en-GB" sz="1467" b="1" dirty="0">
              <a:latin typeface="DM Sans"/>
              <a:ea typeface="DM Sans"/>
              <a:cs typeface="DM Sans"/>
              <a:sym typeface="DM Sans"/>
            </a:endParaRPr>
          </a:p>
          <a:p>
            <a:pPr algn="ctr" defTabSz="1219170">
              <a:lnSpc>
                <a:spcPct val="90000"/>
              </a:lnSpc>
              <a:buClr>
                <a:srgbClr val="000000"/>
              </a:buClr>
              <a:buSzPts val="2000"/>
              <a:defRPr/>
            </a:pPr>
            <a:r>
              <a:rPr lang="en-GB" sz="1467" b="1" dirty="0">
                <a:latin typeface="DM Sans"/>
                <a:ea typeface="DM Sans"/>
                <a:cs typeface="DM Sans"/>
                <a:sym typeface="DM Sans"/>
              </a:rPr>
              <a:t>Inclusion  </a:t>
            </a:r>
            <a:endParaRPr sz="1467" b="1" kern="0" dirty="0">
              <a:solidFill>
                <a:srgbClr val="000000"/>
              </a:solidFill>
              <a:latin typeface="DM Sans"/>
              <a:ea typeface="DM Sans"/>
              <a:cs typeface="DM Sans"/>
              <a:sym typeface="DM Sans"/>
            </a:endParaRPr>
          </a:p>
        </p:txBody>
      </p:sp>
      <p:sp>
        <p:nvSpPr>
          <p:cNvPr id="10" name="Google Shape;252;p13"/>
          <p:cNvSpPr txBox="1"/>
          <p:nvPr/>
        </p:nvSpPr>
        <p:spPr>
          <a:xfrm>
            <a:off x="7039216" y="1597218"/>
            <a:ext cx="1828133" cy="631571"/>
          </a:xfrm>
          <a:prstGeom prst="rect">
            <a:avLst/>
          </a:prstGeom>
          <a:solidFill>
            <a:schemeClr val="tx2">
              <a:lumMod val="20000"/>
              <a:lumOff val="80000"/>
            </a:schemeClr>
          </a:solidFill>
          <a:ln w="9525" cap="flat" cmpd="sng">
            <a:noFill/>
            <a:prstDash val="dot"/>
            <a:round/>
            <a:headEnd type="none" w="sm" len="sm"/>
            <a:tailEnd type="none" w="sm" len="sm"/>
          </a:ln>
        </p:spPr>
        <p:txBody>
          <a:bodyPr spcFirstLastPara="1" wrap="square" lIns="91200" tIns="48000" rIns="144000" bIns="48000" anchor="t" anchorCtr="0">
            <a:noAutofit/>
          </a:bodyPr>
          <a:lstStyle/>
          <a:p>
            <a:pPr algn="ctr" defTabSz="1219170">
              <a:lnSpc>
                <a:spcPct val="90000"/>
              </a:lnSpc>
              <a:buClr>
                <a:srgbClr val="000000"/>
              </a:buClr>
              <a:buSzPts val="2000"/>
              <a:defRPr/>
            </a:pPr>
            <a:endParaRPr lang="en-GB" sz="1467" b="1" dirty="0">
              <a:latin typeface="DM Sans"/>
              <a:ea typeface="DM Sans"/>
              <a:cs typeface="DM Sans"/>
              <a:sym typeface="DM Sans"/>
            </a:endParaRPr>
          </a:p>
          <a:p>
            <a:pPr algn="ctr" defTabSz="1219170">
              <a:lnSpc>
                <a:spcPct val="90000"/>
              </a:lnSpc>
              <a:buClr>
                <a:srgbClr val="000000"/>
              </a:buClr>
              <a:buSzPts val="2000"/>
              <a:defRPr/>
            </a:pPr>
            <a:r>
              <a:rPr lang="en-GB" sz="1467" b="1" dirty="0">
                <a:latin typeface="DM Sans"/>
                <a:ea typeface="DM Sans"/>
                <a:cs typeface="DM Sans"/>
                <a:sym typeface="DM Sans"/>
              </a:rPr>
              <a:t>Technology  </a:t>
            </a:r>
            <a:endParaRPr sz="1467" b="1" kern="0" dirty="0">
              <a:solidFill>
                <a:srgbClr val="000000"/>
              </a:solidFill>
              <a:latin typeface="DM Sans"/>
              <a:ea typeface="DM Sans"/>
              <a:cs typeface="DM Sans"/>
              <a:sym typeface="DM Sans"/>
            </a:endParaRPr>
          </a:p>
        </p:txBody>
      </p:sp>
      <p:sp>
        <p:nvSpPr>
          <p:cNvPr id="11" name="Google Shape;252;p13"/>
          <p:cNvSpPr txBox="1"/>
          <p:nvPr/>
        </p:nvSpPr>
        <p:spPr>
          <a:xfrm>
            <a:off x="2524972" y="1601426"/>
            <a:ext cx="1808800" cy="627363"/>
          </a:xfrm>
          <a:prstGeom prst="rect">
            <a:avLst/>
          </a:prstGeom>
          <a:solidFill>
            <a:schemeClr val="tx2">
              <a:lumMod val="20000"/>
              <a:lumOff val="80000"/>
            </a:schemeClr>
          </a:solidFill>
          <a:ln w="9525" cap="flat" cmpd="sng">
            <a:noFill/>
            <a:prstDash val="dot"/>
            <a:round/>
            <a:headEnd type="none" w="sm" len="sm"/>
            <a:tailEnd type="none" w="sm" len="sm"/>
          </a:ln>
        </p:spPr>
        <p:txBody>
          <a:bodyPr spcFirstLastPara="1" wrap="square" lIns="91200" tIns="48000" rIns="144000" bIns="48000" anchor="ctr" anchorCtr="0">
            <a:noAutofit/>
          </a:bodyPr>
          <a:lstStyle/>
          <a:p>
            <a:pPr algn="ctr" defTabSz="1219170">
              <a:lnSpc>
                <a:spcPct val="90000"/>
              </a:lnSpc>
              <a:buClr>
                <a:srgbClr val="000000"/>
              </a:buClr>
              <a:buSzPts val="2000"/>
              <a:defRPr/>
            </a:pPr>
            <a:r>
              <a:rPr lang="en-GB" sz="1467" b="1" dirty="0">
                <a:latin typeface="DM Sans"/>
                <a:ea typeface="DM Sans"/>
                <a:cs typeface="DM Sans"/>
                <a:sym typeface="DM Sans"/>
              </a:rPr>
              <a:t>Communication &amp; Collaboration </a:t>
            </a:r>
            <a:endParaRPr sz="1467" b="1" kern="0" dirty="0">
              <a:solidFill>
                <a:srgbClr val="000000"/>
              </a:solidFill>
              <a:latin typeface="DM Sans"/>
              <a:ea typeface="DM Sans"/>
              <a:cs typeface="DM Sans"/>
              <a:sym typeface="DM Sans"/>
            </a:endParaRPr>
          </a:p>
        </p:txBody>
      </p:sp>
      <p:sp>
        <p:nvSpPr>
          <p:cNvPr id="12" name="Google Shape;223;p12"/>
          <p:cNvSpPr txBox="1"/>
          <p:nvPr/>
        </p:nvSpPr>
        <p:spPr>
          <a:xfrm>
            <a:off x="2524972" y="2369240"/>
            <a:ext cx="1808800" cy="638942"/>
          </a:xfrm>
          <a:prstGeom prst="rect">
            <a:avLst/>
          </a:prstGeom>
          <a:solidFill>
            <a:schemeClr val="accent1">
              <a:lumMod val="60000"/>
              <a:lumOff val="40000"/>
            </a:schemeClr>
          </a:solidFill>
          <a:ln w="9525" cap="flat" cmpd="thinThick">
            <a:solidFill>
              <a:srgbClr val="F0CDB4"/>
            </a:solidFill>
            <a:prstDash val="solid"/>
            <a:round/>
            <a:headEnd type="none" w="sm" len="sm"/>
            <a:tailEnd type="none" w="sm" len="sm"/>
          </a:ln>
          <a:effectLst>
            <a:outerShdw blurRad="28575" dist="19050" dir="1920000" algn="bl" rotWithShape="0">
              <a:srgbClr val="000000">
                <a:alpha val="30000"/>
              </a:srgbClr>
            </a:outerShdw>
          </a:effectLst>
        </p:spPr>
        <p:txBody>
          <a:bodyPr spcFirstLastPara="1" wrap="square" lIns="240000" tIns="0" rIns="48000" bIns="0" anchor="ctr" anchorCtr="0">
            <a:noAutofit/>
          </a:bodyPr>
          <a:lstStyle/>
          <a:p>
            <a:pPr defTabSz="1219170">
              <a:lnSpc>
                <a:spcPct val="80000"/>
              </a:lnSpc>
              <a:buClr>
                <a:srgbClr val="000000"/>
              </a:buClr>
              <a:buSzPts val="900"/>
              <a:defRPr/>
            </a:pPr>
            <a:r>
              <a:rPr lang="en-GB" sz="1000" kern="0" dirty="0">
                <a:solidFill>
                  <a:srgbClr val="FFFFFF"/>
                </a:solidFill>
                <a:latin typeface="Open Sans"/>
                <a:ea typeface="Open Sans"/>
                <a:cs typeface="Open Sans"/>
                <a:sym typeface="Open Sans"/>
              </a:rPr>
              <a:t>We get together as a team every [day] in/via [location/modality]</a:t>
            </a:r>
            <a:endParaRPr sz="1000" kern="0" dirty="0">
              <a:solidFill>
                <a:srgbClr val="FFFFFF"/>
              </a:solidFill>
              <a:latin typeface="Open Sans"/>
              <a:ea typeface="Open Sans"/>
              <a:cs typeface="Open Sans"/>
              <a:sym typeface="Open Sans"/>
            </a:endParaRPr>
          </a:p>
        </p:txBody>
      </p:sp>
      <p:sp>
        <p:nvSpPr>
          <p:cNvPr id="13" name="Google Shape;240;p12">
            <a:extLst>
              <a:ext uri="{FF2B5EF4-FFF2-40B4-BE49-F238E27FC236}">
                <a16:creationId xmlns:a16="http://schemas.microsoft.com/office/drawing/2014/main" id="{2014E6F1-083A-45EE-8ACD-CB2674784E47}"/>
              </a:ext>
            </a:extLst>
          </p:cNvPr>
          <p:cNvSpPr txBox="1"/>
          <p:nvPr/>
        </p:nvSpPr>
        <p:spPr>
          <a:xfrm>
            <a:off x="2507846" y="3166274"/>
            <a:ext cx="1808800" cy="680025"/>
          </a:xfrm>
          <a:prstGeom prst="rect">
            <a:avLst/>
          </a:prstGeom>
          <a:solidFill>
            <a:schemeClr val="accent1">
              <a:lumMod val="60000"/>
              <a:lumOff val="40000"/>
            </a:schemeClr>
          </a:solidFill>
          <a:ln>
            <a:noFill/>
          </a:ln>
          <a:effectLst>
            <a:outerShdw blurRad="28575" dist="19050" dir="1920000" algn="bl" rotWithShape="0">
              <a:srgbClr val="000000">
                <a:alpha val="30000"/>
              </a:srgbClr>
            </a:outerShdw>
          </a:effectLst>
        </p:spPr>
        <p:txBody>
          <a:bodyPr spcFirstLastPara="1" wrap="square" lIns="240000" tIns="0" rIns="48000" bIns="0" anchor="ctr" anchorCtr="0">
            <a:noAutofit/>
          </a:bodyPr>
          <a:lstStyle/>
          <a:p>
            <a:pPr defTabSz="1219170">
              <a:lnSpc>
                <a:spcPct val="80000"/>
              </a:lnSpc>
              <a:buClr>
                <a:srgbClr val="000000"/>
              </a:buClr>
              <a:buSzPts val="900"/>
              <a:defRPr/>
            </a:pPr>
            <a:r>
              <a:rPr lang="en-GB" sz="1000" kern="0" dirty="0">
                <a:solidFill>
                  <a:srgbClr val="FFFFFF"/>
                </a:solidFill>
                <a:latin typeface="Open Sans"/>
                <a:ea typeface="Open Sans"/>
                <a:cs typeface="Open Sans"/>
                <a:sym typeface="Open Sans"/>
              </a:rPr>
              <a:t>We will have a F2F team get together / activity every [when] </a:t>
            </a:r>
            <a:endParaRPr sz="1000" kern="0" dirty="0">
              <a:solidFill>
                <a:srgbClr val="FFFFFF"/>
              </a:solidFill>
              <a:latin typeface="Open Sans"/>
              <a:ea typeface="Open Sans"/>
              <a:cs typeface="Open Sans"/>
              <a:sym typeface="Open Sans"/>
            </a:endParaRPr>
          </a:p>
        </p:txBody>
      </p:sp>
      <p:sp>
        <p:nvSpPr>
          <p:cNvPr id="14" name="Google Shape;222;p12"/>
          <p:cNvSpPr txBox="1"/>
          <p:nvPr/>
        </p:nvSpPr>
        <p:spPr>
          <a:xfrm>
            <a:off x="7044049" y="2425468"/>
            <a:ext cx="1808801" cy="586000"/>
          </a:xfrm>
          <a:prstGeom prst="rect">
            <a:avLst/>
          </a:prstGeom>
          <a:solidFill>
            <a:schemeClr val="tx2">
              <a:lumMod val="60000"/>
              <a:lumOff val="40000"/>
            </a:schemeClr>
          </a:solidFill>
          <a:ln w="9525" cap="flat" cmpd="thinThick">
            <a:solidFill>
              <a:srgbClr val="F0CDB4"/>
            </a:solidFill>
            <a:prstDash val="solid"/>
            <a:round/>
            <a:headEnd type="none" w="sm" len="sm"/>
            <a:tailEnd type="none" w="sm" len="sm"/>
          </a:ln>
          <a:effectLst>
            <a:outerShdw blurRad="28575" dist="19050" dir="1920000" algn="bl" rotWithShape="0">
              <a:srgbClr val="000000">
                <a:alpha val="30000"/>
              </a:srgbClr>
            </a:outerShdw>
          </a:effectLst>
        </p:spPr>
        <p:txBody>
          <a:bodyPr spcFirstLastPara="1" wrap="square" lIns="240000" tIns="0" rIns="48000" bIns="0" anchor="ctr" anchorCtr="0">
            <a:noAutofit/>
          </a:bodyPr>
          <a:lstStyle/>
          <a:p>
            <a:pPr defTabSz="1219170">
              <a:lnSpc>
                <a:spcPct val="80000"/>
              </a:lnSpc>
              <a:buClr>
                <a:srgbClr val="000000"/>
              </a:buClr>
              <a:buSzPts val="900"/>
              <a:defRPr/>
            </a:pPr>
            <a:r>
              <a:rPr lang="en-GB" sz="1000" kern="0" dirty="0">
                <a:solidFill>
                  <a:srgbClr val="FFFFFF"/>
                </a:solidFill>
                <a:latin typeface="Open Sans"/>
                <a:ea typeface="Open Sans"/>
                <a:cs typeface="Open Sans"/>
                <a:sym typeface="Open Sans"/>
              </a:rPr>
              <a:t>We use technology to keep our work processes visible, by [info]</a:t>
            </a:r>
            <a:endParaRPr sz="1000" kern="0" dirty="0">
              <a:solidFill>
                <a:srgbClr val="FFFFFF"/>
              </a:solidFill>
              <a:latin typeface="Open Sans"/>
              <a:ea typeface="Open Sans"/>
              <a:cs typeface="Open Sans"/>
              <a:sym typeface="Open Sans"/>
            </a:endParaRPr>
          </a:p>
        </p:txBody>
      </p:sp>
      <p:sp>
        <p:nvSpPr>
          <p:cNvPr id="15" name="Google Shape;224;p12">
            <a:extLst>
              <a:ext uri="{FF2B5EF4-FFF2-40B4-BE49-F238E27FC236}">
                <a16:creationId xmlns:a16="http://schemas.microsoft.com/office/drawing/2014/main" id="{79F63B50-AB12-43CB-8A97-482AFCD030D1}"/>
              </a:ext>
            </a:extLst>
          </p:cNvPr>
          <p:cNvSpPr txBox="1"/>
          <p:nvPr/>
        </p:nvSpPr>
        <p:spPr>
          <a:xfrm>
            <a:off x="7048883" y="3118736"/>
            <a:ext cx="1808800" cy="586000"/>
          </a:xfrm>
          <a:prstGeom prst="rect">
            <a:avLst/>
          </a:prstGeom>
          <a:solidFill>
            <a:schemeClr val="tx2">
              <a:lumMod val="60000"/>
              <a:lumOff val="40000"/>
            </a:schemeClr>
          </a:solidFill>
          <a:ln w="9525" cap="flat" cmpd="thinThick">
            <a:solidFill>
              <a:srgbClr val="F0CDB4"/>
            </a:solidFill>
            <a:prstDash val="solid"/>
            <a:round/>
            <a:headEnd type="none" w="sm" len="sm"/>
            <a:tailEnd type="none" w="sm" len="sm"/>
          </a:ln>
          <a:effectLst>
            <a:outerShdw blurRad="28575" dist="19050" dir="1920000" algn="bl" rotWithShape="0">
              <a:srgbClr val="000000">
                <a:alpha val="30000"/>
              </a:srgbClr>
            </a:outerShdw>
          </a:effectLst>
        </p:spPr>
        <p:txBody>
          <a:bodyPr spcFirstLastPara="1" wrap="square" lIns="240000" tIns="0" rIns="48000" bIns="0" anchor="ctr" anchorCtr="0">
            <a:noAutofit/>
          </a:bodyPr>
          <a:lstStyle/>
          <a:p>
            <a:pPr defTabSz="1219170">
              <a:lnSpc>
                <a:spcPct val="80000"/>
              </a:lnSpc>
              <a:buClr>
                <a:srgbClr val="000000"/>
              </a:buClr>
              <a:buSzPts val="900"/>
              <a:defRPr/>
            </a:pPr>
            <a:r>
              <a:rPr lang="en-GB" sz="1000" kern="0" dirty="0">
                <a:solidFill>
                  <a:srgbClr val="FFFFFF"/>
                </a:solidFill>
                <a:latin typeface="Open Sans"/>
                <a:ea typeface="Open Sans"/>
                <a:cs typeface="Open Sans"/>
                <a:sym typeface="Open Sans"/>
              </a:rPr>
              <a:t>We make our calendars visible to the rest of the team. </a:t>
            </a:r>
            <a:endParaRPr sz="1000" kern="0" dirty="0">
              <a:solidFill>
                <a:srgbClr val="FFFFFF"/>
              </a:solidFill>
              <a:latin typeface="Open Sans"/>
              <a:ea typeface="Open Sans"/>
              <a:cs typeface="Open Sans"/>
              <a:sym typeface="Open Sans"/>
            </a:endParaRPr>
          </a:p>
        </p:txBody>
      </p:sp>
      <p:sp>
        <p:nvSpPr>
          <p:cNvPr id="16" name="Google Shape;241;p12">
            <a:extLst>
              <a:ext uri="{FF2B5EF4-FFF2-40B4-BE49-F238E27FC236}">
                <a16:creationId xmlns:a16="http://schemas.microsoft.com/office/drawing/2014/main" id="{03EBA6A7-D24B-4138-9B24-43D208D91EEB}"/>
              </a:ext>
            </a:extLst>
          </p:cNvPr>
          <p:cNvSpPr txBox="1"/>
          <p:nvPr/>
        </p:nvSpPr>
        <p:spPr>
          <a:xfrm>
            <a:off x="2500454" y="3963116"/>
            <a:ext cx="1808800" cy="586000"/>
          </a:xfrm>
          <a:prstGeom prst="rect">
            <a:avLst/>
          </a:prstGeom>
          <a:solidFill>
            <a:schemeClr val="accent1">
              <a:lumMod val="60000"/>
              <a:lumOff val="40000"/>
            </a:schemeClr>
          </a:solidFill>
          <a:ln>
            <a:noFill/>
          </a:ln>
          <a:effectLst>
            <a:outerShdw blurRad="28575" dist="19050" dir="1920000" algn="bl" rotWithShape="0">
              <a:srgbClr val="000000">
                <a:alpha val="30000"/>
              </a:srgbClr>
            </a:outerShdw>
          </a:effectLst>
        </p:spPr>
        <p:txBody>
          <a:bodyPr spcFirstLastPara="1" wrap="square" lIns="240000" tIns="0" rIns="48000" bIns="0" anchor="ctr" anchorCtr="0">
            <a:noAutofit/>
          </a:bodyPr>
          <a:lstStyle/>
          <a:p>
            <a:pPr defTabSz="1219170">
              <a:lnSpc>
                <a:spcPct val="80000"/>
              </a:lnSpc>
              <a:buClr>
                <a:srgbClr val="000000"/>
              </a:buClr>
              <a:buSzPts val="900"/>
              <a:defRPr/>
            </a:pPr>
            <a:r>
              <a:rPr lang="en-GB" sz="1000" kern="0" dirty="0">
                <a:solidFill>
                  <a:srgbClr val="FFFFFF"/>
                </a:solidFill>
                <a:latin typeface="Open Sans"/>
                <a:ea typeface="Open Sans"/>
                <a:cs typeface="Open Sans"/>
                <a:sym typeface="Open Sans"/>
              </a:rPr>
              <a:t>Colleagues can join meetings for part of them when better use of their time</a:t>
            </a:r>
            <a:endParaRPr sz="1000" kern="0" dirty="0">
              <a:solidFill>
                <a:srgbClr val="FFFFFF"/>
              </a:solidFill>
              <a:latin typeface="Open Sans"/>
              <a:ea typeface="Open Sans"/>
              <a:cs typeface="Open Sans"/>
              <a:sym typeface="Open Sans"/>
            </a:endParaRPr>
          </a:p>
        </p:txBody>
      </p:sp>
      <p:sp>
        <p:nvSpPr>
          <p:cNvPr id="17" name="Google Shape;224;p12">
            <a:extLst>
              <a:ext uri="{FF2B5EF4-FFF2-40B4-BE49-F238E27FC236}">
                <a16:creationId xmlns:a16="http://schemas.microsoft.com/office/drawing/2014/main" id="{9FE0DFAE-92FC-45A1-B1EB-26F82F61BF42}"/>
              </a:ext>
            </a:extLst>
          </p:cNvPr>
          <p:cNvSpPr txBox="1"/>
          <p:nvPr/>
        </p:nvSpPr>
        <p:spPr>
          <a:xfrm>
            <a:off x="380643" y="2359465"/>
            <a:ext cx="1886400" cy="629348"/>
          </a:xfrm>
          <a:prstGeom prst="rect">
            <a:avLst/>
          </a:prstGeom>
          <a:solidFill>
            <a:schemeClr val="accent2">
              <a:lumMod val="60000"/>
              <a:lumOff val="40000"/>
            </a:schemeClr>
          </a:solidFill>
          <a:ln w="9525" cap="flat" cmpd="thinThick">
            <a:noFill/>
            <a:prstDash val="solid"/>
            <a:round/>
            <a:headEnd type="none" w="sm" len="sm"/>
            <a:tailEnd type="none" w="sm" len="sm"/>
          </a:ln>
          <a:effectLst>
            <a:outerShdw blurRad="28575" dist="19050" dir="1920000" algn="bl" rotWithShape="0">
              <a:srgbClr val="000000">
                <a:alpha val="30000"/>
              </a:srgbClr>
            </a:outerShdw>
          </a:effectLst>
        </p:spPr>
        <p:txBody>
          <a:bodyPr spcFirstLastPara="1" wrap="square" lIns="240000" tIns="0" rIns="48000" bIns="0" anchor="ctr" anchorCtr="0">
            <a:noAutofit/>
          </a:bodyPr>
          <a:lstStyle/>
          <a:p>
            <a:pPr defTabSz="1219170">
              <a:lnSpc>
                <a:spcPct val="80000"/>
              </a:lnSpc>
              <a:buClr>
                <a:srgbClr val="000000"/>
              </a:buClr>
              <a:buSzPts val="900"/>
              <a:defRPr/>
            </a:pPr>
            <a:r>
              <a:rPr lang="en-GB" sz="1000" kern="0" dirty="0">
                <a:solidFill>
                  <a:srgbClr val="FFFFFF"/>
                </a:solidFill>
                <a:latin typeface="Open Sans"/>
                <a:ea typeface="Open Sans"/>
                <a:cs typeface="Open Sans"/>
                <a:sym typeface="Open Sans"/>
              </a:rPr>
              <a:t>It’s okay to schedule blocks of time for focus/breaks/no meetings. </a:t>
            </a:r>
            <a:endParaRPr sz="1000" kern="0" dirty="0">
              <a:solidFill>
                <a:srgbClr val="FFFFFF"/>
              </a:solidFill>
              <a:latin typeface="Open Sans"/>
              <a:ea typeface="Open Sans"/>
              <a:cs typeface="Open Sans"/>
              <a:sym typeface="Open Sans"/>
            </a:endParaRPr>
          </a:p>
        </p:txBody>
      </p:sp>
      <p:sp>
        <p:nvSpPr>
          <p:cNvPr id="18" name="Google Shape;244;p12"/>
          <p:cNvSpPr txBox="1"/>
          <p:nvPr/>
        </p:nvSpPr>
        <p:spPr>
          <a:xfrm>
            <a:off x="4758951" y="3156556"/>
            <a:ext cx="1886400" cy="755892"/>
          </a:xfrm>
          <a:prstGeom prst="rect">
            <a:avLst/>
          </a:prstGeom>
          <a:solidFill>
            <a:srgbClr val="30C093"/>
          </a:solidFill>
          <a:ln w="9525" cap="flat" cmpd="thinThick">
            <a:solidFill>
              <a:srgbClr val="F0CDB4"/>
            </a:solidFill>
            <a:prstDash val="solid"/>
            <a:round/>
            <a:headEnd type="none" w="sm" len="sm"/>
            <a:tailEnd type="none" w="sm" len="sm"/>
          </a:ln>
          <a:effectLst>
            <a:outerShdw blurRad="28575" dist="19050" dir="1920000" algn="bl" rotWithShape="0">
              <a:srgbClr val="000000">
                <a:alpha val="30000"/>
              </a:srgbClr>
            </a:outerShdw>
          </a:effectLst>
        </p:spPr>
        <p:txBody>
          <a:bodyPr spcFirstLastPara="1" wrap="square" lIns="240000" tIns="0" rIns="48000" bIns="0" anchor="ctr" anchorCtr="0">
            <a:noAutofit/>
          </a:bodyPr>
          <a:lstStyle/>
          <a:p>
            <a:pPr defTabSz="1219170">
              <a:lnSpc>
                <a:spcPct val="80000"/>
              </a:lnSpc>
              <a:buClr>
                <a:srgbClr val="000000"/>
              </a:buClr>
              <a:buSzPts val="900"/>
              <a:defRPr/>
            </a:pPr>
            <a:r>
              <a:rPr lang="en-GB" sz="1000" kern="0" dirty="0">
                <a:solidFill>
                  <a:srgbClr val="FFFFFF"/>
                </a:solidFill>
                <a:latin typeface="Open Sans"/>
                <a:ea typeface="Open Sans"/>
                <a:cs typeface="Open Sans"/>
                <a:sym typeface="Open Sans"/>
              </a:rPr>
              <a:t>New people to our team will have a buddy in our team to help them network and to support  them with quick questions. </a:t>
            </a:r>
            <a:endParaRPr sz="1000" kern="0" dirty="0">
              <a:solidFill>
                <a:srgbClr val="FFFFFF"/>
              </a:solidFill>
              <a:latin typeface="Open Sans"/>
              <a:ea typeface="Open Sans"/>
              <a:cs typeface="Open Sans"/>
              <a:sym typeface="Open Sans"/>
            </a:endParaRPr>
          </a:p>
        </p:txBody>
      </p:sp>
      <p:sp>
        <p:nvSpPr>
          <p:cNvPr id="19" name="Google Shape;232;p12"/>
          <p:cNvSpPr txBox="1"/>
          <p:nvPr/>
        </p:nvSpPr>
        <p:spPr>
          <a:xfrm>
            <a:off x="4776077" y="2392868"/>
            <a:ext cx="1886400" cy="652572"/>
          </a:xfrm>
          <a:prstGeom prst="rect">
            <a:avLst/>
          </a:prstGeom>
          <a:solidFill>
            <a:srgbClr val="30C093"/>
          </a:solidFill>
          <a:ln>
            <a:noFill/>
          </a:ln>
          <a:effectLst>
            <a:outerShdw blurRad="28575" dist="19050" dir="1920000" algn="bl" rotWithShape="0">
              <a:srgbClr val="000000">
                <a:alpha val="30000"/>
              </a:srgbClr>
            </a:outerShdw>
          </a:effectLst>
        </p:spPr>
        <p:txBody>
          <a:bodyPr spcFirstLastPara="1" wrap="square" lIns="240000" tIns="0" rIns="48000" bIns="0" anchor="ctr" anchorCtr="0">
            <a:noAutofit/>
          </a:bodyPr>
          <a:lstStyle/>
          <a:p>
            <a:pPr defTabSz="1219170">
              <a:lnSpc>
                <a:spcPct val="80000"/>
              </a:lnSpc>
              <a:buClr>
                <a:srgbClr val="000000"/>
              </a:buClr>
              <a:buSzPts val="900"/>
              <a:defRPr/>
            </a:pPr>
            <a:r>
              <a:rPr lang="en-GB" sz="1000" kern="0" dirty="0">
                <a:solidFill>
                  <a:srgbClr val="FFFFFF"/>
                </a:solidFill>
                <a:latin typeface="Open Sans"/>
                <a:ea typeface="Open Sans"/>
                <a:cs typeface="Open Sans"/>
                <a:sym typeface="Open Sans"/>
              </a:rPr>
              <a:t>We will share what we are working on and what our priorities are.</a:t>
            </a:r>
            <a:endParaRPr sz="1000" kern="0" dirty="0">
              <a:solidFill>
                <a:srgbClr val="FFFFFF"/>
              </a:solidFill>
              <a:latin typeface="Open Sans"/>
              <a:ea typeface="Open Sans"/>
              <a:cs typeface="Open Sans"/>
              <a:sym typeface="Open Sans"/>
            </a:endParaRPr>
          </a:p>
        </p:txBody>
      </p:sp>
      <p:sp>
        <p:nvSpPr>
          <p:cNvPr id="20" name="Google Shape;240;p12">
            <a:extLst>
              <a:ext uri="{FF2B5EF4-FFF2-40B4-BE49-F238E27FC236}">
                <a16:creationId xmlns:a16="http://schemas.microsoft.com/office/drawing/2014/main" id="{6BC95059-E9A2-41C0-AA8F-87D11EB597C2}"/>
              </a:ext>
            </a:extLst>
          </p:cNvPr>
          <p:cNvSpPr txBox="1"/>
          <p:nvPr/>
        </p:nvSpPr>
        <p:spPr>
          <a:xfrm>
            <a:off x="2500454" y="4636828"/>
            <a:ext cx="1808800" cy="688215"/>
          </a:xfrm>
          <a:prstGeom prst="rect">
            <a:avLst/>
          </a:prstGeom>
          <a:solidFill>
            <a:schemeClr val="accent1">
              <a:lumMod val="60000"/>
              <a:lumOff val="40000"/>
            </a:schemeClr>
          </a:solidFill>
          <a:ln>
            <a:noFill/>
          </a:ln>
          <a:effectLst>
            <a:outerShdw blurRad="28575" dist="19050" dir="1920000" algn="bl" rotWithShape="0">
              <a:srgbClr val="000000">
                <a:alpha val="30000"/>
              </a:srgbClr>
            </a:outerShdw>
          </a:effectLst>
        </p:spPr>
        <p:txBody>
          <a:bodyPr spcFirstLastPara="1" wrap="square" lIns="240000" tIns="0" rIns="48000" bIns="0" anchor="ctr" anchorCtr="0">
            <a:noAutofit/>
          </a:bodyPr>
          <a:lstStyle/>
          <a:p>
            <a:pPr defTabSz="1219170">
              <a:lnSpc>
                <a:spcPct val="80000"/>
              </a:lnSpc>
              <a:buClr>
                <a:srgbClr val="000000"/>
              </a:buClr>
              <a:buSzPts val="900"/>
              <a:defRPr/>
            </a:pPr>
            <a:r>
              <a:rPr lang="en-GB" sz="1000" kern="0" dirty="0">
                <a:solidFill>
                  <a:srgbClr val="FFFFFF"/>
                </a:solidFill>
                <a:latin typeface="Open Sans"/>
                <a:ea typeface="Open Sans"/>
                <a:cs typeface="Open Sans"/>
                <a:sym typeface="Open Sans"/>
              </a:rPr>
              <a:t>We review our meetings: are they required, and how are they most productive (F”F/virtual/blended)?</a:t>
            </a:r>
            <a:endParaRPr sz="1000" kern="0" dirty="0">
              <a:solidFill>
                <a:srgbClr val="FFFFFF"/>
              </a:solidFill>
              <a:latin typeface="Open Sans"/>
              <a:ea typeface="Open Sans"/>
              <a:cs typeface="Open Sans"/>
              <a:sym typeface="Open Sans"/>
            </a:endParaRPr>
          </a:p>
        </p:txBody>
      </p:sp>
      <p:sp>
        <p:nvSpPr>
          <p:cNvPr id="21" name="Google Shape;243;p12"/>
          <p:cNvSpPr txBox="1"/>
          <p:nvPr/>
        </p:nvSpPr>
        <p:spPr>
          <a:xfrm>
            <a:off x="2500454" y="5466837"/>
            <a:ext cx="1808800" cy="395403"/>
          </a:xfrm>
          <a:prstGeom prst="rect">
            <a:avLst/>
          </a:prstGeom>
          <a:solidFill>
            <a:schemeClr val="accent1">
              <a:lumMod val="60000"/>
              <a:lumOff val="40000"/>
            </a:schemeClr>
          </a:solidFill>
          <a:ln w="9525" cap="flat" cmpd="thinThick">
            <a:solidFill>
              <a:srgbClr val="F0CDB4"/>
            </a:solidFill>
            <a:prstDash val="solid"/>
            <a:round/>
            <a:headEnd type="none" w="sm" len="sm"/>
            <a:tailEnd type="none" w="sm" len="sm"/>
          </a:ln>
          <a:effectLst>
            <a:outerShdw blurRad="28575" dist="19050" dir="1920000" algn="bl" rotWithShape="0">
              <a:srgbClr val="000000">
                <a:alpha val="30000"/>
              </a:srgbClr>
            </a:outerShdw>
          </a:effectLst>
        </p:spPr>
        <p:txBody>
          <a:bodyPr spcFirstLastPara="1" wrap="square" lIns="240000" tIns="0" rIns="48000" bIns="0" anchor="ctr" anchorCtr="0">
            <a:noAutofit/>
          </a:bodyPr>
          <a:lstStyle/>
          <a:p>
            <a:pPr defTabSz="1219170">
              <a:lnSpc>
                <a:spcPct val="80000"/>
              </a:lnSpc>
              <a:buClr>
                <a:srgbClr val="000000"/>
              </a:buClr>
              <a:buSzPts val="900"/>
              <a:defRPr/>
            </a:pPr>
            <a:r>
              <a:rPr lang="en-GB" sz="1000" kern="0" dirty="0">
                <a:solidFill>
                  <a:srgbClr val="FFFFFF"/>
                </a:solidFill>
                <a:latin typeface="Open Sans"/>
                <a:ea typeface="Open Sans"/>
                <a:cs typeface="Open Sans"/>
                <a:sym typeface="Open Sans"/>
              </a:rPr>
              <a:t>We work F2F on campus when……</a:t>
            </a:r>
            <a:endParaRPr sz="1000" kern="0" dirty="0">
              <a:solidFill>
                <a:srgbClr val="FFFFFF"/>
              </a:solidFill>
              <a:latin typeface="Open Sans"/>
              <a:ea typeface="Open Sans"/>
              <a:cs typeface="Open Sans"/>
              <a:sym typeface="Open Sans"/>
            </a:endParaRPr>
          </a:p>
        </p:txBody>
      </p:sp>
      <p:sp>
        <p:nvSpPr>
          <p:cNvPr id="22" name="Google Shape;224;p12">
            <a:extLst>
              <a:ext uri="{FF2B5EF4-FFF2-40B4-BE49-F238E27FC236}">
                <a16:creationId xmlns:a16="http://schemas.microsoft.com/office/drawing/2014/main" id="{9FE0DFAE-92FC-45A1-B1EB-26F82F61BF42}"/>
              </a:ext>
            </a:extLst>
          </p:cNvPr>
          <p:cNvSpPr txBox="1"/>
          <p:nvPr/>
        </p:nvSpPr>
        <p:spPr>
          <a:xfrm>
            <a:off x="4776077" y="4021627"/>
            <a:ext cx="1886400" cy="481118"/>
          </a:xfrm>
          <a:prstGeom prst="rect">
            <a:avLst/>
          </a:prstGeom>
          <a:solidFill>
            <a:srgbClr val="30C093"/>
          </a:solidFill>
          <a:ln w="9525" cap="flat" cmpd="thinThick">
            <a:solidFill>
              <a:srgbClr val="F0CDB4"/>
            </a:solidFill>
            <a:prstDash val="solid"/>
            <a:round/>
            <a:headEnd type="none" w="sm" len="sm"/>
            <a:tailEnd type="none" w="sm" len="sm"/>
          </a:ln>
          <a:effectLst>
            <a:outerShdw blurRad="28575" dist="19050" dir="1920000" algn="bl" rotWithShape="0">
              <a:srgbClr val="000000">
                <a:alpha val="30000"/>
              </a:srgbClr>
            </a:outerShdw>
          </a:effectLst>
        </p:spPr>
        <p:txBody>
          <a:bodyPr spcFirstLastPara="1" wrap="square" lIns="240000" tIns="0" rIns="48000" bIns="0" anchor="ctr" anchorCtr="0">
            <a:noAutofit/>
          </a:bodyPr>
          <a:lstStyle/>
          <a:p>
            <a:pPr defTabSz="1219170">
              <a:lnSpc>
                <a:spcPct val="80000"/>
              </a:lnSpc>
              <a:buClr>
                <a:srgbClr val="000000"/>
              </a:buClr>
              <a:buSzPts val="900"/>
              <a:defRPr/>
            </a:pPr>
            <a:r>
              <a:rPr lang="en-GB" sz="1000" kern="0" dirty="0">
                <a:solidFill>
                  <a:srgbClr val="FFFFFF"/>
                </a:solidFill>
                <a:latin typeface="Open Sans"/>
                <a:ea typeface="Open Sans"/>
                <a:cs typeface="Open Sans"/>
                <a:sym typeface="Open Sans"/>
              </a:rPr>
              <a:t>We will </a:t>
            </a:r>
            <a:r>
              <a:rPr lang="en-GB" sz="1000" kern="0" dirty="0" smtClean="0">
                <a:solidFill>
                  <a:srgbClr val="FFFFFF"/>
                </a:solidFill>
                <a:latin typeface="Open Sans"/>
                <a:ea typeface="Open Sans"/>
                <a:cs typeface="Open Sans"/>
                <a:sym typeface="Open Sans"/>
              </a:rPr>
              <a:t>undertake the [XX] category of hybrid work. </a:t>
            </a:r>
            <a:endParaRPr sz="1000" kern="0" dirty="0">
              <a:solidFill>
                <a:srgbClr val="FFFFFF"/>
              </a:solidFill>
              <a:latin typeface="Open Sans"/>
              <a:ea typeface="Open Sans"/>
              <a:cs typeface="Open Sans"/>
              <a:sym typeface="Open Sans"/>
            </a:endParaRPr>
          </a:p>
        </p:txBody>
      </p:sp>
      <p:sp>
        <p:nvSpPr>
          <p:cNvPr id="23" name="Google Shape;224;p12">
            <a:extLst>
              <a:ext uri="{FF2B5EF4-FFF2-40B4-BE49-F238E27FC236}">
                <a16:creationId xmlns:a16="http://schemas.microsoft.com/office/drawing/2014/main" id="{9FE0DFAE-92FC-45A1-B1EB-26F82F61BF42}"/>
              </a:ext>
            </a:extLst>
          </p:cNvPr>
          <p:cNvSpPr txBox="1"/>
          <p:nvPr/>
        </p:nvSpPr>
        <p:spPr>
          <a:xfrm>
            <a:off x="4776077" y="4604311"/>
            <a:ext cx="1886400" cy="535278"/>
          </a:xfrm>
          <a:prstGeom prst="rect">
            <a:avLst/>
          </a:prstGeom>
          <a:solidFill>
            <a:srgbClr val="30C093"/>
          </a:solidFill>
          <a:ln w="9525" cap="flat" cmpd="thinThick">
            <a:solidFill>
              <a:srgbClr val="F0CDB4"/>
            </a:solidFill>
            <a:prstDash val="solid"/>
            <a:round/>
            <a:headEnd type="none" w="sm" len="sm"/>
            <a:tailEnd type="none" w="sm" len="sm"/>
          </a:ln>
          <a:effectLst>
            <a:outerShdw blurRad="28575" dist="19050" dir="1920000" algn="bl" rotWithShape="0">
              <a:srgbClr val="000000">
                <a:alpha val="30000"/>
              </a:srgbClr>
            </a:outerShdw>
          </a:effectLst>
        </p:spPr>
        <p:txBody>
          <a:bodyPr spcFirstLastPara="1" wrap="square" lIns="240000" tIns="0" rIns="48000" bIns="0" anchor="ctr" anchorCtr="0">
            <a:noAutofit/>
          </a:bodyPr>
          <a:lstStyle/>
          <a:p>
            <a:pPr defTabSz="1219170">
              <a:lnSpc>
                <a:spcPct val="80000"/>
              </a:lnSpc>
              <a:buClr>
                <a:srgbClr val="000000"/>
              </a:buClr>
              <a:buSzPts val="900"/>
              <a:defRPr/>
            </a:pPr>
            <a:r>
              <a:rPr lang="en-GB" sz="1000" kern="0" dirty="0">
                <a:solidFill>
                  <a:srgbClr val="FFFFFF"/>
                </a:solidFill>
                <a:latin typeface="Open Sans"/>
                <a:ea typeface="Open Sans"/>
                <a:cs typeface="Open Sans"/>
                <a:sym typeface="Open Sans"/>
              </a:rPr>
              <a:t>We don’t have meetings between [time and time]</a:t>
            </a:r>
            <a:endParaRPr sz="1000" kern="0" dirty="0">
              <a:solidFill>
                <a:srgbClr val="FFFFFF"/>
              </a:solidFill>
              <a:latin typeface="Open Sans"/>
              <a:ea typeface="Open Sans"/>
              <a:cs typeface="Open Sans"/>
              <a:sym typeface="Open Sans"/>
            </a:endParaRPr>
          </a:p>
        </p:txBody>
      </p:sp>
      <p:sp>
        <p:nvSpPr>
          <p:cNvPr id="24" name="Google Shape;241;p12">
            <a:extLst>
              <a:ext uri="{FF2B5EF4-FFF2-40B4-BE49-F238E27FC236}">
                <a16:creationId xmlns:a16="http://schemas.microsoft.com/office/drawing/2014/main" id="{DB889860-E51C-4430-817C-26389A5B74BD}"/>
              </a:ext>
            </a:extLst>
          </p:cNvPr>
          <p:cNvSpPr txBox="1"/>
          <p:nvPr/>
        </p:nvSpPr>
        <p:spPr>
          <a:xfrm>
            <a:off x="7048883" y="5474713"/>
            <a:ext cx="1818466" cy="917848"/>
          </a:xfrm>
          <a:prstGeom prst="rect">
            <a:avLst/>
          </a:prstGeom>
          <a:solidFill>
            <a:schemeClr val="tx2">
              <a:lumMod val="60000"/>
              <a:lumOff val="40000"/>
            </a:schemeClr>
          </a:solidFill>
          <a:ln>
            <a:noFill/>
          </a:ln>
          <a:effectLst>
            <a:outerShdw blurRad="28575" dist="19050" dir="1920000" algn="bl" rotWithShape="0">
              <a:srgbClr val="000000">
                <a:alpha val="30000"/>
              </a:srgbClr>
            </a:outerShdw>
          </a:effectLst>
        </p:spPr>
        <p:txBody>
          <a:bodyPr spcFirstLastPara="1" wrap="square" lIns="240000" tIns="0" rIns="48000" bIns="0" anchor="ctr" anchorCtr="0">
            <a:noAutofit/>
          </a:bodyPr>
          <a:lstStyle/>
          <a:p>
            <a:pPr defTabSz="1219170">
              <a:lnSpc>
                <a:spcPct val="80000"/>
              </a:lnSpc>
              <a:buClr>
                <a:srgbClr val="000000"/>
              </a:buClr>
              <a:buSzPts val="900"/>
              <a:defRPr/>
            </a:pPr>
            <a:r>
              <a:rPr lang="en-GB" sz="1000" kern="0" dirty="0">
                <a:solidFill>
                  <a:srgbClr val="FFFFFF"/>
                </a:solidFill>
                <a:latin typeface="Open Sans"/>
                <a:ea typeface="Open Sans"/>
                <a:cs typeface="Open Sans"/>
                <a:sym typeface="Open Sans"/>
              </a:rPr>
              <a:t>Our code of conduct for virtual meetings is… (video on/off, backdrop,, what if I need to attend to something else during the meeting, etc.)</a:t>
            </a:r>
            <a:endParaRPr sz="1000" kern="0" dirty="0">
              <a:solidFill>
                <a:srgbClr val="FFFFFF"/>
              </a:solidFill>
              <a:latin typeface="Open Sans"/>
              <a:ea typeface="Open Sans"/>
              <a:cs typeface="Open Sans"/>
              <a:sym typeface="Open Sans"/>
            </a:endParaRPr>
          </a:p>
        </p:txBody>
      </p:sp>
      <p:sp>
        <p:nvSpPr>
          <p:cNvPr id="25" name="Google Shape;224;p12">
            <a:extLst>
              <a:ext uri="{FF2B5EF4-FFF2-40B4-BE49-F238E27FC236}">
                <a16:creationId xmlns:a16="http://schemas.microsoft.com/office/drawing/2014/main" id="{79F63B50-AB12-43CB-8A97-482AFCD030D1}"/>
              </a:ext>
            </a:extLst>
          </p:cNvPr>
          <p:cNvSpPr txBox="1"/>
          <p:nvPr/>
        </p:nvSpPr>
        <p:spPr>
          <a:xfrm>
            <a:off x="9389595" y="2406278"/>
            <a:ext cx="1808800" cy="586000"/>
          </a:xfrm>
          <a:prstGeom prst="rect">
            <a:avLst/>
          </a:prstGeom>
          <a:solidFill>
            <a:srgbClr val="DB85BE"/>
          </a:solidFill>
          <a:ln w="9525" cap="flat" cmpd="thinThick">
            <a:solidFill>
              <a:srgbClr val="F0CDB4"/>
            </a:solidFill>
            <a:prstDash val="solid"/>
            <a:round/>
            <a:headEnd type="none" w="sm" len="sm"/>
            <a:tailEnd type="none" w="sm" len="sm"/>
          </a:ln>
          <a:effectLst>
            <a:outerShdw blurRad="28575" dist="19050" dir="1920000" algn="bl" rotWithShape="0">
              <a:srgbClr val="000000">
                <a:alpha val="30000"/>
              </a:srgbClr>
            </a:outerShdw>
          </a:effectLst>
        </p:spPr>
        <p:txBody>
          <a:bodyPr spcFirstLastPara="1" wrap="square" lIns="240000" tIns="0" rIns="48000" bIns="0" anchor="ctr" anchorCtr="0">
            <a:noAutofit/>
          </a:bodyPr>
          <a:lstStyle/>
          <a:p>
            <a:pPr defTabSz="1219170">
              <a:lnSpc>
                <a:spcPct val="80000"/>
              </a:lnSpc>
              <a:buClr>
                <a:srgbClr val="000000"/>
              </a:buClr>
              <a:buSzPts val="900"/>
              <a:defRPr/>
            </a:pPr>
            <a:r>
              <a:rPr lang="en-GB" sz="1000" kern="0" dirty="0">
                <a:solidFill>
                  <a:srgbClr val="FFFFFF"/>
                </a:solidFill>
                <a:latin typeface="Open Sans"/>
                <a:ea typeface="Open Sans"/>
                <a:cs typeface="Open Sans"/>
                <a:sym typeface="Open Sans"/>
              </a:rPr>
              <a:t>If one person is remote, our meetings are online. </a:t>
            </a:r>
            <a:endParaRPr sz="1000" kern="0" dirty="0">
              <a:solidFill>
                <a:srgbClr val="FFFFFF"/>
              </a:solidFill>
              <a:latin typeface="Open Sans"/>
              <a:ea typeface="Open Sans"/>
              <a:cs typeface="Open Sans"/>
              <a:sym typeface="Open Sans"/>
            </a:endParaRPr>
          </a:p>
        </p:txBody>
      </p:sp>
      <p:sp>
        <p:nvSpPr>
          <p:cNvPr id="26" name="Google Shape;240;p12">
            <a:extLst>
              <a:ext uri="{FF2B5EF4-FFF2-40B4-BE49-F238E27FC236}">
                <a16:creationId xmlns:a16="http://schemas.microsoft.com/office/drawing/2014/main" id="{84E5FDCA-7535-421C-84EF-624B52804F91}"/>
              </a:ext>
            </a:extLst>
          </p:cNvPr>
          <p:cNvSpPr txBox="1"/>
          <p:nvPr/>
        </p:nvSpPr>
        <p:spPr>
          <a:xfrm>
            <a:off x="7048883" y="3845490"/>
            <a:ext cx="1808800" cy="688215"/>
          </a:xfrm>
          <a:prstGeom prst="rect">
            <a:avLst/>
          </a:prstGeom>
          <a:solidFill>
            <a:schemeClr val="tx2">
              <a:lumMod val="60000"/>
              <a:lumOff val="40000"/>
            </a:schemeClr>
          </a:solidFill>
          <a:ln>
            <a:noFill/>
          </a:ln>
          <a:effectLst>
            <a:outerShdw blurRad="28575" dist="19050" dir="1920000" algn="bl" rotWithShape="0">
              <a:srgbClr val="000000">
                <a:alpha val="30000"/>
              </a:srgbClr>
            </a:outerShdw>
          </a:effectLst>
        </p:spPr>
        <p:txBody>
          <a:bodyPr spcFirstLastPara="1" wrap="square" lIns="240000" tIns="0" rIns="48000" bIns="0" anchor="ctr" anchorCtr="0">
            <a:noAutofit/>
          </a:bodyPr>
          <a:lstStyle/>
          <a:p>
            <a:pPr defTabSz="1219170">
              <a:lnSpc>
                <a:spcPct val="80000"/>
              </a:lnSpc>
              <a:buClr>
                <a:srgbClr val="000000"/>
              </a:buClr>
              <a:buSzPts val="900"/>
              <a:defRPr/>
            </a:pPr>
            <a:r>
              <a:rPr lang="en-GB" sz="1000" kern="0" dirty="0">
                <a:solidFill>
                  <a:srgbClr val="FFFFFF"/>
                </a:solidFill>
                <a:latin typeface="Open Sans"/>
                <a:ea typeface="Open Sans"/>
                <a:cs typeface="Open Sans"/>
                <a:sym typeface="Open Sans"/>
              </a:rPr>
              <a:t>We use Teams to share files, communications</a:t>
            </a:r>
            <a:r>
              <a:rPr lang="en-GB" sz="1000" dirty="0">
                <a:solidFill>
                  <a:srgbClr val="FFFFFF"/>
                </a:solidFill>
                <a:latin typeface="Open Sans"/>
                <a:ea typeface="Open Sans"/>
                <a:cs typeface="Open Sans"/>
                <a:sym typeface="Open Sans"/>
              </a:rPr>
              <a:t>, q</a:t>
            </a:r>
            <a:r>
              <a:rPr lang="en-GB" sz="1000" kern="0" dirty="0">
                <a:solidFill>
                  <a:srgbClr val="FFFFFF"/>
                </a:solidFill>
                <a:latin typeface="Open Sans"/>
                <a:ea typeface="Open Sans"/>
                <a:cs typeface="Open Sans"/>
                <a:sym typeface="Open Sans"/>
              </a:rPr>
              <a:t>uestions for the activities we’re doing. </a:t>
            </a:r>
            <a:endParaRPr sz="1000" kern="0" dirty="0">
              <a:solidFill>
                <a:srgbClr val="FFFFFF"/>
              </a:solidFill>
              <a:latin typeface="Open Sans"/>
              <a:ea typeface="Open Sans"/>
              <a:cs typeface="Open Sans"/>
              <a:sym typeface="Open Sans"/>
            </a:endParaRPr>
          </a:p>
        </p:txBody>
      </p:sp>
      <p:sp>
        <p:nvSpPr>
          <p:cNvPr id="27" name="Google Shape;222;p12"/>
          <p:cNvSpPr txBox="1"/>
          <p:nvPr/>
        </p:nvSpPr>
        <p:spPr>
          <a:xfrm>
            <a:off x="7048883" y="4639032"/>
            <a:ext cx="1818466" cy="724795"/>
          </a:xfrm>
          <a:prstGeom prst="rect">
            <a:avLst/>
          </a:prstGeom>
          <a:solidFill>
            <a:schemeClr val="tx2">
              <a:lumMod val="60000"/>
              <a:lumOff val="40000"/>
            </a:schemeClr>
          </a:solidFill>
          <a:ln w="9525" cap="flat" cmpd="thinThick">
            <a:solidFill>
              <a:srgbClr val="F0CDB4"/>
            </a:solidFill>
            <a:prstDash val="solid"/>
            <a:round/>
            <a:headEnd type="none" w="sm" len="sm"/>
            <a:tailEnd type="none" w="sm" len="sm"/>
          </a:ln>
          <a:effectLst>
            <a:outerShdw blurRad="28575" dist="19050" dir="1920000" algn="bl" rotWithShape="0">
              <a:srgbClr val="000000">
                <a:alpha val="30000"/>
              </a:srgbClr>
            </a:outerShdw>
          </a:effectLst>
        </p:spPr>
        <p:txBody>
          <a:bodyPr spcFirstLastPara="1" wrap="square" lIns="240000" tIns="0" rIns="48000" bIns="0" anchor="ctr" anchorCtr="0">
            <a:noAutofit/>
          </a:bodyPr>
          <a:lstStyle/>
          <a:p>
            <a:pPr defTabSz="1219170">
              <a:lnSpc>
                <a:spcPct val="80000"/>
              </a:lnSpc>
              <a:buClr>
                <a:srgbClr val="000000"/>
              </a:buClr>
              <a:buSzPts val="900"/>
              <a:defRPr/>
            </a:pPr>
            <a:r>
              <a:rPr lang="en-GB" sz="1000" kern="0" dirty="0">
                <a:solidFill>
                  <a:srgbClr val="FFFFFF"/>
                </a:solidFill>
                <a:latin typeface="Open Sans"/>
                <a:ea typeface="Open Sans"/>
                <a:cs typeface="Open Sans"/>
                <a:sym typeface="Open Sans"/>
              </a:rPr>
              <a:t>We will use Teams to signal our availability and will be signed in when working. If we need to focus we will set ‘DND’.</a:t>
            </a:r>
            <a:endParaRPr sz="1000" kern="0" dirty="0">
              <a:solidFill>
                <a:srgbClr val="FFFFFF"/>
              </a:solidFill>
              <a:latin typeface="Open Sans"/>
              <a:ea typeface="Open Sans"/>
              <a:cs typeface="Open Sans"/>
              <a:sym typeface="Open Sans"/>
            </a:endParaRPr>
          </a:p>
        </p:txBody>
      </p:sp>
      <p:sp>
        <p:nvSpPr>
          <p:cNvPr id="28" name="Google Shape;224;p12">
            <a:extLst>
              <a:ext uri="{FF2B5EF4-FFF2-40B4-BE49-F238E27FC236}">
                <a16:creationId xmlns:a16="http://schemas.microsoft.com/office/drawing/2014/main" id="{79F63B50-AB12-43CB-8A97-482AFCD030D1}"/>
              </a:ext>
            </a:extLst>
          </p:cNvPr>
          <p:cNvSpPr txBox="1"/>
          <p:nvPr/>
        </p:nvSpPr>
        <p:spPr>
          <a:xfrm>
            <a:off x="9389595" y="3077136"/>
            <a:ext cx="1808800" cy="765548"/>
          </a:xfrm>
          <a:prstGeom prst="rect">
            <a:avLst/>
          </a:prstGeom>
          <a:solidFill>
            <a:srgbClr val="DB85BE"/>
          </a:solidFill>
          <a:ln w="9525" cap="flat" cmpd="thinThick">
            <a:solidFill>
              <a:srgbClr val="F0CDB4"/>
            </a:solidFill>
            <a:prstDash val="solid"/>
            <a:round/>
            <a:headEnd type="none" w="sm" len="sm"/>
            <a:tailEnd type="none" w="sm" len="sm"/>
          </a:ln>
          <a:effectLst>
            <a:outerShdw blurRad="28575" dist="19050" dir="1920000" algn="bl" rotWithShape="0">
              <a:srgbClr val="000000">
                <a:alpha val="30000"/>
              </a:srgbClr>
            </a:outerShdw>
          </a:effectLst>
        </p:spPr>
        <p:txBody>
          <a:bodyPr spcFirstLastPara="1" wrap="square" lIns="240000" tIns="0" rIns="48000" bIns="0" anchor="ctr" anchorCtr="0">
            <a:noAutofit/>
          </a:bodyPr>
          <a:lstStyle/>
          <a:p>
            <a:pPr defTabSz="1219170">
              <a:lnSpc>
                <a:spcPct val="80000"/>
              </a:lnSpc>
              <a:buClr>
                <a:srgbClr val="000000"/>
              </a:buClr>
              <a:buSzPts val="900"/>
              <a:defRPr/>
            </a:pPr>
            <a:r>
              <a:rPr lang="en-GB" sz="1000" kern="0" dirty="0">
                <a:solidFill>
                  <a:srgbClr val="FFFFFF"/>
                </a:solidFill>
                <a:latin typeface="Open Sans"/>
                <a:ea typeface="Open Sans"/>
                <a:cs typeface="Open Sans"/>
                <a:sym typeface="Open Sans"/>
              </a:rPr>
              <a:t>We recognise that principles of zero tolerance to bullying, harassment and discrimination also apply to hybrid and flexible work.  </a:t>
            </a:r>
            <a:endParaRPr sz="1000" kern="0" dirty="0">
              <a:solidFill>
                <a:srgbClr val="FFFFFF"/>
              </a:solidFill>
              <a:latin typeface="Open Sans"/>
              <a:ea typeface="Open Sans"/>
              <a:cs typeface="Open Sans"/>
              <a:sym typeface="Open Sans"/>
            </a:endParaRPr>
          </a:p>
        </p:txBody>
      </p:sp>
      <p:sp>
        <p:nvSpPr>
          <p:cNvPr id="29" name="Google Shape;243;p12"/>
          <p:cNvSpPr txBox="1"/>
          <p:nvPr/>
        </p:nvSpPr>
        <p:spPr>
          <a:xfrm>
            <a:off x="2500454" y="5994681"/>
            <a:ext cx="1808800" cy="586000"/>
          </a:xfrm>
          <a:prstGeom prst="rect">
            <a:avLst/>
          </a:prstGeom>
          <a:solidFill>
            <a:schemeClr val="accent1">
              <a:lumMod val="60000"/>
              <a:lumOff val="40000"/>
            </a:schemeClr>
          </a:solidFill>
          <a:ln w="9525" cap="flat" cmpd="thinThick">
            <a:solidFill>
              <a:srgbClr val="F0CDB4"/>
            </a:solidFill>
            <a:prstDash val="solid"/>
            <a:round/>
            <a:headEnd type="none" w="sm" len="sm"/>
            <a:tailEnd type="none" w="sm" len="sm"/>
          </a:ln>
          <a:effectLst>
            <a:outerShdw blurRad="28575" dist="19050" dir="1920000" algn="bl" rotWithShape="0">
              <a:srgbClr val="000000">
                <a:alpha val="30000"/>
              </a:srgbClr>
            </a:outerShdw>
          </a:effectLst>
        </p:spPr>
        <p:txBody>
          <a:bodyPr spcFirstLastPara="1" wrap="square" lIns="240000" tIns="0" rIns="48000" bIns="0" anchor="ctr" anchorCtr="0">
            <a:noAutofit/>
          </a:bodyPr>
          <a:lstStyle/>
          <a:p>
            <a:pPr defTabSz="1219170">
              <a:lnSpc>
                <a:spcPct val="80000"/>
              </a:lnSpc>
              <a:buClr>
                <a:srgbClr val="000000"/>
              </a:buClr>
              <a:buSzPts val="900"/>
              <a:defRPr/>
            </a:pPr>
            <a:r>
              <a:rPr lang="en-GB" sz="1000" kern="0" dirty="0">
                <a:solidFill>
                  <a:srgbClr val="FFFFFF"/>
                </a:solidFill>
                <a:latin typeface="Open Sans"/>
                <a:ea typeface="Open Sans"/>
                <a:cs typeface="Open Sans"/>
                <a:sym typeface="Open Sans"/>
              </a:rPr>
              <a:t>We will arrange our time working remotely by / through……</a:t>
            </a:r>
            <a:endParaRPr sz="1000" kern="0" dirty="0">
              <a:solidFill>
                <a:srgbClr val="FFFFFF"/>
              </a:solidFill>
              <a:latin typeface="Open Sans"/>
              <a:ea typeface="Open Sans"/>
              <a:cs typeface="Open Sans"/>
              <a:sym typeface="Open Sans"/>
            </a:endParaRPr>
          </a:p>
        </p:txBody>
      </p:sp>
      <p:sp>
        <p:nvSpPr>
          <p:cNvPr id="30" name="Google Shape;224;p12">
            <a:extLst>
              <a:ext uri="{FF2B5EF4-FFF2-40B4-BE49-F238E27FC236}">
                <a16:creationId xmlns:a16="http://schemas.microsoft.com/office/drawing/2014/main" id="{9FE0DFAE-92FC-45A1-B1EB-26F82F61BF42}"/>
              </a:ext>
            </a:extLst>
          </p:cNvPr>
          <p:cNvSpPr txBox="1"/>
          <p:nvPr/>
        </p:nvSpPr>
        <p:spPr>
          <a:xfrm>
            <a:off x="380643" y="3140264"/>
            <a:ext cx="1886400" cy="772183"/>
          </a:xfrm>
          <a:prstGeom prst="rect">
            <a:avLst/>
          </a:prstGeom>
          <a:solidFill>
            <a:schemeClr val="accent2">
              <a:lumMod val="60000"/>
              <a:lumOff val="40000"/>
            </a:schemeClr>
          </a:solidFill>
          <a:ln w="9525" cap="flat" cmpd="thinThick">
            <a:noFill/>
            <a:prstDash val="solid"/>
            <a:round/>
            <a:headEnd type="none" w="sm" len="sm"/>
            <a:tailEnd type="none" w="sm" len="sm"/>
          </a:ln>
          <a:effectLst>
            <a:outerShdw blurRad="28575" dist="19050" dir="1920000" algn="bl" rotWithShape="0">
              <a:srgbClr val="000000">
                <a:alpha val="30000"/>
              </a:srgbClr>
            </a:outerShdw>
          </a:effectLst>
        </p:spPr>
        <p:txBody>
          <a:bodyPr spcFirstLastPara="1" wrap="square" lIns="240000" tIns="0" rIns="48000" bIns="0" anchor="ctr" anchorCtr="0">
            <a:noAutofit/>
          </a:bodyPr>
          <a:lstStyle/>
          <a:p>
            <a:pPr defTabSz="1219170">
              <a:lnSpc>
                <a:spcPct val="80000"/>
              </a:lnSpc>
              <a:buClr>
                <a:srgbClr val="000000"/>
              </a:buClr>
              <a:buSzPts val="900"/>
              <a:defRPr/>
            </a:pPr>
            <a:r>
              <a:rPr lang="en-GB" sz="1000" kern="0" dirty="0">
                <a:solidFill>
                  <a:srgbClr val="FFFFFF"/>
                </a:solidFill>
                <a:latin typeface="Open Sans"/>
                <a:ea typeface="Open Sans"/>
                <a:cs typeface="Open Sans"/>
                <a:sym typeface="Open Sans"/>
              </a:rPr>
              <a:t>When working remotely we can arrange out time to suit our working preferences (as long as we are working during our team core hours)</a:t>
            </a:r>
            <a:endParaRPr sz="1000" kern="0" dirty="0">
              <a:solidFill>
                <a:srgbClr val="FFFFFF"/>
              </a:solidFill>
              <a:latin typeface="Open Sans"/>
              <a:ea typeface="Open Sans"/>
              <a:cs typeface="Open Sans"/>
              <a:sym typeface="Open Sans"/>
            </a:endParaRPr>
          </a:p>
        </p:txBody>
      </p:sp>
      <p:sp>
        <p:nvSpPr>
          <p:cNvPr id="31" name="Google Shape;232;p12"/>
          <p:cNvSpPr txBox="1"/>
          <p:nvPr/>
        </p:nvSpPr>
        <p:spPr>
          <a:xfrm>
            <a:off x="4787705" y="5241155"/>
            <a:ext cx="1860395" cy="498255"/>
          </a:xfrm>
          <a:prstGeom prst="rect">
            <a:avLst/>
          </a:prstGeom>
          <a:solidFill>
            <a:srgbClr val="30C093"/>
          </a:solidFill>
          <a:ln>
            <a:noFill/>
          </a:ln>
          <a:effectLst>
            <a:outerShdw blurRad="28575" dist="19050" dir="1920000" algn="bl" rotWithShape="0">
              <a:srgbClr val="000000">
                <a:alpha val="30000"/>
              </a:srgbClr>
            </a:outerShdw>
          </a:effectLst>
        </p:spPr>
        <p:txBody>
          <a:bodyPr spcFirstLastPara="1" wrap="square" lIns="240000" tIns="0" rIns="48000" bIns="0" anchor="ctr" anchorCtr="0">
            <a:noAutofit/>
          </a:bodyPr>
          <a:lstStyle/>
          <a:p>
            <a:pPr defTabSz="1219170">
              <a:lnSpc>
                <a:spcPct val="80000"/>
              </a:lnSpc>
              <a:buClr>
                <a:srgbClr val="000000"/>
              </a:buClr>
              <a:buSzPts val="900"/>
              <a:defRPr/>
            </a:pPr>
            <a:r>
              <a:rPr lang="en-GB" sz="1000" kern="0" dirty="0">
                <a:solidFill>
                  <a:srgbClr val="FFFFFF"/>
                </a:solidFill>
                <a:latin typeface="Open Sans"/>
                <a:ea typeface="Open Sans"/>
                <a:cs typeface="Open Sans"/>
                <a:sym typeface="Open Sans"/>
              </a:rPr>
              <a:t>We will aim to work on campus [number] of days per week.</a:t>
            </a:r>
            <a:endParaRPr sz="1000" kern="0" dirty="0">
              <a:solidFill>
                <a:srgbClr val="FFFFFF"/>
              </a:solidFill>
              <a:latin typeface="Open Sans"/>
              <a:ea typeface="Open Sans"/>
              <a:cs typeface="Open Sans"/>
              <a:sym typeface="Open Sans"/>
            </a:endParaRPr>
          </a:p>
        </p:txBody>
      </p:sp>
      <p:sp>
        <p:nvSpPr>
          <p:cNvPr id="32" name="Google Shape;225;p12"/>
          <p:cNvSpPr txBox="1"/>
          <p:nvPr/>
        </p:nvSpPr>
        <p:spPr>
          <a:xfrm>
            <a:off x="380643" y="4049746"/>
            <a:ext cx="1886400" cy="586000"/>
          </a:xfrm>
          <a:prstGeom prst="rect">
            <a:avLst/>
          </a:prstGeom>
          <a:solidFill>
            <a:schemeClr val="accent2">
              <a:lumMod val="60000"/>
              <a:lumOff val="40000"/>
            </a:schemeClr>
          </a:solidFill>
          <a:ln w="9525" cap="flat" cmpd="thinThick">
            <a:solidFill>
              <a:srgbClr val="F0CDB4"/>
            </a:solidFill>
            <a:prstDash val="solid"/>
            <a:round/>
            <a:headEnd type="none" w="sm" len="sm"/>
            <a:tailEnd type="none" w="sm" len="sm"/>
          </a:ln>
          <a:effectLst>
            <a:outerShdw blurRad="28575" dist="19050" dir="1920000" algn="bl" rotWithShape="0">
              <a:srgbClr val="000000">
                <a:alpha val="30000"/>
              </a:srgbClr>
            </a:outerShdw>
          </a:effectLst>
        </p:spPr>
        <p:txBody>
          <a:bodyPr spcFirstLastPara="1" wrap="square" lIns="240000" tIns="0" rIns="48000" bIns="0" anchor="ctr" anchorCtr="0">
            <a:noAutofit/>
          </a:bodyPr>
          <a:lstStyle/>
          <a:p>
            <a:pPr defTabSz="1219170">
              <a:lnSpc>
                <a:spcPct val="80000"/>
              </a:lnSpc>
              <a:buClr>
                <a:srgbClr val="000000"/>
              </a:buClr>
              <a:buSzPts val="900"/>
              <a:defRPr/>
            </a:pPr>
            <a:r>
              <a:rPr lang="en-GB" sz="1000" kern="0" dirty="0">
                <a:solidFill>
                  <a:srgbClr val="FFFFFF"/>
                </a:solidFill>
                <a:latin typeface="Open Sans"/>
                <a:ea typeface="Open Sans"/>
                <a:cs typeface="Open Sans"/>
                <a:sym typeface="Open Sans"/>
              </a:rPr>
              <a:t>We schedule meetings for 25 or 50 minutes to allow breaks between them</a:t>
            </a:r>
            <a:endParaRPr sz="1000" kern="0" dirty="0">
              <a:solidFill>
                <a:srgbClr val="FFFFFF"/>
              </a:solidFill>
              <a:latin typeface="Open Sans"/>
              <a:ea typeface="Open Sans"/>
              <a:cs typeface="Open Sans"/>
              <a:sym typeface="Open Sans"/>
            </a:endParaRPr>
          </a:p>
        </p:txBody>
      </p:sp>
      <p:sp>
        <p:nvSpPr>
          <p:cNvPr id="33" name="Google Shape;225;p12"/>
          <p:cNvSpPr txBox="1"/>
          <p:nvPr/>
        </p:nvSpPr>
        <p:spPr>
          <a:xfrm>
            <a:off x="389206" y="4774541"/>
            <a:ext cx="1886400" cy="586000"/>
          </a:xfrm>
          <a:prstGeom prst="rect">
            <a:avLst/>
          </a:prstGeom>
          <a:solidFill>
            <a:schemeClr val="accent2">
              <a:lumMod val="60000"/>
              <a:lumOff val="40000"/>
            </a:schemeClr>
          </a:solidFill>
          <a:ln w="9525" cap="flat" cmpd="thinThick">
            <a:solidFill>
              <a:srgbClr val="F0CDB4"/>
            </a:solidFill>
            <a:prstDash val="solid"/>
            <a:round/>
            <a:headEnd type="none" w="sm" len="sm"/>
            <a:tailEnd type="none" w="sm" len="sm"/>
          </a:ln>
          <a:effectLst>
            <a:outerShdw blurRad="28575" dist="19050" dir="1920000" algn="bl" rotWithShape="0">
              <a:srgbClr val="000000">
                <a:alpha val="30000"/>
              </a:srgbClr>
            </a:outerShdw>
          </a:effectLst>
        </p:spPr>
        <p:txBody>
          <a:bodyPr spcFirstLastPara="1" wrap="square" lIns="240000" tIns="0" rIns="48000" bIns="0" anchor="ctr" anchorCtr="0">
            <a:noAutofit/>
          </a:bodyPr>
          <a:lstStyle/>
          <a:p>
            <a:pPr defTabSz="1219170">
              <a:lnSpc>
                <a:spcPct val="80000"/>
              </a:lnSpc>
              <a:buClr>
                <a:srgbClr val="000000"/>
              </a:buClr>
              <a:buSzPts val="900"/>
              <a:defRPr/>
            </a:pPr>
            <a:r>
              <a:rPr lang="en-GB" sz="1000" kern="0" dirty="0">
                <a:solidFill>
                  <a:srgbClr val="FFFFFF"/>
                </a:solidFill>
                <a:latin typeface="Open Sans"/>
                <a:ea typeface="Open Sans"/>
                <a:cs typeface="Open Sans"/>
                <a:sym typeface="Open Sans"/>
              </a:rPr>
              <a:t>We will not schedule a meeting as our default way of working and will use other tools to collaborate. </a:t>
            </a:r>
            <a:endParaRPr sz="1000" kern="0" dirty="0">
              <a:solidFill>
                <a:srgbClr val="FFFFFF"/>
              </a:solidFill>
              <a:latin typeface="Open Sans"/>
              <a:ea typeface="Open Sans"/>
              <a:cs typeface="Open Sans"/>
              <a:sym typeface="Open Sans"/>
            </a:endParaRPr>
          </a:p>
        </p:txBody>
      </p:sp>
      <p:sp>
        <p:nvSpPr>
          <p:cNvPr id="34" name="Google Shape;224;p12">
            <a:extLst>
              <a:ext uri="{FF2B5EF4-FFF2-40B4-BE49-F238E27FC236}">
                <a16:creationId xmlns:a16="http://schemas.microsoft.com/office/drawing/2014/main" id="{79F63B50-AB12-43CB-8A97-482AFCD030D1}"/>
              </a:ext>
            </a:extLst>
          </p:cNvPr>
          <p:cNvSpPr txBox="1"/>
          <p:nvPr/>
        </p:nvSpPr>
        <p:spPr>
          <a:xfrm>
            <a:off x="9389595" y="3912799"/>
            <a:ext cx="1847600" cy="586000"/>
          </a:xfrm>
          <a:prstGeom prst="rect">
            <a:avLst/>
          </a:prstGeom>
          <a:solidFill>
            <a:srgbClr val="DB85BE"/>
          </a:solidFill>
          <a:ln w="9525" cap="flat" cmpd="thinThick">
            <a:solidFill>
              <a:srgbClr val="F0CDB4"/>
            </a:solidFill>
            <a:prstDash val="solid"/>
            <a:round/>
            <a:headEnd type="none" w="sm" len="sm"/>
            <a:tailEnd type="none" w="sm" len="sm"/>
          </a:ln>
          <a:effectLst>
            <a:outerShdw blurRad="28575" dist="19050" dir="1920000" algn="bl" rotWithShape="0">
              <a:srgbClr val="000000">
                <a:alpha val="30000"/>
              </a:srgbClr>
            </a:outerShdw>
          </a:effectLst>
        </p:spPr>
        <p:txBody>
          <a:bodyPr spcFirstLastPara="1" wrap="square" lIns="240000" tIns="0" rIns="48000" bIns="0" anchor="ctr" anchorCtr="0">
            <a:noAutofit/>
          </a:bodyPr>
          <a:lstStyle/>
          <a:p>
            <a:pPr defTabSz="1219170">
              <a:lnSpc>
                <a:spcPct val="80000"/>
              </a:lnSpc>
              <a:buClr>
                <a:srgbClr val="000000"/>
              </a:buClr>
              <a:buSzPts val="900"/>
              <a:defRPr/>
            </a:pPr>
            <a:r>
              <a:rPr lang="en-GB" sz="1000" kern="0" dirty="0">
                <a:solidFill>
                  <a:srgbClr val="FFFFFF"/>
                </a:solidFill>
                <a:latin typeface="Open Sans"/>
                <a:ea typeface="Open Sans"/>
                <a:cs typeface="Open Sans"/>
                <a:sym typeface="Open Sans"/>
              </a:rPr>
              <a:t>We will ask people if they need any reasonable adjustments to help them work in a hybrid way. </a:t>
            </a:r>
            <a:endParaRPr sz="1000" kern="0" dirty="0">
              <a:solidFill>
                <a:srgbClr val="FFFFFF"/>
              </a:solidFill>
              <a:latin typeface="Open Sans"/>
              <a:ea typeface="Open Sans"/>
              <a:cs typeface="Open Sans"/>
              <a:sym typeface="Open Sans"/>
            </a:endParaRPr>
          </a:p>
        </p:txBody>
      </p:sp>
      <p:sp>
        <p:nvSpPr>
          <p:cNvPr id="35" name="Google Shape;224;p12">
            <a:extLst>
              <a:ext uri="{FF2B5EF4-FFF2-40B4-BE49-F238E27FC236}">
                <a16:creationId xmlns:a16="http://schemas.microsoft.com/office/drawing/2014/main" id="{79F63B50-AB12-43CB-8A97-482AFCD030D1}"/>
              </a:ext>
            </a:extLst>
          </p:cNvPr>
          <p:cNvSpPr txBox="1"/>
          <p:nvPr/>
        </p:nvSpPr>
        <p:spPr>
          <a:xfrm>
            <a:off x="9389595" y="4600610"/>
            <a:ext cx="1847600" cy="863684"/>
          </a:xfrm>
          <a:prstGeom prst="rect">
            <a:avLst/>
          </a:prstGeom>
          <a:solidFill>
            <a:srgbClr val="DB85BE"/>
          </a:solidFill>
          <a:ln w="9525" cap="flat" cmpd="thinThick">
            <a:solidFill>
              <a:srgbClr val="F0CDB4"/>
            </a:solidFill>
            <a:prstDash val="solid"/>
            <a:round/>
            <a:headEnd type="none" w="sm" len="sm"/>
            <a:tailEnd type="none" w="sm" len="sm"/>
          </a:ln>
          <a:effectLst>
            <a:outerShdw blurRad="28575" dist="19050" dir="1920000" algn="bl" rotWithShape="0">
              <a:srgbClr val="000000">
                <a:alpha val="30000"/>
              </a:srgbClr>
            </a:outerShdw>
          </a:effectLst>
        </p:spPr>
        <p:txBody>
          <a:bodyPr spcFirstLastPara="1" wrap="square" lIns="240000" tIns="0" rIns="48000" bIns="0" anchor="ctr" anchorCtr="0">
            <a:noAutofit/>
          </a:bodyPr>
          <a:lstStyle/>
          <a:p>
            <a:pPr defTabSz="1219170">
              <a:lnSpc>
                <a:spcPct val="80000"/>
              </a:lnSpc>
              <a:buClr>
                <a:srgbClr val="000000"/>
              </a:buClr>
              <a:buSzPts val="900"/>
              <a:defRPr/>
            </a:pPr>
            <a:r>
              <a:rPr lang="en-GB" sz="1000" kern="0" dirty="0">
                <a:solidFill>
                  <a:srgbClr val="FFFFFF"/>
                </a:solidFill>
                <a:latin typeface="Open Sans"/>
                <a:ea typeface="Open Sans"/>
                <a:cs typeface="Open Sans"/>
                <a:sym typeface="Open Sans"/>
              </a:rPr>
              <a:t>We will ensure that everyone can make an equal contribution wherever they are joining from and whether or not they are visible.</a:t>
            </a:r>
            <a:endParaRPr sz="1000" kern="0" dirty="0">
              <a:solidFill>
                <a:srgbClr val="FFFFFF"/>
              </a:solidFill>
              <a:latin typeface="Open Sans"/>
              <a:ea typeface="Open Sans"/>
              <a:cs typeface="Open Sans"/>
              <a:sym typeface="Open Sans"/>
            </a:endParaRPr>
          </a:p>
        </p:txBody>
      </p:sp>
      <p:sp>
        <p:nvSpPr>
          <p:cNvPr id="36" name="Google Shape;224;p12">
            <a:extLst>
              <a:ext uri="{FF2B5EF4-FFF2-40B4-BE49-F238E27FC236}">
                <a16:creationId xmlns:a16="http://schemas.microsoft.com/office/drawing/2014/main" id="{79F63B50-AB12-43CB-8A97-482AFCD030D1}"/>
              </a:ext>
            </a:extLst>
          </p:cNvPr>
          <p:cNvSpPr txBox="1"/>
          <p:nvPr/>
        </p:nvSpPr>
        <p:spPr>
          <a:xfrm>
            <a:off x="9389595" y="5602054"/>
            <a:ext cx="1847600" cy="586000"/>
          </a:xfrm>
          <a:prstGeom prst="rect">
            <a:avLst/>
          </a:prstGeom>
          <a:solidFill>
            <a:srgbClr val="DB85BE"/>
          </a:solidFill>
          <a:ln w="9525" cap="flat" cmpd="thinThick">
            <a:solidFill>
              <a:srgbClr val="F0CDB4"/>
            </a:solidFill>
            <a:prstDash val="solid"/>
            <a:round/>
            <a:headEnd type="none" w="sm" len="sm"/>
            <a:tailEnd type="none" w="sm" len="sm"/>
          </a:ln>
          <a:effectLst>
            <a:outerShdw blurRad="28575" dist="19050" dir="1920000" algn="bl" rotWithShape="0">
              <a:srgbClr val="000000">
                <a:alpha val="30000"/>
              </a:srgbClr>
            </a:outerShdw>
          </a:effectLst>
        </p:spPr>
        <p:txBody>
          <a:bodyPr spcFirstLastPara="1" wrap="square" lIns="240000" tIns="0" rIns="48000" bIns="0" anchor="ctr" anchorCtr="0">
            <a:noAutofit/>
          </a:bodyPr>
          <a:lstStyle/>
          <a:p>
            <a:pPr defTabSz="1219170">
              <a:lnSpc>
                <a:spcPct val="80000"/>
              </a:lnSpc>
              <a:buClr>
                <a:srgbClr val="000000"/>
              </a:buClr>
              <a:buSzPts val="900"/>
              <a:defRPr/>
            </a:pPr>
            <a:r>
              <a:rPr lang="en-GB" sz="1000" kern="0" dirty="0">
                <a:solidFill>
                  <a:srgbClr val="FFFFFF"/>
                </a:solidFill>
                <a:latin typeface="Open Sans"/>
                <a:ea typeface="Open Sans"/>
                <a:cs typeface="Open Sans"/>
                <a:sym typeface="Open Sans"/>
              </a:rPr>
              <a:t>We will not make any assumptions about why people are working from home or in the office. </a:t>
            </a:r>
            <a:endParaRPr sz="1000" kern="0" dirty="0">
              <a:solidFill>
                <a:srgbClr val="FFFFFF"/>
              </a:solidFill>
              <a:latin typeface="Open Sans"/>
              <a:ea typeface="Open Sans"/>
              <a:cs typeface="Open Sans"/>
              <a:sym typeface="Open Sans"/>
            </a:endParaRPr>
          </a:p>
        </p:txBody>
      </p:sp>
      <p:sp>
        <p:nvSpPr>
          <p:cNvPr id="37" name="Google Shape;224;p12">
            <a:extLst>
              <a:ext uri="{FF2B5EF4-FFF2-40B4-BE49-F238E27FC236}">
                <a16:creationId xmlns:a16="http://schemas.microsoft.com/office/drawing/2014/main" id="{9FE0DFAE-92FC-45A1-B1EB-26F82F61BF42}"/>
              </a:ext>
            </a:extLst>
          </p:cNvPr>
          <p:cNvSpPr txBox="1"/>
          <p:nvPr/>
        </p:nvSpPr>
        <p:spPr>
          <a:xfrm>
            <a:off x="389206" y="5513152"/>
            <a:ext cx="1870696" cy="629348"/>
          </a:xfrm>
          <a:prstGeom prst="rect">
            <a:avLst/>
          </a:prstGeom>
          <a:solidFill>
            <a:schemeClr val="accent2">
              <a:lumMod val="60000"/>
              <a:lumOff val="40000"/>
            </a:schemeClr>
          </a:solidFill>
          <a:ln w="9525" cap="flat" cmpd="thinThick">
            <a:noFill/>
            <a:prstDash val="solid"/>
            <a:round/>
            <a:headEnd type="none" w="sm" len="sm"/>
            <a:tailEnd type="none" w="sm" len="sm"/>
          </a:ln>
          <a:effectLst>
            <a:outerShdw blurRad="28575" dist="19050" dir="1920000" algn="bl" rotWithShape="0">
              <a:srgbClr val="000000">
                <a:alpha val="30000"/>
              </a:srgbClr>
            </a:outerShdw>
          </a:effectLst>
        </p:spPr>
        <p:txBody>
          <a:bodyPr spcFirstLastPara="1" wrap="square" lIns="240000" tIns="0" rIns="48000" bIns="0" anchor="ctr" anchorCtr="0">
            <a:noAutofit/>
          </a:bodyPr>
          <a:lstStyle/>
          <a:p>
            <a:pPr defTabSz="1219170">
              <a:lnSpc>
                <a:spcPct val="80000"/>
              </a:lnSpc>
              <a:buClr>
                <a:srgbClr val="000000"/>
              </a:buClr>
              <a:buSzPts val="900"/>
              <a:defRPr/>
            </a:pPr>
            <a:r>
              <a:rPr lang="en-GB" sz="1000" kern="0" dirty="0">
                <a:solidFill>
                  <a:srgbClr val="FFFFFF"/>
                </a:solidFill>
                <a:latin typeface="Open Sans"/>
                <a:ea typeface="Open Sans"/>
                <a:cs typeface="Open Sans"/>
                <a:sym typeface="Open Sans"/>
              </a:rPr>
              <a:t>We will do [detail] to take into account our digital wellbeing. </a:t>
            </a:r>
            <a:endParaRPr sz="1000" kern="0" dirty="0">
              <a:solidFill>
                <a:srgbClr val="FFFFFF"/>
              </a:solidFill>
              <a:latin typeface="Open Sans"/>
              <a:ea typeface="Open Sans"/>
              <a:cs typeface="Open Sans"/>
              <a:sym typeface="Open Sans"/>
            </a:endParaRPr>
          </a:p>
        </p:txBody>
      </p:sp>
    </p:spTree>
    <p:extLst>
      <p:ext uri="{BB962C8B-B14F-4D97-AF65-F5344CB8AC3E}">
        <p14:creationId xmlns:p14="http://schemas.microsoft.com/office/powerpoint/2010/main" val="352514524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p:cNvSpPr>
          <p:nvPr/>
        </p:nvSpPr>
        <p:spPr>
          <a:xfrm>
            <a:off x="838200" y="365125"/>
            <a:ext cx="10515600" cy="1325563"/>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GB" b="1" dirty="0"/>
              <a:t>Your hybrid working charter cards </a:t>
            </a:r>
          </a:p>
        </p:txBody>
      </p:sp>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782310" y="329800"/>
            <a:ext cx="1228807" cy="1228807"/>
          </a:xfrm>
          <a:prstGeom prst="rect">
            <a:avLst/>
          </a:prstGeom>
        </p:spPr>
      </p:pic>
      <p:sp>
        <p:nvSpPr>
          <p:cNvPr id="6" name="Google Shape;252;p13"/>
          <p:cNvSpPr txBox="1"/>
          <p:nvPr/>
        </p:nvSpPr>
        <p:spPr>
          <a:xfrm>
            <a:off x="380643" y="1603970"/>
            <a:ext cx="1886400" cy="627362"/>
          </a:xfrm>
          <a:prstGeom prst="rect">
            <a:avLst/>
          </a:prstGeom>
          <a:solidFill>
            <a:schemeClr val="tx2">
              <a:lumMod val="20000"/>
              <a:lumOff val="80000"/>
            </a:schemeClr>
          </a:solidFill>
          <a:ln w="9525" cap="flat" cmpd="sng">
            <a:noFill/>
            <a:prstDash val="dot"/>
            <a:round/>
            <a:headEnd type="none" w="sm" len="sm"/>
            <a:tailEnd type="none" w="sm" len="sm"/>
          </a:ln>
        </p:spPr>
        <p:txBody>
          <a:bodyPr spcFirstLastPara="1" wrap="square" lIns="91200" tIns="48000" rIns="144000" bIns="48000" anchor="t" anchorCtr="0">
            <a:noAutofit/>
          </a:bodyPr>
          <a:lstStyle/>
          <a:p>
            <a:pPr algn="ctr" defTabSz="1219170">
              <a:lnSpc>
                <a:spcPct val="90000"/>
              </a:lnSpc>
              <a:buClr>
                <a:srgbClr val="000000"/>
              </a:buClr>
              <a:buSzPts val="2000"/>
              <a:defRPr/>
            </a:pPr>
            <a:endParaRPr lang="en-GB" sz="1467" b="1" dirty="0">
              <a:latin typeface="DM Sans"/>
              <a:ea typeface="DM Sans"/>
              <a:cs typeface="DM Sans"/>
              <a:sym typeface="DM Sans"/>
            </a:endParaRPr>
          </a:p>
          <a:p>
            <a:pPr algn="ctr" defTabSz="1219170">
              <a:lnSpc>
                <a:spcPct val="90000"/>
              </a:lnSpc>
              <a:buClr>
                <a:srgbClr val="000000"/>
              </a:buClr>
              <a:buSzPts val="2000"/>
              <a:defRPr/>
            </a:pPr>
            <a:r>
              <a:rPr lang="en-GB" sz="1467" b="1" dirty="0" smtClean="0">
                <a:latin typeface="DM Sans"/>
                <a:ea typeface="DM Sans"/>
                <a:cs typeface="DM Sans"/>
                <a:sym typeface="DM Sans"/>
              </a:rPr>
              <a:t>Wellbeing (more) </a:t>
            </a:r>
            <a:endParaRPr sz="1467" b="1" kern="0" dirty="0">
              <a:solidFill>
                <a:srgbClr val="000000"/>
              </a:solidFill>
              <a:latin typeface="DM Sans"/>
              <a:ea typeface="DM Sans"/>
              <a:cs typeface="DM Sans"/>
              <a:sym typeface="DM Sans"/>
            </a:endParaRPr>
          </a:p>
        </p:txBody>
      </p:sp>
      <p:sp>
        <p:nvSpPr>
          <p:cNvPr id="7" name="Google Shape;252;p13"/>
          <p:cNvSpPr txBox="1"/>
          <p:nvPr/>
        </p:nvSpPr>
        <p:spPr>
          <a:xfrm>
            <a:off x="2524972" y="1601426"/>
            <a:ext cx="1808800" cy="627363"/>
          </a:xfrm>
          <a:prstGeom prst="rect">
            <a:avLst/>
          </a:prstGeom>
          <a:solidFill>
            <a:schemeClr val="tx2">
              <a:lumMod val="20000"/>
              <a:lumOff val="80000"/>
            </a:schemeClr>
          </a:solidFill>
          <a:ln w="9525" cap="flat" cmpd="sng">
            <a:noFill/>
            <a:prstDash val="dot"/>
            <a:round/>
            <a:headEnd type="none" w="sm" len="sm"/>
            <a:tailEnd type="none" w="sm" len="sm"/>
          </a:ln>
        </p:spPr>
        <p:txBody>
          <a:bodyPr spcFirstLastPara="1" wrap="square" lIns="91200" tIns="48000" rIns="144000" bIns="48000" anchor="ctr" anchorCtr="0">
            <a:noAutofit/>
          </a:bodyPr>
          <a:lstStyle/>
          <a:p>
            <a:pPr algn="ctr" defTabSz="1219170">
              <a:lnSpc>
                <a:spcPct val="90000"/>
              </a:lnSpc>
              <a:buClr>
                <a:srgbClr val="000000"/>
              </a:buClr>
              <a:buSzPts val="2000"/>
              <a:defRPr/>
            </a:pPr>
            <a:r>
              <a:rPr lang="en-GB" sz="1467" b="1" dirty="0" smtClean="0">
                <a:latin typeface="DM Sans"/>
                <a:ea typeface="DM Sans"/>
                <a:cs typeface="DM Sans"/>
                <a:sym typeface="DM Sans"/>
              </a:rPr>
              <a:t>Productivity</a:t>
            </a:r>
            <a:endParaRPr sz="1467" b="1" kern="0" dirty="0">
              <a:solidFill>
                <a:srgbClr val="000000"/>
              </a:solidFill>
              <a:latin typeface="DM Sans"/>
              <a:ea typeface="DM Sans"/>
              <a:cs typeface="DM Sans"/>
              <a:sym typeface="DM Sans"/>
            </a:endParaRPr>
          </a:p>
        </p:txBody>
      </p:sp>
      <p:sp>
        <p:nvSpPr>
          <p:cNvPr id="8" name="Google Shape;224;p12">
            <a:extLst>
              <a:ext uri="{FF2B5EF4-FFF2-40B4-BE49-F238E27FC236}">
                <a16:creationId xmlns:a16="http://schemas.microsoft.com/office/drawing/2014/main" id="{9FE0DFAE-92FC-45A1-B1EB-26F82F61BF42}"/>
              </a:ext>
            </a:extLst>
          </p:cNvPr>
          <p:cNvSpPr txBox="1"/>
          <p:nvPr/>
        </p:nvSpPr>
        <p:spPr>
          <a:xfrm>
            <a:off x="380643" y="2359464"/>
            <a:ext cx="1886400" cy="812875"/>
          </a:xfrm>
          <a:prstGeom prst="rect">
            <a:avLst/>
          </a:prstGeom>
          <a:solidFill>
            <a:schemeClr val="accent2">
              <a:lumMod val="60000"/>
              <a:lumOff val="40000"/>
            </a:schemeClr>
          </a:solidFill>
          <a:ln w="9525" cap="flat" cmpd="thinThick">
            <a:noFill/>
            <a:prstDash val="solid"/>
            <a:round/>
            <a:headEnd type="none" w="sm" len="sm"/>
            <a:tailEnd type="none" w="sm" len="sm"/>
          </a:ln>
          <a:effectLst>
            <a:outerShdw blurRad="28575" dist="19050" dir="1920000" algn="bl" rotWithShape="0">
              <a:srgbClr val="000000">
                <a:alpha val="30000"/>
              </a:srgbClr>
            </a:outerShdw>
          </a:effectLst>
        </p:spPr>
        <p:txBody>
          <a:bodyPr spcFirstLastPara="1" wrap="square" lIns="240000" tIns="0" rIns="48000" bIns="0" anchor="ctr" anchorCtr="0">
            <a:noAutofit/>
          </a:bodyPr>
          <a:lstStyle/>
          <a:p>
            <a:pPr defTabSz="1219170">
              <a:lnSpc>
                <a:spcPct val="80000"/>
              </a:lnSpc>
              <a:buClr>
                <a:srgbClr val="000000"/>
              </a:buClr>
              <a:buSzPts val="900"/>
              <a:defRPr/>
            </a:pPr>
            <a:r>
              <a:rPr lang="en-GB" sz="1000" kern="0" dirty="0" smtClean="0">
                <a:solidFill>
                  <a:srgbClr val="FFFFFF"/>
                </a:solidFill>
                <a:latin typeface="Open Sans"/>
                <a:ea typeface="Open Sans"/>
                <a:cs typeface="Open Sans"/>
                <a:sym typeface="Open Sans"/>
              </a:rPr>
              <a:t>We will have core team hours of [X to X] and will schedule our meetings during these times. Everyone will be online during our core hours </a:t>
            </a:r>
            <a:endParaRPr sz="1000" kern="0" dirty="0">
              <a:solidFill>
                <a:srgbClr val="FFFFFF"/>
              </a:solidFill>
              <a:latin typeface="Open Sans"/>
              <a:ea typeface="Open Sans"/>
              <a:cs typeface="Open Sans"/>
              <a:sym typeface="Open Sans"/>
            </a:endParaRPr>
          </a:p>
        </p:txBody>
      </p:sp>
      <p:sp>
        <p:nvSpPr>
          <p:cNvPr id="9" name="Google Shape;225;p12"/>
          <p:cNvSpPr txBox="1"/>
          <p:nvPr/>
        </p:nvSpPr>
        <p:spPr>
          <a:xfrm>
            <a:off x="389206" y="3311135"/>
            <a:ext cx="1886400" cy="586000"/>
          </a:xfrm>
          <a:prstGeom prst="rect">
            <a:avLst/>
          </a:prstGeom>
          <a:solidFill>
            <a:schemeClr val="accent2">
              <a:lumMod val="60000"/>
              <a:lumOff val="40000"/>
            </a:schemeClr>
          </a:solidFill>
          <a:ln w="9525" cap="flat" cmpd="thinThick">
            <a:solidFill>
              <a:srgbClr val="F0CDB4"/>
            </a:solidFill>
            <a:prstDash val="solid"/>
            <a:round/>
            <a:headEnd type="none" w="sm" len="sm"/>
            <a:tailEnd type="none" w="sm" len="sm"/>
          </a:ln>
          <a:effectLst>
            <a:outerShdw blurRad="28575" dist="19050" dir="1920000" algn="bl" rotWithShape="0">
              <a:srgbClr val="000000">
                <a:alpha val="30000"/>
              </a:srgbClr>
            </a:outerShdw>
          </a:effectLst>
        </p:spPr>
        <p:txBody>
          <a:bodyPr spcFirstLastPara="1" wrap="square" lIns="240000" tIns="0" rIns="48000" bIns="0" anchor="ctr" anchorCtr="0">
            <a:noAutofit/>
          </a:bodyPr>
          <a:lstStyle/>
          <a:p>
            <a:pPr defTabSz="1219170">
              <a:lnSpc>
                <a:spcPct val="80000"/>
              </a:lnSpc>
              <a:buClr>
                <a:srgbClr val="000000"/>
              </a:buClr>
              <a:buSzPts val="900"/>
              <a:defRPr/>
            </a:pPr>
            <a:r>
              <a:rPr lang="en-GB" sz="1000" kern="0" dirty="0" smtClean="0">
                <a:solidFill>
                  <a:srgbClr val="FFFFFF"/>
                </a:solidFill>
                <a:latin typeface="Open Sans"/>
                <a:ea typeface="Open Sans"/>
                <a:cs typeface="Open Sans"/>
                <a:sym typeface="Open Sans"/>
              </a:rPr>
              <a:t>We will take regular breaks wherever and whenever we are working. </a:t>
            </a:r>
            <a:endParaRPr sz="1000" kern="0" dirty="0">
              <a:solidFill>
                <a:srgbClr val="FFFFFF"/>
              </a:solidFill>
              <a:latin typeface="Open Sans"/>
              <a:ea typeface="Open Sans"/>
              <a:cs typeface="Open Sans"/>
              <a:sym typeface="Open Sans"/>
            </a:endParaRPr>
          </a:p>
        </p:txBody>
      </p:sp>
      <p:sp>
        <p:nvSpPr>
          <p:cNvPr id="10" name="Google Shape;225;p12"/>
          <p:cNvSpPr txBox="1"/>
          <p:nvPr/>
        </p:nvSpPr>
        <p:spPr>
          <a:xfrm>
            <a:off x="389206" y="4063538"/>
            <a:ext cx="1886400" cy="586000"/>
          </a:xfrm>
          <a:prstGeom prst="rect">
            <a:avLst/>
          </a:prstGeom>
          <a:solidFill>
            <a:schemeClr val="accent2">
              <a:lumMod val="60000"/>
              <a:lumOff val="40000"/>
            </a:schemeClr>
          </a:solidFill>
          <a:ln w="9525" cap="flat" cmpd="thinThick">
            <a:solidFill>
              <a:srgbClr val="F0CDB4"/>
            </a:solidFill>
            <a:prstDash val="solid"/>
            <a:round/>
            <a:headEnd type="none" w="sm" len="sm"/>
            <a:tailEnd type="none" w="sm" len="sm"/>
          </a:ln>
          <a:effectLst>
            <a:outerShdw blurRad="28575" dist="19050" dir="1920000" algn="bl" rotWithShape="0">
              <a:srgbClr val="000000">
                <a:alpha val="30000"/>
              </a:srgbClr>
            </a:outerShdw>
          </a:effectLst>
        </p:spPr>
        <p:txBody>
          <a:bodyPr spcFirstLastPara="1" wrap="square" lIns="240000" tIns="0" rIns="48000" bIns="0" anchor="ctr" anchorCtr="0">
            <a:noAutofit/>
          </a:bodyPr>
          <a:lstStyle/>
          <a:p>
            <a:pPr defTabSz="1219170">
              <a:lnSpc>
                <a:spcPct val="80000"/>
              </a:lnSpc>
              <a:buClr>
                <a:srgbClr val="000000"/>
              </a:buClr>
              <a:buSzPts val="900"/>
              <a:defRPr/>
            </a:pPr>
            <a:r>
              <a:rPr lang="en-GB" sz="1000" kern="0" dirty="0" smtClean="0">
                <a:solidFill>
                  <a:srgbClr val="FFFFFF"/>
                </a:solidFill>
                <a:latin typeface="Open Sans"/>
                <a:ea typeface="Open Sans"/>
                <a:cs typeface="Open Sans"/>
                <a:sym typeface="Open Sans"/>
              </a:rPr>
              <a:t>We won’t send emails or other messages after [XX] time.  </a:t>
            </a:r>
            <a:endParaRPr sz="1000" kern="0" dirty="0">
              <a:solidFill>
                <a:srgbClr val="FFFFFF"/>
              </a:solidFill>
              <a:latin typeface="Open Sans"/>
              <a:ea typeface="Open Sans"/>
              <a:cs typeface="Open Sans"/>
              <a:sym typeface="Open Sans"/>
            </a:endParaRPr>
          </a:p>
        </p:txBody>
      </p:sp>
      <p:sp>
        <p:nvSpPr>
          <p:cNvPr id="11" name="Google Shape;241;p12"/>
          <p:cNvSpPr txBox="1"/>
          <p:nvPr/>
        </p:nvSpPr>
        <p:spPr>
          <a:xfrm>
            <a:off x="9788573" y="6042965"/>
            <a:ext cx="1987474" cy="586000"/>
          </a:xfrm>
          <a:prstGeom prst="rect">
            <a:avLst/>
          </a:prstGeom>
          <a:solidFill>
            <a:schemeClr val="accent1"/>
          </a:solidFill>
          <a:ln>
            <a:noFill/>
          </a:ln>
          <a:effectLst>
            <a:outerShdw blurRad="28575" dist="19050" dir="1920000" algn="bl" rotWithShape="0">
              <a:srgbClr val="000000">
                <a:alpha val="30000"/>
              </a:srgbClr>
            </a:outerShdw>
          </a:effectLst>
        </p:spPr>
        <p:txBody>
          <a:bodyPr spcFirstLastPara="1" wrap="square" lIns="240000" tIns="0" rIns="48000" bIns="0" anchor="ctr" anchorCtr="0">
            <a:noAutofit/>
          </a:bodyPr>
          <a:lstStyle/>
          <a:p>
            <a:pPr defTabSz="1219170">
              <a:lnSpc>
                <a:spcPct val="80000"/>
              </a:lnSpc>
              <a:buClr>
                <a:srgbClr val="000000"/>
              </a:buClr>
              <a:buSzPts val="900"/>
              <a:defRPr/>
            </a:pPr>
            <a:r>
              <a:rPr lang="en-GB" sz="1400" kern="0" dirty="0">
                <a:solidFill>
                  <a:srgbClr val="FFFFFF"/>
                </a:solidFill>
                <a:latin typeface="Open Sans"/>
                <a:ea typeface="Open Sans"/>
                <a:cs typeface="Open Sans"/>
                <a:sym typeface="Open Sans"/>
              </a:rPr>
              <a:t>Blank – add as you wish!</a:t>
            </a:r>
            <a:endParaRPr sz="1400" kern="0" dirty="0">
              <a:solidFill>
                <a:srgbClr val="FFFFFF"/>
              </a:solidFill>
              <a:latin typeface="Open Sans"/>
              <a:ea typeface="Open Sans"/>
              <a:cs typeface="Open Sans"/>
              <a:sym typeface="Open Sans"/>
            </a:endParaRPr>
          </a:p>
        </p:txBody>
      </p:sp>
      <p:sp>
        <p:nvSpPr>
          <p:cNvPr id="12" name="Google Shape;224;p12">
            <a:extLst>
              <a:ext uri="{FF2B5EF4-FFF2-40B4-BE49-F238E27FC236}">
                <a16:creationId xmlns:a16="http://schemas.microsoft.com/office/drawing/2014/main" id="{9FE0DFAE-92FC-45A1-B1EB-26F82F61BF42}"/>
              </a:ext>
            </a:extLst>
          </p:cNvPr>
          <p:cNvSpPr txBox="1"/>
          <p:nvPr/>
        </p:nvSpPr>
        <p:spPr>
          <a:xfrm>
            <a:off x="2524972" y="2359465"/>
            <a:ext cx="1808800" cy="629348"/>
          </a:xfrm>
          <a:prstGeom prst="rect">
            <a:avLst/>
          </a:prstGeom>
          <a:solidFill>
            <a:srgbClr val="0033CC"/>
          </a:solidFill>
          <a:ln w="9525" cap="flat" cmpd="thinThick">
            <a:noFill/>
            <a:prstDash val="solid"/>
            <a:round/>
            <a:headEnd type="none" w="sm" len="sm"/>
            <a:tailEnd type="none" w="sm" len="sm"/>
          </a:ln>
          <a:effectLst>
            <a:outerShdw blurRad="28575" dist="19050" dir="1920000" algn="bl" rotWithShape="0">
              <a:srgbClr val="000000">
                <a:alpha val="30000"/>
              </a:srgbClr>
            </a:outerShdw>
          </a:effectLst>
        </p:spPr>
        <p:txBody>
          <a:bodyPr spcFirstLastPara="1" wrap="square" lIns="240000" tIns="0" rIns="48000" bIns="0" anchor="ctr" anchorCtr="0">
            <a:noAutofit/>
          </a:bodyPr>
          <a:lstStyle/>
          <a:p>
            <a:pPr defTabSz="1219170">
              <a:lnSpc>
                <a:spcPct val="80000"/>
              </a:lnSpc>
              <a:buClr>
                <a:srgbClr val="000000"/>
              </a:buClr>
              <a:buSzPts val="900"/>
              <a:defRPr/>
            </a:pPr>
            <a:r>
              <a:rPr lang="en-GB" sz="1000" kern="0" dirty="0" smtClean="0">
                <a:solidFill>
                  <a:srgbClr val="FFFFFF"/>
                </a:solidFill>
                <a:latin typeface="Open Sans"/>
                <a:ea typeface="Open Sans"/>
                <a:cs typeface="Open Sans"/>
                <a:sym typeface="Open Sans"/>
              </a:rPr>
              <a:t>We will share our working hours on our auto signatures.</a:t>
            </a:r>
            <a:endParaRPr sz="1000" kern="0" dirty="0">
              <a:solidFill>
                <a:srgbClr val="FFFFFF"/>
              </a:solidFill>
              <a:latin typeface="Open Sans"/>
              <a:ea typeface="Open Sans"/>
              <a:cs typeface="Open Sans"/>
              <a:sym typeface="Open Sans"/>
            </a:endParaRPr>
          </a:p>
        </p:txBody>
      </p:sp>
      <p:sp>
        <p:nvSpPr>
          <p:cNvPr id="13" name="Google Shape;224;p12">
            <a:extLst>
              <a:ext uri="{FF2B5EF4-FFF2-40B4-BE49-F238E27FC236}">
                <a16:creationId xmlns:a16="http://schemas.microsoft.com/office/drawing/2014/main" id="{9FE0DFAE-92FC-45A1-B1EB-26F82F61BF42}"/>
              </a:ext>
            </a:extLst>
          </p:cNvPr>
          <p:cNvSpPr txBox="1"/>
          <p:nvPr/>
        </p:nvSpPr>
        <p:spPr>
          <a:xfrm>
            <a:off x="2524972" y="3079497"/>
            <a:ext cx="1808800" cy="629348"/>
          </a:xfrm>
          <a:prstGeom prst="rect">
            <a:avLst/>
          </a:prstGeom>
          <a:solidFill>
            <a:srgbClr val="0033CC"/>
          </a:solidFill>
          <a:ln w="9525" cap="flat" cmpd="thinThick">
            <a:noFill/>
            <a:prstDash val="solid"/>
            <a:round/>
            <a:headEnd type="none" w="sm" len="sm"/>
            <a:tailEnd type="none" w="sm" len="sm"/>
          </a:ln>
          <a:effectLst>
            <a:outerShdw blurRad="28575" dist="19050" dir="1920000" algn="bl" rotWithShape="0">
              <a:srgbClr val="000000">
                <a:alpha val="30000"/>
              </a:srgbClr>
            </a:outerShdw>
          </a:effectLst>
        </p:spPr>
        <p:txBody>
          <a:bodyPr spcFirstLastPara="1" wrap="square" lIns="240000" tIns="0" rIns="48000" bIns="0" anchor="ctr" anchorCtr="0">
            <a:noAutofit/>
          </a:bodyPr>
          <a:lstStyle/>
          <a:p>
            <a:pPr defTabSz="1219170">
              <a:lnSpc>
                <a:spcPct val="80000"/>
              </a:lnSpc>
              <a:buClr>
                <a:srgbClr val="000000"/>
              </a:buClr>
              <a:buSzPts val="900"/>
              <a:defRPr/>
            </a:pPr>
            <a:r>
              <a:rPr lang="en-GB" sz="1000" kern="0" dirty="0" smtClean="0">
                <a:solidFill>
                  <a:srgbClr val="FFFFFF"/>
                </a:solidFill>
                <a:latin typeface="Open Sans"/>
                <a:ea typeface="Open Sans"/>
                <a:cs typeface="Open Sans"/>
                <a:sym typeface="Open Sans"/>
              </a:rPr>
              <a:t>We will  aim for simple meeting minutes highlighting actions and decisions. </a:t>
            </a:r>
            <a:endParaRPr sz="1000" kern="0" dirty="0">
              <a:solidFill>
                <a:srgbClr val="FFFFFF"/>
              </a:solidFill>
              <a:latin typeface="Open Sans"/>
              <a:ea typeface="Open Sans"/>
              <a:cs typeface="Open Sans"/>
              <a:sym typeface="Open Sans"/>
            </a:endParaRPr>
          </a:p>
        </p:txBody>
      </p:sp>
      <p:sp>
        <p:nvSpPr>
          <p:cNvPr id="14" name="Google Shape;224;p12">
            <a:extLst>
              <a:ext uri="{FF2B5EF4-FFF2-40B4-BE49-F238E27FC236}">
                <a16:creationId xmlns:a16="http://schemas.microsoft.com/office/drawing/2014/main" id="{9FE0DFAE-92FC-45A1-B1EB-26F82F61BF42}"/>
              </a:ext>
            </a:extLst>
          </p:cNvPr>
          <p:cNvSpPr txBox="1"/>
          <p:nvPr/>
        </p:nvSpPr>
        <p:spPr>
          <a:xfrm>
            <a:off x="2524972" y="3799529"/>
            <a:ext cx="1808800" cy="756939"/>
          </a:xfrm>
          <a:prstGeom prst="rect">
            <a:avLst/>
          </a:prstGeom>
          <a:solidFill>
            <a:srgbClr val="0033CC"/>
          </a:solidFill>
          <a:ln w="9525" cap="flat" cmpd="thinThick">
            <a:noFill/>
            <a:prstDash val="solid"/>
            <a:round/>
            <a:headEnd type="none" w="sm" len="sm"/>
            <a:tailEnd type="none" w="sm" len="sm"/>
          </a:ln>
          <a:effectLst>
            <a:outerShdw blurRad="28575" dist="19050" dir="1920000" algn="bl" rotWithShape="0">
              <a:srgbClr val="000000">
                <a:alpha val="30000"/>
              </a:srgbClr>
            </a:outerShdw>
          </a:effectLst>
        </p:spPr>
        <p:txBody>
          <a:bodyPr spcFirstLastPara="1" wrap="square" lIns="240000" tIns="0" rIns="48000" bIns="0" anchor="ctr" anchorCtr="0">
            <a:noAutofit/>
          </a:bodyPr>
          <a:lstStyle/>
          <a:p>
            <a:pPr defTabSz="1219170">
              <a:lnSpc>
                <a:spcPct val="80000"/>
              </a:lnSpc>
              <a:buClr>
                <a:srgbClr val="000000"/>
              </a:buClr>
              <a:buSzPts val="900"/>
              <a:defRPr/>
            </a:pPr>
            <a:r>
              <a:rPr lang="en-GB" sz="1000" kern="0" dirty="0" smtClean="0">
                <a:solidFill>
                  <a:srgbClr val="FFFFFF"/>
                </a:solidFill>
                <a:latin typeface="Open Sans"/>
                <a:ea typeface="Open Sans"/>
                <a:cs typeface="Open Sans"/>
                <a:sym typeface="Open Sans"/>
              </a:rPr>
              <a:t>We recognise that productivity is personal and will encourage people to work in the way that suits them according to their role.</a:t>
            </a:r>
            <a:endParaRPr sz="1000" kern="0" dirty="0">
              <a:solidFill>
                <a:srgbClr val="FFFFFF"/>
              </a:solidFill>
              <a:latin typeface="Open Sans"/>
              <a:ea typeface="Open Sans"/>
              <a:cs typeface="Open Sans"/>
              <a:sym typeface="Open Sans"/>
            </a:endParaRPr>
          </a:p>
        </p:txBody>
      </p:sp>
      <p:sp>
        <p:nvSpPr>
          <p:cNvPr id="15" name="Google Shape;224;p12">
            <a:extLst>
              <a:ext uri="{FF2B5EF4-FFF2-40B4-BE49-F238E27FC236}">
                <a16:creationId xmlns:a16="http://schemas.microsoft.com/office/drawing/2014/main" id="{9FE0DFAE-92FC-45A1-B1EB-26F82F61BF42}"/>
              </a:ext>
            </a:extLst>
          </p:cNvPr>
          <p:cNvSpPr txBox="1"/>
          <p:nvPr/>
        </p:nvSpPr>
        <p:spPr>
          <a:xfrm>
            <a:off x="2532404" y="4613122"/>
            <a:ext cx="1808800" cy="629348"/>
          </a:xfrm>
          <a:prstGeom prst="rect">
            <a:avLst/>
          </a:prstGeom>
          <a:solidFill>
            <a:srgbClr val="0033CC"/>
          </a:solidFill>
          <a:ln w="9525" cap="flat" cmpd="thinThick">
            <a:noFill/>
            <a:prstDash val="solid"/>
            <a:round/>
            <a:headEnd type="none" w="sm" len="sm"/>
            <a:tailEnd type="none" w="sm" len="sm"/>
          </a:ln>
          <a:effectLst>
            <a:outerShdw blurRad="28575" dist="19050" dir="1920000" algn="bl" rotWithShape="0">
              <a:srgbClr val="000000">
                <a:alpha val="30000"/>
              </a:srgbClr>
            </a:outerShdw>
          </a:effectLst>
        </p:spPr>
        <p:txBody>
          <a:bodyPr spcFirstLastPara="1" wrap="square" lIns="240000" tIns="0" rIns="48000" bIns="0" anchor="ctr" anchorCtr="0">
            <a:noAutofit/>
          </a:bodyPr>
          <a:lstStyle/>
          <a:p>
            <a:pPr defTabSz="1219170">
              <a:lnSpc>
                <a:spcPct val="80000"/>
              </a:lnSpc>
              <a:buClr>
                <a:srgbClr val="000000"/>
              </a:buClr>
              <a:buSzPts val="900"/>
              <a:defRPr/>
            </a:pPr>
            <a:r>
              <a:rPr lang="en-GB" sz="1000" kern="0" dirty="0" smtClean="0">
                <a:solidFill>
                  <a:srgbClr val="FFFFFF"/>
                </a:solidFill>
                <a:latin typeface="Open Sans"/>
                <a:ea typeface="Open Sans"/>
                <a:cs typeface="Open Sans"/>
                <a:sym typeface="Open Sans"/>
              </a:rPr>
              <a:t>We won’t print papers for in-person meetings and papers will be kept to a minimum.  </a:t>
            </a:r>
            <a:endParaRPr sz="1000" kern="0" dirty="0">
              <a:solidFill>
                <a:srgbClr val="FFFFFF"/>
              </a:solidFill>
              <a:latin typeface="Open Sans"/>
              <a:ea typeface="Open Sans"/>
              <a:cs typeface="Open Sans"/>
              <a:sym typeface="Open Sans"/>
            </a:endParaRPr>
          </a:p>
        </p:txBody>
      </p:sp>
      <p:sp>
        <p:nvSpPr>
          <p:cNvPr id="16" name="Google Shape;224;p12">
            <a:extLst>
              <a:ext uri="{FF2B5EF4-FFF2-40B4-BE49-F238E27FC236}">
                <a16:creationId xmlns:a16="http://schemas.microsoft.com/office/drawing/2014/main" id="{9FE0DFAE-92FC-45A1-B1EB-26F82F61BF42}"/>
              </a:ext>
            </a:extLst>
          </p:cNvPr>
          <p:cNvSpPr txBox="1"/>
          <p:nvPr/>
        </p:nvSpPr>
        <p:spPr>
          <a:xfrm>
            <a:off x="2532404" y="5325958"/>
            <a:ext cx="1808800" cy="629348"/>
          </a:xfrm>
          <a:prstGeom prst="rect">
            <a:avLst/>
          </a:prstGeom>
          <a:solidFill>
            <a:srgbClr val="0033CC"/>
          </a:solidFill>
          <a:ln w="9525" cap="flat" cmpd="thinThick">
            <a:noFill/>
            <a:prstDash val="solid"/>
            <a:round/>
            <a:headEnd type="none" w="sm" len="sm"/>
            <a:tailEnd type="none" w="sm" len="sm"/>
          </a:ln>
          <a:effectLst>
            <a:outerShdw blurRad="28575" dist="19050" dir="1920000" algn="bl" rotWithShape="0">
              <a:srgbClr val="000000">
                <a:alpha val="30000"/>
              </a:srgbClr>
            </a:outerShdw>
          </a:effectLst>
        </p:spPr>
        <p:txBody>
          <a:bodyPr spcFirstLastPara="1" wrap="square" lIns="240000" tIns="0" rIns="48000" bIns="0" anchor="ctr" anchorCtr="0">
            <a:noAutofit/>
          </a:bodyPr>
          <a:lstStyle/>
          <a:p>
            <a:pPr defTabSz="1219170">
              <a:lnSpc>
                <a:spcPct val="80000"/>
              </a:lnSpc>
              <a:buClr>
                <a:srgbClr val="000000"/>
              </a:buClr>
              <a:buSzPts val="900"/>
              <a:defRPr/>
            </a:pPr>
            <a:r>
              <a:rPr lang="en-GB" sz="1000" kern="0" dirty="0" smtClean="0">
                <a:solidFill>
                  <a:srgbClr val="FFFFFF"/>
                </a:solidFill>
                <a:latin typeface="Open Sans"/>
                <a:ea typeface="Open Sans"/>
                <a:cs typeface="Open Sans"/>
                <a:sym typeface="Open Sans"/>
              </a:rPr>
              <a:t>We will ensure we do not waste time by [XXX]</a:t>
            </a:r>
            <a:endParaRPr sz="1000" kern="0" dirty="0">
              <a:solidFill>
                <a:srgbClr val="FFFFFF"/>
              </a:solidFill>
              <a:latin typeface="Open Sans"/>
              <a:ea typeface="Open Sans"/>
              <a:cs typeface="Open Sans"/>
              <a:sym typeface="Open Sans"/>
            </a:endParaRPr>
          </a:p>
        </p:txBody>
      </p:sp>
      <p:sp>
        <p:nvSpPr>
          <p:cNvPr id="17" name="Google Shape;224;p12">
            <a:extLst>
              <a:ext uri="{FF2B5EF4-FFF2-40B4-BE49-F238E27FC236}">
                <a16:creationId xmlns:a16="http://schemas.microsoft.com/office/drawing/2014/main" id="{9FE0DFAE-92FC-45A1-B1EB-26F82F61BF42}"/>
              </a:ext>
            </a:extLst>
          </p:cNvPr>
          <p:cNvSpPr txBox="1"/>
          <p:nvPr/>
        </p:nvSpPr>
        <p:spPr>
          <a:xfrm>
            <a:off x="2532404" y="5999617"/>
            <a:ext cx="1808800" cy="629348"/>
          </a:xfrm>
          <a:prstGeom prst="rect">
            <a:avLst/>
          </a:prstGeom>
          <a:solidFill>
            <a:srgbClr val="0033CC"/>
          </a:solidFill>
          <a:ln w="9525" cap="flat" cmpd="thinThick">
            <a:noFill/>
            <a:prstDash val="solid"/>
            <a:round/>
            <a:headEnd type="none" w="sm" len="sm"/>
            <a:tailEnd type="none" w="sm" len="sm"/>
          </a:ln>
          <a:effectLst>
            <a:outerShdw blurRad="28575" dist="19050" dir="1920000" algn="bl" rotWithShape="0">
              <a:srgbClr val="000000">
                <a:alpha val="30000"/>
              </a:srgbClr>
            </a:outerShdw>
          </a:effectLst>
        </p:spPr>
        <p:txBody>
          <a:bodyPr spcFirstLastPara="1" wrap="square" lIns="240000" tIns="0" rIns="48000" bIns="0" anchor="ctr" anchorCtr="0">
            <a:noAutofit/>
          </a:bodyPr>
          <a:lstStyle/>
          <a:p>
            <a:pPr defTabSz="1219170">
              <a:lnSpc>
                <a:spcPct val="80000"/>
              </a:lnSpc>
              <a:buClr>
                <a:srgbClr val="000000"/>
              </a:buClr>
              <a:buSzPts val="900"/>
              <a:defRPr/>
            </a:pPr>
            <a:r>
              <a:rPr lang="en-GB" sz="1000" kern="0" dirty="0" smtClean="0">
                <a:solidFill>
                  <a:srgbClr val="FFFFFF"/>
                </a:solidFill>
                <a:latin typeface="Open Sans"/>
                <a:ea typeface="Open Sans"/>
                <a:cs typeface="Open Sans"/>
                <a:sym typeface="Open Sans"/>
              </a:rPr>
              <a:t>We will support people to do their best work at the time and location where they feel most productive </a:t>
            </a:r>
            <a:endParaRPr sz="1000" kern="0" dirty="0">
              <a:solidFill>
                <a:srgbClr val="FFFFFF"/>
              </a:solidFill>
              <a:latin typeface="Open Sans"/>
              <a:ea typeface="Open Sans"/>
              <a:cs typeface="Open Sans"/>
              <a:sym typeface="Open Sans"/>
            </a:endParaRPr>
          </a:p>
        </p:txBody>
      </p:sp>
    </p:spTree>
    <p:extLst>
      <p:ext uri="{BB962C8B-B14F-4D97-AF65-F5344CB8AC3E}">
        <p14:creationId xmlns:p14="http://schemas.microsoft.com/office/powerpoint/2010/main" val="117033431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782310" y="329800"/>
            <a:ext cx="1228807" cy="1228807"/>
          </a:xfrm>
          <a:prstGeom prst="rect">
            <a:avLst/>
          </a:prstGeom>
        </p:spPr>
      </p:pic>
      <p:sp>
        <p:nvSpPr>
          <p:cNvPr id="5" name="TextBox 4"/>
          <p:cNvSpPr txBox="1"/>
          <p:nvPr/>
        </p:nvSpPr>
        <p:spPr>
          <a:xfrm>
            <a:off x="741098" y="1558607"/>
            <a:ext cx="9870461" cy="1631216"/>
          </a:xfrm>
          <a:prstGeom prst="rect">
            <a:avLst/>
          </a:prstGeom>
          <a:noFill/>
        </p:spPr>
        <p:txBody>
          <a:bodyPr wrap="square" rtlCol="0">
            <a:spAutoFit/>
          </a:bodyPr>
          <a:lstStyle/>
          <a:p>
            <a:pPr defTabSz="1219170">
              <a:buClr>
                <a:srgbClr val="000000"/>
              </a:buClr>
              <a:defRPr/>
            </a:pPr>
            <a:r>
              <a:rPr lang="en-GB" sz="2000" b="1" kern="0" dirty="0">
                <a:solidFill>
                  <a:srgbClr val="000000"/>
                </a:solidFill>
                <a:latin typeface="Calibri" panose="020F0502020204030204" pitchFamily="34" charset="0"/>
                <a:ea typeface="Calibri" panose="020F0502020204030204" pitchFamily="34" charset="0"/>
                <a:cs typeface="Arial"/>
                <a:sym typeface="Arial"/>
              </a:rPr>
              <a:t>Reviews: </a:t>
            </a:r>
          </a:p>
          <a:p>
            <a:pPr marL="380990" indent="-380990" defTabSz="1219170">
              <a:buClr>
                <a:srgbClr val="000000"/>
              </a:buClr>
              <a:buFont typeface="Arial" panose="020B0604020202020204" pitchFamily="34" charset="0"/>
              <a:buChar char="•"/>
              <a:defRPr/>
            </a:pPr>
            <a:r>
              <a:rPr lang="en-GB" sz="2000" kern="0" dirty="0">
                <a:solidFill>
                  <a:srgbClr val="000000"/>
                </a:solidFill>
                <a:latin typeface="Calibri" panose="020F0502020204030204" pitchFamily="34" charset="0"/>
                <a:ea typeface="Calibri" panose="020F0502020204030204" pitchFamily="34" charset="0"/>
                <a:cs typeface="Arial"/>
                <a:sym typeface="Arial"/>
              </a:rPr>
              <a:t>Include this topic as part of your </a:t>
            </a:r>
            <a:r>
              <a:rPr lang="en-GB" sz="2000" b="1" kern="0" dirty="0">
                <a:solidFill>
                  <a:srgbClr val="000000"/>
                </a:solidFill>
                <a:latin typeface="Calibri" panose="020F0502020204030204" pitchFamily="34" charset="0"/>
                <a:ea typeface="Calibri" panose="020F0502020204030204" pitchFamily="34" charset="0"/>
                <a:cs typeface="Arial"/>
                <a:sym typeface="Arial"/>
              </a:rPr>
              <a:t>monthly team meetings </a:t>
            </a:r>
            <a:r>
              <a:rPr lang="en-GB" sz="2000" kern="0" dirty="0">
                <a:solidFill>
                  <a:srgbClr val="000000"/>
                </a:solidFill>
                <a:latin typeface="Calibri" panose="020F0502020204030204" pitchFamily="34" charset="0"/>
                <a:ea typeface="Calibri" panose="020F0502020204030204" pitchFamily="34" charset="0"/>
                <a:cs typeface="Arial"/>
                <a:sym typeface="Arial"/>
              </a:rPr>
              <a:t>in order to review progress on the actions</a:t>
            </a:r>
          </a:p>
          <a:p>
            <a:pPr marL="380990" indent="-380990" defTabSz="1219170">
              <a:buClr>
                <a:srgbClr val="000000"/>
              </a:buClr>
              <a:buFont typeface="Arial" panose="020B0604020202020204" pitchFamily="34" charset="0"/>
              <a:buChar char="•"/>
              <a:defRPr/>
            </a:pPr>
            <a:r>
              <a:rPr lang="en-GB" sz="2000" dirty="0">
                <a:latin typeface="Calibri" panose="020F0502020204030204" pitchFamily="34" charset="0"/>
                <a:ea typeface="Calibri" panose="020F0502020204030204" pitchFamily="34" charset="0"/>
              </a:rPr>
              <a:t>Your leaders and champions will continue to discuss how we are progressing through hybrid working </a:t>
            </a:r>
            <a:endParaRPr lang="en-GB" sz="2000" kern="0" dirty="0">
              <a:solidFill>
                <a:srgbClr val="003B4C"/>
              </a:solidFill>
              <a:latin typeface="Open Sans" panose="020B0604020202020204" charset="0"/>
              <a:ea typeface="Open Sans" panose="020B0604020202020204" charset="0"/>
              <a:cs typeface="Open Sans" panose="020B0604020202020204" charset="0"/>
              <a:sym typeface="Arial"/>
            </a:endParaRPr>
          </a:p>
        </p:txBody>
      </p:sp>
      <p:sp>
        <p:nvSpPr>
          <p:cNvPr id="6" name="Title 1"/>
          <p:cNvSpPr txBox="1">
            <a:spLocks/>
          </p:cNvSpPr>
          <p:nvPr/>
        </p:nvSpPr>
        <p:spPr>
          <a:xfrm>
            <a:off x="838200" y="365125"/>
            <a:ext cx="9564666"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GB" b="1" dirty="0"/>
              <a:t>Next steps</a:t>
            </a:r>
          </a:p>
        </p:txBody>
      </p:sp>
    </p:spTree>
    <p:extLst>
      <p:ext uri="{BB962C8B-B14F-4D97-AF65-F5344CB8AC3E}">
        <p14:creationId xmlns:p14="http://schemas.microsoft.com/office/powerpoint/2010/main" val="25087206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838200" y="365125"/>
            <a:ext cx="10515600" cy="1325563"/>
          </a:xfrm>
        </p:spPr>
        <p:txBody>
          <a:bodyPr/>
          <a:lstStyle/>
          <a:p>
            <a:r>
              <a:rPr lang="en-GB" b="1" dirty="0"/>
              <a:t>What our people have told us so far</a:t>
            </a:r>
          </a:p>
        </p:txBody>
      </p:sp>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782310" y="329800"/>
            <a:ext cx="1228807" cy="1228807"/>
          </a:xfrm>
          <a:prstGeom prst="rect">
            <a:avLst/>
          </a:prstGeom>
        </p:spPr>
      </p:pic>
      <p:grpSp>
        <p:nvGrpSpPr>
          <p:cNvPr id="6" name="Group 5"/>
          <p:cNvGrpSpPr/>
          <p:nvPr/>
        </p:nvGrpSpPr>
        <p:grpSpPr>
          <a:xfrm>
            <a:off x="838200" y="1726013"/>
            <a:ext cx="9739023" cy="4065952"/>
            <a:chOff x="1088660" y="1261688"/>
            <a:chExt cx="9739023" cy="4065952"/>
          </a:xfrm>
        </p:grpSpPr>
        <p:sp>
          <p:nvSpPr>
            <p:cNvPr id="7" name="Rectangle 6"/>
            <p:cNvSpPr/>
            <p:nvPr/>
          </p:nvSpPr>
          <p:spPr>
            <a:xfrm>
              <a:off x="1098054" y="1261688"/>
              <a:ext cx="9729629" cy="324568"/>
            </a:xfrm>
            <a:prstGeom prst="rect">
              <a:avLst/>
            </a:prstGeom>
            <a:solidFill>
              <a:srgbClr val="7030A0"/>
            </a:solid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b="1" dirty="0"/>
                <a:t>Results across our key themes </a:t>
              </a:r>
            </a:p>
          </p:txBody>
        </p:sp>
        <p:grpSp>
          <p:nvGrpSpPr>
            <p:cNvPr id="8" name="Group 7"/>
            <p:cNvGrpSpPr/>
            <p:nvPr/>
          </p:nvGrpSpPr>
          <p:grpSpPr>
            <a:xfrm>
              <a:off x="1088660" y="1572884"/>
              <a:ext cx="9711738" cy="3754756"/>
              <a:chOff x="1088660" y="1572884"/>
              <a:chExt cx="9711738" cy="3754756"/>
            </a:xfrm>
          </p:grpSpPr>
          <p:sp>
            <p:nvSpPr>
              <p:cNvPr id="9" name="Rectangle 8"/>
              <p:cNvSpPr/>
              <p:nvPr/>
            </p:nvSpPr>
            <p:spPr>
              <a:xfrm>
                <a:off x="1115495" y="1572884"/>
                <a:ext cx="9684903" cy="2182418"/>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nvGrpSpPr>
              <p:cNvPr id="10" name="Group 9"/>
              <p:cNvGrpSpPr/>
              <p:nvPr/>
            </p:nvGrpSpPr>
            <p:grpSpPr>
              <a:xfrm>
                <a:off x="1202299" y="1702282"/>
                <a:ext cx="9556020" cy="1891096"/>
                <a:chOff x="1184409" y="1966448"/>
                <a:chExt cx="9556020" cy="1891096"/>
              </a:xfrm>
            </p:grpSpPr>
            <p:grpSp>
              <p:nvGrpSpPr>
                <p:cNvPr id="32" name="Group 31"/>
                <p:cNvGrpSpPr/>
                <p:nvPr/>
              </p:nvGrpSpPr>
              <p:grpSpPr>
                <a:xfrm>
                  <a:off x="1184409" y="1966448"/>
                  <a:ext cx="9556020" cy="1891096"/>
                  <a:chOff x="1081033" y="2593243"/>
                  <a:chExt cx="9556020" cy="1891096"/>
                </a:xfrm>
              </p:grpSpPr>
              <p:grpSp>
                <p:nvGrpSpPr>
                  <p:cNvPr id="38" name="Group 37"/>
                  <p:cNvGrpSpPr/>
                  <p:nvPr/>
                </p:nvGrpSpPr>
                <p:grpSpPr>
                  <a:xfrm>
                    <a:off x="5140529" y="2599317"/>
                    <a:ext cx="1402149" cy="1346433"/>
                    <a:chOff x="2285999" y="4146549"/>
                    <a:chExt cx="1688795" cy="1688795"/>
                  </a:xfrm>
                </p:grpSpPr>
                <p:pic>
                  <p:nvPicPr>
                    <p:cNvPr id="56" name="Picture 5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285999" y="4146549"/>
                      <a:ext cx="1688795" cy="1688795"/>
                    </a:xfrm>
                    <a:prstGeom prst="rect">
                      <a:avLst/>
                    </a:prstGeom>
                  </p:spPr>
                </p:pic>
                <p:sp>
                  <p:nvSpPr>
                    <p:cNvPr id="57" name="Oval 56"/>
                    <p:cNvSpPr/>
                    <p:nvPr/>
                  </p:nvSpPr>
                  <p:spPr>
                    <a:xfrm>
                      <a:off x="2700979" y="4591050"/>
                      <a:ext cx="868463" cy="784561"/>
                    </a:xfrm>
                    <a:prstGeom prst="ellipse">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200" b="1" dirty="0">
                          <a:solidFill>
                            <a:schemeClr val="tx1"/>
                          </a:solidFill>
                        </a:rPr>
                        <a:t>82%</a:t>
                      </a:r>
                    </a:p>
                  </p:txBody>
                </p:sp>
              </p:grpSp>
              <p:sp>
                <p:nvSpPr>
                  <p:cNvPr id="39" name="TextBox 38"/>
                  <p:cNvSpPr txBox="1"/>
                  <p:nvPr/>
                </p:nvSpPr>
                <p:spPr>
                  <a:xfrm>
                    <a:off x="4963768" y="4017749"/>
                    <a:ext cx="1846019" cy="430887"/>
                  </a:xfrm>
                  <a:prstGeom prst="rect">
                    <a:avLst/>
                  </a:prstGeom>
                  <a:noFill/>
                </p:spPr>
                <p:txBody>
                  <a:bodyPr wrap="square" rtlCol="0">
                    <a:spAutoFit/>
                  </a:bodyPr>
                  <a:lstStyle/>
                  <a:p>
                    <a:pPr algn="ctr"/>
                    <a:r>
                      <a:rPr lang="en-GB" sz="1100" b="1" dirty="0"/>
                      <a:t>Agree the pilot had positive impact on productivity </a:t>
                    </a:r>
                  </a:p>
                </p:txBody>
              </p:sp>
              <p:grpSp>
                <p:nvGrpSpPr>
                  <p:cNvPr id="40" name="Group 39"/>
                  <p:cNvGrpSpPr/>
                  <p:nvPr/>
                </p:nvGrpSpPr>
                <p:grpSpPr>
                  <a:xfrm>
                    <a:off x="1296221" y="2611358"/>
                    <a:ext cx="1402149" cy="1346433"/>
                    <a:chOff x="-9827672" y="4104755"/>
                    <a:chExt cx="1688795" cy="1688795"/>
                  </a:xfrm>
                </p:grpSpPr>
                <p:pic>
                  <p:nvPicPr>
                    <p:cNvPr id="54" name="Picture 5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9827672" y="4104755"/>
                      <a:ext cx="1688795" cy="1688795"/>
                    </a:xfrm>
                    <a:prstGeom prst="rect">
                      <a:avLst/>
                    </a:prstGeom>
                  </p:spPr>
                </p:pic>
                <p:sp>
                  <p:nvSpPr>
                    <p:cNvPr id="55" name="Oval 54"/>
                    <p:cNvSpPr/>
                    <p:nvPr/>
                  </p:nvSpPr>
                  <p:spPr>
                    <a:xfrm>
                      <a:off x="-9412692" y="4549257"/>
                      <a:ext cx="868463" cy="784561"/>
                    </a:xfrm>
                    <a:prstGeom prst="ellipse">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200" b="1" dirty="0">
                          <a:solidFill>
                            <a:schemeClr val="tx1"/>
                          </a:solidFill>
                        </a:rPr>
                        <a:t>88% </a:t>
                      </a:r>
                      <a:endParaRPr lang="en-GB" sz="1000" dirty="0">
                        <a:solidFill>
                          <a:schemeClr val="tx1"/>
                        </a:solidFill>
                      </a:endParaRPr>
                    </a:p>
                  </p:txBody>
                </p:sp>
              </p:grpSp>
              <p:sp>
                <p:nvSpPr>
                  <p:cNvPr id="41" name="TextBox 40"/>
                  <p:cNvSpPr txBox="1"/>
                  <p:nvPr/>
                </p:nvSpPr>
                <p:spPr>
                  <a:xfrm>
                    <a:off x="1081033" y="4053452"/>
                    <a:ext cx="1915717" cy="430887"/>
                  </a:xfrm>
                  <a:prstGeom prst="rect">
                    <a:avLst/>
                  </a:prstGeom>
                  <a:noFill/>
                </p:spPr>
                <p:txBody>
                  <a:bodyPr wrap="square" rtlCol="0">
                    <a:spAutoFit/>
                  </a:bodyPr>
                  <a:lstStyle/>
                  <a:p>
                    <a:pPr algn="ctr"/>
                    <a:r>
                      <a:rPr lang="en-GB" sz="1100" b="1" dirty="0"/>
                      <a:t>PS staff responded they are part of the pilot </a:t>
                    </a:r>
                  </a:p>
                </p:txBody>
              </p:sp>
              <p:grpSp>
                <p:nvGrpSpPr>
                  <p:cNvPr id="42" name="Group 41"/>
                  <p:cNvGrpSpPr/>
                  <p:nvPr/>
                </p:nvGrpSpPr>
                <p:grpSpPr>
                  <a:xfrm>
                    <a:off x="7080124" y="2599317"/>
                    <a:ext cx="1402149" cy="1346433"/>
                    <a:chOff x="2285999" y="4146549"/>
                    <a:chExt cx="1688795" cy="1688795"/>
                  </a:xfrm>
                </p:grpSpPr>
                <p:pic>
                  <p:nvPicPr>
                    <p:cNvPr id="52" name="Picture 5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285999" y="4146549"/>
                      <a:ext cx="1688795" cy="1688795"/>
                    </a:xfrm>
                    <a:prstGeom prst="rect">
                      <a:avLst/>
                    </a:prstGeom>
                  </p:spPr>
                </p:pic>
                <p:sp>
                  <p:nvSpPr>
                    <p:cNvPr id="53" name="Oval 52"/>
                    <p:cNvSpPr/>
                    <p:nvPr/>
                  </p:nvSpPr>
                  <p:spPr>
                    <a:xfrm>
                      <a:off x="2700979" y="4591050"/>
                      <a:ext cx="868463" cy="784561"/>
                    </a:xfrm>
                    <a:prstGeom prst="ellipse">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200" b="1" dirty="0">
                          <a:solidFill>
                            <a:schemeClr val="tx1"/>
                          </a:solidFill>
                        </a:rPr>
                        <a:t>83%</a:t>
                      </a:r>
                      <a:endParaRPr lang="en-GB" sz="900" dirty="0">
                        <a:solidFill>
                          <a:schemeClr val="tx1"/>
                        </a:solidFill>
                      </a:endParaRPr>
                    </a:p>
                  </p:txBody>
                </p:sp>
              </p:grpSp>
              <p:sp>
                <p:nvSpPr>
                  <p:cNvPr id="43" name="TextBox 42"/>
                  <p:cNvSpPr txBox="1"/>
                  <p:nvPr/>
                </p:nvSpPr>
                <p:spPr>
                  <a:xfrm>
                    <a:off x="6864937" y="4023802"/>
                    <a:ext cx="1832521" cy="430887"/>
                  </a:xfrm>
                  <a:prstGeom prst="rect">
                    <a:avLst/>
                  </a:prstGeom>
                  <a:noFill/>
                </p:spPr>
                <p:txBody>
                  <a:bodyPr wrap="square" rtlCol="0">
                    <a:spAutoFit/>
                  </a:bodyPr>
                  <a:lstStyle/>
                  <a:p>
                    <a:pPr algn="ctr"/>
                    <a:r>
                      <a:rPr lang="en-GB" sz="1100" b="1" dirty="0"/>
                      <a:t>Agree the pilot had positive impact on wellbeing </a:t>
                    </a:r>
                  </a:p>
                </p:txBody>
              </p:sp>
              <p:grpSp>
                <p:nvGrpSpPr>
                  <p:cNvPr id="44" name="Group 43"/>
                  <p:cNvGrpSpPr/>
                  <p:nvPr/>
                </p:nvGrpSpPr>
                <p:grpSpPr>
                  <a:xfrm>
                    <a:off x="3200934" y="2593243"/>
                    <a:ext cx="1402149" cy="1346433"/>
                    <a:chOff x="2285999" y="4146549"/>
                    <a:chExt cx="1688795" cy="1688795"/>
                  </a:xfrm>
                </p:grpSpPr>
                <p:pic>
                  <p:nvPicPr>
                    <p:cNvPr id="50" name="Picture 49"/>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285999" y="4146549"/>
                      <a:ext cx="1688795" cy="1688795"/>
                    </a:xfrm>
                    <a:prstGeom prst="rect">
                      <a:avLst/>
                    </a:prstGeom>
                  </p:spPr>
                </p:pic>
                <p:sp>
                  <p:nvSpPr>
                    <p:cNvPr id="51" name="Oval 50"/>
                    <p:cNvSpPr/>
                    <p:nvPr/>
                  </p:nvSpPr>
                  <p:spPr>
                    <a:xfrm>
                      <a:off x="2700979" y="4591050"/>
                      <a:ext cx="868463" cy="784561"/>
                    </a:xfrm>
                    <a:prstGeom prst="ellipse">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200" b="1" dirty="0">
                          <a:solidFill>
                            <a:schemeClr val="tx1"/>
                          </a:solidFill>
                        </a:rPr>
                        <a:t>81%</a:t>
                      </a:r>
                      <a:endParaRPr lang="en-GB" sz="900" dirty="0">
                        <a:solidFill>
                          <a:schemeClr val="tx1"/>
                        </a:solidFill>
                      </a:endParaRPr>
                    </a:p>
                  </p:txBody>
                </p:sp>
              </p:grpSp>
              <p:sp>
                <p:nvSpPr>
                  <p:cNvPr id="45" name="TextBox 44"/>
                  <p:cNvSpPr txBox="1"/>
                  <p:nvPr/>
                </p:nvSpPr>
                <p:spPr>
                  <a:xfrm>
                    <a:off x="3096356" y="4023801"/>
                    <a:ext cx="1611304" cy="430887"/>
                  </a:xfrm>
                  <a:prstGeom prst="rect">
                    <a:avLst/>
                  </a:prstGeom>
                  <a:noFill/>
                </p:spPr>
                <p:txBody>
                  <a:bodyPr wrap="square" rtlCol="0">
                    <a:spAutoFit/>
                  </a:bodyPr>
                  <a:lstStyle/>
                  <a:p>
                    <a:pPr algn="ctr"/>
                    <a:r>
                      <a:rPr lang="en-GB" sz="1100" b="1" dirty="0"/>
                      <a:t>Agree they are satisfied with the pilot </a:t>
                    </a:r>
                  </a:p>
                </p:txBody>
              </p:sp>
              <p:grpSp>
                <p:nvGrpSpPr>
                  <p:cNvPr id="46" name="Group 45"/>
                  <p:cNvGrpSpPr/>
                  <p:nvPr/>
                </p:nvGrpSpPr>
                <p:grpSpPr>
                  <a:xfrm>
                    <a:off x="9019719" y="2593243"/>
                    <a:ext cx="1402149" cy="1346433"/>
                    <a:chOff x="2285999" y="4146549"/>
                    <a:chExt cx="1688795" cy="1688795"/>
                  </a:xfrm>
                </p:grpSpPr>
                <p:pic>
                  <p:nvPicPr>
                    <p:cNvPr id="48" name="Picture 4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285999" y="4146549"/>
                      <a:ext cx="1688795" cy="1688795"/>
                    </a:xfrm>
                    <a:prstGeom prst="rect">
                      <a:avLst/>
                    </a:prstGeom>
                  </p:spPr>
                </p:pic>
                <p:sp>
                  <p:nvSpPr>
                    <p:cNvPr id="49" name="Oval 48"/>
                    <p:cNvSpPr/>
                    <p:nvPr/>
                  </p:nvSpPr>
                  <p:spPr>
                    <a:xfrm>
                      <a:off x="2700979" y="4591050"/>
                      <a:ext cx="868463" cy="784561"/>
                    </a:xfrm>
                    <a:prstGeom prst="ellipse">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200" b="1" dirty="0">
                          <a:solidFill>
                            <a:schemeClr val="tx1"/>
                          </a:solidFill>
                        </a:rPr>
                        <a:t>92%</a:t>
                      </a:r>
                      <a:endParaRPr lang="en-GB" sz="900" dirty="0">
                        <a:solidFill>
                          <a:schemeClr val="tx1"/>
                        </a:solidFill>
                      </a:endParaRPr>
                    </a:p>
                  </p:txBody>
                </p:sp>
              </p:grpSp>
              <p:sp>
                <p:nvSpPr>
                  <p:cNvPr id="47" name="TextBox 46"/>
                  <p:cNvSpPr txBox="1"/>
                  <p:nvPr/>
                </p:nvSpPr>
                <p:spPr>
                  <a:xfrm>
                    <a:off x="8804532" y="4023801"/>
                    <a:ext cx="1832521" cy="430887"/>
                  </a:xfrm>
                  <a:prstGeom prst="rect">
                    <a:avLst/>
                  </a:prstGeom>
                  <a:noFill/>
                </p:spPr>
                <p:txBody>
                  <a:bodyPr wrap="square" rtlCol="0">
                    <a:spAutoFit/>
                  </a:bodyPr>
                  <a:lstStyle/>
                  <a:p>
                    <a:pPr algn="ctr"/>
                    <a:r>
                      <a:rPr lang="en-GB" sz="1100" b="1" dirty="0"/>
                      <a:t>Agree there are positive levels of trust in teams </a:t>
                    </a:r>
                  </a:p>
                </p:txBody>
              </p:sp>
            </p:grpSp>
            <p:sp>
              <p:nvSpPr>
                <p:cNvPr id="33" name="Freeform 248"/>
                <p:cNvSpPr>
                  <a:spLocks/>
                </p:cNvSpPr>
                <p:nvPr/>
              </p:nvSpPr>
              <p:spPr bwMode="auto">
                <a:xfrm rot="17711166">
                  <a:off x="2328928" y="2621985"/>
                  <a:ext cx="230719" cy="343430"/>
                </a:xfrm>
                <a:custGeom>
                  <a:avLst/>
                  <a:gdLst>
                    <a:gd name="T0" fmla="*/ 61 w 146"/>
                    <a:gd name="T1" fmla="*/ 142 h 148"/>
                    <a:gd name="T2" fmla="*/ 63 w 146"/>
                    <a:gd name="T3" fmla="*/ 143 h 148"/>
                    <a:gd name="T4" fmla="*/ 73 w 146"/>
                    <a:gd name="T5" fmla="*/ 148 h 148"/>
                    <a:gd name="T6" fmla="*/ 84 w 146"/>
                    <a:gd name="T7" fmla="*/ 143 h 148"/>
                    <a:gd name="T8" fmla="*/ 85 w 146"/>
                    <a:gd name="T9" fmla="*/ 142 h 148"/>
                    <a:gd name="T10" fmla="*/ 140 w 146"/>
                    <a:gd name="T11" fmla="*/ 87 h 148"/>
                    <a:gd name="T12" fmla="*/ 140 w 146"/>
                    <a:gd name="T13" fmla="*/ 65 h 148"/>
                    <a:gd name="T14" fmla="*/ 119 w 146"/>
                    <a:gd name="T15" fmla="*/ 65 h 148"/>
                    <a:gd name="T16" fmla="*/ 88 w 146"/>
                    <a:gd name="T17" fmla="*/ 97 h 148"/>
                    <a:gd name="T18" fmla="*/ 88 w 146"/>
                    <a:gd name="T19" fmla="*/ 15 h 148"/>
                    <a:gd name="T20" fmla="*/ 73 w 146"/>
                    <a:gd name="T21" fmla="*/ 0 h 148"/>
                    <a:gd name="T22" fmla="*/ 58 w 146"/>
                    <a:gd name="T23" fmla="*/ 15 h 148"/>
                    <a:gd name="T24" fmla="*/ 58 w 146"/>
                    <a:gd name="T25" fmla="*/ 97 h 148"/>
                    <a:gd name="T26" fmla="*/ 27 w 146"/>
                    <a:gd name="T27" fmla="*/ 65 h 148"/>
                    <a:gd name="T28" fmla="*/ 6 w 146"/>
                    <a:gd name="T29" fmla="*/ 65 h 148"/>
                    <a:gd name="T30" fmla="*/ 6 w 146"/>
                    <a:gd name="T31" fmla="*/ 87 h 148"/>
                    <a:gd name="T32" fmla="*/ 61 w 146"/>
                    <a:gd name="T33" fmla="*/ 142 h 1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146" h="148">
                      <a:moveTo>
                        <a:pt x="61" y="142"/>
                      </a:moveTo>
                      <a:cubicBezTo>
                        <a:pt x="62" y="142"/>
                        <a:pt x="62" y="143"/>
                        <a:pt x="63" y="143"/>
                      </a:cubicBezTo>
                      <a:cubicBezTo>
                        <a:pt x="66" y="146"/>
                        <a:pt x="69" y="148"/>
                        <a:pt x="73" y="148"/>
                      </a:cubicBezTo>
                      <a:cubicBezTo>
                        <a:pt x="77" y="148"/>
                        <a:pt x="81" y="146"/>
                        <a:pt x="84" y="143"/>
                      </a:cubicBezTo>
                      <a:cubicBezTo>
                        <a:pt x="84" y="143"/>
                        <a:pt x="85" y="142"/>
                        <a:pt x="85" y="142"/>
                      </a:cubicBezTo>
                      <a:cubicBezTo>
                        <a:pt x="140" y="87"/>
                        <a:pt x="140" y="87"/>
                        <a:pt x="140" y="87"/>
                      </a:cubicBezTo>
                      <a:cubicBezTo>
                        <a:pt x="146" y="81"/>
                        <a:pt x="146" y="71"/>
                        <a:pt x="140" y="65"/>
                      </a:cubicBezTo>
                      <a:cubicBezTo>
                        <a:pt x="135" y="60"/>
                        <a:pt x="125" y="60"/>
                        <a:pt x="119" y="65"/>
                      </a:cubicBezTo>
                      <a:cubicBezTo>
                        <a:pt x="88" y="97"/>
                        <a:pt x="88" y="97"/>
                        <a:pt x="88" y="97"/>
                      </a:cubicBezTo>
                      <a:cubicBezTo>
                        <a:pt x="88" y="15"/>
                        <a:pt x="88" y="15"/>
                        <a:pt x="88" y="15"/>
                      </a:cubicBezTo>
                      <a:cubicBezTo>
                        <a:pt x="88" y="7"/>
                        <a:pt x="81" y="0"/>
                        <a:pt x="73" y="0"/>
                      </a:cubicBezTo>
                      <a:cubicBezTo>
                        <a:pt x="65" y="0"/>
                        <a:pt x="58" y="7"/>
                        <a:pt x="58" y="15"/>
                      </a:cubicBezTo>
                      <a:cubicBezTo>
                        <a:pt x="58" y="97"/>
                        <a:pt x="58" y="97"/>
                        <a:pt x="58" y="97"/>
                      </a:cubicBezTo>
                      <a:cubicBezTo>
                        <a:pt x="27" y="65"/>
                        <a:pt x="27" y="65"/>
                        <a:pt x="27" y="65"/>
                      </a:cubicBezTo>
                      <a:cubicBezTo>
                        <a:pt x="21" y="60"/>
                        <a:pt x="12" y="60"/>
                        <a:pt x="6" y="65"/>
                      </a:cubicBezTo>
                      <a:cubicBezTo>
                        <a:pt x="0" y="71"/>
                        <a:pt x="0" y="81"/>
                        <a:pt x="6" y="87"/>
                      </a:cubicBezTo>
                      <a:lnTo>
                        <a:pt x="61" y="142"/>
                      </a:lnTo>
                      <a:close/>
                    </a:path>
                  </a:pathLst>
                </a:custGeom>
                <a:solidFill>
                  <a:schemeClr val="tx1"/>
                </a:solidFill>
                <a:ln>
                  <a:noFill/>
                </a:ln>
              </p:spPr>
              <p:txBody>
                <a:bodyPr vert="horz" wrap="square" lIns="91440" tIns="45720" rIns="91440" bIns="45720" numCol="1" anchor="t" anchorCtr="0" compatLnSpc="1">
                  <a:prstTxWarp prst="textNoShape">
                    <a:avLst/>
                  </a:prstTxWarp>
                </a:bodyPr>
                <a:lstStyle/>
                <a:p>
                  <a:endParaRPr lang="en-US" sz="1600"/>
                </a:p>
              </p:txBody>
            </p:sp>
            <p:sp>
              <p:nvSpPr>
                <p:cNvPr id="34" name="Freeform 248"/>
                <p:cNvSpPr>
                  <a:spLocks/>
                </p:cNvSpPr>
                <p:nvPr/>
              </p:nvSpPr>
              <p:spPr bwMode="auto">
                <a:xfrm rot="17116844">
                  <a:off x="4258951" y="2570970"/>
                  <a:ext cx="230719" cy="343430"/>
                </a:xfrm>
                <a:custGeom>
                  <a:avLst/>
                  <a:gdLst>
                    <a:gd name="T0" fmla="*/ 61 w 146"/>
                    <a:gd name="T1" fmla="*/ 142 h 148"/>
                    <a:gd name="T2" fmla="*/ 63 w 146"/>
                    <a:gd name="T3" fmla="*/ 143 h 148"/>
                    <a:gd name="T4" fmla="*/ 73 w 146"/>
                    <a:gd name="T5" fmla="*/ 148 h 148"/>
                    <a:gd name="T6" fmla="*/ 84 w 146"/>
                    <a:gd name="T7" fmla="*/ 143 h 148"/>
                    <a:gd name="T8" fmla="*/ 85 w 146"/>
                    <a:gd name="T9" fmla="*/ 142 h 148"/>
                    <a:gd name="T10" fmla="*/ 140 w 146"/>
                    <a:gd name="T11" fmla="*/ 87 h 148"/>
                    <a:gd name="T12" fmla="*/ 140 w 146"/>
                    <a:gd name="T13" fmla="*/ 65 h 148"/>
                    <a:gd name="T14" fmla="*/ 119 w 146"/>
                    <a:gd name="T15" fmla="*/ 65 h 148"/>
                    <a:gd name="T16" fmla="*/ 88 w 146"/>
                    <a:gd name="T17" fmla="*/ 97 h 148"/>
                    <a:gd name="T18" fmla="*/ 88 w 146"/>
                    <a:gd name="T19" fmla="*/ 15 h 148"/>
                    <a:gd name="T20" fmla="*/ 73 w 146"/>
                    <a:gd name="T21" fmla="*/ 0 h 148"/>
                    <a:gd name="T22" fmla="*/ 58 w 146"/>
                    <a:gd name="T23" fmla="*/ 15 h 148"/>
                    <a:gd name="T24" fmla="*/ 58 w 146"/>
                    <a:gd name="T25" fmla="*/ 97 h 148"/>
                    <a:gd name="T26" fmla="*/ 27 w 146"/>
                    <a:gd name="T27" fmla="*/ 65 h 148"/>
                    <a:gd name="T28" fmla="*/ 6 w 146"/>
                    <a:gd name="T29" fmla="*/ 65 h 148"/>
                    <a:gd name="T30" fmla="*/ 6 w 146"/>
                    <a:gd name="T31" fmla="*/ 87 h 148"/>
                    <a:gd name="T32" fmla="*/ 61 w 146"/>
                    <a:gd name="T33" fmla="*/ 142 h 1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146" h="148">
                      <a:moveTo>
                        <a:pt x="61" y="142"/>
                      </a:moveTo>
                      <a:cubicBezTo>
                        <a:pt x="62" y="142"/>
                        <a:pt x="62" y="143"/>
                        <a:pt x="63" y="143"/>
                      </a:cubicBezTo>
                      <a:cubicBezTo>
                        <a:pt x="66" y="146"/>
                        <a:pt x="69" y="148"/>
                        <a:pt x="73" y="148"/>
                      </a:cubicBezTo>
                      <a:cubicBezTo>
                        <a:pt x="77" y="148"/>
                        <a:pt x="81" y="146"/>
                        <a:pt x="84" y="143"/>
                      </a:cubicBezTo>
                      <a:cubicBezTo>
                        <a:pt x="84" y="143"/>
                        <a:pt x="85" y="142"/>
                        <a:pt x="85" y="142"/>
                      </a:cubicBezTo>
                      <a:cubicBezTo>
                        <a:pt x="140" y="87"/>
                        <a:pt x="140" y="87"/>
                        <a:pt x="140" y="87"/>
                      </a:cubicBezTo>
                      <a:cubicBezTo>
                        <a:pt x="146" y="81"/>
                        <a:pt x="146" y="71"/>
                        <a:pt x="140" y="65"/>
                      </a:cubicBezTo>
                      <a:cubicBezTo>
                        <a:pt x="135" y="60"/>
                        <a:pt x="125" y="60"/>
                        <a:pt x="119" y="65"/>
                      </a:cubicBezTo>
                      <a:cubicBezTo>
                        <a:pt x="88" y="97"/>
                        <a:pt x="88" y="97"/>
                        <a:pt x="88" y="97"/>
                      </a:cubicBezTo>
                      <a:cubicBezTo>
                        <a:pt x="88" y="15"/>
                        <a:pt x="88" y="15"/>
                        <a:pt x="88" y="15"/>
                      </a:cubicBezTo>
                      <a:cubicBezTo>
                        <a:pt x="88" y="7"/>
                        <a:pt x="81" y="0"/>
                        <a:pt x="73" y="0"/>
                      </a:cubicBezTo>
                      <a:cubicBezTo>
                        <a:pt x="65" y="0"/>
                        <a:pt x="58" y="7"/>
                        <a:pt x="58" y="15"/>
                      </a:cubicBezTo>
                      <a:cubicBezTo>
                        <a:pt x="58" y="97"/>
                        <a:pt x="58" y="97"/>
                        <a:pt x="58" y="97"/>
                      </a:cubicBezTo>
                      <a:cubicBezTo>
                        <a:pt x="27" y="65"/>
                        <a:pt x="27" y="65"/>
                        <a:pt x="27" y="65"/>
                      </a:cubicBezTo>
                      <a:cubicBezTo>
                        <a:pt x="21" y="60"/>
                        <a:pt x="12" y="60"/>
                        <a:pt x="6" y="65"/>
                      </a:cubicBezTo>
                      <a:cubicBezTo>
                        <a:pt x="0" y="71"/>
                        <a:pt x="0" y="81"/>
                        <a:pt x="6" y="87"/>
                      </a:cubicBezTo>
                      <a:lnTo>
                        <a:pt x="61" y="142"/>
                      </a:lnTo>
                      <a:close/>
                    </a:path>
                  </a:pathLst>
                </a:custGeom>
                <a:solidFill>
                  <a:schemeClr val="tx1"/>
                </a:solidFill>
                <a:ln>
                  <a:noFill/>
                </a:ln>
              </p:spPr>
              <p:txBody>
                <a:bodyPr vert="horz" wrap="square" lIns="91440" tIns="45720" rIns="91440" bIns="45720" numCol="1" anchor="t" anchorCtr="0" compatLnSpc="1">
                  <a:prstTxWarp prst="textNoShape">
                    <a:avLst/>
                  </a:prstTxWarp>
                </a:bodyPr>
                <a:lstStyle/>
                <a:p>
                  <a:endParaRPr lang="en-US" sz="1600"/>
                </a:p>
              </p:txBody>
            </p:sp>
            <p:sp>
              <p:nvSpPr>
                <p:cNvPr id="35" name="Freeform 248"/>
                <p:cNvSpPr>
                  <a:spLocks/>
                </p:cNvSpPr>
                <p:nvPr/>
              </p:nvSpPr>
              <p:spPr bwMode="auto">
                <a:xfrm rot="17116844">
                  <a:off x="6198186" y="2573929"/>
                  <a:ext cx="230719" cy="343430"/>
                </a:xfrm>
                <a:custGeom>
                  <a:avLst/>
                  <a:gdLst>
                    <a:gd name="T0" fmla="*/ 61 w 146"/>
                    <a:gd name="T1" fmla="*/ 142 h 148"/>
                    <a:gd name="T2" fmla="*/ 63 w 146"/>
                    <a:gd name="T3" fmla="*/ 143 h 148"/>
                    <a:gd name="T4" fmla="*/ 73 w 146"/>
                    <a:gd name="T5" fmla="*/ 148 h 148"/>
                    <a:gd name="T6" fmla="*/ 84 w 146"/>
                    <a:gd name="T7" fmla="*/ 143 h 148"/>
                    <a:gd name="T8" fmla="*/ 85 w 146"/>
                    <a:gd name="T9" fmla="*/ 142 h 148"/>
                    <a:gd name="T10" fmla="*/ 140 w 146"/>
                    <a:gd name="T11" fmla="*/ 87 h 148"/>
                    <a:gd name="T12" fmla="*/ 140 w 146"/>
                    <a:gd name="T13" fmla="*/ 65 h 148"/>
                    <a:gd name="T14" fmla="*/ 119 w 146"/>
                    <a:gd name="T15" fmla="*/ 65 h 148"/>
                    <a:gd name="T16" fmla="*/ 88 w 146"/>
                    <a:gd name="T17" fmla="*/ 97 h 148"/>
                    <a:gd name="T18" fmla="*/ 88 w 146"/>
                    <a:gd name="T19" fmla="*/ 15 h 148"/>
                    <a:gd name="T20" fmla="*/ 73 w 146"/>
                    <a:gd name="T21" fmla="*/ 0 h 148"/>
                    <a:gd name="T22" fmla="*/ 58 w 146"/>
                    <a:gd name="T23" fmla="*/ 15 h 148"/>
                    <a:gd name="T24" fmla="*/ 58 w 146"/>
                    <a:gd name="T25" fmla="*/ 97 h 148"/>
                    <a:gd name="T26" fmla="*/ 27 w 146"/>
                    <a:gd name="T27" fmla="*/ 65 h 148"/>
                    <a:gd name="T28" fmla="*/ 6 w 146"/>
                    <a:gd name="T29" fmla="*/ 65 h 148"/>
                    <a:gd name="T30" fmla="*/ 6 w 146"/>
                    <a:gd name="T31" fmla="*/ 87 h 148"/>
                    <a:gd name="T32" fmla="*/ 61 w 146"/>
                    <a:gd name="T33" fmla="*/ 142 h 1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146" h="148">
                      <a:moveTo>
                        <a:pt x="61" y="142"/>
                      </a:moveTo>
                      <a:cubicBezTo>
                        <a:pt x="62" y="142"/>
                        <a:pt x="62" y="143"/>
                        <a:pt x="63" y="143"/>
                      </a:cubicBezTo>
                      <a:cubicBezTo>
                        <a:pt x="66" y="146"/>
                        <a:pt x="69" y="148"/>
                        <a:pt x="73" y="148"/>
                      </a:cubicBezTo>
                      <a:cubicBezTo>
                        <a:pt x="77" y="148"/>
                        <a:pt x="81" y="146"/>
                        <a:pt x="84" y="143"/>
                      </a:cubicBezTo>
                      <a:cubicBezTo>
                        <a:pt x="84" y="143"/>
                        <a:pt x="85" y="142"/>
                        <a:pt x="85" y="142"/>
                      </a:cubicBezTo>
                      <a:cubicBezTo>
                        <a:pt x="140" y="87"/>
                        <a:pt x="140" y="87"/>
                        <a:pt x="140" y="87"/>
                      </a:cubicBezTo>
                      <a:cubicBezTo>
                        <a:pt x="146" y="81"/>
                        <a:pt x="146" y="71"/>
                        <a:pt x="140" y="65"/>
                      </a:cubicBezTo>
                      <a:cubicBezTo>
                        <a:pt x="135" y="60"/>
                        <a:pt x="125" y="60"/>
                        <a:pt x="119" y="65"/>
                      </a:cubicBezTo>
                      <a:cubicBezTo>
                        <a:pt x="88" y="97"/>
                        <a:pt x="88" y="97"/>
                        <a:pt x="88" y="97"/>
                      </a:cubicBezTo>
                      <a:cubicBezTo>
                        <a:pt x="88" y="15"/>
                        <a:pt x="88" y="15"/>
                        <a:pt x="88" y="15"/>
                      </a:cubicBezTo>
                      <a:cubicBezTo>
                        <a:pt x="88" y="7"/>
                        <a:pt x="81" y="0"/>
                        <a:pt x="73" y="0"/>
                      </a:cubicBezTo>
                      <a:cubicBezTo>
                        <a:pt x="65" y="0"/>
                        <a:pt x="58" y="7"/>
                        <a:pt x="58" y="15"/>
                      </a:cubicBezTo>
                      <a:cubicBezTo>
                        <a:pt x="58" y="97"/>
                        <a:pt x="58" y="97"/>
                        <a:pt x="58" y="97"/>
                      </a:cubicBezTo>
                      <a:cubicBezTo>
                        <a:pt x="27" y="65"/>
                        <a:pt x="27" y="65"/>
                        <a:pt x="27" y="65"/>
                      </a:cubicBezTo>
                      <a:cubicBezTo>
                        <a:pt x="21" y="60"/>
                        <a:pt x="12" y="60"/>
                        <a:pt x="6" y="65"/>
                      </a:cubicBezTo>
                      <a:cubicBezTo>
                        <a:pt x="0" y="71"/>
                        <a:pt x="0" y="81"/>
                        <a:pt x="6" y="87"/>
                      </a:cubicBezTo>
                      <a:lnTo>
                        <a:pt x="61" y="142"/>
                      </a:lnTo>
                      <a:close/>
                    </a:path>
                  </a:pathLst>
                </a:custGeom>
                <a:solidFill>
                  <a:schemeClr val="tx1"/>
                </a:solidFill>
                <a:ln>
                  <a:noFill/>
                </a:ln>
              </p:spPr>
              <p:txBody>
                <a:bodyPr vert="horz" wrap="square" lIns="91440" tIns="45720" rIns="91440" bIns="45720" numCol="1" anchor="t" anchorCtr="0" compatLnSpc="1">
                  <a:prstTxWarp prst="textNoShape">
                    <a:avLst/>
                  </a:prstTxWarp>
                </a:bodyPr>
                <a:lstStyle/>
                <a:p>
                  <a:endParaRPr lang="en-US" sz="1600"/>
                </a:p>
              </p:txBody>
            </p:sp>
            <p:sp>
              <p:nvSpPr>
                <p:cNvPr id="36" name="Freeform 248"/>
                <p:cNvSpPr>
                  <a:spLocks/>
                </p:cNvSpPr>
                <p:nvPr/>
              </p:nvSpPr>
              <p:spPr bwMode="auto">
                <a:xfrm rot="17116844">
                  <a:off x="8133740" y="2580014"/>
                  <a:ext cx="230719" cy="343430"/>
                </a:xfrm>
                <a:custGeom>
                  <a:avLst/>
                  <a:gdLst>
                    <a:gd name="T0" fmla="*/ 61 w 146"/>
                    <a:gd name="T1" fmla="*/ 142 h 148"/>
                    <a:gd name="T2" fmla="*/ 63 w 146"/>
                    <a:gd name="T3" fmla="*/ 143 h 148"/>
                    <a:gd name="T4" fmla="*/ 73 w 146"/>
                    <a:gd name="T5" fmla="*/ 148 h 148"/>
                    <a:gd name="T6" fmla="*/ 84 w 146"/>
                    <a:gd name="T7" fmla="*/ 143 h 148"/>
                    <a:gd name="T8" fmla="*/ 85 w 146"/>
                    <a:gd name="T9" fmla="*/ 142 h 148"/>
                    <a:gd name="T10" fmla="*/ 140 w 146"/>
                    <a:gd name="T11" fmla="*/ 87 h 148"/>
                    <a:gd name="T12" fmla="*/ 140 w 146"/>
                    <a:gd name="T13" fmla="*/ 65 h 148"/>
                    <a:gd name="T14" fmla="*/ 119 w 146"/>
                    <a:gd name="T15" fmla="*/ 65 h 148"/>
                    <a:gd name="T16" fmla="*/ 88 w 146"/>
                    <a:gd name="T17" fmla="*/ 97 h 148"/>
                    <a:gd name="T18" fmla="*/ 88 w 146"/>
                    <a:gd name="T19" fmla="*/ 15 h 148"/>
                    <a:gd name="T20" fmla="*/ 73 w 146"/>
                    <a:gd name="T21" fmla="*/ 0 h 148"/>
                    <a:gd name="T22" fmla="*/ 58 w 146"/>
                    <a:gd name="T23" fmla="*/ 15 h 148"/>
                    <a:gd name="T24" fmla="*/ 58 w 146"/>
                    <a:gd name="T25" fmla="*/ 97 h 148"/>
                    <a:gd name="T26" fmla="*/ 27 w 146"/>
                    <a:gd name="T27" fmla="*/ 65 h 148"/>
                    <a:gd name="T28" fmla="*/ 6 w 146"/>
                    <a:gd name="T29" fmla="*/ 65 h 148"/>
                    <a:gd name="T30" fmla="*/ 6 w 146"/>
                    <a:gd name="T31" fmla="*/ 87 h 148"/>
                    <a:gd name="T32" fmla="*/ 61 w 146"/>
                    <a:gd name="T33" fmla="*/ 142 h 1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146" h="148">
                      <a:moveTo>
                        <a:pt x="61" y="142"/>
                      </a:moveTo>
                      <a:cubicBezTo>
                        <a:pt x="62" y="142"/>
                        <a:pt x="62" y="143"/>
                        <a:pt x="63" y="143"/>
                      </a:cubicBezTo>
                      <a:cubicBezTo>
                        <a:pt x="66" y="146"/>
                        <a:pt x="69" y="148"/>
                        <a:pt x="73" y="148"/>
                      </a:cubicBezTo>
                      <a:cubicBezTo>
                        <a:pt x="77" y="148"/>
                        <a:pt x="81" y="146"/>
                        <a:pt x="84" y="143"/>
                      </a:cubicBezTo>
                      <a:cubicBezTo>
                        <a:pt x="84" y="143"/>
                        <a:pt x="85" y="142"/>
                        <a:pt x="85" y="142"/>
                      </a:cubicBezTo>
                      <a:cubicBezTo>
                        <a:pt x="140" y="87"/>
                        <a:pt x="140" y="87"/>
                        <a:pt x="140" y="87"/>
                      </a:cubicBezTo>
                      <a:cubicBezTo>
                        <a:pt x="146" y="81"/>
                        <a:pt x="146" y="71"/>
                        <a:pt x="140" y="65"/>
                      </a:cubicBezTo>
                      <a:cubicBezTo>
                        <a:pt x="135" y="60"/>
                        <a:pt x="125" y="60"/>
                        <a:pt x="119" y="65"/>
                      </a:cubicBezTo>
                      <a:cubicBezTo>
                        <a:pt x="88" y="97"/>
                        <a:pt x="88" y="97"/>
                        <a:pt x="88" y="97"/>
                      </a:cubicBezTo>
                      <a:cubicBezTo>
                        <a:pt x="88" y="15"/>
                        <a:pt x="88" y="15"/>
                        <a:pt x="88" y="15"/>
                      </a:cubicBezTo>
                      <a:cubicBezTo>
                        <a:pt x="88" y="7"/>
                        <a:pt x="81" y="0"/>
                        <a:pt x="73" y="0"/>
                      </a:cubicBezTo>
                      <a:cubicBezTo>
                        <a:pt x="65" y="0"/>
                        <a:pt x="58" y="7"/>
                        <a:pt x="58" y="15"/>
                      </a:cubicBezTo>
                      <a:cubicBezTo>
                        <a:pt x="58" y="97"/>
                        <a:pt x="58" y="97"/>
                        <a:pt x="58" y="97"/>
                      </a:cubicBezTo>
                      <a:cubicBezTo>
                        <a:pt x="27" y="65"/>
                        <a:pt x="27" y="65"/>
                        <a:pt x="27" y="65"/>
                      </a:cubicBezTo>
                      <a:cubicBezTo>
                        <a:pt x="21" y="60"/>
                        <a:pt x="12" y="60"/>
                        <a:pt x="6" y="65"/>
                      </a:cubicBezTo>
                      <a:cubicBezTo>
                        <a:pt x="0" y="71"/>
                        <a:pt x="0" y="81"/>
                        <a:pt x="6" y="87"/>
                      </a:cubicBezTo>
                      <a:lnTo>
                        <a:pt x="61" y="142"/>
                      </a:lnTo>
                      <a:close/>
                    </a:path>
                  </a:pathLst>
                </a:custGeom>
                <a:solidFill>
                  <a:schemeClr val="tx1"/>
                </a:solidFill>
                <a:ln>
                  <a:noFill/>
                </a:ln>
              </p:spPr>
              <p:txBody>
                <a:bodyPr vert="horz" wrap="square" lIns="91440" tIns="45720" rIns="91440" bIns="45720" numCol="1" anchor="t" anchorCtr="0" compatLnSpc="1">
                  <a:prstTxWarp prst="textNoShape">
                    <a:avLst/>
                  </a:prstTxWarp>
                </a:bodyPr>
                <a:lstStyle/>
                <a:p>
                  <a:endParaRPr lang="en-US" sz="1600"/>
                </a:p>
              </p:txBody>
            </p:sp>
            <p:sp>
              <p:nvSpPr>
                <p:cNvPr id="37" name="Freeform 248"/>
                <p:cNvSpPr>
                  <a:spLocks/>
                </p:cNvSpPr>
                <p:nvPr/>
              </p:nvSpPr>
              <p:spPr bwMode="auto">
                <a:xfrm rot="18454820">
                  <a:off x="10035171" y="2631553"/>
                  <a:ext cx="230719" cy="343430"/>
                </a:xfrm>
                <a:custGeom>
                  <a:avLst/>
                  <a:gdLst>
                    <a:gd name="T0" fmla="*/ 61 w 146"/>
                    <a:gd name="T1" fmla="*/ 142 h 148"/>
                    <a:gd name="T2" fmla="*/ 63 w 146"/>
                    <a:gd name="T3" fmla="*/ 143 h 148"/>
                    <a:gd name="T4" fmla="*/ 73 w 146"/>
                    <a:gd name="T5" fmla="*/ 148 h 148"/>
                    <a:gd name="T6" fmla="*/ 84 w 146"/>
                    <a:gd name="T7" fmla="*/ 143 h 148"/>
                    <a:gd name="T8" fmla="*/ 85 w 146"/>
                    <a:gd name="T9" fmla="*/ 142 h 148"/>
                    <a:gd name="T10" fmla="*/ 140 w 146"/>
                    <a:gd name="T11" fmla="*/ 87 h 148"/>
                    <a:gd name="T12" fmla="*/ 140 w 146"/>
                    <a:gd name="T13" fmla="*/ 65 h 148"/>
                    <a:gd name="T14" fmla="*/ 119 w 146"/>
                    <a:gd name="T15" fmla="*/ 65 h 148"/>
                    <a:gd name="T16" fmla="*/ 88 w 146"/>
                    <a:gd name="T17" fmla="*/ 97 h 148"/>
                    <a:gd name="T18" fmla="*/ 88 w 146"/>
                    <a:gd name="T19" fmla="*/ 15 h 148"/>
                    <a:gd name="T20" fmla="*/ 73 w 146"/>
                    <a:gd name="T21" fmla="*/ 0 h 148"/>
                    <a:gd name="T22" fmla="*/ 58 w 146"/>
                    <a:gd name="T23" fmla="*/ 15 h 148"/>
                    <a:gd name="T24" fmla="*/ 58 w 146"/>
                    <a:gd name="T25" fmla="*/ 97 h 148"/>
                    <a:gd name="T26" fmla="*/ 27 w 146"/>
                    <a:gd name="T27" fmla="*/ 65 h 148"/>
                    <a:gd name="T28" fmla="*/ 6 w 146"/>
                    <a:gd name="T29" fmla="*/ 65 h 148"/>
                    <a:gd name="T30" fmla="*/ 6 w 146"/>
                    <a:gd name="T31" fmla="*/ 87 h 148"/>
                    <a:gd name="T32" fmla="*/ 61 w 146"/>
                    <a:gd name="T33" fmla="*/ 142 h 1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146" h="148">
                      <a:moveTo>
                        <a:pt x="61" y="142"/>
                      </a:moveTo>
                      <a:cubicBezTo>
                        <a:pt x="62" y="142"/>
                        <a:pt x="62" y="143"/>
                        <a:pt x="63" y="143"/>
                      </a:cubicBezTo>
                      <a:cubicBezTo>
                        <a:pt x="66" y="146"/>
                        <a:pt x="69" y="148"/>
                        <a:pt x="73" y="148"/>
                      </a:cubicBezTo>
                      <a:cubicBezTo>
                        <a:pt x="77" y="148"/>
                        <a:pt x="81" y="146"/>
                        <a:pt x="84" y="143"/>
                      </a:cubicBezTo>
                      <a:cubicBezTo>
                        <a:pt x="84" y="143"/>
                        <a:pt x="85" y="142"/>
                        <a:pt x="85" y="142"/>
                      </a:cubicBezTo>
                      <a:cubicBezTo>
                        <a:pt x="140" y="87"/>
                        <a:pt x="140" y="87"/>
                        <a:pt x="140" y="87"/>
                      </a:cubicBezTo>
                      <a:cubicBezTo>
                        <a:pt x="146" y="81"/>
                        <a:pt x="146" y="71"/>
                        <a:pt x="140" y="65"/>
                      </a:cubicBezTo>
                      <a:cubicBezTo>
                        <a:pt x="135" y="60"/>
                        <a:pt x="125" y="60"/>
                        <a:pt x="119" y="65"/>
                      </a:cubicBezTo>
                      <a:cubicBezTo>
                        <a:pt x="88" y="97"/>
                        <a:pt x="88" y="97"/>
                        <a:pt x="88" y="97"/>
                      </a:cubicBezTo>
                      <a:cubicBezTo>
                        <a:pt x="88" y="15"/>
                        <a:pt x="88" y="15"/>
                        <a:pt x="88" y="15"/>
                      </a:cubicBezTo>
                      <a:cubicBezTo>
                        <a:pt x="88" y="7"/>
                        <a:pt x="81" y="0"/>
                        <a:pt x="73" y="0"/>
                      </a:cubicBezTo>
                      <a:cubicBezTo>
                        <a:pt x="65" y="0"/>
                        <a:pt x="58" y="7"/>
                        <a:pt x="58" y="15"/>
                      </a:cubicBezTo>
                      <a:cubicBezTo>
                        <a:pt x="58" y="97"/>
                        <a:pt x="58" y="97"/>
                        <a:pt x="58" y="97"/>
                      </a:cubicBezTo>
                      <a:cubicBezTo>
                        <a:pt x="27" y="65"/>
                        <a:pt x="27" y="65"/>
                        <a:pt x="27" y="65"/>
                      </a:cubicBezTo>
                      <a:cubicBezTo>
                        <a:pt x="21" y="60"/>
                        <a:pt x="12" y="60"/>
                        <a:pt x="6" y="65"/>
                      </a:cubicBezTo>
                      <a:cubicBezTo>
                        <a:pt x="0" y="71"/>
                        <a:pt x="0" y="81"/>
                        <a:pt x="6" y="87"/>
                      </a:cubicBezTo>
                      <a:lnTo>
                        <a:pt x="61" y="142"/>
                      </a:lnTo>
                      <a:close/>
                    </a:path>
                  </a:pathLst>
                </a:custGeom>
                <a:solidFill>
                  <a:schemeClr val="tx1"/>
                </a:solidFill>
                <a:ln>
                  <a:noFill/>
                </a:ln>
              </p:spPr>
              <p:txBody>
                <a:bodyPr vert="horz" wrap="square" lIns="91440" tIns="45720" rIns="91440" bIns="45720" numCol="1" anchor="t" anchorCtr="0" compatLnSpc="1">
                  <a:prstTxWarp prst="textNoShape">
                    <a:avLst/>
                  </a:prstTxWarp>
                </a:bodyPr>
                <a:lstStyle/>
                <a:p>
                  <a:endParaRPr lang="en-US" sz="1600"/>
                </a:p>
              </p:txBody>
            </p:sp>
          </p:grpSp>
          <p:sp>
            <p:nvSpPr>
              <p:cNvPr id="11" name="Rectangle 10"/>
              <p:cNvSpPr/>
              <p:nvPr/>
            </p:nvSpPr>
            <p:spPr>
              <a:xfrm>
                <a:off x="1106101" y="4085458"/>
                <a:ext cx="4774342" cy="1238892"/>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Rectangle 11"/>
              <p:cNvSpPr/>
              <p:nvPr/>
            </p:nvSpPr>
            <p:spPr>
              <a:xfrm>
                <a:off x="1088660" y="3774262"/>
                <a:ext cx="4877231" cy="324568"/>
              </a:xfrm>
              <a:prstGeom prst="rect">
                <a:avLst/>
              </a:prstGeom>
              <a:solidFill>
                <a:srgbClr val="7030A0"/>
              </a:solid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b="1" dirty="0"/>
                  <a:t>Key benefits </a:t>
                </a:r>
              </a:p>
            </p:txBody>
          </p:sp>
          <p:sp>
            <p:nvSpPr>
              <p:cNvPr id="13" name="Rectangle 12"/>
              <p:cNvSpPr/>
              <p:nvPr/>
            </p:nvSpPr>
            <p:spPr>
              <a:xfrm>
                <a:off x="5935583" y="4088748"/>
                <a:ext cx="4838428" cy="1238892"/>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Rectangle 13"/>
              <p:cNvSpPr/>
              <p:nvPr/>
            </p:nvSpPr>
            <p:spPr>
              <a:xfrm>
                <a:off x="5912486" y="3770866"/>
                <a:ext cx="4877231" cy="324568"/>
              </a:xfrm>
              <a:prstGeom prst="rect">
                <a:avLst/>
              </a:prstGeom>
              <a:solidFill>
                <a:srgbClr val="7030A0"/>
              </a:solid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b="1" dirty="0"/>
                  <a:t>Key challenges </a:t>
                </a:r>
              </a:p>
            </p:txBody>
          </p:sp>
          <p:grpSp>
            <p:nvGrpSpPr>
              <p:cNvPr id="15" name="Group 14"/>
              <p:cNvGrpSpPr/>
              <p:nvPr/>
            </p:nvGrpSpPr>
            <p:grpSpPr>
              <a:xfrm>
                <a:off x="6241867" y="4201180"/>
                <a:ext cx="4386232" cy="985562"/>
                <a:chOff x="1296072" y="4176941"/>
                <a:chExt cx="4386232" cy="985562"/>
              </a:xfrm>
            </p:grpSpPr>
            <p:sp>
              <p:nvSpPr>
                <p:cNvPr id="24" name="Oval 23"/>
                <p:cNvSpPr/>
                <p:nvPr/>
              </p:nvSpPr>
              <p:spPr>
                <a:xfrm>
                  <a:off x="1296072" y="4178228"/>
                  <a:ext cx="559068" cy="463596"/>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900" b="1" dirty="0">
                      <a:solidFill>
                        <a:schemeClr val="bg1"/>
                      </a:solidFill>
                    </a:rPr>
                    <a:t>38% </a:t>
                  </a:r>
                  <a:endParaRPr lang="en-GB" sz="600" dirty="0">
                    <a:solidFill>
                      <a:schemeClr val="bg1"/>
                    </a:solidFill>
                  </a:endParaRPr>
                </a:p>
              </p:txBody>
            </p:sp>
            <p:sp>
              <p:nvSpPr>
                <p:cNvPr id="25" name="TextBox 24"/>
                <p:cNvSpPr txBox="1"/>
                <p:nvPr/>
              </p:nvSpPr>
              <p:spPr>
                <a:xfrm>
                  <a:off x="1862246" y="4211617"/>
                  <a:ext cx="1647755" cy="415498"/>
                </a:xfrm>
                <a:prstGeom prst="rect">
                  <a:avLst/>
                </a:prstGeom>
                <a:noFill/>
              </p:spPr>
              <p:txBody>
                <a:bodyPr wrap="square" rtlCol="0">
                  <a:spAutoFit/>
                </a:bodyPr>
                <a:lstStyle/>
                <a:p>
                  <a:r>
                    <a:rPr lang="en-GB" sz="1050" b="1" dirty="0"/>
                    <a:t>Lack of social contact / face to face gatherings  </a:t>
                  </a:r>
                </a:p>
              </p:txBody>
            </p:sp>
            <p:sp>
              <p:nvSpPr>
                <p:cNvPr id="26" name="TextBox 25"/>
                <p:cNvSpPr txBox="1"/>
                <p:nvPr/>
              </p:nvSpPr>
              <p:spPr>
                <a:xfrm>
                  <a:off x="1849090" y="4721222"/>
                  <a:ext cx="1345801" cy="415498"/>
                </a:xfrm>
                <a:prstGeom prst="rect">
                  <a:avLst/>
                </a:prstGeom>
                <a:noFill/>
              </p:spPr>
              <p:txBody>
                <a:bodyPr wrap="square" rtlCol="0">
                  <a:spAutoFit/>
                </a:bodyPr>
                <a:lstStyle/>
                <a:p>
                  <a:r>
                    <a:rPr lang="en-GB" sz="1050" b="1" dirty="0"/>
                    <a:t>Lack of IT equipment / technical issues </a:t>
                  </a:r>
                </a:p>
              </p:txBody>
            </p:sp>
            <p:sp>
              <p:nvSpPr>
                <p:cNvPr id="27" name="Oval 26"/>
                <p:cNvSpPr/>
                <p:nvPr/>
              </p:nvSpPr>
              <p:spPr>
                <a:xfrm>
                  <a:off x="1296072" y="4698907"/>
                  <a:ext cx="559068" cy="463596"/>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900" b="1" dirty="0">
                      <a:solidFill>
                        <a:schemeClr val="bg1"/>
                      </a:solidFill>
                    </a:rPr>
                    <a:t>13% </a:t>
                  </a:r>
                  <a:endParaRPr lang="en-GB" sz="600" dirty="0">
                    <a:solidFill>
                      <a:schemeClr val="bg1"/>
                    </a:solidFill>
                  </a:endParaRPr>
                </a:p>
              </p:txBody>
            </p:sp>
            <p:sp>
              <p:nvSpPr>
                <p:cNvPr id="28" name="Oval 27"/>
                <p:cNvSpPr/>
                <p:nvPr/>
              </p:nvSpPr>
              <p:spPr>
                <a:xfrm>
                  <a:off x="3468375" y="4176941"/>
                  <a:ext cx="559068" cy="463596"/>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900" b="1" dirty="0">
                      <a:solidFill>
                        <a:schemeClr val="bg1"/>
                      </a:solidFill>
                    </a:rPr>
                    <a:t>8% </a:t>
                  </a:r>
                  <a:endParaRPr lang="en-GB" sz="600" dirty="0">
                    <a:solidFill>
                      <a:schemeClr val="bg1"/>
                    </a:solidFill>
                  </a:endParaRPr>
                </a:p>
              </p:txBody>
            </p:sp>
            <p:sp>
              <p:nvSpPr>
                <p:cNvPr id="29" name="TextBox 28"/>
                <p:cNvSpPr txBox="1"/>
                <p:nvPr/>
              </p:nvSpPr>
              <p:spPr>
                <a:xfrm>
                  <a:off x="4034549" y="4210330"/>
                  <a:ext cx="1647755" cy="415498"/>
                </a:xfrm>
                <a:prstGeom prst="rect">
                  <a:avLst/>
                </a:prstGeom>
                <a:noFill/>
              </p:spPr>
              <p:txBody>
                <a:bodyPr wrap="square" rtlCol="0">
                  <a:spAutoFit/>
                </a:bodyPr>
                <a:lstStyle/>
                <a:p>
                  <a:r>
                    <a:rPr lang="en-GB" sz="1050" b="1" dirty="0"/>
                    <a:t>Volume of online meetings </a:t>
                  </a:r>
                </a:p>
              </p:txBody>
            </p:sp>
            <p:sp>
              <p:nvSpPr>
                <p:cNvPr id="30" name="Oval 29"/>
                <p:cNvSpPr/>
                <p:nvPr/>
              </p:nvSpPr>
              <p:spPr>
                <a:xfrm>
                  <a:off x="3468375" y="4698363"/>
                  <a:ext cx="559068" cy="463596"/>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900" b="1" dirty="0">
                      <a:solidFill>
                        <a:schemeClr val="bg1"/>
                      </a:solidFill>
                    </a:rPr>
                    <a:t>7% </a:t>
                  </a:r>
                  <a:endParaRPr lang="en-GB" sz="600" dirty="0">
                    <a:solidFill>
                      <a:schemeClr val="bg1"/>
                    </a:solidFill>
                  </a:endParaRPr>
                </a:p>
              </p:txBody>
            </p:sp>
            <p:sp>
              <p:nvSpPr>
                <p:cNvPr id="31" name="TextBox 30"/>
                <p:cNvSpPr txBox="1"/>
                <p:nvPr/>
              </p:nvSpPr>
              <p:spPr>
                <a:xfrm>
                  <a:off x="4034549" y="4731752"/>
                  <a:ext cx="1647755" cy="415498"/>
                </a:xfrm>
                <a:prstGeom prst="rect">
                  <a:avLst/>
                </a:prstGeom>
                <a:noFill/>
              </p:spPr>
              <p:txBody>
                <a:bodyPr wrap="square" rtlCol="0">
                  <a:spAutoFit/>
                </a:bodyPr>
                <a:lstStyle/>
                <a:p>
                  <a:r>
                    <a:rPr lang="en-GB" sz="1050" b="1" dirty="0"/>
                    <a:t>Improper set up for hot-desking </a:t>
                  </a:r>
                </a:p>
              </p:txBody>
            </p:sp>
          </p:grpSp>
          <p:sp>
            <p:nvSpPr>
              <p:cNvPr id="16" name="Oval 15"/>
              <p:cNvSpPr/>
              <p:nvPr/>
            </p:nvSpPr>
            <p:spPr>
              <a:xfrm>
                <a:off x="1417487" y="4198570"/>
                <a:ext cx="559068" cy="463596"/>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900" b="1" dirty="0">
                    <a:solidFill>
                      <a:schemeClr val="bg1"/>
                    </a:solidFill>
                  </a:rPr>
                  <a:t>34%</a:t>
                </a:r>
              </a:p>
            </p:txBody>
          </p:sp>
          <p:sp>
            <p:nvSpPr>
              <p:cNvPr id="17" name="TextBox 16"/>
              <p:cNvSpPr txBox="1"/>
              <p:nvPr/>
            </p:nvSpPr>
            <p:spPr>
              <a:xfrm>
                <a:off x="4022777" y="4206752"/>
                <a:ext cx="1647755" cy="415498"/>
              </a:xfrm>
              <a:prstGeom prst="rect">
                <a:avLst/>
              </a:prstGeom>
              <a:noFill/>
            </p:spPr>
            <p:txBody>
              <a:bodyPr wrap="square" rtlCol="0">
                <a:spAutoFit/>
              </a:bodyPr>
              <a:lstStyle/>
              <a:p>
                <a:r>
                  <a:rPr lang="en-GB" sz="1050" b="1" dirty="0"/>
                  <a:t>Improved work life balance </a:t>
                </a:r>
              </a:p>
            </p:txBody>
          </p:sp>
          <p:sp>
            <p:nvSpPr>
              <p:cNvPr id="18" name="Oval 17"/>
              <p:cNvSpPr/>
              <p:nvPr/>
            </p:nvSpPr>
            <p:spPr>
              <a:xfrm>
                <a:off x="1420087" y="4736422"/>
                <a:ext cx="559068" cy="463596"/>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900" b="1" dirty="0">
                    <a:solidFill>
                      <a:schemeClr val="bg1"/>
                    </a:solidFill>
                  </a:rPr>
                  <a:t>18%</a:t>
                </a:r>
              </a:p>
            </p:txBody>
          </p:sp>
          <p:sp>
            <p:nvSpPr>
              <p:cNvPr id="19" name="TextBox 18"/>
              <p:cNvSpPr txBox="1"/>
              <p:nvPr/>
            </p:nvSpPr>
            <p:spPr>
              <a:xfrm>
                <a:off x="1961657" y="4220991"/>
                <a:ext cx="1450379" cy="415498"/>
              </a:xfrm>
              <a:prstGeom prst="rect">
                <a:avLst/>
              </a:prstGeom>
              <a:noFill/>
            </p:spPr>
            <p:txBody>
              <a:bodyPr wrap="square" rtlCol="0">
                <a:spAutoFit/>
              </a:bodyPr>
              <a:lstStyle/>
              <a:p>
                <a:r>
                  <a:rPr lang="en-GB" sz="1050" b="1" dirty="0"/>
                  <a:t>Reduced commuting time </a:t>
                </a:r>
              </a:p>
            </p:txBody>
          </p:sp>
          <p:sp>
            <p:nvSpPr>
              <p:cNvPr id="20" name="Oval 19"/>
              <p:cNvSpPr/>
              <p:nvPr/>
            </p:nvSpPr>
            <p:spPr>
              <a:xfrm>
                <a:off x="3444580" y="4198570"/>
                <a:ext cx="559068" cy="463596"/>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900" b="1" dirty="0">
                    <a:solidFill>
                      <a:schemeClr val="bg1"/>
                    </a:solidFill>
                  </a:rPr>
                  <a:t>16%</a:t>
                </a:r>
              </a:p>
            </p:txBody>
          </p:sp>
          <p:sp>
            <p:nvSpPr>
              <p:cNvPr id="21" name="TextBox 20"/>
              <p:cNvSpPr txBox="1"/>
              <p:nvPr/>
            </p:nvSpPr>
            <p:spPr>
              <a:xfrm>
                <a:off x="1966631" y="4769129"/>
                <a:ext cx="1450379" cy="415498"/>
              </a:xfrm>
              <a:prstGeom prst="rect">
                <a:avLst/>
              </a:prstGeom>
              <a:noFill/>
            </p:spPr>
            <p:txBody>
              <a:bodyPr wrap="square" rtlCol="0">
                <a:spAutoFit/>
              </a:bodyPr>
              <a:lstStyle/>
              <a:p>
                <a:r>
                  <a:rPr lang="en-GB" sz="1050" b="1" dirty="0"/>
                  <a:t>Increased productivity levels </a:t>
                </a:r>
              </a:p>
            </p:txBody>
          </p:sp>
          <p:sp>
            <p:nvSpPr>
              <p:cNvPr id="22" name="Oval 21"/>
              <p:cNvSpPr/>
              <p:nvPr/>
            </p:nvSpPr>
            <p:spPr>
              <a:xfrm>
                <a:off x="3444580" y="4736422"/>
                <a:ext cx="559068" cy="463596"/>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900" b="1" dirty="0">
                    <a:solidFill>
                      <a:schemeClr val="bg1"/>
                    </a:solidFill>
                  </a:rPr>
                  <a:t>13%</a:t>
                </a:r>
              </a:p>
            </p:txBody>
          </p:sp>
          <p:sp>
            <p:nvSpPr>
              <p:cNvPr id="23" name="TextBox 22"/>
              <p:cNvSpPr txBox="1"/>
              <p:nvPr/>
            </p:nvSpPr>
            <p:spPr>
              <a:xfrm>
                <a:off x="4021089" y="4850483"/>
                <a:ext cx="1450379" cy="253916"/>
              </a:xfrm>
              <a:prstGeom prst="rect">
                <a:avLst/>
              </a:prstGeom>
              <a:noFill/>
            </p:spPr>
            <p:txBody>
              <a:bodyPr wrap="square" rtlCol="0">
                <a:spAutoFit/>
              </a:bodyPr>
              <a:lstStyle/>
              <a:p>
                <a:r>
                  <a:rPr lang="en-GB" sz="1050" b="1" dirty="0"/>
                  <a:t>Greater flexibility </a:t>
                </a:r>
              </a:p>
            </p:txBody>
          </p:sp>
        </p:grpSp>
      </p:grpSp>
    </p:spTree>
    <p:extLst>
      <p:ext uri="{BB962C8B-B14F-4D97-AF65-F5344CB8AC3E}">
        <p14:creationId xmlns:p14="http://schemas.microsoft.com/office/powerpoint/2010/main" val="135020691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838200" y="365125"/>
            <a:ext cx="9582615" cy="1325563"/>
          </a:xfrm>
        </p:spPr>
        <p:txBody>
          <a:bodyPr>
            <a:normAutofit/>
          </a:bodyPr>
          <a:lstStyle/>
          <a:p>
            <a:r>
              <a:rPr lang="en-GB" b="1" dirty="0"/>
              <a:t>Working Together Charters – role and approach </a:t>
            </a:r>
          </a:p>
        </p:txBody>
      </p:sp>
      <p:sp>
        <p:nvSpPr>
          <p:cNvPr id="5" name="Content Placeholder 2"/>
          <p:cNvSpPr>
            <a:spLocks noGrp="1"/>
          </p:cNvSpPr>
          <p:nvPr>
            <p:ph sz="half" idx="1"/>
          </p:nvPr>
        </p:nvSpPr>
        <p:spPr>
          <a:xfrm>
            <a:off x="542464" y="1990831"/>
            <a:ext cx="5181600" cy="4351338"/>
          </a:xfrm>
        </p:spPr>
        <p:txBody>
          <a:bodyPr>
            <a:normAutofit fontScale="77500" lnSpcReduction="20000"/>
          </a:bodyPr>
          <a:lstStyle/>
          <a:p>
            <a:pPr marL="0" indent="0">
              <a:lnSpc>
                <a:spcPct val="120000"/>
              </a:lnSpc>
              <a:spcBef>
                <a:spcPts val="600"/>
              </a:spcBef>
              <a:buNone/>
            </a:pPr>
            <a:r>
              <a:rPr lang="en-GB" sz="2000" b="1" dirty="0"/>
              <a:t>The role of charters are to:</a:t>
            </a:r>
          </a:p>
          <a:p>
            <a:pPr defTabSz="1219170">
              <a:lnSpc>
                <a:spcPct val="120000"/>
              </a:lnSpc>
              <a:spcBef>
                <a:spcPts val="600"/>
              </a:spcBef>
              <a:buClr>
                <a:srgbClr val="000000"/>
              </a:buClr>
              <a:defRPr/>
            </a:pPr>
            <a:r>
              <a:rPr lang="en-GB" sz="2000" dirty="0">
                <a:ea typeface="Calibri" panose="020F0502020204030204" pitchFamily="34" charset="0"/>
              </a:rPr>
              <a:t>Help everyone think very broadly about the new way of working called ‘hybrid working’. </a:t>
            </a:r>
          </a:p>
          <a:p>
            <a:pPr defTabSz="1219170">
              <a:lnSpc>
                <a:spcPct val="120000"/>
              </a:lnSpc>
              <a:spcBef>
                <a:spcPts val="600"/>
              </a:spcBef>
              <a:buClr>
                <a:srgbClr val="000000"/>
              </a:buClr>
              <a:defRPr/>
            </a:pPr>
            <a:r>
              <a:rPr lang="en-GB" sz="2000" dirty="0"/>
              <a:t>Set team direction </a:t>
            </a:r>
          </a:p>
          <a:p>
            <a:pPr defTabSz="1219170">
              <a:lnSpc>
                <a:spcPct val="120000"/>
              </a:lnSpc>
              <a:spcBef>
                <a:spcPts val="600"/>
              </a:spcBef>
              <a:buClr>
                <a:srgbClr val="000000"/>
              </a:buClr>
              <a:defRPr/>
            </a:pPr>
            <a:r>
              <a:rPr lang="en-GB" sz="2000" kern="0" dirty="0">
                <a:solidFill>
                  <a:srgbClr val="000000"/>
                </a:solidFill>
                <a:ea typeface="Calibri" panose="020F0502020204030204" pitchFamily="34" charset="0"/>
                <a:cs typeface="Arial"/>
                <a:sym typeface="Arial"/>
              </a:rPr>
              <a:t>Build on the experiences of all this year </a:t>
            </a:r>
            <a:r>
              <a:rPr lang="en-GB" sz="2000" dirty="0">
                <a:ea typeface="Calibri" panose="020F0502020204030204" pitchFamily="34" charset="0"/>
              </a:rPr>
              <a:t>enabling teams and individuals to set up for success</a:t>
            </a:r>
          </a:p>
          <a:p>
            <a:pPr defTabSz="1219170">
              <a:lnSpc>
                <a:spcPct val="120000"/>
              </a:lnSpc>
              <a:spcBef>
                <a:spcPts val="600"/>
              </a:spcBef>
              <a:buClr>
                <a:srgbClr val="000000"/>
              </a:buClr>
              <a:defRPr/>
            </a:pPr>
            <a:r>
              <a:rPr lang="en-GB" sz="2000" kern="0" dirty="0">
                <a:solidFill>
                  <a:srgbClr val="000000"/>
                </a:solidFill>
                <a:ea typeface="Calibri" panose="020F0502020204030204" pitchFamily="34" charset="0"/>
                <a:cs typeface="Arial"/>
                <a:sym typeface="Arial"/>
              </a:rPr>
              <a:t>Provide a common frame</a:t>
            </a:r>
            <a:r>
              <a:rPr lang="en-GB" sz="2000" dirty="0">
                <a:ea typeface="Calibri" panose="020F0502020204030204" pitchFamily="34" charset="0"/>
              </a:rPr>
              <a:t>work and narrative for all teams to be able to share and understand each other</a:t>
            </a:r>
          </a:p>
          <a:p>
            <a:pPr defTabSz="1219170">
              <a:lnSpc>
                <a:spcPct val="120000"/>
              </a:lnSpc>
              <a:spcBef>
                <a:spcPts val="600"/>
              </a:spcBef>
              <a:buClr>
                <a:srgbClr val="000000"/>
              </a:buClr>
              <a:defRPr/>
            </a:pPr>
            <a:r>
              <a:rPr lang="en-GB" sz="2000" dirty="0"/>
              <a:t>Support new starters to understand ways of working </a:t>
            </a:r>
          </a:p>
          <a:p>
            <a:pPr defTabSz="1219170">
              <a:lnSpc>
                <a:spcPct val="120000"/>
              </a:lnSpc>
              <a:spcBef>
                <a:spcPts val="600"/>
              </a:spcBef>
              <a:buClr>
                <a:srgbClr val="000000"/>
              </a:buClr>
              <a:defRPr/>
            </a:pPr>
            <a:r>
              <a:rPr lang="en-GB" sz="2000" kern="0" dirty="0">
                <a:solidFill>
                  <a:srgbClr val="000000"/>
                </a:solidFill>
                <a:ea typeface="Calibri" panose="020F0502020204030204" pitchFamily="34" charset="0"/>
                <a:cs typeface="Arial"/>
                <a:sym typeface="Arial"/>
              </a:rPr>
              <a:t>Ensure everyone is clear about how they work together</a:t>
            </a:r>
          </a:p>
          <a:p>
            <a:pPr defTabSz="1219170">
              <a:lnSpc>
                <a:spcPct val="120000"/>
              </a:lnSpc>
              <a:spcBef>
                <a:spcPts val="600"/>
              </a:spcBef>
              <a:buClr>
                <a:srgbClr val="000000"/>
              </a:buClr>
              <a:defRPr/>
            </a:pPr>
            <a:r>
              <a:rPr lang="en-GB" sz="2000" kern="0" dirty="0">
                <a:solidFill>
                  <a:srgbClr val="000000"/>
                </a:solidFill>
                <a:ea typeface="Calibri" panose="020F0502020204030204" pitchFamily="34" charset="0"/>
                <a:cs typeface="Arial"/>
                <a:sym typeface="Arial"/>
              </a:rPr>
              <a:t>Consider what the written and unwritten rules of working together are/might be in your new way of working</a:t>
            </a:r>
          </a:p>
          <a:p>
            <a:pPr>
              <a:lnSpc>
                <a:spcPct val="120000"/>
              </a:lnSpc>
              <a:spcBef>
                <a:spcPts val="600"/>
              </a:spcBef>
            </a:pPr>
            <a:r>
              <a:rPr lang="en-GB" sz="2000" dirty="0"/>
              <a:t>Hold people to account </a:t>
            </a:r>
          </a:p>
        </p:txBody>
      </p:sp>
      <p:sp>
        <p:nvSpPr>
          <p:cNvPr id="6" name="Content Placeholder 3"/>
          <p:cNvSpPr txBox="1">
            <a:spLocks/>
          </p:cNvSpPr>
          <p:nvPr/>
        </p:nvSpPr>
        <p:spPr>
          <a:xfrm>
            <a:off x="5876464" y="1990830"/>
            <a:ext cx="5777630" cy="4722203"/>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defTabSz="1219170">
              <a:lnSpc>
                <a:spcPct val="120000"/>
              </a:lnSpc>
              <a:spcBef>
                <a:spcPts val="600"/>
              </a:spcBef>
              <a:buClr>
                <a:srgbClr val="000000"/>
              </a:buClr>
              <a:buFont typeface="Arial" panose="020B0604020202020204" pitchFamily="34" charset="0"/>
              <a:buNone/>
              <a:defRPr/>
            </a:pPr>
            <a:r>
              <a:rPr lang="en-GB" sz="2000" b="1" kern="0" smtClean="0">
                <a:solidFill>
                  <a:srgbClr val="000000"/>
                </a:solidFill>
                <a:ea typeface="Calibri" panose="020F0502020204030204" pitchFamily="34" charset="0"/>
                <a:cs typeface="Arial"/>
                <a:sym typeface="Arial"/>
              </a:rPr>
              <a:t>Approach with your team</a:t>
            </a:r>
          </a:p>
          <a:p>
            <a:pPr defTabSz="1219170">
              <a:lnSpc>
                <a:spcPct val="120000"/>
              </a:lnSpc>
              <a:spcBef>
                <a:spcPts val="600"/>
              </a:spcBef>
              <a:buClr>
                <a:srgbClr val="000000"/>
              </a:buClr>
              <a:defRPr/>
            </a:pPr>
            <a:r>
              <a:rPr lang="en-GB" sz="2000" smtClean="0">
                <a:ea typeface="Calibri" panose="020F0502020204030204" pitchFamily="34" charset="0"/>
              </a:rPr>
              <a:t>The materials are a tool to facilitate a conversation, one which is common across all teams</a:t>
            </a:r>
          </a:p>
          <a:p>
            <a:pPr defTabSz="1219170">
              <a:lnSpc>
                <a:spcPct val="120000"/>
              </a:lnSpc>
              <a:spcBef>
                <a:spcPts val="600"/>
              </a:spcBef>
              <a:buClr>
                <a:srgbClr val="000000"/>
              </a:buClr>
              <a:defRPr/>
            </a:pPr>
            <a:r>
              <a:rPr lang="en-GB" sz="2000" smtClean="0">
                <a:ea typeface="Calibri" panose="020F0502020204030204" pitchFamily="34" charset="0"/>
              </a:rPr>
              <a:t>The starting point is to enable all of the team to understand each other in terms of what is same or different through the use of the </a:t>
            </a:r>
            <a:r>
              <a:rPr lang="en-GB" sz="2000" b="1" smtClean="0">
                <a:ea typeface="Calibri" panose="020F0502020204030204" pitchFamily="34" charset="0"/>
              </a:rPr>
              <a:t>Opportunities and Challenges </a:t>
            </a:r>
            <a:r>
              <a:rPr lang="en-GB" sz="2000" smtClean="0">
                <a:ea typeface="Calibri" panose="020F0502020204030204" pitchFamily="34" charset="0"/>
              </a:rPr>
              <a:t>– remembering these will change for individuals and you over time</a:t>
            </a:r>
          </a:p>
          <a:p>
            <a:pPr>
              <a:lnSpc>
                <a:spcPct val="120000"/>
              </a:lnSpc>
              <a:spcBef>
                <a:spcPts val="600"/>
              </a:spcBef>
              <a:defRPr/>
            </a:pPr>
            <a:r>
              <a:rPr lang="en-GB" sz="2000" kern="0" smtClean="0">
                <a:solidFill>
                  <a:srgbClr val="000000"/>
                </a:solidFill>
                <a:ea typeface="Calibri" panose="020F0502020204030204" pitchFamily="34" charset="0"/>
                <a:cs typeface="Arial"/>
                <a:sym typeface="Arial"/>
              </a:rPr>
              <a:t>The Working Together Charter provides the opportunity to consider the agreements you are going to make in the light of that knowledge and to revisit as part of normal team discussions</a:t>
            </a:r>
            <a:endParaRPr lang="en-GB" sz="2000" b="1" dirty="0"/>
          </a:p>
        </p:txBody>
      </p:sp>
      <p:pic>
        <p:nvPicPr>
          <p:cNvPr id="7" name="Picture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782310" y="329800"/>
            <a:ext cx="1228807" cy="1228807"/>
          </a:xfrm>
          <a:prstGeom prst="rect">
            <a:avLst/>
          </a:prstGeom>
        </p:spPr>
      </p:pic>
    </p:spTree>
    <p:extLst>
      <p:ext uri="{BB962C8B-B14F-4D97-AF65-F5344CB8AC3E}">
        <p14:creationId xmlns:p14="http://schemas.microsoft.com/office/powerpoint/2010/main" val="408076052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838200" y="365125"/>
            <a:ext cx="10515600" cy="1325563"/>
          </a:xfrm>
        </p:spPr>
        <p:txBody>
          <a:bodyPr>
            <a:normAutofit/>
          </a:bodyPr>
          <a:lstStyle/>
          <a:p>
            <a:r>
              <a:rPr lang="en-GB" b="1" dirty="0"/>
              <a:t>Working Together Charters – considerations and preparation </a:t>
            </a:r>
          </a:p>
        </p:txBody>
      </p:sp>
      <p:sp>
        <p:nvSpPr>
          <p:cNvPr id="5" name="Content Placeholder 2"/>
          <p:cNvSpPr>
            <a:spLocks noGrp="1"/>
          </p:cNvSpPr>
          <p:nvPr>
            <p:ph sz="half" idx="1"/>
          </p:nvPr>
        </p:nvSpPr>
        <p:spPr>
          <a:xfrm>
            <a:off x="542464" y="1990831"/>
            <a:ext cx="5181600" cy="4351338"/>
          </a:xfrm>
        </p:spPr>
        <p:txBody>
          <a:bodyPr>
            <a:normAutofit fontScale="92500" lnSpcReduction="10000"/>
          </a:bodyPr>
          <a:lstStyle/>
          <a:p>
            <a:pPr marL="0" indent="0">
              <a:lnSpc>
                <a:spcPct val="120000"/>
              </a:lnSpc>
              <a:spcBef>
                <a:spcPts val="600"/>
              </a:spcBef>
              <a:buNone/>
            </a:pPr>
            <a:r>
              <a:rPr lang="en-GB" sz="2000" b="1" dirty="0"/>
              <a:t>When drafting your charters, remember to consider: </a:t>
            </a:r>
          </a:p>
          <a:p>
            <a:pPr>
              <a:lnSpc>
                <a:spcPct val="120000"/>
              </a:lnSpc>
              <a:spcBef>
                <a:spcPts val="600"/>
              </a:spcBef>
            </a:pPr>
            <a:r>
              <a:rPr lang="en-GB" sz="2000" dirty="0"/>
              <a:t>Who in your team needs to be involved in decisions about ways of working? What levels of leadership need to be involved? </a:t>
            </a:r>
          </a:p>
          <a:p>
            <a:pPr>
              <a:lnSpc>
                <a:spcPct val="120000"/>
              </a:lnSpc>
              <a:spcBef>
                <a:spcPts val="600"/>
              </a:spcBef>
            </a:pPr>
            <a:r>
              <a:rPr lang="en-GB" sz="2000" dirty="0"/>
              <a:t>How can you involve your Senior Champions? </a:t>
            </a:r>
          </a:p>
          <a:p>
            <a:pPr>
              <a:lnSpc>
                <a:spcPct val="120000"/>
              </a:lnSpc>
              <a:spcBef>
                <a:spcPts val="600"/>
              </a:spcBef>
            </a:pPr>
            <a:r>
              <a:rPr lang="en-GB" sz="2000" dirty="0"/>
              <a:t>How will decisions about your team ways of working influence the student experience, other teams and the wider university? </a:t>
            </a:r>
          </a:p>
          <a:p>
            <a:pPr>
              <a:lnSpc>
                <a:spcPct val="120000"/>
              </a:lnSpc>
              <a:spcBef>
                <a:spcPts val="600"/>
              </a:spcBef>
            </a:pPr>
            <a:r>
              <a:rPr lang="en-GB" sz="2000" dirty="0"/>
              <a:t>How can you make sure any changes don’t impact on service delivery? </a:t>
            </a:r>
          </a:p>
          <a:p>
            <a:pPr>
              <a:lnSpc>
                <a:spcPct val="120000"/>
              </a:lnSpc>
              <a:spcBef>
                <a:spcPts val="600"/>
              </a:spcBef>
            </a:pPr>
            <a:r>
              <a:rPr lang="en-GB" sz="2000" dirty="0"/>
              <a:t>When will you review the charter?</a:t>
            </a:r>
          </a:p>
        </p:txBody>
      </p:sp>
      <p:sp>
        <p:nvSpPr>
          <p:cNvPr id="6" name="Content Placeholder 3"/>
          <p:cNvSpPr txBox="1">
            <a:spLocks/>
          </p:cNvSpPr>
          <p:nvPr/>
        </p:nvSpPr>
        <p:spPr>
          <a:xfrm>
            <a:off x="5876464" y="1990830"/>
            <a:ext cx="5777630" cy="4722203"/>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defTabSz="1219170">
              <a:buClr>
                <a:srgbClr val="000000"/>
              </a:buClr>
              <a:buFont typeface="Arial" panose="020B0604020202020204" pitchFamily="34" charset="0"/>
              <a:buNone/>
              <a:defRPr/>
            </a:pPr>
            <a:r>
              <a:rPr lang="en-GB" sz="2000" b="1" smtClean="0">
                <a:latin typeface="Calibri" panose="020F0502020204030204" pitchFamily="34" charset="0"/>
                <a:ea typeface="Calibri" panose="020F0502020204030204" pitchFamily="34" charset="0"/>
              </a:rPr>
              <a:t>In advance of the meeting: </a:t>
            </a:r>
          </a:p>
          <a:p>
            <a:pPr defTabSz="1219170">
              <a:buClr>
                <a:srgbClr val="000000"/>
              </a:buClr>
              <a:defRPr/>
            </a:pPr>
            <a:r>
              <a:rPr lang="en-GB" sz="2000" kern="0" smtClean="0">
                <a:solidFill>
                  <a:srgbClr val="000000"/>
                </a:solidFill>
                <a:latin typeface="Calibri" panose="020F0502020204030204" pitchFamily="34" charset="0"/>
                <a:ea typeface="Calibri" panose="020F0502020204030204" pitchFamily="34" charset="0"/>
                <a:cs typeface="Arial"/>
                <a:sym typeface="Arial"/>
              </a:rPr>
              <a:t>Please could each member of the team </a:t>
            </a:r>
            <a:r>
              <a:rPr lang="en-GB" sz="2000" b="1" kern="0" smtClean="0">
                <a:solidFill>
                  <a:srgbClr val="000000"/>
                </a:solidFill>
                <a:latin typeface="Calibri" panose="020F0502020204030204" pitchFamily="34" charset="0"/>
                <a:ea typeface="Calibri" panose="020F0502020204030204" pitchFamily="34" charset="0"/>
                <a:cs typeface="Arial"/>
                <a:sym typeface="Arial"/>
              </a:rPr>
              <a:t>reflect on this year </a:t>
            </a:r>
            <a:r>
              <a:rPr lang="en-GB" sz="2000" kern="0" smtClean="0">
                <a:solidFill>
                  <a:srgbClr val="000000"/>
                </a:solidFill>
                <a:latin typeface="Calibri" panose="020F0502020204030204" pitchFamily="34" charset="0"/>
                <a:ea typeface="Calibri" panose="020F0502020204030204" pitchFamily="34" charset="0"/>
                <a:cs typeface="Arial"/>
                <a:sym typeface="Arial"/>
              </a:rPr>
              <a:t>and the learning of what has worked well and perhaps not quite so well</a:t>
            </a:r>
          </a:p>
          <a:p>
            <a:pPr defTabSz="1219170">
              <a:buClr>
                <a:srgbClr val="000000"/>
              </a:buClr>
              <a:defRPr/>
            </a:pPr>
            <a:r>
              <a:rPr lang="en-GB" sz="2000" smtClean="0">
                <a:latin typeface="Calibri" panose="020F0502020204030204" pitchFamily="34" charset="0"/>
                <a:ea typeface="Calibri" panose="020F0502020204030204" pitchFamily="34" charset="0"/>
              </a:rPr>
              <a:t>This is an opportunity to rethink how we work, jot down some notes on things you consider as </a:t>
            </a:r>
            <a:r>
              <a:rPr lang="en-GB" sz="2000" b="1" smtClean="0">
                <a:latin typeface="Calibri" panose="020F0502020204030204" pitchFamily="34" charset="0"/>
                <a:ea typeface="Calibri" panose="020F0502020204030204" pitchFamily="34" charset="0"/>
              </a:rPr>
              <a:t>opportunities and challenges</a:t>
            </a:r>
            <a:r>
              <a:rPr lang="en-GB" sz="2000" smtClean="0">
                <a:latin typeface="Calibri" panose="020F0502020204030204" pitchFamily="34" charset="0"/>
                <a:ea typeface="Calibri" panose="020F0502020204030204" pitchFamily="34" charset="0"/>
              </a:rPr>
              <a:t> for you as individuals, as part of the team and for your manager/leader from your perspectives</a:t>
            </a:r>
          </a:p>
          <a:p>
            <a:pPr defTabSz="1219170">
              <a:buClr>
                <a:srgbClr val="000000"/>
              </a:buClr>
              <a:defRPr/>
            </a:pPr>
            <a:r>
              <a:rPr lang="en-GB" sz="2000" smtClean="0">
                <a:latin typeface="Calibri" panose="020F0502020204030204" pitchFamily="34" charset="0"/>
                <a:ea typeface="Calibri" panose="020F0502020204030204" pitchFamily="34" charset="0"/>
              </a:rPr>
              <a:t>For this, you should be </a:t>
            </a:r>
            <a:r>
              <a:rPr lang="en-GB" sz="2000" b="1" smtClean="0">
                <a:latin typeface="Calibri" panose="020F0502020204030204" pitchFamily="34" charset="0"/>
                <a:ea typeface="Calibri" panose="020F0502020204030204" pitchFamily="34" charset="0"/>
              </a:rPr>
              <a:t>reflecting on your own working environment and needs</a:t>
            </a:r>
            <a:endParaRPr lang="en-GB" sz="2000" smtClean="0">
              <a:latin typeface="Calibri" panose="020F0502020204030204" pitchFamily="34" charset="0"/>
              <a:ea typeface="Calibri" panose="020F0502020204030204" pitchFamily="34" charset="0"/>
            </a:endParaRPr>
          </a:p>
          <a:p>
            <a:pPr defTabSz="1219170">
              <a:buClr>
                <a:srgbClr val="000000"/>
              </a:buClr>
              <a:defRPr/>
            </a:pPr>
            <a:r>
              <a:rPr lang="en-GB" sz="2000" kern="0" smtClean="0">
                <a:solidFill>
                  <a:srgbClr val="000000"/>
                </a:solidFill>
                <a:latin typeface="Calibri" panose="020F0502020204030204" pitchFamily="34" charset="0"/>
                <a:ea typeface="Calibri" panose="020F0502020204030204" pitchFamily="34" charset="0"/>
                <a:cs typeface="Arial"/>
                <a:sym typeface="Arial"/>
              </a:rPr>
              <a:t>Bring your thoughts to the meeting </a:t>
            </a:r>
            <a:r>
              <a:rPr lang="en-GB" sz="2000" b="1" kern="0" smtClean="0">
                <a:solidFill>
                  <a:srgbClr val="000000"/>
                </a:solidFill>
                <a:latin typeface="Calibri" panose="020F0502020204030204" pitchFamily="34" charset="0"/>
                <a:ea typeface="Calibri" panose="020F0502020204030204" pitchFamily="34" charset="0"/>
                <a:cs typeface="Arial"/>
                <a:sym typeface="Arial"/>
              </a:rPr>
              <a:t>ready to share</a:t>
            </a:r>
            <a:endParaRPr lang="en-GB" sz="2000" b="1" kern="0" dirty="0">
              <a:solidFill>
                <a:srgbClr val="000000"/>
              </a:solidFill>
              <a:latin typeface="Calibri" panose="020F0502020204030204" pitchFamily="34" charset="0"/>
              <a:ea typeface="Calibri" panose="020F0502020204030204" pitchFamily="34" charset="0"/>
              <a:cs typeface="Arial"/>
              <a:sym typeface="Arial"/>
            </a:endParaRPr>
          </a:p>
        </p:txBody>
      </p:sp>
      <p:pic>
        <p:nvPicPr>
          <p:cNvPr id="7" name="Picture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782310" y="329800"/>
            <a:ext cx="1228807" cy="1228807"/>
          </a:xfrm>
          <a:prstGeom prst="rect">
            <a:avLst/>
          </a:prstGeom>
        </p:spPr>
      </p:pic>
    </p:spTree>
    <p:extLst>
      <p:ext uri="{BB962C8B-B14F-4D97-AF65-F5344CB8AC3E}">
        <p14:creationId xmlns:p14="http://schemas.microsoft.com/office/powerpoint/2010/main" val="269014361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838200" y="365125"/>
            <a:ext cx="10515600" cy="1325563"/>
          </a:xfrm>
        </p:spPr>
        <p:txBody>
          <a:bodyPr>
            <a:normAutofit/>
          </a:bodyPr>
          <a:lstStyle/>
          <a:p>
            <a:r>
              <a:rPr lang="en-GB" b="1" dirty="0"/>
              <a:t>Stages of reviewing and refreshing </a:t>
            </a:r>
          </a:p>
        </p:txBody>
      </p:sp>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782310" y="329800"/>
            <a:ext cx="1228807" cy="1228807"/>
          </a:xfrm>
          <a:prstGeom prst="rect">
            <a:avLst/>
          </a:prstGeom>
        </p:spPr>
      </p:pic>
      <p:grpSp>
        <p:nvGrpSpPr>
          <p:cNvPr id="6" name="Group 5"/>
          <p:cNvGrpSpPr/>
          <p:nvPr/>
        </p:nvGrpSpPr>
        <p:grpSpPr>
          <a:xfrm>
            <a:off x="3410407" y="1972734"/>
            <a:ext cx="3970316" cy="3988498"/>
            <a:chOff x="3231652" y="2343551"/>
            <a:chExt cx="3970316" cy="3988498"/>
          </a:xfrm>
        </p:grpSpPr>
        <p:grpSp>
          <p:nvGrpSpPr>
            <p:cNvPr id="7" name="Group 58"/>
            <p:cNvGrpSpPr/>
            <p:nvPr/>
          </p:nvGrpSpPr>
          <p:grpSpPr>
            <a:xfrm>
              <a:off x="3231652" y="2343551"/>
              <a:ext cx="3970316" cy="3988498"/>
              <a:chOff x="6411218" y="3569518"/>
              <a:chExt cx="1439862" cy="1439863"/>
            </a:xfrm>
          </p:grpSpPr>
          <p:sp>
            <p:nvSpPr>
              <p:cNvPr id="16" name="Freeform 24"/>
              <p:cNvSpPr>
                <a:spLocks/>
              </p:cNvSpPr>
              <p:nvPr/>
            </p:nvSpPr>
            <p:spPr bwMode="gray">
              <a:xfrm>
                <a:off x="7147818" y="3569518"/>
                <a:ext cx="703262" cy="703263"/>
              </a:xfrm>
              <a:custGeom>
                <a:avLst/>
                <a:gdLst>
                  <a:gd name="T0" fmla="*/ 616740993 w 286"/>
                  <a:gd name="T1" fmla="*/ 1596274159 h 286"/>
                  <a:gd name="T2" fmla="*/ 640927294 w 286"/>
                  <a:gd name="T3" fmla="*/ 1729296545 h 286"/>
                  <a:gd name="T4" fmla="*/ 1729291627 w 286"/>
                  <a:gd name="T5" fmla="*/ 1729296545 h 286"/>
                  <a:gd name="T6" fmla="*/ 0 w 286"/>
                  <a:gd name="T7" fmla="*/ 0 h 286"/>
                  <a:gd name="T8" fmla="*/ 0 w 286"/>
                  <a:gd name="T9" fmla="*/ 1094414770 h 286"/>
                  <a:gd name="T10" fmla="*/ 296277346 w 286"/>
                  <a:gd name="T11" fmla="*/ 1179064485 h 286"/>
                  <a:gd name="T12" fmla="*/ 616740993 w 286"/>
                  <a:gd name="T13" fmla="*/ 1596274159 h 286"/>
                  <a:gd name="T14" fmla="*/ 0 60000 65536"/>
                  <a:gd name="T15" fmla="*/ 0 60000 65536"/>
                  <a:gd name="T16" fmla="*/ 0 60000 65536"/>
                  <a:gd name="T17" fmla="*/ 0 60000 65536"/>
                  <a:gd name="T18" fmla="*/ 0 60000 65536"/>
                  <a:gd name="T19" fmla="*/ 0 60000 65536"/>
                  <a:gd name="T20" fmla="*/ 0 60000 65536"/>
                  <a:gd name="T21" fmla="*/ 0 w 286"/>
                  <a:gd name="T22" fmla="*/ 0 h 286"/>
                  <a:gd name="T23" fmla="*/ 286 w 286"/>
                  <a:gd name="T24" fmla="*/ 286 h 286"/>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286" h="286">
                    <a:moveTo>
                      <a:pt x="102" y="264"/>
                    </a:moveTo>
                    <a:cubicBezTo>
                      <a:pt x="104" y="271"/>
                      <a:pt x="105" y="278"/>
                      <a:pt x="106" y="286"/>
                    </a:cubicBezTo>
                    <a:cubicBezTo>
                      <a:pt x="286" y="286"/>
                      <a:pt x="286" y="286"/>
                      <a:pt x="286" y="286"/>
                    </a:cubicBezTo>
                    <a:cubicBezTo>
                      <a:pt x="282" y="130"/>
                      <a:pt x="156" y="4"/>
                      <a:pt x="0" y="0"/>
                    </a:cubicBezTo>
                    <a:cubicBezTo>
                      <a:pt x="0" y="181"/>
                      <a:pt x="0" y="181"/>
                      <a:pt x="0" y="181"/>
                    </a:cubicBezTo>
                    <a:cubicBezTo>
                      <a:pt x="17" y="182"/>
                      <a:pt x="34" y="187"/>
                      <a:pt x="49" y="195"/>
                    </a:cubicBezTo>
                    <a:cubicBezTo>
                      <a:pt x="75" y="211"/>
                      <a:pt x="94" y="235"/>
                      <a:pt x="102" y="264"/>
                    </a:cubicBezTo>
                    <a:close/>
                  </a:path>
                </a:pathLst>
              </a:custGeom>
              <a:solidFill>
                <a:srgbClr val="7030A0"/>
              </a:solidFill>
              <a:ln w="9525">
                <a:noFill/>
                <a:round/>
                <a:headEnd/>
                <a:tailEnd/>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a:ln>
                    <a:noFill/>
                  </a:ln>
                  <a:solidFill>
                    <a:sysClr val="windowText" lastClr="000000"/>
                  </a:solidFill>
                  <a:effectLst/>
                  <a:uLnTx/>
                  <a:uFillTx/>
                  <a:latin typeface="+mj-lt"/>
                </a:endParaRPr>
              </a:p>
            </p:txBody>
          </p:sp>
          <p:sp>
            <p:nvSpPr>
              <p:cNvPr id="17" name="Freeform 25"/>
              <p:cNvSpPr>
                <a:spLocks/>
              </p:cNvSpPr>
              <p:nvPr/>
            </p:nvSpPr>
            <p:spPr bwMode="gray">
              <a:xfrm>
                <a:off x="6411218" y="3569518"/>
                <a:ext cx="701675" cy="703263"/>
              </a:xfrm>
              <a:custGeom>
                <a:avLst/>
                <a:gdLst>
                  <a:gd name="T0" fmla="*/ 1589073003 w 286"/>
                  <a:gd name="T1" fmla="*/ 1112554522 h 286"/>
                  <a:gd name="T2" fmla="*/ 1721495702 w 286"/>
                  <a:gd name="T3" fmla="*/ 1094414770 h 286"/>
                  <a:gd name="T4" fmla="*/ 1721495702 w 286"/>
                  <a:gd name="T5" fmla="*/ 0 h 286"/>
                  <a:gd name="T6" fmla="*/ 0 w 286"/>
                  <a:gd name="T7" fmla="*/ 1729296545 h 286"/>
                  <a:gd name="T8" fmla="*/ 1083459647 w 286"/>
                  <a:gd name="T9" fmla="*/ 1729296545 h 286"/>
                  <a:gd name="T10" fmla="*/ 1173747516 w 286"/>
                  <a:gd name="T11" fmla="*/ 1433018855 h 286"/>
                  <a:gd name="T12" fmla="*/ 1589073003 w 286"/>
                  <a:gd name="T13" fmla="*/ 1112554522 h 286"/>
                  <a:gd name="T14" fmla="*/ 0 60000 65536"/>
                  <a:gd name="T15" fmla="*/ 0 60000 65536"/>
                  <a:gd name="T16" fmla="*/ 0 60000 65536"/>
                  <a:gd name="T17" fmla="*/ 0 60000 65536"/>
                  <a:gd name="T18" fmla="*/ 0 60000 65536"/>
                  <a:gd name="T19" fmla="*/ 0 60000 65536"/>
                  <a:gd name="T20" fmla="*/ 0 60000 65536"/>
                  <a:gd name="T21" fmla="*/ 0 w 286"/>
                  <a:gd name="T22" fmla="*/ 0 h 286"/>
                  <a:gd name="T23" fmla="*/ 286 w 286"/>
                  <a:gd name="T24" fmla="*/ 286 h 286"/>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286" h="286">
                    <a:moveTo>
                      <a:pt x="264" y="184"/>
                    </a:moveTo>
                    <a:cubicBezTo>
                      <a:pt x="271" y="182"/>
                      <a:pt x="278" y="181"/>
                      <a:pt x="286" y="181"/>
                    </a:cubicBezTo>
                    <a:cubicBezTo>
                      <a:pt x="286" y="0"/>
                      <a:pt x="286" y="0"/>
                      <a:pt x="286" y="0"/>
                    </a:cubicBezTo>
                    <a:cubicBezTo>
                      <a:pt x="130" y="4"/>
                      <a:pt x="4" y="130"/>
                      <a:pt x="0" y="286"/>
                    </a:cubicBezTo>
                    <a:cubicBezTo>
                      <a:pt x="180" y="286"/>
                      <a:pt x="180" y="286"/>
                      <a:pt x="180" y="286"/>
                    </a:cubicBezTo>
                    <a:cubicBezTo>
                      <a:pt x="182" y="269"/>
                      <a:pt x="186" y="252"/>
                      <a:pt x="195" y="237"/>
                    </a:cubicBezTo>
                    <a:cubicBezTo>
                      <a:pt x="210" y="211"/>
                      <a:pt x="235" y="192"/>
                      <a:pt x="264" y="184"/>
                    </a:cubicBezTo>
                    <a:close/>
                  </a:path>
                </a:pathLst>
              </a:custGeom>
              <a:solidFill>
                <a:schemeClr val="accent4"/>
              </a:solidFill>
              <a:ln w="9525">
                <a:noFill/>
                <a:round/>
                <a:headEnd/>
                <a:tailEnd/>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a:ln>
                    <a:noFill/>
                  </a:ln>
                  <a:solidFill>
                    <a:sysClr val="windowText" lastClr="000000"/>
                  </a:solidFill>
                  <a:effectLst/>
                  <a:uLnTx/>
                  <a:uFillTx/>
                  <a:latin typeface="+mj-lt"/>
                </a:endParaRPr>
              </a:p>
            </p:txBody>
          </p:sp>
          <p:sp>
            <p:nvSpPr>
              <p:cNvPr id="18" name="Freeform 26"/>
              <p:cNvSpPr>
                <a:spLocks/>
              </p:cNvSpPr>
              <p:nvPr/>
            </p:nvSpPr>
            <p:spPr bwMode="gray">
              <a:xfrm>
                <a:off x="7147818" y="4306118"/>
                <a:ext cx="703262" cy="703263"/>
              </a:xfrm>
              <a:custGeom>
                <a:avLst/>
                <a:gdLst>
                  <a:gd name="T0" fmla="*/ 640927294 w 286"/>
                  <a:gd name="T1" fmla="*/ 0 h 286"/>
                  <a:gd name="T2" fmla="*/ 550228665 w 286"/>
                  <a:gd name="T3" fmla="*/ 302324351 h 286"/>
                  <a:gd name="T4" fmla="*/ 133022235 w 286"/>
                  <a:gd name="T5" fmla="*/ 616741870 h 286"/>
                  <a:gd name="T6" fmla="*/ 0 w 286"/>
                  <a:gd name="T7" fmla="*/ 640928205 h 286"/>
                  <a:gd name="T8" fmla="*/ 0 w 286"/>
                  <a:gd name="T9" fmla="*/ 1729296545 h 286"/>
                  <a:gd name="T10" fmla="*/ 1729291627 w 286"/>
                  <a:gd name="T11" fmla="*/ 0 h 286"/>
                  <a:gd name="T12" fmla="*/ 640927294 w 286"/>
                  <a:gd name="T13" fmla="*/ 0 h 286"/>
                  <a:gd name="T14" fmla="*/ 0 60000 65536"/>
                  <a:gd name="T15" fmla="*/ 0 60000 65536"/>
                  <a:gd name="T16" fmla="*/ 0 60000 65536"/>
                  <a:gd name="T17" fmla="*/ 0 60000 65536"/>
                  <a:gd name="T18" fmla="*/ 0 60000 65536"/>
                  <a:gd name="T19" fmla="*/ 0 60000 65536"/>
                  <a:gd name="T20" fmla="*/ 0 60000 65536"/>
                  <a:gd name="T21" fmla="*/ 0 w 286"/>
                  <a:gd name="T22" fmla="*/ 0 h 286"/>
                  <a:gd name="T23" fmla="*/ 286 w 286"/>
                  <a:gd name="T24" fmla="*/ 286 h 286"/>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286" h="286">
                    <a:moveTo>
                      <a:pt x="106" y="0"/>
                    </a:moveTo>
                    <a:cubicBezTo>
                      <a:pt x="105" y="17"/>
                      <a:pt x="100" y="34"/>
                      <a:pt x="91" y="50"/>
                    </a:cubicBezTo>
                    <a:cubicBezTo>
                      <a:pt x="76" y="76"/>
                      <a:pt x="51" y="94"/>
                      <a:pt x="22" y="102"/>
                    </a:cubicBezTo>
                    <a:cubicBezTo>
                      <a:pt x="15" y="104"/>
                      <a:pt x="8" y="105"/>
                      <a:pt x="0" y="106"/>
                    </a:cubicBezTo>
                    <a:cubicBezTo>
                      <a:pt x="0" y="286"/>
                      <a:pt x="0" y="286"/>
                      <a:pt x="0" y="286"/>
                    </a:cubicBezTo>
                    <a:cubicBezTo>
                      <a:pt x="156" y="282"/>
                      <a:pt x="282" y="156"/>
                      <a:pt x="286" y="0"/>
                    </a:cubicBezTo>
                    <a:lnTo>
                      <a:pt x="106" y="0"/>
                    </a:lnTo>
                    <a:close/>
                  </a:path>
                </a:pathLst>
              </a:custGeom>
              <a:solidFill>
                <a:schemeClr val="tx2"/>
              </a:solidFill>
              <a:ln w="9525">
                <a:noFill/>
                <a:round/>
                <a:headEnd/>
                <a:tailEnd/>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a:ln>
                    <a:noFill/>
                  </a:ln>
                  <a:solidFill>
                    <a:sysClr val="windowText" lastClr="000000"/>
                  </a:solidFill>
                  <a:effectLst/>
                  <a:uLnTx/>
                  <a:uFillTx/>
                  <a:latin typeface="+mj-lt"/>
                </a:endParaRPr>
              </a:p>
            </p:txBody>
          </p:sp>
          <p:sp>
            <p:nvSpPr>
              <p:cNvPr id="19" name="Freeform 27"/>
              <p:cNvSpPr>
                <a:spLocks/>
              </p:cNvSpPr>
              <p:nvPr/>
            </p:nvSpPr>
            <p:spPr bwMode="gray">
              <a:xfrm>
                <a:off x="6411218" y="4306118"/>
                <a:ext cx="701675" cy="703263"/>
              </a:xfrm>
              <a:custGeom>
                <a:avLst/>
                <a:gdLst>
                  <a:gd name="T0" fmla="*/ 1083459647 w 286"/>
                  <a:gd name="T1" fmla="*/ 0 h 286"/>
                  <a:gd name="T2" fmla="*/ 0 w 286"/>
                  <a:gd name="T3" fmla="*/ 0 h 286"/>
                  <a:gd name="T4" fmla="*/ 1721495702 w 286"/>
                  <a:gd name="T5" fmla="*/ 1729296545 h 286"/>
                  <a:gd name="T6" fmla="*/ 1721495702 w 286"/>
                  <a:gd name="T7" fmla="*/ 640928205 h 286"/>
                  <a:gd name="T8" fmla="*/ 1426554348 w 286"/>
                  <a:gd name="T9" fmla="*/ 550229447 h 286"/>
                  <a:gd name="T10" fmla="*/ 1083459647 w 286"/>
                  <a:gd name="T11" fmla="*/ 0 h 286"/>
                  <a:gd name="T12" fmla="*/ 0 60000 65536"/>
                  <a:gd name="T13" fmla="*/ 0 60000 65536"/>
                  <a:gd name="T14" fmla="*/ 0 60000 65536"/>
                  <a:gd name="T15" fmla="*/ 0 60000 65536"/>
                  <a:gd name="T16" fmla="*/ 0 60000 65536"/>
                  <a:gd name="T17" fmla="*/ 0 60000 65536"/>
                  <a:gd name="T18" fmla="*/ 0 w 286"/>
                  <a:gd name="T19" fmla="*/ 0 h 286"/>
                  <a:gd name="T20" fmla="*/ 286 w 286"/>
                  <a:gd name="T21" fmla="*/ 286 h 286"/>
                </a:gdLst>
                <a:ahLst/>
                <a:cxnLst>
                  <a:cxn ang="T12">
                    <a:pos x="T0" y="T1"/>
                  </a:cxn>
                  <a:cxn ang="T13">
                    <a:pos x="T2" y="T3"/>
                  </a:cxn>
                  <a:cxn ang="T14">
                    <a:pos x="T4" y="T5"/>
                  </a:cxn>
                  <a:cxn ang="T15">
                    <a:pos x="T6" y="T7"/>
                  </a:cxn>
                  <a:cxn ang="T16">
                    <a:pos x="T8" y="T9"/>
                  </a:cxn>
                  <a:cxn ang="T17">
                    <a:pos x="T10" y="T11"/>
                  </a:cxn>
                </a:cxnLst>
                <a:rect l="T18" t="T19" r="T20" b="T21"/>
                <a:pathLst>
                  <a:path w="286" h="286">
                    <a:moveTo>
                      <a:pt x="180" y="0"/>
                    </a:moveTo>
                    <a:cubicBezTo>
                      <a:pt x="0" y="0"/>
                      <a:pt x="0" y="0"/>
                      <a:pt x="0" y="0"/>
                    </a:cubicBezTo>
                    <a:cubicBezTo>
                      <a:pt x="4" y="156"/>
                      <a:pt x="130" y="282"/>
                      <a:pt x="286" y="286"/>
                    </a:cubicBezTo>
                    <a:cubicBezTo>
                      <a:pt x="286" y="106"/>
                      <a:pt x="286" y="106"/>
                      <a:pt x="286" y="106"/>
                    </a:cubicBezTo>
                    <a:cubicBezTo>
                      <a:pt x="269" y="105"/>
                      <a:pt x="252" y="100"/>
                      <a:pt x="237" y="91"/>
                    </a:cubicBezTo>
                    <a:cubicBezTo>
                      <a:pt x="203" y="71"/>
                      <a:pt x="183" y="37"/>
                      <a:pt x="180" y="0"/>
                    </a:cubicBezTo>
                    <a:close/>
                  </a:path>
                </a:pathLst>
              </a:custGeom>
              <a:solidFill>
                <a:schemeClr val="accent3"/>
              </a:solidFill>
              <a:ln w="9525">
                <a:noFill/>
                <a:round/>
                <a:headEnd/>
                <a:tailEnd/>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a:ln>
                    <a:noFill/>
                  </a:ln>
                  <a:solidFill>
                    <a:sysClr val="windowText" lastClr="000000"/>
                  </a:solidFill>
                  <a:effectLst/>
                  <a:uLnTx/>
                  <a:uFillTx/>
                  <a:latin typeface="+mj-lt"/>
                </a:endParaRPr>
              </a:p>
            </p:txBody>
          </p:sp>
          <p:sp>
            <p:nvSpPr>
              <p:cNvPr id="20" name="Oval 28"/>
              <p:cNvSpPr>
                <a:spLocks noChangeArrowheads="1"/>
              </p:cNvSpPr>
              <p:nvPr/>
            </p:nvSpPr>
            <p:spPr bwMode="gray">
              <a:xfrm>
                <a:off x="6887468" y="4047356"/>
                <a:ext cx="485775" cy="485775"/>
              </a:xfrm>
              <a:prstGeom prst="ellipse">
                <a:avLst/>
              </a:prstGeom>
              <a:solidFill>
                <a:schemeClr val="accent1">
                  <a:lumMod val="60000"/>
                  <a:lumOff val="40000"/>
                </a:schemeClr>
              </a:solidFill>
              <a:ln w="3175">
                <a:noFill/>
                <a:round/>
                <a:headEnd/>
                <a:tailEnd/>
              </a:ln>
            </p:spPr>
            <p:txBody>
              <a:bodyPr wrap="square" lIns="0" tIns="0" rIns="0" bIns="0" anchor="t">
                <a:normAutofit/>
              </a:bodyPr>
              <a:lstStyle/>
              <a:p>
                <a:pPr marR="0" lvl="0" algn="ctr" defTabSz="801688" eaLnBrk="1" fontAlgn="auto" latinLnBrk="0" hangingPunct="1">
                  <a:lnSpc>
                    <a:spcPct val="110000"/>
                  </a:lnSpc>
                  <a:spcAft>
                    <a:spcPts val="0"/>
                  </a:spcAft>
                  <a:buClrTx/>
                  <a:buSzTx/>
                  <a:buFontTx/>
                  <a:buNone/>
                  <a:tabLst/>
                  <a:defRPr/>
                </a:pPr>
                <a:r>
                  <a:rPr kumimoji="0" lang="de-DE" sz="1800" b="1" i="0" u="none" strike="noStrike" kern="0" cap="none" spc="0" normalizeH="0" baseline="0" noProof="0" dirty="0">
                    <a:ln>
                      <a:noFill/>
                    </a:ln>
                    <a:solidFill>
                      <a:srgbClr val="FFFFFF"/>
                    </a:solidFill>
                    <a:effectLst/>
                    <a:uLnTx/>
                    <a:uFillTx/>
                    <a:cs typeface="Arial" charset="0"/>
                  </a:rPr>
                  <a:t>Team</a:t>
                </a:r>
                <a:r>
                  <a:rPr kumimoji="0" lang="de-DE" sz="1800" b="1" i="0" u="none" strike="noStrike" kern="0" cap="none" spc="0" normalizeH="0" noProof="0" dirty="0">
                    <a:ln>
                      <a:noFill/>
                    </a:ln>
                    <a:solidFill>
                      <a:srgbClr val="FFFFFF"/>
                    </a:solidFill>
                    <a:effectLst/>
                    <a:uLnTx/>
                    <a:uFillTx/>
                    <a:cs typeface="Arial" charset="0"/>
                  </a:rPr>
                  <a:t> Charter Review </a:t>
                </a:r>
                <a:endParaRPr kumimoji="0" lang="de-DE" sz="1800" b="1" i="0" u="none" strike="noStrike" kern="0" cap="none" spc="0" normalizeH="0" baseline="0" noProof="0" dirty="0">
                  <a:ln>
                    <a:noFill/>
                  </a:ln>
                  <a:solidFill>
                    <a:srgbClr val="FFFFFF"/>
                  </a:solidFill>
                  <a:effectLst/>
                  <a:uLnTx/>
                  <a:uFillTx/>
                  <a:cs typeface="Arial" charset="0"/>
                </a:endParaRPr>
              </a:p>
            </p:txBody>
          </p:sp>
        </p:grpSp>
        <p:sp>
          <p:nvSpPr>
            <p:cNvPr id="8" name="Rectangle 7"/>
            <p:cNvSpPr/>
            <p:nvPr/>
          </p:nvSpPr>
          <p:spPr>
            <a:xfrm>
              <a:off x="3507193" y="5080948"/>
              <a:ext cx="1667253" cy="646331"/>
            </a:xfrm>
            <a:prstGeom prst="rect">
              <a:avLst/>
            </a:prstGeom>
          </p:spPr>
          <p:txBody>
            <a:bodyPr wrap="square">
              <a:spAutoFit/>
            </a:bodyPr>
            <a:lstStyle/>
            <a:p>
              <a:pPr algn="ctr"/>
              <a:r>
                <a:rPr lang="en-GB" b="1" dirty="0">
                  <a:solidFill>
                    <a:schemeClr val="bg1"/>
                  </a:solidFill>
                </a:rPr>
                <a:t>Reflect on key themes</a:t>
              </a:r>
            </a:p>
          </p:txBody>
        </p:sp>
        <p:sp>
          <p:nvSpPr>
            <p:cNvPr id="9" name="Oval 8"/>
            <p:cNvSpPr/>
            <p:nvPr/>
          </p:nvSpPr>
          <p:spPr>
            <a:xfrm>
              <a:off x="5922701" y="2817396"/>
              <a:ext cx="413644" cy="417237"/>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chemeClr val="tx1"/>
                  </a:solidFill>
                </a:rPr>
                <a:t>1</a:t>
              </a:r>
            </a:p>
          </p:txBody>
        </p:sp>
        <p:sp>
          <p:nvSpPr>
            <p:cNvPr id="10" name="Rectangle 9"/>
            <p:cNvSpPr/>
            <p:nvPr/>
          </p:nvSpPr>
          <p:spPr>
            <a:xfrm>
              <a:off x="5435754" y="5105157"/>
              <a:ext cx="1291379" cy="646331"/>
            </a:xfrm>
            <a:prstGeom prst="rect">
              <a:avLst/>
            </a:prstGeom>
          </p:spPr>
          <p:txBody>
            <a:bodyPr wrap="square">
              <a:spAutoFit/>
            </a:bodyPr>
            <a:lstStyle/>
            <a:p>
              <a:pPr algn="ctr"/>
              <a:r>
                <a:rPr lang="en-GB" b="1" dirty="0">
                  <a:solidFill>
                    <a:schemeClr val="bg1"/>
                  </a:solidFill>
                </a:rPr>
                <a:t>Discuss and plan </a:t>
              </a:r>
            </a:p>
          </p:txBody>
        </p:sp>
        <p:sp>
          <p:nvSpPr>
            <p:cNvPr id="11" name="Oval 10"/>
            <p:cNvSpPr/>
            <p:nvPr/>
          </p:nvSpPr>
          <p:spPr>
            <a:xfrm>
              <a:off x="5922701" y="4663711"/>
              <a:ext cx="413644" cy="417237"/>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chemeClr val="tx1"/>
                  </a:solidFill>
                </a:rPr>
                <a:t>2</a:t>
              </a:r>
            </a:p>
          </p:txBody>
        </p:sp>
        <p:sp>
          <p:nvSpPr>
            <p:cNvPr id="12" name="Rectangle 11"/>
            <p:cNvSpPr/>
            <p:nvPr/>
          </p:nvSpPr>
          <p:spPr>
            <a:xfrm>
              <a:off x="5435754" y="3234633"/>
              <a:ext cx="1667253" cy="646331"/>
            </a:xfrm>
            <a:prstGeom prst="rect">
              <a:avLst/>
            </a:prstGeom>
          </p:spPr>
          <p:txBody>
            <a:bodyPr wrap="square">
              <a:spAutoFit/>
            </a:bodyPr>
            <a:lstStyle/>
            <a:p>
              <a:pPr algn="ctr"/>
              <a:r>
                <a:rPr lang="en-GB" b="1" dirty="0">
                  <a:solidFill>
                    <a:schemeClr val="bg1"/>
                  </a:solidFill>
                </a:rPr>
                <a:t>Review your categories </a:t>
              </a:r>
            </a:p>
          </p:txBody>
        </p:sp>
        <p:sp>
          <p:nvSpPr>
            <p:cNvPr id="13" name="Oval 12"/>
            <p:cNvSpPr/>
            <p:nvPr/>
          </p:nvSpPr>
          <p:spPr>
            <a:xfrm>
              <a:off x="4012816" y="4663711"/>
              <a:ext cx="413644" cy="417237"/>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chemeClr val="tx1"/>
                  </a:solidFill>
                </a:rPr>
                <a:t>3</a:t>
              </a:r>
            </a:p>
          </p:txBody>
        </p:sp>
        <p:sp>
          <p:nvSpPr>
            <p:cNvPr id="14" name="Rectangle 13"/>
            <p:cNvSpPr/>
            <p:nvPr/>
          </p:nvSpPr>
          <p:spPr>
            <a:xfrm>
              <a:off x="3326610" y="3224005"/>
              <a:ext cx="1667253" cy="646331"/>
            </a:xfrm>
            <a:prstGeom prst="rect">
              <a:avLst/>
            </a:prstGeom>
          </p:spPr>
          <p:txBody>
            <a:bodyPr wrap="square">
              <a:spAutoFit/>
            </a:bodyPr>
            <a:lstStyle/>
            <a:p>
              <a:pPr algn="ctr"/>
              <a:r>
                <a:rPr lang="en-GB" b="1" dirty="0">
                  <a:solidFill>
                    <a:schemeClr val="bg1"/>
                  </a:solidFill>
                </a:rPr>
                <a:t>Refresh your charter </a:t>
              </a:r>
            </a:p>
          </p:txBody>
        </p:sp>
        <p:sp>
          <p:nvSpPr>
            <p:cNvPr id="15" name="Oval 14"/>
            <p:cNvSpPr/>
            <p:nvPr/>
          </p:nvSpPr>
          <p:spPr>
            <a:xfrm>
              <a:off x="4160237" y="2812238"/>
              <a:ext cx="413644" cy="417237"/>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chemeClr val="tx1"/>
                  </a:solidFill>
                </a:rPr>
                <a:t>4</a:t>
              </a:r>
            </a:p>
          </p:txBody>
        </p:sp>
      </p:grpSp>
    </p:spTree>
    <p:extLst>
      <p:ext uri="{BB962C8B-B14F-4D97-AF65-F5344CB8AC3E}">
        <p14:creationId xmlns:p14="http://schemas.microsoft.com/office/powerpoint/2010/main" val="111293592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838200" y="365125"/>
            <a:ext cx="10515600" cy="1325563"/>
          </a:xfrm>
        </p:spPr>
        <p:txBody>
          <a:bodyPr/>
          <a:lstStyle/>
          <a:p>
            <a:r>
              <a:rPr lang="en-GB" b="1" dirty="0"/>
              <a:t>Stage One - Review your categories </a:t>
            </a:r>
          </a:p>
        </p:txBody>
      </p:sp>
      <p:sp>
        <p:nvSpPr>
          <p:cNvPr id="5" name="Content Placeholder 5"/>
          <p:cNvSpPr>
            <a:spLocks noGrp="1"/>
          </p:cNvSpPr>
          <p:nvPr>
            <p:ph sz="half" idx="1"/>
          </p:nvPr>
        </p:nvSpPr>
        <p:spPr>
          <a:xfrm>
            <a:off x="838200" y="1982145"/>
            <a:ext cx="5568176" cy="4351338"/>
          </a:xfrm>
        </p:spPr>
        <p:txBody>
          <a:bodyPr vert="horz" lIns="91440" tIns="45720" rIns="91440" bIns="45720" rtlCol="0" anchor="t">
            <a:normAutofit/>
          </a:bodyPr>
          <a:lstStyle/>
          <a:p>
            <a:pPr marL="0" indent="0">
              <a:buNone/>
            </a:pPr>
            <a:r>
              <a:rPr lang="en-GB" sz="2400" b="1" dirty="0"/>
              <a:t>A reminder of our categories:</a:t>
            </a:r>
          </a:p>
          <a:p>
            <a:pPr marL="0" indent="0">
              <a:buNone/>
            </a:pPr>
            <a:endParaRPr lang="en-GB" sz="1050" dirty="0"/>
          </a:p>
          <a:p>
            <a:pPr marL="457200" indent="-457200">
              <a:buFont typeface="+mj-lt"/>
              <a:buAutoNum type="arabicPeriod"/>
            </a:pPr>
            <a:r>
              <a:rPr lang="en-GB" sz="2400" dirty="0" smtClean="0"/>
              <a:t>Campus-based </a:t>
            </a:r>
          </a:p>
          <a:p>
            <a:pPr marL="457200" indent="-457200">
              <a:buFont typeface="+mj-lt"/>
              <a:buAutoNum type="arabicPeriod"/>
            </a:pPr>
            <a:r>
              <a:rPr lang="en-GB" sz="2400" dirty="0" smtClean="0"/>
              <a:t>Predominantly campus-based – hybrid </a:t>
            </a:r>
          </a:p>
          <a:p>
            <a:pPr marL="457200" indent="-457200">
              <a:buFont typeface="+mj-lt"/>
              <a:buAutoNum type="arabicPeriod"/>
            </a:pPr>
            <a:r>
              <a:rPr lang="en-GB" sz="2400" dirty="0" smtClean="0"/>
              <a:t>Hybrid </a:t>
            </a:r>
            <a:endParaRPr lang="en-GB" sz="2400" dirty="0"/>
          </a:p>
          <a:p>
            <a:pPr marL="0" indent="0">
              <a:buNone/>
            </a:pPr>
            <a:endParaRPr lang="en-GB" sz="2400" dirty="0"/>
          </a:p>
        </p:txBody>
      </p:sp>
      <p:sp>
        <p:nvSpPr>
          <p:cNvPr id="6" name="Content Placeholder 6"/>
          <p:cNvSpPr txBox="1">
            <a:spLocks/>
          </p:cNvSpPr>
          <p:nvPr/>
        </p:nvSpPr>
        <p:spPr>
          <a:xfrm>
            <a:off x="6629400" y="2197805"/>
            <a:ext cx="4767154" cy="4351338"/>
          </a:xfrm>
          <a:prstGeom prst="rect">
            <a:avLst/>
          </a:prstGeom>
        </p:spPr>
        <p:txBody>
          <a:bodyPr vert="horz" lIns="91440" tIns="45720" rIns="91440" bIns="45720" rtlCol="0" anchor="t">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GB" sz="2400" i="1" dirty="0" smtClean="0">
                <a:cs typeface="Calibri"/>
              </a:rPr>
              <a:t>How do the refreshed categories impact your future ways of working? </a:t>
            </a:r>
          </a:p>
          <a:p>
            <a:r>
              <a:rPr lang="en-GB" sz="2400" i="1" dirty="0" smtClean="0"/>
              <a:t>What worked well about the categories through the pilot?  What has worked less well?</a:t>
            </a:r>
          </a:p>
          <a:p>
            <a:r>
              <a:rPr lang="en-GB" sz="2400" i="1" dirty="0" smtClean="0">
                <a:cs typeface="Calibri"/>
              </a:rPr>
              <a:t>Did you work in any other category / take a different approach?</a:t>
            </a:r>
            <a:endParaRPr lang="en-GB" sz="2400" i="1" dirty="0" smtClean="0"/>
          </a:p>
          <a:p>
            <a:r>
              <a:rPr lang="en-GB" sz="2400" i="1" dirty="0" smtClean="0"/>
              <a:t>What categories have your team been working in during the pilot? </a:t>
            </a:r>
            <a:endParaRPr lang="en-GB" dirty="0"/>
          </a:p>
        </p:txBody>
      </p:sp>
      <p:pic>
        <p:nvPicPr>
          <p:cNvPr id="7" name="Picture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782310" y="329800"/>
            <a:ext cx="1228807" cy="1228807"/>
          </a:xfrm>
          <a:prstGeom prst="rect">
            <a:avLst/>
          </a:prstGeom>
        </p:spPr>
      </p:pic>
      <p:pic>
        <p:nvPicPr>
          <p:cNvPr id="8" name="Picture 7"/>
          <p:cNvPicPr>
            <a:picLocks noChangeAspect="1"/>
          </p:cNvPicPr>
          <p:nvPr/>
        </p:nvPicPr>
        <p:blipFill>
          <a:blip r:embed="rId3"/>
          <a:stretch>
            <a:fillRect/>
          </a:stretch>
        </p:blipFill>
        <p:spPr>
          <a:xfrm>
            <a:off x="179671" y="697631"/>
            <a:ext cx="658529" cy="660549"/>
          </a:xfrm>
          <a:prstGeom prst="rect">
            <a:avLst/>
          </a:prstGeom>
        </p:spPr>
      </p:pic>
    </p:spTree>
    <p:extLst>
      <p:ext uri="{BB962C8B-B14F-4D97-AF65-F5344CB8AC3E}">
        <p14:creationId xmlns:p14="http://schemas.microsoft.com/office/powerpoint/2010/main" val="112610742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782310" y="329800"/>
            <a:ext cx="1228807" cy="1228807"/>
          </a:xfrm>
          <a:prstGeom prst="rect">
            <a:avLst/>
          </a:prstGeom>
        </p:spPr>
      </p:pic>
      <p:sp>
        <p:nvSpPr>
          <p:cNvPr id="5" name="TextBox 4"/>
          <p:cNvSpPr txBox="1"/>
          <p:nvPr/>
        </p:nvSpPr>
        <p:spPr>
          <a:xfrm>
            <a:off x="702606" y="1806973"/>
            <a:ext cx="10694107" cy="4093428"/>
          </a:xfrm>
          <a:prstGeom prst="rect">
            <a:avLst/>
          </a:prstGeom>
          <a:noFill/>
        </p:spPr>
        <p:txBody>
          <a:bodyPr wrap="square" rtlCol="0">
            <a:spAutoFit/>
          </a:bodyPr>
          <a:lstStyle/>
          <a:p>
            <a:r>
              <a:rPr lang="en-GB" sz="2000" b="1" dirty="0"/>
              <a:t>Use some of these general prompts to support your conversations.  </a:t>
            </a:r>
          </a:p>
          <a:p>
            <a:endParaRPr lang="en-GB" sz="2000" b="1" dirty="0"/>
          </a:p>
          <a:p>
            <a:r>
              <a:rPr lang="en-GB" sz="2000" b="1" dirty="0"/>
              <a:t>The team can be asked to undertake a personal reflection in advance of group discussions: </a:t>
            </a:r>
          </a:p>
          <a:p>
            <a:endParaRPr lang="en-GB" sz="2000" b="1" i="1" dirty="0"/>
          </a:p>
          <a:p>
            <a:pPr marL="342900" indent="-342900">
              <a:buFont typeface="Arial" panose="020B0604020202020204" pitchFamily="34" charset="0"/>
              <a:buChar char="•"/>
            </a:pPr>
            <a:r>
              <a:rPr lang="en-US" sz="2000" i="1" dirty="0"/>
              <a:t>How effective is our balance between working on campus and working remotely?</a:t>
            </a:r>
          </a:p>
          <a:p>
            <a:pPr marL="342900" indent="-342900">
              <a:buFont typeface="Arial" panose="020B0604020202020204" pitchFamily="34" charset="0"/>
              <a:buChar char="•"/>
            </a:pPr>
            <a:r>
              <a:rPr lang="en-US" sz="2000" i="1" dirty="0"/>
              <a:t>How can we make sure we’re balancing organizational needs and individual preferences? </a:t>
            </a:r>
          </a:p>
          <a:p>
            <a:pPr marL="342900" indent="-342900">
              <a:buFont typeface="Arial" panose="020B0604020202020204" pitchFamily="34" charset="0"/>
              <a:buChar char="•"/>
            </a:pPr>
            <a:r>
              <a:rPr lang="en-US" sz="2000" i="1" dirty="0"/>
              <a:t>How are we aligning to Our People Our Values? </a:t>
            </a:r>
          </a:p>
          <a:p>
            <a:pPr marL="342900" indent="-342900">
              <a:buFont typeface="Arial" panose="020B0604020202020204" pitchFamily="34" charset="0"/>
              <a:buChar char="•"/>
            </a:pPr>
            <a:r>
              <a:rPr lang="en-US" sz="2000" i="1" dirty="0"/>
              <a:t>What activities have worked well by being undertaken on campus?</a:t>
            </a:r>
          </a:p>
          <a:p>
            <a:pPr marL="342900" indent="-342900">
              <a:buFont typeface="Arial" panose="020B0604020202020204" pitchFamily="34" charset="0"/>
              <a:buChar char="•"/>
            </a:pPr>
            <a:r>
              <a:rPr lang="en-US" sz="2000" i="1" dirty="0"/>
              <a:t>What challenges have we experienced? </a:t>
            </a:r>
          </a:p>
          <a:p>
            <a:pPr marL="342900" indent="-342900">
              <a:buFont typeface="Arial" panose="020B0604020202020204" pitchFamily="34" charset="0"/>
              <a:buChar char="•"/>
            </a:pPr>
            <a:r>
              <a:rPr lang="en-US" sz="2000" i="1" dirty="0"/>
              <a:t>What has made a good day on campus during the pilot so far?</a:t>
            </a:r>
          </a:p>
          <a:p>
            <a:pPr marL="342900" indent="-342900">
              <a:buFont typeface="Arial" panose="020B0604020202020204" pitchFamily="34" charset="0"/>
              <a:buChar char="•"/>
            </a:pPr>
            <a:r>
              <a:rPr lang="en-US" sz="2000" i="1" dirty="0"/>
              <a:t>What type of work has worked effectively, where?</a:t>
            </a:r>
          </a:p>
          <a:p>
            <a:pPr marL="342900" indent="-342900">
              <a:buFont typeface="Arial" panose="020B0604020202020204" pitchFamily="34" charset="0"/>
              <a:buChar char="•"/>
            </a:pPr>
            <a:r>
              <a:rPr lang="en-US" sz="2000" i="1" dirty="0"/>
              <a:t>How do we need to do differently to improve our approach to hybrid way?  </a:t>
            </a:r>
          </a:p>
          <a:p>
            <a:endParaRPr lang="en-GB" sz="2000" i="1" dirty="0"/>
          </a:p>
        </p:txBody>
      </p:sp>
      <p:sp>
        <p:nvSpPr>
          <p:cNvPr id="6" name="Title 1"/>
          <p:cNvSpPr>
            <a:spLocks noGrp="1"/>
          </p:cNvSpPr>
          <p:nvPr>
            <p:ph type="title"/>
          </p:nvPr>
        </p:nvSpPr>
        <p:spPr>
          <a:xfrm>
            <a:off x="838200" y="365125"/>
            <a:ext cx="10515600" cy="1325563"/>
          </a:xfrm>
        </p:spPr>
        <p:txBody>
          <a:bodyPr/>
          <a:lstStyle/>
          <a:p>
            <a:r>
              <a:rPr lang="en-GB" b="1" dirty="0"/>
              <a:t>Stage Two – Discuss and plan </a:t>
            </a:r>
          </a:p>
        </p:txBody>
      </p:sp>
      <p:pic>
        <p:nvPicPr>
          <p:cNvPr id="7" name="Picture 6"/>
          <p:cNvPicPr>
            <a:picLocks noChangeAspect="1"/>
          </p:cNvPicPr>
          <p:nvPr/>
        </p:nvPicPr>
        <p:blipFill>
          <a:blip r:embed="rId3"/>
          <a:stretch>
            <a:fillRect/>
          </a:stretch>
        </p:blipFill>
        <p:spPr>
          <a:xfrm>
            <a:off x="179671" y="697631"/>
            <a:ext cx="658529" cy="660549"/>
          </a:xfrm>
          <a:prstGeom prst="rect">
            <a:avLst/>
          </a:prstGeom>
        </p:spPr>
      </p:pic>
    </p:spTree>
    <p:extLst>
      <p:ext uri="{BB962C8B-B14F-4D97-AF65-F5344CB8AC3E}">
        <p14:creationId xmlns:p14="http://schemas.microsoft.com/office/powerpoint/2010/main" val="317381209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83942" y="2072136"/>
            <a:ext cx="5832910" cy="3539430"/>
          </a:xfrm>
          <a:prstGeom prst="rect">
            <a:avLst/>
          </a:prstGeom>
          <a:noFill/>
        </p:spPr>
        <p:txBody>
          <a:bodyPr wrap="square" rtlCol="0">
            <a:spAutoFit/>
          </a:bodyPr>
          <a:lstStyle/>
          <a:p>
            <a:pPr marL="342900" indent="-342900">
              <a:buFont typeface="+mj-lt"/>
              <a:buAutoNum type="arabicPeriod"/>
            </a:pPr>
            <a:endParaRPr lang="en-GB" sz="2800" dirty="0"/>
          </a:p>
          <a:p>
            <a:pPr marL="342900" indent="-342900">
              <a:buFont typeface="+mj-lt"/>
              <a:buAutoNum type="arabicPeriod"/>
            </a:pPr>
            <a:r>
              <a:rPr lang="en-GB" sz="2800" dirty="0"/>
              <a:t>Wellbeing</a:t>
            </a:r>
          </a:p>
          <a:p>
            <a:pPr marL="342900" indent="-342900">
              <a:buFont typeface="+mj-lt"/>
              <a:buAutoNum type="arabicPeriod"/>
            </a:pPr>
            <a:r>
              <a:rPr lang="en-GB" sz="2800" dirty="0"/>
              <a:t>Communication and collaboration </a:t>
            </a:r>
          </a:p>
          <a:p>
            <a:pPr marL="342900" indent="-342900">
              <a:buFont typeface="+mj-lt"/>
              <a:buAutoNum type="arabicPeriod"/>
            </a:pPr>
            <a:r>
              <a:rPr lang="en-GB" sz="2800" dirty="0"/>
              <a:t>Ways of working </a:t>
            </a:r>
          </a:p>
          <a:p>
            <a:pPr marL="342900" indent="-342900">
              <a:buFont typeface="+mj-lt"/>
              <a:buAutoNum type="arabicPeriod"/>
            </a:pPr>
            <a:r>
              <a:rPr lang="en-GB" sz="2800" dirty="0"/>
              <a:t>Technology </a:t>
            </a:r>
          </a:p>
          <a:p>
            <a:pPr marL="342900" indent="-342900">
              <a:buFont typeface="+mj-lt"/>
              <a:buAutoNum type="arabicPeriod"/>
            </a:pPr>
            <a:r>
              <a:rPr lang="en-GB" sz="2800" dirty="0"/>
              <a:t>Inclusion </a:t>
            </a:r>
            <a:endParaRPr lang="en-GB" sz="2800" dirty="0" smtClean="0"/>
          </a:p>
          <a:p>
            <a:pPr marL="342900" indent="-342900">
              <a:buFont typeface="+mj-lt"/>
              <a:buAutoNum type="arabicPeriod"/>
            </a:pPr>
            <a:r>
              <a:rPr lang="en-GB" sz="2800" dirty="0" smtClean="0"/>
              <a:t>Productivity </a:t>
            </a:r>
            <a:endParaRPr lang="en-GB" sz="2800" dirty="0"/>
          </a:p>
          <a:p>
            <a:pPr marL="285750" indent="-285750">
              <a:buFont typeface="Arial" panose="020B0604020202020204" pitchFamily="34" charset="0"/>
              <a:buChar char="•"/>
            </a:pPr>
            <a:endParaRPr lang="en-GB" sz="2800" dirty="0"/>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020293" y="2232290"/>
            <a:ext cx="5530492" cy="3318295"/>
          </a:xfrm>
          <a:prstGeom prst="rect">
            <a:avLst/>
          </a:prstGeom>
        </p:spPr>
      </p:pic>
      <p:sp>
        <p:nvSpPr>
          <p:cNvPr id="6" name="Title 1"/>
          <p:cNvSpPr>
            <a:spLocks noGrp="1"/>
          </p:cNvSpPr>
          <p:nvPr>
            <p:ph type="title"/>
          </p:nvPr>
        </p:nvSpPr>
        <p:spPr>
          <a:xfrm>
            <a:off x="838200" y="365125"/>
            <a:ext cx="9564666" cy="1325563"/>
          </a:xfrm>
        </p:spPr>
        <p:txBody>
          <a:bodyPr/>
          <a:lstStyle/>
          <a:p>
            <a:r>
              <a:rPr lang="en-GB" b="1" dirty="0"/>
              <a:t>Stage Three – Reflect on key themes </a:t>
            </a:r>
          </a:p>
        </p:txBody>
      </p:sp>
      <p:pic>
        <p:nvPicPr>
          <p:cNvPr id="7" name="Picture 6"/>
          <p:cNvPicPr>
            <a:picLocks noChangeAspect="1"/>
          </p:cNvPicPr>
          <p:nvPr/>
        </p:nvPicPr>
        <p:blipFill>
          <a:blip r:embed="rId3"/>
          <a:stretch>
            <a:fillRect/>
          </a:stretch>
        </p:blipFill>
        <p:spPr>
          <a:xfrm>
            <a:off x="179671" y="697631"/>
            <a:ext cx="658529" cy="660549"/>
          </a:xfrm>
          <a:prstGeom prst="rect">
            <a:avLst/>
          </a:prstGeom>
        </p:spPr>
      </p:pic>
    </p:spTree>
    <p:extLst>
      <p:ext uri="{BB962C8B-B14F-4D97-AF65-F5344CB8AC3E}">
        <p14:creationId xmlns:p14="http://schemas.microsoft.com/office/powerpoint/2010/main" val="249591279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782310" y="329800"/>
            <a:ext cx="1228807" cy="1228807"/>
          </a:xfrm>
          <a:prstGeom prst="rect">
            <a:avLst/>
          </a:prstGeom>
        </p:spPr>
      </p:pic>
      <p:sp>
        <p:nvSpPr>
          <p:cNvPr id="5" name="TextBox 4"/>
          <p:cNvSpPr txBox="1"/>
          <p:nvPr/>
        </p:nvSpPr>
        <p:spPr>
          <a:xfrm>
            <a:off x="494250" y="1976805"/>
            <a:ext cx="9779267" cy="4093428"/>
          </a:xfrm>
          <a:prstGeom prst="rect">
            <a:avLst/>
          </a:prstGeom>
          <a:noFill/>
        </p:spPr>
        <p:txBody>
          <a:bodyPr wrap="square" rtlCol="0">
            <a:spAutoFit/>
          </a:bodyPr>
          <a:lstStyle/>
          <a:p>
            <a:r>
              <a:rPr lang="en-GB" sz="2000" b="1" dirty="0"/>
              <a:t>Wellbeing </a:t>
            </a:r>
          </a:p>
          <a:p>
            <a:pPr marL="285750" indent="-285750">
              <a:buFont typeface="Arial" panose="020B0604020202020204" pitchFamily="34" charset="0"/>
              <a:buChar char="•"/>
            </a:pPr>
            <a:r>
              <a:rPr lang="en-GB" sz="2000" dirty="0"/>
              <a:t>How has hybrid working supported our wellbeing?</a:t>
            </a:r>
          </a:p>
          <a:p>
            <a:pPr marL="285750" indent="-285750">
              <a:buFont typeface="Arial" panose="020B0604020202020204" pitchFamily="34" charset="0"/>
              <a:buChar char="•"/>
            </a:pPr>
            <a:r>
              <a:rPr lang="en-GB" sz="2000" dirty="0"/>
              <a:t>How has hybrid working detracted from our wellbeing?</a:t>
            </a:r>
          </a:p>
          <a:p>
            <a:pPr marL="285750" indent="-285750">
              <a:buFont typeface="Arial" panose="020B0604020202020204" pitchFamily="34" charset="0"/>
              <a:buChar char="•"/>
            </a:pPr>
            <a:r>
              <a:rPr lang="en-GB" sz="2000" dirty="0"/>
              <a:t>As a team, how can we ensure we work with wellbeing in mind when working hybrid?</a:t>
            </a:r>
          </a:p>
          <a:p>
            <a:pPr marL="285750" indent="-285750">
              <a:buFont typeface="Arial" panose="020B0604020202020204" pitchFamily="34" charset="0"/>
              <a:buChar char="•"/>
            </a:pPr>
            <a:endParaRPr lang="en-GB" sz="2000" dirty="0"/>
          </a:p>
          <a:p>
            <a:pPr marL="285750" indent="-285750">
              <a:buFont typeface="Arial" panose="020B0604020202020204" pitchFamily="34" charset="0"/>
              <a:buChar char="•"/>
            </a:pPr>
            <a:endParaRPr lang="en-GB" sz="2000" dirty="0"/>
          </a:p>
          <a:p>
            <a:r>
              <a:rPr lang="en-GB" sz="2000" b="1" dirty="0"/>
              <a:t>Communication and collaboration (meaningful face-time)</a:t>
            </a:r>
            <a:endParaRPr lang="en-GB" sz="2000" dirty="0"/>
          </a:p>
          <a:p>
            <a:pPr marL="285750" indent="-285750">
              <a:buFont typeface="Arial" panose="020B0604020202020204" pitchFamily="34" charset="0"/>
              <a:buChar char="•"/>
            </a:pPr>
            <a:r>
              <a:rPr lang="en-GB" sz="2000" dirty="0"/>
              <a:t>Whilst working in a hybrid way, how well have we communicated?</a:t>
            </a:r>
          </a:p>
          <a:p>
            <a:pPr marL="285750" indent="-285750">
              <a:buFont typeface="Arial" panose="020B0604020202020204" pitchFamily="34" charset="0"/>
              <a:buChar char="•"/>
            </a:pPr>
            <a:r>
              <a:rPr lang="en-GB" sz="2000" dirty="0"/>
              <a:t>How effectively have we shared information?</a:t>
            </a:r>
          </a:p>
          <a:p>
            <a:pPr marL="285750" indent="-285750">
              <a:buFont typeface="Arial" panose="020B0604020202020204" pitchFamily="34" charset="0"/>
              <a:buChar char="•"/>
            </a:pPr>
            <a:r>
              <a:rPr lang="en-GB" sz="2000" dirty="0"/>
              <a:t>How have we found hybrid meetings?</a:t>
            </a:r>
          </a:p>
          <a:p>
            <a:pPr marL="285750" indent="-285750">
              <a:buFont typeface="Arial" panose="020B0604020202020204" pitchFamily="34" charset="0"/>
              <a:buChar char="•"/>
            </a:pPr>
            <a:r>
              <a:rPr lang="en-GB" sz="2000" dirty="0"/>
              <a:t>What communication and collaboration challenges have we experienced?  How can we address these? </a:t>
            </a:r>
          </a:p>
          <a:p>
            <a:pPr marL="285750" indent="-285750">
              <a:buFont typeface="Arial" panose="020B0604020202020204" pitchFamily="34" charset="0"/>
              <a:buChar char="•"/>
            </a:pPr>
            <a:r>
              <a:rPr lang="en-GB" sz="2000" dirty="0"/>
              <a:t>Have their been any situations in which we have not communicated or collaborated well </a:t>
            </a:r>
          </a:p>
        </p:txBody>
      </p:sp>
      <p:pic>
        <p:nvPicPr>
          <p:cNvPr id="6" name="Picture 5"/>
          <p:cNvPicPr>
            <a:picLocks noChangeAspect="1"/>
          </p:cNvPicPr>
          <p:nvPr/>
        </p:nvPicPr>
        <p:blipFill>
          <a:blip r:embed="rId3"/>
          <a:stretch>
            <a:fillRect/>
          </a:stretch>
        </p:blipFill>
        <p:spPr>
          <a:xfrm>
            <a:off x="179671" y="697631"/>
            <a:ext cx="658529" cy="660549"/>
          </a:xfrm>
          <a:prstGeom prst="rect">
            <a:avLst/>
          </a:prstGeom>
        </p:spPr>
      </p:pic>
      <p:sp>
        <p:nvSpPr>
          <p:cNvPr id="7" name="Title 1"/>
          <p:cNvSpPr txBox="1">
            <a:spLocks/>
          </p:cNvSpPr>
          <p:nvPr/>
        </p:nvSpPr>
        <p:spPr>
          <a:xfrm>
            <a:off x="838200" y="365123"/>
            <a:ext cx="9564666"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GB" b="1" dirty="0"/>
              <a:t>Stage Three – Reflect on key themes </a:t>
            </a:r>
          </a:p>
        </p:txBody>
      </p:sp>
    </p:spTree>
    <p:extLst>
      <p:ext uri="{BB962C8B-B14F-4D97-AF65-F5344CB8AC3E}">
        <p14:creationId xmlns:p14="http://schemas.microsoft.com/office/powerpoint/2010/main" val="153625579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A75D4C1F47358245B6233D9FA08F7AA2" ma:contentTypeVersion="14" ma:contentTypeDescription="Create a new document." ma:contentTypeScope="" ma:versionID="1906f44d5ec0b13cf5fb0113587aa199">
  <xsd:schema xmlns:xsd="http://www.w3.org/2001/XMLSchema" xmlns:xs="http://www.w3.org/2001/XMLSchema" xmlns:p="http://schemas.microsoft.com/office/2006/metadata/properties" xmlns:ns2="b16f8357-cac1-4fdf-9179-c51d30cdac99" xmlns:ns3="a5c23622-0a6e-4aca-95d4-e002b6b95d61" targetNamespace="http://schemas.microsoft.com/office/2006/metadata/properties" ma:root="true" ma:fieldsID="de1af040f29920280cf273cbf0bb901a" ns2:_="" ns3:_="">
    <xsd:import namespace="b16f8357-cac1-4fdf-9179-c51d30cdac99"/>
    <xsd:import namespace="a5c23622-0a6e-4aca-95d4-e002b6b95d61"/>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OCR" minOccurs="0"/>
                <xsd:element ref="ns2:MediaServiceGenerationTime" minOccurs="0"/>
                <xsd:element ref="ns2:MediaServiceEventHashCode" minOccurs="0"/>
                <xsd:element ref="ns2:MediaServiceDateTaken" minOccurs="0"/>
                <xsd:element ref="ns3:SharedWithUsers" minOccurs="0"/>
                <xsd:element ref="ns3:SharedWithDetails" minOccurs="0"/>
                <xsd:element ref="ns2:lcf76f155ced4ddcb4097134ff3c332f" minOccurs="0"/>
                <xsd:element ref="ns3:TaxCatchAll"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16f8357-cac1-4fdf-9179-c51d30cdac99"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OCR" ma:index="12" nillable="true" ma:displayName="Extracted Text" ma:internalName="MediaServiceOCR" ma:readOnly="true">
      <xsd:simpleType>
        <xsd:restriction base="dms:Note">
          <xsd:maxLength value="255"/>
        </xsd:restriction>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DateTaken" ma:index="15" nillable="true" ma:displayName="MediaServiceDateTaken" ma:hidden="true" ma:internalName="MediaServiceDateTaken" ma:readOnly="true">
      <xsd:simpleType>
        <xsd:restriction base="dms:Text"/>
      </xsd:simpleType>
    </xsd:element>
    <xsd:element name="lcf76f155ced4ddcb4097134ff3c332f" ma:index="19" nillable="true" ma:taxonomy="true" ma:internalName="lcf76f155ced4ddcb4097134ff3c332f" ma:taxonomyFieldName="MediaServiceImageTags" ma:displayName="Image Tags" ma:readOnly="false" ma:fieldId="{5cf76f15-5ced-4ddc-b409-7134ff3c332f}" ma:taxonomyMulti="true" ma:sspId="6d63537c-d192-4dc4-bb87-a5632b1c7687" ma:termSetId="09814cd3-568e-fe90-9814-8d621ff8fb84" ma:anchorId="fba54fb3-c3e1-fe81-a776-ca4b69148c4d" ma:open="tru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a5c23622-0a6e-4aca-95d4-e002b6b95d61" elementFormDefault="qualified">
    <xsd:import namespace="http://schemas.microsoft.com/office/2006/documentManagement/types"/>
    <xsd:import namespace="http://schemas.microsoft.com/office/infopath/2007/PartnerControls"/>
    <xsd:element name="SharedWithUsers" ma:index="16"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7" nillable="true" ma:displayName="Shared With Details" ma:internalName="SharedWithDetails" ma:readOnly="true">
      <xsd:simpleType>
        <xsd:restriction base="dms:Note">
          <xsd:maxLength value="255"/>
        </xsd:restriction>
      </xsd:simpleType>
    </xsd:element>
    <xsd:element name="TaxCatchAll" ma:index="20" nillable="true" ma:displayName="Taxonomy Catch All Column" ma:hidden="true" ma:list="{1213198b-d3c0-4b42-b308-4443ec1fe561}" ma:internalName="TaxCatchAll" ma:showField="CatchAllData" ma:web="a5c23622-0a6e-4aca-95d4-e002b6b95d6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b16f8357-cac1-4fdf-9179-c51d30cdac99">
      <Terms xmlns="http://schemas.microsoft.com/office/infopath/2007/PartnerControls"/>
    </lcf76f155ced4ddcb4097134ff3c332f>
    <TaxCatchAll xmlns="a5c23622-0a6e-4aca-95d4-e002b6b95d61"/>
  </documentManagement>
</p:properties>
</file>

<file path=customXml/itemProps1.xml><?xml version="1.0" encoding="utf-8"?>
<ds:datastoreItem xmlns:ds="http://schemas.openxmlformats.org/officeDocument/2006/customXml" ds:itemID="{5EAA2EBA-F1E4-4826-BDC5-0BF14E4C5BA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b16f8357-cac1-4fdf-9179-c51d30cdac99"/>
    <ds:schemaRef ds:uri="a5c23622-0a6e-4aca-95d4-e002b6b95d6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C1395BBF-A6E5-4A6A-8D3B-EA4590194101}">
  <ds:schemaRefs>
    <ds:schemaRef ds:uri="http://schemas.microsoft.com/sharepoint/v3/contenttype/forms"/>
  </ds:schemaRefs>
</ds:datastoreItem>
</file>

<file path=customXml/itemProps3.xml><?xml version="1.0" encoding="utf-8"?>
<ds:datastoreItem xmlns:ds="http://schemas.openxmlformats.org/officeDocument/2006/customXml" ds:itemID="{FBD7ACE5-8863-404E-B98B-F65EE85873F8}">
  <ds:schemaRefs>
    <ds:schemaRef ds:uri="http://purl.org/dc/elements/1.1/"/>
    <ds:schemaRef ds:uri="http://schemas.microsoft.com/office/2006/metadata/properties"/>
    <ds:schemaRef ds:uri="http://purl.org/dc/terms/"/>
    <ds:schemaRef ds:uri="a5c23622-0a6e-4aca-95d4-e002b6b95d61"/>
    <ds:schemaRef ds:uri="http://purl.org/dc/dcmitype/"/>
    <ds:schemaRef ds:uri="http://schemas.openxmlformats.org/package/2006/metadata/core-properties"/>
    <ds:schemaRef ds:uri="http://schemas.microsoft.com/office/2006/documentManagement/types"/>
    <ds:schemaRef ds:uri="http://schemas.microsoft.com/office/infopath/2007/PartnerControls"/>
    <ds:schemaRef ds:uri="b16f8357-cac1-4fdf-9179-c51d30cdac99"/>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otalTime>6</TotalTime>
  <Words>1903</Words>
  <Application>Microsoft Office PowerPoint</Application>
  <PresentationFormat>Widescreen</PresentationFormat>
  <Paragraphs>224</Paragraphs>
  <Slides>15</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15</vt:i4>
      </vt:variant>
    </vt:vector>
  </HeadingPairs>
  <TitlesOfParts>
    <vt:vector size="21" baseType="lpstr">
      <vt:lpstr>Arial</vt:lpstr>
      <vt:lpstr>Calibri</vt:lpstr>
      <vt:lpstr>Calibri Light</vt:lpstr>
      <vt:lpstr>DM Sans</vt:lpstr>
      <vt:lpstr>Open Sans</vt:lpstr>
      <vt:lpstr>Office Theme</vt:lpstr>
      <vt:lpstr>Hybrid Working Team Review &amp; Refresh </vt:lpstr>
      <vt:lpstr>What our people have told us so far</vt:lpstr>
      <vt:lpstr>Working Together Charters – role and approach </vt:lpstr>
      <vt:lpstr>Working Together Charters – considerations and preparation </vt:lpstr>
      <vt:lpstr>Stages of reviewing and refreshing </vt:lpstr>
      <vt:lpstr>Stage One - Review your categories </vt:lpstr>
      <vt:lpstr>Stage Two – Discuss and plan </vt:lpstr>
      <vt:lpstr>Stage Three – Reflect on key themes </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University of Manchester</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Kay Nicholls</dc:creator>
  <cp:lastModifiedBy>Alison Boardman</cp:lastModifiedBy>
  <cp:revision>6</cp:revision>
  <dcterms:created xsi:type="dcterms:W3CDTF">2022-08-16T12:54:54Z</dcterms:created>
  <dcterms:modified xsi:type="dcterms:W3CDTF">2022-08-17T09:31:23Z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0x010100A75D4C1F47358245B6233D9FA08F7AA2</vt:lpwstr>
  </property>
</Properties>
</file>